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9" r:id="rId10"/>
    <p:sldId id="271" r:id="rId11"/>
    <p:sldId id="270" r:id="rId12"/>
    <p:sldId id="261" r:id="rId13"/>
    <p:sldId id="265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6551"/>
  </p:normalViewPr>
  <p:slideViewPr>
    <p:cSldViewPr snapToGrid="0" snapToObjects="1">
      <p:cViewPr varScale="1">
        <p:scale>
          <a:sx n="110" d="100"/>
          <a:sy n="11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514E-8D2F-1C4D-8E27-1D1EA480D016}" type="datetimeFigureOut"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ECC4-B911-874A-9B65-750057DA25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ϕ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denotes Cramér’s V;*</a:t>
            </a:r>
          </a:p>
          <a:p>
            <a:r>
              <a:rPr lang="el-G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χ2</a:t>
            </a:r>
            <a:r>
              <a:rPr lang="el-G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Pearson chi-square statistic from the aforementioned test;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sample size involved in the test and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lesser number of categories of either variable.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Rank: / # search results for domain / Alexa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8ECC4-B911-874A-9B65-750057DA25D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AA2725-C980-9E41-8C67-2E94227B55D7}" type="datetimeFigureOut"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1C9368-EB8E-6645-8B1C-E75EC3CD5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icann.org/look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hois.ne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tank.com/" TargetMode="External"/><Relationship Id="rId2" Type="http://schemas.openxmlformats.org/officeDocument/2006/relationships/hyperlink" Target="https://openphish.com/feed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974-A575-2F46-B0C8-30DF6637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Detecting phishing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6076-3F53-D642-8DE8-71E6F3493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Kendra Frederick </a:t>
            </a:r>
          </a:p>
          <a:p>
            <a:r>
              <a:rPr lang="en-US"/>
              <a:t>CenturyLink Data Scientist Take-Home</a:t>
            </a:r>
          </a:p>
        </p:txBody>
      </p:sp>
    </p:spTree>
    <p:extLst>
      <p:ext uri="{BB962C8B-B14F-4D97-AF65-F5344CB8AC3E}">
        <p14:creationId xmlns:p14="http://schemas.microsoft.com/office/powerpoint/2010/main" val="42659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5C37CD-A00A-8A4D-A350-63F45AEB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31" y="1782385"/>
            <a:ext cx="4053226" cy="3864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731520"/>
          </a:xfrm>
        </p:spPr>
        <p:txBody>
          <a:bodyPr>
            <a:normAutofit fontScale="90000"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EBC65-66E8-9E48-85A9-9995FE7C87A5}"/>
              </a:ext>
            </a:extLst>
          </p:cNvPr>
          <p:cNvSpPr/>
          <p:nvPr/>
        </p:nvSpPr>
        <p:spPr>
          <a:xfrm>
            <a:off x="4278773" y="2177887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D1266-4F54-F343-858C-71464B666E66}"/>
              </a:ext>
            </a:extLst>
          </p:cNvPr>
          <p:cNvSpPr txBox="1"/>
          <p:nvPr/>
        </p:nvSpPr>
        <p:spPr>
          <a:xfrm>
            <a:off x="4009506" y="1867729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Positive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7AD855-66E3-D149-BA79-0A6591DEBBAF}"/>
              </a:ext>
            </a:extLst>
          </p:cNvPr>
          <p:cNvSpPr/>
          <p:nvPr/>
        </p:nvSpPr>
        <p:spPr>
          <a:xfrm>
            <a:off x="2810344" y="3574272"/>
            <a:ext cx="879676" cy="7755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0CA00-72FA-2B4A-B432-8FB644E8D348}"/>
              </a:ext>
            </a:extLst>
          </p:cNvPr>
          <p:cNvSpPr txBox="1"/>
          <p:nvPr/>
        </p:nvSpPr>
        <p:spPr>
          <a:xfrm>
            <a:off x="2591297" y="4349776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False Negative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69947"/>
              </p:ext>
            </p:extLst>
          </p:nvPr>
        </p:nvGraphicFramePr>
        <p:xfrm>
          <a:off x="6644523" y="2416797"/>
          <a:ext cx="35858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0.3707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0.8982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3.023-5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4278773" y="3549572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4155610" y="4358884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</p:spTree>
    <p:extLst>
      <p:ext uri="{BB962C8B-B14F-4D97-AF65-F5344CB8AC3E}">
        <p14:creationId xmlns:p14="http://schemas.microsoft.com/office/powerpoint/2010/main" val="134136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6B8-0930-FD44-B7C4-848F2D22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0928"/>
            <a:ext cx="7729728" cy="3969100"/>
          </a:xfrm>
        </p:spPr>
        <p:txBody>
          <a:bodyPr>
            <a:normAutofit/>
          </a:bodyPr>
          <a:lstStyle/>
          <a:p>
            <a:r>
              <a:rPr lang="en-US" sz="2400"/>
              <a:t>Better randomization of Benign URLs</a:t>
            </a:r>
          </a:p>
          <a:p>
            <a:r>
              <a:rPr lang="en-US" sz="2400"/>
              <a:t>Stack with Multinomial Naïve Bayes model fit on NLP features (TF-IDF of path “tokens”)</a:t>
            </a:r>
          </a:p>
          <a:p>
            <a:r>
              <a:rPr lang="en-US" sz="2400"/>
              <a:t>Additional 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9FD84-B092-4641-9A99-825B6EA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1705"/>
            <a:ext cx="7729728" cy="914400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361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D1B-39FA-8147-A4DF-FA50DB03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075935"/>
            <a:ext cx="4271771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Additional URL-based features</a:t>
            </a:r>
          </a:p>
          <a:p>
            <a:pPr lvl="1"/>
            <a:r>
              <a:rPr lang="en-US"/>
              <a:t>Levenshtein distance from English (other language?) word</a:t>
            </a:r>
          </a:p>
          <a:p>
            <a:pPr lvl="1"/>
            <a:r>
              <a:rPr lang="en-US"/>
              <a:t>Expand shortened URLs</a:t>
            </a:r>
          </a:p>
          <a:p>
            <a:pPr lvl="1"/>
            <a:r>
              <a:rPr lang="en-US"/>
              <a:t>Own ‘suspicious’ list</a:t>
            </a:r>
          </a:p>
          <a:p>
            <a:r>
              <a:rPr lang="en-US"/>
              <a:t>Web page</a:t>
            </a:r>
          </a:p>
          <a:p>
            <a:pPr lvl="1"/>
            <a:r>
              <a:rPr lang="en-US"/>
              <a:t>Title (NLP)</a:t>
            </a:r>
          </a:p>
          <a:p>
            <a:pPr lvl="1"/>
            <a:r>
              <a:rPr lang="en-US"/>
              <a:t>Size / length</a:t>
            </a:r>
          </a:p>
          <a:p>
            <a:pPr lvl="1"/>
            <a:r>
              <a:rPr lang="en-US"/>
              <a:t># of redirects to load</a:t>
            </a:r>
          </a:p>
          <a:p>
            <a:pPr lvl="1"/>
            <a:r>
              <a:rPr lang="en-US"/>
              <a:t>DOM properties</a:t>
            </a:r>
          </a:p>
          <a:p>
            <a:pPr lvl="1"/>
            <a:r>
              <a:rPr lang="en-US"/>
              <a:t>Page Rank / keyword analysis</a:t>
            </a:r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58B60-DC8A-B24F-BDFA-084B8F39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3602" y="2075934"/>
            <a:ext cx="4270247" cy="3991233"/>
          </a:xfrm>
        </p:spPr>
        <p:txBody>
          <a:bodyPr>
            <a:normAutofit lnSpcReduction="10000"/>
          </a:bodyPr>
          <a:lstStyle/>
          <a:p>
            <a:r>
              <a:rPr lang="en-US"/>
              <a:t>Domain</a:t>
            </a:r>
          </a:p>
          <a:p>
            <a:pPr lvl="1"/>
            <a:r>
              <a:rPr lang="en-US"/>
              <a:t>Length of time registered</a:t>
            </a:r>
          </a:p>
          <a:p>
            <a:pPr lvl="1"/>
            <a:r>
              <a:rPr lang="en-US"/>
              <a:t>Registrant name hidden</a:t>
            </a:r>
          </a:p>
          <a:p>
            <a:r>
              <a:rPr lang="en-US"/>
              <a:t>Graph/linkage analysis</a:t>
            </a:r>
          </a:p>
          <a:p>
            <a:pPr lvl="1"/>
            <a:r>
              <a:rPr lang="en-US"/>
              <a:t>Linkage to / from</a:t>
            </a:r>
          </a:p>
          <a:p>
            <a:pPr lvl="1"/>
            <a:r>
              <a:rPr lang="en-US"/>
              <a:t># search results for domain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RESOURCES:</a:t>
            </a:r>
          </a:p>
          <a:p>
            <a:pPr lvl="1"/>
            <a:r>
              <a:rPr lang="en-US"/>
              <a:t>ICANN (</a:t>
            </a:r>
            <a:r>
              <a:rPr lang="en-US">
                <a:hlinkClick r:id="rId3"/>
              </a:rPr>
              <a:t>https://lookup.icann.org/lookup</a:t>
            </a:r>
            <a:r>
              <a:rPr lang="en-US"/>
              <a:t>)</a:t>
            </a:r>
          </a:p>
          <a:p>
            <a:pPr lvl="1"/>
            <a:r>
              <a:rPr lang="en-US"/>
              <a:t>WHOIS (</a:t>
            </a:r>
            <a:r>
              <a:rPr lang="en-US">
                <a:hlinkClick r:id="rId4"/>
              </a:rPr>
              <a:t>https://www.whois.net/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5234E5-66CA-FB40-B3E1-A7E5351E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1705"/>
            <a:ext cx="7729728" cy="914400"/>
          </a:xfrm>
        </p:spPr>
        <p:txBody>
          <a:bodyPr>
            <a:normAutofit/>
          </a:bodyPr>
          <a:lstStyle/>
          <a:p>
            <a:r>
              <a:rPr lang="en-US"/>
              <a:t>POTENTIAL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63882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E81-5CA0-CB47-88AB-2ECA9B6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“suspicious”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AE6CF-C760-114D-88D0-53A0A09B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5" y="2792577"/>
            <a:ext cx="10447249" cy="11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2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1A11-A0E3-B141-A734-A45BB526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9C0-CAA1-464A-85B4-C873121D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Jeeva, S.C., Rajsingh, E.B. Intelligent phishing url detection using association rule mining. </a:t>
            </a:r>
            <a:r>
              <a:rPr lang="en-US" i="1"/>
              <a:t>Hum. Cent. Comput. Inf. Sci.</a:t>
            </a:r>
            <a:r>
              <a:rPr lang="en-US"/>
              <a:t> </a:t>
            </a:r>
            <a:r>
              <a:rPr lang="en-US" b="1"/>
              <a:t>6, </a:t>
            </a:r>
            <a:r>
              <a:rPr lang="en-US"/>
              <a:t>10 (2016) doi:10.1186/s13673-016-0064-3</a:t>
            </a:r>
          </a:p>
          <a:p>
            <a:r>
              <a:rPr lang="en-US"/>
              <a:t>Web Phishing Detection Using a Deep Learning Framework. Wireless Communications and Mobile Computing. (2018). Article ID 4678746.</a:t>
            </a:r>
          </a:p>
          <a:p>
            <a:r>
              <a:rPr lang="en-US"/>
              <a:t>Patil, Dharmaraj &amp; Patil, Jayantrao. (2018). Malicious URLs Detection Using Decision Tree Classifiers and Majority Voting Technique. Cybernetics and Information Technologies. 18. 11-29. 10.2478/cait-2018-0002.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3CDC94-D051-5D43-9D5B-2F54B85F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97" y="1184362"/>
            <a:ext cx="5549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03E-F545-4345-A2FB-BE02E931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731520"/>
          </a:xfrm>
        </p:spPr>
        <p:txBody>
          <a:bodyPr>
            <a:normAutofit fontScale="90000"/>
          </a:bodyPr>
          <a:lstStyle/>
          <a:p>
            <a:r>
              <a:rPr lang="en-US"/>
              <a:t>FINAL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3518-A2E9-D441-9EC9-F55F6B8A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423" y="1733384"/>
            <a:ext cx="4271771" cy="1550991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Random Forest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n_estimators: 100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max_depth: 10</a:t>
            </a:r>
          </a:p>
          <a:p>
            <a:pPr marL="0" indent="0">
              <a:buNone/>
            </a:pPr>
            <a:r>
              <a:rPr lang="en-US" sz="1600">
                <a:latin typeface="Courier" pitchFamily="2" charset="0"/>
              </a:rPr>
              <a:t>criterion: entropy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19A80-3DBC-C242-B06D-2F9F425BAFF0}"/>
              </a:ext>
            </a:extLst>
          </p:cNvPr>
          <p:cNvGrpSpPr/>
          <p:nvPr/>
        </p:nvGrpSpPr>
        <p:grpSpPr>
          <a:xfrm>
            <a:off x="3731709" y="1867792"/>
            <a:ext cx="4058052" cy="3938698"/>
            <a:chOff x="4947052" y="1929838"/>
            <a:chExt cx="4058052" cy="39386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F3692-62B2-634C-AC3A-32747D456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52" y="1929838"/>
              <a:ext cx="4058052" cy="393869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CEBC65-66E8-9E48-85A9-9995FE7C87A5}"/>
                </a:ext>
              </a:extLst>
            </p:cNvPr>
            <p:cNvSpPr/>
            <p:nvPr/>
          </p:nvSpPr>
          <p:spPr>
            <a:xfrm>
              <a:off x="7627716" y="2349661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D1266-4F54-F343-858C-71464B666E66}"/>
                </a:ext>
              </a:extLst>
            </p:cNvPr>
            <p:cNvSpPr txBox="1"/>
            <p:nvPr/>
          </p:nvSpPr>
          <p:spPr>
            <a:xfrm>
              <a:off x="7358449" y="2039503"/>
              <a:ext cx="1418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Positive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7AD855-66E3-D149-BA79-0A6591DEBBAF}"/>
                </a:ext>
              </a:extLst>
            </p:cNvPr>
            <p:cNvSpPr/>
            <p:nvPr/>
          </p:nvSpPr>
          <p:spPr>
            <a:xfrm>
              <a:off x="6159287" y="3746046"/>
              <a:ext cx="879676" cy="77550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0CA00-72FA-2B4A-B432-8FB644E8D348}"/>
                </a:ext>
              </a:extLst>
            </p:cNvPr>
            <p:cNvSpPr txBox="1"/>
            <p:nvPr/>
          </p:nvSpPr>
          <p:spPr>
            <a:xfrm>
              <a:off x="5940240" y="4521550"/>
              <a:ext cx="15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False Negative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4A9F4-4A0E-A64B-B07D-9630385E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906"/>
              </p:ext>
            </p:extLst>
          </p:nvPr>
        </p:nvGraphicFramePr>
        <p:xfrm>
          <a:off x="8267372" y="1987545"/>
          <a:ext cx="358585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768">
                  <a:extLst>
                    <a:ext uri="{9D8B030D-6E8A-4147-A177-3AD203B41FA5}">
                      <a16:colId xmlns:a16="http://schemas.microsoft.com/office/drawing/2014/main" val="199649732"/>
                    </a:ext>
                  </a:extLst>
                </a:gridCol>
                <a:gridCol w="1237082">
                  <a:extLst>
                    <a:ext uri="{9D8B030D-6E8A-4147-A177-3AD203B41FA5}">
                      <a16:colId xmlns:a16="http://schemas.microsoft.com/office/drawing/2014/main" val="269081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F1 –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0.1121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False Pos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8.06e-7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6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0411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6873A76-8028-FF45-92E4-C558B9F821C2}"/>
              </a:ext>
            </a:extLst>
          </p:cNvPr>
          <p:cNvSpPr/>
          <p:nvPr/>
        </p:nvSpPr>
        <p:spPr>
          <a:xfrm>
            <a:off x="6412373" y="3659300"/>
            <a:ext cx="879676" cy="7755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78B06-29C6-CA49-9B35-16149C66F904}"/>
              </a:ext>
            </a:extLst>
          </p:cNvPr>
          <p:cNvSpPr txBox="1"/>
          <p:nvPr/>
        </p:nvSpPr>
        <p:spPr>
          <a:xfrm>
            <a:off x="6289210" y="4468612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 Pos</a:t>
            </a:r>
          </a:p>
        </p:txBody>
      </p:sp>
    </p:spTree>
    <p:extLst>
      <p:ext uri="{BB962C8B-B14F-4D97-AF65-F5344CB8AC3E}">
        <p14:creationId xmlns:p14="http://schemas.microsoft.com/office/powerpoint/2010/main" val="12173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262D-FB65-2646-8BFA-1DCAD921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457200"/>
            <a:ext cx="7726679" cy="91440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2234-3A9C-384A-A9DD-DDFB06A2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Phishing URLs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B7BC8-AF85-4049-B413-1E2529A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22682"/>
            <a:ext cx="8864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C1E9-5F20-2340-BA0C-2EECDF6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E1E4-8EF3-BC41-8968-F388CF1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Phishing URLs:</a:t>
            </a:r>
          </a:p>
          <a:p>
            <a:pPr lvl="1"/>
            <a:r>
              <a:rPr lang="en-US"/>
              <a:t>Supplied site (</a:t>
            </a:r>
            <a:r>
              <a:rPr lang="en-US" u="sng">
                <a:hlinkClick r:id="rId2"/>
              </a:rPr>
              <a:t>https://openphish.com/feed.txt</a:t>
            </a:r>
            <a:r>
              <a:rPr lang="en-US">
                <a:effectLst/>
              </a:rPr>
              <a:t> )</a:t>
            </a:r>
          </a:p>
          <a:p>
            <a:pPr lvl="1"/>
            <a:r>
              <a:rPr lang="en-US"/>
              <a:t>Additional source (</a:t>
            </a:r>
            <a:r>
              <a:rPr lang="en-US">
                <a:hlinkClick r:id="rId3"/>
              </a:rPr>
              <a:t>https://www.phishtank.com/</a:t>
            </a:r>
            <a:r>
              <a:rPr lang="en-US"/>
              <a:t>)</a:t>
            </a:r>
          </a:p>
          <a:p>
            <a:pPr lvl="1"/>
            <a:r>
              <a:rPr lang="en-US"/>
              <a:t>Total: 11,339 URLs </a:t>
            </a:r>
          </a:p>
          <a:p>
            <a:r>
              <a:rPr lang="en-US"/>
              <a:t>“Benign” URLs:</a:t>
            </a:r>
          </a:p>
          <a:p>
            <a:pPr lvl="1"/>
            <a:r>
              <a:rPr lang="en-US"/>
              <a:t>Chose one cc_index file at random from Nov 2019 index </a:t>
            </a:r>
          </a:p>
          <a:p>
            <a:pPr lvl="2"/>
            <a:r>
              <a:rPr lang="en-US"/>
              <a:t>&gt;300 total in month</a:t>
            </a:r>
          </a:p>
          <a:p>
            <a:pPr lvl="2"/>
            <a:r>
              <a:rPr lang="en-US"/>
              <a:t>Each file contains 7-10 million URLs</a:t>
            </a:r>
          </a:p>
          <a:p>
            <a:pPr lvl="1"/>
            <a:r>
              <a:rPr lang="en-US"/>
              <a:t>This was still not randomized enough! (more later)</a:t>
            </a:r>
          </a:p>
          <a:p>
            <a:r>
              <a:rPr lang="en-US"/>
              <a:t>Rate of Phising URLs:</a:t>
            </a:r>
          </a:p>
          <a:p>
            <a:pPr lvl="1"/>
            <a:r>
              <a:rPr lang="en-US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15542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579-61BF-674D-99B4-16819796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D7BC-A9D1-C344-B05F-41412E4F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5373"/>
          </a:xfrm>
        </p:spPr>
        <p:txBody>
          <a:bodyPr>
            <a:normAutofit/>
          </a:bodyPr>
          <a:lstStyle/>
          <a:p>
            <a:r>
              <a:rPr lang="en-US"/>
              <a:t>Given time constraints, decided to restrict features to those contained within URL string</a:t>
            </a:r>
          </a:p>
          <a:p>
            <a:pPr lvl="1"/>
            <a:r>
              <a:rPr lang="en-US"/>
              <a:t>Length of URL</a:t>
            </a:r>
          </a:p>
          <a:p>
            <a:pPr lvl="1"/>
            <a:r>
              <a:rPr lang="en-US"/>
              <a:t>Number of “special” characters (/ . ), digits</a:t>
            </a:r>
          </a:p>
          <a:p>
            <a:pPr lvl="1"/>
            <a:r>
              <a:rPr lang="en-US"/>
              <a:t>Unicode characters (HEX encoding)</a:t>
            </a:r>
          </a:p>
          <a:p>
            <a:pPr lvl="1"/>
            <a:r>
              <a:rPr lang="en-US"/>
              <a:t>HTTP or HTTPS</a:t>
            </a:r>
          </a:p>
          <a:p>
            <a:pPr lvl="1"/>
            <a:r>
              <a:rPr lang="en-US"/>
              <a:t>Top-level-domain*</a:t>
            </a:r>
          </a:p>
          <a:p>
            <a:pPr lvl="1"/>
            <a:r>
              <a:rPr lang="en-US"/>
              <a:t>Subdomain = www or is null</a:t>
            </a:r>
          </a:p>
          <a:p>
            <a:pPr lvl="1"/>
            <a:r>
              <a:rPr lang="en-US"/>
              <a:t>“Supicious” words in URL (php, abuse, verification)</a:t>
            </a:r>
          </a:p>
        </p:txBody>
      </p:sp>
    </p:spTree>
    <p:extLst>
      <p:ext uri="{BB962C8B-B14F-4D97-AF65-F5344CB8AC3E}">
        <p14:creationId xmlns:p14="http://schemas.microsoft.com/office/powerpoint/2010/main" val="38647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9F2-A4A1-B740-9B58-892A40E8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958"/>
            <a:ext cx="7729728" cy="118872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BAFA-DF55-E646-B52D-EFD2FEC5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86" y="1668939"/>
            <a:ext cx="7506864" cy="31019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All continuous numerical features showed a statistically significant difference in mean between Benign &amp; Phishing URLs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A4838-A8FF-0849-A0C3-A7D4B19D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48" y="2558078"/>
            <a:ext cx="3649175" cy="398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B217D-D665-FC4C-87DB-B1795A4A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18" y="3004751"/>
            <a:ext cx="4412607" cy="30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3CDC-23D8-DB44-A25A-2B2EBE3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7431"/>
            <a:ext cx="7729728" cy="118872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74AD-468A-7648-9DDD-94CBCCB4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1" y="2200722"/>
            <a:ext cx="3729029" cy="3101983"/>
          </a:xfrm>
        </p:spPr>
        <p:txBody>
          <a:bodyPr/>
          <a:lstStyle/>
          <a:p>
            <a:r>
              <a:rPr lang="en-US"/>
              <a:t>Chi2 statistic can be used to evaluate significance of categorical features. </a:t>
            </a:r>
          </a:p>
          <a:p>
            <a:r>
              <a:rPr lang="en-US"/>
              <a:t>However, with large data sets, it’s “easy” to obtain a significant result</a:t>
            </a:r>
          </a:p>
          <a:p>
            <a:r>
              <a:rPr lang="en-US"/>
              <a:t>Cramer’s V measures the strength of the association. [0, 1]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B745D-38C0-9C40-A68F-9382DE19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4" y="2087185"/>
            <a:ext cx="6875289" cy="365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84E0E-C817-8340-96D5-49F05F3D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44" y="4643800"/>
            <a:ext cx="1789043" cy="10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613-7224-2447-BB0E-F916094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2206"/>
            <a:ext cx="7729728" cy="1188720"/>
          </a:xfrm>
        </p:spPr>
        <p:txBody>
          <a:bodyPr/>
          <a:lstStyle/>
          <a:p>
            <a:r>
              <a:rPr lang="en-US"/>
              <a:t>suffix: not randomly sampled!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16D78-76BF-A241-B20B-938E0627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42121"/>
              </p:ext>
            </p:extLst>
          </p:nvPr>
        </p:nvGraphicFramePr>
        <p:xfrm>
          <a:off x="2338689" y="2453854"/>
          <a:ext cx="330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2">
                  <a:extLst>
                    <a:ext uri="{9D8B030D-6E8A-4147-A177-3AD203B41FA5}">
                      <a16:colId xmlns:a16="http://schemas.microsoft.com/office/drawing/2014/main" val="67926433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200645976"/>
                    </a:ext>
                  </a:extLst>
                </a:gridCol>
                <a:gridCol w="1103252">
                  <a:extLst>
                    <a:ext uri="{9D8B030D-6E8A-4147-A177-3AD203B41FA5}">
                      <a16:colId xmlns:a16="http://schemas.microsoft.com/office/drawing/2014/main" val="176472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 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47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06492E-6B27-6A48-8B5C-8BC58544B5E7}"/>
              </a:ext>
            </a:extLst>
          </p:cNvPr>
          <p:cNvSpPr txBox="1"/>
          <p:nvPr/>
        </p:nvSpPr>
        <p:spPr>
          <a:xfrm>
            <a:off x="6261904" y="2453854"/>
            <a:ext cx="444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CommonCrawl Index files appear to be alphabetically ordered by top-level domain (suffix), then domain name.</a:t>
            </a:r>
          </a:p>
          <a:p>
            <a:endParaRPr lang="en-US"/>
          </a:p>
          <a:p>
            <a:r>
              <a:rPr lang="en-US"/>
              <a:t>I chose 144 (out of 302), which is .com &amp; domain names starting with ‘c’.</a:t>
            </a:r>
          </a:p>
        </p:txBody>
      </p:sp>
    </p:spTree>
    <p:extLst>
      <p:ext uri="{BB962C8B-B14F-4D97-AF65-F5344CB8AC3E}">
        <p14:creationId xmlns:p14="http://schemas.microsoft.com/office/powerpoint/2010/main" val="14793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540-011A-3742-865C-C4DAE01C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777"/>
            <a:ext cx="7729728" cy="1188720"/>
          </a:xfrm>
        </p:spPr>
        <p:txBody>
          <a:bodyPr/>
          <a:lstStyle/>
          <a:p>
            <a:r>
              <a:rPr lang="en-US"/>
              <a:t>modeling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A2478-065D-0A40-9B7C-5D644BFAB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05988"/>
              </p:ext>
            </p:extLst>
          </p:nvPr>
        </p:nvGraphicFramePr>
        <p:xfrm>
          <a:off x="1696554" y="2183136"/>
          <a:ext cx="816677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355">
                  <a:extLst>
                    <a:ext uri="{9D8B030D-6E8A-4147-A177-3AD203B41FA5}">
                      <a16:colId xmlns:a16="http://schemas.microsoft.com/office/drawing/2014/main" val="2509210312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254073200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3737747277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1978481166"/>
                    </a:ext>
                  </a:extLst>
                </a:gridCol>
                <a:gridCol w="1633355">
                  <a:extLst>
                    <a:ext uri="{9D8B030D-6E8A-4147-A177-3AD203B41FA5}">
                      <a16:colId xmlns:a16="http://schemas.microsoft.com/office/drawing/2014/main" val="1789703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Logistic Regression 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Naïve Bayes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 </a:t>
                      </a:r>
                      <a:b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 Forest – Tuned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9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3.36e-6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8.06e-7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05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F0DF6F-BD87-434C-B476-10F74410C310}"/>
              </a:ext>
            </a:extLst>
          </p:cNvPr>
          <p:cNvSpPr txBox="1"/>
          <p:nvPr/>
        </p:nvSpPr>
        <p:spPr>
          <a:xfrm>
            <a:off x="2927889" y="5189056"/>
            <a:ext cx="66824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/>
              <a:t>Average of 5-fold cross-validation on subset (20%) of training data</a:t>
            </a:r>
          </a:p>
          <a:p>
            <a:pPr marL="342900" indent="-342900">
              <a:buAutoNum type="arabicParenBoth"/>
            </a:pPr>
            <a:r>
              <a:rPr lang="en-US"/>
              <a:t>Did not converge</a:t>
            </a:r>
          </a:p>
          <a:p>
            <a:pPr marL="342900" indent="-342900">
              <a:buAutoNum type="arabicParenBoth"/>
            </a:pPr>
            <a:r>
              <a:rPr lang="en-US"/>
              <a:t>n_estimators = 100, no limit on max depth, criterion = gini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n_estimators = 100, max_depth = 10, criterion = entropy</a:t>
            </a:r>
          </a:p>
          <a:p>
            <a:pPr marL="342900" indent="-342900">
              <a:buAutoNum type="arabicParenBoth"/>
            </a:pPr>
            <a:endParaRPr lang="en-US"/>
          </a:p>
          <a:p>
            <a:pPr marL="342900" indent="-342900">
              <a:buAutoNum type="arabicParenBoth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432-91FC-0042-80AA-F8DA114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1705"/>
            <a:ext cx="7729728" cy="875682"/>
          </a:xfrm>
        </p:spPr>
        <p:txBody>
          <a:bodyPr/>
          <a:lstStyle/>
          <a:p>
            <a:r>
              <a:rPr lang="en-US"/>
              <a:t>Final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2803C-3889-984E-A36E-24A43FAF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3" y="2329005"/>
            <a:ext cx="4912893" cy="36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8AB24-F64E-B94C-8013-848E657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9004"/>
            <a:ext cx="4998750" cy="364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04B51-27C5-224A-A85C-1F2D5987C8DC}"/>
              </a:ext>
            </a:extLst>
          </p:cNvPr>
          <p:cNvSpPr txBox="1"/>
          <p:nvPr/>
        </p:nvSpPr>
        <p:spPr>
          <a:xfrm>
            <a:off x="2106592" y="1770927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Precision-Recall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CF04-9BCA-D04B-8C2A-32C4A2864F4E}"/>
              </a:ext>
            </a:extLst>
          </p:cNvPr>
          <p:cNvSpPr txBox="1"/>
          <p:nvPr/>
        </p:nvSpPr>
        <p:spPr>
          <a:xfrm>
            <a:off x="7162450" y="1770927"/>
            <a:ext cx="28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Cost Function (example)</a:t>
            </a:r>
          </a:p>
        </p:txBody>
      </p:sp>
    </p:spTree>
    <p:extLst>
      <p:ext uri="{BB962C8B-B14F-4D97-AF65-F5344CB8AC3E}">
        <p14:creationId xmlns:p14="http://schemas.microsoft.com/office/powerpoint/2010/main" val="37425888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{13473ADC-DF32-1443-AAA7-A763C2CA4289}tf10001120</Template>
  <TotalTime>1031</TotalTime>
  <Words>592</Words>
  <Application>Microsoft Macintosh PowerPoint</Application>
  <PresentationFormat>Widescreen</PresentationFormat>
  <Paragraphs>152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Gill Sans MT</vt:lpstr>
      <vt:lpstr>Parcel</vt:lpstr>
      <vt:lpstr>Detecting phishing urlS</vt:lpstr>
      <vt:lpstr>background</vt:lpstr>
      <vt:lpstr>Data collection strategy</vt:lpstr>
      <vt:lpstr>features</vt:lpstr>
      <vt:lpstr>Feature selection</vt:lpstr>
      <vt:lpstr>FEATURE SELECTION</vt:lpstr>
      <vt:lpstr>suffix: not randomly sampled!</vt:lpstr>
      <vt:lpstr>modeling</vt:lpstr>
      <vt:lpstr>Final Model evaluation</vt:lpstr>
      <vt:lpstr>FINAL MODEL evaluation</vt:lpstr>
      <vt:lpstr>Future work</vt:lpstr>
      <vt:lpstr>POTENTIAL ADDITIONAL FEATURES</vt:lpstr>
      <vt:lpstr>Custom “suspicious” words</vt:lpstr>
      <vt:lpstr>REFERENCES</vt:lpstr>
      <vt:lpstr>PowerPoint Presentation</vt:lpstr>
      <vt:lpstr>FINAL MODEL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urlS</dc:title>
  <dc:creator>Kendra Frederick</dc:creator>
  <cp:lastModifiedBy>Kendra Frederick</cp:lastModifiedBy>
  <cp:revision>24</cp:revision>
  <dcterms:created xsi:type="dcterms:W3CDTF">2019-12-10T00:38:37Z</dcterms:created>
  <dcterms:modified xsi:type="dcterms:W3CDTF">2019-12-11T07:05:19Z</dcterms:modified>
</cp:coreProperties>
</file>