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5" r:id="rId3"/>
    <p:sldId id="286" r:id="rId4"/>
    <p:sldId id="274" r:id="rId5"/>
    <p:sldId id="278" r:id="rId6"/>
    <p:sldId id="279" r:id="rId7"/>
    <p:sldId id="280" r:id="rId8"/>
    <p:sldId id="297" r:id="rId9"/>
    <p:sldId id="281" r:id="rId10"/>
    <p:sldId id="282" r:id="rId11"/>
    <p:sldId id="285" r:id="rId12"/>
    <p:sldId id="283" r:id="rId13"/>
    <p:sldId id="303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宇豪(Yuhao Zhou)" initials="周宇豪(Yuha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D0D9"/>
    <a:srgbClr val="009ED9"/>
    <a:srgbClr val="106EC4"/>
    <a:srgbClr val="6A6969"/>
    <a:srgbClr val="009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 userDrawn="1"/>
        </p:nvSpPr>
        <p:spPr>
          <a:xfrm>
            <a:off x="-29633" y="6140451"/>
            <a:ext cx="11791951" cy="117475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6813551" y="6332538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00925F"/>
                </a:solidFill>
                <a:latin typeface="微软雅黑" panose="020B0503020204020204" charset="-122"/>
                <a:ea typeface="微软雅黑" panose="020B0503020204020204" charset="-122"/>
                <a:cs typeface="Myriad Pro Light" panose="020B0403030403020204"/>
              </a:rPr>
              <a:t>成为全球知名的公司，树立中国企业在全世界健康、长久的典范</a:t>
            </a:r>
            <a:endParaRPr lang="en-US" sz="1000" dirty="0">
              <a:solidFill>
                <a:srgbClr val="00925F"/>
              </a:solidFill>
              <a:latin typeface="微软雅黑" panose="020B0503020204020204" charset="-122"/>
              <a:ea typeface="微软雅黑" panose="020B0503020204020204" charset="-122"/>
              <a:cs typeface="Myriad Pro Light" panose="020B0403030403020204"/>
            </a:endParaRPr>
          </a:p>
        </p:txBody>
      </p:sp>
      <p:pic>
        <p:nvPicPr>
          <p:cNvPr id="6" name="Picture 2" descr="D:\My Documents\桌面\28.jpg"/>
          <p:cNvPicPr>
            <a:picLocks noChangeAspect="1" noChangeArrowheads="1"/>
          </p:cNvPicPr>
          <p:nvPr userDrawn="1"/>
        </p:nvPicPr>
        <p:blipFill>
          <a:blip r:embed="rId1"/>
          <a:srcRect t="13902" b="15382"/>
          <a:stretch>
            <a:fillRect/>
          </a:stretch>
        </p:blipFill>
        <p:spPr bwMode="auto">
          <a:xfrm>
            <a:off x="0" y="3884614"/>
            <a:ext cx="117602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2755" y="566420"/>
            <a:ext cx="2379345" cy="70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/>
          <p:nvPr/>
        </p:nvSpPr>
        <p:spPr>
          <a:xfrm>
            <a:off x="4521200" y="1432560"/>
            <a:ext cx="3004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实习开题报告</a:t>
            </a:r>
            <a:endParaRPr lang="en-US" sz="3600"/>
          </a:p>
        </p:txBody>
      </p:sp>
      <p:sp>
        <p:nvSpPr>
          <p:cNvPr id="8" name="Text Box 7"/>
          <p:cNvSpPr txBox="1"/>
          <p:nvPr/>
        </p:nvSpPr>
        <p:spPr>
          <a:xfrm>
            <a:off x="8955405" y="2876550"/>
            <a:ext cx="2639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导师：     张旭东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实习生：南晓虎</a:t>
            </a:r>
            <a:endParaRPr lang="zh-CN" altLang="en-US"/>
          </a:p>
          <a:p>
            <a:r>
              <a:rPr lang="zh-CN" altLang="en-US"/>
              <a:t>        时间：</a:t>
            </a:r>
            <a:r>
              <a:rPr lang="en-US" altLang="zh-CN"/>
              <a:t>2021.05.19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Alternate Process 2"/>
          <p:cNvSpPr/>
          <p:nvPr/>
        </p:nvSpPr>
        <p:spPr>
          <a:xfrm>
            <a:off x="9359265" y="2193290"/>
            <a:ext cx="2399030" cy="422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Transformer</a:t>
            </a:r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404870" y="5469890"/>
            <a:ext cx="2600325" cy="55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cos</a:t>
            </a:r>
            <a:r>
              <a:rPr lang="zh-CN" altLang="en-US"/>
              <a:t>乘积或向量乘积，后做</a:t>
            </a:r>
            <a:r>
              <a:rPr lang="en-US" altLang="zh-CN"/>
              <a:t>OT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3207385" y="2524125"/>
            <a:ext cx="2399030" cy="422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coarse-to-fine</a:t>
            </a:r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5814695" y="2101850"/>
            <a:ext cx="2753995" cy="6045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CNN+Transformer</a:t>
            </a:r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262370" y="5358765"/>
            <a:ext cx="2753995" cy="7778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利用小部件</a:t>
            </a:r>
            <a:r>
              <a:rPr lang="en-US" altLang="zh-CN"/>
              <a:t>Transformer</a:t>
            </a:r>
            <a:r>
              <a:rPr lang="zh-CN" altLang="en-US"/>
              <a:t>进行精细化调整匹配</a:t>
            </a: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2560320" y="4280535"/>
            <a:ext cx="1356360" cy="5543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粗匹配</a:t>
            </a:r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8482330" y="4280535"/>
            <a:ext cx="1356360" cy="5543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细匹配</a:t>
            </a:r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5097780" y="3517265"/>
            <a:ext cx="2133600" cy="537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匹配的集合</a:t>
            </a:r>
            <a:endParaRPr lang="zh-CN" alt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288925" y="5469890"/>
            <a:ext cx="2828925" cy="5556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dual-softmax opertor</a:t>
            </a:r>
            <a:r>
              <a:rPr lang="zh-CN" altLang="en-US"/>
              <a:t>匹配</a:t>
            </a:r>
            <a:endParaRPr lang="zh-CN" altLang="en-US"/>
          </a:p>
        </p:txBody>
      </p:sp>
      <p:cxnSp>
        <p:nvCxnSpPr>
          <p:cNvPr id="19" name="Straight Arrow Connector 18"/>
          <p:cNvCxnSpPr>
            <a:stCxn id="12" idx="5"/>
            <a:endCxn id="6" idx="0"/>
          </p:cNvCxnSpPr>
          <p:nvPr/>
        </p:nvCxnSpPr>
        <p:spPr>
          <a:xfrm>
            <a:off x="3717925" y="4753610"/>
            <a:ext cx="987425" cy="71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8" idx="0"/>
          </p:cNvCxnSpPr>
          <p:nvPr/>
        </p:nvCxnSpPr>
        <p:spPr>
          <a:xfrm flipH="1">
            <a:off x="1703705" y="4753610"/>
            <a:ext cx="1055370" cy="71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9" idx="0"/>
          </p:cNvCxnSpPr>
          <p:nvPr/>
        </p:nvCxnSpPr>
        <p:spPr>
          <a:xfrm flipH="1">
            <a:off x="7639685" y="4753610"/>
            <a:ext cx="1041400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7639685" y="2946400"/>
            <a:ext cx="2541905" cy="5175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CNN+Transformer+MLP</a:t>
            </a:r>
            <a:endParaRPr lang="en-US"/>
          </a:p>
        </p:txBody>
      </p:sp>
      <p:sp>
        <p:nvSpPr>
          <p:cNvPr id="23" name="Flowchart: Alternate Process 22"/>
          <p:cNvSpPr/>
          <p:nvPr/>
        </p:nvSpPr>
        <p:spPr>
          <a:xfrm>
            <a:off x="9359265" y="5358765"/>
            <a:ext cx="2753995" cy="7778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利用粗匹配当做</a:t>
            </a:r>
            <a:r>
              <a:rPr lang="en-US" altLang="zh-CN"/>
              <a:t>mask</a:t>
            </a:r>
            <a:r>
              <a:rPr lang="zh-CN" altLang="en-US"/>
              <a:t>进行筛选调整</a:t>
            </a:r>
            <a:endParaRPr lang="zh-CN" altLang="en-US"/>
          </a:p>
        </p:txBody>
      </p:sp>
      <p:cxnSp>
        <p:nvCxnSpPr>
          <p:cNvPr id="24" name="Straight Arrow Connector 23"/>
          <p:cNvCxnSpPr>
            <a:stCxn id="13" idx="5"/>
            <a:endCxn id="23" idx="0"/>
          </p:cNvCxnSpPr>
          <p:nvPr/>
        </p:nvCxnSpPr>
        <p:spPr>
          <a:xfrm>
            <a:off x="9639935" y="4753610"/>
            <a:ext cx="1096645" cy="6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207645" y="2524125"/>
            <a:ext cx="2753995" cy="5461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dual resolution feature map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3520" y="869315"/>
            <a:ext cx="2133600" cy="495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计算描述子的集合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14830" y="836295"/>
            <a:ext cx="2133600" cy="5619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总体思路的集合</a:t>
            </a:r>
            <a:endParaRPr lang="en-US"/>
          </a:p>
        </p:txBody>
      </p:sp>
      <p:cxnSp>
        <p:nvCxnSpPr>
          <p:cNvPr id="2" name="Straight Arrow Connector 1"/>
          <p:cNvCxnSpPr>
            <a:stCxn id="27" idx="2"/>
            <a:endCxn id="25" idx="0"/>
          </p:cNvCxnSpPr>
          <p:nvPr/>
        </p:nvCxnSpPr>
        <p:spPr>
          <a:xfrm flipH="1">
            <a:off x="1584960" y="1398270"/>
            <a:ext cx="129667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2"/>
            <a:endCxn id="7" idx="0"/>
          </p:cNvCxnSpPr>
          <p:nvPr/>
        </p:nvCxnSpPr>
        <p:spPr>
          <a:xfrm>
            <a:off x="2881630" y="1398270"/>
            <a:ext cx="152527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8" idx="0"/>
          </p:cNvCxnSpPr>
          <p:nvPr/>
        </p:nvCxnSpPr>
        <p:spPr>
          <a:xfrm flipH="1">
            <a:off x="7192010" y="1364615"/>
            <a:ext cx="1718310" cy="73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2"/>
            <a:endCxn id="22" idx="0"/>
          </p:cNvCxnSpPr>
          <p:nvPr/>
        </p:nvCxnSpPr>
        <p:spPr>
          <a:xfrm>
            <a:off x="8910320" y="1364615"/>
            <a:ext cx="635" cy="158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2"/>
            <a:endCxn id="3" idx="0"/>
          </p:cNvCxnSpPr>
          <p:nvPr/>
        </p:nvCxnSpPr>
        <p:spPr>
          <a:xfrm>
            <a:off x="8910320" y="1364615"/>
            <a:ext cx="164846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6"/>
            <a:endCxn id="13" idx="2"/>
          </p:cNvCxnSpPr>
          <p:nvPr/>
        </p:nvCxnSpPr>
        <p:spPr>
          <a:xfrm>
            <a:off x="3916680" y="4558030"/>
            <a:ext cx="456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>
            <a:off x="6164580" y="4055110"/>
            <a:ext cx="952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8640" y="639445"/>
            <a:ext cx="594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SP+SG</a:t>
            </a:r>
            <a:r>
              <a:rPr lang="zh-CN" altLang="en-US"/>
              <a:t>的基础上提出改进方法，并阐明原因</a:t>
            </a:r>
            <a:endParaRPr lang="en-US" altLang="zh-CN"/>
          </a:p>
        </p:txBody>
      </p:sp>
      <p:sp>
        <p:nvSpPr>
          <p:cNvPr id="6" name="Text Box 1"/>
          <p:cNvSpPr txBox="1"/>
          <p:nvPr/>
        </p:nvSpPr>
        <p:spPr>
          <a:xfrm>
            <a:off x="548853" y="174309"/>
            <a:ext cx="466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model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2730" y="2026920"/>
            <a:ext cx="2813685" cy="767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image pairs(with keypoints)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620895" y="1657985"/>
            <a:ext cx="173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匹配阶段输入</a:t>
            </a:r>
            <a:endParaRPr lang="zh-CN" altLang="en-US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7480" y="2026285"/>
            <a:ext cx="2092960" cy="76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匹配网络</a:t>
            </a:r>
            <a:endParaRPr lang="zh-CN" altLang="en-US"/>
          </a:p>
        </p:txBody>
      </p:sp>
      <p:cxnSp>
        <p:nvCxnSpPr>
          <p:cNvPr id="9" name="Straight Arrow Connector 8"/>
          <p:cNvCxnSpPr>
            <a:stCxn id="3" idx="3"/>
            <a:endCxn id="8" idx="1"/>
          </p:cNvCxnSpPr>
          <p:nvPr/>
        </p:nvCxnSpPr>
        <p:spPr>
          <a:xfrm flipV="1">
            <a:off x="6876415" y="2410460"/>
            <a:ext cx="9010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57840" y="2170430"/>
            <a:ext cx="1104900" cy="47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匹配对</a:t>
            </a:r>
            <a:endParaRPr lang="zh-CN" altLang="en-US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9870440" y="2410460"/>
            <a:ext cx="78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792460" y="1802130"/>
            <a:ext cx="83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输出</a:t>
            </a:r>
            <a:endParaRPr lang="zh-CN" altLang="en-US">
              <a:sym typeface="+mn-ea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335270" y="2909570"/>
            <a:ext cx="307340" cy="10083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2905" y="4100195"/>
            <a:ext cx="2592070" cy="1516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image pairs:</a:t>
            </a:r>
            <a:r>
              <a:rPr lang="zh-CN" altLang="en-US">
                <a:solidFill>
                  <a:schemeClr val="tx1"/>
                </a:solidFill>
              </a:rPr>
              <a:t>提供纹理等的语义信息；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keypoints:</a:t>
            </a:r>
            <a:r>
              <a:rPr lang="zh-CN" altLang="en-US">
                <a:solidFill>
                  <a:schemeClr val="tx1"/>
                </a:solidFill>
              </a:rPr>
              <a:t>提供匹配中的图像的几何信息；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670290" y="2909570"/>
            <a:ext cx="307340" cy="10083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85685" y="4100195"/>
            <a:ext cx="2592070" cy="1516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利用两段式的思想：对于输入的特征点信息和语义信息进行粗匹配，再用一些方法进行微调（细匹配）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69085" y="2026920"/>
            <a:ext cx="1507490" cy="767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images</a:t>
            </a:r>
            <a:endParaRPr lang="en-US" altLang="zh-CN"/>
          </a:p>
        </p:txBody>
      </p:sp>
      <p:sp>
        <p:nvSpPr>
          <p:cNvPr id="18" name="Down Arrow 17"/>
          <p:cNvSpPr/>
          <p:nvPr/>
        </p:nvSpPr>
        <p:spPr>
          <a:xfrm>
            <a:off x="2086610" y="2909570"/>
            <a:ext cx="307340" cy="10083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26795" y="4100195"/>
            <a:ext cx="2592070" cy="1516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利用一些方法能够更好结合构建图像中的描述子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3" idx="1"/>
          </p:cNvCxnSpPr>
          <p:nvPr/>
        </p:nvCxnSpPr>
        <p:spPr>
          <a:xfrm>
            <a:off x="3076575" y="241109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41255" y="29845"/>
            <a:ext cx="1738630" cy="51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8640" y="174625"/>
            <a:ext cx="66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601595" y="605790"/>
            <a:ext cx="6489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image-matching challenge 2021</a:t>
            </a:r>
            <a:endParaRPr lang="en-US" sz="32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b="49839"/>
          <a:stretch>
            <a:fillRect/>
          </a:stretch>
        </p:blipFill>
        <p:spPr>
          <a:xfrm>
            <a:off x="989330" y="1189355"/>
            <a:ext cx="6717665" cy="207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3201035"/>
            <a:ext cx="6692900" cy="21723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54340" y="2277110"/>
            <a:ext cx="3274060" cy="230314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目标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更改模型，效果在</a:t>
            </a:r>
            <a:r>
              <a:rPr lang="en-US" altLang="zh-CN">
                <a:solidFill>
                  <a:schemeClr val="tx1"/>
                </a:solidFill>
              </a:rPr>
              <a:t>SuperPoint+SuperGlue</a:t>
            </a:r>
            <a:r>
              <a:rPr lang="zh-CN" altLang="en-US">
                <a:solidFill>
                  <a:schemeClr val="tx1"/>
                </a:solidFill>
              </a:rPr>
              <a:t>之上；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比赛成绩</a:t>
            </a:r>
            <a:r>
              <a:rPr lang="en-US" altLang="zh-CN">
                <a:solidFill>
                  <a:schemeClr val="tx1"/>
                </a:solidFill>
              </a:rPr>
              <a:t>TOP-5;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 userDrawn="1"/>
        </p:nvSpPr>
        <p:spPr>
          <a:xfrm>
            <a:off x="-29633" y="6140451"/>
            <a:ext cx="11791951" cy="117475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6813551" y="6332538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00925F"/>
                </a:solidFill>
                <a:latin typeface="微软雅黑" panose="020B0503020204020204" charset="-122"/>
                <a:ea typeface="微软雅黑" panose="020B0503020204020204" charset="-122"/>
                <a:cs typeface="Myriad Pro Light" panose="020B0403030403020204"/>
              </a:rPr>
              <a:t>成为全球知名的公司，树立中国企业在全世界健康、长久的典范</a:t>
            </a:r>
            <a:endParaRPr lang="en-US" sz="1000" dirty="0">
              <a:solidFill>
                <a:srgbClr val="00925F"/>
              </a:solidFill>
              <a:latin typeface="微软雅黑" panose="020B0503020204020204" charset="-122"/>
              <a:ea typeface="微软雅黑" panose="020B0503020204020204" charset="-122"/>
              <a:cs typeface="Myriad Pro Light" panose="020B0403030403020204"/>
            </a:endParaRPr>
          </a:p>
        </p:txBody>
      </p:sp>
      <p:pic>
        <p:nvPicPr>
          <p:cNvPr id="6" name="Picture 2" descr="D:\My Documents\桌面\28.jpg"/>
          <p:cNvPicPr>
            <a:picLocks noChangeAspect="1" noChangeArrowheads="1"/>
          </p:cNvPicPr>
          <p:nvPr userDrawn="1"/>
        </p:nvPicPr>
        <p:blipFill>
          <a:blip r:embed="rId1"/>
          <a:srcRect t="13902" b="15382"/>
          <a:stretch>
            <a:fillRect/>
          </a:stretch>
        </p:blipFill>
        <p:spPr bwMode="auto">
          <a:xfrm>
            <a:off x="0" y="3884614"/>
            <a:ext cx="11760200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2755" y="566420"/>
            <a:ext cx="2379345" cy="70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4835525" y="1269365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感谢聆听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074795" y="2170430"/>
            <a:ext cx="3811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ym typeface="+mn-ea"/>
              </a:rPr>
              <a:t>请各位指正！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8853" y="174309"/>
            <a:ext cx="466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Introduction</a:t>
            </a:r>
            <a:endParaRPr lang="en-US" dirty="0"/>
          </a:p>
        </p:txBody>
      </p:sp>
      <p:sp>
        <p:nvSpPr>
          <p:cNvPr id="17" name="Text Box 1"/>
          <p:cNvSpPr txBox="1"/>
          <p:nvPr/>
        </p:nvSpPr>
        <p:spPr>
          <a:xfrm>
            <a:off x="2933700" y="4143375"/>
            <a:ext cx="4467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描述子网络：</a:t>
            </a:r>
            <a:r>
              <a:rPr lang="en-US" altLang="zh-CN" dirty="0"/>
              <a:t>SuperPoint, ContextDesc</a:t>
            </a:r>
            <a:r>
              <a:rPr lang="zh-CN" altLang="en-US" dirty="0"/>
              <a:t>等</a:t>
            </a:r>
            <a:endParaRPr lang="zh-CN" altLang="en-US" dirty="0"/>
          </a:p>
          <a:p>
            <a:pPr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匹配网络：</a:t>
            </a:r>
            <a:r>
              <a:rPr lang="en-US" altLang="zh-CN" b="1" dirty="0"/>
              <a:t>SuperGlue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外点筛除网络</a:t>
            </a:r>
            <a:endParaRPr lang="en-US" dirty="0"/>
          </a:p>
        </p:txBody>
      </p:sp>
      <p:sp>
        <p:nvSpPr>
          <p:cNvPr id="19" name="Text Box 1"/>
          <p:cNvSpPr txBox="1"/>
          <p:nvPr/>
        </p:nvSpPr>
        <p:spPr>
          <a:xfrm>
            <a:off x="1129030" y="74676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图像匹配</a:t>
            </a:r>
            <a:r>
              <a:rPr lang="en-US" altLang="zh-CN" dirty="0"/>
              <a:t>-</a:t>
            </a:r>
            <a:r>
              <a:rPr lang="zh-CN" altLang="en-US" dirty="0"/>
              <a:t>任务介绍：</a:t>
            </a:r>
            <a:endParaRPr lang="zh-CN" altLang="en-US" dirty="0"/>
          </a:p>
          <a:p>
            <a:r>
              <a:rPr lang="zh-CN" altLang="en-US" dirty="0"/>
              <a:t>        在将两幅图像中具有相同/相似属性的内容或结构进行像素上的识别与对齐。一般而言，待匹配的图像通常取自相同或相似的场景或目标，或者具有相同形状或语义信息的其他类型图像对，从而具有一定的可匹配性.</a:t>
            </a: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874395" y="2712720"/>
            <a:ext cx="1439545" cy="662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传统型方法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874395" y="4276725"/>
            <a:ext cx="1439545" cy="662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学习型方法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98775" y="4143375"/>
            <a:ext cx="4311015" cy="92964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8775" y="2515235"/>
            <a:ext cx="1694180" cy="105664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1"/>
          <p:cNvSpPr txBox="1"/>
          <p:nvPr/>
        </p:nvSpPr>
        <p:spPr>
          <a:xfrm>
            <a:off x="2933700" y="2582545"/>
            <a:ext cx="1822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1.</a:t>
            </a:r>
            <a:r>
              <a:rPr lang="zh-CN" altLang="en-US" dirty="0"/>
              <a:t>提取描述子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特征匹配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离群点过滤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15540" y="3001010"/>
            <a:ext cx="297815" cy="863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415540" y="4561205"/>
            <a:ext cx="297815" cy="863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0" y="2510790"/>
            <a:ext cx="372300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33730" y="625475"/>
            <a:ext cx="466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SuperPoint + </a:t>
            </a:r>
            <a:r>
              <a:rPr lang="en-US" dirty="0" err="1"/>
              <a:t>SuperGlue</a:t>
            </a:r>
            <a:r>
              <a:rPr lang="zh-CN" altLang="en-US" dirty="0"/>
              <a:t>：</a:t>
            </a:r>
            <a:r>
              <a:rPr lang="en-US" dirty="0"/>
              <a:t>End to end matching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807085" y="4079875"/>
            <a:ext cx="288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匹配方法：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807085" y="1062990"/>
            <a:ext cx="210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</a:t>
            </a:r>
            <a:r>
              <a:rPr lang="zh-CN" altLang="en-US"/>
              <a:t>描述子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r="12664"/>
          <a:stretch>
            <a:fillRect/>
          </a:stretch>
        </p:blipFill>
        <p:spPr>
          <a:xfrm>
            <a:off x="1352550" y="1431290"/>
            <a:ext cx="3056890" cy="1570990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5400000">
            <a:off x="291465" y="1991360"/>
            <a:ext cx="1327150" cy="450850"/>
          </a:xfrm>
          <a:prstGeom prst="trapezoi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48030" y="2032635"/>
            <a:ext cx="43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17295" y="1917700"/>
            <a:ext cx="326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17295" y="2459990"/>
            <a:ext cx="326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29615" y="3080385"/>
            <a:ext cx="430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特点：利用</a:t>
            </a:r>
            <a:r>
              <a:rPr lang="en-US" altLang="zh-CN"/>
              <a:t>Transformer</a:t>
            </a:r>
            <a:r>
              <a:rPr lang="zh-CN" altLang="en-US"/>
              <a:t>对</a:t>
            </a:r>
            <a:r>
              <a:rPr lang="en-US" altLang="zh-CN"/>
              <a:t>Sp</a:t>
            </a:r>
            <a:r>
              <a:rPr lang="zh-CN" altLang="en-US"/>
              <a:t>提取出的描述子做进一步的提取，更好的融合语义特征和位置信息</a:t>
            </a:r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4474210"/>
            <a:ext cx="3228975" cy="14960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4468495" y="4852035"/>
            <a:ext cx="3638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特点：</a:t>
            </a:r>
            <a:r>
              <a:rPr lang="zh-CN"/>
              <a:t>构建匹配矩阵</a:t>
            </a:r>
            <a:r>
              <a:rPr lang="en-US" altLang="zh-CN"/>
              <a:t>P</a:t>
            </a:r>
            <a:r>
              <a:rPr lang="zh-CN"/>
              <a:t>，将特征匹配和过滤外点通过</a:t>
            </a:r>
            <a:r>
              <a:rPr lang="en-US" altLang="zh-CN"/>
              <a:t>P</a:t>
            </a:r>
            <a:r>
              <a:rPr lang="zh-CN" altLang="en-US"/>
              <a:t>操作，成为端到端的匹配网络。</a:t>
            </a:r>
            <a:endParaRPr lang="zh-CN" altLang="en-US"/>
          </a:p>
        </p:txBody>
      </p:sp>
      <p:sp>
        <p:nvSpPr>
          <p:cNvPr id="17" name="Text Box 1"/>
          <p:cNvSpPr txBox="1"/>
          <p:nvPr/>
        </p:nvSpPr>
        <p:spPr>
          <a:xfrm>
            <a:off x="548853" y="174309"/>
            <a:ext cx="466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</a:t>
            </a:r>
            <a:endParaRPr lang="en-US" dirty="0"/>
          </a:p>
        </p:txBody>
      </p:sp>
      <p:pic>
        <p:nvPicPr>
          <p:cNvPr id="3" name="Content Placeholder 2" descr="auc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4515" y="1235710"/>
            <a:ext cx="6057900" cy="24491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0595" y="3792855"/>
            <a:ext cx="5307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HPatches</a:t>
            </a:r>
            <a:r>
              <a:rPr lang="zh-CN" altLang="en-US"/>
              <a:t>数据集上测试单应性矩阵的误差</a:t>
            </a:r>
            <a:r>
              <a:rPr lang="en-US" altLang="zh-CN"/>
              <a:t>AUC</a:t>
            </a:r>
            <a:endParaRPr lang="en-US" altLang="zh-CN"/>
          </a:p>
          <a:p>
            <a:r>
              <a:rPr lang="en-US" altLang="zh-CN"/>
              <a:t>(SuperPoint+SuperGlue,  LoFTR-DS)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66420" y="615950"/>
            <a:ext cx="403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LoFTR</a:t>
            </a:r>
            <a:r>
              <a:rPr lang="zh-CN" altLang="en-US"/>
              <a:t>：</a:t>
            </a:r>
            <a:r>
              <a:rPr lang="en-US" altLang="zh-CN"/>
              <a:t>Coarse-to-fine manner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844" t="7960"/>
          <a:stretch>
            <a:fillRect/>
          </a:stretch>
        </p:blipFill>
        <p:spPr>
          <a:xfrm>
            <a:off x="939165" y="1759585"/>
            <a:ext cx="2567305" cy="12077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7240" y="1287780"/>
            <a:ext cx="136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zh-CN" altLang="en-US" dirty="0"/>
              <a:t>描述子：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" y="3226435"/>
            <a:ext cx="3847465" cy="113157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6420" y="3496310"/>
            <a:ext cx="335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6420" y="3064510"/>
            <a:ext cx="0" cy="431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5785" y="3082925"/>
            <a:ext cx="26308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76905" y="2891155"/>
            <a:ext cx="0" cy="191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08635" y="4471670"/>
            <a:ext cx="4090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和</a:t>
            </a:r>
            <a:r>
              <a:rPr lang="en-US" altLang="zh-CN"/>
              <a:t>SuperGlue</a:t>
            </a:r>
            <a:r>
              <a:rPr lang="zh-CN" altLang="en-US"/>
              <a:t>的</a:t>
            </a:r>
            <a:r>
              <a:rPr lang="en-US" altLang="zh-CN"/>
              <a:t>self/cross atten</a:t>
            </a:r>
            <a:r>
              <a:rPr lang="zh-CN" altLang="en-US"/>
              <a:t>基本一样，但属于隐式学习到</a:t>
            </a:r>
            <a:r>
              <a:rPr lang="en-US" altLang="zh-CN"/>
              <a:t>desc</a:t>
            </a:r>
            <a:endParaRPr lang="en-US" altLang="zh-CN"/>
          </a:p>
        </p:txBody>
      </p:sp>
      <p:sp>
        <p:nvSpPr>
          <p:cNvPr id="19" name="Text Box 18"/>
          <p:cNvSpPr txBox="1"/>
          <p:nvPr/>
        </p:nvSpPr>
        <p:spPr>
          <a:xfrm>
            <a:off x="5730875" y="1287780"/>
            <a:ext cx="440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</a:t>
            </a:r>
            <a:r>
              <a:rPr lang="zh-CN" altLang="en-US"/>
              <a:t>匹配方式</a:t>
            </a:r>
            <a:endParaRPr lang="zh-CN" altLang="en-US"/>
          </a:p>
          <a:p>
            <a:r>
              <a:rPr lang="zh-CN" altLang="en-US"/>
              <a:t> 特点：得到粗略匹配后映射回原始分辨率  上进行微调</a:t>
            </a:r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rcRect r="4817"/>
          <a:stretch>
            <a:fillRect/>
          </a:stretch>
        </p:blipFill>
        <p:spPr>
          <a:xfrm>
            <a:off x="5130800" y="2649855"/>
            <a:ext cx="1894840" cy="1743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rcRect r="1840"/>
          <a:stretch>
            <a:fillRect/>
          </a:stretch>
        </p:blipFill>
        <p:spPr>
          <a:xfrm>
            <a:off x="7266940" y="2749550"/>
            <a:ext cx="3591560" cy="135890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5130800" y="4645025"/>
            <a:ext cx="2372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利用初步匹配得到粗略的位置信息</a:t>
            </a:r>
            <a:r>
              <a:rPr lang="en-US" altLang="zh-CN"/>
              <a:t>i, j</a:t>
            </a:r>
            <a:endParaRPr lang="en-US" altLang="zh-CN"/>
          </a:p>
        </p:txBody>
      </p:sp>
      <p:sp>
        <p:nvSpPr>
          <p:cNvPr id="27" name="Text Box 26"/>
          <p:cNvSpPr txBox="1"/>
          <p:nvPr/>
        </p:nvSpPr>
        <p:spPr>
          <a:xfrm>
            <a:off x="7626985" y="4506595"/>
            <a:ext cx="3388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将粗略位置和特征层结合，再利用</a:t>
            </a:r>
            <a:r>
              <a:rPr lang="en-US" altLang="zh-CN"/>
              <a:t>Transformer</a:t>
            </a:r>
            <a:r>
              <a:rPr lang="zh-CN" altLang="en-US"/>
              <a:t>学习全局更加精细的匹配，得到最终的位置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66420" y="635000"/>
            <a:ext cx="433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COTR(Correspondence Transformer)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442585" y="1259205"/>
            <a:ext cx="3916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匹配方法：没有直接给出匹配方式，通过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加</a:t>
            </a:r>
            <a:r>
              <a:rPr lang="en-US" altLang="zh-CN">
                <a:sym typeface="+mn-ea"/>
              </a:rPr>
              <a:t>MLP</a:t>
            </a:r>
            <a:r>
              <a:rPr lang="zh-CN" altLang="en-US">
                <a:sym typeface="+mn-ea"/>
              </a:rPr>
              <a:t>的解码获得查询点在另一张图像上的对应特征点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0750" y="1259205"/>
            <a:ext cx="3397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描述子：隐式的学习局部和全局描述子，网络中并没有输出描述子的支路</a:t>
            </a:r>
            <a:endParaRPr lang="en-US" altLang="zh-CN" dirty="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0" y="2802890"/>
            <a:ext cx="506539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8640" y="615950"/>
            <a:ext cx="683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Dual-RC Net( Dual resolution feature map</a:t>
            </a:r>
            <a:r>
              <a:rPr lang="zh-CN" altLang="en-US"/>
              <a:t>，</a:t>
            </a:r>
            <a:r>
              <a:rPr lang="en-US" altLang="zh-CN"/>
              <a:t>coarse-to-fine manner)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798820" y="1210945"/>
            <a:ext cx="5720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匹配方法：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张粗糙的特征图处理得到</a:t>
            </a:r>
            <a:r>
              <a:rPr lang="en-US" altLang="zh-CN">
                <a:sym typeface="+mn-ea"/>
              </a:rPr>
              <a:t>4D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Tensor</a:t>
            </a:r>
            <a:r>
              <a:rPr lang="zh-CN" altLang="en-US">
                <a:sym typeface="+mn-ea"/>
              </a:rPr>
              <a:t>，被用于得到粗匹配</a:t>
            </a:r>
            <a:r>
              <a:rPr lang="en-US" altLang="zh-CN">
                <a:sym typeface="+mn-ea"/>
              </a:rPr>
              <a:t>S-coarse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张精细的特征图直接得到</a:t>
            </a:r>
            <a:r>
              <a:rPr lang="en-US" altLang="zh-CN">
                <a:sym typeface="+mn-ea"/>
              </a:rPr>
              <a:t>S-fine</a:t>
            </a:r>
            <a:r>
              <a:rPr lang="zh-CN" altLang="en-US">
                <a:sym typeface="+mn-ea"/>
              </a:rPr>
              <a:t>，利用</a:t>
            </a:r>
            <a:r>
              <a:rPr lang="en-US" altLang="zh-CN">
                <a:sym typeface="+mn-ea"/>
              </a:rPr>
              <a:t>S-coarse</a:t>
            </a:r>
            <a:r>
              <a:rPr lang="zh-CN" altLang="en-US">
                <a:sym typeface="+mn-ea"/>
              </a:rPr>
              <a:t>作为</a:t>
            </a:r>
            <a:r>
              <a:rPr lang="en-US" altLang="zh-CN">
                <a:sym typeface="+mn-ea"/>
              </a:rPr>
              <a:t>mask</a:t>
            </a:r>
            <a:r>
              <a:rPr lang="zh-CN" altLang="en-US">
                <a:sym typeface="+mn-ea"/>
              </a:rPr>
              <a:t>，对</a:t>
            </a:r>
            <a:r>
              <a:rPr lang="en-US" altLang="zh-CN">
                <a:sym typeface="+mn-ea"/>
              </a:rPr>
              <a:t>S-fine</a:t>
            </a:r>
            <a:r>
              <a:rPr lang="zh-CN" altLang="en-US">
                <a:sym typeface="+mn-ea"/>
              </a:rPr>
              <a:t>进行精调，得到最终匹配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7715" y="1210945"/>
            <a:ext cx="472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1.</a:t>
            </a:r>
            <a:r>
              <a:rPr lang="zh-CN" altLang="en-US">
                <a:sym typeface="+mn-ea"/>
              </a:rPr>
              <a:t>描述子：没有直接输出描述子，可以将获得的两张粗糙特征图，和两张精细的特征图上的点看作是特征点</a:t>
            </a:r>
            <a:endParaRPr lang="en-US" altLang="zh-CN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923540" y="5457825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coarse-select score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685790" y="5283200"/>
            <a:ext cx="189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fine-select score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2630805"/>
            <a:ext cx="7433310" cy="2757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41255" y="29845"/>
            <a:ext cx="1738630" cy="51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35635" y="658495"/>
            <a:ext cx="565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ContextDesc( cross-modality process and fusion)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1480185"/>
            <a:ext cx="3013075" cy="2677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10" y="1479550"/>
            <a:ext cx="4812030" cy="26784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45845" y="4618990"/>
            <a:ext cx="3484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给第二阶段提供不同模态的数据：</a:t>
            </a:r>
            <a:endParaRPr lang="zh-CN" altLang="en-US"/>
          </a:p>
          <a:p>
            <a:r>
              <a:rPr lang="en-US" altLang="zh-CN"/>
              <a:t>raw feature map &amp; high-level visual feature map &amp; keypoint location</a:t>
            </a:r>
            <a:endParaRPr lang="en-US" altLang="zh-CN"/>
          </a:p>
        </p:txBody>
      </p:sp>
      <p:sp>
        <p:nvSpPr>
          <p:cNvPr id="13" name="Rectangle 12"/>
          <p:cNvSpPr/>
          <p:nvPr/>
        </p:nvSpPr>
        <p:spPr>
          <a:xfrm>
            <a:off x="901700" y="4561205"/>
            <a:ext cx="3648075" cy="1256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5975" y="4561205"/>
            <a:ext cx="3503930" cy="9404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利用一些操作将三种信息融合成语义信息和几何信息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346700" y="54419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各算法特点</a:t>
            </a:r>
            <a:endParaRPr lang="zh-CN" altLang="en-US" b="1"/>
          </a:p>
        </p:txBody>
      </p:sp>
      <p:graphicFrame>
        <p:nvGraphicFramePr>
          <p:cNvPr id="3" name="Table 2"/>
          <p:cNvGraphicFramePr/>
          <p:nvPr/>
        </p:nvGraphicFramePr>
        <p:xfrm>
          <a:off x="735965" y="946150"/>
          <a:ext cx="10172700" cy="510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8753475"/>
              </a:tblGrid>
              <a:tr h="796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特点</a:t>
                      </a:r>
                      <a:endParaRPr lang="zh-CN" altLang="en-US" dirty="0"/>
                    </a:p>
                  </a:txBody>
                  <a:tcPr/>
                </a:tc>
              </a:tr>
              <a:tr h="652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SP+SG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</a:t>
                      </a:r>
                      <a:r>
                        <a:rPr lang="zh-CN" altLang="en-US"/>
                        <a:t>利用</a:t>
                      </a:r>
                      <a:r>
                        <a:rPr lang="en-US" altLang="zh-CN" b="1"/>
                        <a:t>Transformer</a:t>
                      </a:r>
                      <a:r>
                        <a:rPr lang="zh-CN" altLang="en-US"/>
                        <a:t>做出有更好表征的描述子；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构建匹配矩阵，利用</a:t>
                      </a:r>
                      <a:r>
                        <a:rPr lang="en-US" altLang="zh-CN"/>
                        <a:t>Optimal Transport</a:t>
                      </a:r>
                      <a:r>
                        <a:rPr lang="zh-CN" altLang="en-US"/>
                        <a:t>优化，形成</a:t>
                      </a:r>
                      <a:r>
                        <a:rPr lang="zh-CN" altLang="en-US" b="1"/>
                        <a:t>端到端</a:t>
                      </a:r>
                      <a:r>
                        <a:rPr lang="zh-CN" altLang="en-US"/>
                        <a:t>的匹配；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LoFTR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</a:t>
                      </a:r>
                      <a:r>
                        <a:rPr lang="zh-CN" altLang="en-US"/>
                        <a:t>从</a:t>
                      </a:r>
                      <a:r>
                        <a:rPr lang="zh-CN" altLang="en-US" b="1"/>
                        <a:t>粗糙到精细</a:t>
                      </a:r>
                      <a:r>
                        <a:rPr lang="zh-CN" altLang="en-US"/>
                        <a:t>，建立一个像素级别的匹配；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对于描述子的提取利用</a:t>
                      </a:r>
                      <a:r>
                        <a:rPr lang="en-US" altLang="zh-CN" b="1"/>
                        <a:t>Transformer</a:t>
                      </a:r>
                      <a:r>
                        <a:rPr lang="zh-CN" altLang="en-US"/>
                        <a:t>提取，更好的结合了全局信息和位置信息；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在</a:t>
                      </a:r>
                      <a:r>
                        <a:rPr lang="zh-CN" altLang="en-US" b="1"/>
                        <a:t>精细微调</a:t>
                      </a:r>
                      <a:r>
                        <a:rPr lang="zh-CN" altLang="en-US"/>
                        <a:t>匹配利用</a:t>
                      </a:r>
                      <a:r>
                        <a:rPr lang="en-US" altLang="zh-CN" b="1"/>
                        <a:t>Transformer</a:t>
                      </a:r>
                      <a:r>
                        <a:rPr lang="zh-CN" altLang="en-US"/>
                        <a:t>；</a:t>
                      </a:r>
                      <a:endParaRPr lang="zh-CN" altLang="en-US"/>
                    </a:p>
                  </a:txBody>
                  <a:tcPr/>
                </a:tc>
              </a:tr>
              <a:tr h="915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</a:t>
                      </a:r>
                      <a:r>
                        <a:rPr lang="zh-CN" altLang="en-US"/>
                        <a:t>可以通过得到</a:t>
                      </a:r>
                      <a:r>
                        <a:rPr lang="zh-CN" altLang="en-US" b="1"/>
                        <a:t>稀疏</a:t>
                      </a:r>
                      <a:r>
                        <a:rPr lang="en-US" altLang="zh-CN" b="1"/>
                        <a:t>/</a:t>
                      </a:r>
                      <a:r>
                        <a:rPr lang="zh-CN" altLang="en-US" b="1"/>
                        <a:t>稠密</a:t>
                      </a:r>
                      <a:r>
                        <a:rPr lang="zh-CN" altLang="en-US"/>
                        <a:t>的方法查询单个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多个特征点；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可以在</a:t>
                      </a:r>
                      <a:r>
                        <a:rPr lang="zh-CN" altLang="en-US" b="1"/>
                        <a:t>多尺度</a:t>
                      </a:r>
                      <a:r>
                        <a:rPr lang="zh-CN" altLang="en-US"/>
                        <a:t>阶段使用</a:t>
                      </a:r>
                      <a:r>
                        <a:rPr lang="zh-CN" altLang="en-US" b="1"/>
                        <a:t>递归</a:t>
                      </a:r>
                      <a:r>
                        <a:rPr lang="zh-CN" altLang="en-US"/>
                        <a:t>方法，获得高精度的匹配；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为了获得全局和局部的先验信息，使用</a:t>
                      </a:r>
                      <a:r>
                        <a:rPr lang="en-US" altLang="zh-CN" b="1"/>
                        <a:t>Transformer</a:t>
                      </a:r>
                      <a:r>
                        <a:rPr lang="zh-CN" altLang="en-US"/>
                        <a:t>获得更好的关联；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Dual-RC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1.</a:t>
                      </a:r>
                      <a:r>
                        <a:rPr lang="en-US" sz="1800" b="1">
                          <a:sym typeface="+mn-ea"/>
                        </a:rPr>
                        <a:t>dual-resolution</a:t>
                      </a:r>
                      <a:r>
                        <a:rPr lang="en-US" sz="1800">
                          <a:sym typeface="+mn-ea"/>
                        </a:rPr>
                        <a:t> feature map</a:t>
                      </a:r>
                      <a:r>
                        <a:rPr lang="zh-CN" altLang="en-US" sz="1800">
                          <a:sym typeface="+mn-ea"/>
                        </a:rPr>
                        <a:t>，得到</a:t>
                      </a:r>
                      <a:r>
                        <a:rPr lang="en-US" altLang="zh-CN" sz="1800" b="1">
                          <a:sym typeface="+mn-ea"/>
                        </a:rPr>
                        <a:t>coarse</a:t>
                      </a:r>
                      <a:r>
                        <a:rPr lang="zh-CN" altLang="en-US" sz="1800" b="1">
                          <a:sym typeface="+mn-ea"/>
                        </a:rPr>
                        <a:t>和</a:t>
                      </a:r>
                      <a:r>
                        <a:rPr lang="en-US" altLang="zh-CN" sz="1800" b="1">
                          <a:sym typeface="+mn-ea"/>
                        </a:rPr>
                        <a:t>fine</a:t>
                      </a:r>
                      <a:r>
                        <a:rPr lang="zh-CN" altLang="en-US" sz="1800" b="1">
                          <a:sym typeface="+mn-ea"/>
                        </a:rPr>
                        <a:t>的匹配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2.coarse-to-fine</a:t>
                      </a:r>
                      <a:r>
                        <a:rPr lang="zh-CN" altLang="en-US"/>
                        <a:t>，利用</a:t>
                      </a:r>
                      <a:r>
                        <a:rPr lang="zh-CN" altLang="en-US" b="1"/>
                        <a:t>粗匹配作为</a:t>
                      </a:r>
                      <a:r>
                        <a:rPr lang="en-US" altLang="zh-CN" b="1"/>
                        <a:t>mask</a:t>
                      </a:r>
                      <a:r>
                        <a:rPr lang="zh-CN" altLang="en-US" b="1"/>
                        <a:t>，对精细进行筛选</a:t>
                      </a:r>
                      <a:r>
                        <a:rPr lang="en-US"/>
                        <a:t>;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ContextDesc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zh-CN" altLang="en-US" dirty="0"/>
                        <a:t>局部</a:t>
                      </a:r>
                      <a:r>
                        <a:rPr lang="zh-CN" altLang="en-US" b="1" dirty="0"/>
                        <a:t>几何</a:t>
                      </a:r>
                      <a:r>
                        <a:rPr lang="zh-CN" altLang="en-US" dirty="0"/>
                        <a:t>信息和高级</a:t>
                      </a:r>
                      <a:r>
                        <a:rPr lang="zh-CN" altLang="en-US" b="1" dirty="0"/>
                        <a:t>语义</a:t>
                      </a:r>
                      <a:r>
                        <a:rPr lang="zh-CN" altLang="en-US" dirty="0"/>
                        <a:t>信息的更好结合；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上下文</a:t>
                      </a:r>
                      <a:r>
                        <a:rPr lang="en-US" altLang="zh-CN" dirty="0"/>
                        <a:t>Encoder</a:t>
                      </a:r>
                      <a:r>
                        <a:rPr lang="zh-CN" altLang="en-US" dirty="0"/>
                        <a:t>对图像区域</a:t>
                      </a:r>
                      <a:r>
                        <a:rPr lang="zh-CN" altLang="en-US" b="1" dirty="0"/>
                        <a:t>上下文</a:t>
                      </a:r>
                      <a:r>
                        <a:rPr lang="zh-CN" altLang="en-US" dirty="0"/>
                        <a:t>表征进行更好的</a:t>
                      </a:r>
                      <a:r>
                        <a:rPr lang="zh-CN" altLang="en-US" b="1" dirty="0"/>
                        <a:t>聚合</a:t>
                      </a:r>
                      <a:r>
                        <a:rPr lang="zh-CN" altLang="en-US" dirty="0"/>
                        <a:t>；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2D</a:t>
                      </a:r>
                      <a:r>
                        <a:rPr lang="zh-CN" altLang="en-US" dirty="0"/>
                        <a:t>点的分布中更好地提取到几何线索；</a:t>
                      </a:r>
                      <a:endParaRPr lang="zh-CN" altLang="en-US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35965" y="174625"/>
            <a:ext cx="286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Summary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.gif"/>
          <p:cNvPicPr>
            <a:picLocks noGrp="1" noChangeAspect="1"/>
          </p:cNvPicPr>
          <p:nvPr userDrawn="1"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37445" y="29210"/>
            <a:ext cx="174244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548853" y="542609"/>
            <a:ext cx="11231033" cy="1587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207645" y="6178550"/>
            <a:ext cx="11660505" cy="0"/>
          </a:xfrm>
          <a:prstGeom prst="line">
            <a:avLst/>
          </a:prstGeom>
          <a:ln w="12700">
            <a:solidFill>
              <a:srgbClr val="00925F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8640" y="659130"/>
            <a:ext cx="395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算法共同点</a:t>
            </a:r>
            <a:endParaRPr lang="zh-CN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666750" y="1027430"/>
          <a:ext cx="10742930" cy="530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010"/>
                <a:gridCol w="8884920"/>
              </a:tblGrid>
              <a:tr h="24707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提取描述子阶段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200000"/>
                        </a:lnSpc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利用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Transformer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或变体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提取描述子：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会有感受野的限制，不能区分一些不明显的低纹理区域，但这些区域及其周围，有时会有全局信息；所以用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Transfomer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提供的包括位置信息的全局信息来进行匹配是一个好方法；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 algn="l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对输入图像的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语义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信息和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几何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信息做多种处理，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融合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增强描述子及特征点；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34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匹配阶段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 b="1"/>
                        <a:t>Coarse-to-fine</a:t>
                      </a:r>
                      <a:r>
                        <a:rPr lang="zh-CN" altLang="en-US"/>
                        <a:t>方法：</a:t>
                      </a:r>
                      <a:r>
                        <a:rPr lang="en-US" altLang="zh-CN"/>
                        <a:t>1&gt;.</a:t>
                      </a:r>
                      <a:r>
                        <a:rPr lang="zh-CN" altLang="en-US"/>
                        <a:t>有些算法是两阶段的匹配；</a:t>
                      </a:r>
                      <a:r>
                        <a:rPr lang="en-US" altLang="zh-CN"/>
                        <a:t>2&gt;.</a:t>
                      </a:r>
                      <a:r>
                        <a:rPr lang="zh-CN" altLang="en-US"/>
                        <a:t>有些算法</a:t>
                      </a:r>
                      <a:r>
                        <a:rPr lang="en-US" altLang="zh-CN"/>
                        <a:t>(LoFTR)</a:t>
                      </a:r>
                      <a:r>
                        <a:rPr lang="zh-CN" altLang="en-US"/>
                        <a:t>利用粗匹配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精细匹配实现；</a:t>
                      </a:r>
                      <a:endParaRPr lang="zh-CN" altLang="en-US"/>
                    </a:p>
                    <a:p>
                      <a:pPr algn="l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 b="1"/>
                        <a:t>粗匹配</a:t>
                      </a:r>
                      <a:r>
                        <a:rPr lang="zh-CN" altLang="en-US"/>
                        <a:t>的方法：</a:t>
                      </a:r>
                      <a:r>
                        <a:rPr lang="en-US" altLang="zh-CN"/>
                        <a:t>1&gt;.Otimal Transport(SuperGLue)</a:t>
                      </a:r>
                      <a:r>
                        <a:rPr lang="zh-CN" altLang="en-US"/>
                        <a:t>；</a:t>
                      </a:r>
                      <a:r>
                        <a:rPr lang="en-US" altLang="zh-CN"/>
                        <a:t>2&gt;.dual-softmax opertor(LoFTR)</a:t>
                      </a:r>
                      <a:endParaRPr lang="en-US" altLang="zh-CN"/>
                    </a:p>
                    <a:p>
                      <a:pPr algn="l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精</a:t>
                      </a:r>
                      <a:r>
                        <a:rPr lang="zh-CN" altLang="en-US" b="1"/>
                        <a:t>细匹配</a:t>
                      </a:r>
                      <a:r>
                        <a:rPr lang="zh-CN" altLang="en-US"/>
                        <a:t>的方法：</a:t>
                      </a:r>
                      <a:r>
                        <a:rPr lang="en-US" altLang="zh-CN"/>
                        <a:t>1&gt;.</a:t>
                      </a:r>
                      <a:r>
                        <a:rPr lang="zh-CN" altLang="en-US"/>
                        <a:t>利用粗匹配当做</a:t>
                      </a:r>
                      <a:r>
                        <a:rPr lang="en-US" altLang="zh-CN"/>
                        <a:t>mask</a:t>
                      </a:r>
                      <a:r>
                        <a:rPr lang="zh-CN" altLang="en-US"/>
                        <a:t>进行筛选；</a:t>
                      </a:r>
                      <a:r>
                        <a:rPr lang="en-US" altLang="zh-CN"/>
                        <a:t>2&gt;.</a:t>
                      </a:r>
                      <a:r>
                        <a:rPr lang="zh-CN" altLang="en-US"/>
                        <a:t>利用小模块的</a:t>
                      </a:r>
                      <a:r>
                        <a:rPr lang="en-US" altLang="zh-CN"/>
                        <a:t>transformer</a:t>
                      </a:r>
                      <a:r>
                        <a:rPr lang="zh-CN" altLang="en-US"/>
                        <a:t>进行精确匹配；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Presentation</Application>
  <PresentationFormat>宽屏</PresentationFormat>
  <Paragraphs>197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Myriad Pro Light</vt:lpstr>
      <vt:lpstr>Calibri</vt:lpstr>
      <vt:lpstr>Arial Unicode MS</vt:lpstr>
      <vt:lpstr>Calibri Light</vt:lpstr>
      <vt:lpstr>Yu Gothic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刘新田</dc:creator>
  <cp:lastModifiedBy>S9040697</cp:lastModifiedBy>
  <cp:revision>378</cp:revision>
  <dcterms:created xsi:type="dcterms:W3CDTF">2015-05-05T08:02:00Z</dcterms:created>
  <dcterms:modified xsi:type="dcterms:W3CDTF">2021-05-19T01:53:09Z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