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334" r:id="rId3"/>
    <p:sldId id="316" r:id="rId4"/>
    <p:sldId id="294" r:id="rId5"/>
    <p:sldId id="295" r:id="rId6"/>
    <p:sldId id="312" r:id="rId7"/>
    <p:sldId id="296" r:id="rId8"/>
    <p:sldId id="313" r:id="rId9"/>
    <p:sldId id="297" r:id="rId10"/>
    <p:sldId id="314" r:id="rId11"/>
    <p:sldId id="298" r:id="rId12"/>
    <p:sldId id="315" r:id="rId13"/>
    <p:sldId id="299" r:id="rId14"/>
    <p:sldId id="300" r:id="rId15"/>
    <p:sldId id="308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white 白底" id="{48273BEF-E86D-1E41-894E-82DC393DEF7E}">
          <p14:sldIdLst>
            <p14:sldId id="334"/>
            <p14:sldId id="316"/>
            <p14:sldId id="294"/>
            <p14:sldId id="295"/>
            <p14:sldId id="312"/>
            <p14:sldId id="296"/>
            <p14:sldId id="313"/>
            <p14:sldId id="297"/>
            <p14:sldId id="314"/>
            <p14:sldId id="298"/>
            <p14:sldId id="315"/>
            <p14:sldId id="299"/>
            <p14:sldId id="300"/>
            <p14:sldId id="308"/>
          </p14:sldIdLst>
        </p14:section>
        <p14:section name="black 黑底" id="{8B3C9A9E-BF80-F047-8828-CB8650A3BBD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A38"/>
    <a:srgbClr val="5E5E5E"/>
    <a:srgbClr val="7F7F7F"/>
    <a:srgbClr val="CACAC8"/>
    <a:srgbClr val="F5F5FA"/>
    <a:srgbClr val="2DC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1"/>
    <p:restoredTop sz="84858" autoAdjust="0"/>
  </p:normalViewPr>
  <p:slideViewPr>
    <p:cSldViewPr snapToGrid="0" snapToObjects="1">
      <p:cViewPr varScale="1">
        <p:scale>
          <a:sx n="37" d="100"/>
          <a:sy n="37" d="100"/>
        </p:scale>
        <p:origin x="139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Page 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776601" y="5189107"/>
            <a:ext cx="440266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2F2057F-15F5-E144-AA3F-AC697ED73110}" type="datetime1">
              <a:rPr kumimoji="0" lang="zh-CN" altLang="en-US" sz="5000" b="1" i="0" u="none" strike="noStrike" cap="none" spc="0" normalizeH="0" baseline="0" smtClean="0">
                <a:ln>
                  <a:noFill/>
                </a:ln>
                <a:solidFill>
                  <a:srgbClr val="046A38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 Neue"/>
              </a:rPr>
              <a:t>2021/8/18</a:t>
            </a:fld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046A38"/>
              </a:solidFill>
              <a:effectLst/>
              <a:uFillTx/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  <a:sym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8" y="12677574"/>
            <a:ext cx="2377165" cy="56520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76601" y="508993"/>
            <a:ext cx="22841775" cy="1607674"/>
          </a:xfrm>
        </p:spPr>
        <p:txBody>
          <a:bodyPr>
            <a:noAutofit/>
          </a:bodyPr>
          <a:lstStyle>
            <a:lvl1pPr>
              <a:defRPr sz="9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4215E623-8FC4-0248-9A76-1598B3252D83}" type="datetimeFigureOut">
              <a:rPr kumimoji="1" lang="zh-CN" altLang="en-US" smtClean="0"/>
              <a:t>2021/8/18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23D154B8-A828-AB48-A7B2-99890097FD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19200" y="2296263"/>
            <a:ext cx="21945600" cy="1048072"/>
          </a:xfrm>
        </p:spPr>
        <p:txBody>
          <a:bodyPr lIns="0">
            <a:noAutofit/>
          </a:bodyPr>
          <a:lstStyle>
            <a:lvl1pPr marL="0" indent="0">
              <a:buNone/>
              <a:defRPr sz="3735" b="1" i="0" baseline="0">
                <a:solidFill>
                  <a:srgbClr val="046A38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pPr lvl="0"/>
            <a:r>
              <a:rPr lang="zh-CN" altLang="en-US" dirty="0"/>
              <a:t>内页副标题，</a:t>
            </a:r>
            <a:r>
              <a:rPr lang="en-US" altLang="zh-CN" dirty="0"/>
              <a:t>14pt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1219200" y="3550744"/>
            <a:ext cx="21945600" cy="8784165"/>
          </a:xfrm>
        </p:spPr>
        <p:txBody>
          <a:bodyPr lIns="0" bIns="0" numCol="1">
            <a:noAutofit/>
          </a:bodyPr>
          <a:lstStyle>
            <a:lvl1pPr marL="474345" indent="-4743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/>
              <a:buChar char="•"/>
              <a:defRPr sz="3735" normalizeH="0" baseline="0">
                <a:solidFill>
                  <a:srgbClr val="046A38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1pPr>
            <a:lvl2pPr marL="1663700" marR="0" indent="-44450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3735" normalizeH="0" baseline="0">
                <a:solidFill>
                  <a:srgbClr val="046A38"/>
                </a:solidFill>
                <a:latin typeface="方正兰亭准黑简体" panose="02000000000000000000" charset="-122"/>
                <a:ea typeface="方正兰亭准黑简体" panose="02000000000000000000" charset="-122"/>
                <a:cs typeface="方正兰亭准黑简体" panose="02000000000000000000" charset="-122"/>
              </a:defRPr>
            </a:lvl2pPr>
            <a:lvl3pPr marL="2874645" marR="0" indent="-436245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3735" normalizeH="0" baseline="0">
                <a:solidFill>
                  <a:srgbClr val="046A3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3pPr>
            <a:lvl4pPr marL="4064000" marR="0" indent="-40640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3735" normalizeH="0" baseline="0">
                <a:solidFill>
                  <a:srgbClr val="046A3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4pPr>
            <a:lvl5pPr marL="5253355" marR="0" indent="-376555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 sz="3735" normalizeH="0" baseline="0">
                <a:solidFill>
                  <a:srgbClr val="046A38"/>
                </a:solidFill>
                <a:latin typeface="方正兰亭纤黑简体" panose="02000000000000000000" charset="-122"/>
                <a:ea typeface="方正兰亭纤黑简体" panose="02000000000000000000" charset="-122"/>
                <a:cs typeface="方正兰亭纤黑简体" panose="02000000000000000000" charset="-122"/>
              </a:defRPr>
            </a:lvl5pPr>
          </a:lstStyle>
          <a:p>
            <a:pPr lvl="0"/>
            <a:r>
              <a:rPr lang="zh-CN" altLang="en-US" dirty="0"/>
              <a:t>内文，</a:t>
            </a:r>
            <a:r>
              <a:rPr lang="en-US" altLang="zh-CN" dirty="0"/>
              <a:t>14pt. </a:t>
            </a:r>
            <a:endParaRPr lang="en-US" dirty="0"/>
          </a:p>
          <a:p>
            <a:pPr marL="1663700" marR="0" lvl="1" indent="-44450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2874645" marR="0" lvl="2" indent="-436245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4064000" marR="0" lvl="3" indent="-40640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  <a:p>
            <a:pPr marL="5253355" marR="0" lvl="4" indent="-376555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/>
              <a:buChar char="•"/>
              <a:defRPr/>
            </a:pPr>
            <a:r>
              <a:rPr lang="zh-CN" altLang="en-US" dirty="0"/>
              <a:t>内文，</a:t>
            </a:r>
            <a:r>
              <a:rPr lang="en-US" altLang="zh-CN" dirty="0"/>
              <a:t>14pt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219200" y="1129344"/>
            <a:ext cx="21945600" cy="1207968"/>
          </a:xfrm>
        </p:spPr>
        <p:txBody>
          <a:bodyPr lIns="0" tIns="0" bIns="0">
            <a:noAutofit/>
          </a:bodyPr>
          <a:lstStyle>
            <a:lvl1pPr algn="l">
              <a:defRPr sz="6400" b="1" i="0"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dirty="0"/>
              <a:t>内页标题，</a:t>
            </a:r>
            <a:r>
              <a:rPr lang="en-US" altLang="zh-CN" dirty="0"/>
              <a:t>24pt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0920802" y="12672232"/>
            <a:ext cx="2155101" cy="42056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80A3BF-C42B-5B4A-8FD1-FDF44958D935}" type="slidenum">
              <a:rPr kumimoji="0" lang="en-US" sz="2135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Myriad Pro" panose="020B0503030403020204" charset="0"/>
                <a:ea typeface="Myriad Pro" panose="020B0503030403020204" charset="0"/>
                <a:cs typeface="Myriad Pro" panose="020B0503030403020204" charset="0"/>
              </a:rPr>
              <a:t>‹#›</a:t>
            </a:fld>
            <a:endParaRPr lang="en-US" sz="2135" dirty="0">
              <a:latin typeface="Myriad Pro" panose="020B0503030403020204" charset="0"/>
              <a:ea typeface="Myriad Pro" panose="020B0503030403020204" charset="0"/>
              <a:cs typeface="Myriad Pro" panose="020B050303040302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992" y="489467"/>
            <a:ext cx="2752309" cy="6543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1" y="12677574"/>
            <a:ext cx="2377165" cy="565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76601" y="5189107"/>
            <a:ext cx="4402666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2F2057F-15F5-E144-AA3F-AC697ED73110}" type="datetime1">
              <a:rPr kumimoji="0" lang="zh-CN" altLang="en-US" sz="5000" b="1" i="0" u="none" strike="noStrike" cap="none" spc="0" normalizeH="0" baseline="0" smtClean="0">
                <a:ln>
                  <a:noFill/>
                </a:ln>
                <a:solidFill>
                  <a:srgbClr val="2DC84D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 Neue"/>
              </a:rPr>
              <a:t>2021/8/18</a:t>
            </a:fld>
            <a:endParaRPr kumimoji="0" lang="zh-CN" altLang="en-US" sz="5000" b="1" i="0" u="none" strike="noStrike" cap="none" spc="0" normalizeH="0" baseline="0" dirty="0">
              <a:ln>
                <a:noFill/>
              </a:ln>
              <a:solidFill>
                <a:srgbClr val="2DC84D"/>
              </a:solidFill>
              <a:effectLst/>
              <a:uFillTx/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  <a:sym typeface="Helvetica Neue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76601" y="508993"/>
            <a:ext cx="22841775" cy="1607674"/>
          </a:xfrm>
        </p:spPr>
        <p:txBody>
          <a:bodyPr>
            <a:noAutofit/>
          </a:bodyPr>
          <a:lstStyle>
            <a:lvl1pPr>
              <a:defRPr sz="9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solidFill>
          <a:srgbClr val="046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0" y="12963890"/>
            <a:ext cx="1332424" cy="3168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733190" y="695258"/>
            <a:ext cx="22841775" cy="1073683"/>
          </a:xfrm>
        </p:spPr>
        <p:txBody>
          <a:bodyPr/>
          <a:lstStyle>
            <a:lvl1pPr>
              <a:defRPr>
                <a:solidFill>
                  <a:srgbClr val="2DC84D"/>
                </a:solidFill>
              </a:defRPr>
            </a:lvl1pPr>
          </a:lstStyle>
          <a:p>
            <a:r>
              <a:rPr kumimoji="1" lang="zh-CN" altLang="en-US" dirty="0"/>
              <a:t>单击此处编辑母版标题样式 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733425" y="3359150"/>
            <a:ext cx="22840950" cy="9272588"/>
          </a:xfrm>
          <a:prstGeom prst="rect">
            <a:avLst/>
          </a:prstGeom>
        </p:spPr>
        <p:txBody>
          <a:bodyPr/>
          <a:lstStyle>
            <a:lvl1pPr marL="685800" indent="-6858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2DC84D"/>
                </a:solidFill>
              </a:defRPr>
            </a:lvl1pPr>
            <a:lvl2pPr>
              <a:defRPr>
                <a:solidFill>
                  <a:srgbClr val="2DC84D"/>
                </a:solidFill>
              </a:defRPr>
            </a:lvl2pPr>
            <a:lvl3pPr>
              <a:defRPr>
                <a:solidFill>
                  <a:srgbClr val="2DC84D"/>
                </a:solidFill>
              </a:defRPr>
            </a:lvl3pPr>
            <a:lvl4pPr>
              <a:defRPr>
                <a:solidFill>
                  <a:srgbClr val="2DC84D"/>
                </a:solidFill>
              </a:defRPr>
            </a:lvl4pPr>
            <a:lvl5pPr>
              <a:defRPr>
                <a:solidFill>
                  <a:srgbClr val="2DC84D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章节页">
    <p:bg>
      <p:bgPr>
        <a:solidFill>
          <a:srgbClr val="046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733190" y="695258"/>
            <a:ext cx="22841775" cy="1073683"/>
          </a:xfrm>
        </p:spPr>
        <p:txBody>
          <a:bodyPr/>
          <a:lstStyle>
            <a:lvl1pPr>
              <a:defRPr>
                <a:solidFill>
                  <a:srgbClr val="2DC84D"/>
                </a:solidFill>
              </a:defRPr>
            </a:lvl1pPr>
          </a:lstStyle>
          <a:p>
            <a:r>
              <a:rPr kumimoji="1" lang="zh-CN" altLang="en-US" dirty="0"/>
              <a:t>单击此处编辑母版标题样式 章节标题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33190" y="2464199"/>
            <a:ext cx="11068715" cy="1108341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2DC84D"/>
                </a:solidFill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defRPr>
            </a:lvl1pPr>
            <a:lvl2pPr>
              <a:defRPr>
                <a:solidFill>
                  <a:srgbClr val="2DC84D"/>
                </a:solidFill>
              </a:defRPr>
            </a:lvl2pPr>
            <a:lvl3pPr>
              <a:defRPr>
                <a:solidFill>
                  <a:srgbClr val="2DC84D"/>
                </a:solidFill>
              </a:defRPr>
            </a:lvl3pPr>
            <a:lvl4pPr>
              <a:defRPr>
                <a:solidFill>
                  <a:srgbClr val="2DC84D"/>
                </a:solidFill>
              </a:defRPr>
            </a:lvl4pPr>
            <a:lvl5pPr>
              <a:defRPr>
                <a:solidFill>
                  <a:srgbClr val="2DC84D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 二级标题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0" y="12963890"/>
            <a:ext cx="1332424" cy="316800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A 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76506" y="3423684"/>
            <a:ext cx="22841774" cy="920069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B 内容页2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776288" y="3424238"/>
            <a:ext cx="10111452" cy="919956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13163550" y="3424238"/>
            <a:ext cx="10454729" cy="919956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C 图文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7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12503150" y="2168525"/>
            <a:ext cx="11115675" cy="10455275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2"/>
          </p:nvPr>
        </p:nvSpPr>
        <p:spPr>
          <a:xfrm>
            <a:off x="776288" y="3424238"/>
            <a:ext cx="8686689" cy="919956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733425" y="2147888"/>
            <a:ext cx="11409363" cy="1050448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2758739" y="2147888"/>
            <a:ext cx="10859542" cy="10504487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age E 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solidFill>
          <a:srgbClr val="046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0" y="12963890"/>
            <a:ext cx="1332424" cy="3168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733190" y="695258"/>
            <a:ext cx="22841775" cy="1073683"/>
          </a:xfrm>
        </p:spPr>
        <p:txBody>
          <a:bodyPr/>
          <a:lstStyle>
            <a:lvl1pPr>
              <a:defRPr>
                <a:solidFill>
                  <a:srgbClr val="2DC84D"/>
                </a:solidFill>
              </a:defRPr>
            </a:lvl1pPr>
          </a:lstStyle>
          <a:p>
            <a:r>
              <a:rPr kumimoji="1" lang="zh-CN" altLang="en-US" dirty="0"/>
              <a:t>单击此处编辑母版标题样式 目录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733425" y="3359150"/>
            <a:ext cx="22840950" cy="9272588"/>
          </a:xfrm>
          <a:prstGeom prst="rect">
            <a:avLst/>
          </a:prstGeom>
        </p:spPr>
        <p:txBody>
          <a:bodyPr/>
          <a:lstStyle>
            <a:lvl1pPr marL="685800" indent="-6858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2DC84D"/>
                </a:solidFill>
              </a:defRPr>
            </a:lvl1pPr>
            <a:lvl2pPr>
              <a:defRPr>
                <a:solidFill>
                  <a:srgbClr val="2DC84D"/>
                </a:solidFill>
              </a:defRPr>
            </a:lvl2pPr>
            <a:lvl3pPr>
              <a:defRPr>
                <a:solidFill>
                  <a:srgbClr val="2DC84D"/>
                </a:solidFill>
              </a:defRPr>
            </a:lvl3pPr>
            <a:lvl4pPr>
              <a:defRPr>
                <a:solidFill>
                  <a:srgbClr val="2DC84D"/>
                </a:solidFill>
              </a:defRPr>
            </a:lvl4pPr>
            <a:lvl5pPr>
              <a:defRPr>
                <a:solidFill>
                  <a:srgbClr val="2DC84D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age D 图+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-1" y="-1588"/>
            <a:ext cx="24426401" cy="13717588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6" name="线条"/>
          <p:cNvSpPr/>
          <p:nvPr/>
        </p:nvSpPr>
        <p:spPr>
          <a:xfrm>
            <a:off x="-59199" y="-1259"/>
            <a:ext cx="24443199" cy="13660746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" name="线条"/>
          <p:cNvSpPr/>
          <p:nvPr/>
        </p:nvSpPr>
        <p:spPr>
          <a:xfrm flipH="1">
            <a:off x="-130647" y="103915"/>
            <a:ext cx="24514187" cy="13693799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10691" y="5560397"/>
            <a:ext cx="22841775" cy="1592956"/>
          </a:xfrm>
        </p:spPr>
        <p:txBody>
          <a:bodyPr>
            <a:noAutofit/>
          </a:bodyPr>
          <a:lstStyle>
            <a:lvl1pPr>
              <a:defRPr sz="9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Page D 图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423573" cy="1371600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6" name="线条"/>
          <p:cNvSpPr/>
          <p:nvPr/>
        </p:nvSpPr>
        <p:spPr>
          <a:xfrm>
            <a:off x="95718" y="22167"/>
            <a:ext cx="24502401" cy="13693833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" name="线条"/>
          <p:cNvSpPr/>
          <p:nvPr/>
        </p:nvSpPr>
        <p:spPr>
          <a:xfrm flipH="1">
            <a:off x="-130647" y="103915"/>
            <a:ext cx="24514187" cy="13693799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76288" y="3424238"/>
            <a:ext cx="9388438" cy="919956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0"/>
          </p:nvPr>
        </p:nvSpPr>
        <p:spPr>
          <a:xfrm>
            <a:off x="776288" y="2800350"/>
            <a:ext cx="22842537" cy="92297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ank you"/>
          <p:cNvSpPr txBox="1"/>
          <p:nvPr/>
        </p:nvSpPr>
        <p:spPr>
          <a:xfrm>
            <a:off x="782238" y="5041046"/>
            <a:ext cx="11634867" cy="8720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"/>
              </a:lnSpc>
              <a:defRPr sz="5000" b="0">
                <a:solidFill>
                  <a:srgbClr val="2C683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solidFill>
                  <a:srgbClr val="2DC84D"/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Thank you</a:t>
            </a:r>
            <a:endParaRPr lang="en-US" dirty="0">
              <a:solidFill>
                <a:srgbClr val="2DC84D"/>
              </a:solidFill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1" y="12677574"/>
            <a:ext cx="2377165" cy="5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A 章节页">
    <p:bg>
      <p:bgPr>
        <a:solidFill>
          <a:srgbClr val="2DC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90" y="12959314"/>
            <a:ext cx="1334010" cy="317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2"/>
          <p:cNvSpPr>
            <a:spLocks noGrp="1"/>
          </p:cNvSpPr>
          <p:nvPr>
            <p:ph type="title" hasCustomPrompt="1"/>
          </p:nvPr>
        </p:nvSpPr>
        <p:spPr>
          <a:xfrm>
            <a:off x="733190" y="695258"/>
            <a:ext cx="22841775" cy="1073683"/>
          </a:xfrm>
        </p:spPr>
        <p:txBody>
          <a:bodyPr/>
          <a:lstStyle>
            <a:lvl1pPr>
              <a:defRPr>
                <a:solidFill>
                  <a:srgbClr val="046A38"/>
                </a:solidFill>
              </a:defRPr>
            </a:lvl1pPr>
          </a:lstStyle>
          <a:p>
            <a:r>
              <a:rPr kumimoji="1" lang="zh-CN" altLang="en-US" dirty="0"/>
              <a:t>单击此处编辑母版标题样式 章节标题</a:t>
            </a:r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33190" y="2464199"/>
            <a:ext cx="11068715" cy="1108341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046A38"/>
                </a:solidFill>
                <a:latin typeface="OPPOSans B" panose="00020600040101010101" charset="-122"/>
                <a:ea typeface="OPPOSans B" panose="00020600040101010101" charset="-122"/>
                <a:cs typeface="OPPOSans B" panose="00020600040101010101" charset="-122"/>
              </a:defRPr>
            </a:lvl1pPr>
            <a:lvl2pPr>
              <a:defRPr>
                <a:solidFill>
                  <a:srgbClr val="2DC84D"/>
                </a:solidFill>
              </a:defRPr>
            </a:lvl2pPr>
            <a:lvl3pPr>
              <a:defRPr>
                <a:solidFill>
                  <a:srgbClr val="2DC84D"/>
                </a:solidFill>
              </a:defRPr>
            </a:lvl3pPr>
            <a:lvl4pPr>
              <a:defRPr>
                <a:solidFill>
                  <a:srgbClr val="2DC84D"/>
                </a:solidFill>
              </a:defRPr>
            </a:lvl4pPr>
            <a:lvl5pPr>
              <a:defRPr>
                <a:solidFill>
                  <a:srgbClr val="2DC84D"/>
                </a:solidFill>
              </a:defRPr>
            </a:lvl5pPr>
          </a:lstStyle>
          <a:p>
            <a:pPr lvl="0"/>
            <a:r>
              <a:rPr kumimoji="1" lang="zh-CN" altLang="en-US" dirty="0"/>
              <a:t>单击此处编辑母版文本样式 二级标题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A 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776506" y="3423684"/>
            <a:ext cx="22841774" cy="920069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Page D 图+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423573" cy="1371600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6" name="线条"/>
          <p:cNvSpPr/>
          <p:nvPr/>
        </p:nvSpPr>
        <p:spPr>
          <a:xfrm>
            <a:off x="95718" y="22167"/>
            <a:ext cx="24502401" cy="13693833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" name="线条"/>
          <p:cNvSpPr/>
          <p:nvPr/>
        </p:nvSpPr>
        <p:spPr>
          <a:xfrm flipH="1">
            <a:off x="-130647" y="103915"/>
            <a:ext cx="24514187" cy="13693799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776288" y="3424238"/>
            <a:ext cx="9388438" cy="9199562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5" name="表格占位符 4"/>
          <p:cNvSpPr>
            <a:spLocks noGrp="1"/>
          </p:cNvSpPr>
          <p:nvPr>
            <p:ph type="tbl" sz="quarter" idx="10"/>
          </p:nvPr>
        </p:nvSpPr>
        <p:spPr>
          <a:xfrm>
            <a:off x="776288" y="2800350"/>
            <a:ext cx="22842537" cy="92297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818191" y="12877310"/>
            <a:ext cx="10271642" cy="4896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OPPOSans M" panose="00020600040101010101" charset="-122"/>
                <a:ea typeface="OPPOSans M" panose="00020600040101010101" charset="-122"/>
                <a:cs typeface="OPPOSans M" panose="00020600040101010101" charset="-122"/>
                <a:sym typeface="Helvetica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r>
              <a:rPr kumimoji="1" lang="en-US" altLang="zh-CN" dirty="0"/>
              <a:t> </a:t>
            </a:r>
            <a:r>
              <a:rPr kumimoji="1" lang="zh-CN" altLang="en-US" dirty="0"/>
              <a:t>汇报标题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38" y="12677574"/>
            <a:ext cx="2377165" cy="565200"/>
          </a:xfrm>
          <a:prstGeom prst="rect">
            <a:avLst/>
          </a:prstGeom>
        </p:spPr>
      </p:pic>
      <p:sp>
        <p:nvSpPr>
          <p:cNvPr id="127" name="Thank you"/>
          <p:cNvSpPr txBox="1"/>
          <p:nvPr/>
        </p:nvSpPr>
        <p:spPr>
          <a:xfrm>
            <a:off x="782238" y="5041046"/>
            <a:ext cx="11634867" cy="8720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"/>
              </a:lnSpc>
              <a:defRPr sz="5000" b="0">
                <a:solidFill>
                  <a:srgbClr val="2C683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00000"/>
              </a:lnSpc>
            </a:pPr>
            <a:r>
              <a:rPr dirty="0"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Thank you</a:t>
            </a:r>
            <a:endParaRPr lang="en-US" dirty="0"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024238"/>
          </a:xfrm>
        </p:spPr>
        <p:txBody>
          <a:bodyPr>
            <a:normAutofit/>
          </a:bodyPr>
          <a:lstStyle>
            <a:lvl1pPr>
              <a:defRPr sz="6400" b="1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90" y="12963890"/>
            <a:ext cx="1332424" cy="316800"/>
          </a:xfrm>
          <a:prstGeom prst="rect">
            <a:avLst/>
          </a:prstGeom>
        </p:spPr>
      </p:pic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776505" y="627526"/>
            <a:ext cx="22841775" cy="107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 </a:t>
            </a:r>
            <a:r>
              <a:rPr kumimoji="1" lang="en-US" altLang="zh-CN" dirty="0"/>
              <a:t>OPPO Sans B 50pt.</a:t>
            </a:r>
            <a:endParaRPr kumimoji="1" lang="zh-CN" altLang="en-US" dirty="0"/>
          </a:p>
        </p:txBody>
      </p:sp>
      <p:sp>
        <p:nvSpPr>
          <p:cNvPr id="11" name="线条"/>
          <p:cNvSpPr/>
          <p:nvPr userDrawn="1"/>
        </p:nvSpPr>
        <p:spPr>
          <a:xfrm>
            <a:off x="765718" y="12807222"/>
            <a:ext cx="22852564" cy="1"/>
          </a:xfrm>
          <a:prstGeom prst="line">
            <a:avLst/>
          </a:prstGeom>
          <a:ln w="25400">
            <a:solidFill>
              <a:srgbClr val="CACAC8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pg. xx"/>
          <p:cNvSpPr txBox="1"/>
          <p:nvPr userDrawn="1"/>
        </p:nvSpPr>
        <p:spPr>
          <a:xfrm>
            <a:off x="20884725" y="12874289"/>
            <a:ext cx="2733557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00E22F85-807F-CA40-8F16-B425A1EE1DAC}" type="slidenum">
              <a:rPr lang="uk-UA" sz="1200" smtClean="0"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‹#›</a:t>
            </a:fld>
            <a:endParaRPr sz="1200" dirty="0"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776504" y="3613150"/>
            <a:ext cx="22841775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9pPr>
    </p:titleStyle>
    <p:bodyStyle>
      <a:lvl1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5E5E5E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1pPr>
      <a:lvl2pPr marL="1270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400" b="0" i="0" u="none" strike="noStrike" cap="none" spc="0" baseline="0">
          <a:ln>
            <a:noFill/>
          </a:ln>
          <a:solidFill>
            <a:srgbClr val="5E5E5E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2pPr>
      <a:lvl3pPr marL="1905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000" b="0" i="0" u="none" strike="noStrike" cap="none" spc="0" baseline="0">
          <a:ln>
            <a:noFill/>
          </a:ln>
          <a:solidFill>
            <a:srgbClr val="5E5E5E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3pPr>
      <a:lvl4pPr marL="2540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4pPr>
      <a:lvl5pPr marL="3175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3600" b="0" i="0" u="none" strike="noStrike" cap="none" spc="0" baseline="0">
          <a:ln>
            <a:noFill/>
          </a:ln>
          <a:solidFill>
            <a:srgbClr val="5E5E5E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5pPr>
      <a:lvl6pPr marL="381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6pPr>
      <a:lvl7pPr marL="444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7pPr>
      <a:lvl8pPr marL="508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8pPr>
      <a:lvl9pPr marL="571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3" y="12981820"/>
            <a:ext cx="1332424" cy="316800"/>
          </a:xfrm>
          <a:prstGeom prst="rect">
            <a:avLst/>
          </a:prstGeom>
        </p:spPr>
      </p:pic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776505" y="627526"/>
            <a:ext cx="22841775" cy="1073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 </a:t>
            </a:r>
            <a:r>
              <a:rPr kumimoji="1" lang="en-US" altLang="zh-CN" dirty="0"/>
              <a:t>OPPO Sans B 50pt.</a:t>
            </a:r>
            <a:endParaRPr kumimoji="1" lang="zh-CN" altLang="en-US" dirty="0"/>
          </a:p>
        </p:txBody>
      </p:sp>
      <p:sp>
        <p:nvSpPr>
          <p:cNvPr id="11" name="线条"/>
          <p:cNvSpPr/>
          <p:nvPr userDrawn="1"/>
        </p:nvSpPr>
        <p:spPr>
          <a:xfrm>
            <a:off x="765718" y="12807222"/>
            <a:ext cx="22852564" cy="1"/>
          </a:xfrm>
          <a:prstGeom prst="line">
            <a:avLst/>
          </a:prstGeom>
          <a:ln w="25400">
            <a:solidFill>
              <a:srgbClr val="5E5E5E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pg. xx"/>
          <p:cNvSpPr txBox="1"/>
          <p:nvPr userDrawn="1"/>
        </p:nvSpPr>
        <p:spPr>
          <a:xfrm>
            <a:off x="20884725" y="12874289"/>
            <a:ext cx="2733557" cy="2872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r">
              <a:defRPr sz="2000" b="0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00E22F85-807F-CA40-8F16-B425A1EE1DAC}" type="slidenum">
              <a:rPr lang="uk-UA" sz="1200" smtClean="0">
                <a:solidFill>
                  <a:srgbClr val="5E5E5E"/>
                </a:solidFill>
                <a:latin typeface="OPPOSans R" panose="00020600040101010101" charset="-122"/>
                <a:ea typeface="OPPOSans R" panose="00020600040101010101" charset="-122"/>
                <a:cs typeface="OPPOSans R" panose="00020600040101010101" charset="-122"/>
              </a:rPr>
              <a:t>‹#›</a:t>
            </a:fld>
            <a:endParaRPr sz="1200" dirty="0">
              <a:solidFill>
                <a:srgbClr val="5E5E5E"/>
              </a:solidFill>
              <a:latin typeface="OPPOSans R" panose="00020600040101010101" charset="-122"/>
              <a:ea typeface="OPPOSans R" panose="00020600040101010101" charset="-122"/>
              <a:cs typeface="OPPOSans R" panose="00020600040101010101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 userDrawn="1"/>
        </p:nvGraphicFramePr>
        <p:xfrm>
          <a:off x="24789714" y="0"/>
          <a:ext cx="3099486" cy="137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106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56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Dark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45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77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Light</a:t>
                      </a:r>
                      <a:r>
                        <a:rPr lang="zh-CN" altLang="en-US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 </a:t>
                      </a:r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Green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DC8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202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200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kern="1200" dirty="0">
                          <a:solidFill>
                            <a:schemeClr val="dk1"/>
                          </a:solidFill>
                          <a:effectLst/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Platinum </a:t>
                      </a:r>
                      <a:endParaRPr lang="en-US" altLang="zh-CN" sz="2800" b="0" dirty="0">
                        <a:effectLst/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C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R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G 250</a:t>
                      </a: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B 250</a:t>
                      </a:r>
                    </a:p>
                    <a:p>
                      <a:pPr algn="l"/>
                      <a:endParaRPr lang="en-US" altLang="zh-CN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  <a:p>
                      <a:pPr algn="l"/>
                      <a:r>
                        <a:rPr lang="en-US" altLang="zh-CN" sz="2800" b="0" dirty="0">
                          <a:latin typeface="OPPOSans R" panose="00020600040101010101" charset="-122"/>
                          <a:ea typeface="OPPOSans R" panose="00020600040101010101" charset="-122"/>
                          <a:cs typeface="OPPOSans R" panose="00020600040101010101" charset="-122"/>
                        </a:rPr>
                        <a:t>White</a:t>
                      </a:r>
                      <a:endParaRPr lang="zh-CN" altLang="en-US" sz="2800" b="0" dirty="0">
                        <a:latin typeface="OPPOSans R" panose="00020600040101010101" charset="-122"/>
                        <a:ea typeface="OPPOSans R" panose="00020600040101010101" charset="-122"/>
                        <a:cs typeface="OPPOSans R" panose="0002060004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776504" y="3613150"/>
            <a:ext cx="22841775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000" b="0" i="0" u="none" strike="noStrike" cap="none" spc="0" baseline="0">
          <a:ln>
            <a:noFill/>
          </a:ln>
          <a:solidFill>
            <a:srgbClr val="2DC84D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0" b="0" i="0" u="none" strike="noStrike" cap="none" spc="0" baseline="0">
          <a:ln>
            <a:noFill/>
          </a:ln>
          <a:solidFill>
            <a:srgbClr val="046A38"/>
          </a:solidFill>
          <a:uFillTx/>
          <a:latin typeface="OPPOSans B" panose="00020600040101010101" charset="-122"/>
          <a:ea typeface="OPPOSans B" panose="00020600040101010101" charset="-122"/>
          <a:cs typeface="OPPOSans B" panose="00020600040101010101" charset="-122"/>
          <a:sym typeface="OPPOSans B" panose="00020600040101010101" charset="-122"/>
        </a:defRPr>
      </a:lvl9pPr>
    </p:titleStyle>
    <p:bodyStyle>
      <a:lvl1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800" b="0" i="0" u="none" strike="noStrike" cap="none" spc="0" baseline="0">
          <a:ln>
            <a:noFill/>
          </a:ln>
          <a:solidFill>
            <a:srgbClr val="CACAC8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1pPr>
      <a:lvl2pPr marL="1270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400" b="0" i="0" u="none" strike="noStrike" cap="none" spc="0" baseline="0">
          <a:ln>
            <a:noFill/>
          </a:ln>
          <a:solidFill>
            <a:srgbClr val="CACAC8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2pPr>
      <a:lvl3pPr marL="1905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000" b="0" i="0" u="none" strike="noStrike" cap="none" spc="0" baseline="0">
          <a:ln>
            <a:noFill/>
          </a:ln>
          <a:solidFill>
            <a:srgbClr val="CACAC8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3pPr>
      <a:lvl4pPr marL="2540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3600" b="0" i="0" u="none" strike="noStrike" cap="none" spc="0" baseline="0">
          <a:ln>
            <a:noFill/>
          </a:ln>
          <a:solidFill>
            <a:srgbClr val="CACAC8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4pPr>
      <a:lvl5pPr marL="3175000" marR="0" indent="-63500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3600" b="0" i="0" u="none" strike="noStrike" cap="none" spc="0" baseline="0">
          <a:ln>
            <a:noFill/>
          </a:ln>
          <a:solidFill>
            <a:srgbClr val="CACAC8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5pPr>
      <a:lvl6pPr marL="381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6pPr>
      <a:lvl7pPr marL="444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7pPr>
      <a:lvl8pPr marL="5080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8pPr>
      <a:lvl9pPr marL="5715000" marR="0" indent="-635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OPPOSans M" panose="00020600040101010101" charset="-122"/>
          <a:ea typeface="OPPOSans M" panose="00020600040101010101" charset="-122"/>
          <a:cs typeface="OPPOSans M" panose="00020600040101010101" charset="-122"/>
          <a:sym typeface="OPPOSans M" panose="00020600040101010101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4425430"/>
            <a:ext cx="9009246" cy="1604668"/>
          </a:xfrm>
          <a:prstGeom prst="rect">
            <a:avLst/>
          </a:prstGeom>
          <a:solidFill>
            <a:srgbClr val="26262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2" name="矩形 1"/>
          <p:cNvSpPr/>
          <p:nvPr/>
        </p:nvSpPr>
        <p:spPr>
          <a:xfrm>
            <a:off x="0" y="5842000"/>
            <a:ext cx="24384000" cy="4165600"/>
          </a:xfrm>
          <a:prstGeom prst="rect">
            <a:avLst/>
          </a:prstGeom>
          <a:solidFill>
            <a:srgbClr val="006D31"/>
          </a:solidFill>
          <a:ln>
            <a:solidFill>
              <a:srgbClr val="006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3" name="矩形 2"/>
          <p:cNvSpPr/>
          <p:nvPr/>
        </p:nvSpPr>
        <p:spPr>
          <a:xfrm>
            <a:off x="13690600" y="5842000"/>
            <a:ext cx="4216400" cy="4165600"/>
          </a:xfrm>
          <a:prstGeom prst="rect">
            <a:avLst/>
          </a:prstGeom>
          <a:solidFill>
            <a:srgbClr val="26262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4" name="文本框 3"/>
          <p:cNvSpPr txBox="1"/>
          <p:nvPr/>
        </p:nvSpPr>
        <p:spPr>
          <a:xfrm>
            <a:off x="965200" y="6847582"/>
            <a:ext cx="10666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202X</a:t>
            </a:r>
            <a:r>
              <a:rPr kumimoji="1" lang="zh-CN" altLang="en-US" sz="6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届实习生</a:t>
            </a:r>
            <a:r>
              <a:rPr kumimoji="1" lang="zh-CN" altLang="en-US" sz="6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答辩</a:t>
            </a:r>
          </a:p>
        </p:txBody>
      </p:sp>
      <p:sp>
        <p:nvSpPr>
          <p:cNvPr id="13" name="矩形 12"/>
          <p:cNvSpPr/>
          <p:nvPr/>
        </p:nvSpPr>
        <p:spPr>
          <a:xfrm>
            <a:off x="20561296" y="1676400"/>
            <a:ext cx="2197104" cy="5663624"/>
          </a:xfrm>
          <a:prstGeom prst="rect">
            <a:avLst/>
          </a:prstGeom>
          <a:solidFill>
            <a:srgbClr val="26262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sp>
        <p:nvSpPr>
          <p:cNvPr id="14" name="矩形 13"/>
          <p:cNvSpPr/>
          <p:nvPr/>
        </p:nvSpPr>
        <p:spPr>
          <a:xfrm>
            <a:off x="18872200" y="8509574"/>
            <a:ext cx="1473200" cy="2209226"/>
          </a:xfrm>
          <a:prstGeom prst="rect">
            <a:avLst/>
          </a:prstGeom>
          <a:solidFill>
            <a:srgbClr val="26262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000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0380"/>
            <a:ext cx="2730902" cy="4409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5200" y="8509377"/>
            <a:ext cx="10666820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r>
              <a:rPr kumimoji="1"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部门</a:t>
            </a:r>
            <a:r>
              <a:rPr kumimoji="1" lang="en-US" altLang="zh-CN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kumimoji="1"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姓名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对于公司文化的理解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内文，</a:t>
            </a:r>
            <a:r>
              <a:rPr kumimoji="1" lang="en-US" altLang="zh-CN" dirty="0"/>
              <a:t>48pt.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76506" y="3488706"/>
            <a:ext cx="21388550" cy="7886430"/>
            <a:chOff x="2070340" y="1521952"/>
            <a:chExt cx="5003320" cy="2763021"/>
          </a:xfrm>
        </p:grpSpPr>
        <p:grpSp>
          <p:nvGrpSpPr>
            <p:cNvPr id="21" name="组合 20"/>
            <p:cNvGrpSpPr/>
            <p:nvPr/>
          </p:nvGrpSpPr>
          <p:grpSpPr>
            <a:xfrm>
              <a:off x="2070340" y="1521952"/>
              <a:ext cx="5003320" cy="437128"/>
              <a:chOff x="2070340" y="1521952"/>
              <a:chExt cx="5003320" cy="43712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gray">
              <a:xfrm>
                <a:off x="2070340" y="1521952"/>
                <a:ext cx="582886" cy="43712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1</a:t>
                </a:r>
                <a:endParaRPr kumimoji="0" lang="en-US" altLang="ja-JP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gray">
              <a:xfrm>
                <a:off x="2705865" y="1521952"/>
                <a:ext cx="4367795" cy="4371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实习计划完成情况总览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70340" y="2103068"/>
              <a:ext cx="5003320" cy="437806"/>
              <a:chOff x="2070340" y="2187007"/>
              <a:chExt cx="5003320" cy="437806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gray">
              <a:xfrm>
                <a:off x="2070340" y="2187007"/>
                <a:ext cx="582886" cy="43780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gray">
              <a:xfrm>
                <a:off x="2705866" y="2187007"/>
                <a:ext cx="4367794" cy="437806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实习期间核心产出与总结反思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070340" y="3266656"/>
              <a:ext cx="5003320" cy="437806"/>
              <a:chOff x="2070340" y="3393238"/>
              <a:chExt cx="5003320" cy="437806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gray">
              <a:xfrm>
                <a:off x="2070340" y="3393238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gray">
              <a:xfrm>
                <a:off x="2705866" y="3393238"/>
                <a:ext cx="4367794" cy="437806"/>
              </a:xfrm>
              <a:prstGeom prst="rect">
                <a:avLst/>
              </a:prstGeom>
              <a:noFill/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对于公司文化的理解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070340" y="3848450"/>
              <a:ext cx="5003320" cy="436523"/>
              <a:chOff x="2070340" y="4059577"/>
              <a:chExt cx="5003320" cy="436523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gray">
              <a:xfrm>
                <a:off x="2070340" y="4059577"/>
                <a:ext cx="582886" cy="436523"/>
              </a:xfrm>
              <a:prstGeom prst="rect">
                <a:avLst/>
              </a:prstGeom>
              <a:solidFill>
                <a:srgbClr val="046A38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gray">
              <a:xfrm>
                <a:off x="2705866" y="4059577"/>
                <a:ext cx="4367794" cy="436523"/>
              </a:xfrm>
              <a:prstGeom prst="rect">
                <a:avLst/>
              </a:prstGeom>
              <a:solidFill>
                <a:srgbClr val="046A38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对部门</a:t>
                </a: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/</a:t>
                </a: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团队的建议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70340" y="2684862"/>
              <a:ext cx="5003320" cy="437806"/>
              <a:chOff x="2070340" y="2790122"/>
              <a:chExt cx="5003320" cy="437806"/>
            </a:xfrm>
          </p:grpSpPr>
          <p:sp>
            <p:nvSpPr>
              <p:cNvPr id="26" name="Rectangle 7"/>
              <p:cNvSpPr>
                <a:spLocks noChangeArrowheads="1"/>
              </p:cNvSpPr>
              <p:nvPr/>
            </p:nvSpPr>
            <p:spPr bwMode="gray">
              <a:xfrm>
                <a:off x="2070340" y="2790122"/>
                <a:ext cx="582886" cy="43780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gray">
              <a:xfrm>
                <a:off x="2705866" y="2790122"/>
                <a:ext cx="4367794" cy="437806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lang="zh-CN" altLang="en-US" sz="4800" b="0" kern="1200" dirty="0">
                    <a:solidFill>
                      <a:srgbClr val="5E5E5E"/>
                    </a:solidFill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实习期间的个人成长与收获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对部门</a:t>
            </a:r>
            <a:r>
              <a:rPr kumimoji="1" lang="en-US" altLang="zh-CN" dirty="0"/>
              <a:t>/</a:t>
            </a:r>
            <a:r>
              <a:rPr kumimoji="1" lang="zh-CN" altLang="en-US" dirty="0"/>
              <a:t>团队的建议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76506" y="3765175"/>
          <a:ext cx="22531729" cy="5342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35742"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序号</a:t>
                      </a:r>
                    </a:p>
                  </a:txBody>
                  <a:tcPr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问题</a:t>
                      </a:r>
                    </a:p>
                  </a:txBody>
                  <a:tcPr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建议</a:t>
                      </a:r>
                      <a:r>
                        <a:rPr lang="en-US" altLang="zh-CN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/</a:t>
                      </a:r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改进方案</a:t>
                      </a:r>
                    </a:p>
                  </a:txBody>
                  <a:tcPr anchor="ctr"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74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1</a:t>
                      </a:r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74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2</a:t>
                      </a:r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5742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3</a:t>
                      </a:r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评委提问与点评</a:t>
            </a:r>
          </a:p>
        </p:txBody>
      </p:sp>
      <p:pic>
        <p:nvPicPr>
          <p:cNvPr id="7" name="Picture 2" descr="\\172.16.103.13\hr_人力资源变革项目文档\9.0 其他\PPT图片素材\圆桌会议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909" y="3423684"/>
            <a:ext cx="11772365" cy="8829276"/>
          </a:xfrm>
          <a:prstGeom prst="rect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222202" y="5548505"/>
            <a:ext cx="19303717" cy="7200049"/>
            <a:chOff x="406567" y="2118170"/>
            <a:chExt cx="8200972" cy="305886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567" y="2118170"/>
              <a:ext cx="8200972" cy="305886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71048" y="2528136"/>
              <a:ext cx="6445788" cy="318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4265" dirty="0">
                  <a:solidFill>
                    <a:srgbClr val="00925F"/>
                  </a:solidFill>
                  <a:latin typeface="OPPOSans B" panose="00020600040101010101" charset="-122"/>
                  <a:ea typeface="OPPOSans B" panose="00020600040101010101" charset="-122"/>
                </a:rPr>
                <a:t>主要项目</a:t>
              </a:r>
              <a:r>
                <a:rPr lang="en-US" altLang="zh-CN" sz="4265" dirty="0">
                  <a:solidFill>
                    <a:srgbClr val="00925F"/>
                  </a:solidFill>
                  <a:latin typeface="OPPOSans B" panose="00020600040101010101" charset="-122"/>
                  <a:ea typeface="OPPOSans B" panose="00020600040101010101" charset="-122"/>
                </a:rPr>
                <a:t>/</a:t>
              </a:r>
              <a:r>
                <a:rPr lang="zh-CN" altLang="en-US" sz="4265" dirty="0">
                  <a:solidFill>
                    <a:srgbClr val="00925F"/>
                  </a:solidFill>
                  <a:latin typeface="OPPOSans B" panose="00020600040101010101" charset="-122"/>
                  <a:ea typeface="OPPOSans B" panose="00020600040101010101" charset="-122"/>
                </a:rPr>
                <a:t>实习经历</a:t>
              </a:r>
              <a:r>
                <a:rPr lang="en-US" altLang="zh-CN" sz="4265" dirty="0">
                  <a:solidFill>
                    <a:srgbClr val="00925F"/>
                  </a:solidFill>
                  <a:latin typeface="OPPOSans B" panose="00020600040101010101" charset="-122"/>
                  <a:ea typeface="OPPOSans B" panose="00020600040101010101" charset="-122"/>
                </a:rPr>
                <a:t>/</a:t>
              </a:r>
              <a:r>
                <a:rPr lang="zh-CN" altLang="en-US" sz="4265" dirty="0">
                  <a:solidFill>
                    <a:srgbClr val="00925F"/>
                  </a:solidFill>
                  <a:latin typeface="OPPOSans B" panose="00020600040101010101" charset="-122"/>
                  <a:ea typeface="OPPOSans B" panose="00020600040101010101" charset="-122"/>
                </a:rPr>
                <a:t>奖励活动</a:t>
              </a: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843727" y="3007896"/>
              <a:ext cx="7510473" cy="1608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245533" tIns="122768" rIns="245533" bIns="122768"/>
            <a:lstStyle/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altLang="zh-CN" sz="3200" b="0" dirty="0">
                <a:solidFill>
                  <a:srgbClr val="FF3300"/>
                </a:solidFill>
                <a:latin typeface="OPPOSans R" panose="00020600040101010101" charset="-122"/>
                <a:ea typeface="OPPOSans R" panose="00020600040101010101" charset="-122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defRPr/>
              </a:pPr>
              <a:endParaRPr lang="en-US" altLang="zh-CN" sz="3200" dirty="0">
                <a:solidFill>
                  <a:srgbClr val="FF3300"/>
                </a:solidFill>
                <a:latin typeface="OPPOSans R" panose="00020600040101010101" charset="-122"/>
                <a:ea typeface="OPPOSans R" panose="00020600040101010101" charset="-122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altLang="zh-CN" sz="3735" dirty="0"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altLang="zh-CN" sz="3735" b="0" dirty="0">
                <a:solidFill>
                  <a:schemeClr val="tx1"/>
                </a:solidFill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altLang="zh-CN" sz="3200" dirty="0"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3200" b="0" dirty="0">
                <a:solidFill>
                  <a:schemeClr val="tx1"/>
                </a:solidFill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zh-CN" altLang="en-US" sz="3200" b="0" dirty="0">
                <a:solidFill>
                  <a:schemeClr val="tx1"/>
                </a:solidFill>
                <a:latin typeface="OPPOSans R" panose="00020600040101010101" charset="-122"/>
                <a:ea typeface="OPPOSans R" panose="00020600040101010101" charset="-122"/>
              </a:endParaRP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  <a:defRPr/>
              </a:pPr>
              <a:endParaRPr lang="en-US" altLang="zh-CN" sz="3200" b="0" dirty="0">
                <a:solidFill>
                  <a:schemeClr val="tx1"/>
                </a:solidFill>
                <a:latin typeface="OPPOSans R" panose="00020600040101010101" charset="-122"/>
                <a:ea typeface="OPPOSans R" panose="00020600040101010101" charset="-122"/>
              </a:endParaRPr>
            </a:p>
          </p:txBody>
        </p:sp>
      </p:grp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724824" y="2997200"/>
          <a:ext cx="18204774" cy="846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7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66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R" panose="00020600040101010101" charset="-122"/>
                          <a:ea typeface="OPPOSans R" panose="00020600040101010101" charset="-122"/>
                        </a:rPr>
                        <a:t>姓名</a:t>
                      </a: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OPPOSans R" panose="00020600040101010101" charset="-122"/>
                        <a:ea typeface="OPPOSans R" panose="00020600040101010101" charset="-122"/>
                      </a:endParaRP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R" panose="00020600040101010101" charset="-122"/>
                          <a:ea typeface="OPPOSans R" panose="00020600040101010101" charset="-122"/>
                        </a:rPr>
                        <a:t>工号</a:t>
                      </a: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OPPOSans R" panose="00020600040101010101" charset="-122"/>
                        <a:ea typeface="OPPOSans R" panose="00020600040101010101" charset="-122"/>
                      </a:endParaRPr>
                    </a:p>
                  </a:txBody>
                  <a:tcPr marL="215037" marR="215037" marT="107520" marB="1075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724831" y="3853080"/>
          <a:ext cx="18204771" cy="169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477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R" panose="00020600040101010101" charset="-122"/>
                          <a:ea typeface="OPPOSans R" panose="00020600040101010101" charset="-122"/>
                        </a:rPr>
                        <a:t>部门</a:t>
                      </a: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latin typeface="OPPOSans R" panose="00020600040101010101" charset="-122"/>
                        <a:ea typeface="OPPOSans R" panose="00020600040101010101" charset="-122"/>
                      </a:endParaRP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latin typeface="OPPOSans R" panose="00020600040101010101" charset="-122"/>
                          <a:ea typeface="OPPOSans R" panose="00020600040101010101" charset="-122"/>
                        </a:rPr>
                        <a:t>岗位</a:t>
                      </a:r>
                    </a:p>
                  </a:txBody>
                  <a:tcPr marL="215037" marR="215037" marT="107520" marB="10752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3700" dirty="0">
                        <a:latin typeface="方正兰亭中粗黑_GBK" panose="02000000000000000000" pitchFamily="2" charset="-122"/>
                        <a:ea typeface="方正兰亭中粗黑_GBK" panose="02000000000000000000" pitchFamily="2" charset="-122"/>
                      </a:endParaRPr>
                    </a:p>
                  </a:txBody>
                  <a:tcPr marL="215037" marR="215037" marT="107520" marB="1075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12"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OPPOSans R" panose="00020600040101010101" charset="-122"/>
                          <a:ea typeface="OPPOSans R" panose="00020600040101010101" charset="-122"/>
                          <a:cs typeface="+mn-cs"/>
                          <a:sym typeface="Helvetica Neue Light"/>
                        </a:rPr>
                        <a:t>学校</a:t>
                      </a:r>
                    </a:p>
                  </a:txBody>
                  <a:tcPr marL="215037" marR="215037" marT="107520" marB="107520"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i="0" u="none" strike="noStrike" cap="none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uFillTx/>
                        <a:latin typeface="OPPOSans R" panose="00020600040101010101" charset="-122"/>
                        <a:ea typeface="OPPOSans R" panose="00020600040101010101" charset="-122"/>
                        <a:cs typeface="+mn-cs"/>
                        <a:sym typeface="Helvetica Neue Light"/>
                      </a:endParaRPr>
                    </a:p>
                  </a:txBody>
                  <a:tcPr marL="215037" marR="215037" marT="107520" marB="107520"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5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32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OPPOSans R" panose="00020600040101010101" charset="-122"/>
                          <a:ea typeface="OPPOSans R" panose="00020600040101010101" charset="-122"/>
                          <a:cs typeface="+mn-cs"/>
                          <a:sym typeface="Helvetica Neue Light"/>
                        </a:rPr>
                        <a:t>专业</a:t>
                      </a:r>
                    </a:p>
                  </a:txBody>
                  <a:tcPr marL="215037" marR="215037" marT="107520" marB="107520"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3700" dirty="0">
                        <a:solidFill>
                          <a:schemeClr val="bg1"/>
                        </a:solidFill>
                        <a:latin typeface="方正兰亭中粗黑_GBK" panose="02000000000000000000" pitchFamily="2" charset="-122"/>
                        <a:ea typeface="方正兰亭中粗黑_GBK" panose="02000000000000000000" pitchFamily="2" charset="-122"/>
                      </a:endParaRPr>
                    </a:p>
                  </a:txBody>
                  <a:tcPr marL="215037" marR="215037" marT="107520" marB="107520" anchor="ctr"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itle 3"/>
          <p:cNvSpPr txBox="1"/>
          <p:nvPr/>
        </p:nvSpPr>
        <p:spPr>
          <a:xfrm>
            <a:off x="2476941" y="1574800"/>
            <a:ext cx="15724800" cy="1207968"/>
          </a:xfrm>
          <a:prstGeom prst="rect">
            <a:avLst/>
          </a:prstGeom>
        </p:spPr>
        <p:txBody>
          <a:bodyPr vert="horz" lIns="24384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accent1"/>
                </a:solidFill>
                <a:latin typeface="方正兰亭中粗黑简体" panose="02000000000000000000" charset="-122"/>
                <a:ea typeface="方正兰亭中粗黑简体" panose="02000000000000000000" charset="-122"/>
                <a:cs typeface="方正兰亭中粗黑简体" panose="02000000000000000000" charset="-122"/>
              </a:defRPr>
            </a:lvl1pPr>
          </a:lstStyle>
          <a:p>
            <a:r>
              <a:rPr lang="zh-CN" altLang="en-US" sz="6400" dirty="0">
                <a:solidFill>
                  <a:srgbClr val="000000"/>
                </a:solidFill>
                <a:latin typeface="OPPOSans B" panose="00020600040101010101" charset="-122"/>
                <a:ea typeface="OPPOSans B" panose="00020600040101010101" charset="-122"/>
              </a:rPr>
              <a:t>个人信息</a:t>
            </a:r>
            <a:endParaRPr lang="en-US" sz="6400" dirty="0">
              <a:latin typeface="OPPOSans B" panose="00020600040101010101" charset="-122"/>
              <a:ea typeface="OPPOSans B" panose="0002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4" y="1574800"/>
            <a:ext cx="1266093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76506" y="3488706"/>
            <a:ext cx="21388550" cy="7886430"/>
            <a:chOff x="2070340" y="1521952"/>
            <a:chExt cx="5003320" cy="2763021"/>
          </a:xfrm>
        </p:grpSpPr>
        <p:grpSp>
          <p:nvGrpSpPr>
            <p:cNvPr id="21" name="组合 20"/>
            <p:cNvGrpSpPr/>
            <p:nvPr/>
          </p:nvGrpSpPr>
          <p:grpSpPr>
            <a:xfrm>
              <a:off x="2070340" y="1521952"/>
              <a:ext cx="5003320" cy="437128"/>
              <a:chOff x="2070340" y="1521952"/>
              <a:chExt cx="5003320" cy="43712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gray">
              <a:xfrm>
                <a:off x="2070340" y="1521952"/>
                <a:ext cx="582886" cy="437128"/>
              </a:xfrm>
              <a:prstGeom prst="rect">
                <a:avLst/>
              </a:prstGeom>
              <a:solidFill>
                <a:srgbClr val="046A38"/>
              </a:solidFill>
              <a:ln w="9525" algn="ctr">
                <a:solidFill>
                  <a:srgbClr val="00925F"/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1</a:t>
                </a:r>
                <a:endParaRPr kumimoji="0" lang="en-US" altLang="ja-JP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gray">
              <a:xfrm>
                <a:off x="2705865" y="1521952"/>
                <a:ext cx="4367795" cy="437128"/>
              </a:xfrm>
              <a:prstGeom prst="rect">
                <a:avLst/>
              </a:prstGeom>
              <a:solidFill>
                <a:srgbClr val="046A38"/>
              </a:solidFill>
              <a:ln w="6350" algn="ctr">
                <a:solidFill>
                  <a:srgbClr val="00925F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实习计划完成情况总览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70340" y="2103068"/>
              <a:ext cx="5003320" cy="437806"/>
              <a:chOff x="2070340" y="2187007"/>
              <a:chExt cx="5003320" cy="437806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gray">
              <a:xfrm>
                <a:off x="2070340" y="2187007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gray">
              <a:xfrm>
                <a:off x="2705866" y="2187007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实习期间核心产出与总结反思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070340" y="3266656"/>
              <a:ext cx="5003320" cy="437806"/>
              <a:chOff x="2070340" y="3393238"/>
              <a:chExt cx="5003320" cy="437806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gray">
              <a:xfrm>
                <a:off x="2070340" y="3393238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gray">
              <a:xfrm>
                <a:off x="2705866" y="3393238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对于公司文化的理解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070340" y="3848450"/>
              <a:ext cx="5003320" cy="436523"/>
              <a:chOff x="2070340" y="4059577"/>
              <a:chExt cx="5003320" cy="436523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gray">
              <a:xfrm>
                <a:off x="2070340" y="4059577"/>
                <a:ext cx="582886" cy="436523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gray">
              <a:xfrm>
                <a:off x="2705866" y="4059577"/>
                <a:ext cx="4367794" cy="43652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对部门</a:t>
                </a: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/</a:t>
                </a: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团队的建议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70340" y="2684862"/>
              <a:ext cx="5003320" cy="437806"/>
              <a:chOff x="2070340" y="2790122"/>
              <a:chExt cx="5003320" cy="437806"/>
            </a:xfrm>
          </p:grpSpPr>
          <p:sp>
            <p:nvSpPr>
              <p:cNvPr id="26" name="Rectangle 7"/>
              <p:cNvSpPr>
                <a:spLocks noChangeArrowheads="1"/>
              </p:cNvSpPr>
              <p:nvPr/>
            </p:nvSpPr>
            <p:spPr bwMode="gray">
              <a:xfrm>
                <a:off x="2070340" y="2790122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gray">
              <a:xfrm>
                <a:off x="2705866" y="2790122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lang="zh-CN" altLang="en-US" sz="4800" b="0" kern="1200" dirty="0">
                    <a:solidFill>
                      <a:srgbClr val="5E5E5E"/>
                    </a:solidFill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实习期间的个人成长与收获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76503" y="3532033"/>
          <a:ext cx="22477943" cy="6096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1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8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实习计划与目标</a:t>
                      </a:r>
                    </a:p>
                  </a:txBody>
                  <a:tcPr anchor="ctr">
                    <a:solidFill>
                      <a:srgbClr val="046A3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dirty="0">
                          <a:solidFill>
                            <a:schemeClr val="bg1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完成情况</a:t>
                      </a:r>
                    </a:p>
                  </a:txBody>
                  <a:tcPr anchor="ctr">
                    <a:solidFill>
                      <a:srgbClr val="046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目标一：</a:t>
                      </a:r>
                      <a:r>
                        <a:rPr lang="en-GB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marL="0" marR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目标二：</a:t>
                      </a:r>
                      <a:r>
                        <a:rPr lang="en-GB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marL="0" marR="0" indent="0" algn="l" defTabSz="8255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目标三：</a:t>
                      </a:r>
                      <a:r>
                        <a:rPr lang="en-GB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5E5E5E"/>
                          </a:solidFill>
                          <a:latin typeface="OPPOSans M" panose="00020600040101010101" charset="-122"/>
                          <a:ea typeface="OPPOSans M" panose="00020600040101010101" charset="-122"/>
                        </a:rPr>
                        <a:t>……</a:t>
                      </a:r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algn="l"/>
                      <a:endParaRPr lang="zh-CN" altLang="en-US" sz="240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866"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400" dirty="0">
                        <a:solidFill>
                          <a:srgbClr val="5E5E5E"/>
                        </a:solidFill>
                        <a:latin typeface="OPPOSans M" panose="00020600040101010101" charset="-122"/>
                        <a:ea typeface="OPPOSans M" panose="00020600040101010101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实习计划完成情况总览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76506" y="11365012"/>
            <a:ext cx="155683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457200" hangingPunct="1"/>
            <a:r>
              <a:rPr lang="zh-CN" altLang="en-US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注：</a:t>
            </a:r>
            <a:endParaRPr lang="en-US" altLang="zh-CN" sz="2400" b="0" kern="1200" dirty="0">
              <a:solidFill>
                <a:srgbClr val="5E5E5E"/>
              </a:solidFill>
              <a:latin typeface="OPPOSans M" panose="00020600040101010101" charset="-122"/>
              <a:ea typeface="OPPOSans M" panose="00020600040101010101" charset="-122"/>
              <a:cs typeface="+mn-cs"/>
            </a:endParaRPr>
          </a:p>
          <a:p>
            <a:pPr lvl="0" algn="l" defTabSz="457200" hangingPunct="1"/>
            <a:r>
              <a:rPr lang="en-US" altLang="zh-CN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1.</a:t>
            </a:r>
            <a:r>
              <a:rPr lang="zh-CN" altLang="en-US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完成情况共分为：已完成，部分完成，未完成，正常进行中，延期，调整，未开展及其他。</a:t>
            </a:r>
            <a:endParaRPr lang="en-US" altLang="zh-CN" sz="2400" b="0" kern="1200" dirty="0">
              <a:solidFill>
                <a:srgbClr val="5E5E5E"/>
              </a:solidFill>
              <a:latin typeface="OPPOSans M" panose="00020600040101010101" charset="-122"/>
              <a:ea typeface="OPPOSans M" panose="00020600040101010101" charset="-122"/>
              <a:cs typeface="+mn-cs"/>
            </a:endParaRPr>
          </a:p>
          <a:p>
            <a:pPr lvl="0" algn="l" defTabSz="457200" hangingPunct="1"/>
            <a:r>
              <a:rPr lang="en-US" altLang="zh-CN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2.</a:t>
            </a:r>
            <a:r>
              <a:rPr lang="zh-CN" altLang="en-US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针对</a:t>
            </a:r>
            <a:r>
              <a:rPr lang="en-US" altLang="zh-CN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“</a:t>
            </a:r>
            <a:r>
              <a:rPr lang="zh-CN" altLang="en-US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未完成</a:t>
            </a:r>
            <a:r>
              <a:rPr lang="en-US" altLang="zh-CN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”</a:t>
            </a:r>
            <a:r>
              <a:rPr lang="zh-CN" altLang="en-US" sz="2400" b="0" kern="120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  <a:cs typeface="+mn-cs"/>
              </a:rPr>
              <a:t>的目标需要明确具体原因。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76506" y="3488706"/>
            <a:ext cx="21388550" cy="7886430"/>
            <a:chOff x="2070340" y="1521952"/>
            <a:chExt cx="5003320" cy="2763021"/>
          </a:xfrm>
        </p:grpSpPr>
        <p:grpSp>
          <p:nvGrpSpPr>
            <p:cNvPr id="21" name="组合 20"/>
            <p:cNvGrpSpPr/>
            <p:nvPr/>
          </p:nvGrpSpPr>
          <p:grpSpPr>
            <a:xfrm>
              <a:off x="2070340" y="1521952"/>
              <a:ext cx="5003320" cy="437128"/>
              <a:chOff x="2070340" y="1521952"/>
              <a:chExt cx="5003320" cy="43712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gray">
              <a:xfrm>
                <a:off x="2070340" y="1521952"/>
                <a:ext cx="582886" cy="43712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1</a:t>
                </a:r>
                <a:endParaRPr kumimoji="0" lang="en-US" altLang="ja-JP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gray">
              <a:xfrm>
                <a:off x="2705865" y="1521952"/>
                <a:ext cx="4367795" cy="4371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实习计划完成情况总览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70340" y="2103068"/>
              <a:ext cx="5003320" cy="437806"/>
              <a:chOff x="2070340" y="2187007"/>
              <a:chExt cx="5003320" cy="437806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gray">
              <a:xfrm>
                <a:off x="2070340" y="2187007"/>
                <a:ext cx="582886" cy="437806"/>
              </a:xfrm>
              <a:prstGeom prst="rect">
                <a:avLst/>
              </a:prstGeom>
              <a:solidFill>
                <a:srgbClr val="046A38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gray">
              <a:xfrm>
                <a:off x="2705866" y="2187007"/>
                <a:ext cx="4367794" cy="437806"/>
              </a:xfrm>
              <a:prstGeom prst="rect">
                <a:avLst/>
              </a:prstGeom>
              <a:solidFill>
                <a:srgbClr val="046A38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实习期间核心产出与总结反思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070340" y="3266656"/>
              <a:ext cx="5003320" cy="437806"/>
              <a:chOff x="2070340" y="3393238"/>
              <a:chExt cx="5003320" cy="437806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gray">
              <a:xfrm>
                <a:off x="2070340" y="3393238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gray">
              <a:xfrm>
                <a:off x="2705866" y="3393238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对于公司文化的理解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070340" y="3848450"/>
              <a:ext cx="5003320" cy="436523"/>
              <a:chOff x="2070340" y="4059577"/>
              <a:chExt cx="5003320" cy="436523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gray">
              <a:xfrm>
                <a:off x="2070340" y="4059577"/>
                <a:ext cx="582886" cy="436523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gray">
              <a:xfrm>
                <a:off x="2705866" y="4059577"/>
                <a:ext cx="4367794" cy="43652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对部门</a:t>
                </a: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/</a:t>
                </a: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团队的建议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70340" y="2684862"/>
              <a:ext cx="5003320" cy="437806"/>
              <a:chOff x="2070340" y="2790122"/>
              <a:chExt cx="5003320" cy="437806"/>
            </a:xfrm>
          </p:grpSpPr>
          <p:sp>
            <p:nvSpPr>
              <p:cNvPr id="26" name="Rectangle 7"/>
              <p:cNvSpPr>
                <a:spLocks noChangeArrowheads="1"/>
              </p:cNvSpPr>
              <p:nvPr/>
            </p:nvSpPr>
            <p:spPr bwMode="gray">
              <a:xfrm>
                <a:off x="2070340" y="2790122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gray">
              <a:xfrm>
                <a:off x="2705866" y="2790122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lang="zh-CN" altLang="en-US" sz="4800" b="0" kern="1200" dirty="0">
                    <a:solidFill>
                      <a:srgbClr val="5E5E5E"/>
                    </a:solidFill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实习期间的个人成长与收获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实习期间核心产出与总结反思（</a:t>
            </a:r>
            <a:r>
              <a:rPr kumimoji="1" lang="en-US" altLang="zh-CN" dirty="0"/>
              <a:t>Top 2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776506" y="3298180"/>
            <a:ext cx="22841774" cy="9200693"/>
          </a:xfrm>
        </p:spPr>
        <p:txBody>
          <a:bodyPr/>
          <a:lstStyle/>
          <a:p>
            <a:r>
              <a:rPr kumimoji="1" lang="zh-CN" altLang="en-US" dirty="0">
                <a:sym typeface="Wingdings" panose="05000000000000000000"/>
              </a:rPr>
              <a:t>汇报建议维度：</a:t>
            </a:r>
            <a:endParaRPr kumimoji="1" lang="en-US" altLang="zh-CN" dirty="0">
              <a:sym typeface="Wingdings" panose="05000000000000000000"/>
            </a:endParaRPr>
          </a:p>
          <a:p>
            <a:endParaRPr kumimoji="1" lang="zh-CN" altLang="en-US" dirty="0">
              <a:sym typeface="Wingdings" panose="05000000000000000000"/>
            </a:endParaRPr>
          </a:p>
          <a:p>
            <a:r>
              <a:rPr kumimoji="1" lang="en-US" altLang="zh-CN" sz="3200" dirty="0">
                <a:sym typeface="Wingdings" panose="05000000000000000000"/>
              </a:rPr>
              <a:t>1</a:t>
            </a:r>
            <a:r>
              <a:rPr kumimoji="1" lang="zh-CN" altLang="en-US" sz="3200" dirty="0">
                <a:sym typeface="Wingdings" panose="05000000000000000000"/>
              </a:rPr>
              <a:t>、背景</a:t>
            </a:r>
          </a:p>
          <a:p>
            <a:r>
              <a:rPr kumimoji="1" lang="en-US" altLang="zh-CN" sz="3200" dirty="0">
                <a:sym typeface="Wingdings" panose="05000000000000000000"/>
              </a:rPr>
              <a:t>2</a:t>
            </a:r>
            <a:r>
              <a:rPr kumimoji="1" lang="zh-CN" altLang="en-US" sz="3200" dirty="0">
                <a:sym typeface="Wingdings" panose="05000000000000000000"/>
              </a:rPr>
              <a:t>、工作开展思路</a:t>
            </a:r>
          </a:p>
          <a:p>
            <a:r>
              <a:rPr kumimoji="1" lang="en-US" altLang="zh-CN" sz="3200" dirty="0">
                <a:sym typeface="Wingdings" panose="05000000000000000000"/>
              </a:rPr>
              <a:t>3</a:t>
            </a:r>
            <a:r>
              <a:rPr kumimoji="1" lang="zh-CN" altLang="en-US" sz="3200" dirty="0">
                <a:sym typeface="Wingdings" panose="05000000000000000000"/>
              </a:rPr>
              <a:t>、完成情况</a:t>
            </a:r>
          </a:p>
          <a:p>
            <a:r>
              <a:rPr kumimoji="1" lang="en-US" altLang="zh-CN" sz="3200" dirty="0">
                <a:sym typeface="Wingdings" panose="05000000000000000000"/>
              </a:rPr>
              <a:t>4</a:t>
            </a:r>
            <a:r>
              <a:rPr kumimoji="1" lang="zh-CN" altLang="en-US" sz="3200" dirty="0">
                <a:sym typeface="Wingdings" panose="05000000000000000000"/>
              </a:rPr>
              <a:t>、工作中的亮点</a:t>
            </a:r>
          </a:p>
          <a:p>
            <a:r>
              <a:rPr kumimoji="1" lang="en-US" altLang="zh-CN" sz="3200" dirty="0">
                <a:sym typeface="Wingdings" panose="05000000000000000000"/>
              </a:rPr>
              <a:t>5</a:t>
            </a:r>
            <a:r>
              <a:rPr kumimoji="1" lang="zh-CN" altLang="en-US" sz="3200" dirty="0">
                <a:sym typeface="Wingdings" panose="05000000000000000000"/>
              </a:rPr>
              <a:t>、经验总结及待改善</a:t>
            </a:r>
            <a:r>
              <a:rPr kumimoji="1" lang="en-US" altLang="zh-CN" sz="3200" dirty="0">
                <a:sym typeface="Wingdings" panose="05000000000000000000"/>
              </a:rPr>
              <a:t>/</a:t>
            </a:r>
            <a:r>
              <a:rPr kumimoji="1" lang="zh-CN" altLang="en-US" sz="3200" dirty="0">
                <a:sym typeface="Wingdings" panose="05000000000000000000"/>
              </a:rPr>
              <a:t>提升方向</a:t>
            </a:r>
          </a:p>
        </p:txBody>
      </p:sp>
      <p:sp>
        <p:nvSpPr>
          <p:cNvPr id="6" name="矩形 5"/>
          <p:cNvSpPr/>
          <p:nvPr/>
        </p:nvSpPr>
        <p:spPr>
          <a:xfrm>
            <a:off x="776506" y="11734219"/>
            <a:ext cx="1219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注：</a:t>
            </a:r>
          </a:p>
          <a:p>
            <a:pPr algn="l"/>
            <a:r>
              <a:rPr lang="en-US" altLang="zh-CN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1. </a:t>
            </a:r>
            <a:r>
              <a:rPr lang="zh-CN" altLang="en-US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建议对实习期间最核心的两项工作进行总结与反思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76506" y="3488706"/>
            <a:ext cx="21388550" cy="7886430"/>
            <a:chOff x="2070340" y="1521952"/>
            <a:chExt cx="5003320" cy="2763021"/>
          </a:xfrm>
        </p:grpSpPr>
        <p:grpSp>
          <p:nvGrpSpPr>
            <p:cNvPr id="21" name="组合 20"/>
            <p:cNvGrpSpPr/>
            <p:nvPr/>
          </p:nvGrpSpPr>
          <p:grpSpPr>
            <a:xfrm>
              <a:off x="2070340" y="1521952"/>
              <a:ext cx="5003320" cy="437128"/>
              <a:chOff x="2070340" y="1521952"/>
              <a:chExt cx="5003320" cy="43712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gray">
              <a:xfrm>
                <a:off x="2070340" y="1521952"/>
                <a:ext cx="582886" cy="43712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1</a:t>
                </a:r>
                <a:endParaRPr kumimoji="0" lang="en-US" altLang="ja-JP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gray">
              <a:xfrm>
                <a:off x="2705865" y="1521952"/>
                <a:ext cx="4367795" cy="4371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实习计划完成情况总览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70340" y="2103068"/>
              <a:ext cx="5003320" cy="437806"/>
              <a:chOff x="2070340" y="2187007"/>
              <a:chExt cx="5003320" cy="437806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gray">
              <a:xfrm>
                <a:off x="2070340" y="2187007"/>
                <a:ext cx="582886" cy="43780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gray">
              <a:xfrm>
                <a:off x="2705866" y="2187007"/>
                <a:ext cx="4367794" cy="437806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实习期间核心产出与总结反思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070340" y="3266656"/>
              <a:ext cx="5003320" cy="437806"/>
              <a:chOff x="2070340" y="3393238"/>
              <a:chExt cx="5003320" cy="437806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gray">
              <a:xfrm>
                <a:off x="2070340" y="3393238"/>
                <a:ext cx="582886" cy="437806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gray">
              <a:xfrm>
                <a:off x="2705866" y="3393238"/>
                <a:ext cx="4367794" cy="43780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对于公司文化的理解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070340" y="3848450"/>
              <a:ext cx="5003320" cy="436523"/>
              <a:chOff x="2070340" y="4059577"/>
              <a:chExt cx="5003320" cy="436523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gray">
              <a:xfrm>
                <a:off x="2070340" y="4059577"/>
                <a:ext cx="582886" cy="436523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gray">
              <a:xfrm>
                <a:off x="2705866" y="4059577"/>
                <a:ext cx="4367794" cy="43652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对部门</a:t>
                </a: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/</a:t>
                </a: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团队的建议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70340" y="2684862"/>
              <a:ext cx="5003320" cy="437806"/>
              <a:chOff x="2070340" y="2790122"/>
              <a:chExt cx="5003320" cy="437806"/>
            </a:xfrm>
          </p:grpSpPr>
          <p:sp>
            <p:nvSpPr>
              <p:cNvPr id="26" name="Rectangle 7"/>
              <p:cNvSpPr>
                <a:spLocks noChangeArrowheads="1"/>
              </p:cNvSpPr>
              <p:nvPr/>
            </p:nvSpPr>
            <p:spPr bwMode="gray">
              <a:xfrm>
                <a:off x="2070340" y="2790122"/>
                <a:ext cx="582886" cy="437806"/>
              </a:xfrm>
              <a:prstGeom prst="rect">
                <a:avLst/>
              </a:prstGeom>
              <a:solidFill>
                <a:srgbClr val="046A38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gray">
              <a:xfrm>
                <a:off x="2705866" y="2790122"/>
                <a:ext cx="4367794" cy="437806"/>
              </a:xfrm>
              <a:prstGeom prst="rect">
                <a:avLst/>
              </a:prstGeom>
              <a:solidFill>
                <a:srgbClr val="046A38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lang="zh-CN" altLang="en-US" sz="4800" b="0" kern="1200" dirty="0">
                    <a:solidFill>
                      <a:schemeClr val="bg1"/>
                    </a:solidFill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实习期间的个人成长与收获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实习期间的个人成长与收获（</a:t>
            </a:r>
            <a:r>
              <a:rPr kumimoji="1" lang="en-US" altLang="zh-CN" dirty="0"/>
              <a:t>Top 3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内文，</a:t>
            </a:r>
            <a:r>
              <a:rPr lang="en-US" altLang="zh-CN" dirty="0"/>
              <a:t>48pt.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6506" y="11734219"/>
            <a:ext cx="1219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注：</a:t>
            </a:r>
          </a:p>
          <a:p>
            <a:pPr algn="l"/>
            <a:r>
              <a:rPr lang="en-US" altLang="zh-CN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1. </a:t>
            </a:r>
            <a:r>
              <a:rPr lang="zh-CN" altLang="en-US" sz="2400" b="0" dirty="0">
                <a:solidFill>
                  <a:srgbClr val="5E5E5E"/>
                </a:solidFill>
                <a:latin typeface="OPPOSans M" panose="00020600040101010101" charset="-122"/>
                <a:ea typeface="OPPOSans M" panose="00020600040101010101" charset="-122"/>
              </a:rPr>
              <a:t>建议阐释实习期间最核心的三项成长与收获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76506" y="3488706"/>
            <a:ext cx="21388550" cy="7886430"/>
            <a:chOff x="2070340" y="1521952"/>
            <a:chExt cx="5003320" cy="2763021"/>
          </a:xfrm>
        </p:grpSpPr>
        <p:grpSp>
          <p:nvGrpSpPr>
            <p:cNvPr id="21" name="组合 20"/>
            <p:cNvGrpSpPr/>
            <p:nvPr/>
          </p:nvGrpSpPr>
          <p:grpSpPr>
            <a:xfrm>
              <a:off x="2070340" y="1521952"/>
              <a:ext cx="5003320" cy="437128"/>
              <a:chOff x="2070340" y="1521952"/>
              <a:chExt cx="5003320" cy="437128"/>
            </a:xfrm>
          </p:grpSpPr>
          <p:sp>
            <p:nvSpPr>
              <p:cNvPr id="34" name="Rectangle 5"/>
              <p:cNvSpPr>
                <a:spLocks noChangeArrowheads="1"/>
              </p:cNvSpPr>
              <p:nvPr/>
            </p:nvSpPr>
            <p:spPr bwMode="gray">
              <a:xfrm>
                <a:off x="2070340" y="1521952"/>
                <a:ext cx="582886" cy="43712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1</a:t>
                </a:r>
                <a:endParaRPr kumimoji="0" lang="en-US" altLang="ja-JP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6"/>
              <p:cNvSpPr>
                <a:spLocks noChangeArrowheads="1"/>
              </p:cNvSpPr>
              <p:nvPr/>
            </p:nvSpPr>
            <p:spPr bwMode="gray">
              <a:xfrm>
                <a:off x="2705865" y="1521952"/>
                <a:ext cx="4367795" cy="437128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实习计划完成情况总览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070340" y="2103068"/>
              <a:ext cx="5003320" cy="437806"/>
              <a:chOff x="2070340" y="2187007"/>
              <a:chExt cx="5003320" cy="437806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gray">
              <a:xfrm>
                <a:off x="2070340" y="2187007"/>
                <a:ext cx="582886" cy="43780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gray">
              <a:xfrm>
                <a:off x="2705866" y="2187007"/>
                <a:ext cx="4367794" cy="437806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实习期间核心产出与总结反思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070340" y="3266656"/>
              <a:ext cx="5003320" cy="437806"/>
              <a:chOff x="2070340" y="3393238"/>
              <a:chExt cx="5003320" cy="437806"/>
            </a:xfrm>
          </p:grpSpPr>
          <p:sp>
            <p:nvSpPr>
              <p:cNvPr id="30" name="Rectangle 7"/>
              <p:cNvSpPr>
                <a:spLocks noChangeArrowheads="1"/>
              </p:cNvSpPr>
              <p:nvPr/>
            </p:nvSpPr>
            <p:spPr bwMode="gray">
              <a:xfrm>
                <a:off x="2070340" y="3393238"/>
                <a:ext cx="582886" cy="437806"/>
              </a:xfrm>
              <a:prstGeom prst="rect">
                <a:avLst/>
              </a:prstGeom>
              <a:solidFill>
                <a:srgbClr val="046A38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gray">
              <a:xfrm>
                <a:off x="2705866" y="3393238"/>
                <a:ext cx="4367794" cy="437806"/>
              </a:xfrm>
              <a:prstGeom prst="rect">
                <a:avLst/>
              </a:prstGeom>
              <a:solidFill>
                <a:srgbClr val="046A38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对于公司文化的理解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070340" y="3848450"/>
              <a:ext cx="5003320" cy="436523"/>
              <a:chOff x="2070340" y="4059577"/>
              <a:chExt cx="5003320" cy="436523"/>
            </a:xfrm>
          </p:grpSpPr>
          <p:sp>
            <p:nvSpPr>
              <p:cNvPr id="28" name="Rectangle 7"/>
              <p:cNvSpPr>
                <a:spLocks noChangeArrowheads="1"/>
              </p:cNvSpPr>
              <p:nvPr/>
            </p:nvSpPr>
            <p:spPr bwMode="gray">
              <a:xfrm>
                <a:off x="2070340" y="4059577"/>
                <a:ext cx="582886" cy="436523"/>
              </a:xfrm>
              <a:prstGeom prst="rect">
                <a:avLst/>
              </a:prstGeom>
              <a:noFill/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9" name="Rectangle 8"/>
              <p:cNvSpPr>
                <a:spLocks noChangeArrowheads="1"/>
              </p:cNvSpPr>
              <p:nvPr/>
            </p:nvSpPr>
            <p:spPr bwMode="gray">
              <a:xfrm>
                <a:off x="2705866" y="4059577"/>
                <a:ext cx="4367794" cy="43652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对部门</a:t>
                </a: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/</a:t>
                </a:r>
                <a:r>
                  <a:rPr kumimoji="0" lang="zh-CN" altLang="en-US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团队的建议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070340" y="2684862"/>
              <a:ext cx="5003320" cy="437806"/>
              <a:chOff x="2070340" y="2790122"/>
              <a:chExt cx="5003320" cy="437806"/>
            </a:xfrm>
          </p:grpSpPr>
          <p:sp>
            <p:nvSpPr>
              <p:cNvPr id="26" name="Rectangle 7"/>
              <p:cNvSpPr>
                <a:spLocks noChangeArrowheads="1"/>
              </p:cNvSpPr>
              <p:nvPr/>
            </p:nvSpPr>
            <p:spPr bwMode="gray">
              <a:xfrm>
                <a:off x="2070340" y="2790122"/>
                <a:ext cx="582886" cy="43780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FFFFFF">
                    <a:lumMod val="65000"/>
                  </a:srgbClr>
                </a:solidFill>
                <a:miter lim="800000"/>
              </a:ln>
              <a:effectLst>
                <a:outerShdw dist="35921" dir="2700000" algn="ctr" rotWithShape="0">
                  <a:srgbClr val="FFFFFF"/>
                </a:outerShdw>
              </a:effectLst>
            </p:spPr>
            <p:txBody>
              <a:bodyPr wrap="none" lIns="118800" rIns="4572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en-US" altLang="zh-C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LnTx/>
                    <a:uFillTx/>
                    <a:latin typeface="OPPOSans M" panose="00020600040101010101" charset="-122"/>
                    <a:ea typeface="OPPOSans M" panose="00020600040101010101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gray">
              <a:xfrm>
                <a:off x="2705866" y="2790122"/>
                <a:ext cx="4367794" cy="437806"/>
              </a:xfrm>
              <a:prstGeom prst="rect">
                <a:avLst/>
              </a:prstGeom>
              <a:solidFill>
                <a:schemeClr val="bg1"/>
              </a:solidFill>
              <a:ln w="6350" algn="ctr">
                <a:solidFill>
                  <a:srgbClr val="FFFFFF">
                    <a:lumMod val="65000"/>
                  </a:srgbClr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lang="zh-CN" altLang="en-US" sz="4800" b="0" kern="1200" dirty="0">
                    <a:solidFill>
                      <a:srgbClr val="5E5E5E"/>
                    </a:solidFill>
                    <a:latin typeface="OPPOSans M" panose="00020600040101010101" charset="-122"/>
                    <a:ea typeface="OPPOSans M" panose="00020600040101010101" charset="-122"/>
                    <a:cs typeface="+mn-cs"/>
                  </a:rPr>
                  <a:t>实习期间的个人成长与收获</a:t>
                </a:r>
                <a:endPara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OPPOSans M" panose="00020600040101010101" charset="-122"/>
                  <a:ea typeface="OPPOSans M" panose="0002060004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White 白底">
  <a:themeElements>
    <a:clrScheme name="OPPO色彩系统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46937"/>
      </a:accent1>
      <a:accent2>
        <a:srgbClr val="C9C9C8"/>
      </a:accent2>
      <a:accent3>
        <a:srgbClr val="2DC84D"/>
      </a:accent3>
      <a:accent4>
        <a:srgbClr val="FAFAFA"/>
      </a:accent4>
      <a:accent5>
        <a:srgbClr val="046937"/>
      </a:accent5>
      <a:accent6>
        <a:srgbClr val="C9C9C8"/>
      </a:accent6>
      <a:hlink>
        <a:srgbClr val="2DC84D"/>
      </a:hlink>
      <a:folHlink>
        <a:srgbClr val="2DC84D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 黑底">
  <a:themeElements>
    <a:clrScheme name="OPPO色彩系统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46937"/>
      </a:accent1>
      <a:accent2>
        <a:srgbClr val="C9C9C8"/>
      </a:accent2>
      <a:accent3>
        <a:srgbClr val="2DC84D"/>
      </a:accent3>
      <a:accent4>
        <a:srgbClr val="FAFAFA"/>
      </a:accent4>
      <a:accent5>
        <a:srgbClr val="046937"/>
      </a:accent5>
      <a:accent6>
        <a:srgbClr val="C9C9C8"/>
      </a:accent6>
      <a:hlink>
        <a:srgbClr val="2DC84D"/>
      </a:hlink>
      <a:folHlink>
        <a:srgbClr val="2DC84D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自定义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Helvetica Neue</vt:lpstr>
      <vt:lpstr>Helvetica Neue Medium</vt:lpstr>
      <vt:lpstr>Myriad Pro</vt:lpstr>
      <vt:lpstr>OPPOSans B</vt:lpstr>
      <vt:lpstr>OPPOSans M</vt:lpstr>
      <vt:lpstr>OPPOSans R</vt:lpstr>
      <vt:lpstr>方正兰亭纤黑简体</vt:lpstr>
      <vt:lpstr>方正兰亭中粗黑_GBK</vt:lpstr>
      <vt:lpstr>方正兰亭中粗黑简体</vt:lpstr>
      <vt:lpstr>方正兰亭准黑简体</vt:lpstr>
      <vt:lpstr>微软雅黑</vt:lpstr>
      <vt:lpstr>Arial</vt:lpstr>
      <vt:lpstr>Wingdings</vt:lpstr>
      <vt:lpstr>White 白底</vt:lpstr>
      <vt:lpstr>Black 黑底</vt:lpstr>
      <vt:lpstr>PowerPoint 演示文稿</vt:lpstr>
      <vt:lpstr>PowerPoint 演示文稿</vt:lpstr>
      <vt:lpstr>目录</vt:lpstr>
      <vt:lpstr>实习计划完成情况总览</vt:lpstr>
      <vt:lpstr>目录</vt:lpstr>
      <vt:lpstr>实习期间核心产出与总结反思（Top 2）</vt:lpstr>
      <vt:lpstr>目录</vt:lpstr>
      <vt:lpstr>实习期间的个人成长与收获（Top 3）</vt:lpstr>
      <vt:lpstr>目录</vt:lpstr>
      <vt:lpstr>对于公司文化的理解</vt:lpstr>
      <vt:lpstr>目录</vt:lpstr>
      <vt:lpstr>对部门/团队的建议</vt:lpstr>
      <vt:lpstr>评委提问与点评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80242391</dc:creator>
  <cp:lastModifiedBy>蒋志齐</cp:lastModifiedBy>
  <cp:revision>88</cp:revision>
  <dcterms:created xsi:type="dcterms:W3CDTF">2019-07-15T05:50:00Z</dcterms:created>
  <dcterms:modified xsi:type="dcterms:W3CDTF">2021-08-18T11:05:01Z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