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717" r:id="rId3"/>
    <p:sldId id="718" r:id="rId4"/>
    <p:sldId id="724" r:id="rId5"/>
    <p:sldId id="723" r:id="rId6"/>
    <p:sldId id="721" r:id="rId7"/>
    <p:sldId id="722" r:id="rId8"/>
    <p:sldId id="714" r:id="rId9"/>
    <p:sldId id="706" r:id="rId10"/>
    <p:sldId id="709" r:id="rId11"/>
    <p:sldId id="69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6A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39DD4-0663-4484-AE96-1CBA6D43B89E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884CB-AC5F-477D-BBC6-4E7E6A10F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344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) Title Slide / End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05369" y="1954639"/>
            <a:ext cx="10463443" cy="813603"/>
          </a:xfrm>
        </p:spPr>
        <p:txBody>
          <a:bodyPr lIns="0" tIns="0" anchor="t">
            <a:normAutofit/>
          </a:bodyPr>
          <a:lstStyle>
            <a:lvl1pPr algn="l">
              <a:defRPr sz="4800" b="1" i="0">
                <a:solidFill>
                  <a:srgbClr val="000000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  <a:cs typeface="方正兰亭中粗黑_GBK" panose="02000000000000000000" pitchFamily="2" charset="-122"/>
              </a:defRPr>
            </a:lvl1pPr>
          </a:lstStyle>
          <a:p>
            <a:r>
              <a:rPr lang="zh-CN" altLang="en-US" dirty="0"/>
              <a:t>标题，方正兰亭中粗黑，</a:t>
            </a:r>
            <a:r>
              <a:rPr lang="en-US" altLang="zh-CN" dirty="0"/>
              <a:t>36pt</a:t>
            </a:r>
            <a:r>
              <a:rPr lang="zh-CN" altLang="en-US" dirty="0"/>
              <a:t>，黑色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4768" y="2966477"/>
            <a:ext cx="10464800" cy="2338916"/>
          </a:xfrm>
        </p:spPr>
        <p:txBody>
          <a:bodyPr lIns="0" tIns="0">
            <a:normAutofit/>
          </a:bodyPr>
          <a:lstStyle>
            <a:lvl1pPr marL="0" indent="0">
              <a:buNone/>
              <a:defRPr sz="3200" b="1" i="0">
                <a:solidFill>
                  <a:srgbClr val="046A38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  <a:cs typeface="方正兰亭中粗黑_GBK" panose="02000000000000000000" pitchFamily="2" charset="-122"/>
              </a:defRPr>
            </a:lvl1pPr>
          </a:lstStyle>
          <a:p>
            <a:pPr lvl="0"/>
            <a:r>
              <a:rPr lang="zh-CN" altLang="en-US" dirty="0"/>
              <a:t>副标题，方正兰亭中粗黑，</a:t>
            </a:r>
            <a:r>
              <a:rPr lang="en-US" altLang="zh-CN" dirty="0"/>
              <a:t>24pt</a:t>
            </a:r>
            <a:r>
              <a:rPr lang="zh-CN" altLang="en-US" dirty="0"/>
              <a:t>，品牌绿色</a:t>
            </a:r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998" y="244737"/>
            <a:ext cx="1376155" cy="32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779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verla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509057"/>
            <a:ext cx="12192000" cy="4652059"/>
          </a:xfrm>
          <a:solidFill>
            <a:schemeClr val="bg2">
              <a:lumMod val="9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FontTx/>
              <a:buNone/>
              <a:defRPr sz="2133"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0460403" y="6336118"/>
            <a:ext cx="1077551" cy="256545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indent="0" algn="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80A3BF-C42B-5B4A-8FD1-FDF44958D935}" type="slidenum">
              <a:rPr kumimoji="0" lang="en-US" sz="1067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Myriad Pro" charset="0"/>
                <a:ea typeface="Myriad Pro" charset="0"/>
                <a:cs typeface="Myriad Pro" charset="0"/>
              </a:rPr>
              <a:pPr marL="0" marR="0" indent="0" algn="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67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0201" y="1954639"/>
            <a:ext cx="10463443" cy="813603"/>
          </a:xfrm>
        </p:spPr>
        <p:txBody>
          <a:bodyPr vert="horz" lIns="0" tIns="0" rIns="91440" bIns="45720" rtlCol="0" anchor="t">
            <a:normAutofit/>
          </a:bodyPr>
          <a:lstStyle>
            <a:lvl1pPr>
              <a:defRPr lang="zh-CN" altLang="en-US" sz="4800" b="1" i="0" dirty="0">
                <a:solidFill>
                  <a:srgbClr val="000000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  <a:cs typeface="方正兰亭中粗黑_GBK" panose="02000000000000000000" pitchFamily="2" charset="-122"/>
              </a:defRPr>
            </a:lvl1pPr>
          </a:lstStyle>
          <a:p>
            <a:pPr lvl="0" algn="l"/>
            <a:r>
              <a:rPr lang="zh-CN" altLang="en-US" sz="4800" dirty="0">
                <a:effectLst/>
                <a:latin typeface="FZLTZCHJW--GB1-0" charset="-122"/>
              </a:rPr>
              <a:t>标题，方正兰亭中粗黑，</a:t>
            </a:r>
            <a:r>
              <a:rPr lang="en-US" altLang="zh-CN" sz="4800" dirty="0">
                <a:effectLst/>
                <a:latin typeface="FZLTZCHJW--GB1-0" charset="-122"/>
              </a:rPr>
              <a:t>36pt</a:t>
            </a:r>
            <a:r>
              <a:rPr lang="zh-CN" altLang="en-US" sz="4800" dirty="0">
                <a:effectLst/>
                <a:latin typeface="FZLTZCHJW--GB1-0" charset="-122"/>
              </a:rPr>
              <a:t>，黑</a:t>
            </a:r>
            <a:r>
              <a:rPr lang="en-US" altLang="zh-CN" sz="4800" dirty="0">
                <a:effectLst/>
                <a:latin typeface="FZLTZCHJW--GB1-0" charset="-122"/>
              </a:rPr>
              <a:t>/</a:t>
            </a:r>
            <a:r>
              <a:rPr lang="zh-CN" altLang="en-US" sz="4800" dirty="0">
                <a:effectLst/>
                <a:latin typeface="FZLTZCHJW--GB1-0" charset="-122"/>
              </a:rPr>
              <a:t>白</a:t>
            </a:r>
            <a:endParaRPr lang="zh-CN" altLang="en-US" dirty="0">
              <a:effectLst/>
            </a:endParaRP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2966477"/>
            <a:ext cx="10464800" cy="2338916"/>
          </a:xfrm>
        </p:spPr>
        <p:txBody>
          <a:bodyPr vert="horz" lIns="0" tIns="0" rIns="91440" bIns="45720" rtlCol="0">
            <a:normAutofit/>
          </a:bodyPr>
          <a:lstStyle>
            <a:lvl1pPr>
              <a:defRPr lang="en-US" sz="3200" b="1" i="0" dirty="0">
                <a:solidFill>
                  <a:srgbClr val="046A38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  <a:cs typeface="方正兰亭中粗黑_GBK" panose="02000000000000000000" pitchFamily="2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副标题，方正兰亭中粗黑，</a:t>
            </a:r>
            <a:r>
              <a:rPr lang="en-US" altLang="zh-CN" dirty="0"/>
              <a:t>24pt</a:t>
            </a:r>
            <a:r>
              <a:rPr lang="zh-CN" altLang="en-US" dirty="0"/>
              <a:t>，品牌绿色</a:t>
            </a:r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998" y="244737"/>
            <a:ext cx="1376155" cy="32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949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verlay image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488397"/>
            <a:ext cx="12192000" cy="465616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046A38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10201" y="1954639"/>
            <a:ext cx="10463443" cy="813603"/>
          </a:xfrm>
        </p:spPr>
        <p:txBody>
          <a:bodyPr lIns="0" tIns="0" anchor="t">
            <a:noAutofit/>
          </a:bodyPr>
          <a:lstStyle>
            <a:lvl1pPr algn="l">
              <a:defRPr sz="4800" b="1" i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  <a:cs typeface="方正兰亭中粗黑_GBK" panose="02000000000000000000" pitchFamily="2" charset="-122"/>
              </a:defRPr>
            </a:lvl1pPr>
          </a:lstStyle>
          <a:p>
            <a:r>
              <a:rPr lang="zh-CN" altLang="en-US" dirty="0"/>
              <a:t>标题 </a:t>
            </a:r>
            <a:r>
              <a:rPr lang="en-US" altLang="zh-CN" dirty="0"/>
              <a:t>36pt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2966477"/>
            <a:ext cx="10464800" cy="2338916"/>
          </a:xfrm>
        </p:spPr>
        <p:txBody>
          <a:bodyPr lIns="0" tIns="0">
            <a:noAutofit/>
          </a:bodyPr>
          <a:lstStyle>
            <a:lvl1pPr marL="0" marR="0" indent="0" algn="l" defTabSz="6095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 i="0">
                <a:solidFill>
                  <a:srgbClr val="046A38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  <a:cs typeface="方正兰亭中粗黑_GBK" panose="02000000000000000000" pitchFamily="2" charset="-122"/>
              </a:defRPr>
            </a:lvl1pPr>
          </a:lstStyle>
          <a:p>
            <a:pPr lvl="0"/>
            <a:r>
              <a:rPr lang="zh-CN" altLang="en-US" dirty="0"/>
              <a:t>副标题，方正兰亭中粗黑，</a:t>
            </a:r>
            <a:r>
              <a:rPr lang="en-US" altLang="zh-CN" dirty="0"/>
              <a:t>24pt</a:t>
            </a:r>
            <a:r>
              <a:rPr lang="zh-CN" altLang="en-US" dirty="0"/>
              <a:t>，品牌绿色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0460403" y="6336118"/>
            <a:ext cx="1077551" cy="256545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indent="0" algn="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80A3BF-C42B-5B4A-8FD1-FDF44958D935}" type="slidenum">
              <a:rPr kumimoji="0" lang="en-US" sz="1067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Myriad Pro" charset="0"/>
                <a:ea typeface="Myriad Pro" charset="0"/>
                <a:cs typeface="Myriad Pro" charset="0"/>
              </a:rPr>
              <a:pPr marL="0" marR="0" indent="0" algn="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67" dirty="0">
              <a:latin typeface="Myriad Pro" charset="0"/>
              <a:ea typeface="Myriad Pro" charset="0"/>
              <a:cs typeface="Myriad Pro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998" y="244737"/>
            <a:ext cx="1376155" cy="32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138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1 column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148131"/>
            <a:ext cx="10972800" cy="524036"/>
          </a:xfrm>
        </p:spPr>
        <p:txBody>
          <a:bodyPr lIns="0">
            <a:noAutofit/>
          </a:bodyPr>
          <a:lstStyle>
            <a:lvl1pPr marL="0" indent="0">
              <a:buNone/>
              <a:defRPr sz="1867" b="1" i="0" baseline="0">
                <a:solidFill>
                  <a:srgbClr val="046A38"/>
                </a:solidFill>
                <a:latin typeface="FZLanTingHeiS-DB1-GB" charset="-122"/>
                <a:ea typeface="FZLanTingHeiS-DB1-GB" charset="-122"/>
                <a:cs typeface="FZLanTingHeiS-DB1-GB" charset="-122"/>
              </a:defRPr>
            </a:lvl1pPr>
          </a:lstStyle>
          <a:p>
            <a:pPr lvl="0"/>
            <a:r>
              <a:rPr lang="zh-CN" altLang="en-US" dirty="0"/>
              <a:t>内页副标题，</a:t>
            </a:r>
            <a:r>
              <a:rPr lang="en-US" altLang="zh-CN" dirty="0"/>
              <a:t>14pt</a:t>
            </a:r>
            <a:endParaRPr lang="en-US" dirty="0"/>
          </a:p>
        </p:txBody>
      </p:sp>
      <p:sp>
        <p:nvSpPr>
          <p:cNvPr id="19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609600" y="1775375"/>
            <a:ext cx="10972800" cy="4392083"/>
          </a:xfrm>
        </p:spPr>
        <p:txBody>
          <a:bodyPr lIns="0" bIns="0" numCol="1">
            <a:noAutofit/>
          </a:bodyPr>
          <a:lstStyle>
            <a:lvl1pPr marL="237055" indent="-23705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67" normalizeH="0" baseline="0">
                <a:solidFill>
                  <a:srgbClr val="046A38"/>
                </a:solidFill>
                <a:latin typeface="FZLanTingHeiS-M-GB" charset="-122"/>
                <a:ea typeface="FZLanTingHeiS-M-GB" charset="-122"/>
                <a:cs typeface="FZLanTingHeiS-M-GB" charset="-122"/>
              </a:defRPr>
            </a:lvl1pPr>
            <a:lvl2pPr marL="831810" marR="0" indent="-222240" algn="l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/>
              <a:buChar char="•"/>
              <a:tabLst/>
              <a:defRPr sz="1867" normalizeH="0" baseline="0">
                <a:solidFill>
                  <a:srgbClr val="046A38"/>
                </a:solidFill>
                <a:latin typeface="FZLanTingHeiS-M-GB" charset="-122"/>
                <a:ea typeface="FZLanTingHeiS-M-GB" charset="-122"/>
                <a:cs typeface="FZLanTingHeiS-M-GB" charset="-122"/>
              </a:defRPr>
            </a:lvl2pPr>
            <a:lvl3pPr marL="1437145" marR="0" indent="-218007" algn="l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/>
              <a:buChar char="•"/>
              <a:tabLst/>
              <a:defRPr sz="1867" normalizeH="0" baseline="0">
                <a:solidFill>
                  <a:srgbClr val="046A38"/>
                </a:solidFill>
                <a:latin typeface="FZLanTingHeiS-EL-GB" charset="-122"/>
                <a:ea typeface="FZLanTingHeiS-EL-GB" charset="-122"/>
                <a:cs typeface="FZLanTingHeiS-EL-GB" charset="-122"/>
              </a:defRPr>
            </a:lvl3pPr>
            <a:lvl4pPr marL="2031899" marR="0" indent="-203190" algn="l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/>
              <a:buChar char="•"/>
              <a:tabLst/>
              <a:defRPr sz="1867" normalizeH="0" baseline="0">
                <a:solidFill>
                  <a:srgbClr val="046A38"/>
                </a:solidFill>
                <a:latin typeface="FZLanTingHeiS-EL-GB" charset="-122"/>
                <a:ea typeface="FZLanTingHeiS-EL-GB" charset="-122"/>
                <a:cs typeface="FZLanTingHeiS-EL-GB" charset="-122"/>
              </a:defRPr>
            </a:lvl4pPr>
            <a:lvl5pPr marL="2626653" marR="0" indent="-188374" algn="l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/>
              <a:buChar char="•"/>
              <a:tabLst/>
              <a:defRPr sz="1867" normalizeH="0" baseline="0">
                <a:solidFill>
                  <a:srgbClr val="046A38"/>
                </a:solidFill>
                <a:latin typeface="FZLanTingHeiS-EL-GB" charset="-122"/>
                <a:ea typeface="FZLanTingHeiS-EL-GB" charset="-122"/>
                <a:cs typeface="FZLanTingHeiS-EL-GB" charset="-122"/>
              </a:defRPr>
            </a:lvl5pPr>
          </a:lstStyle>
          <a:p>
            <a:pPr lvl="0"/>
            <a:r>
              <a:rPr lang="zh-CN" altLang="en-US" dirty="0"/>
              <a:t>内文，</a:t>
            </a:r>
            <a:r>
              <a:rPr lang="en-US" altLang="zh-CN" dirty="0"/>
              <a:t>14pt. </a:t>
            </a:r>
            <a:endParaRPr lang="en-US" dirty="0"/>
          </a:p>
          <a:p>
            <a:pPr marL="831810" marR="0" lvl="1" indent="-222240" algn="l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/>
              <a:buChar char="•"/>
              <a:tabLst/>
              <a:defRPr/>
            </a:pPr>
            <a:r>
              <a:rPr lang="zh-CN" altLang="en-US" dirty="0"/>
              <a:t>内文，</a:t>
            </a:r>
            <a:r>
              <a:rPr lang="en-US" altLang="zh-CN" dirty="0"/>
              <a:t>14pt</a:t>
            </a:r>
            <a:endParaRPr lang="en-US" dirty="0"/>
          </a:p>
          <a:p>
            <a:pPr marL="1437145" marR="0" lvl="2" indent="-218007" algn="l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/>
              <a:buChar char="•"/>
              <a:tabLst/>
              <a:defRPr/>
            </a:pPr>
            <a:r>
              <a:rPr lang="zh-CN" altLang="en-US" dirty="0"/>
              <a:t>内文，</a:t>
            </a:r>
            <a:r>
              <a:rPr lang="en-US" altLang="zh-CN" dirty="0"/>
              <a:t>14pt</a:t>
            </a:r>
            <a:endParaRPr lang="en-US" dirty="0"/>
          </a:p>
          <a:p>
            <a:pPr marL="2031899" marR="0" lvl="3" indent="-203190" algn="l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/>
              <a:buChar char="•"/>
              <a:tabLst/>
              <a:defRPr/>
            </a:pPr>
            <a:r>
              <a:rPr lang="zh-CN" altLang="en-US" dirty="0"/>
              <a:t>内文，</a:t>
            </a:r>
            <a:r>
              <a:rPr lang="en-US" altLang="zh-CN" dirty="0"/>
              <a:t>14pt</a:t>
            </a:r>
            <a:endParaRPr lang="en-US" dirty="0"/>
          </a:p>
          <a:p>
            <a:pPr marL="2626653" marR="0" lvl="4" indent="-188374" algn="l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/>
              <a:buChar char="•"/>
              <a:tabLst/>
              <a:defRPr/>
            </a:pPr>
            <a:r>
              <a:rPr lang="zh-CN" altLang="en-US" dirty="0"/>
              <a:t>内文，</a:t>
            </a:r>
            <a:r>
              <a:rPr lang="en-US" altLang="zh-CN" dirty="0"/>
              <a:t>14pt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9600" y="564672"/>
            <a:ext cx="10972800" cy="603984"/>
          </a:xfrm>
        </p:spPr>
        <p:txBody>
          <a:bodyPr lIns="0" tIns="0" bIns="0">
            <a:noAutofit/>
          </a:bodyPr>
          <a:lstStyle>
            <a:lvl1pPr algn="l">
              <a:defRPr sz="3200" b="1" i="0">
                <a:latin typeface="FZLanTingHeiS-DB1-GB" charset="-122"/>
                <a:ea typeface="FZLanTingHeiS-DB1-GB" charset="-122"/>
                <a:cs typeface="FZLanTingHeiS-DB1-GB" charset="-122"/>
              </a:defRPr>
            </a:lvl1pPr>
          </a:lstStyle>
          <a:p>
            <a:r>
              <a:rPr lang="zh-CN" altLang="en-US" dirty="0"/>
              <a:t>内页标题，</a:t>
            </a:r>
            <a:r>
              <a:rPr lang="en-US" altLang="zh-CN" dirty="0"/>
              <a:t>24pt</a:t>
            </a:r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10460403" y="6336118"/>
            <a:ext cx="1077551" cy="256545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indent="0" algn="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80A3BF-C42B-5B4A-8FD1-FDF44958D935}" type="slidenum">
              <a:rPr kumimoji="0" lang="en-US" sz="1067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Myriad Pro" charset="0"/>
                <a:ea typeface="Myriad Pro" charset="0"/>
                <a:cs typeface="Myriad Pro" charset="0"/>
              </a:rPr>
              <a:pPr marL="0" marR="0" indent="0" algn="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67" dirty="0">
              <a:latin typeface="Myriad Pro" charset="0"/>
              <a:ea typeface="Myriad Pro" charset="0"/>
              <a:cs typeface="Myriad Pro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998" y="244737"/>
            <a:ext cx="1376155" cy="32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034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 hasCustomPrompt="1"/>
          </p:nvPr>
        </p:nvSpPr>
        <p:spPr>
          <a:xfrm>
            <a:off x="7" y="1744650"/>
            <a:ext cx="12191999" cy="4395805"/>
          </a:xfrm>
          <a:solidFill>
            <a:schemeClr val="bg2">
              <a:lumMod val="9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FontTx/>
              <a:buNone/>
              <a:defRPr sz="2133"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148131"/>
            <a:ext cx="10972800" cy="524036"/>
          </a:xfrm>
        </p:spPr>
        <p:txBody>
          <a:bodyPr lIns="0">
            <a:noAutofit/>
          </a:bodyPr>
          <a:lstStyle>
            <a:lvl1pPr marL="0" marR="0" indent="0" algn="l" defTabSz="6095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67" b="1" i="0" baseline="0">
                <a:solidFill>
                  <a:srgbClr val="046A38"/>
                </a:solidFill>
                <a:latin typeface="FZLanTingHeiS-DB1-GB" charset="-122"/>
                <a:ea typeface="FZLanTingHeiS-DB1-GB" charset="-122"/>
                <a:cs typeface="FZLanTingHeiS-DB1-GB" charset="-122"/>
              </a:defRPr>
            </a:lvl1pPr>
          </a:lstStyle>
          <a:p>
            <a:pPr marL="0" marR="0" lvl="0" indent="0" algn="l" defTabSz="6095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zh-CN" altLang="en-US" dirty="0"/>
              <a:t>内页副标题，</a:t>
            </a:r>
            <a:r>
              <a:rPr lang="en-US" altLang="zh-CN" dirty="0"/>
              <a:t>14pt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8" name="Title 6"/>
          <p:cNvSpPr>
            <a:spLocks noGrp="1"/>
          </p:cNvSpPr>
          <p:nvPr>
            <p:ph type="title" hasCustomPrompt="1"/>
          </p:nvPr>
        </p:nvSpPr>
        <p:spPr>
          <a:xfrm>
            <a:off x="609600" y="564672"/>
            <a:ext cx="10972800" cy="603984"/>
          </a:xfrm>
        </p:spPr>
        <p:txBody>
          <a:bodyPr lIns="0" tIns="0" bIns="0">
            <a:noAutofit/>
          </a:bodyPr>
          <a:lstStyle>
            <a:lvl1pPr algn="l">
              <a:defRPr sz="3200" b="1" i="0">
                <a:latin typeface="FZLanTingHeiS-DB1-GB" charset="-122"/>
                <a:ea typeface="FZLanTingHeiS-DB1-GB" charset="-122"/>
                <a:cs typeface="FZLanTingHeiS-DB1-GB" charset="-122"/>
              </a:defRPr>
            </a:lvl1pPr>
          </a:lstStyle>
          <a:p>
            <a:r>
              <a:rPr lang="zh-CN" altLang="en-US" dirty="0"/>
              <a:t>内页标题，</a:t>
            </a:r>
            <a:r>
              <a:rPr lang="en-US" altLang="zh-CN" dirty="0"/>
              <a:t>24pt</a:t>
            </a:r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10460403" y="6336118"/>
            <a:ext cx="1077551" cy="256545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indent="0" algn="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80A3BF-C42B-5B4A-8FD1-FDF44958D935}" type="slidenum">
              <a:rPr kumimoji="0" lang="en-US" sz="1067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Myriad Pro" charset="0"/>
                <a:ea typeface="Myriad Pro" charset="0"/>
                <a:cs typeface="Myriad Pro" charset="0"/>
              </a:rPr>
              <a:pPr marL="0" marR="0" indent="0" algn="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67" dirty="0">
              <a:latin typeface="Myriad Pro" charset="0"/>
              <a:ea typeface="Myriad Pro" charset="0"/>
              <a:cs typeface="Myriad Pro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998" y="244737"/>
            <a:ext cx="1376155" cy="32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468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10460403" y="6336118"/>
            <a:ext cx="1077551" cy="256545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indent="0" algn="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80A3BF-C42B-5B4A-8FD1-FDF44958D935}" type="slidenum">
              <a:rPr kumimoji="0" lang="en-US" sz="1067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Myriad Pro" charset="0"/>
                <a:ea typeface="Myriad Pro" charset="0"/>
                <a:cs typeface="Myriad Pro" charset="0"/>
              </a:rPr>
              <a:pPr marL="0" marR="0" indent="0" algn="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67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7309046" y="2398161"/>
            <a:ext cx="4239107" cy="1143000"/>
          </a:xfrm>
        </p:spPr>
        <p:txBody>
          <a:bodyPr tIns="0" rIns="0" bIns="0" anchor="t" anchorCtr="0">
            <a:noAutofit/>
          </a:bodyPr>
          <a:lstStyle>
            <a:lvl1pPr algn="l">
              <a:defRPr sz="4267" b="1" i="0" baseline="0">
                <a:solidFill>
                  <a:srgbClr val="046A38"/>
                </a:solidFill>
                <a:latin typeface="FZLanTingHeiS-DB1-GB" charset="-122"/>
                <a:ea typeface="FZLanTingHeiS-DB1-GB" charset="-122"/>
                <a:cs typeface="FZLanTingHeiS-DB1-GB" charset="-122"/>
              </a:defRPr>
            </a:lvl1pPr>
          </a:lstStyle>
          <a:p>
            <a:r>
              <a:rPr lang="zh-CN" altLang="en-US" dirty="0"/>
              <a:t>分页标题</a:t>
            </a:r>
            <a:r>
              <a:rPr lang="en-US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32pt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 hasCustomPrompt="1"/>
          </p:nvPr>
        </p:nvSpPr>
        <p:spPr>
          <a:xfrm>
            <a:off x="7441658" y="3114961"/>
            <a:ext cx="4106492" cy="2123809"/>
          </a:xfrm>
        </p:spPr>
        <p:txBody>
          <a:bodyPr lIns="0">
            <a:noAutofit/>
          </a:bodyPr>
          <a:lstStyle>
            <a:lvl1pPr marL="237055" marR="0" indent="-237055" algn="l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/>
              <a:buChar char="•"/>
              <a:tabLst/>
              <a:defRPr sz="2667" b="0" i="0" baseline="0">
                <a:latin typeface="FZLanTingHeiS-M-GB" charset="-122"/>
                <a:ea typeface="FZLanTingHeiS-M-GB" charset="-122"/>
                <a:cs typeface="FZLanTingHeiS-M-GB" charset="-122"/>
              </a:defRPr>
            </a:lvl1pPr>
            <a:lvl2pPr>
              <a:defRPr sz="2667" b="0" i="0"/>
            </a:lvl2pPr>
            <a:lvl3pPr>
              <a:defRPr sz="2667" b="0" i="0"/>
            </a:lvl3pPr>
            <a:lvl4pPr>
              <a:defRPr sz="2667" b="0" i="0"/>
            </a:lvl4pPr>
            <a:lvl5pPr>
              <a:defRPr sz="2667" b="0" i="0"/>
            </a:lvl5pPr>
          </a:lstStyle>
          <a:p>
            <a:pPr lvl="0"/>
            <a:r>
              <a:rPr lang="zh-CN" altLang="en-US" dirty="0"/>
              <a:t>内文，</a:t>
            </a:r>
            <a:r>
              <a:rPr lang="en-US" altLang="zh-CN" dirty="0"/>
              <a:t>20pt</a:t>
            </a:r>
          </a:p>
          <a:p>
            <a:pPr marL="237055" marR="0" lvl="0" indent="-237055" algn="l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/>
              <a:buChar char="•"/>
              <a:tabLst/>
              <a:defRPr/>
            </a:pPr>
            <a:r>
              <a:rPr lang="zh-CN" altLang="en-US" dirty="0"/>
              <a:t>内文，</a:t>
            </a:r>
            <a:r>
              <a:rPr lang="en-US" altLang="zh-CN" dirty="0"/>
              <a:t>20pt</a:t>
            </a:r>
            <a:endParaRPr lang="en-US" dirty="0"/>
          </a:p>
          <a:p>
            <a:pPr marL="237055" marR="0" lvl="0" indent="-237055" algn="l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/>
              <a:buChar char="•"/>
              <a:tabLst/>
              <a:defRPr/>
            </a:pPr>
            <a:r>
              <a:rPr lang="zh-CN" altLang="en-US" dirty="0"/>
              <a:t>内文，</a:t>
            </a:r>
            <a:r>
              <a:rPr lang="en-US" altLang="zh-CN" dirty="0"/>
              <a:t>20pt</a:t>
            </a:r>
            <a:endParaRPr lang="en-US" dirty="0"/>
          </a:p>
          <a:p>
            <a:pPr marL="237055" marR="0" lvl="0" indent="-237055" algn="l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/>
              <a:buChar char="•"/>
              <a:tabLst/>
              <a:defRPr/>
            </a:pPr>
            <a:r>
              <a:rPr lang="zh-CN" altLang="en-US" dirty="0"/>
              <a:t>内文，</a:t>
            </a:r>
            <a:r>
              <a:rPr lang="en-US" altLang="zh-CN" dirty="0"/>
              <a:t>20pt</a:t>
            </a:r>
            <a:endParaRPr lang="en-US" dirty="0"/>
          </a:p>
          <a:p>
            <a:pPr lvl="0"/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998" y="244737"/>
            <a:ext cx="1376155" cy="32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567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3262861" y="5743847"/>
            <a:ext cx="5666283" cy="756233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1067" b="1" spc="133" dirty="0">
                <a:solidFill>
                  <a:srgbClr val="BCC7CC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  <a:cs typeface="Myriad Pro"/>
              </a:rPr>
              <a:t>OPPO</a:t>
            </a:r>
            <a:r>
              <a:rPr lang="zh-TW" altLang="en-US" sz="1067" spc="133" dirty="0">
                <a:solidFill>
                  <a:srgbClr val="BCC7CC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  <a:cs typeface="Myriad Pro"/>
              </a:rPr>
              <a:t>广东移动通信有限公司</a:t>
            </a:r>
            <a:endParaRPr lang="en-US" sz="1067" spc="133" dirty="0">
              <a:solidFill>
                <a:srgbClr val="BCC7CC"/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  <a:cs typeface="Myriad Pro"/>
            </a:endParaRPr>
          </a:p>
          <a:p>
            <a:pPr algn="ctr">
              <a:lnSpc>
                <a:spcPct val="150000"/>
              </a:lnSpc>
            </a:pPr>
            <a:endParaRPr lang="en-US" sz="1067" spc="133" dirty="0">
              <a:solidFill>
                <a:srgbClr val="BCC7CC"/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  <a:cs typeface="Myriad Pro"/>
            </a:endParaRPr>
          </a:p>
          <a:p>
            <a:pPr algn="ctr">
              <a:lnSpc>
                <a:spcPct val="150000"/>
              </a:lnSpc>
            </a:pPr>
            <a:endParaRPr lang="en-US" sz="1067" spc="133" dirty="0">
              <a:solidFill>
                <a:srgbClr val="BCC7CC"/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  <a:cs typeface="Myriad Pro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998" y="244737"/>
            <a:ext cx="1376155" cy="32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497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1B31E-3279-4166-B506-A7E731F7B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42A478-5783-4755-81EC-32E2D72B4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E0749C-D64E-4070-A228-2E1AC893D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2DEC2-140B-4FEA-84B1-3E0E304DE4D1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4D606B-A91F-462C-B57D-A7AD439E4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5FB819-0624-4444-A71A-91C5F28A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F930-F5AC-4AB4-82F1-9DA12838E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682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Page 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19" y="6338787"/>
            <a:ext cx="1188583" cy="282600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88301" y="254497"/>
            <a:ext cx="11420888" cy="803837"/>
          </a:xfrm>
        </p:spPr>
        <p:txBody>
          <a:bodyPr>
            <a:noAutofit/>
          </a:bodyPr>
          <a:lstStyle>
            <a:lvl1pPr>
              <a:defRPr sz="45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32166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fld id="{9380A3BF-C42B-5B4A-8FD1-FDF44958D9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线条">
            <a:extLst>
              <a:ext uri="{FF2B5EF4-FFF2-40B4-BE49-F238E27FC236}">
                <a16:creationId xmlns:a16="http://schemas.microsoft.com/office/drawing/2014/main" id="{5DFBE592-18C2-4087-B82F-0A290F04D4EE}"/>
              </a:ext>
            </a:extLst>
          </p:cNvPr>
          <p:cNvSpPr/>
          <p:nvPr userDrawn="1"/>
        </p:nvSpPr>
        <p:spPr>
          <a:xfrm>
            <a:off x="80433" y="6450301"/>
            <a:ext cx="11211149" cy="0"/>
          </a:xfrm>
          <a:prstGeom prst="line">
            <a:avLst/>
          </a:prstGeom>
          <a:ln w="25400">
            <a:solidFill>
              <a:srgbClr val="CACAC8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000"/>
          </a:p>
        </p:txBody>
      </p:sp>
      <p:sp>
        <p:nvSpPr>
          <p:cNvPr id="9" name="线条">
            <a:extLst>
              <a:ext uri="{FF2B5EF4-FFF2-40B4-BE49-F238E27FC236}">
                <a16:creationId xmlns:a16="http://schemas.microsoft.com/office/drawing/2014/main" id="{B3B7700B-65F5-4435-A10D-E8F46DBE9FBB}"/>
              </a:ext>
            </a:extLst>
          </p:cNvPr>
          <p:cNvSpPr/>
          <p:nvPr userDrawn="1"/>
        </p:nvSpPr>
        <p:spPr>
          <a:xfrm>
            <a:off x="11677475" y="6450301"/>
            <a:ext cx="444617" cy="0"/>
          </a:xfrm>
          <a:prstGeom prst="line">
            <a:avLst/>
          </a:prstGeom>
          <a:ln w="25400">
            <a:solidFill>
              <a:srgbClr val="CACAC8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000"/>
          </a:p>
        </p:txBody>
      </p:sp>
    </p:spTree>
    <p:extLst>
      <p:ext uri="{BB962C8B-B14F-4D97-AF65-F5344CB8AC3E}">
        <p14:creationId xmlns:p14="http://schemas.microsoft.com/office/powerpoint/2010/main" val="3346387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/>
  <p:txStyles>
    <p:titleStyle>
      <a:lvl1pPr algn="ctr" defTabSz="6095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1pPr>
    </p:titleStyle>
    <p:bodyStyle>
      <a:lvl1pPr marL="457178" indent="-457178" algn="l" defTabSz="609570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1pPr>
      <a:lvl2pPr marL="990550" indent="-380981" algn="l" defTabSz="609570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2pPr>
      <a:lvl3pPr marL="1523925" indent="-304784" algn="l" defTabSz="60957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3pPr>
      <a:lvl4pPr marL="2133493" indent="-304784" algn="l" defTabSz="609570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4pPr>
      <a:lvl5pPr marL="2743062" indent="-304784" algn="l" defTabSz="609570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5pPr>
      <a:lvl6pPr marL="335263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5D0B77-0B5B-45FE-98C8-EA55DF951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876" y="1548579"/>
            <a:ext cx="11098317" cy="11346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 defTabSz="825500">
              <a:spcBef>
                <a:spcPts val="0"/>
              </a:spcBef>
            </a:pPr>
            <a:r>
              <a:rPr lang="en-US" altLang="zh-CN" sz="3200" dirty="0" smtClean="0">
                <a:solidFill>
                  <a:srgbClr val="046A38"/>
                </a:solidFill>
                <a:latin typeface="等线" panose="02010600030101010101" pitchFamily="2" charset="-122"/>
                <a:ea typeface="等线" panose="02010600030101010101" pitchFamily="2" charset="-122"/>
                <a:sym typeface="Helvetica Neue"/>
              </a:rPr>
              <a:t>Visual localization with RLOCS and Sequential </a:t>
            </a:r>
            <a:r>
              <a:rPr lang="en-US" altLang="zh-CN" sz="3200" dirty="0">
                <a:solidFill>
                  <a:srgbClr val="046A38"/>
                </a:solidFill>
                <a:latin typeface="等线" panose="02010600030101010101" pitchFamily="2" charset="-122"/>
                <a:ea typeface="等线" panose="02010600030101010101" pitchFamily="2" charset="-122"/>
                <a:sym typeface="Helvetica Neue"/>
              </a:rPr>
              <a:t>Localizer</a:t>
            </a:r>
            <a:endParaRPr lang="zh-CN" altLang="en-US" sz="3200" b="1" dirty="0">
              <a:solidFill>
                <a:srgbClr val="046A38"/>
              </a:solidFill>
              <a:latin typeface="等线" panose="02010600030101010101" pitchFamily="2" charset="-122"/>
              <a:ea typeface="等线" panose="02010600030101010101" pitchFamily="2" charset="-122"/>
              <a:sym typeface="Helvetica Neue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9ECA46-9BB5-4E23-8B4C-649A92FE16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10635" y="4476755"/>
            <a:ext cx="10464800" cy="129116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b="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Yuchen Yang, Jiafei Xu, </a:t>
            </a:r>
            <a:r>
              <a:rPr lang="en-US" altLang="zh-CN" sz="1600" b="0" dirty="0" err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Xudong</a:t>
            </a:r>
            <a:r>
              <a:rPr lang="en-US" altLang="zh-CN" sz="1600" b="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600" b="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Zhang, </a:t>
            </a:r>
            <a:r>
              <a:rPr lang="en-US" altLang="zh-CN" sz="1600" b="0" dirty="0" err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Shuang</a:t>
            </a:r>
            <a:r>
              <a:rPr lang="en-US" altLang="zh-CN" sz="1600" b="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Gao, Kun Jiang, </a:t>
            </a:r>
            <a:r>
              <a:rPr lang="en-US" altLang="zh-CN" sz="1600" b="0" dirty="0" err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Jijunnan</a:t>
            </a:r>
            <a:r>
              <a:rPr lang="en-US" altLang="zh-CN" sz="1600" b="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Li, Yandong Guo</a:t>
            </a:r>
          </a:p>
          <a:p>
            <a:pPr algn="ctr">
              <a:lnSpc>
                <a:spcPct val="150000"/>
              </a:lnSpc>
            </a:pPr>
            <a:r>
              <a:rPr lang="en-US" altLang="zh-CN" sz="1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OPPO Research Institute</a:t>
            </a:r>
            <a:endParaRPr lang="zh-CN" altLang="en-US" sz="1800" b="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E9959AD-6FDB-42C5-B17E-41197ECC07B4}"/>
              </a:ext>
            </a:extLst>
          </p:cNvPr>
          <p:cNvCxnSpPr>
            <a:cxnSpLocks/>
          </p:cNvCxnSpPr>
          <p:nvPr/>
        </p:nvCxnSpPr>
        <p:spPr>
          <a:xfrm>
            <a:off x="31173" y="6452754"/>
            <a:ext cx="121158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C25591F2-C58E-46EE-A973-E491C38FE9AE}"/>
              </a:ext>
            </a:extLst>
          </p:cNvPr>
          <p:cNvSpPr txBox="1"/>
          <p:nvPr/>
        </p:nvSpPr>
        <p:spPr>
          <a:xfrm>
            <a:off x="1754820" y="5495576"/>
            <a:ext cx="8167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All </a:t>
            </a: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authors are with OPPO Research Institute, Shanghai, China</a:t>
            </a:r>
            <a:endParaRPr lang="zh-CN" altLang="en-US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560D837-5028-4992-AC36-2B6AA21E6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276600" cy="762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43533B8-BAF1-4BCA-ADA5-DAFCB32A7E7D}"/>
              </a:ext>
            </a:extLst>
          </p:cNvPr>
          <p:cNvSpPr txBox="1"/>
          <p:nvPr/>
        </p:nvSpPr>
        <p:spPr>
          <a:xfrm>
            <a:off x="2361635" y="2859179"/>
            <a:ext cx="716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ICCV 2021 Workshop on </a:t>
            </a:r>
          </a:p>
          <a:p>
            <a:pPr algn="ctr"/>
            <a:r>
              <a:rPr lang="en-US" altLang="zh-CN" sz="2400" dirty="0"/>
              <a:t>Map-Based Localization for Autonomous Driving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21009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9DCE17F-F08A-4FEF-B34F-20B8AB023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02747"/>
            <a:ext cx="10972800" cy="603984"/>
          </a:xfrm>
        </p:spPr>
        <p:txBody>
          <a:bodyPr/>
          <a:lstStyle/>
          <a:p>
            <a:r>
              <a:rPr lang="en-US" altLang="zh-CN" dirty="0"/>
              <a:t>Summary and outlook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410D8E4-0DBC-47E8-83B2-F9D2F9717ABF}"/>
              </a:ext>
            </a:extLst>
          </p:cNvPr>
          <p:cNvSpPr/>
          <p:nvPr/>
        </p:nvSpPr>
        <p:spPr>
          <a:xfrm>
            <a:off x="609600" y="1149801"/>
            <a:ext cx="789058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Advantages: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Use simple localization pipeline and SLAM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Use SLAM to improve image retrieval and sequential localization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Limitations:</a:t>
            </a:r>
          </a:p>
          <a:p>
            <a:pPr marL="342900" indent="-342900">
              <a:buAutoNum type="arabicPeriod"/>
            </a:pPr>
            <a:r>
              <a:rPr lang="en-US" altLang="zh-CN" dirty="0"/>
              <a:t>Low efficiency of the localization algorithm</a:t>
            </a:r>
          </a:p>
          <a:p>
            <a:pPr marL="342900" indent="-342900">
              <a:buAutoNum type="arabicPeriod"/>
            </a:pPr>
            <a:r>
              <a:rPr lang="en-US" altLang="zh-CN" dirty="0"/>
              <a:t>Localization cannot run online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Future work:</a:t>
            </a:r>
          </a:p>
          <a:p>
            <a:pPr marL="342900" indent="-342900">
              <a:buAutoNum type="arabicPeriod"/>
            </a:pPr>
            <a:r>
              <a:rPr lang="en-US" altLang="zh-CN" dirty="0"/>
              <a:t>Solve limitations</a:t>
            </a:r>
          </a:p>
          <a:p>
            <a:pPr marL="342900" indent="-342900">
              <a:buAutoNum type="arabicPeriod"/>
            </a:pPr>
            <a:r>
              <a:rPr lang="en-US" altLang="zh-CN" dirty="0"/>
              <a:t>Tightly couple SLAM and visual localization</a:t>
            </a:r>
          </a:p>
          <a:p>
            <a:pPr marL="342900" indent="-342900">
              <a:buAutoNum type="arabicPeriod"/>
            </a:pPr>
            <a:r>
              <a:rPr lang="en-US" altLang="zh-CN" dirty="0"/>
              <a:t>Integrate more sensors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6736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>
            <a:extLst>
              <a:ext uri="{FF2B5EF4-FFF2-40B4-BE49-F238E27FC236}">
                <a16:creationId xmlns:a16="http://schemas.microsoft.com/office/drawing/2014/main" id="{F7B5BA49-C0BC-4D44-8097-3253E547E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00" y="2615397"/>
            <a:ext cx="3846275" cy="813603"/>
          </a:xfrm>
        </p:spPr>
        <p:txBody>
          <a:bodyPr/>
          <a:lstStyle/>
          <a:p>
            <a:r>
              <a:rPr lang="en-US" altLang="zh-CN" sz="4000" b="0" dirty="0">
                <a:latin typeface="Myriad Pro" panose="020B0503030403020204" pitchFamily="34" charset="0"/>
              </a:rPr>
              <a:t>Thank you</a:t>
            </a:r>
            <a:br>
              <a:rPr lang="en-US" altLang="zh-CN" sz="4000" b="0" dirty="0">
                <a:latin typeface="Myriad Pro" panose="020B0503030403020204" pitchFamily="34" charset="0"/>
              </a:rPr>
            </a:br>
            <a:r>
              <a:rPr lang="en-US" altLang="zh-CN" sz="4000" b="0" dirty="0">
                <a:latin typeface="Myriad Pro" panose="020B0503030403020204" pitchFamily="34" charset="0"/>
              </a:rPr>
              <a:t/>
            </a:r>
            <a:br>
              <a:rPr lang="en-US" altLang="zh-CN" sz="4000" b="0" dirty="0">
                <a:latin typeface="Myriad Pro" panose="020B0503030403020204" pitchFamily="34" charset="0"/>
              </a:rPr>
            </a:br>
            <a:endParaRPr lang="zh-CN" altLang="en-US" sz="4000" b="0" dirty="0">
              <a:latin typeface="Myriad Pro" panose="020B0503030403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A5F7A79-3A31-47AD-B8BB-6BE129453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276600" cy="762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9000" y="4413379"/>
            <a:ext cx="267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yangyuchen@oppo.com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2515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组合 153"/>
          <p:cNvGrpSpPr/>
          <p:nvPr/>
        </p:nvGrpSpPr>
        <p:grpSpPr>
          <a:xfrm>
            <a:off x="245292" y="1339018"/>
            <a:ext cx="8273557" cy="4949813"/>
            <a:chOff x="245292" y="1367011"/>
            <a:chExt cx="8273557" cy="4949813"/>
          </a:xfrm>
        </p:grpSpPr>
        <p:cxnSp>
          <p:nvCxnSpPr>
            <p:cNvPr id="113" name="直接连接符 112"/>
            <p:cNvCxnSpPr/>
            <p:nvPr/>
          </p:nvCxnSpPr>
          <p:spPr>
            <a:xfrm>
              <a:off x="245292" y="1367011"/>
              <a:ext cx="8273557" cy="0"/>
            </a:xfrm>
            <a:prstGeom prst="line">
              <a:avLst/>
            </a:prstGeom>
            <a:ln w="38100"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245292" y="1367011"/>
              <a:ext cx="0" cy="4949813"/>
            </a:xfrm>
            <a:prstGeom prst="line">
              <a:avLst/>
            </a:prstGeom>
            <a:ln w="38100"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 flipH="1">
              <a:off x="245292" y="6316824"/>
              <a:ext cx="6584717" cy="0"/>
            </a:xfrm>
            <a:prstGeom prst="line">
              <a:avLst/>
            </a:prstGeom>
            <a:ln w="38100"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>
              <a:off x="6830008" y="3690294"/>
              <a:ext cx="1" cy="2626530"/>
            </a:xfrm>
            <a:prstGeom prst="line">
              <a:avLst/>
            </a:prstGeom>
            <a:ln w="38100"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>
              <a:off x="6830008" y="3690294"/>
              <a:ext cx="1688841" cy="0"/>
            </a:xfrm>
            <a:prstGeom prst="line">
              <a:avLst/>
            </a:prstGeom>
            <a:ln w="38100"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>
              <a:off x="8518849" y="1382275"/>
              <a:ext cx="0" cy="2323283"/>
            </a:xfrm>
            <a:prstGeom prst="line">
              <a:avLst/>
            </a:prstGeom>
            <a:ln w="38100"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Overall pipeline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209064" y="1649565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Localization</a:t>
            </a:r>
            <a:endParaRPr lang="zh-CN" altLang="en-US" b="1" dirty="0"/>
          </a:p>
        </p:txBody>
      </p:sp>
      <p:sp>
        <p:nvSpPr>
          <p:cNvPr id="21" name="圆角矩形 20"/>
          <p:cNvSpPr/>
          <p:nvPr/>
        </p:nvSpPr>
        <p:spPr>
          <a:xfrm>
            <a:off x="2889950" y="4626301"/>
            <a:ext cx="1225954" cy="43686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Local feature extraction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2889950" y="5144982"/>
            <a:ext cx="1225954" cy="43686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Semantic segmentation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2889950" y="5663663"/>
            <a:ext cx="1225954" cy="43686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SfM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reconstruction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913" y="4336397"/>
            <a:ext cx="1902248" cy="1453545"/>
          </a:xfrm>
          <a:prstGeom prst="rect">
            <a:avLst/>
          </a:prstGeom>
        </p:spPr>
      </p:pic>
      <p:sp>
        <p:nvSpPr>
          <p:cNvPr id="25" name="圆角矩形 24"/>
          <p:cNvSpPr/>
          <p:nvPr/>
        </p:nvSpPr>
        <p:spPr>
          <a:xfrm>
            <a:off x="2889950" y="4109417"/>
            <a:ext cx="1225954" cy="43686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Global feature extraction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右箭头 25"/>
          <p:cNvSpPr/>
          <p:nvPr/>
        </p:nvSpPr>
        <p:spPr>
          <a:xfrm>
            <a:off x="2389789" y="4570625"/>
            <a:ext cx="349136" cy="459193"/>
          </a:xfrm>
          <a:prstGeom prst="rightArrow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右箭头 27"/>
          <p:cNvSpPr/>
          <p:nvPr/>
        </p:nvSpPr>
        <p:spPr>
          <a:xfrm>
            <a:off x="4208900" y="4850666"/>
            <a:ext cx="349136" cy="459193"/>
          </a:xfrm>
          <a:prstGeom prst="rightArrow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625929" y="5232207"/>
            <a:ext cx="157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Database images</a:t>
            </a:r>
            <a:endParaRPr lang="zh-CN" altLang="en-US" sz="1400" dirty="0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16" y="4160733"/>
            <a:ext cx="1356183" cy="679006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737" y="4349506"/>
            <a:ext cx="1356183" cy="679009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305" y="4507498"/>
            <a:ext cx="1356183" cy="681747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458" y="1792645"/>
            <a:ext cx="1350449" cy="677498"/>
          </a:xfrm>
          <a:prstGeom prst="rect">
            <a:avLst/>
          </a:prstGeom>
        </p:spPr>
      </p:pic>
      <p:sp>
        <p:nvSpPr>
          <p:cNvPr id="34" name="圆角矩形 33"/>
          <p:cNvSpPr/>
          <p:nvPr/>
        </p:nvSpPr>
        <p:spPr>
          <a:xfrm>
            <a:off x="2307775" y="2037866"/>
            <a:ext cx="1225954" cy="43686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Global feature extraction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2303858" y="2735103"/>
            <a:ext cx="1225954" cy="58739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Local feature extraction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右箭头 36"/>
          <p:cNvSpPr/>
          <p:nvPr/>
        </p:nvSpPr>
        <p:spPr>
          <a:xfrm>
            <a:off x="1851681" y="2347641"/>
            <a:ext cx="349136" cy="459193"/>
          </a:xfrm>
          <a:prstGeom prst="rightArrow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3770971" y="2037865"/>
            <a:ext cx="1680216" cy="43686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Image retrieval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3770971" y="2726731"/>
            <a:ext cx="1680216" cy="59577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Feature matching &amp;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Semantic label check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2" name="直接箭头连接符 41"/>
          <p:cNvCxnSpPr>
            <a:stCxn id="35" idx="3"/>
            <a:endCxn id="39" idx="1"/>
          </p:cNvCxnSpPr>
          <p:nvPr/>
        </p:nvCxnSpPr>
        <p:spPr>
          <a:xfrm flipV="1">
            <a:off x="3529812" y="3024617"/>
            <a:ext cx="241159" cy="41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4" idx="3"/>
            <a:endCxn id="38" idx="1"/>
          </p:cNvCxnSpPr>
          <p:nvPr/>
        </p:nvCxnSpPr>
        <p:spPr>
          <a:xfrm flipV="1">
            <a:off x="3533729" y="2256300"/>
            <a:ext cx="23724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38" idx="2"/>
            <a:endCxn id="39" idx="0"/>
          </p:cNvCxnSpPr>
          <p:nvPr/>
        </p:nvCxnSpPr>
        <p:spPr>
          <a:xfrm>
            <a:off x="4611079" y="2474734"/>
            <a:ext cx="0" cy="2519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" name="图片 6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724" y="2735103"/>
            <a:ext cx="1350234" cy="672844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475615" y="2457251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Query image</a:t>
            </a:r>
            <a:endParaRPr lang="zh-CN" altLang="en-US" sz="1400" dirty="0"/>
          </a:p>
        </p:txBody>
      </p:sp>
      <p:sp>
        <p:nvSpPr>
          <p:cNvPr id="43" name="文本框 42"/>
          <p:cNvSpPr txBox="1"/>
          <p:nvPr/>
        </p:nvSpPr>
        <p:spPr>
          <a:xfrm>
            <a:off x="614274" y="3382517"/>
            <a:ext cx="931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Semantic</a:t>
            </a:r>
            <a:endParaRPr lang="zh-CN" altLang="en-US" sz="1400" dirty="0"/>
          </a:p>
        </p:txBody>
      </p:sp>
      <p:sp>
        <p:nvSpPr>
          <p:cNvPr id="45" name="圆角矩形 44"/>
          <p:cNvSpPr/>
          <p:nvPr/>
        </p:nvSpPr>
        <p:spPr>
          <a:xfrm>
            <a:off x="5698938" y="2727277"/>
            <a:ext cx="1225954" cy="59358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PNP RANSAC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39" idx="3"/>
            <a:endCxn id="45" idx="1"/>
          </p:cNvCxnSpPr>
          <p:nvPr/>
        </p:nvCxnSpPr>
        <p:spPr>
          <a:xfrm flipV="1">
            <a:off x="5451187" y="3024069"/>
            <a:ext cx="247751" cy="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50666" y="1354282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RLOCS</a:t>
            </a:r>
            <a:r>
              <a:rPr lang="en-US" altLang="zh-CN" baseline="30000" dirty="0"/>
              <a:t>[1]</a:t>
            </a:r>
            <a:endParaRPr lang="zh-CN" altLang="en-US" b="1" baseline="30000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6113" y="6465686"/>
            <a:ext cx="751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[1] Zhou Y, Fan H, Gao S, et al. Retrieval and Localization with Observation Constraints[J]. </a:t>
            </a:r>
            <a:r>
              <a:rPr lang="en-US" altLang="zh-CN" sz="1000" dirty="0" err="1"/>
              <a:t>arXiv</a:t>
            </a:r>
            <a:r>
              <a:rPr lang="en-US" altLang="zh-CN" sz="1000" dirty="0"/>
              <a:t> preprint arXiv:2108.08516, 2021.</a:t>
            </a:r>
            <a:endParaRPr lang="zh-CN" altLang="en-US" sz="1000" dirty="0"/>
          </a:p>
        </p:txBody>
      </p:sp>
      <p:sp>
        <p:nvSpPr>
          <p:cNvPr id="52" name="圆角矩形 51"/>
          <p:cNvSpPr/>
          <p:nvPr/>
        </p:nvSpPr>
        <p:spPr>
          <a:xfrm>
            <a:off x="10530968" y="2037865"/>
            <a:ext cx="1225954" cy="43686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Relative camera pose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9125849" y="2037865"/>
            <a:ext cx="1225954" cy="43686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Image retrieval filter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>
            <a:stCxn id="53" idx="1"/>
            <a:endCxn id="38" idx="3"/>
          </p:cNvCxnSpPr>
          <p:nvPr/>
        </p:nvCxnSpPr>
        <p:spPr>
          <a:xfrm flipH="1">
            <a:off x="5451187" y="2256300"/>
            <a:ext cx="36746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10530968" y="1431130"/>
            <a:ext cx="1225954" cy="43686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SLAM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9" name="直接箭头连接符 58"/>
          <p:cNvCxnSpPr>
            <a:stCxn id="57" idx="2"/>
            <a:endCxn id="52" idx="0"/>
          </p:cNvCxnSpPr>
          <p:nvPr/>
        </p:nvCxnSpPr>
        <p:spPr>
          <a:xfrm>
            <a:off x="11143945" y="1867999"/>
            <a:ext cx="0" cy="1698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圆角矩形 61"/>
          <p:cNvSpPr/>
          <p:nvPr/>
        </p:nvSpPr>
        <p:spPr>
          <a:xfrm>
            <a:off x="7172643" y="4133756"/>
            <a:ext cx="1225954" cy="43686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Database extension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9495269" y="4865329"/>
            <a:ext cx="1225954" cy="43686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Loose coupling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5" name="直接箭头连接符 64"/>
          <p:cNvCxnSpPr>
            <a:stCxn id="45" idx="3"/>
            <a:endCxn id="69" idx="1"/>
          </p:cNvCxnSpPr>
          <p:nvPr/>
        </p:nvCxnSpPr>
        <p:spPr>
          <a:xfrm>
            <a:off x="6924892" y="3024069"/>
            <a:ext cx="24775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圆角矩形 68"/>
          <p:cNvSpPr/>
          <p:nvPr/>
        </p:nvSpPr>
        <p:spPr>
          <a:xfrm>
            <a:off x="7172643" y="2726731"/>
            <a:ext cx="1225954" cy="59467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Camera pose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7172608" y="4861827"/>
            <a:ext cx="1225954" cy="43686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Re-localize failed cases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79" name="直接箭头连接符 78"/>
          <p:cNvCxnSpPr>
            <a:stCxn id="62" idx="2"/>
            <a:endCxn id="78" idx="0"/>
          </p:cNvCxnSpPr>
          <p:nvPr/>
        </p:nvCxnSpPr>
        <p:spPr>
          <a:xfrm flipH="1">
            <a:off x="7785585" y="4570625"/>
            <a:ext cx="35" cy="2912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肘形连接符 85"/>
          <p:cNvCxnSpPr>
            <a:stCxn id="52" idx="2"/>
            <a:endCxn id="63" idx="3"/>
          </p:cNvCxnSpPr>
          <p:nvPr/>
        </p:nvCxnSpPr>
        <p:spPr>
          <a:xfrm rot="5400000">
            <a:off x="9628069" y="3567888"/>
            <a:ext cx="2609030" cy="42272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78" idx="3"/>
            <a:endCxn id="63" idx="1"/>
          </p:cNvCxnSpPr>
          <p:nvPr/>
        </p:nvCxnSpPr>
        <p:spPr>
          <a:xfrm>
            <a:off x="8398562" y="5080262"/>
            <a:ext cx="1096707" cy="35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63" idx="2"/>
            <a:endCxn id="94" idx="0"/>
          </p:cNvCxnSpPr>
          <p:nvPr/>
        </p:nvCxnSpPr>
        <p:spPr>
          <a:xfrm>
            <a:off x="10108246" y="5302198"/>
            <a:ext cx="0" cy="353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圆角矩形 93"/>
          <p:cNvSpPr/>
          <p:nvPr/>
        </p:nvSpPr>
        <p:spPr>
          <a:xfrm>
            <a:off x="9495269" y="5655777"/>
            <a:ext cx="1225954" cy="4368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Final pose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01" name="直接箭头连接符 100"/>
          <p:cNvCxnSpPr>
            <a:stCxn id="52" idx="1"/>
            <a:endCxn id="53" idx="3"/>
          </p:cNvCxnSpPr>
          <p:nvPr/>
        </p:nvCxnSpPr>
        <p:spPr>
          <a:xfrm flipH="1">
            <a:off x="10351803" y="2256300"/>
            <a:ext cx="1791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69" idx="2"/>
            <a:endCxn id="62" idx="0"/>
          </p:cNvCxnSpPr>
          <p:nvPr/>
        </p:nvCxnSpPr>
        <p:spPr>
          <a:xfrm>
            <a:off x="7785620" y="3321408"/>
            <a:ext cx="0" cy="812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文本框 130"/>
          <p:cNvSpPr txBox="1"/>
          <p:nvPr/>
        </p:nvSpPr>
        <p:spPr>
          <a:xfrm>
            <a:off x="3957555" y="3703414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Mapping</a:t>
            </a:r>
            <a:endParaRPr lang="zh-CN" altLang="en-US" b="1" dirty="0"/>
          </a:p>
        </p:txBody>
      </p:sp>
      <p:grpSp>
        <p:nvGrpSpPr>
          <p:cNvPr id="180" name="组合 179"/>
          <p:cNvGrpSpPr/>
          <p:nvPr/>
        </p:nvGrpSpPr>
        <p:grpSpPr>
          <a:xfrm>
            <a:off x="6961646" y="1339018"/>
            <a:ext cx="4981575" cy="4949813"/>
            <a:chOff x="6961646" y="1339018"/>
            <a:chExt cx="4981575" cy="4949813"/>
          </a:xfrm>
        </p:grpSpPr>
        <p:cxnSp>
          <p:nvCxnSpPr>
            <p:cNvPr id="155" name="直接连接符 154"/>
            <p:cNvCxnSpPr/>
            <p:nvPr/>
          </p:nvCxnSpPr>
          <p:spPr>
            <a:xfrm>
              <a:off x="8677338" y="1339018"/>
              <a:ext cx="3256515" cy="15264"/>
            </a:xfrm>
            <a:prstGeom prst="line">
              <a:avLst/>
            </a:prstGeom>
            <a:ln w="38100">
              <a:solidFill>
                <a:srgbClr val="0070C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>
              <a:off x="8677338" y="1354282"/>
              <a:ext cx="0" cy="2459642"/>
            </a:xfrm>
            <a:prstGeom prst="line">
              <a:avLst/>
            </a:prstGeom>
            <a:ln w="38100">
              <a:solidFill>
                <a:srgbClr val="0070C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/>
          </p:nvCxnSpPr>
          <p:spPr>
            <a:xfrm>
              <a:off x="6961646" y="3813924"/>
              <a:ext cx="1715692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/>
          </p:nvCxnSpPr>
          <p:spPr>
            <a:xfrm>
              <a:off x="6961646" y="3813924"/>
              <a:ext cx="0" cy="2474907"/>
            </a:xfrm>
            <a:prstGeom prst="line">
              <a:avLst/>
            </a:prstGeom>
            <a:ln w="38100">
              <a:solidFill>
                <a:srgbClr val="0070C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 flipH="1">
              <a:off x="6961646" y="6288831"/>
              <a:ext cx="4981575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 flipH="1" flipV="1">
              <a:off x="11933854" y="1339019"/>
              <a:ext cx="0" cy="4949812"/>
            </a:xfrm>
            <a:prstGeom prst="line">
              <a:avLst/>
            </a:prstGeom>
            <a:ln w="38100">
              <a:solidFill>
                <a:srgbClr val="0070C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文本框 180"/>
          <p:cNvSpPr txBox="1"/>
          <p:nvPr/>
        </p:nvSpPr>
        <p:spPr>
          <a:xfrm>
            <a:off x="8695782" y="1355749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0070C0"/>
                </a:solidFill>
              </a:rPr>
              <a:t>Sequential</a:t>
            </a:r>
          </a:p>
          <a:p>
            <a:pPr algn="ctr"/>
            <a:r>
              <a:rPr lang="en-US" altLang="zh-CN" b="1" dirty="0">
                <a:solidFill>
                  <a:srgbClr val="0070C0"/>
                </a:solidFill>
              </a:rPr>
              <a:t>localizer</a:t>
            </a:r>
            <a:endParaRPr lang="zh-CN" altLang="en-US" b="1" baseline="30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746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RLOCS-Mapping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30" idx="3"/>
            <a:endCxn id="10" idx="1"/>
          </p:cNvCxnSpPr>
          <p:nvPr/>
        </p:nvCxnSpPr>
        <p:spPr>
          <a:xfrm>
            <a:off x="4219337" y="3018263"/>
            <a:ext cx="1224792" cy="45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5565060" y="2178144"/>
            <a:ext cx="1450736" cy="56748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NN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matching</a:t>
            </a:r>
          </a:p>
        </p:txBody>
      </p:sp>
      <p:cxnSp>
        <p:nvCxnSpPr>
          <p:cNvPr id="8" name="直接箭头连接符 7"/>
          <p:cNvCxnSpPr>
            <a:stCxn id="10" idx="3"/>
          </p:cNvCxnSpPr>
          <p:nvPr/>
        </p:nvCxnSpPr>
        <p:spPr>
          <a:xfrm flipV="1">
            <a:off x="7154859" y="3022570"/>
            <a:ext cx="314587" cy="23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5565059" y="2894427"/>
            <a:ext cx="1451211" cy="67563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Geometric Constraint</a:t>
            </a:r>
          </a:p>
        </p:txBody>
      </p:sp>
      <p:sp>
        <p:nvSpPr>
          <p:cNvPr id="10" name="矩形 9"/>
          <p:cNvSpPr/>
          <p:nvPr/>
        </p:nvSpPr>
        <p:spPr>
          <a:xfrm>
            <a:off x="5444129" y="2110789"/>
            <a:ext cx="1710730" cy="1824038"/>
          </a:xfrm>
          <a:prstGeom prst="rect">
            <a:avLst/>
          </a:prstGeom>
          <a:noFill/>
          <a:ln w="22225">
            <a:solidFill>
              <a:srgbClr val="177B3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2" name="文本框 11"/>
          <p:cNvSpPr txBox="1"/>
          <p:nvPr/>
        </p:nvSpPr>
        <p:spPr>
          <a:xfrm>
            <a:off x="5609646" y="3623237"/>
            <a:ext cx="1379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Feature matching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7469446" y="2697016"/>
            <a:ext cx="1571471" cy="67023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Colmap SfM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reconstruction</a:t>
            </a:r>
          </a:p>
        </p:txBody>
      </p:sp>
      <p:cxnSp>
        <p:nvCxnSpPr>
          <p:cNvPr id="14" name="直接箭头连接符 13"/>
          <p:cNvCxnSpPr>
            <a:stCxn id="13" idx="3"/>
            <a:endCxn id="84" idx="1"/>
          </p:cNvCxnSpPr>
          <p:nvPr/>
        </p:nvCxnSpPr>
        <p:spPr>
          <a:xfrm>
            <a:off x="9040917" y="3032134"/>
            <a:ext cx="4649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2746734" y="2752791"/>
            <a:ext cx="1472603" cy="53094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ym typeface="+mn-ea"/>
              </a:rPr>
              <a:t>Superpoint</a:t>
            </a:r>
            <a:r>
              <a:rPr lang="en-US" altLang="zh-CN" sz="1600" baseline="30000" dirty="0">
                <a:sym typeface="+mn-ea"/>
              </a:rPr>
              <a:t>[2]</a:t>
            </a:r>
            <a:endParaRPr lang="en-US" altLang="zh-CN" sz="1600" baseline="30000" dirty="0"/>
          </a:p>
        </p:txBody>
      </p:sp>
      <p:sp>
        <p:nvSpPr>
          <p:cNvPr id="31" name="圆角矩形 30"/>
          <p:cNvSpPr/>
          <p:nvPr/>
        </p:nvSpPr>
        <p:spPr>
          <a:xfrm>
            <a:off x="2740540" y="4096200"/>
            <a:ext cx="1248728" cy="53939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NetVLAD</a:t>
            </a:r>
            <a:r>
              <a:rPr lang="en-US" altLang="zh-CN" sz="1600" baseline="30000" dirty="0">
                <a:sym typeface="+mn-ea"/>
              </a:rPr>
              <a:t>[3]</a:t>
            </a:r>
            <a:endParaRPr lang="en-US" altLang="zh-CN" sz="1600" dirty="0"/>
          </a:p>
        </p:txBody>
      </p:sp>
      <p:sp>
        <p:nvSpPr>
          <p:cNvPr id="32" name="圆角矩形 31"/>
          <p:cNvSpPr/>
          <p:nvPr/>
        </p:nvSpPr>
        <p:spPr>
          <a:xfrm>
            <a:off x="2740540" y="1424433"/>
            <a:ext cx="3091339" cy="60453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Camera Intrinsic &amp; </a:t>
            </a:r>
          </a:p>
          <a:p>
            <a:pPr algn="ctr"/>
            <a:r>
              <a:rPr lang="en-US" altLang="zh-CN" sz="1600" dirty="0"/>
              <a:t>Image Extrinsic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245724" y="2586650"/>
            <a:ext cx="792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Input</a:t>
            </a:r>
            <a:r>
              <a:rPr lang="zh-CN" altLang="en-US" sz="1400" dirty="0"/>
              <a:t>①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1948377" y="1391998"/>
            <a:ext cx="792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Input</a:t>
            </a:r>
            <a:r>
              <a:rPr lang="zh-CN" altLang="en-US" sz="1400" dirty="0"/>
              <a:t>②</a:t>
            </a:r>
          </a:p>
        </p:txBody>
      </p:sp>
      <p:cxnSp>
        <p:nvCxnSpPr>
          <p:cNvPr id="50" name="直接箭头连接符 49"/>
          <p:cNvCxnSpPr>
            <a:stCxn id="31" idx="3"/>
            <a:endCxn id="52" idx="1"/>
          </p:cNvCxnSpPr>
          <p:nvPr/>
        </p:nvCxnSpPr>
        <p:spPr>
          <a:xfrm flipV="1">
            <a:off x="3989268" y="4365119"/>
            <a:ext cx="279353" cy="77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圆角矩形 51"/>
          <p:cNvSpPr/>
          <p:nvPr/>
        </p:nvSpPr>
        <p:spPr>
          <a:xfrm>
            <a:off x="4268621" y="4096199"/>
            <a:ext cx="1183935" cy="53783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Image pairs</a:t>
            </a:r>
          </a:p>
        </p:txBody>
      </p:sp>
      <p:cxnSp>
        <p:nvCxnSpPr>
          <p:cNvPr id="57" name="直接箭头连接符 56"/>
          <p:cNvCxnSpPr>
            <a:stCxn id="52" idx="0"/>
          </p:cNvCxnSpPr>
          <p:nvPr/>
        </p:nvCxnSpPr>
        <p:spPr>
          <a:xfrm flipV="1">
            <a:off x="4860589" y="3032134"/>
            <a:ext cx="660" cy="106406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439237" y="4015705"/>
            <a:ext cx="157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Database images</a:t>
            </a:r>
            <a:endParaRPr lang="zh-CN" altLang="en-US" sz="1400" dirty="0"/>
          </a:p>
        </p:txBody>
      </p:sp>
      <p:pic>
        <p:nvPicPr>
          <p:cNvPr id="71" name="图片 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24" y="2944231"/>
            <a:ext cx="1356183" cy="679006"/>
          </a:xfrm>
          <a:prstGeom prst="rect">
            <a:avLst/>
          </a:prstGeom>
        </p:spPr>
      </p:pic>
      <p:pic>
        <p:nvPicPr>
          <p:cNvPr id="72" name="图片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45" y="3133004"/>
            <a:ext cx="1356183" cy="679009"/>
          </a:xfrm>
          <a:prstGeom prst="rect">
            <a:avLst/>
          </a:prstGeom>
        </p:spPr>
      </p:pic>
      <p:pic>
        <p:nvPicPr>
          <p:cNvPr id="73" name="图片 7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613" y="3290996"/>
            <a:ext cx="1356183" cy="681747"/>
          </a:xfrm>
          <a:prstGeom prst="rect">
            <a:avLst/>
          </a:prstGeom>
        </p:spPr>
      </p:pic>
      <p:sp>
        <p:nvSpPr>
          <p:cNvPr id="77" name="圆角矩形 76"/>
          <p:cNvSpPr/>
          <p:nvPr/>
        </p:nvSpPr>
        <p:spPr>
          <a:xfrm>
            <a:off x="2740540" y="4885280"/>
            <a:ext cx="1644848" cy="76044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ym typeface="+mn-ea"/>
              </a:rPr>
              <a:t>BiSeNet-v2</a:t>
            </a:r>
            <a:r>
              <a:rPr lang="en-US" altLang="zh-CN" sz="1600" baseline="30000" dirty="0" smtClean="0">
                <a:sym typeface="+mn-ea"/>
              </a:rPr>
              <a:t>[4</a:t>
            </a:r>
            <a:r>
              <a:rPr lang="en-US" altLang="zh-CN" sz="1600" baseline="30000" dirty="0">
                <a:sym typeface="+mn-ea"/>
              </a:rPr>
              <a:t>]</a:t>
            </a:r>
            <a:endParaRPr lang="en-US" altLang="zh-CN" sz="1600" dirty="0">
              <a:sym typeface="+mn-ea"/>
            </a:endParaRPr>
          </a:p>
          <a:p>
            <a:pPr algn="ctr"/>
            <a:r>
              <a:rPr lang="en-US" altLang="zh-CN" sz="1600" dirty="0">
                <a:sym typeface="+mn-ea"/>
              </a:rPr>
              <a:t>(pre-trained on cityscape)</a:t>
            </a:r>
          </a:p>
        </p:txBody>
      </p:sp>
      <p:pic>
        <p:nvPicPr>
          <p:cNvPr id="84" name="图片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5874" y="2305361"/>
            <a:ext cx="1902248" cy="1453545"/>
          </a:xfrm>
          <a:prstGeom prst="rect">
            <a:avLst/>
          </a:prstGeom>
        </p:spPr>
      </p:pic>
      <p:pic>
        <p:nvPicPr>
          <p:cNvPr id="85" name="图片 8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9612" y="4915516"/>
            <a:ext cx="1356183" cy="678092"/>
          </a:xfrm>
          <a:prstGeom prst="rect">
            <a:avLst/>
          </a:prstGeom>
        </p:spPr>
      </p:pic>
      <p:pic>
        <p:nvPicPr>
          <p:cNvPr id="86" name="图片 8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1878" y="5057510"/>
            <a:ext cx="1375204" cy="685279"/>
          </a:xfrm>
          <a:prstGeom prst="rect">
            <a:avLst/>
          </a:prstGeom>
        </p:spPr>
      </p:pic>
      <p:pic>
        <p:nvPicPr>
          <p:cNvPr id="87" name="图片 8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62532" y="5270990"/>
            <a:ext cx="1318221" cy="654657"/>
          </a:xfrm>
          <a:prstGeom prst="rect">
            <a:avLst/>
          </a:prstGeom>
        </p:spPr>
      </p:pic>
      <p:cxnSp>
        <p:nvCxnSpPr>
          <p:cNvPr id="89" name="直接箭头连接符 88"/>
          <p:cNvCxnSpPr>
            <a:stCxn id="77" idx="3"/>
            <a:endCxn id="85" idx="1"/>
          </p:cNvCxnSpPr>
          <p:nvPr/>
        </p:nvCxnSpPr>
        <p:spPr>
          <a:xfrm flipV="1">
            <a:off x="4385388" y="5254562"/>
            <a:ext cx="1274224" cy="109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肘形连接符 94"/>
          <p:cNvCxnSpPr>
            <a:stCxn id="73" idx="3"/>
            <a:endCxn id="31" idx="1"/>
          </p:cNvCxnSpPr>
          <p:nvPr/>
        </p:nvCxnSpPr>
        <p:spPr>
          <a:xfrm>
            <a:off x="2050796" y="3631870"/>
            <a:ext cx="689744" cy="73402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肘形连接符 96"/>
          <p:cNvCxnSpPr>
            <a:stCxn id="73" idx="3"/>
            <a:endCxn id="77" idx="1"/>
          </p:cNvCxnSpPr>
          <p:nvPr/>
        </p:nvCxnSpPr>
        <p:spPr>
          <a:xfrm>
            <a:off x="2050796" y="3631870"/>
            <a:ext cx="689744" cy="16336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肘形连接符 99"/>
          <p:cNvCxnSpPr>
            <a:stCxn id="73" idx="3"/>
            <a:endCxn id="30" idx="1"/>
          </p:cNvCxnSpPr>
          <p:nvPr/>
        </p:nvCxnSpPr>
        <p:spPr>
          <a:xfrm flipV="1">
            <a:off x="2050796" y="3018263"/>
            <a:ext cx="695938" cy="61360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肘形连接符 102"/>
          <p:cNvCxnSpPr>
            <a:stCxn id="32" idx="3"/>
            <a:endCxn id="13" idx="0"/>
          </p:cNvCxnSpPr>
          <p:nvPr/>
        </p:nvCxnSpPr>
        <p:spPr>
          <a:xfrm>
            <a:off x="5831879" y="1726698"/>
            <a:ext cx="2423303" cy="97031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肘形连接符 105"/>
          <p:cNvCxnSpPr>
            <a:stCxn id="87" idx="3"/>
            <a:endCxn id="84" idx="2"/>
          </p:cNvCxnSpPr>
          <p:nvPr/>
        </p:nvCxnSpPr>
        <p:spPr>
          <a:xfrm flipV="1">
            <a:off x="7480753" y="3758906"/>
            <a:ext cx="2976245" cy="183941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文本框 140"/>
          <p:cNvSpPr txBox="1"/>
          <p:nvPr/>
        </p:nvSpPr>
        <p:spPr>
          <a:xfrm>
            <a:off x="9293859" y="1958437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Semantic point cloud</a:t>
            </a:r>
            <a:endParaRPr lang="zh-CN" altLang="en-US" dirty="0"/>
          </a:p>
        </p:txBody>
      </p:sp>
      <p:sp>
        <p:nvSpPr>
          <p:cNvPr id="145" name="文本框 144"/>
          <p:cNvSpPr txBox="1"/>
          <p:nvPr/>
        </p:nvSpPr>
        <p:spPr>
          <a:xfrm>
            <a:off x="60562" y="6376981"/>
            <a:ext cx="1155957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/>
              <a:t>[2] </a:t>
            </a:r>
            <a:r>
              <a:rPr lang="en-US" altLang="zh-CN" sz="900" dirty="0" err="1"/>
              <a:t>DeTone</a:t>
            </a:r>
            <a:r>
              <a:rPr lang="en-US" altLang="zh-CN" sz="900" dirty="0"/>
              <a:t> D, </a:t>
            </a:r>
            <a:r>
              <a:rPr lang="en-US" altLang="zh-CN" sz="900" dirty="0" err="1"/>
              <a:t>Malisiewicz</a:t>
            </a:r>
            <a:r>
              <a:rPr lang="en-US" altLang="zh-CN" sz="900" dirty="0"/>
              <a:t> T, </a:t>
            </a:r>
            <a:r>
              <a:rPr lang="en-US" altLang="zh-CN" sz="900" dirty="0" err="1"/>
              <a:t>Rabinovich</a:t>
            </a:r>
            <a:r>
              <a:rPr lang="en-US" altLang="zh-CN" sz="900" dirty="0"/>
              <a:t> A. Superpoint: Self-supervised interest point detection and description[C]//Proceedings of the IEEE conference on computer vision and pattern recognition workshops. 2018: 224-236.</a:t>
            </a:r>
          </a:p>
          <a:p>
            <a:r>
              <a:rPr lang="en-US" altLang="zh-CN" sz="900" dirty="0"/>
              <a:t>[3] </a:t>
            </a:r>
            <a:r>
              <a:rPr lang="en-US" altLang="zh-CN" sz="900" dirty="0" err="1"/>
              <a:t>Arandjelovic</a:t>
            </a:r>
            <a:r>
              <a:rPr lang="en-US" altLang="zh-CN" sz="900" dirty="0"/>
              <a:t> R, </a:t>
            </a:r>
            <a:r>
              <a:rPr lang="en-US" altLang="zh-CN" sz="900" dirty="0" err="1"/>
              <a:t>Gronat</a:t>
            </a:r>
            <a:r>
              <a:rPr lang="en-US" altLang="zh-CN" sz="900" dirty="0"/>
              <a:t> P, Torii A, et al. NetVLAD: CNN architecture for weakly supervised place recognition[C]//Proceedings of the IEEE conference on computer vision and pattern recognition. 2016: 5297-5307.</a:t>
            </a:r>
          </a:p>
          <a:p>
            <a:r>
              <a:rPr lang="en-US" altLang="zh-CN" sz="900" dirty="0"/>
              <a:t>[4] Yu C, Wang J, Peng C, et al. </a:t>
            </a:r>
            <a:r>
              <a:rPr lang="en-US" altLang="zh-CN" sz="900" dirty="0" err="1"/>
              <a:t>Bisenet</a:t>
            </a:r>
            <a:r>
              <a:rPr lang="en-US" altLang="zh-CN" sz="900" dirty="0"/>
              <a:t>: Bilateral segmentation network for real-time semantic segmentation[C]//Proceedings of the European conference on computer vision (ECCV). 2018: 325-341.</a:t>
            </a:r>
            <a:endParaRPr lang="zh-CN" altLang="en-US" sz="900" dirty="0"/>
          </a:p>
        </p:txBody>
      </p:sp>
      <p:sp>
        <p:nvSpPr>
          <p:cNvPr id="158" name="Rectangle 1"/>
          <p:cNvSpPr>
            <a:spLocks noChangeArrowheads="1"/>
          </p:cNvSpPr>
          <p:nvPr/>
        </p:nvSpPr>
        <p:spPr bwMode="auto">
          <a:xfrm>
            <a:off x="4927600" y="1600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243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RLOCS-Localization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54710" y="1501649"/>
            <a:ext cx="1573257" cy="60861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HOW</a:t>
            </a:r>
            <a:r>
              <a:rPr lang="en-US" altLang="zh-CN" sz="1600" baseline="30000" dirty="0"/>
              <a:t>[5]</a:t>
            </a:r>
            <a:r>
              <a:rPr lang="en-US" altLang="zh-CN" sz="1600" dirty="0"/>
              <a:t> image retrieval</a:t>
            </a:r>
            <a:endParaRPr lang="zh-CN" altLang="en-US" sz="1600" dirty="0"/>
          </a:p>
        </p:txBody>
      </p:sp>
      <p:sp>
        <p:nvSpPr>
          <p:cNvPr id="7" name="圆角矩形 6"/>
          <p:cNvSpPr/>
          <p:nvPr/>
        </p:nvSpPr>
        <p:spPr>
          <a:xfrm>
            <a:off x="455145" y="2395108"/>
            <a:ext cx="1577175" cy="58739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Superpoint</a:t>
            </a:r>
            <a:endParaRPr lang="zh-CN" altLang="en-US" sz="1600" dirty="0"/>
          </a:p>
        </p:txBody>
      </p:sp>
      <p:sp>
        <p:nvSpPr>
          <p:cNvPr id="9" name="圆角矩形 8"/>
          <p:cNvSpPr/>
          <p:nvPr/>
        </p:nvSpPr>
        <p:spPr>
          <a:xfrm>
            <a:off x="2730288" y="1501649"/>
            <a:ext cx="1798785" cy="6086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K Similar database images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734640" y="2386737"/>
            <a:ext cx="1798785" cy="59577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NN Feature matching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7" idx="3"/>
            <a:endCxn id="10" idx="1"/>
          </p:cNvCxnSpPr>
          <p:nvPr/>
        </p:nvCxnSpPr>
        <p:spPr>
          <a:xfrm flipV="1">
            <a:off x="2032320" y="2684623"/>
            <a:ext cx="702320" cy="4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9" idx="1"/>
          </p:cNvCxnSpPr>
          <p:nvPr/>
        </p:nvCxnSpPr>
        <p:spPr>
          <a:xfrm>
            <a:off x="2027967" y="1805956"/>
            <a:ext cx="7023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9" idx="2"/>
            <a:endCxn id="10" idx="0"/>
          </p:cNvCxnSpPr>
          <p:nvPr/>
        </p:nvCxnSpPr>
        <p:spPr>
          <a:xfrm>
            <a:off x="3629681" y="2110262"/>
            <a:ext cx="4352" cy="276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5192410" y="2386737"/>
            <a:ext cx="1225954" cy="59358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Semantic label check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>
            <a:stCxn id="10" idx="3"/>
            <a:endCxn id="17" idx="1"/>
          </p:cNvCxnSpPr>
          <p:nvPr/>
        </p:nvCxnSpPr>
        <p:spPr>
          <a:xfrm flipV="1">
            <a:off x="4533425" y="2683529"/>
            <a:ext cx="658985" cy="1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7337787" y="1496421"/>
            <a:ext cx="1732130" cy="3825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PNP RANSAC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1073" y="6467775"/>
            <a:ext cx="1042685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 smtClean="0">
                <a:solidFill>
                  <a:srgbClr val="222222"/>
                </a:solidFill>
                <a:latin typeface="Arial" panose="020B0604020202020204" pitchFamily="34" charset="0"/>
              </a:rPr>
              <a:t>[5] </a:t>
            </a:r>
            <a:r>
              <a:rPr lang="en-US" altLang="zh-CN" sz="9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Tolias</a:t>
            </a:r>
            <a:r>
              <a:rPr lang="en-US" altLang="zh-CN" sz="900" dirty="0" smtClean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900" dirty="0">
                <a:solidFill>
                  <a:srgbClr val="222222"/>
                </a:solidFill>
                <a:latin typeface="Arial" panose="020B0604020202020204" pitchFamily="34" charset="0"/>
              </a:rPr>
              <a:t>G, </a:t>
            </a:r>
            <a:r>
              <a:rPr lang="en-US" altLang="zh-CN" sz="900" dirty="0" err="1">
                <a:solidFill>
                  <a:srgbClr val="222222"/>
                </a:solidFill>
                <a:latin typeface="Arial" panose="020B0604020202020204" pitchFamily="34" charset="0"/>
              </a:rPr>
              <a:t>Jenicek</a:t>
            </a:r>
            <a:r>
              <a:rPr lang="en-US" altLang="zh-CN" sz="900" dirty="0">
                <a:solidFill>
                  <a:srgbClr val="222222"/>
                </a:solidFill>
                <a:latin typeface="Arial" panose="020B0604020202020204" pitchFamily="34" charset="0"/>
              </a:rPr>
              <a:t> T, Chum O. Learning and aggregating deep local descriptors for instance-level recognition[C]//European Conference on Computer Vision. Springer, Cham, 2020: 460-477.</a:t>
            </a:r>
            <a:endParaRPr lang="zh-CN" altLang="en-US" sz="900" dirty="0"/>
          </a:p>
        </p:txBody>
      </p:sp>
      <p:sp>
        <p:nvSpPr>
          <p:cNvPr id="50" name="圆角矩形 49"/>
          <p:cNvSpPr/>
          <p:nvPr/>
        </p:nvSpPr>
        <p:spPr>
          <a:xfrm>
            <a:off x="454710" y="3376817"/>
            <a:ext cx="1577175" cy="58739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/>
              <a:t>BiSeNet-v2</a:t>
            </a:r>
            <a:endParaRPr lang="zh-CN" altLang="en-US" sz="1600" dirty="0"/>
          </a:p>
        </p:txBody>
      </p:sp>
      <p:sp>
        <p:nvSpPr>
          <p:cNvPr id="54" name="圆角矩形 53"/>
          <p:cNvSpPr/>
          <p:nvPr/>
        </p:nvSpPr>
        <p:spPr>
          <a:xfrm>
            <a:off x="7334224" y="2422095"/>
            <a:ext cx="1732130" cy="59358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DBSCAN &amp;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Merge </a:t>
            </a:r>
            <a:r>
              <a:rPr lang="en-US" altLang="zh-CN" sz="1400" dirty="0" smtClean="0">
                <a:solidFill>
                  <a:schemeClr val="tx1"/>
                </a:solidFill>
              </a:rPr>
              <a:t>matches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5" name="直接箭头连接符 54"/>
          <p:cNvCxnSpPr>
            <a:stCxn id="20" idx="2"/>
            <a:endCxn id="54" idx="0"/>
          </p:cNvCxnSpPr>
          <p:nvPr/>
        </p:nvCxnSpPr>
        <p:spPr>
          <a:xfrm flipH="1">
            <a:off x="8200289" y="1879014"/>
            <a:ext cx="3563" cy="5430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圆角矩形 62"/>
          <p:cNvSpPr/>
          <p:nvPr/>
        </p:nvSpPr>
        <p:spPr>
          <a:xfrm>
            <a:off x="7334223" y="3194627"/>
            <a:ext cx="1732130" cy="4016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PNP RANSAC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64" name="直接箭头连接符 63"/>
          <p:cNvCxnSpPr>
            <a:stCxn id="54" idx="2"/>
            <a:endCxn id="63" idx="0"/>
          </p:cNvCxnSpPr>
          <p:nvPr/>
        </p:nvCxnSpPr>
        <p:spPr>
          <a:xfrm flipH="1">
            <a:off x="8200288" y="3015679"/>
            <a:ext cx="1" cy="1789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endCxn id="68" idx="1"/>
          </p:cNvCxnSpPr>
          <p:nvPr/>
        </p:nvCxnSpPr>
        <p:spPr>
          <a:xfrm>
            <a:off x="10011394" y="2688714"/>
            <a:ext cx="540509" cy="31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圆角矩形 67"/>
          <p:cNvSpPr/>
          <p:nvPr/>
        </p:nvSpPr>
        <p:spPr>
          <a:xfrm>
            <a:off x="10551903" y="2395108"/>
            <a:ext cx="1225954" cy="59358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Camera pose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304531" y="1368884"/>
            <a:ext cx="1891291" cy="2749636"/>
          </a:xfrm>
          <a:prstGeom prst="rect">
            <a:avLst/>
          </a:prstGeom>
          <a:noFill/>
          <a:ln w="28575"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6942338" y="1368884"/>
            <a:ext cx="3069056" cy="2503320"/>
          </a:xfrm>
          <a:prstGeom prst="rect">
            <a:avLst/>
          </a:prstGeom>
          <a:noFill/>
          <a:ln w="28575"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6" name="直接箭头连接符 55"/>
          <p:cNvCxnSpPr>
            <a:stCxn id="17" idx="3"/>
          </p:cNvCxnSpPr>
          <p:nvPr/>
        </p:nvCxnSpPr>
        <p:spPr>
          <a:xfrm>
            <a:off x="6418364" y="2683529"/>
            <a:ext cx="5239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9" name="图片 78">
            <a:extLst>
              <a:ext uri="{FF2B5EF4-FFF2-40B4-BE49-F238E27FC236}">
                <a16:creationId xmlns:a16="http://schemas.microsoft.com/office/drawing/2014/main" id="{14C6F432-13F9-427D-802B-CB9C02C986C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114" y="3226954"/>
            <a:ext cx="1783132" cy="891566"/>
          </a:xfrm>
          <a:prstGeom prst="rect">
            <a:avLst/>
          </a:prstGeom>
        </p:spPr>
      </p:pic>
      <p:cxnSp>
        <p:nvCxnSpPr>
          <p:cNvPr id="81" name="直接箭头连接符 80"/>
          <p:cNvCxnSpPr>
            <a:stCxn id="50" idx="3"/>
            <a:endCxn id="79" idx="1"/>
          </p:cNvCxnSpPr>
          <p:nvPr/>
        </p:nvCxnSpPr>
        <p:spPr>
          <a:xfrm>
            <a:off x="2031885" y="3670517"/>
            <a:ext cx="706229" cy="2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79" idx="0"/>
            <a:endCxn id="10" idx="2"/>
          </p:cNvCxnSpPr>
          <p:nvPr/>
        </p:nvCxnSpPr>
        <p:spPr>
          <a:xfrm flipV="1">
            <a:off x="3629680" y="2982508"/>
            <a:ext cx="4353" cy="244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645682" y="5751584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Query image</a:t>
            </a:r>
            <a:endParaRPr lang="zh-CN" altLang="en-US" sz="1400" dirty="0"/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0E25CACB-978F-4DEA-8CDB-1FF05B2BF84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14" y="4692881"/>
            <a:ext cx="2009122" cy="1004561"/>
          </a:xfrm>
          <a:prstGeom prst="rect">
            <a:avLst/>
          </a:prstGeom>
        </p:spPr>
      </p:pic>
      <p:cxnSp>
        <p:nvCxnSpPr>
          <p:cNvPr id="35" name="直接箭头连接符 34"/>
          <p:cNvCxnSpPr>
            <a:stCxn id="34" idx="0"/>
            <a:endCxn id="70" idx="2"/>
          </p:cNvCxnSpPr>
          <p:nvPr/>
        </p:nvCxnSpPr>
        <p:spPr>
          <a:xfrm flipV="1">
            <a:off x="1250175" y="4118520"/>
            <a:ext cx="2" cy="5743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组合 45"/>
          <p:cNvGrpSpPr>
            <a:grpSpLocks noChangeAspect="1"/>
          </p:cNvGrpSpPr>
          <p:nvPr/>
        </p:nvGrpSpPr>
        <p:grpSpPr>
          <a:xfrm>
            <a:off x="2859228" y="4535737"/>
            <a:ext cx="3377338" cy="1705599"/>
            <a:chOff x="3624350" y="657297"/>
            <a:chExt cx="6667500" cy="3367174"/>
          </a:xfrm>
        </p:grpSpPr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96A5DA00-4E25-4D03-9BE9-651D886CF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24350" y="657297"/>
              <a:ext cx="6667500" cy="1686706"/>
            </a:xfrm>
            <a:prstGeom prst="rect">
              <a:avLst/>
            </a:prstGeom>
          </p:spPr>
        </p:pic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E7D1EB89-07B7-434A-B63D-4E55E2A80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24350" y="2348215"/>
              <a:ext cx="6667500" cy="1676256"/>
            </a:xfrm>
            <a:prstGeom prst="rect">
              <a:avLst/>
            </a:prstGeom>
          </p:spPr>
        </p:pic>
      </p:grpSp>
      <p:sp>
        <p:nvSpPr>
          <p:cNvPr id="36" name="文本框 35"/>
          <p:cNvSpPr txBox="1"/>
          <p:nvPr/>
        </p:nvSpPr>
        <p:spPr>
          <a:xfrm>
            <a:off x="8200288" y="1956373"/>
            <a:ext cx="1636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K PNP candidates</a:t>
            </a:r>
            <a:endParaRPr lang="en-US" sz="1400" dirty="0"/>
          </a:p>
        </p:txBody>
      </p:sp>
      <p:grpSp>
        <p:nvGrpSpPr>
          <p:cNvPr id="37" name="组合 36"/>
          <p:cNvGrpSpPr>
            <a:grpSpLocks noChangeAspect="1"/>
          </p:cNvGrpSpPr>
          <p:nvPr/>
        </p:nvGrpSpPr>
        <p:grpSpPr>
          <a:xfrm>
            <a:off x="6468478" y="4532251"/>
            <a:ext cx="3463620" cy="1709085"/>
            <a:chOff x="2800311" y="2808219"/>
            <a:chExt cx="6925938" cy="3417527"/>
          </a:xfrm>
        </p:grpSpPr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26AB9D4F-4ADC-4A9B-82C6-5D04AD4D7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01747" y="2808219"/>
              <a:ext cx="6924502" cy="1719217"/>
            </a:xfrm>
            <a:prstGeom prst="rect">
              <a:avLst/>
            </a:prstGeom>
          </p:spPr>
        </p:pic>
        <p:pic>
          <p:nvPicPr>
            <p:cNvPr id="58" name="图片 57">
              <a:extLst>
                <a:ext uri="{FF2B5EF4-FFF2-40B4-BE49-F238E27FC236}">
                  <a16:creationId xmlns:a16="http://schemas.microsoft.com/office/drawing/2014/main" id="{A9DE8D1F-6F70-459A-B1C4-D693913EF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00311" y="4522002"/>
              <a:ext cx="6925937" cy="1703744"/>
            </a:xfrm>
            <a:prstGeom prst="rect">
              <a:avLst/>
            </a:prstGeom>
          </p:spPr>
        </p:pic>
      </p:grpSp>
      <p:sp>
        <p:nvSpPr>
          <p:cNvPr id="60" name="矩形 59"/>
          <p:cNvSpPr/>
          <p:nvPr/>
        </p:nvSpPr>
        <p:spPr>
          <a:xfrm>
            <a:off x="2738114" y="4459517"/>
            <a:ext cx="7273280" cy="1902790"/>
          </a:xfrm>
          <a:prstGeom prst="rect">
            <a:avLst/>
          </a:prstGeom>
          <a:noFill/>
          <a:ln w="28575"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9" name="直接箭头连接符 38"/>
          <p:cNvCxnSpPr>
            <a:stCxn id="17" idx="2"/>
          </p:cNvCxnSpPr>
          <p:nvPr/>
        </p:nvCxnSpPr>
        <p:spPr>
          <a:xfrm flipH="1">
            <a:off x="5791375" y="2980321"/>
            <a:ext cx="14012" cy="147700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2791506" y="502725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Before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2791506" y="589341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After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6446718" y="502725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Before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6446718" y="589341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After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844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Image retrieval filter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Sequential localizer</a:t>
            </a:r>
            <a:endParaRPr lang="zh-CN" altLang="en-US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246A729D-DFCD-4DA7-8BE1-0932606AF821}"/>
              </a:ext>
            </a:extLst>
          </p:cNvPr>
          <p:cNvSpPr/>
          <p:nvPr/>
        </p:nvSpPr>
        <p:spPr>
          <a:xfrm>
            <a:off x="7999748" y="2129418"/>
            <a:ext cx="1080000" cy="10800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圆角矩形 6">
            <a:extLst>
              <a:ext uri="{FF2B5EF4-FFF2-40B4-BE49-F238E27FC236}">
                <a16:creationId xmlns:a16="http://schemas.microsoft.com/office/drawing/2014/main" id="{70AC8480-027A-4FD5-B071-48590135D3A0}"/>
              </a:ext>
            </a:extLst>
          </p:cNvPr>
          <p:cNvSpPr/>
          <p:nvPr/>
        </p:nvSpPr>
        <p:spPr>
          <a:xfrm>
            <a:off x="563211" y="3742387"/>
            <a:ext cx="1772664" cy="60398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Image retrieval</a:t>
            </a:r>
            <a:endParaRPr lang="zh-CN" altLang="en-US" sz="1600" dirty="0"/>
          </a:p>
        </p:txBody>
      </p:sp>
      <p:sp>
        <p:nvSpPr>
          <p:cNvPr id="60" name="圆角矩形 16">
            <a:extLst>
              <a:ext uri="{FF2B5EF4-FFF2-40B4-BE49-F238E27FC236}">
                <a16:creationId xmlns:a16="http://schemas.microsoft.com/office/drawing/2014/main" id="{15B57C45-5A2A-43FA-8439-74D984B3A2D5}"/>
              </a:ext>
            </a:extLst>
          </p:cNvPr>
          <p:cNvSpPr/>
          <p:nvPr/>
        </p:nvSpPr>
        <p:spPr>
          <a:xfrm>
            <a:off x="7628747" y="4457489"/>
            <a:ext cx="1275777" cy="59358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Filtering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3C453CE-5E27-4C1D-923D-330E2ABAAFAC}"/>
              </a:ext>
            </a:extLst>
          </p:cNvPr>
          <p:cNvCxnSpPr>
            <a:cxnSpLocks/>
            <a:stCxn id="67" idx="3"/>
            <a:endCxn id="60" idx="1"/>
          </p:cNvCxnSpPr>
          <p:nvPr/>
        </p:nvCxnSpPr>
        <p:spPr>
          <a:xfrm flipV="1">
            <a:off x="5579878" y="4754281"/>
            <a:ext cx="2048869" cy="5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圆角矩形 67">
            <a:extLst>
              <a:ext uri="{FF2B5EF4-FFF2-40B4-BE49-F238E27FC236}">
                <a16:creationId xmlns:a16="http://schemas.microsoft.com/office/drawing/2014/main" id="{622D0AC3-4D62-4104-928A-5B38B14D248D}"/>
              </a:ext>
            </a:extLst>
          </p:cNvPr>
          <p:cNvSpPr/>
          <p:nvPr/>
        </p:nvSpPr>
        <p:spPr>
          <a:xfrm>
            <a:off x="10220987" y="4457489"/>
            <a:ext cx="1707777" cy="59358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Filtered retrieval </a:t>
            </a:r>
            <a:r>
              <a:rPr lang="en-US" altLang="zh-CN" sz="1400" dirty="0">
                <a:solidFill>
                  <a:schemeClr val="tx1"/>
                </a:solidFill>
              </a:rPr>
              <a:t>results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658E3082-3BBC-4D24-A017-02407408CCDC}"/>
              </a:ext>
            </a:extLst>
          </p:cNvPr>
          <p:cNvCxnSpPr>
            <a:cxnSpLocks/>
            <a:stCxn id="60" idx="3"/>
            <a:endCxn id="69" idx="1"/>
          </p:cNvCxnSpPr>
          <p:nvPr/>
        </p:nvCxnSpPr>
        <p:spPr>
          <a:xfrm>
            <a:off x="8904524" y="4754281"/>
            <a:ext cx="13164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25FE50CB-139E-4C75-806E-A34098C1B940}"/>
              </a:ext>
            </a:extLst>
          </p:cNvPr>
          <p:cNvSpPr txBox="1"/>
          <p:nvPr/>
        </p:nvSpPr>
        <p:spPr>
          <a:xfrm>
            <a:off x="286254" y="5908492"/>
            <a:ext cx="503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Use </a:t>
            </a:r>
            <a:r>
              <a:rPr lang="en-US" altLang="zh-CN" dirty="0" smtClean="0"/>
              <a:t>SLAM to filter out </a:t>
            </a:r>
            <a:r>
              <a:rPr lang="en-US" altLang="zh-CN" dirty="0"/>
              <a:t>wrong retrieval results</a:t>
            </a:r>
            <a:endParaRPr lang="zh-CN" altLang="en-US" dirty="0"/>
          </a:p>
        </p:txBody>
      </p:sp>
      <p:sp>
        <p:nvSpPr>
          <p:cNvPr id="66" name="圆角矩形 6">
            <a:extLst>
              <a:ext uri="{FF2B5EF4-FFF2-40B4-BE49-F238E27FC236}">
                <a16:creationId xmlns:a16="http://schemas.microsoft.com/office/drawing/2014/main" id="{70AC8480-027A-4FD5-B071-48590135D3A0}"/>
              </a:ext>
            </a:extLst>
          </p:cNvPr>
          <p:cNvSpPr/>
          <p:nvPr/>
        </p:nvSpPr>
        <p:spPr>
          <a:xfrm>
            <a:off x="563210" y="5211563"/>
            <a:ext cx="1772665" cy="60398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Last localization result</a:t>
            </a:r>
            <a:endParaRPr lang="zh-CN" altLang="en-US" sz="1600" dirty="0"/>
          </a:p>
        </p:txBody>
      </p:sp>
      <p:sp>
        <p:nvSpPr>
          <p:cNvPr id="63" name="圆角矩形 6">
            <a:extLst>
              <a:ext uri="{FF2B5EF4-FFF2-40B4-BE49-F238E27FC236}">
                <a16:creationId xmlns:a16="http://schemas.microsoft.com/office/drawing/2014/main" id="{70AC8480-027A-4FD5-B071-48590135D3A0}"/>
              </a:ext>
            </a:extLst>
          </p:cNvPr>
          <p:cNvSpPr/>
          <p:nvPr/>
        </p:nvSpPr>
        <p:spPr>
          <a:xfrm>
            <a:off x="556829" y="4457489"/>
            <a:ext cx="1779045" cy="60398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SLAM relative pose </a:t>
            </a:r>
            <a:endParaRPr lang="zh-CN" altLang="en-US" sz="1600" dirty="0"/>
          </a:p>
        </p:txBody>
      </p:sp>
      <p:sp>
        <p:nvSpPr>
          <p:cNvPr id="67" name="圆角矩形 16">
            <a:extLst>
              <a:ext uri="{FF2B5EF4-FFF2-40B4-BE49-F238E27FC236}">
                <a16:creationId xmlns:a16="http://schemas.microsoft.com/office/drawing/2014/main" id="{52C39C72-EB4F-4E6F-93D9-D5AD8FE1B0A2}"/>
              </a:ext>
            </a:extLst>
          </p:cNvPr>
          <p:cNvSpPr/>
          <p:nvPr/>
        </p:nvSpPr>
        <p:spPr>
          <a:xfrm>
            <a:off x="4246367" y="4462689"/>
            <a:ext cx="1333511" cy="59358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Predict Pose</a:t>
            </a: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3DB67E67-26F9-46A4-8CA3-34E71D67FAD5}"/>
              </a:ext>
            </a:extLst>
          </p:cNvPr>
          <p:cNvCxnSpPr>
            <a:cxnSpLocks/>
            <a:stCxn id="63" idx="3"/>
            <a:endCxn id="67" idx="1"/>
          </p:cNvCxnSpPr>
          <p:nvPr/>
        </p:nvCxnSpPr>
        <p:spPr>
          <a:xfrm>
            <a:off x="2335874" y="4759481"/>
            <a:ext cx="1910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66" idx="3"/>
            <a:endCxn id="67" idx="2"/>
          </p:cNvCxnSpPr>
          <p:nvPr/>
        </p:nvCxnSpPr>
        <p:spPr>
          <a:xfrm flipV="1">
            <a:off x="2335875" y="5056273"/>
            <a:ext cx="2577248" cy="45728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肘形连接符 78"/>
          <p:cNvCxnSpPr>
            <a:stCxn id="55" idx="3"/>
            <a:endCxn id="60" idx="0"/>
          </p:cNvCxnSpPr>
          <p:nvPr/>
        </p:nvCxnSpPr>
        <p:spPr>
          <a:xfrm>
            <a:off x="2335875" y="4044379"/>
            <a:ext cx="5930761" cy="41311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0" name="组合 99"/>
          <p:cNvGrpSpPr/>
          <p:nvPr/>
        </p:nvGrpSpPr>
        <p:grpSpPr>
          <a:xfrm>
            <a:off x="605989" y="2169893"/>
            <a:ext cx="3296187" cy="1461376"/>
            <a:chOff x="605989" y="2169893"/>
            <a:chExt cx="3296187" cy="1461376"/>
          </a:xfrm>
        </p:grpSpPr>
        <p:sp>
          <p:nvSpPr>
            <p:cNvPr id="15" name="等腰三角形 14">
              <a:extLst>
                <a:ext uri="{FF2B5EF4-FFF2-40B4-BE49-F238E27FC236}">
                  <a16:creationId xmlns:a16="http://schemas.microsoft.com/office/drawing/2014/main" id="{4C804339-2A12-46FF-9724-7196133D6247}"/>
                </a:ext>
              </a:extLst>
            </p:cNvPr>
            <p:cNvSpPr/>
            <p:nvPr/>
          </p:nvSpPr>
          <p:spPr>
            <a:xfrm rot="8568811">
              <a:off x="605989" y="2169893"/>
              <a:ext cx="238307" cy="195157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D20DC01B-E490-4775-B8AF-9E8CBE4D106C}"/>
                </a:ext>
              </a:extLst>
            </p:cNvPr>
            <p:cNvSpPr/>
            <p:nvPr/>
          </p:nvSpPr>
          <p:spPr>
            <a:xfrm rot="10800000">
              <a:off x="1250552" y="2565537"/>
              <a:ext cx="238307" cy="195157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>
              <a:extLst>
                <a:ext uri="{FF2B5EF4-FFF2-40B4-BE49-F238E27FC236}">
                  <a16:creationId xmlns:a16="http://schemas.microsoft.com/office/drawing/2014/main" id="{40C5C06B-ABA4-4A5B-B55D-ECBBE88B007C}"/>
                </a:ext>
              </a:extLst>
            </p:cNvPr>
            <p:cNvSpPr/>
            <p:nvPr/>
          </p:nvSpPr>
          <p:spPr>
            <a:xfrm rot="12812697">
              <a:off x="789628" y="2855359"/>
              <a:ext cx="238307" cy="195157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4E5DD22D-0F04-400A-8CCA-7B0673354585}"/>
                </a:ext>
              </a:extLst>
            </p:cNvPr>
            <p:cNvSpPr/>
            <p:nvPr/>
          </p:nvSpPr>
          <p:spPr>
            <a:xfrm rot="11076407">
              <a:off x="1464906" y="3098957"/>
              <a:ext cx="238307" cy="195157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>
              <a:extLst>
                <a:ext uri="{FF2B5EF4-FFF2-40B4-BE49-F238E27FC236}">
                  <a16:creationId xmlns:a16="http://schemas.microsoft.com/office/drawing/2014/main" id="{0A2C81F7-EE4A-4141-AA45-456B35C10A3D}"/>
                </a:ext>
              </a:extLst>
            </p:cNvPr>
            <p:cNvSpPr/>
            <p:nvPr/>
          </p:nvSpPr>
          <p:spPr>
            <a:xfrm rot="10800000">
              <a:off x="1283878" y="2254209"/>
              <a:ext cx="238307" cy="195157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等腰三角形 81">
              <a:extLst>
                <a:ext uri="{FF2B5EF4-FFF2-40B4-BE49-F238E27FC236}">
                  <a16:creationId xmlns:a16="http://schemas.microsoft.com/office/drawing/2014/main" id="{930768B4-501E-4828-B818-DD85D219CD42}"/>
                </a:ext>
              </a:extLst>
            </p:cNvPr>
            <p:cNvSpPr/>
            <p:nvPr/>
          </p:nvSpPr>
          <p:spPr>
            <a:xfrm rot="10800000">
              <a:off x="1195061" y="3393169"/>
              <a:ext cx="238307" cy="195157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等腰三角形 82">
              <a:extLst>
                <a:ext uri="{FF2B5EF4-FFF2-40B4-BE49-F238E27FC236}">
                  <a16:creationId xmlns:a16="http://schemas.microsoft.com/office/drawing/2014/main" id="{D20DC01B-E490-4775-B8AF-9E8CBE4D106C}"/>
                </a:ext>
              </a:extLst>
            </p:cNvPr>
            <p:cNvSpPr/>
            <p:nvPr/>
          </p:nvSpPr>
          <p:spPr>
            <a:xfrm rot="10800000">
              <a:off x="1197900" y="3123645"/>
              <a:ext cx="238307" cy="195157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等腰三角形 84">
              <a:extLst>
                <a:ext uri="{FF2B5EF4-FFF2-40B4-BE49-F238E27FC236}">
                  <a16:creationId xmlns:a16="http://schemas.microsoft.com/office/drawing/2014/main" id="{0A2C81F7-EE4A-4141-AA45-456B35C10A3D}"/>
                </a:ext>
              </a:extLst>
            </p:cNvPr>
            <p:cNvSpPr/>
            <p:nvPr/>
          </p:nvSpPr>
          <p:spPr>
            <a:xfrm rot="10800000">
              <a:off x="1219492" y="2844302"/>
              <a:ext cx="238307" cy="195157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497F074D-CA3C-43F4-B272-2CDE55655DAC}"/>
                </a:ext>
              </a:extLst>
            </p:cNvPr>
            <p:cNvSpPr txBox="1"/>
            <p:nvPr/>
          </p:nvSpPr>
          <p:spPr>
            <a:xfrm>
              <a:off x="2149754" y="3354270"/>
              <a:ext cx="14161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Database camera</a:t>
              </a:r>
              <a:endParaRPr lang="zh-CN" altLang="en-US" sz="1200" dirty="0"/>
            </a:p>
          </p:txBody>
        </p:sp>
        <p:cxnSp>
          <p:nvCxnSpPr>
            <p:cNvPr id="88" name="直接连接符 87"/>
            <p:cNvCxnSpPr>
              <a:stCxn id="82" idx="1"/>
              <a:endCxn id="86" idx="1"/>
            </p:cNvCxnSpPr>
            <p:nvPr/>
          </p:nvCxnSpPr>
          <p:spPr>
            <a:xfrm>
              <a:off x="1373791" y="3490747"/>
              <a:ext cx="775963" cy="2023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497F074D-CA3C-43F4-B272-2CDE55655DAC}"/>
                </a:ext>
              </a:extLst>
            </p:cNvPr>
            <p:cNvSpPr txBox="1"/>
            <p:nvPr/>
          </p:nvSpPr>
          <p:spPr>
            <a:xfrm>
              <a:off x="2113432" y="3064775"/>
              <a:ext cx="17887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Last localization result</a:t>
              </a:r>
              <a:endParaRPr lang="zh-CN" altLang="en-US" sz="1200" dirty="0"/>
            </a:p>
          </p:txBody>
        </p:sp>
        <p:cxnSp>
          <p:nvCxnSpPr>
            <p:cNvPr id="96" name="直接连接符 95"/>
            <p:cNvCxnSpPr>
              <a:stCxn id="21" idx="1"/>
              <a:endCxn id="95" idx="1"/>
            </p:cNvCxnSpPr>
            <p:nvPr/>
          </p:nvCxnSpPr>
          <p:spPr>
            <a:xfrm>
              <a:off x="1643444" y="3201320"/>
              <a:ext cx="469988" cy="1955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等腰三角形 118">
            <a:extLst>
              <a:ext uri="{FF2B5EF4-FFF2-40B4-BE49-F238E27FC236}">
                <a16:creationId xmlns:a16="http://schemas.microsoft.com/office/drawing/2014/main" id="{4C804339-2A12-46FF-9724-7196133D6247}"/>
              </a:ext>
            </a:extLst>
          </p:cNvPr>
          <p:cNvSpPr/>
          <p:nvPr/>
        </p:nvSpPr>
        <p:spPr>
          <a:xfrm rot="8568811">
            <a:off x="3927173" y="2186389"/>
            <a:ext cx="238307" cy="195157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等腰三角形 119">
            <a:extLst>
              <a:ext uri="{FF2B5EF4-FFF2-40B4-BE49-F238E27FC236}">
                <a16:creationId xmlns:a16="http://schemas.microsoft.com/office/drawing/2014/main" id="{D20DC01B-E490-4775-B8AF-9E8CBE4D106C}"/>
              </a:ext>
            </a:extLst>
          </p:cNvPr>
          <p:cNvSpPr/>
          <p:nvPr/>
        </p:nvSpPr>
        <p:spPr>
          <a:xfrm rot="10800000">
            <a:off x="4571736" y="2582033"/>
            <a:ext cx="238307" cy="195157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等腰三角形 120">
            <a:extLst>
              <a:ext uri="{FF2B5EF4-FFF2-40B4-BE49-F238E27FC236}">
                <a16:creationId xmlns:a16="http://schemas.microsoft.com/office/drawing/2014/main" id="{40C5C06B-ABA4-4A5B-B55D-ECBBE88B007C}"/>
              </a:ext>
            </a:extLst>
          </p:cNvPr>
          <p:cNvSpPr/>
          <p:nvPr/>
        </p:nvSpPr>
        <p:spPr>
          <a:xfrm rot="12812697">
            <a:off x="4110812" y="2871855"/>
            <a:ext cx="238307" cy="195157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等腰三角形 121">
            <a:extLst>
              <a:ext uri="{FF2B5EF4-FFF2-40B4-BE49-F238E27FC236}">
                <a16:creationId xmlns:a16="http://schemas.microsoft.com/office/drawing/2014/main" id="{4E5DD22D-0F04-400A-8CCA-7B0673354585}"/>
              </a:ext>
            </a:extLst>
          </p:cNvPr>
          <p:cNvSpPr/>
          <p:nvPr/>
        </p:nvSpPr>
        <p:spPr>
          <a:xfrm rot="11076407">
            <a:off x="4786090" y="3115453"/>
            <a:ext cx="238307" cy="195157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等腰三角形 122">
            <a:extLst>
              <a:ext uri="{FF2B5EF4-FFF2-40B4-BE49-F238E27FC236}">
                <a16:creationId xmlns:a16="http://schemas.microsoft.com/office/drawing/2014/main" id="{0A2C81F7-EE4A-4141-AA45-456B35C10A3D}"/>
              </a:ext>
            </a:extLst>
          </p:cNvPr>
          <p:cNvSpPr/>
          <p:nvPr/>
        </p:nvSpPr>
        <p:spPr>
          <a:xfrm rot="10800000">
            <a:off x="4605062" y="2270705"/>
            <a:ext cx="238307" cy="195157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等腰三角形 123">
            <a:extLst>
              <a:ext uri="{FF2B5EF4-FFF2-40B4-BE49-F238E27FC236}">
                <a16:creationId xmlns:a16="http://schemas.microsoft.com/office/drawing/2014/main" id="{930768B4-501E-4828-B818-DD85D219CD42}"/>
              </a:ext>
            </a:extLst>
          </p:cNvPr>
          <p:cNvSpPr/>
          <p:nvPr/>
        </p:nvSpPr>
        <p:spPr>
          <a:xfrm rot="10800000">
            <a:off x="4516245" y="3409665"/>
            <a:ext cx="238307" cy="195157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等腰三角形 124">
            <a:extLst>
              <a:ext uri="{FF2B5EF4-FFF2-40B4-BE49-F238E27FC236}">
                <a16:creationId xmlns:a16="http://schemas.microsoft.com/office/drawing/2014/main" id="{D20DC01B-E490-4775-B8AF-9E8CBE4D106C}"/>
              </a:ext>
            </a:extLst>
          </p:cNvPr>
          <p:cNvSpPr/>
          <p:nvPr/>
        </p:nvSpPr>
        <p:spPr>
          <a:xfrm rot="10800000">
            <a:off x="4519084" y="3140141"/>
            <a:ext cx="238307" cy="195157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等腰三角形 125">
            <a:extLst>
              <a:ext uri="{FF2B5EF4-FFF2-40B4-BE49-F238E27FC236}">
                <a16:creationId xmlns:a16="http://schemas.microsoft.com/office/drawing/2014/main" id="{0A2C81F7-EE4A-4141-AA45-456B35C10A3D}"/>
              </a:ext>
            </a:extLst>
          </p:cNvPr>
          <p:cNvSpPr/>
          <p:nvPr/>
        </p:nvSpPr>
        <p:spPr>
          <a:xfrm rot="10800000">
            <a:off x="4540676" y="2860798"/>
            <a:ext cx="238307" cy="195157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等腰三角形 130">
            <a:extLst>
              <a:ext uri="{FF2B5EF4-FFF2-40B4-BE49-F238E27FC236}">
                <a16:creationId xmlns:a16="http://schemas.microsoft.com/office/drawing/2014/main" id="{E00D678C-9CF7-4FE9-94EE-AE4041EC806F}"/>
              </a:ext>
            </a:extLst>
          </p:cNvPr>
          <p:cNvSpPr/>
          <p:nvPr/>
        </p:nvSpPr>
        <p:spPr>
          <a:xfrm rot="11853768">
            <a:off x="4875070" y="2633243"/>
            <a:ext cx="252413" cy="205102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3" name="直接连接符 132"/>
          <p:cNvCxnSpPr>
            <a:stCxn id="122" idx="3"/>
            <a:endCxn id="131" idx="0"/>
          </p:cNvCxnSpPr>
          <p:nvPr/>
        </p:nvCxnSpPr>
        <p:spPr>
          <a:xfrm flipV="1">
            <a:off x="4913080" y="2833565"/>
            <a:ext cx="57251" cy="282203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文本框 134">
            <a:extLst>
              <a:ext uri="{FF2B5EF4-FFF2-40B4-BE49-F238E27FC236}">
                <a16:creationId xmlns:a16="http://schemas.microsoft.com/office/drawing/2014/main" id="{497F074D-CA3C-43F4-B272-2CDE55655DAC}"/>
              </a:ext>
            </a:extLst>
          </p:cNvPr>
          <p:cNvSpPr txBox="1"/>
          <p:nvPr/>
        </p:nvSpPr>
        <p:spPr>
          <a:xfrm>
            <a:off x="5427291" y="2846065"/>
            <a:ext cx="1574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SLAM relative pose</a:t>
            </a:r>
            <a:endParaRPr lang="zh-CN" altLang="en-US" sz="1200" dirty="0"/>
          </a:p>
        </p:txBody>
      </p:sp>
      <p:cxnSp>
        <p:nvCxnSpPr>
          <p:cNvPr id="136" name="直接连接符 135"/>
          <p:cNvCxnSpPr>
            <a:endCxn id="135" idx="1"/>
          </p:cNvCxnSpPr>
          <p:nvPr/>
        </p:nvCxnSpPr>
        <p:spPr>
          <a:xfrm>
            <a:off x="4957303" y="2982610"/>
            <a:ext cx="469988" cy="1955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等腰三角形 137">
            <a:extLst>
              <a:ext uri="{FF2B5EF4-FFF2-40B4-BE49-F238E27FC236}">
                <a16:creationId xmlns:a16="http://schemas.microsoft.com/office/drawing/2014/main" id="{4C804339-2A12-46FF-9724-7196133D6247}"/>
              </a:ext>
            </a:extLst>
          </p:cNvPr>
          <p:cNvSpPr/>
          <p:nvPr/>
        </p:nvSpPr>
        <p:spPr>
          <a:xfrm rot="8568811">
            <a:off x="7496590" y="2181832"/>
            <a:ext cx="238307" cy="195157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等腰三角形 138">
            <a:extLst>
              <a:ext uri="{FF2B5EF4-FFF2-40B4-BE49-F238E27FC236}">
                <a16:creationId xmlns:a16="http://schemas.microsoft.com/office/drawing/2014/main" id="{D20DC01B-E490-4775-B8AF-9E8CBE4D106C}"/>
              </a:ext>
            </a:extLst>
          </p:cNvPr>
          <p:cNvSpPr/>
          <p:nvPr/>
        </p:nvSpPr>
        <p:spPr>
          <a:xfrm rot="10800000">
            <a:off x="8141153" y="2577476"/>
            <a:ext cx="238307" cy="195157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等腰三角形 139">
            <a:extLst>
              <a:ext uri="{FF2B5EF4-FFF2-40B4-BE49-F238E27FC236}">
                <a16:creationId xmlns:a16="http://schemas.microsoft.com/office/drawing/2014/main" id="{40C5C06B-ABA4-4A5B-B55D-ECBBE88B007C}"/>
              </a:ext>
            </a:extLst>
          </p:cNvPr>
          <p:cNvSpPr/>
          <p:nvPr/>
        </p:nvSpPr>
        <p:spPr>
          <a:xfrm rot="12812697">
            <a:off x="7680229" y="2867298"/>
            <a:ext cx="238307" cy="195157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等腰三角形 140">
            <a:extLst>
              <a:ext uri="{FF2B5EF4-FFF2-40B4-BE49-F238E27FC236}">
                <a16:creationId xmlns:a16="http://schemas.microsoft.com/office/drawing/2014/main" id="{4E5DD22D-0F04-400A-8CCA-7B0673354585}"/>
              </a:ext>
            </a:extLst>
          </p:cNvPr>
          <p:cNvSpPr/>
          <p:nvPr/>
        </p:nvSpPr>
        <p:spPr>
          <a:xfrm rot="11076407">
            <a:off x="8355507" y="3110896"/>
            <a:ext cx="238307" cy="195157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等腰三角形 141">
            <a:extLst>
              <a:ext uri="{FF2B5EF4-FFF2-40B4-BE49-F238E27FC236}">
                <a16:creationId xmlns:a16="http://schemas.microsoft.com/office/drawing/2014/main" id="{0A2C81F7-EE4A-4141-AA45-456B35C10A3D}"/>
              </a:ext>
            </a:extLst>
          </p:cNvPr>
          <p:cNvSpPr/>
          <p:nvPr/>
        </p:nvSpPr>
        <p:spPr>
          <a:xfrm rot="10800000">
            <a:off x="8174479" y="2266148"/>
            <a:ext cx="238307" cy="195157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等腰三角形 142">
            <a:extLst>
              <a:ext uri="{FF2B5EF4-FFF2-40B4-BE49-F238E27FC236}">
                <a16:creationId xmlns:a16="http://schemas.microsoft.com/office/drawing/2014/main" id="{930768B4-501E-4828-B818-DD85D219CD42}"/>
              </a:ext>
            </a:extLst>
          </p:cNvPr>
          <p:cNvSpPr/>
          <p:nvPr/>
        </p:nvSpPr>
        <p:spPr>
          <a:xfrm rot="10800000">
            <a:off x="8085662" y="3405108"/>
            <a:ext cx="238307" cy="195157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等腰三角形 143">
            <a:extLst>
              <a:ext uri="{FF2B5EF4-FFF2-40B4-BE49-F238E27FC236}">
                <a16:creationId xmlns:a16="http://schemas.microsoft.com/office/drawing/2014/main" id="{D20DC01B-E490-4775-B8AF-9E8CBE4D106C}"/>
              </a:ext>
            </a:extLst>
          </p:cNvPr>
          <p:cNvSpPr/>
          <p:nvPr/>
        </p:nvSpPr>
        <p:spPr>
          <a:xfrm rot="10800000">
            <a:off x="8088501" y="3135584"/>
            <a:ext cx="238307" cy="195157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等腰三角形 144">
            <a:extLst>
              <a:ext uri="{FF2B5EF4-FFF2-40B4-BE49-F238E27FC236}">
                <a16:creationId xmlns:a16="http://schemas.microsoft.com/office/drawing/2014/main" id="{0A2C81F7-EE4A-4141-AA45-456B35C10A3D}"/>
              </a:ext>
            </a:extLst>
          </p:cNvPr>
          <p:cNvSpPr/>
          <p:nvPr/>
        </p:nvSpPr>
        <p:spPr>
          <a:xfrm rot="10800000">
            <a:off x="8110093" y="2856241"/>
            <a:ext cx="238307" cy="195157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等腰三角形 145">
            <a:extLst>
              <a:ext uri="{FF2B5EF4-FFF2-40B4-BE49-F238E27FC236}">
                <a16:creationId xmlns:a16="http://schemas.microsoft.com/office/drawing/2014/main" id="{E00D678C-9CF7-4FE9-94EE-AE4041EC806F}"/>
              </a:ext>
            </a:extLst>
          </p:cNvPr>
          <p:cNvSpPr/>
          <p:nvPr/>
        </p:nvSpPr>
        <p:spPr>
          <a:xfrm rot="11853768">
            <a:off x="8444487" y="2628686"/>
            <a:ext cx="252413" cy="205102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7" name="直接连接符 146"/>
          <p:cNvCxnSpPr>
            <a:stCxn id="141" idx="3"/>
            <a:endCxn id="146" idx="0"/>
          </p:cNvCxnSpPr>
          <p:nvPr/>
        </p:nvCxnSpPr>
        <p:spPr>
          <a:xfrm flipV="1">
            <a:off x="8482497" y="2829008"/>
            <a:ext cx="57251" cy="282203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椭圆 147">
            <a:extLst>
              <a:ext uri="{FF2B5EF4-FFF2-40B4-BE49-F238E27FC236}">
                <a16:creationId xmlns:a16="http://schemas.microsoft.com/office/drawing/2014/main" id="{246A729D-DFCD-4DA7-8BE1-0932606AF821}"/>
              </a:ext>
            </a:extLst>
          </p:cNvPr>
          <p:cNvSpPr/>
          <p:nvPr/>
        </p:nvSpPr>
        <p:spPr>
          <a:xfrm>
            <a:off x="10491256" y="2134731"/>
            <a:ext cx="1080000" cy="10800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等腰三角形 149">
            <a:extLst>
              <a:ext uri="{FF2B5EF4-FFF2-40B4-BE49-F238E27FC236}">
                <a16:creationId xmlns:a16="http://schemas.microsoft.com/office/drawing/2014/main" id="{D20DC01B-E490-4775-B8AF-9E8CBE4D106C}"/>
              </a:ext>
            </a:extLst>
          </p:cNvPr>
          <p:cNvSpPr/>
          <p:nvPr/>
        </p:nvSpPr>
        <p:spPr>
          <a:xfrm rot="10800000">
            <a:off x="10632661" y="2582789"/>
            <a:ext cx="238307" cy="195157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等腰三角形 152">
            <a:extLst>
              <a:ext uri="{FF2B5EF4-FFF2-40B4-BE49-F238E27FC236}">
                <a16:creationId xmlns:a16="http://schemas.microsoft.com/office/drawing/2014/main" id="{0A2C81F7-EE4A-4141-AA45-456B35C10A3D}"/>
              </a:ext>
            </a:extLst>
          </p:cNvPr>
          <p:cNvSpPr/>
          <p:nvPr/>
        </p:nvSpPr>
        <p:spPr>
          <a:xfrm rot="10800000">
            <a:off x="10665987" y="2271461"/>
            <a:ext cx="238307" cy="195157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等腰三角形 155">
            <a:extLst>
              <a:ext uri="{FF2B5EF4-FFF2-40B4-BE49-F238E27FC236}">
                <a16:creationId xmlns:a16="http://schemas.microsoft.com/office/drawing/2014/main" id="{0A2C81F7-EE4A-4141-AA45-456B35C10A3D}"/>
              </a:ext>
            </a:extLst>
          </p:cNvPr>
          <p:cNvSpPr/>
          <p:nvPr/>
        </p:nvSpPr>
        <p:spPr>
          <a:xfrm rot="10800000">
            <a:off x="10601601" y="2861554"/>
            <a:ext cx="238307" cy="195157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等腰三角形 156">
            <a:extLst>
              <a:ext uri="{FF2B5EF4-FFF2-40B4-BE49-F238E27FC236}">
                <a16:creationId xmlns:a16="http://schemas.microsoft.com/office/drawing/2014/main" id="{E00D678C-9CF7-4FE9-94EE-AE4041EC806F}"/>
              </a:ext>
            </a:extLst>
          </p:cNvPr>
          <p:cNvSpPr/>
          <p:nvPr/>
        </p:nvSpPr>
        <p:spPr>
          <a:xfrm rot="11853768">
            <a:off x="10935995" y="2633999"/>
            <a:ext cx="252413" cy="205102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048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Database extension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Sequential localizer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600270" y="2344496"/>
            <a:ext cx="1791498" cy="58739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Camera pose</a:t>
            </a:r>
            <a:endParaRPr lang="zh-CN" altLang="en-US" sz="1600" dirty="0"/>
          </a:p>
        </p:txBody>
      </p:sp>
      <p:sp>
        <p:nvSpPr>
          <p:cNvPr id="6" name="圆角矩形 5"/>
          <p:cNvSpPr/>
          <p:nvPr/>
        </p:nvSpPr>
        <p:spPr>
          <a:xfrm>
            <a:off x="600269" y="3272353"/>
            <a:ext cx="1791498" cy="58739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2D-3D Matches</a:t>
            </a:r>
            <a:endParaRPr lang="zh-CN" altLang="en-US" sz="1600" dirty="0"/>
          </a:p>
        </p:txBody>
      </p:sp>
      <p:sp>
        <p:nvSpPr>
          <p:cNvPr id="7" name="圆角矩形 6"/>
          <p:cNvSpPr/>
          <p:nvPr/>
        </p:nvSpPr>
        <p:spPr>
          <a:xfrm>
            <a:off x="600269" y="4144690"/>
            <a:ext cx="1798785" cy="6086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Monte Carlo sampling</a:t>
            </a:r>
            <a:r>
              <a:rPr lang="en-US" altLang="zh-CN" sz="1400" baseline="30000" dirty="0">
                <a:solidFill>
                  <a:schemeClr val="tx1"/>
                </a:solidFill>
              </a:rPr>
              <a:t>[6]</a:t>
            </a:r>
            <a:endParaRPr lang="zh-CN" altLang="en-US" sz="1400" baseline="300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6454318"/>
            <a:ext cx="6096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900" dirty="0">
                <a:solidFill>
                  <a:srgbClr val="222222"/>
                </a:solidFill>
                <a:latin typeface="Arial" panose="020B0604020202020204" pitchFamily="34" charset="0"/>
              </a:rPr>
              <a:t>[6] I. M. </a:t>
            </a:r>
            <a:r>
              <a:rPr lang="en-US" altLang="zh-CN" sz="900" dirty="0" err="1">
                <a:solidFill>
                  <a:srgbClr val="222222"/>
                </a:solidFill>
                <a:latin typeface="Arial" panose="020B0604020202020204" pitchFamily="34" charset="0"/>
              </a:rPr>
              <a:t>Sobol</a:t>
            </a:r>
            <a:r>
              <a:rPr lang="en-US" altLang="zh-CN" sz="900" dirty="0">
                <a:solidFill>
                  <a:srgbClr val="222222"/>
                </a:solidFill>
                <a:latin typeface="Arial" panose="020B0604020202020204" pitchFamily="34" charset="0"/>
              </a:rPr>
              <a:t>, A primer for the Monte Carlo method. CRC press, 1994.</a:t>
            </a:r>
            <a:endParaRPr lang="zh-CN" altLang="en-US" sz="9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749419" y="4144689"/>
            <a:ext cx="1798785" cy="6086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50% matches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PNP RANSAC</a:t>
            </a:r>
            <a:endParaRPr lang="zh-CN" altLang="en-US" sz="1400" baseline="300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898569" y="4144688"/>
            <a:ext cx="1798785" cy="6086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Sub-pose</a:t>
            </a:r>
            <a:endParaRPr lang="zh-CN" altLang="en-US" sz="1400" baseline="30000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898569" y="3275705"/>
            <a:ext cx="1798785" cy="6086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Compare distance </a:t>
            </a:r>
            <a:endParaRPr lang="zh-CN" altLang="en-US" sz="1400" baseline="30000" dirty="0">
              <a:solidFill>
                <a:schemeClr val="tx1"/>
              </a:solidFill>
            </a:endParaRPr>
          </a:p>
        </p:txBody>
      </p:sp>
      <p:sp>
        <p:nvSpPr>
          <p:cNvPr id="12" name="左大括号 11"/>
          <p:cNvSpPr/>
          <p:nvPr/>
        </p:nvSpPr>
        <p:spPr>
          <a:xfrm>
            <a:off x="6893764" y="2743309"/>
            <a:ext cx="307910" cy="1576874"/>
          </a:xfrm>
          <a:prstGeom prst="leftBrac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7405371" y="2732244"/>
            <a:ext cx="1798785" cy="6086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distance &lt; TH</a:t>
            </a:r>
            <a:endParaRPr lang="zh-CN" altLang="en-US" sz="1400" baseline="30000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405371" y="3711570"/>
            <a:ext cx="1798785" cy="6086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distance &gt; TH</a:t>
            </a:r>
            <a:endParaRPr lang="zh-CN" altLang="en-US" sz="1400" baseline="30000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9585806" y="2732243"/>
            <a:ext cx="1798785" cy="6086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Mapping</a:t>
            </a:r>
            <a:endParaRPr lang="zh-CN" altLang="en-US" sz="1400" baseline="30000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9585806" y="3711623"/>
            <a:ext cx="1798785" cy="6086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Re-localize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55935" y="1874892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One frame localization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stCxn id="6" idx="2"/>
            <a:endCxn id="7" idx="0"/>
          </p:cNvCxnSpPr>
          <p:nvPr/>
        </p:nvCxnSpPr>
        <p:spPr>
          <a:xfrm>
            <a:off x="1496018" y="3859752"/>
            <a:ext cx="3644" cy="284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3"/>
            <a:endCxn id="9" idx="1"/>
          </p:cNvCxnSpPr>
          <p:nvPr/>
        </p:nvCxnSpPr>
        <p:spPr>
          <a:xfrm flipV="1">
            <a:off x="2399054" y="4448996"/>
            <a:ext cx="35036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3"/>
            <a:endCxn id="10" idx="1"/>
          </p:cNvCxnSpPr>
          <p:nvPr/>
        </p:nvCxnSpPr>
        <p:spPr>
          <a:xfrm flipV="1">
            <a:off x="4548204" y="4448995"/>
            <a:ext cx="35036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0" idx="0"/>
            <a:endCxn id="11" idx="2"/>
          </p:cNvCxnSpPr>
          <p:nvPr/>
        </p:nvCxnSpPr>
        <p:spPr>
          <a:xfrm flipV="1">
            <a:off x="5797962" y="3884318"/>
            <a:ext cx="0" cy="260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3" idx="3"/>
            <a:endCxn id="15" idx="1"/>
          </p:cNvCxnSpPr>
          <p:nvPr/>
        </p:nvCxnSpPr>
        <p:spPr>
          <a:xfrm flipV="1">
            <a:off x="9204156" y="3036550"/>
            <a:ext cx="38165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4" idx="3"/>
            <a:endCxn id="16" idx="1"/>
          </p:cNvCxnSpPr>
          <p:nvPr/>
        </p:nvCxnSpPr>
        <p:spPr>
          <a:xfrm>
            <a:off x="9204156" y="4015877"/>
            <a:ext cx="381650" cy="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5" idx="2"/>
            <a:endCxn id="16" idx="0"/>
          </p:cNvCxnSpPr>
          <p:nvPr/>
        </p:nvCxnSpPr>
        <p:spPr>
          <a:xfrm>
            <a:off x="10485199" y="3340856"/>
            <a:ext cx="0" cy="3707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9585805" y="4753301"/>
            <a:ext cx="1798785" cy="59467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Camera pose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6" name="肘形连接符 25"/>
          <p:cNvCxnSpPr>
            <a:stCxn id="5" idx="3"/>
            <a:endCxn id="11" idx="0"/>
          </p:cNvCxnSpPr>
          <p:nvPr/>
        </p:nvCxnSpPr>
        <p:spPr>
          <a:xfrm>
            <a:off x="2391768" y="2638196"/>
            <a:ext cx="3406194" cy="63750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6" idx="2"/>
            <a:endCxn id="25" idx="0"/>
          </p:cNvCxnSpPr>
          <p:nvPr/>
        </p:nvCxnSpPr>
        <p:spPr>
          <a:xfrm flipH="1">
            <a:off x="10485198" y="4320236"/>
            <a:ext cx="1" cy="433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255935" y="1771485"/>
            <a:ext cx="2480166" cy="2244392"/>
          </a:xfrm>
          <a:prstGeom prst="rect">
            <a:avLst/>
          </a:prstGeom>
          <a:noFill/>
          <a:ln w="28575"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255935" y="5234476"/>
            <a:ext cx="6564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Use well localized cameras to help localizing other cameras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941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066" y="1486685"/>
            <a:ext cx="1838325" cy="2057400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/>
              <a:t>SLAM &amp; Loose </a:t>
            </a:r>
            <a:r>
              <a:rPr lang="en-US" altLang="zh-CN" dirty="0"/>
              <a:t>coupling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Sequential localizer</a:t>
            </a:r>
            <a:endParaRPr lang="zh-CN" altLang="en-US" dirty="0"/>
          </a:p>
        </p:txBody>
      </p:sp>
      <p:sp>
        <p:nvSpPr>
          <p:cNvPr id="5" name="圆角矩形 6">
            <a:extLst>
              <a:ext uri="{FF2B5EF4-FFF2-40B4-BE49-F238E27FC236}">
                <a16:creationId xmlns:a16="http://schemas.microsoft.com/office/drawing/2014/main" id="{65D49308-EB43-479B-9877-3CDDA719E2D4}"/>
              </a:ext>
            </a:extLst>
          </p:cNvPr>
          <p:cNvSpPr/>
          <p:nvPr/>
        </p:nvSpPr>
        <p:spPr>
          <a:xfrm>
            <a:off x="609599" y="1878144"/>
            <a:ext cx="1788109" cy="60398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Visual localization results</a:t>
            </a:r>
            <a:endParaRPr lang="en-US" altLang="zh-CN" sz="1400" dirty="0"/>
          </a:p>
        </p:txBody>
      </p:sp>
      <p:sp>
        <p:nvSpPr>
          <p:cNvPr id="6" name="圆角矩形 16">
            <a:extLst>
              <a:ext uri="{FF2B5EF4-FFF2-40B4-BE49-F238E27FC236}">
                <a16:creationId xmlns:a16="http://schemas.microsoft.com/office/drawing/2014/main" id="{AB688FD3-50CB-4463-9748-D510A6E829ED}"/>
              </a:ext>
            </a:extLst>
          </p:cNvPr>
          <p:cNvSpPr/>
          <p:nvPr/>
        </p:nvSpPr>
        <p:spPr>
          <a:xfrm>
            <a:off x="2896125" y="1878144"/>
            <a:ext cx="1675875" cy="59358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Failed cases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7" name="圆角矩形 16">
            <a:extLst>
              <a:ext uri="{FF2B5EF4-FFF2-40B4-BE49-F238E27FC236}">
                <a16:creationId xmlns:a16="http://schemas.microsoft.com/office/drawing/2014/main" id="{AF7675FF-D604-4197-AF8B-6B3E37A22F43}"/>
              </a:ext>
            </a:extLst>
          </p:cNvPr>
          <p:cNvSpPr/>
          <p:nvPr/>
        </p:nvSpPr>
        <p:spPr>
          <a:xfrm>
            <a:off x="2896124" y="3265078"/>
            <a:ext cx="1675875" cy="59358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SLAM </a:t>
            </a:r>
            <a:r>
              <a:rPr lang="en-US" altLang="zh-CN" sz="1400" dirty="0">
                <a:solidFill>
                  <a:schemeClr val="tx1"/>
                </a:solidFill>
              </a:rPr>
              <a:t>tracking</a:t>
            </a:r>
          </a:p>
        </p:txBody>
      </p:sp>
      <p:sp>
        <p:nvSpPr>
          <p:cNvPr id="10" name="圆角矩形 67">
            <a:extLst>
              <a:ext uri="{FF2B5EF4-FFF2-40B4-BE49-F238E27FC236}">
                <a16:creationId xmlns:a16="http://schemas.microsoft.com/office/drawing/2014/main" id="{E1D87550-6D11-45D9-976A-A7D18483C94F}"/>
              </a:ext>
            </a:extLst>
          </p:cNvPr>
          <p:cNvSpPr/>
          <p:nvPr/>
        </p:nvSpPr>
        <p:spPr>
          <a:xfrm>
            <a:off x="3181222" y="4668580"/>
            <a:ext cx="1105677" cy="59358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Final pose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D3EA6E4-9840-40EC-BD87-78CACC77162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397708" y="2174936"/>
            <a:ext cx="498417" cy="5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2489A9E-8D55-49C4-B84A-3043997516B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3734062" y="2471728"/>
            <a:ext cx="1" cy="793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5251DDC-10F8-462A-9942-1640740CFD48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3734061" y="3858662"/>
            <a:ext cx="1" cy="809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65BF3E0C-09F3-45DB-8BC3-6B904D490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342144" y="1481217"/>
            <a:ext cx="2830910" cy="205834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EF9B808-859F-4C04-AB0D-66BA09774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5049" y="3870959"/>
            <a:ext cx="1841342" cy="1724935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4BE2DC94-FB1A-4F89-BCCC-809565267265}"/>
              </a:ext>
            </a:extLst>
          </p:cNvPr>
          <p:cNvSpPr txBox="1"/>
          <p:nvPr/>
        </p:nvSpPr>
        <p:spPr>
          <a:xfrm>
            <a:off x="7214288" y="1060735"/>
            <a:ext cx="2625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Results of ORB-SLAM2</a:t>
            </a:r>
            <a:r>
              <a:rPr lang="en-US" altLang="zh-CN" sz="1400" baseline="30000" dirty="0"/>
              <a:t>[7]</a:t>
            </a:r>
            <a:endParaRPr lang="zh-CN" altLang="en-US" sz="1400" baseline="300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22C495E-F65C-4993-A5A7-2C8A874C5F8D}"/>
              </a:ext>
            </a:extLst>
          </p:cNvPr>
          <p:cNvSpPr txBox="1"/>
          <p:nvPr/>
        </p:nvSpPr>
        <p:spPr>
          <a:xfrm>
            <a:off x="194132" y="5830236"/>
            <a:ext cx="4397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Combine SLAM</a:t>
            </a:r>
            <a:r>
              <a:rPr lang="zh-CN" altLang="en-US" dirty="0"/>
              <a:t> </a:t>
            </a:r>
            <a:r>
              <a:rPr lang="en-US" altLang="zh-CN" dirty="0" smtClean="0"/>
              <a:t>and visual localization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8BE3F72-F585-4EAE-A389-82C165FA082A}"/>
              </a:ext>
            </a:extLst>
          </p:cNvPr>
          <p:cNvSpPr/>
          <p:nvPr/>
        </p:nvSpPr>
        <p:spPr>
          <a:xfrm>
            <a:off x="66792" y="6508170"/>
            <a:ext cx="1192946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[7] Raúl Mur-</a:t>
            </a:r>
            <a:r>
              <a:rPr lang="en-US" altLang="zh-CN" sz="900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Artal</a:t>
            </a:r>
            <a:r>
              <a:rPr lang="en-US" altLang="zh-CN" sz="9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Juan D. </a:t>
            </a:r>
            <a:r>
              <a:rPr lang="en-US" altLang="zh-CN" sz="900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Tardós</a:t>
            </a:r>
            <a:r>
              <a:rPr lang="en-US" altLang="zh-CN" sz="9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 ORB-SLAM2: an Open-Source SLAM System for Monocular, Stereo and RGB-D Cameras. </a:t>
            </a:r>
            <a:r>
              <a:rPr lang="en-US" altLang="zh-CN" sz="9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IEEE Transactions on Robotics,</a:t>
            </a:r>
            <a:r>
              <a:rPr lang="en-US" altLang="zh-CN" sz="9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vol. 33, no. 5, pp. 1255-1262, 2017.</a:t>
            </a:r>
            <a:endParaRPr lang="zh-CN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圆角矩形 16">
            <a:extLst>
              <a:ext uri="{FF2B5EF4-FFF2-40B4-BE49-F238E27FC236}">
                <a16:creationId xmlns:a16="http://schemas.microsoft.com/office/drawing/2014/main" id="{AF7675FF-D604-4197-AF8B-6B3E37A22F43}"/>
              </a:ext>
            </a:extLst>
          </p:cNvPr>
          <p:cNvSpPr/>
          <p:nvPr/>
        </p:nvSpPr>
        <p:spPr>
          <a:xfrm>
            <a:off x="609599" y="3265078"/>
            <a:ext cx="1788108" cy="59358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Closest successful frame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5251DDC-10F8-462A-9942-1640740CFD48}"/>
              </a:ext>
            </a:extLst>
          </p:cNvPr>
          <p:cNvCxnSpPr>
            <a:cxnSpLocks/>
            <a:stCxn id="24" idx="3"/>
            <a:endCxn id="7" idx="1"/>
          </p:cNvCxnSpPr>
          <p:nvPr/>
        </p:nvCxnSpPr>
        <p:spPr>
          <a:xfrm>
            <a:off x="2397707" y="3561870"/>
            <a:ext cx="4984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圆角矩形 6">
            <a:extLst>
              <a:ext uri="{FF2B5EF4-FFF2-40B4-BE49-F238E27FC236}">
                <a16:creationId xmlns:a16="http://schemas.microsoft.com/office/drawing/2014/main" id="{65D49308-EB43-479B-9877-3CDDA719E2D4}"/>
              </a:ext>
            </a:extLst>
          </p:cNvPr>
          <p:cNvSpPr/>
          <p:nvPr/>
        </p:nvSpPr>
        <p:spPr>
          <a:xfrm>
            <a:off x="5047427" y="3264128"/>
            <a:ext cx="1793694" cy="60398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SLAM result</a:t>
            </a:r>
            <a:endParaRPr lang="en-US" altLang="zh-CN" sz="1400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D3EA6E4-9840-40EC-BD87-78CACC77162E}"/>
              </a:ext>
            </a:extLst>
          </p:cNvPr>
          <p:cNvCxnSpPr>
            <a:cxnSpLocks/>
            <a:stCxn id="29" idx="1"/>
            <a:endCxn id="7" idx="3"/>
          </p:cNvCxnSpPr>
          <p:nvPr/>
        </p:nvCxnSpPr>
        <p:spPr>
          <a:xfrm flipH="1" flipV="1">
            <a:off x="4571999" y="3561870"/>
            <a:ext cx="475428" cy="4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7335049" y="1486684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Countryside</a:t>
            </a:r>
            <a:endParaRPr lang="en-US" sz="1400" dirty="0"/>
          </a:p>
        </p:txBody>
      </p:sp>
      <p:sp>
        <p:nvSpPr>
          <p:cNvPr id="32" name="文本框 31"/>
          <p:cNvSpPr txBox="1"/>
          <p:nvPr/>
        </p:nvSpPr>
        <p:spPr>
          <a:xfrm>
            <a:off x="9294145" y="1481216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Neighborhood</a:t>
            </a:r>
            <a:endParaRPr lang="en-US" sz="1400" dirty="0"/>
          </a:p>
        </p:txBody>
      </p:sp>
      <p:sp>
        <p:nvSpPr>
          <p:cNvPr id="33" name="文本框 32"/>
          <p:cNvSpPr txBox="1"/>
          <p:nvPr/>
        </p:nvSpPr>
        <p:spPr>
          <a:xfrm>
            <a:off x="7335049" y="3829484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Oldtown</a:t>
            </a:r>
            <a:endParaRPr lang="en-US" sz="1400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2489A9E-8D55-49C4-B84A-3043997516B4}"/>
              </a:ext>
            </a:extLst>
          </p:cNvPr>
          <p:cNvCxnSpPr>
            <a:cxnSpLocks/>
            <a:stCxn id="5" idx="2"/>
            <a:endCxn id="24" idx="0"/>
          </p:cNvCxnSpPr>
          <p:nvPr/>
        </p:nvCxnSpPr>
        <p:spPr>
          <a:xfrm flipH="1">
            <a:off x="1503653" y="2482128"/>
            <a:ext cx="1" cy="782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381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9DCE17F-F08A-4FEF-B34F-20B8AB023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74218"/>
            <a:ext cx="10972800" cy="603984"/>
          </a:xfrm>
        </p:spPr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898FB4A-A459-4D16-85AB-4F817A895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4338371"/>
            <a:ext cx="11087100" cy="1508979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0C49745B-E835-4EE9-8561-CAD3358D9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4" y="734109"/>
            <a:ext cx="11334752" cy="275309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118DF9D-8755-4073-B941-49ED129EC78A}"/>
              </a:ext>
            </a:extLst>
          </p:cNvPr>
          <p:cNvSpPr/>
          <p:nvPr/>
        </p:nvSpPr>
        <p:spPr>
          <a:xfrm>
            <a:off x="514350" y="3543107"/>
            <a:ext cx="30893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036A38"/>
                </a:solidFill>
              </a:rPr>
              <a:t>After adding sequential localizer</a:t>
            </a:r>
            <a:endParaRPr lang="zh-CN" altLang="en-US" sz="1600" dirty="0">
              <a:solidFill>
                <a:srgbClr val="036A38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6781307-CB96-401D-AF59-83C0F56B86AC}"/>
              </a:ext>
            </a:extLst>
          </p:cNvPr>
          <p:cNvSpPr txBox="1"/>
          <p:nvPr/>
        </p:nvSpPr>
        <p:spPr>
          <a:xfrm>
            <a:off x="428624" y="741365"/>
            <a:ext cx="6257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Countryside – RLOCS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82619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9DCE17F-F08A-4FEF-B34F-20B8AB023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74218"/>
            <a:ext cx="10972800" cy="603984"/>
          </a:xfrm>
        </p:spPr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595B9FE-30F7-4BC3-9941-0B17F4B9C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6" y="2078706"/>
            <a:ext cx="5374075" cy="362285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19F1077-D02B-4CF1-B186-7F148375469A}"/>
              </a:ext>
            </a:extLst>
          </p:cNvPr>
          <p:cNvSpPr txBox="1"/>
          <p:nvPr/>
        </p:nvSpPr>
        <p:spPr>
          <a:xfrm>
            <a:off x="386459" y="1172615"/>
            <a:ext cx="1489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Neighborhood</a:t>
            </a:r>
            <a:endParaRPr lang="zh-CN" altLang="en-US" sz="16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21ABA19-7F3A-470E-88B4-B795EE56A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78706"/>
            <a:ext cx="5245786" cy="380047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5BACDF7-AF97-4BEF-BC8A-66EC814A11C8}"/>
              </a:ext>
            </a:extLst>
          </p:cNvPr>
          <p:cNvSpPr txBox="1"/>
          <p:nvPr/>
        </p:nvSpPr>
        <p:spPr>
          <a:xfrm>
            <a:off x="6000750" y="1172615"/>
            <a:ext cx="1489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Oldtown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95772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BFBFBF"/>
      </a:dk2>
      <a:lt2>
        <a:srgbClr val="FFFFFF"/>
      </a:lt2>
      <a:accent1>
        <a:srgbClr val="00925F"/>
      </a:accent1>
      <a:accent2>
        <a:srgbClr val="FB9128"/>
      </a:accent2>
      <a:accent3>
        <a:srgbClr val="5F2EAB"/>
      </a:accent3>
      <a:accent4>
        <a:srgbClr val="20A6D7"/>
      </a:accent4>
      <a:accent5>
        <a:srgbClr val="DA0D41"/>
      </a:accent5>
      <a:accent6>
        <a:srgbClr val="F4DD4D"/>
      </a:accent6>
      <a:hlink>
        <a:srgbClr val="3DDA6F"/>
      </a:hlink>
      <a:folHlink>
        <a:srgbClr val="A0EBC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8240</TotalTime>
  <Words>604</Words>
  <Application>Microsoft Office PowerPoint</Application>
  <PresentationFormat>宽屏</PresentationFormat>
  <Paragraphs>142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FZLanTingHeiS-DB1-GB</vt:lpstr>
      <vt:lpstr>FZLanTingHeiS-EL-GB</vt:lpstr>
      <vt:lpstr>FZLanTingHeiS-M-GB</vt:lpstr>
      <vt:lpstr>FZLTZCHJW--GB1-0</vt:lpstr>
      <vt:lpstr>Helvetica Neue</vt:lpstr>
      <vt:lpstr>Helvetica Neue Medium</vt:lpstr>
      <vt:lpstr>等线</vt:lpstr>
      <vt:lpstr>方正兰亭纤黑_GBK</vt:lpstr>
      <vt:lpstr>方正兰亭中粗黑_GBK</vt:lpstr>
      <vt:lpstr>黑体</vt:lpstr>
      <vt:lpstr>Arial</vt:lpstr>
      <vt:lpstr>Myriad Pro</vt:lpstr>
      <vt:lpstr>Wingdings</vt:lpstr>
      <vt:lpstr>Office Theme</vt:lpstr>
      <vt:lpstr>Visual localization with RLOCS and Sequential Localizer</vt:lpstr>
      <vt:lpstr>Overall pipeline</vt:lpstr>
      <vt:lpstr>RLOCS-Mapping</vt:lpstr>
      <vt:lpstr>RLOCS-Localization</vt:lpstr>
      <vt:lpstr>Sequential localizer</vt:lpstr>
      <vt:lpstr>Sequential localizer</vt:lpstr>
      <vt:lpstr>Sequential localizer</vt:lpstr>
      <vt:lpstr>Results</vt:lpstr>
      <vt:lpstr>Results</vt:lpstr>
      <vt:lpstr>Summary and outlook</vt:lpstr>
      <vt:lpstr>Thank you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80243784</cp:lastModifiedBy>
  <cp:revision>322</cp:revision>
  <dcterms:created xsi:type="dcterms:W3CDTF">2021-05-18T01:44:22Z</dcterms:created>
  <dcterms:modified xsi:type="dcterms:W3CDTF">2021-10-09T11:58:11Z</dcterms:modified>
</cp:coreProperties>
</file>