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334" r:id="rId3"/>
    <p:sldId id="316" r:id="rId4"/>
    <p:sldId id="294" r:id="rId5"/>
    <p:sldId id="295" r:id="rId6"/>
    <p:sldId id="312" r:id="rId7"/>
    <p:sldId id="296" r:id="rId8"/>
    <p:sldId id="335" r:id="rId9"/>
    <p:sldId id="336" r:id="rId10"/>
    <p:sldId id="337" r:id="rId11"/>
    <p:sldId id="340" r:id="rId12"/>
    <p:sldId id="338" r:id="rId13"/>
    <p:sldId id="339" r:id="rId14"/>
    <p:sldId id="313" r:id="rId15"/>
    <p:sldId id="297" r:id="rId16"/>
    <p:sldId id="314" r:id="rId17"/>
    <p:sldId id="298" r:id="rId18"/>
    <p:sldId id="315" r:id="rId19"/>
    <p:sldId id="299" r:id="rId20"/>
    <p:sldId id="300" r:id="rId21"/>
    <p:sldId id="308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white 白底" id="{48273BEF-E86D-1E41-894E-82DC393DEF7E}">
          <p14:sldIdLst>
            <p14:sldId id="334"/>
            <p14:sldId id="316"/>
            <p14:sldId id="294"/>
            <p14:sldId id="295"/>
            <p14:sldId id="312"/>
            <p14:sldId id="296"/>
            <p14:sldId id="335"/>
            <p14:sldId id="336"/>
            <p14:sldId id="337"/>
            <p14:sldId id="340"/>
            <p14:sldId id="338"/>
            <p14:sldId id="339"/>
            <p14:sldId id="313"/>
            <p14:sldId id="297"/>
            <p14:sldId id="314"/>
            <p14:sldId id="298"/>
            <p14:sldId id="315"/>
            <p14:sldId id="299"/>
            <p14:sldId id="300"/>
            <p14:sldId id="308"/>
          </p14:sldIdLst>
        </p14:section>
        <p14:section name="black 黑底" id="{8B3C9A9E-BF80-F047-8828-CB8650A3BBD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A38"/>
    <a:srgbClr val="2DC84D"/>
    <a:srgbClr val="046A38"/>
    <a:srgbClr val="5E5E5E"/>
    <a:srgbClr val="7F7F7F"/>
    <a:srgbClr val="CACAC8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84873" autoAdjust="0"/>
  </p:normalViewPr>
  <p:slideViewPr>
    <p:cSldViewPr snapToGrid="0" snapToObjects="1">
      <p:cViewPr varScale="1">
        <p:scale>
          <a:sx n="46" d="100"/>
          <a:sy n="46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 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776601" y="5189107"/>
            <a:ext cx="440266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2F2057F-15F5-E144-AA3F-AC697ED73110}" type="datetime1">
              <a:rPr kumimoji="0" lang="zh-CN" altLang="en-US" sz="5000" b="1" i="0" u="none" strike="noStrike" cap="none" spc="0" normalizeH="0" baseline="0" smtClean="0">
                <a:ln>
                  <a:noFill/>
                </a:ln>
                <a:solidFill>
                  <a:srgbClr val="046A38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 Neue"/>
              </a:rPr>
              <a:t>2021/10/7</a:t>
            </a:fld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046A38"/>
              </a:solidFill>
              <a:effectLst/>
              <a:uFillTx/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  <a:sym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8" y="12677574"/>
            <a:ext cx="2377165" cy="5652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76601" y="508993"/>
            <a:ext cx="22841775" cy="1607674"/>
          </a:xfrm>
        </p:spPr>
        <p:txBody>
          <a:bodyPr>
            <a:noAutofit/>
          </a:bodyPr>
          <a:lstStyle>
            <a:lvl1pPr>
              <a:defRPr sz="9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4215E623-8FC4-0248-9A76-1598B3252D83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3D154B8-A828-AB48-A7B2-99890097F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2296263"/>
            <a:ext cx="21945600" cy="1048072"/>
          </a:xfrm>
        </p:spPr>
        <p:txBody>
          <a:bodyPr lIns="0">
            <a:noAutofit/>
          </a:bodyPr>
          <a:lstStyle>
            <a:lvl1pPr marL="0" indent="0">
              <a:buNone/>
              <a:defRPr sz="3735" b="1" i="0" baseline="0">
                <a:solidFill>
                  <a:srgbClr val="046A38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/>
              <a:t>内页副标题，</a:t>
            </a:r>
            <a:r>
              <a:rPr lang="en-US" altLang="zh-CN" dirty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1219200" y="3550744"/>
            <a:ext cx="21945600" cy="8784165"/>
          </a:xfrm>
        </p:spPr>
        <p:txBody>
          <a:bodyPr lIns="0" bIns="0" numCol="1">
            <a:noAutofit/>
          </a:bodyPr>
          <a:lstStyle>
            <a:lvl1pPr marL="474345" indent="-4743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3735" normalizeH="0" baseline="0">
                <a:solidFill>
                  <a:srgbClr val="046A38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1663700" marR="0" indent="-44450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3735" normalizeH="0" baseline="0">
                <a:solidFill>
                  <a:srgbClr val="046A38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2874645" marR="0" indent="-436245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3735" normalizeH="0" baseline="0">
                <a:solidFill>
                  <a:srgbClr val="046A3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 marL="4064000" marR="0" indent="-40640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3735" normalizeH="0" baseline="0">
                <a:solidFill>
                  <a:srgbClr val="046A3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 marL="5253355" marR="0" indent="-376555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3735" normalizeH="0" baseline="0">
                <a:solidFill>
                  <a:srgbClr val="046A3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zh-CN" altLang="en-US" dirty="0"/>
              <a:t>内文，</a:t>
            </a:r>
            <a:r>
              <a:rPr lang="en-US" altLang="zh-CN" dirty="0"/>
              <a:t>14pt. </a:t>
            </a:r>
            <a:endParaRPr lang="en-US" dirty="0"/>
          </a:p>
          <a:p>
            <a:pPr marL="1663700" marR="0" lvl="1" indent="-44450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2874645" marR="0" lvl="2" indent="-436245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4064000" marR="0" lvl="3" indent="-40640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5253355" marR="0" lvl="4" indent="-376555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219200" y="1129344"/>
            <a:ext cx="21945600" cy="1207968"/>
          </a:xfrm>
        </p:spPr>
        <p:txBody>
          <a:bodyPr lIns="0" tIns="0" bIns="0">
            <a:noAutofit/>
          </a:bodyPr>
          <a:lstStyle>
            <a:lvl1pPr algn="l">
              <a:defRPr sz="6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/>
              <a:t>内页标题，</a:t>
            </a:r>
            <a:r>
              <a:rPr lang="en-US" altLang="zh-CN" dirty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0920802" y="12672232"/>
            <a:ext cx="2155101" cy="42056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2135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  <a:t>‹#›</a:t>
            </a:fld>
            <a:endParaRPr lang="en-US" sz="2135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992" y="489467"/>
            <a:ext cx="2752309" cy="6543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1" y="12677574"/>
            <a:ext cx="2377165" cy="565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76601" y="5189107"/>
            <a:ext cx="440266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2F2057F-15F5-E144-AA3F-AC697ED73110}" type="datetime1">
              <a:rPr kumimoji="0" lang="zh-CN" altLang="en-US" sz="5000" b="1" i="0" u="none" strike="noStrike" cap="none" spc="0" normalizeH="0" baseline="0" smtClean="0">
                <a:ln>
                  <a:noFill/>
                </a:ln>
                <a:solidFill>
                  <a:srgbClr val="2DC84D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 Neue"/>
              </a:rPr>
              <a:t>2021/10/7</a:t>
            </a:fld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2DC84D"/>
              </a:solidFill>
              <a:effectLst/>
              <a:uFillTx/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  <a:sym typeface="Helvetica Neue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76601" y="508993"/>
            <a:ext cx="22841775" cy="1607674"/>
          </a:xfrm>
        </p:spPr>
        <p:txBody>
          <a:bodyPr>
            <a:noAutofit/>
          </a:bodyPr>
          <a:lstStyle>
            <a:lvl1pPr>
              <a:defRPr sz="9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solidFill>
          <a:srgbClr val="046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0" y="12963890"/>
            <a:ext cx="1332424" cy="3168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733190" y="695258"/>
            <a:ext cx="22841775" cy="1073683"/>
          </a:xfrm>
        </p:spPr>
        <p:txBody>
          <a:bodyPr/>
          <a:lstStyle>
            <a:lvl1pPr>
              <a:defRPr>
                <a:solidFill>
                  <a:srgbClr val="2DC84D"/>
                </a:solidFill>
              </a:defRPr>
            </a:lvl1pPr>
          </a:lstStyle>
          <a:p>
            <a:r>
              <a:rPr kumimoji="1" lang="zh-CN" altLang="en-US" dirty="0"/>
              <a:t>单击此处编辑母版标题样式 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733425" y="3359150"/>
            <a:ext cx="22840950" cy="9272588"/>
          </a:xfrm>
          <a:prstGeom prst="rect">
            <a:avLst/>
          </a:prstGeom>
        </p:spPr>
        <p:txBody>
          <a:bodyPr/>
          <a:lstStyle>
            <a:lvl1pPr marL="685800" indent="-6858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2DC84D"/>
                </a:solidFill>
              </a:defRPr>
            </a:lvl1pPr>
            <a:lvl2pPr>
              <a:defRPr>
                <a:solidFill>
                  <a:srgbClr val="2DC84D"/>
                </a:solidFill>
              </a:defRPr>
            </a:lvl2pPr>
            <a:lvl3pPr>
              <a:defRPr>
                <a:solidFill>
                  <a:srgbClr val="2DC84D"/>
                </a:solidFill>
              </a:defRPr>
            </a:lvl3pPr>
            <a:lvl4pPr>
              <a:defRPr>
                <a:solidFill>
                  <a:srgbClr val="2DC84D"/>
                </a:solidFill>
              </a:defRPr>
            </a:lvl4pPr>
            <a:lvl5pPr>
              <a:defRPr>
                <a:solidFill>
                  <a:srgbClr val="2DC84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章节页">
    <p:bg>
      <p:bgPr>
        <a:solidFill>
          <a:srgbClr val="046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733190" y="695258"/>
            <a:ext cx="22841775" cy="1073683"/>
          </a:xfrm>
        </p:spPr>
        <p:txBody>
          <a:bodyPr/>
          <a:lstStyle>
            <a:lvl1pPr>
              <a:defRPr>
                <a:solidFill>
                  <a:srgbClr val="2DC84D"/>
                </a:solidFill>
              </a:defRPr>
            </a:lvl1pPr>
          </a:lstStyle>
          <a:p>
            <a:r>
              <a:rPr kumimoji="1" lang="zh-CN" altLang="en-US" dirty="0"/>
              <a:t>单击此处编辑母版标题样式 章节标题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33190" y="2464199"/>
            <a:ext cx="11068715" cy="1108341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2DC84D"/>
                </a:solidFill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defRPr>
            </a:lvl1pPr>
            <a:lvl2pPr>
              <a:defRPr>
                <a:solidFill>
                  <a:srgbClr val="2DC84D"/>
                </a:solidFill>
              </a:defRPr>
            </a:lvl2pPr>
            <a:lvl3pPr>
              <a:defRPr>
                <a:solidFill>
                  <a:srgbClr val="2DC84D"/>
                </a:solidFill>
              </a:defRPr>
            </a:lvl3pPr>
            <a:lvl4pPr>
              <a:defRPr>
                <a:solidFill>
                  <a:srgbClr val="2DC84D"/>
                </a:solidFill>
              </a:defRPr>
            </a:lvl4pPr>
            <a:lvl5pPr>
              <a:defRPr>
                <a:solidFill>
                  <a:srgbClr val="2DC84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 二级标题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0" y="12963890"/>
            <a:ext cx="1332424" cy="316800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A 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76506" y="3423684"/>
            <a:ext cx="22841774" cy="920069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B 内容页2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776288" y="3424238"/>
            <a:ext cx="10111452" cy="91995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3163550" y="3424238"/>
            <a:ext cx="10454729" cy="91995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C 图文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2503150" y="2168525"/>
            <a:ext cx="11115675" cy="1045527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2"/>
          </p:nvPr>
        </p:nvSpPr>
        <p:spPr>
          <a:xfrm>
            <a:off x="776288" y="3424238"/>
            <a:ext cx="8686689" cy="91995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33425" y="2147888"/>
            <a:ext cx="11409363" cy="1050448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2758739" y="2147888"/>
            <a:ext cx="10859542" cy="1050448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age E 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solidFill>
          <a:srgbClr val="046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0" y="12963890"/>
            <a:ext cx="1332424" cy="3168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733190" y="695258"/>
            <a:ext cx="22841775" cy="1073683"/>
          </a:xfrm>
        </p:spPr>
        <p:txBody>
          <a:bodyPr/>
          <a:lstStyle>
            <a:lvl1pPr>
              <a:defRPr>
                <a:solidFill>
                  <a:srgbClr val="2DC84D"/>
                </a:solidFill>
              </a:defRPr>
            </a:lvl1pPr>
          </a:lstStyle>
          <a:p>
            <a:r>
              <a:rPr kumimoji="1" lang="zh-CN" altLang="en-US" dirty="0"/>
              <a:t>单击此处编辑母版标题样式 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733425" y="3359150"/>
            <a:ext cx="22840950" cy="9272588"/>
          </a:xfrm>
          <a:prstGeom prst="rect">
            <a:avLst/>
          </a:prstGeom>
        </p:spPr>
        <p:txBody>
          <a:bodyPr/>
          <a:lstStyle>
            <a:lvl1pPr marL="685800" indent="-6858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2DC84D"/>
                </a:solidFill>
              </a:defRPr>
            </a:lvl1pPr>
            <a:lvl2pPr>
              <a:defRPr>
                <a:solidFill>
                  <a:srgbClr val="2DC84D"/>
                </a:solidFill>
              </a:defRPr>
            </a:lvl2pPr>
            <a:lvl3pPr>
              <a:defRPr>
                <a:solidFill>
                  <a:srgbClr val="2DC84D"/>
                </a:solidFill>
              </a:defRPr>
            </a:lvl3pPr>
            <a:lvl4pPr>
              <a:defRPr>
                <a:solidFill>
                  <a:srgbClr val="2DC84D"/>
                </a:solidFill>
              </a:defRPr>
            </a:lvl4pPr>
            <a:lvl5pPr>
              <a:defRPr>
                <a:solidFill>
                  <a:srgbClr val="2DC84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age D 图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-1" y="-1588"/>
            <a:ext cx="24426401" cy="13717588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6" name="线条"/>
          <p:cNvSpPr/>
          <p:nvPr/>
        </p:nvSpPr>
        <p:spPr>
          <a:xfrm>
            <a:off x="-59199" y="-1259"/>
            <a:ext cx="24443199" cy="13660746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" name="线条"/>
          <p:cNvSpPr/>
          <p:nvPr/>
        </p:nvSpPr>
        <p:spPr>
          <a:xfrm flipH="1">
            <a:off x="-130647" y="103915"/>
            <a:ext cx="24514187" cy="13693799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10691" y="5560397"/>
            <a:ext cx="22841775" cy="1592956"/>
          </a:xfrm>
        </p:spPr>
        <p:txBody>
          <a:bodyPr>
            <a:noAutofit/>
          </a:bodyPr>
          <a:lstStyle>
            <a:lvl1pPr>
              <a:defRPr sz="9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Page D 图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423573" cy="1371600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6" name="线条"/>
          <p:cNvSpPr/>
          <p:nvPr/>
        </p:nvSpPr>
        <p:spPr>
          <a:xfrm>
            <a:off x="95718" y="22167"/>
            <a:ext cx="24502401" cy="13693833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" name="线条"/>
          <p:cNvSpPr/>
          <p:nvPr/>
        </p:nvSpPr>
        <p:spPr>
          <a:xfrm flipH="1">
            <a:off x="-130647" y="103915"/>
            <a:ext cx="24514187" cy="13693799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76288" y="3424238"/>
            <a:ext cx="9388438" cy="91995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0"/>
          </p:nvPr>
        </p:nvSpPr>
        <p:spPr>
          <a:xfrm>
            <a:off x="776288" y="2800350"/>
            <a:ext cx="22842537" cy="92297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ank you"/>
          <p:cNvSpPr txBox="1"/>
          <p:nvPr/>
        </p:nvSpPr>
        <p:spPr>
          <a:xfrm>
            <a:off x="782238" y="5041046"/>
            <a:ext cx="11634867" cy="8720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"/>
              </a:lnSpc>
              <a:defRPr sz="5000" b="0">
                <a:solidFill>
                  <a:srgbClr val="2C683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rgbClr val="2DC84D"/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Thank you</a:t>
            </a:r>
            <a:endParaRPr lang="en-US" dirty="0">
              <a:solidFill>
                <a:srgbClr val="2DC84D"/>
              </a:solidFill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1" y="12677574"/>
            <a:ext cx="2377165" cy="5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A 章节页">
    <p:bg>
      <p:bgPr>
        <a:solidFill>
          <a:srgbClr val="2DC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90" y="12959314"/>
            <a:ext cx="1334010" cy="317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2"/>
          <p:cNvSpPr>
            <a:spLocks noGrp="1"/>
          </p:cNvSpPr>
          <p:nvPr>
            <p:ph type="title" hasCustomPrompt="1"/>
          </p:nvPr>
        </p:nvSpPr>
        <p:spPr>
          <a:xfrm>
            <a:off x="733190" y="695258"/>
            <a:ext cx="22841775" cy="1073683"/>
          </a:xfrm>
        </p:spPr>
        <p:txBody>
          <a:bodyPr/>
          <a:lstStyle>
            <a:lvl1pPr>
              <a:defRPr>
                <a:solidFill>
                  <a:srgbClr val="046A38"/>
                </a:solidFill>
              </a:defRPr>
            </a:lvl1pPr>
          </a:lstStyle>
          <a:p>
            <a:r>
              <a:rPr kumimoji="1" lang="zh-CN" altLang="en-US" dirty="0"/>
              <a:t>单击此处编辑母版标题样式 章节标题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33190" y="2464199"/>
            <a:ext cx="11068715" cy="1108341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046A38"/>
                </a:solidFill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defRPr>
            </a:lvl1pPr>
            <a:lvl2pPr>
              <a:defRPr>
                <a:solidFill>
                  <a:srgbClr val="2DC84D"/>
                </a:solidFill>
              </a:defRPr>
            </a:lvl2pPr>
            <a:lvl3pPr>
              <a:defRPr>
                <a:solidFill>
                  <a:srgbClr val="2DC84D"/>
                </a:solidFill>
              </a:defRPr>
            </a:lvl3pPr>
            <a:lvl4pPr>
              <a:defRPr>
                <a:solidFill>
                  <a:srgbClr val="2DC84D"/>
                </a:solidFill>
              </a:defRPr>
            </a:lvl4pPr>
            <a:lvl5pPr>
              <a:defRPr>
                <a:solidFill>
                  <a:srgbClr val="2DC84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 二级标题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A 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76506" y="3423684"/>
            <a:ext cx="22841774" cy="920069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Page D 图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423573" cy="1371600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6" name="线条"/>
          <p:cNvSpPr/>
          <p:nvPr/>
        </p:nvSpPr>
        <p:spPr>
          <a:xfrm>
            <a:off x="95718" y="22167"/>
            <a:ext cx="24502401" cy="13693833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" name="线条"/>
          <p:cNvSpPr/>
          <p:nvPr/>
        </p:nvSpPr>
        <p:spPr>
          <a:xfrm flipH="1">
            <a:off x="-130647" y="103915"/>
            <a:ext cx="24514187" cy="13693799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76288" y="3424238"/>
            <a:ext cx="9388438" cy="91995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0"/>
          </p:nvPr>
        </p:nvSpPr>
        <p:spPr>
          <a:xfrm>
            <a:off x="776288" y="2800350"/>
            <a:ext cx="22842537" cy="92297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8" y="12677574"/>
            <a:ext cx="2377165" cy="565200"/>
          </a:xfrm>
          <a:prstGeom prst="rect">
            <a:avLst/>
          </a:prstGeom>
        </p:spPr>
      </p:pic>
      <p:sp>
        <p:nvSpPr>
          <p:cNvPr id="127" name="Thank you"/>
          <p:cNvSpPr txBox="1"/>
          <p:nvPr/>
        </p:nvSpPr>
        <p:spPr>
          <a:xfrm>
            <a:off x="782238" y="5041046"/>
            <a:ext cx="11634867" cy="8720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"/>
              </a:lnSpc>
              <a:defRPr sz="5000" b="0">
                <a:solidFill>
                  <a:srgbClr val="2C683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Thank you</a:t>
            </a:r>
            <a:endParaRPr lang="en-US" dirty="0"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024238"/>
          </a:xfrm>
        </p:spPr>
        <p:txBody>
          <a:bodyPr>
            <a:normAutofit/>
          </a:bodyPr>
          <a:lstStyle>
            <a:lvl1pPr>
              <a:defRPr sz="6400" b="1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0" y="12963890"/>
            <a:ext cx="1332424" cy="316800"/>
          </a:xfrm>
          <a:prstGeom prst="rect">
            <a:avLst/>
          </a:prstGeom>
        </p:spPr>
      </p:pic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776505" y="627526"/>
            <a:ext cx="22841775" cy="107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 </a:t>
            </a:r>
            <a:r>
              <a:rPr kumimoji="1" lang="en-US" altLang="zh-CN" dirty="0"/>
              <a:t>OPPO Sans B 50pt.</a:t>
            </a:r>
            <a:endParaRPr kumimoji="1" lang="zh-CN" altLang="en-US" dirty="0"/>
          </a:p>
        </p:txBody>
      </p:sp>
      <p:sp>
        <p:nvSpPr>
          <p:cNvPr id="11" name="线条"/>
          <p:cNvSpPr/>
          <p:nvPr userDrawn="1"/>
        </p:nvSpPr>
        <p:spPr>
          <a:xfrm>
            <a:off x="765718" y="12807222"/>
            <a:ext cx="22852564" cy="1"/>
          </a:xfrm>
          <a:prstGeom prst="line">
            <a:avLst/>
          </a:prstGeom>
          <a:ln w="25400">
            <a:solidFill>
              <a:srgbClr val="CACAC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pg. xx"/>
          <p:cNvSpPr txBox="1"/>
          <p:nvPr userDrawn="1"/>
        </p:nvSpPr>
        <p:spPr>
          <a:xfrm>
            <a:off x="20884725" y="12874289"/>
            <a:ext cx="2733557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00E22F85-807F-CA40-8F16-B425A1EE1DAC}" type="slidenum">
              <a:rPr lang="uk-UA" sz="1200" smtClean="0"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‹#›</a:t>
            </a:fld>
            <a:endParaRPr sz="1200" dirty="0"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776504" y="3613150"/>
            <a:ext cx="22841775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9pPr>
    </p:titleStyle>
    <p:bodyStyle>
      <a:lvl1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E5E5E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1pPr>
      <a:lvl2pPr marL="1270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400" b="0" i="0" u="none" strike="noStrike" cap="none" spc="0" baseline="0">
          <a:ln>
            <a:noFill/>
          </a:ln>
          <a:solidFill>
            <a:srgbClr val="5E5E5E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2pPr>
      <a:lvl3pPr marL="190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000" b="0" i="0" u="none" strike="noStrike" cap="none" spc="0" baseline="0">
          <a:ln>
            <a:noFill/>
          </a:ln>
          <a:solidFill>
            <a:srgbClr val="5E5E5E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3pPr>
      <a:lvl4pPr marL="2540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4pPr>
      <a:lvl5pPr marL="317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5pPr>
      <a:lvl6pPr marL="381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6pPr>
      <a:lvl7pPr marL="444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7pPr>
      <a:lvl8pPr marL="508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8pPr>
      <a:lvl9pPr marL="571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3" y="12981820"/>
            <a:ext cx="1332424" cy="316800"/>
          </a:xfrm>
          <a:prstGeom prst="rect">
            <a:avLst/>
          </a:prstGeom>
        </p:spPr>
      </p:pic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776505" y="627526"/>
            <a:ext cx="22841775" cy="107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 </a:t>
            </a:r>
            <a:r>
              <a:rPr kumimoji="1" lang="en-US" altLang="zh-CN" dirty="0"/>
              <a:t>OPPO Sans B 50pt.</a:t>
            </a:r>
            <a:endParaRPr kumimoji="1" lang="zh-CN" altLang="en-US" dirty="0"/>
          </a:p>
        </p:txBody>
      </p:sp>
      <p:sp>
        <p:nvSpPr>
          <p:cNvPr id="11" name="线条"/>
          <p:cNvSpPr/>
          <p:nvPr userDrawn="1"/>
        </p:nvSpPr>
        <p:spPr>
          <a:xfrm>
            <a:off x="765718" y="12807222"/>
            <a:ext cx="22852564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pg. xx"/>
          <p:cNvSpPr txBox="1"/>
          <p:nvPr userDrawn="1"/>
        </p:nvSpPr>
        <p:spPr>
          <a:xfrm>
            <a:off x="20884725" y="12874289"/>
            <a:ext cx="2733557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00E22F85-807F-CA40-8F16-B425A1EE1DAC}" type="slidenum">
              <a:rPr lang="uk-UA" sz="1200" smtClean="0">
                <a:solidFill>
                  <a:srgbClr val="5E5E5E"/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‹#›</a:t>
            </a:fld>
            <a:endParaRPr sz="1200" dirty="0">
              <a:solidFill>
                <a:srgbClr val="5E5E5E"/>
              </a:solidFill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776504" y="3613150"/>
            <a:ext cx="22841775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2DC84D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9pPr>
    </p:titleStyle>
    <p:bodyStyle>
      <a:lvl1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CACAC8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1pPr>
      <a:lvl2pPr marL="1270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400" b="0" i="0" u="none" strike="noStrike" cap="none" spc="0" baseline="0">
          <a:ln>
            <a:noFill/>
          </a:ln>
          <a:solidFill>
            <a:srgbClr val="CACAC8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2pPr>
      <a:lvl3pPr marL="190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000" b="0" i="0" u="none" strike="noStrike" cap="none" spc="0" baseline="0">
          <a:ln>
            <a:noFill/>
          </a:ln>
          <a:solidFill>
            <a:srgbClr val="CACAC8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3pPr>
      <a:lvl4pPr marL="2540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3600" b="0" i="0" u="none" strike="noStrike" cap="none" spc="0" baseline="0">
          <a:ln>
            <a:noFill/>
          </a:ln>
          <a:solidFill>
            <a:srgbClr val="CACAC8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4pPr>
      <a:lvl5pPr marL="317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3600" b="0" i="0" u="none" strike="noStrike" cap="none" spc="0" baseline="0">
          <a:ln>
            <a:noFill/>
          </a:ln>
          <a:solidFill>
            <a:srgbClr val="CACAC8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5pPr>
      <a:lvl6pPr marL="381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6pPr>
      <a:lvl7pPr marL="444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7pPr>
      <a:lvl8pPr marL="508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8pPr>
      <a:lvl9pPr marL="571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4425430"/>
            <a:ext cx="9009246" cy="1604668"/>
          </a:xfrm>
          <a:prstGeom prst="rect">
            <a:avLst/>
          </a:prstGeom>
          <a:solidFill>
            <a:srgbClr val="26262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2" name="矩形 1"/>
          <p:cNvSpPr/>
          <p:nvPr/>
        </p:nvSpPr>
        <p:spPr>
          <a:xfrm>
            <a:off x="0" y="5842000"/>
            <a:ext cx="24384000" cy="4165600"/>
          </a:xfrm>
          <a:prstGeom prst="rect">
            <a:avLst/>
          </a:prstGeom>
          <a:solidFill>
            <a:srgbClr val="006D31"/>
          </a:solidFill>
          <a:ln>
            <a:solidFill>
              <a:srgbClr val="006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3" name="矩形 2"/>
          <p:cNvSpPr/>
          <p:nvPr/>
        </p:nvSpPr>
        <p:spPr>
          <a:xfrm>
            <a:off x="13690600" y="5842000"/>
            <a:ext cx="4216400" cy="4165600"/>
          </a:xfrm>
          <a:prstGeom prst="rect">
            <a:avLst/>
          </a:prstGeom>
          <a:solidFill>
            <a:srgbClr val="26262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4" name="文本框 3"/>
          <p:cNvSpPr txBox="1"/>
          <p:nvPr/>
        </p:nvSpPr>
        <p:spPr>
          <a:xfrm>
            <a:off x="965200" y="6847582"/>
            <a:ext cx="10666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2021</a:t>
            </a:r>
            <a:r>
              <a:rPr kumimoji="1" lang="zh-CN" altLang="en-US" sz="6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届实习生答辩</a:t>
            </a:r>
          </a:p>
        </p:txBody>
      </p:sp>
      <p:sp>
        <p:nvSpPr>
          <p:cNvPr id="13" name="矩形 12"/>
          <p:cNvSpPr/>
          <p:nvPr/>
        </p:nvSpPr>
        <p:spPr>
          <a:xfrm>
            <a:off x="20561296" y="1676400"/>
            <a:ext cx="2197104" cy="5663624"/>
          </a:xfrm>
          <a:prstGeom prst="rect">
            <a:avLst/>
          </a:prstGeom>
          <a:solidFill>
            <a:srgbClr val="26262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14" name="矩形 13"/>
          <p:cNvSpPr/>
          <p:nvPr/>
        </p:nvSpPr>
        <p:spPr>
          <a:xfrm>
            <a:off x="18872200" y="8509574"/>
            <a:ext cx="1473200" cy="2209226"/>
          </a:xfrm>
          <a:prstGeom prst="rect">
            <a:avLst/>
          </a:prstGeom>
          <a:solidFill>
            <a:srgbClr val="26262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0380"/>
            <a:ext cx="2730902" cy="4409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5200" y="8509377"/>
            <a:ext cx="10666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智能感知与交互研究部</a:t>
            </a:r>
            <a:r>
              <a:rPr kumimoji="1" lang="en-US" altLang="zh-CN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kumimoji="1"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徐佳飞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方法及</a:t>
            </a:r>
            <a:r>
              <a:rPr kumimoji="1" lang="zh-CN" altLang="en-US" b="1" dirty="0"/>
              <a:t>创新点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D242D-75A5-BA47-9E49-450FFEA10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629" y="1739376"/>
            <a:ext cx="5319496" cy="107368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SLAM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67709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完成情况</a:t>
            </a:r>
          </a:p>
        </p:txBody>
      </p:sp>
    </p:spTree>
    <p:extLst>
      <p:ext uri="{BB962C8B-B14F-4D97-AF65-F5344CB8AC3E}">
        <p14:creationId xmlns:p14="http://schemas.microsoft.com/office/powerpoint/2010/main" val="17478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经验总结及待改善方向</a:t>
            </a:r>
          </a:p>
        </p:txBody>
      </p:sp>
    </p:spTree>
    <p:extLst>
      <p:ext uri="{BB962C8B-B14F-4D97-AF65-F5344CB8AC3E}">
        <p14:creationId xmlns:p14="http://schemas.microsoft.com/office/powerpoint/2010/main" val="279428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76506" y="3488706"/>
            <a:ext cx="21388550" cy="7886430"/>
            <a:chOff x="2070340" y="1521952"/>
            <a:chExt cx="5003320" cy="2763021"/>
          </a:xfrm>
        </p:grpSpPr>
        <p:grpSp>
          <p:nvGrpSpPr>
            <p:cNvPr id="21" name="组合 20"/>
            <p:cNvGrpSpPr/>
            <p:nvPr/>
          </p:nvGrpSpPr>
          <p:grpSpPr>
            <a:xfrm>
              <a:off x="2070340" y="1521952"/>
              <a:ext cx="5003320" cy="437128"/>
              <a:chOff x="2070340" y="1521952"/>
              <a:chExt cx="5003320" cy="43712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2070340" y="1521952"/>
                <a:ext cx="582886" cy="43712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1</a:t>
                </a:r>
                <a:endParaRPr kumimoji="0" lang="en-US" altLang="ja-JP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2705865" y="1521952"/>
                <a:ext cx="4367795" cy="4371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实习计划完成情况总览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0340" y="2103068"/>
              <a:ext cx="5003320" cy="437806"/>
              <a:chOff x="2070340" y="2187007"/>
              <a:chExt cx="5003320" cy="437806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gray">
              <a:xfrm>
                <a:off x="2070340" y="2187007"/>
                <a:ext cx="582886" cy="43780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gray">
              <a:xfrm>
                <a:off x="2705866" y="2187007"/>
                <a:ext cx="4367794" cy="437806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实习期间核心产出与总结反思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070340" y="3266656"/>
              <a:ext cx="5003320" cy="437806"/>
              <a:chOff x="2070340" y="3393238"/>
              <a:chExt cx="5003320" cy="43780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gray">
              <a:xfrm>
                <a:off x="2070340" y="3393238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gray">
              <a:xfrm>
                <a:off x="2705866" y="3393238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对于公司文化的理解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70340" y="3848450"/>
              <a:ext cx="5003320" cy="436523"/>
              <a:chOff x="2070340" y="4059577"/>
              <a:chExt cx="5003320" cy="436523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gray">
              <a:xfrm>
                <a:off x="2070340" y="4059577"/>
                <a:ext cx="582886" cy="436523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gray">
              <a:xfrm>
                <a:off x="2705866" y="4059577"/>
                <a:ext cx="4367794" cy="43652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对部门</a:t>
                </a: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/</a:t>
                </a: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团队的建议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70340" y="2684862"/>
              <a:ext cx="5003320" cy="437806"/>
              <a:chOff x="2070340" y="2790122"/>
              <a:chExt cx="5003320" cy="437806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gray">
              <a:xfrm>
                <a:off x="2070340" y="2790122"/>
                <a:ext cx="582886" cy="437806"/>
              </a:xfrm>
              <a:prstGeom prst="rect">
                <a:avLst/>
              </a:prstGeom>
              <a:solidFill>
                <a:srgbClr val="046A38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gray">
              <a:xfrm>
                <a:off x="2705866" y="2790122"/>
                <a:ext cx="4367794" cy="437806"/>
              </a:xfrm>
              <a:prstGeom prst="rect">
                <a:avLst/>
              </a:prstGeom>
              <a:solidFill>
                <a:srgbClr val="046A38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lang="zh-CN" altLang="en-US" sz="4800" b="0" kern="1200" dirty="0">
                    <a:solidFill>
                      <a:schemeClr val="bg1"/>
                    </a:solidFill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实习期间的个人成长与收获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实习期间的个人成长与收获（</a:t>
            </a:r>
            <a:r>
              <a:rPr kumimoji="1" lang="en-US" altLang="zh-CN" dirty="0"/>
              <a:t>Top 3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内文，</a:t>
            </a:r>
            <a:r>
              <a:rPr lang="en-US" altLang="zh-CN" dirty="0"/>
              <a:t>48pt.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6506" y="11734219"/>
            <a:ext cx="1219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注：</a:t>
            </a:r>
          </a:p>
          <a:p>
            <a:pPr algn="l"/>
            <a:r>
              <a:rPr lang="en-US" altLang="zh-CN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1. </a:t>
            </a:r>
            <a:r>
              <a:rPr lang="zh-CN" altLang="en-US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建议阐释实习期间最核心的三项成长与收获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76506" y="3488706"/>
            <a:ext cx="21388550" cy="7886430"/>
            <a:chOff x="2070340" y="1521952"/>
            <a:chExt cx="5003320" cy="2763021"/>
          </a:xfrm>
        </p:grpSpPr>
        <p:grpSp>
          <p:nvGrpSpPr>
            <p:cNvPr id="21" name="组合 20"/>
            <p:cNvGrpSpPr/>
            <p:nvPr/>
          </p:nvGrpSpPr>
          <p:grpSpPr>
            <a:xfrm>
              <a:off x="2070340" y="1521952"/>
              <a:ext cx="5003320" cy="437128"/>
              <a:chOff x="2070340" y="1521952"/>
              <a:chExt cx="5003320" cy="43712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2070340" y="1521952"/>
                <a:ext cx="582886" cy="43712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1</a:t>
                </a:r>
                <a:endParaRPr kumimoji="0" lang="en-US" altLang="ja-JP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2705865" y="1521952"/>
                <a:ext cx="4367795" cy="4371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实习计划完成情况总览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0340" y="2103068"/>
              <a:ext cx="5003320" cy="437806"/>
              <a:chOff x="2070340" y="2187007"/>
              <a:chExt cx="5003320" cy="437806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gray">
              <a:xfrm>
                <a:off x="2070340" y="2187007"/>
                <a:ext cx="582886" cy="43780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gray">
              <a:xfrm>
                <a:off x="2705866" y="2187007"/>
                <a:ext cx="4367794" cy="437806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实习期间核心产出与总结反思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070340" y="3266656"/>
              <a:ext cx="5003320" cy="437806"/>
              <a:chOff x="2070340" y="3393238"/>
              <a:chExt cx="5003320" cy="43780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gray">
              <a:xfrm>
                <a:off x="2070340" y="3393238"/>
                <a:ext cx="582886" cy="437806"/>
              </a:xfrm>
              <a:prstGeom prst="rect">
                <a:avLst/>
              </a:prstGeom>
              <a:solidFill>
                <a:srgbClr val="046A38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gray">
              <a:xfrm>
                <a:off x="2705866" y="3393238"/>
                <a:ext cx="4367794" cy="437806"/>
              </a:xfrm>
              <a:prstGeom prst="rect">
                <a:avLst/>
              </a:prstGeom>
              <a:solidFill>
                <a:srgbClr val="046A38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对于公司文化的理解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70340" y="3848450"/>
              <a:ext cx="5003320" cy="436523"/>
              <a:chOff x="2070340" y="4059577"/>
              <a:chExt cx="5003320" cy="436523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gray">
              <a:xfrm>
                <a:off x="2070340" y="4059577"/>
                <a:ext cx="582886" cy="436523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gray">
              <a:xfrm>
                <a:off x="2705866" y="4059577"/>
                <a:ext cx="4367794" cy="43652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对部门</a:t>
                </a: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/</a:t>
                </a: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团队的建议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70340" y="2684862"/>
              <a:ext cx="5003320" cy="437806"/>
              <a:chOff x="2070340" y="2790122"/>
              <a:chExt cx="5003320" cy="437806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gray">
              <a:xfrm>
                <a:off x="2070340" y="2790122"/>
                <a:ext cx="582886" cy="43780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gray">
              <a:xfrm>
                <a:off x="2705866" y="2790122"/>
                <a:ext cx="4367794" cy="437806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lang="zh-CN" altLang="en-US" sz="4800" b="0" kern="1200" dirty="0">
                    <a:solidFill>
                      <a:srgbClr val="5E5E5E"/>
                    </a:solidFill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实习期间的个人成长与收获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对于公司文化的理解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内文，</a:t>
            </a:r>
            <a:r>
              <a:rPr kumimoji="1" lang="en-US" altLang="zh-CN" dirty="0"/>
              <a:t>48pt.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76506" y="3488706"/>
            <a:ext cx="21388550" cy="7886430"/>
            <a:chOff x="2070340" y="1521952"/>
            <a:chExt cx="5003320" cy="2763021"/>
          </a:xfrm>
        </p:grpSpPr>
        <p:grpSp>
          <p:nvGrpSpPr>
            <p:cNvPr id="21" name="组合 20"/>
            <p:cNvGrpSpPr/>
            <p:nvPr/>
          </p:nvGrpSpPr>
          <p:grpSpPr>
            <a:xfrm>
              <a:off x="2070340" y="1521952"/>
              <a:ext cx="5003320" cy="437128"/>
              <a:chOff x="2070340" y="1521952"/>
              <a:chExt cx="5003320" cy="43712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2070340" y="1521952"/>
                <a:ext cx="582886" cy="43712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1</a:t>
                </a:r>
                <a:endParaRPr kumimoji="0" lang="en-US" altLang="ja-JP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2705865" y="1521952"/>
                <a:ext cx="4367795" cy="4371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实习计划完成情况总览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0340" y="2103068"/>
              <a:ext cx="5003320" cy="437806"/>
              <a:chOff x="2070340" y="2187007"/>
              <a:chExt cx="5003320" cy="437806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gray">
              <a:xfrm>
                <a:off x="2070340" y="2187007"/>
                <a:ext cx="582886" cy="43780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gray">
              <a:xfrm>
                <a:off x="2705866" y="2187007"/>
                <a:ext cx="4367794" cy="437806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实习期间核心产出与总结反思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070340" y="3266656"/>
              <a:ext cx="5003320" cy="437806"/>
              <a:chOff x="2070340" y="3393238"/>
              <a:chExt cx="5003320" cy="43780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gray">
              <a:xfrm>
                <a:off x="2070340" y="3393238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gray">
              <a:xfrm>
                <a:off x="2705866" y="3393238"/>
                <a:ext cx="4367794" cy="437806"/>
              </a:xfrm>
              <a:prstGeom prst="rect">
                <a:avLst/>
              </a:prstGeom>
              <a:noFill/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对于公司文化的理解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70340" y="3848450"/>
              <a:ext cx="5003320" cy="436523"/>
              <a:chOff x="2070340" y="4059577"/>
              <a:chExt cx="5003320" cy="436523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gray">
              <a:xfrm>
                <a:off x="2070340" y="4059577"/>
                <a:ext cx="582886" cy="436523"/>
              </a:xfrm>
              <a:prstGeom prst="rect">
                <a:avLst/>
              </a:prstGeom>
              <a:solidFill>
                <a:srgbClr val="046A38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gray">
              <a:xfrm>
                <a:off x="2705866" y="4059577"/>
                <a:ext cx="4367794" cy="436523"/>
              </a:xfrm>
              <a:prstGeom prst="rect">
                <a:avLst/>
              </a:prstGeom>
              <a:solidFill>
                <a:srgbClr val="046A38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对部门</a:t>
                </a: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/</a:t>
                </a: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团队的建议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70340" y="2684862"/>
              <a:ext cx="5003320" cy="437806"/>
              <a:chOff x="2070340" y="2790122"/>
              <a:chExt cx="5003320" cy="437806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gray">
              <a:xfrm>
                <a:off x="2070340" y="2790122"/>
                <a:ext cx="582886" cy="43780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gray">
              <a:xfrm>
                <a:off x="2705866" y="2790122"/>
                <a:ext cx="4367794" cy="437806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lang="zh-CN" altLang="en-US" sz="4800" b="0" kern="1200" dirty="0">
                    <a:solidFill>
                      <a:srgbClr val="5E5E5E"/>
                    </a:solidFill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实习期间的个人成长与收获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对部门</a:t>
            </a:r>
            <a:r>
              <a:rPr kumimoji="1" lang="en-US" altLang="zh-CN" dirty="0"/>
              <a:t>/</a:t>
            </a:r>
            <a:r>
              <a:rPr kumimoji="1" lang="zh-CN" altLang="en-US" dirty="0"/>
              <a:t>团队的建议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76506" y="3765175"/>
          <a:ext cx="22531729" cy="5342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5742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序号</a:t>
                      </a:r>
                    </a:p>
                  </a:txBody>
                  <a:tcPr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问题</a:t>
                      </a:r>
                    </a:p>
                  </a:txBody>
                  <a:tcPr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建议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/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改进方案</a:t>
                      </a:r>
                    </a:p>
                  </a:txBody>
                  <a:tcPr anchor="ctr"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74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1</a:t>
                      </a:r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74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2</a:t>
                      </a:r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74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3</a:t>
                      </a:r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评委提问与点评</a:t>
            </a:r>
          </a:p>
        </p:txBody>
      </p:sp>
      <p:pic>
        <p:nvPicPr>
          <p:cNvPr id="7" name="Picture 2" descr="\\172.16.103.13\hr_人力资源变革项目文档\9.0 其他\PPT图片素材\圆桌会议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909" y="3423684"/>
            <a:ext cx="11772365" cy="8829276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222202" y="5548505"/>
            <a:ext cx="19303717" cy="7200049"/>
            <a:chOff x="406567" y="2118170"/>
            <a:chExt cx="8200972" cy="305886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567" y="2118170"/>
              <a:ext cx="8200972" cy="305886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71048" y="2528136"/>
              <a:ext cx="6445788" cy="318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265" dirty="0">
                  <a:solidFill>
                    <a:srgbClr val="00925F"/>
                  </a:solidFill>
                  <a:latin typeface="OPPOSans B" panose="00020600040101010101" charset="-122"/>
                  <a:ea typeface="OPPOSans B" panose="00020600040101010101" charset="-122"/>
                </a:rPr>
                <a:t>主要项目</a:t>
              </a:r>
              <a:r>
                <a:rPr lang="en-US" altLang="zh-CN" sz="4265" dirty="0">
                  <a:solidFill>
                    <a:srgbClr val="00925F"/>
                  </a:solidFill>
                  <a:latin typeface="OPPOSans B" panose="00020600040101010101" charset="-122"/>
                  <a:ea typeface="OPPOSans B" panose="00020600040101010101" charset="-122"/>
                </a:rPr>
                <a:t>/</a:t>
              </a:r>
              <a:r>
                <a:rPr lang="zh-CN" altLang="en-US" sz="4265" dirty="0">
                  <a:solidFill>
                    <a:srgbClr val="00925F"/>
                  </a:solidFill>
                  <a:latin typeface="OPPOSans B" panose="00020600040101010101" charset="-122"/>
                  <a:ea typeface="OPPOSans B" panose="00020600040101010101" charset="-122"/>
                </a:rPr>
                <a:t>实习经历</a:t>
              </a:r>
              <a:r>
                <a:rPr lang="en-US" altLang="zh-CN" sz="4265" dirty="0">
                  <a:solidFill>
                    <a:srgbClr val="00925F"/>
                  </a:solidFill>
                  <a:latin typeface="OPPOSans B" panose="00020600040101010101" charset="-122"/>
                  <a:ea typeface="OPPOSans B" panose="00020600040101010101" charset="-122"/>
                </a:rPr>
                <a:t>/</a:t>
              </a:r>
              <a:r>
                <a:rPr lang="zh-CN" altLang="en-US" sz="4265" dirty="0">
                  <a:solidFill>
                    <a:srgbClr val="00925F"/>
                  </a:solidFill>
                  <a:latin typeface="OPPOSans B" panose="00020600040101010101" charset="-122"/>
                  <a:ea typeface="OPPOSans B" panose="00020600040101010101" charset="-122"/>
                </a:rPr>
                <a:t>奖励活动</a:t>
              </a: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843727" y="3007896"/>
              <a:ext cx="7510473" cy="1608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245533" tIns="122768" rIns="245533" bIns="122768"/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sz="3200" b="0" dirty="0">
                  <a:solidFill>
                    <a:srgbClr val="FF3300"/>
                  </a:solidFill>
                  <a:latin typeface="OPPOSans R" panose="00020600040101010101" charset="-122"/>
                  <a:ea typeface="OPPOSans R" panose="00020600040101010101" charset="-122"/>
                </a:rPr>
                <a:t>连续帧定位策略</a:t>
              </a:r>
              <a:endParaRPr lang="en-US" altLang="zh-CN" sz="3200" b="0" dirty="0">
                <a:solidFill>
                  <a:srgbClr val="FF3300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altLang="zh-CN" sz="3200" b="0" dirty="0">
                <a:solidFill>
                  <a:srgbClr val="FF3300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sz="3200" b="0" dirty="0">
                  <a:solidFill>
                    <a:srgbClr val="FF3300"/>
                  </a:solidFill>
                  <a:latin typeface="OPPOSans R" panose="00020600040101010101" charset="-122"/>
                  <a:ea typeface="OPPOSans R" panose="00020600040101010101" charset="-122"/>
                </a:rPr>
                <a:t>参与第二届自动驾驶重定位比赛（</a:t>
              </a:r>
              <a:r>
                <a:rPr lang="en-US" altLang="zh-CN" sz="3200" b="0" dirty="0">
                  <a:solidFill>
                    <a:srgbClr val="FF3300"/>
                  </a:solidFill>
                  <a:latin typeface="OPPOSans R" panose="00020600040101010101" charset="-122"/>
                  <a:ea typeface="OPPOSans R" panose="00020600040101010101" charset="-122"/>
                </a:rPr>
                <a:t>MLAD Workshop 2021 ICCV)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altLang="zh-CN" sz="3200" dirty="0">
                <a:solidFill>
                  <a:srgbClr val="FF3300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altLang="zh-CN" sz="3735" dirty="0"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altLang="zh-CN" sz="3735" b="0" dirty="0">
                <a:solidFill>
                  <a:schemeClr val="tx1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altLang="zh-CN" sz="3200" dirty="0"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3200" b="0" dirty="0">
                <a:solidFill>
                  <a:schemeClr val="tx1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3200" b="0" dirty="0">
                <a:solidFill>
                  <a:schemeClr val="tx1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altLang="zh-CN" sz="3200" b="0" dirty="0">
                <a:solidFill>
                  <a:schemeClr val="tx1"/>
                </a:solidFill>
                <a:latin typeface="OPPOSans R" panose="00020600040101010101" charset="-122"/>
                <a:ea typeface="OPPOSans R" panose="00020600040101010101" charset="-122"/>
              </a:endParaRP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91685"/>
              </p:ext>
            </p:extLst>
          </p:nvPr>
        </p:nvGraphicFramePr>
        <p:xfrm>
          <a:off x="2724824" y="2997200"/>
          <a:ext cx="18204774" cy="169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7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66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姓名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徐佳飞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工号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S9041717</a:t>
                      </a:r>
                      <a:endParaRPr lang="zh-CN" altLang="en-US" sz="3200" dirty="0">
                        <a:latin typeface="OPPOSans R" panose="00020600040101010101" charset="-122"/>
                        <a:ea typeface="OPPOSans R" panose="00020600040101010101" charset="-122"/>
                      </a:endParaRPr>
                    </a:p>
                  </a:txBody>
                  <a:tcPr marL="215037" marR="215037" marT="107520" marB="1075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603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OPPOSans R" panose="00020600040101010101" charset="-122"/>
                        <a:ea typeface="OPPOSans R" panose="00020600040101010101" charset="-122"/>
                      </a:endParaRP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智能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OPPOSans R" panose="00020600040101010101" charset="-122"/>
                        <a:ea typeface="OPPOSans R" panose="00020600040101010101" charset="-122"/>
                      </a:endParaRP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OPPOSans R" panose="00020600040101010101" charset="-122"/>
                        <a:ea typeface="OPPOSans R" panose="00020600040101010101" charset="-122"/>
                      </a:endParaRPr>
                    </a:p>
                  </a:txBody>
                  <a:tcPr marL="215037" marR="215037" marT="107520" marB="107520" anchor="ctr"/>
                </a:tc>
                <a:extLst>
                  <a:ext uri="{0D108BD9-81ED-4DB2-BD59-A6C34878D82A}">
                    <a16:rowId xmlns:a16="http://schemas.microsoft.com/office/drawing/2014/main" val="249361634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99814"/>
              </p:ext>
            </p:extLst>
          </p:nvPr>
        </p:nvGraphicFramePr>
        <p:xfrm>
          <a:off x="2724831" y="3853080"/>
          <a:ext cx="18204771" cy="169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7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部门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OPPOSans R" panose="00020600040101010101" charset="-122"/>
                          <a:ea typeface="OPPOSans R" panose="00020600040101010101" charset="-122"/>
                          <a:cs typeface="+mn-cs"/>
                          <a:sym typeface="Helvetica Neue Light"/>
                        </a:rPr>
                        <a:t>智能感知与交互研究部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岗位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700" dirty="0">
                          <a:latin typeface="方正兰亭中粗黑_GBK" panose="02000000000000000000" pitchFamily="2" charset="-122"/>
                          <a:ea typeface="方正兰亭中粗黑_GBK" panose="02000000000000000000" pitchFamily="2" charset="-122"/>
                        </a:rPr>
                        <a:t>计算机视觉实习生</a:t>
                      </a:r>
                      <a:endParaRPr lang="en-US" altLang="zh-CN" sz="3700" dirty="0">
                        <a:latin typeface="方正兰亭中粗黑_GBK" panose="02000000000000000000" pitchFamily="2" charset="-122"/>
                        <a:ea typeface="方正兰亭中粗黑_GBK" panose="02000000000000000000" pitchFamily="2" charset="-122"/>
                      </a:endParaRPr>
                    </a:p>
                  </a:txBody>
                  <a:tcPr marL="215037" marR="215037" marT="107520" marB="1075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12"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OPPOSans R" panose="00020600040101010101" charset="-122"/>
                          <a:ea typeface="OPPOSans R" panose="00020600040101010101" charset="-122"/>
                          <a:cs typeface="+mn-cs"/>
                          <a:sym typeface="Helvetica Neue Light"/>
                        </a:rPr>
                        <a:t>学校</a:t>
                      </a:r>
                    </a:p>
                  </a:txBody>
                  <a:tcPr marL="215037" marR="215037" marT="107520" marB="107520"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OPPOSans R" panose="00020600040101010101" charset="-122"/>
                          <a:ea typeface="OPPOSans R" panose="00020600040101010101" charset="-122"/>
                          <a:cs typeface="+mn-cs"/>
                          <a:sym typeface="Helvetica Neue Light"/>
                        </a:rPr>
                        <a:t>中科院技物所</a:t>
                      </a:r>
                      <a:r>
                        <a:rPr lang="en-US" altLang="zh-CN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OPPOSans R" panose="00020600040101010101" charset="-122"/>
                          <a:ea typeface="OPPOSans R" panose="00020600040101010101" charset="-122"/>
                          <a:cs typeface="+mn-cs"/>
                          <a:sym typeface="Helvetica Neue Light"/>
                        </a:rPr>
                        <a:t>/</a:t>
                      </a:r>
                      <a:r>
                        <a:rPr lang="zh-CN" altLang="en-US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OPPOSans R" panose="00020600040101010101" charset="-122"/>
                          <a:ea typeface="OPPOSans R" panose="00020600040101010101" charset="-122"/>
                          <a:cs typeface="+mn-cs"/>
                          <a:sym typeface="Helvetica Neue Light"/>
                        </a:rPr>
                        <a:t>上海科技大学</a:t>
                      </a:r>
                    </a:p>
                  </a:txBody>
                  <a:tcPr marL="215037" marR="215037" marT="107520" marB="107520"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OPPOSans R" panose="00020600040101010101" charset="-122"/>
                          <a:ea typeface="OPPOSans R" panose="00020600040101010101" charset="-122"/>
                          <a:cs typeface="+mn-cs"/>
                          <a:sym typeface="Helvetica Neue Light"/>
                        </a:rPr>
                        <a:t>专业</a:t>
                      </a:r>
                    </a:p>
                  </a:txBody>
                  <a:tcPr marL="215037" marR="215037" marT="107520" marB="107520"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700" dirty="0">
                          <a:solidFill>
                            <a:schemeClr val="bg1"/>
                          </a:solidFill>
                          <a:latin typeface="方正兰亭中粗黑_GBK" panose="02000000000000000000" pitchFamily="2" charset="-122"/>
                          <a:ea typeface="方正兰亭中粗黑_GBK" panose="02000000000000000000" pitchFamily="2" charset="-122"/>
                        </a:rPr>
                        <a:t>电子科学与技术</a:t>
                      </a:r>
                      <a:endParaRPr lang="en-US" altLang="zh-CN" sz="3700" dirty="0">
                        <a:solidFill>
                          <a:schemeClr val="bg1"/>
                        </a:solidFill>
                        <a:latin typeface="方正兰亭中粗黑_GBK" panose="02000000000000000000" pitchFamily="2" charset="-122"/>
                        <a:ea typeface="方正兰亭中粗黑_GBK" panose="02000000000000000000" pitchFamily="2" charset="-122"/>
                      </a:endParaRPr>
                    </a:p>
                  </a:txBody>
                  <a:tcPr marL="215037" marR="215037" marT="107520" marB="107520" anchor="ctr"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itle 3"/>
          <p:cNvSpPr txBox="1"/>
          <p:nvPr/>
        </p:nvSpPr>
        <p:spPr>
          <a:xfrm>
            <a:off x="2476941" y="1574800"/>
            <a:ext cx="15724800" cy="1207968"/>
          </a:xfrm>
          <a:prstGeom prst="rect">
            <a:avLst/>
          </a:prstGeom>
        </p:spPr>
        <p:txBody>
          <a:bodyPr vert="horz" lIns="24384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sz="6400" dirty="0">
                <a:solidFill>
                  <a:srgbClr val="000000"/>
                </a:solidFill>
                <a:latin typeface="OPPOSans B" panose="00020600040101010101" charset="-122"/>
                <a:ea typeface="OPPOSans B" panose="00020600040101010101" charset="-122"/>
              </a:rPr>
              <a:t>个人信息</a:t>
            </a:r>
            <a:endParaRPr lang="en-US" sz="6400" dirty="0">
              <a:latin typeface="OPPOSans B" panose="00020600040101010101" charset="-122"/>
              <a:ea typeface="OPPOSans B" panose="0002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4" y="1574800"/>
            <a:ext cx="1266093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76506" y="3488706"/>
            <a:ext cx="21388550" cy="7886430"/>
            <a:chOff x="2070340" y="1521952"/>
            <a:chExt cx="5003320" cy="2763021"/>
          </a:xfrm>
        </p:grpSpPr>
        <p:grpSp>
          <p:nvGrpSpPr>
            <p:cNvPr id="21" name="组合 20"/>
            <p:cNvGrpSpPr/>
            <p:nvPr/>
          </p:nvGrpSpPr>
          <p:grpSpPr>
            <a:xfrm>
              <a:off x="2070340" y="1521952"/>
              <a:ext cx="5003320" cy="437128"/>
              <a:chOff x="2070340" y="1521952"/>
              <a:chExt cx="5003320" cy="43712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2070340" y="1521952"/>
                <a:ext cx="582886" cy="437128"/>
              </a:xfrm>
              <a:prstGeom prst="rect">
                <a:avLst/>
              </a:prstGeom>
              <a:solidFill>
                <a:srgbClr val="046A38"/>
              </a:solidFill>
              <a:ln w="9525" algn="ctr">
                <a:solidFill>
                  <a:srgbClr val="00925F"/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1</a:t>
                </a:r>
                <a:endParaRPr kumimoji="0" lang="en-US" altLang="ja-JP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2705865" y="1521952"/>
                <a:ext cx="4367795" cy="437128"/>
              </a:xfrm>
              <a:prstGeom prst="rect">
                <a:avLst/>
              </a:prstGeom>
              <a:solidFill>
                <a:srgbClr val="046A38"/>
              </a:solidFill>
              <a:ln w="6350" algn="ctr">
                <a:solidFill>
                  <a:srgbClr val="00925F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实习计划完成情况总览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0340" y="2103068"/>
              <a:ext cx="5003320" cy="437806"/>
              <a:chOff x="2070340" y="2187007"/>
              <a:chExt cx="5003320" cy="437806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gray">
              <a:xfrm>
                <a:off x="2070340" y="2187007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gray">
              <a:xfrm>
                <a:off x="2705866" y="2187007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实习期间核心产出与总结反思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070340" y="3266656"/>
              <a:ext cx="5003320" cy="437806"/>
              <a:chOff x="2070340" y="3393238"/>
              <a:chExt cx="5003320" cy="43780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gray">
              <a:xfrm>
                <a:off x="2070340" y="3393238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gray">
              <a:xfrm>
                <a:off x="2705866" y="3393238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对于公司文化的理解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70340" y="3848450"/>
              <a:ext cx="5003320" cy="436523"/>
              <a:chOff x="2070340" y="4059577"/>
              <a:chExt cx="5003320" cy="436523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gray">
              <a:xfrm>
                <a:off x="2070340" y="4059577"/>
                <a:ext cx="582886" cy="436523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gray">
              <a:xfrm>
                <a:off x="2705866" y="4059577"/>
                <a:ext cx="4367794" cy="43652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对部门</a:t>
                </a: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/</a:t>
                </a: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团队的建议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70340" y="2684862"/>
              <a:ext cx="5003320" cy="437806"/>
              <a:chOff x="2070340" y="2790122"/>
              <a:chExt cx="5003320" cy="437806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gray">
              <a:xfrm>
                <a:off x="2070340" y="2790122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gray">
              <a:xfrm>
                <a:off x="2705866" y="2790122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lang="zh-CN" altLang="en-US" sz="4800" b="0" kern="1200" dirty="0">
                    <a:solidFill>
                      <a:srgbClr val="5E5E5E"/>
                    </a:solidFill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实习期间的个人成长与收获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76184"/>
              </p:ext>
            </p:extLst>
          </p:nvPr>
        </p:nvGraphicFramePr>
        <p:xfrm>
          <a:off x="776503" y="3532033"/>
          <a:ext cx="22477943" cy="6096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8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实习计划与目标</a:t>
                      </a:r>
                    </a:p>
                  </a:txBody>
                  <a:tcPr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完成情况</a:t>
                      </a:r>
                    </a:p>
                  </a:txBody>
                  <a:tcPr anchor="ctr"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目标一：</a:t>
                      </a:r>
                      <a:r>
                        <a:rPr lang="zh-CN" altLang="en-GB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熟悉</a:t>
                      </a:r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了解</a:t>
                      </a:r>
                      <a:r>
                        <a:rPr lang="en-US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SLAM</a:t>
                      </a:r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，调研视觉定位相关方法</a:t>
                      </a:r>
                      <a:endParaRPr lang="en-GB" altLang="zh-CN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已完成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marL="0" marR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目标二：</a:t>
                      </a:r>
                      <a:r>
                        <a:rPr lang="zh-CN" altLang="en-GB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熟悉</a:t>
                      </a:r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掌握组内原有视觉定位方法代码</a:t>
                      </a:r>
                      <a:endParaRPr lang="en-GB" altLang="zh-CN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已完成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marL="0" marR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目标三：</a:t>
                      </a:r>
                      <a:r>
                        <a:rPr lang="zh-CN" altLang="en-GB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参与</a:t>
                      </a:r>
                      <a:r>
                        <a:rPr lang="en-US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ICCV</a:t>
                      </a:r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自动驾驶比赛</a:t>
                      </a:r>
                      <a:endParaRPr lang="en-GB" altLang="zh-CN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已完成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……</a:t>
                      </a:r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algn="l"/>
                      <a:endParaRPr lang="zh-CN" altLang="en-US" sz="240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实习计划完成情况总览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6506" y="11365012"/>
            <a:ext cx="15568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457200" hangingPunct="1"/>
            <a:r>
              <a:rPr lang="zh-CN" altLang="en-US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注：</a:t>
            </a:r>
            <a:endParaRPr lang="en-US" altLang="zh-CN" sz="2400" b="0" kern="1200" dirty="0">
              <a:solidFill>
                <a:srgbClr val="5E5E5E"/>
              </a:solidFill>
              <a:latin typeface="OPPOSans M" panose="00020600040101010101" charset="-122"/>
              <a:ea typeface="OPPOSans M" panose="00020600040101010101" charset="-122"/>
              <a:cs typeface="+mn-cs"/>
            </a:endParaRPr>
          </a:p>
          <a:p>
            <a:pPr lvl="0" algn="l" defTabSz="457200" hangingPunct="1"/>
            <a:r>
              <a:rPr lang="en-US" altLang="zh-CN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1.</a:t>
            </a:r>
            <a:r>
              <a:rPr lang="zh-CN" altLang="en-US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完成情况共分为：已完成，部分完成，未完成，正常进行中，延期，调整，未开展及其他。</a:t>
            </a:r>
            <a:endParaRPr lang="en-US" altLang="zh-CN" sz="2400" b="0" kern="1200" dirty="0">
              <a:solidFill>
                <a:srgbClr val="5E5E5E"/>
              </a:solidFill>
              <a:latin typeface="OPPOSans M" panose="00020600040101010101" charset="-122"/>
              <a:ea typeface="OPPOSans M" panose="00020600040101010101" charset="-122"/>
              <a:cs typeface="+mn-cs"/>
            </a:endParaRPr>
          </a:p>
          <a:p>
            <a:pPr lvl="0" algn="l" defTabSz="457200" hangingPunct="1"/>
            <a:r>
              <a:rPr lang="en-US" altLang="zh-CN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2.</a:t>
            </a:r>
            <a:r>
              <a:rPr lang="zh-CN" altLang="en-US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针对</a:t>
            </a:r>
            <a:r>
              <a:rPr lang="en-US" altLang="zh-CN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“</a:t>
            </a:r>
            <a:r>
              <a:rPr lang="zh-CN" altLang="en-US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未完成</a:t>
            </a:r>
            <a:r>
              <a:rPr lang="en-US" altLang="zh-CN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”</a:t>
            </a:r>
            <a:r>
              <a:rPr lang="zh-CN" altLang="en-US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的目标需要明确具体原因。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76506" y="3488706"/>
            <a:ext cx="21388550" cy="7886430"/>
            <a:chOff x="2070340" y="1521952"/>
            <a:chExt cx="5003320" cy="2763021"/>
          </a:xfrm>
        </p:grpSpPr>
        <p:grpSp>
          <p:nvGrpSpPr>
            <p:cNvPr id="21" name="组合 20"/>
            <p:cNvGrpSpPr/>
            <p:nvPr/>
          </p:nvGrpSpPr>
          <p:grpSpPr>
            <a:xfrm>
              <a:off x="2070340" y="1521952"/>
              <a:ext cx="5003320" cy="437128"/>
              <a:chOff x="2070340" y="1521952"/>
              <a:chExt cx="5003320" cy="43712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2070340" y="1521952"/>
                <a:ext cx="582886" cy="43712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1</a:t>
                </a:r>
                <a:endParaRPr kumimoji="0" lang="en-US" altLang="ja-JP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2705865" y="1521952"/>
                <a:ext cx="4367795" cy="4371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实习计划完成情况总览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0340" y="2103068"/>
              <a:ext cx="5003320" cy="437806"/>
              <a:chOff x="2070340" y="2187007"/>
              <a:chExt cx="5003320" cy="437806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gray">
              <a:xfrm>
                <a:off x="2070340" y="2187007"/>
                <a:ext cx="582886" cy="437806"/>
              </a:xfrm>
              <a:prstGeom prst="rect">
                <a:avLst/>
              </a:prstGeom>
              <a:solidFill>
                <a:srgbClr val="046A38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gray">
              <a:xfrm>
                <a:off x="2705866" y="2187007"/>
                <a:ext cx="4367794" cy="437806"/>
              </a:xfrm>
              <a:prstGeom prst="rect">
                <a:avLst/>
              </a:prstGeom>
              <a:solidFill>
                <a:srgbClr val="046A38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实习期间核心产出与总结反思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070340" y="3266656"/>
              <a:ext cx="5003320" cy="437806"/>
              <a:chOff x="2070340" y="3393238"/>
              <a:chExt cx="5003320" cy="43780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gray">
              <a:xfrm>
                <a:off x="2070340" y="3393238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gray">
              <a:xfrm>
                <a:off x="2705866" y="3393238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对于公司文化的理解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70340" y="3848450"/>
              <a:ext cx="5003320" cy="436523"/>
              <a:chOff x="2070340" y="4059577"/>
              <a:chExt cx="5003320" cy="436523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gray">
              <a:xfrm>
                <a:off x="2070340" y="4059577"/>
                <a:ext cx="582886" cy="436523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gray">
              <a:xfrm>
                <a:off x="2705866" y="4059577"/>
                <a:ext cx="4367794" cy="43652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对部门</a:t>
                </a: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/</a:t>
                </a: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团队的建议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70340" y="2684862"/>
              <a:ext cx="5003320" cy="437806"/>
              <a:chOff x="2070340" y="2790122"/>
              <a:chExt cx="5003320" cy="437806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gray">
              <a:xfrm>
                <a:off x="2070340" y="2790122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gray">
              <a:xfrm>
                <a:off x="2705866" y="2790122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lang="zh-CN" altLang="en-US" sz="4800" b="0" kern="1200" dirty="0">
                    <a:solidFill>
                      <a:srgbClr val="5E5E5E"/>
                    </a:solidFill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实习期间的个人成长与收获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实习期间核心产出与总结反思（</a:t>
            </a:r>
            <a:r>
              <a:rPr kumimoji="1" lang="en-US" altLang="zh-CN" dirty="0"/>
              <a:t>Top 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776506" y="3298180"/>
            <a:ext cx="22841774" cy="9200693"/>
          </a:xfrm>
        </p:spPr>
        <p:txBody>
          <a:bodyPr/>
          <a:lstStyle/>
          <a:p>
            <a:r>
              <a:rPr kumimoji="1" lang="zh-CN" altLang="en-US" dirty="0">
                <a:sym typeface="Wingdings" panose="05000000000000000000"/>
              </a:rPr>
              <a:t>汇报建议维度：</a:t>
            </a:r>
            <a:endParaRPr kumimoji="1" lang="en-US" altLang="zh-CN" dirty="0">
              <a:sym typeface="Wingdings" panose="05000000000000000000"/>
            </a:endParaRPr>
          </a:p>
          <a:p>
            <a:endParaRPr kumimoji="1" lang="zh-CN" altLang="en-US" dirty="0">
              <a:sym typeface="Wingdings" panose="05000000000000000000"/>
            </a:endParaRPr>
          </a:p>
          <a:p>
            <a:r>
              <a:rPr kumimoji="1" lang="en-US" altLang="zh-CN" sz="3200" dirty="0">
                <a:sym typeface="Wingdings" panose="05000000000000000000"/>
              </a:rPr>
              <a:t>1</a:t>
            </a:r>
            <a:r>
              <a:rPr kumimoji="1" lang="zh-CN" altLang="en-US" sz="3200" dirty="0">
                <a:sym typeface="Wingdings" panose="05000000000000000000"/>
              </a:rPr>
              <a:t>、背景</a:t>
            </a:r>
          </a:p>
          <a:p>
            <a:r>
              <a:rPr kumimoji="1" lang="en-US" altLang="zh-CN" sz="3200" dirty="0">
                <a:sym typeface="Wingdings" panose="05000000000000000000"/>
              </a:rPr>
              <a:t>2</a:t>
            </a:r>
            <a:r>
              <a:rPr kumimoji="1" lang="zh-CN" altLang="en-US" sz="3200" dirty="0">
                <a:sym typeface="Wingdings" panose="05000000000000000000"/>
              </a:rPr>
              <a:t>、工作开展思路</a:t>
            </a:r>
          </a:p>
          <a:p>
            <a:r>
              <a:rPr kumimoji="1" lang="en-US" altLang="zh-CN" sz="3200" dirty="0">
                <a:sym typeface="Wingdings" panose="05000000000000000000"/>
              </a:rPr>
              <a:t>3</a:t>
            </a:r>
            <a:r>
              <a:rPr kumimoji="1" lang="zh-CN" altLang="en-US" sz="3200" dirty="0">
                <a:sym typeface="Wingdings" panose="05000000000000000000"/>
              </a:rPr>
              <a:t>、完成情况</a:t>
            </a:r>
          </a:p>
          <a:p>
            <a:r>
              <a:rPr kumimoji="1" lang="en-US" altLang="zh-CN" sz="3200" dirty="0">
                <a:sym typeface="Wingdings" panose="05000000000000000000"/>
              </a:rPr>
              <a:t>4</a:t>
            </a:r>
            <a:r>
              <a:rPr kumimoji="1" lang="zh-CN" altLang="en-US" sz="3200" dirty="0">
                <a:sym typeface="Wingdings" panose="05000000000000000000"/>
              </a:rPr>
              <a:t>、工作中的亮点</a:t>
            </a:r>
          </a:p>
          <a:p>
            <a:r>
              <a:rPr kumimoji="1" lang="en-US" altLang="zh-CN" sz="3200" dirty="0">
                <a:sym typeface="Wingdings" panose="05000000000000000000"/>
              </a:rPr>
              <a:t>5</a:t>
            </a:r>
            <a:r>
              <a:rPr kumimoji="1" lang="zh-CN" altLang="en-US" sz="3200" dirty="0">
                <a:sym typeface="Wingdings" panose="05000000000000000000"/>
              </a:rPr>
              <a:t>、经验总结及待改善</a:t>
            </a:r>
            <a:r>
              <a:rPr kumimoji="1" lang="en-US" altLang="zh-CN" sz="3200" dirty="0">
                <a:sym typeface="Wingdings" panose="05000000000000000000"/>
              </a:rPr>
              <a:t>/</a:t>
            </a:r>
            <a:r>
              <a:rPr kumimoji="1" lang="zh-CN" altLang="en-US" sz="3200" dirty="0">
                <a:sym typeface="Wingdings" panose="05000000000000000000"/>
              </a:rPr>
              <a:t>提升方向</a:t>
            </a:r>
          </a:p>
        </p:txBody>
      </p:sp>
      <p:sp>
        <p:nvSpPr>
          <p:cNvPr id="6" name="矩形 5"/>
          <p:cNvSpPr/>
          <p:nvPr/>
        </p:nvSpPr>
        <p:spPr>
          <a:xfrm>
            <a:off x="776506" y="11734219"/>
            <a:ext cx="1219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注：</a:t>
            </a:r>
          </a:p>
          <a:p>
            <a:pPr algn="l"/>
            <a:r>
              <a:rPr lang="en-US" altLang="zh-CN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1. </a:t>
            </a:r>
            <a:r>
              <a:rPr lang="zh-CN" altLang="en-US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建议对实习期间最核心的两项工作进行总结与反思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1109013" y="1836809"/>
            <a:ext cx="8732847" cy="4322219"/>
          </a:xfrm>
        </p:spPr>
        <p:txBody>
          <a:bodyPr>
            <a:normAutofit/>
          </a:bodyPr>
          <a:lstStyle/>
          <a:p>
            <a:pPr algn="just"/>
            <a:r>
              <a:rPr lang="zh-CN" altLang="en-US" sz="3600" b="1" dirty="0"/>
              <a:t>视觉定位是一个估计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自由度（</a:t>
            </a:r>
            <a:r>
              <a:rPr lang="en" altLang="zh-CN" sz="3600" b="1" dirty="0"/>
              <a:t>DoF</a:t>
            </a:r>
            <a:r>
              <a:rPr lang="zh-CN" altLang="en" sz="3600" b="1" dirty="0"/>
              <a:t>）</a:t>
            </a:r>
            <a:r>
              <a:rPr lang="zh-CN" altLang="en-US" sz="3600" b="1" dirty="0"/>
              <a:t>相机姿态的问题，从中获取一个给定的图像相对于一个参考场景表示</a:t>
            </a:r>
            <a:r>
              <a:rPr lang="zh-CN" altLang="en-US" sz="3600" dirty="0"/>
              <a:t>。视觉定位是增强、混合和虚拟现实等应用以及机器人技术（如自动驾驶汽车）的关键技术。</a:t>
            </a:r>
            <a:endParaRPr kumimoji="1" lang="en-US" altLang="zh-CN" sz="3200" dirty="0">
              <a:latin typeface="+mn-lt"/>
              <a:sym typeface="Wingdings" panose="0500000000000000000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79E9584-AF55-6A4F-9F3A-D1BDD38E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945" y="8180073"/>
            <a:ext cx="7723423" cy="45565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D2A01D-67AC-744D-A4C7-BD5EF185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946" y="1701209"/>
            <a:ext cx="7723423" cy="4245624"/>
          </a:xfrm>
          <a:prstGeom prst="rect">
            <a:avLst/>
          </a:prstGeom>
        </p:spPr>
      </p:pic>
      <p:sp>
        <p:nvSpPr>
          <p:cNvPr id="14" name="箭头: 虚尾 21">
            <a:extLst>
              <a:ext uri="{FF2B5EF4-FFF2-40B4-BE49-F238E27FC236}">
                <a16:creationId xmlns:a16="http://schemas.microsoft.com/office/drawing/2014/main" id="{9E9F66BF-E9F3-F142-A5B4-42072766F58A}"/>
              </a:ext>
            </a:extLst>
          </p:cNvPr>
          <p:cNvSpPr/>
          <p:nvPr/>
        </p:nvSpPr>
        <p:spPr>
          <a:xfrm rot="5400000">
            <a:off x="16745230" y="6657778"/>
            <a:ext cx="1808850" cy="811351"/>
          </a:xfrm>
          <a:prstGeom prst="stripedRightArrow">
            <a:avLst/>
          </a:prstGeom>
          <a:solidFill>
            <a:srgbClr val="2DC84D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532866-38C5-1148-ABBA-17771FCAED4C}"/>
              </a:ext>
            </a:extLst>
          </p:cNvPr>
          <p:cNvSpPr/>
          <p:nvPr/>
        </p:nvSpPr>
        <p:spPr>
          <a:xfrm>
            <a:off x="1330687" y="7967879"/>
            <a:ext cx="77234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defTabSz="914400" hangingPunct="1">
              <a:buFont typeface="Wingdings" panose="05000000000000000000" pitchFamily="2" charset="2"/>
              <a:buChar char="Ø"/>
            </a:pPr>
            <a:r>
              <a:rPr lang="zh-CN" altLang="en-US" sz="3200" b="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光照变化</a:t>
            </a:r>
            <a:endParaRPr lang="en-US" altLang="zh-CN" sz="3200" b="0" kern="12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marL="285750" lvl="0" indent="-285750" algn="l" defTabSz="914400" hangingPunct="1">
              <a:buFont typeface="Wingdings" panose="05000000000000000000" pitchFamily="2" charset="2"/>
              <a:buChar char="Ø"/>
            </a:pPr>
            <a:r>
              <a:rPr lang="zh-CN" altLang="en-US" sz="3200" b="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有移动物体的动态场景</a:t>
            </a:r>
            <a:endParaRPr lang="en-US" altLang="zh-CN" sz="3200" b="0" kern="12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marL="285750" lvl="0" indent="-285750" algn="l" defTabSz="914400" hangingPunct="1">
              <a:buFont typeface="Wingdings" panose="05000000000000000000" pitchFamily="2" charset="2"/>
              <a:buChar char="Ø"/>
            </a:pPr>
            <a:r>
              <a:rPr lang="zh-CN" altLang="en-US" sz="3200" b="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场景被物体或人遮挡的情况</a:t>
            </a:r>
          </a:p>
          <a:p>
            <a:pPr marL="285750" lvl="0" indent="-285750" algn="l" defTabSz="914400" hangingPunct="1">
              <a:buFont typeface="Wingdings" panose="05000000000000000000" pitchFamily="2" charset="2"/>
              <a:buChar char="Ø"/>
            </a:pPr>
            <a:r>
              <a:rPr lang="zh-CN" altLang="en-US" sz="3200" b="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地图和查询图像之间强烈的视点变化</a:t>
            </a:r>
            <a:endParaRPr lang="en-US" altLang="zh-CN" sz="3200" b="0" kern="12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41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工作开展思路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19F8F5-6C91-6647-8C93-E02A79EB3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120" y="1701209"/>
            <a:ext cx="7956549" cy="1080285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比赛及数据集</a:t>
            </a:r>
            <a:endParaRPr lang="en-US" altLang="zh-CN" sz="4000" dirty="0">
              <a:solidFill>
                <a:schemeClr val="tx1"/>
              </a:solidFill>
            </a:endParaRPr>
          </a:p>
          <a:p>
            <a:r>
              <a:rPr lang="en-US" altLang="zh-CN" sz="4000" dirty="0"/>
              <a:t>-MLADWorkshop</a:t>
            </a:r>
            <a:r>
              <a:rPr lang="zh-CN" altLang="en-US" sz="4000" dirty="0"/>
              <a:t> </a:t>
            </a:r>
            <a:r>
              <a:rPr lang="en-US" altLang="zh-CN" sz="4000" dirty="0"/>
              <a:t>ICCV2021</a:t>
            </a:r>
          </a:p>
          <a:p>
            <a:r>
              <a:rPr lang="zh-CN" altLang="en-US" sz="4000" dirty="0"/>
              <a:t>（第二届自动驾驶重定位挑战赛）</a:t>
            </a:r>
            <a:endParaRPr lang="en-US" altLang="zh-CN" sz="4000" dirty="0"/>
          </a:p>
          <a:p>
            <a:r>
              <a:rPr lang="en-US" altLang="zh-CN" sz="4000" dirty="0"/>
              <a:t>-4Seasons</a:t>
            </a:r>
            <a:endParaRPr lang="zh-CN" altLang="en-US" sz="4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5D00D9-023C-F749-86C6-FEDEE48BA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627526"/>
            <a:ext cx="14385059" cy="5184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E1B854-A76A-3F48-8E76-D799F8CD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130" y="6089370"/>
            <a:ext cx="10719379" cy="6732918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BA0C1E73-601B-E649-AB58-24498AC512DB}"/>
              </a:ext>
            </a:extLst>
          </p:cNvPr>
          <p:cNvSpPr/>
          <p:nvPr/>
        </p:nvSpPr>
        <p:spPr>
          <a:xfrm>
            <a:off x="643083" y="5812280"/>
            <a:ext cx="1136073" cy="513281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1488B09-5DF3-1047-8056-B33E5927B892}"/>
              </a:ext>
            </a:extLst>
          </p:cNvPr>
          <p:cNvSpPr/>
          <p:nvPr/>
        </p:nvSpPr>
        <p:spPr>
          <a:xfrm>
            <a:off x="2105891" y="5748851"/>
            <a:ext cx="3491345" cy="681038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Countryside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AAEBCA51-400B-C24A-8119-DE5C795C543D}"/>
              </a:ext>
            </a:extLst>
          </p:cNvPr>
          <p:cNvSpPr/>
          <p:nvPr/>
        </p:nvSpPr>
        <p:spPr>
          <a:xfrm>
            <a:off x="2080201" y="8038167"/>
            <a:ext cx="3491345" cy="681038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Oldtown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B4E5B1D-746A-484C-A5C1-5B57BF4FFF64}"/>
              </a:ext>
            </a:extLst>
          </p:cNvPr>
          <p:cNvSpPr/>
          <p:nvPr/>
        </p:nvSpPr>
        <p:spPr>
          <a:xfrm>
            <a:off x="2105891" y="10570232"/>
            <a:ext cx="3491345" cy="681038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Neighborhood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371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方法</a:t>
            </a:r>
            <a:r>
              <a:rPr kumimoji="1" lang="zh-CN" altLang="en-US" dirty="0"/>
              <a:t>及创新点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D242D-75A5-BA47-9E49-450FFEA10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505" y="1941249"/>
            <a:ext cx="2964222" cy="10736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Pipeline</a:t>
            </a:r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A6E380-6EA1-CA4B-83C6-E3D72F4602FE}"/>
              </a:ext>
            </a:extLst>
          </p:cNvPr>
          <p:cNvSpPr/>
          <p:nvPr/>
        </p:nvSpPr>
        <p:spPr>
          <a:xfrm>
            <a:off x="1203374" y="3491346"/>
            <a:ext cx="4380007" cy="1307134"/>
          </a:xfrm>
          <a:prstGeom prst="rect">
            <a:avLst/>
          </a:prstGeom>
          <a:solidFill>
            <a:srgbClr val="036A38"/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Database image with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Ground truth</a:t>
            </a:r>
            <a:endParaRPr kumimoji="0" lang="zh-CN" altLang="en-US" sz="3600" b="0" i="0" u="none" strike="noStrike" kern="1200" cap="none" spc="0" normalizeH="0" baseline="0" noProof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EF9207-2FD8-5E4C-8AC1-487A15CB2FDB}"/>
              </a:ext>
            </a:extLst>
          </p:cNvPr>
          <p:cNvSpPr/>
          <p:nvPr/>
        </p:nvSpPr>
        <p:spPr>
          <a:xfrm>
            <a:off x="413666" y="3241964"/>
            <a:ext cx="5959425" cy="9199418"/>
          </a:xfrm>
          <a:prstGeom prst="rect">
            <a:avLst/>
          </a:prstGeom>
          <a:noFill/>
          <a:ln w="28575" cap="flat">
            <a:solidFill>
              <a:schemeClr val="accent5"/>
            </a:solidFill>
            <a:prstDash val="lg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81BC7-74C9-AB4B-A412-0B68C91D5C16}"/>
              </a:ext>
            </a:extLst>
          </p:cNvPr>
          <p:cNvSpPr txBox="1"/>
          <p:nvPr/>
        </p:nvSpPr>
        <p:spPr>
          <a:xfrm>
            <a:off x="776505" y="11513141"/>
            <a:ext cx="1764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altLang="zh-CN" sz="3200" b="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Mapping</a:t>
            </a:r>
            <a:endParaRPr lang="zh-CN" altLang="en-US" sz="3200" b="0" kern="12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464758-5564-C041-A89A-EBD7E6EF0C9B}"/>
              </a:ext>
            </a:extLst>
          </p:cNvPr>
          <p:cNvSpPr/>
          <p:nvPr/>
        </p:nvSpPr>
        <p:spPr>
          <a:xfrm>
            <a:off x="7162799" y="3241964"/>
            <a:ext cx="5959425" cy="9199418"/>
          </a:xfrm>
          <a:prstGeom prst="rect">
            <a:avLst/>
          </a:prstGeom>
          <a:noFill/>
          <a:ln w="28575" cap="flat">
            <a:solidFill>
              <a:schemeClr val="accent5"/>
            </a:solidFill>
            <a:prstDash val="lg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075266-970B-4D46-A717-98A005096607}"/>
              </a:ext>
            </a:extLst>
          </p:cNvPr>
          <p:cNvSpPr/>
          <p:nvPr/>
        </p:nvSpPr>
        <p:spPr>
          <a:xfrm>
            <a:off x="7952507" y="3491346"/>
            <a:ext cx="4380007" cy="1307134"/>
          </a:xfrm>
          <a:prstGeom prst="rect">
            <a:avLst/>
          </a:prstGeom>
          <a:solidFill>
            <a:srgbClr val="036A38"/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Image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retrieval</a:t>
            </a:r>
            <a:endParaRPr kumimoji="0" lang="zh-CN" altLang="en-US" sz="3600" b="0" i="0" u="none" strike="noStrike" kern="1200" cap="none" spc="0" normalizeH="0" baseline="0" noProof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3E3F35-A411-9443-966E-5D1CD6788474}"/>
              </a:ext>
            </a:extLst>
          </p:cNvPr>
          <p:cNvSpPr/>
          <p:nvPr/>
        </p:nvSpPr>
        <p:spPr>
          <a:xfrm>
            <a:off x="14081908" y="3241964"/>
            <a:ext cx="9098718" cy="919941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lg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17C65F-FF0A-EB45-9EA8-3E48FE0A3BF0}"/>
              </a:ext>
            </a:extLst>
          </p:cNvPr>
          <p:cNvSpPr/>
          <p:nvPr/>
        </p:nvSpPr>
        <p:spPr>
          <a:xfrm>
            <a:off x="16324484" y="3491346"/>
            <a:ext cx="4613566" cy="1307134"/>
          </a:xfrm>
          <a:prstGeom prst="rect">
            <a:avLst/>
          </a:prstGeom>
          <a:solidFill>
            <a:srgbClr val="036A38"/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/>
                <a:ea typeface="宋体" panose="02010600030101010101" pitchFamily="2" charset="-122"/>
                <a:cs typeface="+mn-cs"/>
              </a:rPr>
              <a:t>Semantic filter + SLAM</a:t>
            </a:r>
            <a:endParaRPr kumimoji="0" lang="zh-CN" altLang="en-US" sz="3600" b="0" i="0" u="none" strike="noStrike" kern="1200" cap="none" spc="0" normalizeH="0" baseline="0" noProof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4957E8-4C6D-A946-973F-BEA1E0F049CA}"/>
              </a:ext>
            </a:extLst>
          </p:cNvPr>
          <p:cNvSpPr txBox="1"/>
          <p:nvPr/>
        </p:nvSpPr>
        <p:spPr>
          <a:xfrm>
            <a:off x="14599154" y="11513140"/>
            <a:ext cx="2275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lang="en-US" altLang="zh-CN" sz="3200" b="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Localization</a:t>
            </a:r>
            <a:endParaRPr lang="zh-CN" altLang="en-US" sz="3200" b="0" kern="12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EF187-BFCA-4C4E-B644-A208425E7A0A}"/>
              </a:ext>
            </a:extLst>
          </p:cNvPr>
          <p:cNvSpPr/>
          <p:nvPr/>
        </p:nvSpPr>
        <p:spPr>
          <a:xfrm>
            <a:off x="14680953" y="5437236"/>
            <a:ext cx="7900628" cy="11079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r>
              <a:rPr lang="en-US" altLang="zh-CN" sz="3600" b="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/>
                <a:ea typeface="宋体" panose="02010600030101010101" pitchFamily="2" charset="-122"/>
              </a:rPr>
              <a:t>Coarse localization :</a:t>
            </a:r>
          </a:p>
          <a:p>
            <a:r>
              <a:rPr lang="en-US" altLang="zh-CN" sz="3600" b="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/>
                <a:ea typeface="宋体" panose="02010600030101010101" pitchFamily="2" charset="-122"/>
                <a:sym typeface="Helvetica Neue Medium"/>
              </a:rPr>
              <a:t>Semantic filter + Hfnet + PnP RANSAC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70F2DD-10F9-254B-AA8E-C92CEDDA6146}"/>
              </a:ext>
            </a:extLst>
          </p:cNvPr>
          <p:cNvSpPr/>
          <p:nvPr/>
        </p:nvSpPr>
        <p:spPr>
          <a:xfrm>
            <a:off x="14680953" y="7627635"/>
            <a:ext cx="7900628" cy="11079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r>
              <a:rPr lang="en-US" altLang="zh-CN" sz="3600" b="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/>
                <a:ea typeface="宋体" panose="02010600030101010101" pitchFamily="2" charset="-122"/>
              </a:rPr>
              <a:t>Fine localization :</a:t>
            </a:r>
          </a:p>
          <a:p>
            <a:r>
              <a:rPr lang="en-US" altLang="zh-CN" sz="3600" b="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/>
                <a:ea typeface="宋体" panose="02010600030101010101" pitchFamily="2" charset="-122"/>
                <a:sym typeface="Helvetica Neue Medium"/>
              </a:rPr>
              <a:t>DBSCAN+ PnP RANSAC (again)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7B9745-CA7B-374D-ACBE-4F54F9E1765A}"/>
              </a:ext>
            </a:extLst>
          </p:cNvPr>
          <p:cNvSpPr/>
          <p:nvPr/>
        </p:nvSpPr>
        <p:spPr>
          <a:xfrm>
            <a:off x="14680953" y="9841107"/>
            <a:ext cx="7900628" cy="11079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r>
              <a:rPr lang="en-US" altLang="zh-CN" sz="3600" b="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/>
                <a:ea typeface="宋体" panose="02010600030101010101" pitchFamily="2" charset="-122"/>
              </a:rPr>
              <a:t>Re localization :</a:t>
            </a:r>
          </a:p>
          <a:p>
            <a:r>
              <a:rPr lang="en-US" altLang="zh-CN" sz="3600" b="0" kern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Calibri"/>
                <a:ea typeface="宋体" panose="02010600030101010101" pitchFamily="2" charset="-122"/>
                <a:sym typeface="Helvetica Neue Medium"/>
              </a:rPr>
              <a:t>SLAM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41875621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白底">
  <a:themeElements>
    <a:clrScheme name="OPPO色彩系统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46937"/>
      </a:accent1>
      <a:accent2>
        <a:srgbClr val="C9C9C8"/>
      </a:accent2>
      <a:accent3>
        <a:srgbClr val="2DC84D"/>
      </a:accent3>
      <a:accent4>
        <a:srgbClr val="FAFAFA"/>
      </a:accent4>
      <a:accent5>
        <a:srgbClr val="046937"/>
      </a:accent5>
      <a:accent6>
        <a:srgbClr val="C9C9C8"/>
      </a:accent6>
      <a:hlink>
        <a:srgbClr val="2DC84D"/>
      </a:hlink>
      <a:folHlink>
        <a:srgbClr val="2DC84D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 黑底">
  <a:themeElements>
    <a:clrScheme name="OPPO色彩系统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46937"/>
      </a:accent1>
      <a:accent2>
        <a:srgbClr val="C9C9C8"/>
      </a:accent2>
      <a:accent3>
        <a:srgbClr val="2DC84D"/>
      </a:accent3>
      <a:accent4>
        <a:srgbClr val="FAFAFA"/>
      </a:accent4>
      <a:accent5>
        <a:srgbClr val="046937"/>
      </a:accent5>
      <a:accent6>
        <a:srgbClr val="C9C9C8"/>
      </a:accent6>
      <a:hlink>
        <a:srgbClr val="2DC84D"/>
      </a:hlink>
      <a:folHlink>
        <a:srgbClr val="2DC84D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639</Words>
  <Application>Microsoft Macintosh PowerPoint</Application>
  <PresentationFormat>自定义</PresentationFormat>
  <Paragraphs>149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方正兰亭纤黑简体</vt:lpstr>
      <vt:lpstr>方正兰亭中粗黑_GBK</vt:lpstr>
      <vt:lpstr>方正兰亭中粗黑简体</vt:lpstr>
      <vt:lpstr>方正兰亭准黑简体</vt:lpstr>
      <vt:lpstr>微软雅黑</vt:lpstr>
      <vt:lpstr>OPPOSans B</vt:lpstr>
      <vt:lpstr>OPPOSans M</vt:lpstr>
      <vt:lpstr>OPPOSans R</vt:lpstr>
      <vt:lpstr>Arial</vt:lpstr>
      <vt:lpstr>Calibri</vt:lpstr>
      <vt:lpstr>Helvetica Neue</vt:lpstr>
      <vt:lpstr>Helvetica Neue Medium</vt:lpstr>
      <vt:lpstr>Myriad Pro</vt:lpstr>
      <vt:lpstr>Wingdings</vt:lpstr>
      <vt:lpstr>White 白底</vt:lpstr>
      <vt:lpstr>Black 黑底</vt:lpstr>
      <vt:lpstr>PowerPoint 演示文稿</vt:lpstr>
      <vt:lpstr>PowerPoint 演示文稿</vt:lpstr>
      <vt:lpstr>目录</vt:lpstr>
      <vt:lpstr>实习计划完成情况总览</vt:lpstr>
      <vt:lpstr>目录</vt:lpstr>
      <vt:lpstr>实习期间核心产出与总结反思（Top 2）</vt:lpstr>
      <vt:lpstr>背景</vt:lpstr>
      <vt:lpstr>工作开展思路</vt:lpstr>
      <vt:lpstr>方法及创新点</vt:lpstr>
      <vt:lpstr>方法及创新点</vt:lpstr>
      <vt:lpstr>完成情况</vt:lpstr>
      <vt:lpstr>经验总结及待改善方向</vt:lpstr>
      <vt:lpstr>目录</vt:lpstr>
      <vt:lpstr>实习期间的个人成长与收获（Top 3）</vt:lpstr>
      <vt:lpstr>目录</vt:lpstr>
      <vt:lpstr>对于公司文化的理解</vt:lpstr>
      <vt:lpstr>目录</vt:lpstr>
      <vt:lpstr>对部门/团队的建议</vt:lpstr>
      <vt:lpstr>评委提问与点评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80242391</dc:creator>
  <cp:lastModifiedBy>x jf</cp:lastModifiedBy>
  <cp:revision>116</cp:revision>
  <dcterms:created xsi:type="dcterms:W3CDTF">2019-07-15T05:50:00Z</dcterms:created>
  <dcterms:modified xsi:type="dcterms:W3CDTF">2021-10-07T15:36:09Z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