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2539-E443-45C7-9A2C-18A3F8B83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794FD8-70CD-7E04-8C15-A41FDEDAB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D27957-E16E-53EC-1DA3-D9954E462CAC}"/>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5" name="Footer Placeholder 4">
            <a:extLst>
              <a:ext uri="{FF2B5EF4-FFF2-40B4-BE49-F238E27FC236}">
                <a16:creationId xmlns:a16="http://schemas.microsoft.com/office/drawing/2014/main" id="{28018045-4B48-31F3-155C-C9B5E903A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2378C-02E4-486B-4C70-D27A8F98C9E4}"/>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12797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B15D-FB8A-6A7B-6B05-18FF3966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E6C8E-EDB7-3F6F-5378-3B3A05402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DF55F-0BD6-0DD1-C59A-BFF04BFB61BA}"/>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5" name="Footer Placeholder 4">
            <a:extLst>
              <a:ext uri="{FF2B5EF4-FFF2-40B4-BE49-F238E27FC236}">
                <a16:creationId xmlns:a16="http://schemas.microsoft.com/office/drawing/2014/main" id="{457743BE-5251-E718-50C5-DB67EFE76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990BE-FF1D-C11B-8264-9A4AED2F3655}"/>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180065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DF857-F946-315D-5DF3-DA8CDB13F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8C93E-B722-2704-DB1E-BA98A30E97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87AE2-841F-10BB-4448-B6A6DBA2E68A}"/>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5" name="Footer Placeholder 4">
            <a:extLst>
              <a:ext uri="{FF2B5EF4-FFF2-40B4-BE49-F238E27FC236}">
                <a16:creationId xmlns:a16="http://schemas.microsoft.com/office/drawing/2014/main" id="{858911FF-0BB1-6AAC-5698-54662D7FF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07DAA-B9DC-91B7-26F0-C22C0A0D3B88}"/>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397645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03F8-6EAB-CEAC-8EBD-CBE51462D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D64F1-114E-FCEE-EBEC-011EF5ECC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E3B67-CB22-22D4-4E43-EEEE4836FF82}"/>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5" name="Footer Placeholder 4">
            <a:extLst>
              <a:ext uri="{FF2B5EF4-FFF2-40B4-BE49-F238E27FC236}">
                <a16:creationId xmlns:a16="http://schemas.microsoft.com/office/drawing/2014/main" id="{36E65E35-B9AC-9D2A-AC9E-7A855CBF6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2B357-DD56-3160-3CEB-F223014DE0B3}"/>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109404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DEAE-FA96-9301-5C5E-507DF64FC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6BB7DE-04D8-EECE-2649-823D635681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7F7A7F-455B-8BE9-A787-017949B141D0}"/>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5" name="Footer Placeholder 4">
            <a:extLst>
              <a:ext uri="{FF2B5EF4-FFF2-40B4-BE49-F238E27FC236}">
                <a16:creationId xmlns:a16="http://schemas.microsoft.com/office/drawing/2014/main" id="{B2B5053A-FC36-989B-B5B9-F98023370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0F3F2-10D5-6A16-FDCC-B2E5F09BBDBA}"/>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2453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CE0D-DDAE-B72E-90EF-CED5D28D9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5BC4B-B73F-C2F4-9B85-31B33EA40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86FEF-AF95-E54E-1106-B69A781488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5441CF-74A3-9386-4090-780B51AE3F49}"/>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6" name="Footer Placeholder 5">
            <a:extLst>
              <a:ext uri="{FF2B5EF4-FFF2-40B4-BE49-F238E27FC236}">
                <a16:creationId xmlns:a16="http://schemas.microsoft.com/office/drawing/2014/main" id="{608022E0-FDBC-6A66-89CD-B04610136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79683-D050-B5A8-797F-E4C4602E551F}"/>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321559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8714-FB22-BD9A-91DD-15CBFC2AB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926FE-1EC8-DE4E-6F67-73908AC11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9CFFF7-5D4B-7F1F-93DE-5037FBD93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CC8EB-5119-9000-8C86-A11521C6D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BED65-55BD-205E-54EA-EC4FFCB5C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84802-9526-33E4-34ED-42E379058020}"/>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8" name="Footer Placeholder 7">
            <a:extLst>
              <a:ext uri="{FF2B5EF4-FFF2-40B4-BE49-F238E27FC236}">
                <a16:creationId xmlns:a16="http://schemas.microsoft.com/office/drawing/2014/main" id="{0DA7F0DA-4508-9ACF-B3AB-C34A1FE70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DFC528-2238-CBE7-D1AD-490F8E53BE08}"/>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390473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A510-C06E-8A71-75FC-290BC78C8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29D41-1189-FF34-C981-CC800E50A59A}"/>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4" name="Footer Placeholder 3">
            <a:extLst>
              <a:ext uri="{FF2B5EF4-FFF2-40B4-BE49-F238E27FC236}">
                <a16:creationId xmlns:a16="http://schemas.microsoft.com/office/drawing/2014/main" id="{E11B4BB0-8916-55BE-0CB5-27AE4A55AF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C5E257-3A0F-014F-B47E-6878A559F192}"/>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31536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4782A-344A-6C75-EF58-07686F1A258B}"/>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3" name="Footer Placeholder 2">
            <a:extLst>
              <a:ext uri="{FF2B5EF4-FFF2-40B4-BE49-F238E27FC236}">
                <a16:creationId xmlns:a16="http://schemas.microsoft.com/office/drawing/2014/main" id="{0126E59B-DAB0-6A38-2660-66B8A68153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E3366E-4094-F2DA-3B3A-ADA5F1EBEEB5}"/>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239147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571B-18D8-81D1-6D1A-170DFF33F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6E1E3-26EF-E259-4921-126F4111C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83B50-31E6-DFAD-2760-482A8CA71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064B1-C477-B435-4E95-644DD555D4B8}"/>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6" name="Footer Placeholder 5">
            <a:extLst>
              <a:ext uri="{FF2B5EF4-FFF2-40B4-BE49-F238E27FC236}">
                <a16:creationId xmlns:a16="http://schemas.microsoft.com/office/drawing/2014/main" id="{F40880D6-BBAC-E63C-B723-DE4CB64C2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B8E72-007D-53A2-577E-E68EF28871F0}"/>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104351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7BE4-ECEA-BADE-B02C-5D3DFE139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AE38B3-0F11-A78D-BD4E-801CD71B1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8DAB15-3FE1-DECC-FC9A-A5F95D0BC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376B5-FE3C-6102-BA67-D46ACCB43515}"/>
              </a:ext>
            </a:extLst>
          </p:cNvPr>
          <p:cNvSpPr>
            <a:spLocks noGrp="1"/>
          </p:cNvSpPr>
          <p:nvPr>
            <p:ph type="dt" sz="half" idx="10"/>
          </p:nvPr>
        </p:nvSpPr>
        <p:spPr/>
        <p:txBody>
          <a:bodyPr/>
          <a:lstStyle/>
          <a:p>
            <a:fld id="{1C728142-9226-42F9-903A-FC7C9BCEAF39}" type="datetimeFigureOut">
              <a:rPr lang="en-US" smtClean="0"/>
              <a:t>4/23/2024</a:t>
            </a:fld>
            <a:endParaRPr lang="en-US"/>
          </a:p>
        </p:txBody>
      </p:sp>
      <p:sp>
        <p:nvSpPr>
          <p:cNvPr id="6" name="Footer Placeholder 5">
            <a:extLst>
              <a:ext uri="{FF2B5EF4-FFF2-40B4-BE49-F238E27FC236}">
                <a16:creationId xmlns:a16="http://schemas.microsoft.com/office/drawing/2014/main" id="{EF106666-2C89-8C30-69A2-9521944CE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633F6-A9AB-DA47-7B47-CA45B5D9DC96}"/>
              </a:ext>
            </a:extLst>
          </p:cNvPr>
          <p:cNvSpPr>
            <a:spLocks noGrp="1"/>
          </p:cNvSpPr>
          <p:nvPr>
            <p:ph type="sldNum" sz="quarter" idx="12"/>
          </p:nvPr>
        </p:nvSpPr>
        <p:spPr/>
        <p:txBody>
          <a:bodyPr/>
          <a:lstStyle/>
          <a:p>
            <a:fld id="{693F57C3-83B8-4EC1-B4FB-81878FBBCC48}" type="slidenum">
              <a:rPr lang="en-US" smtClean="0"/>
              <a:t>‹#›</a:t>
            </a:fld>
            <a:endParaRPr lang="en-US"/>
          </a:p>
        </p:txBody>
      </p:sp>
    </p:spTree>
    <p:extLst>
      <p:ext uri="{BB962C8B-B14F-4D97-AF65-F5344CB8AC3E}">
        <p14:creationId xmlns:p14="http://schemas.microsoft.com/office/powerpoint/2010/main" val="288580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97390-BE5C-54E3-1E2B-465B5AC12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8AB165-D80A-6C21-624A-30F1BE185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483C6-A4CA-7293-2A6C-3C2FBB305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728142-9226-42F9-903A-FC7C9BCEAF39}" type="datetimeFigureOut">
              <a:rPr lang="en-US" smtClean="0"/>
              <a:t>4/23/2024</a:t>
            </a:fld>
            <a:endParaRPr lang="en-US"/>
          </a:p>
        </p:txBody>
      </p:sp>
      <p:sp>
        <p:nvSpPr>
          <p:cNvPr id="5" name="Footer Placeholder 4">
            <a:extLst>
              <a:ext uri="{FF2B5EF4-FFF2-40B4-BE49-F238E27FC236}">
                <a16:creationId xmlns:a16="http://schemas.microsoft.com/office/drawing/2014/main" id="{974CD534-83F6-C58C-978B-024BC03D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225923-B1C6-387D-1BA7-8C9BBA847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3F57C3-83B8-4EC1-B4FB-81878FBBCC48}" type="slidenum">
              <a:rPr lang="en-US" smtClean="0"/>
              <a:t>‹#›</a:t>
            </a:fld>
            <a:endParaRPr lang="en-US"/>
          </a:p>
        </p:txBody>
      </p:sp>
    </p:spTree>
    <p:extLst>
      <p:ext uri="{BB962C8B-B14F-4D97-AF65-F5344CB8AC3E}">
        <p14:creationId xmlns:p14="http://schemas.microsoft.com/office/powerpoint/2010/main" val="173366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6040-AF26-7D79-B2FF-D8D31F621C6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E2C4F3F-CDEF-0036-2C0B-34AE5FF76AA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0F9EE8A-1ED4-5BA4-8910-A863AE50C5D8}"/>
              </a:ext>
            </a:extLst>
          </p:cNvPr>
          <p:cNvPicPr>
            <a:picLocks noChangeAspect="1"/>
          </p:cNvPicPr>
          <p:nvPr/>
        </p:nvPicPr>
        <p:blipFill>
          <a:blip r:embed="rId2"/>
          <a:stretch>
            <a:fillRect/>
          </a:stretch>
        </p:blipFill>
        <p:spPr>
          <a:xfrm>
            <a:off x="-1" y="0"/>
            <a:ext cx="12252961" cy="6858000"/>
          </a:xfrm>
          <a:prstGeom prst="rect">
            <a:avLst/>
          </a:prstGeom>
        </p:spPr>
      </p:pic>
      <p:sp>
        <p:nvSpPr>
          <p:cNvPr id="6" name="TextBox 5">
            <a:extLst>
              <a:ext uri="{FF2B5EF4-FFF2-40B4-BE49-F238E27FC236}">
                <a16:creationId xmlns:a16="http://schemas.microsoft.com/office/drawing/2014/main" id="{02323D35-C4FF-4D20-6BDC-16FD932059CA}"/>
              </a:ext>
            </a:extLst>
          </p:cNvPr>
          <p:cNvSpPr txBox="1"/>
          <p:nvPr/>
        </p:nvSpPr>
        <p:spPr>
          <a:xfrm>
            <a:off x="711200" y="5172364"/>
            <a:ext cx="4488873" cy="707886"/>
          </a:xfrm>
          <a:prstGeom prst="rect">
            <a:avLst/>
          </a:prstGeom>
          <a:noFill/>
        </p:spPr>
        <p:txBody>
          <a:bodyPr wrap="square" rtlCol="0">
            <a:spAutoFit/>
          </a:bodyPr>
          <a:lstStyle/>
          <a:p>
            <a:pPr marL="285750" indent="-285750">
              <a:buFont typeface="Arial" panose="020B0604020202020204" pitchFamily="34" charset="0"/>
              <a:buChar char="•"/>
            </a:pPr>
            <a:r>
              <a:rPr lang="en-US" sz="2000" b="1"/>
              <a:t>Project By: Khaldoun Bou Hadir</a:t>
            </a:r>
          </a:p>
          <a:p>
            <a:pPr marL="285750" indent="-285750">
              <a:buFont typeface="Arial" panose="020B0604020202020204" pitchFamily="34" charset="0"/>
              <a:buChar char="•"/>
            </a:pPr>
            <a:r>
              <a:rPr lang="en-US" sz="2000" b="1"/>
              <a:t>Data Science Internship at Oeson</a:t>
            </a:r>
          </a:p>
        </p:txBody>
      </p:sp>
    </p:spTree>
    <p:extLst>
      <p:ext uri="{BB962C8B-B14F-4D97-AF65-F5344CB8AC3E}">
        <p14:creationId xmlns:p14="http://schemas.microsoft.com/office/powerpoint/2010/main" val="242821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87440-EF02-3DCB-7266-46410FD80D8D}"/>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100"/>
              <a:t>Average Salary for each Work Year</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2E1EB1A-3310-E902-FF56-31A20D292664}"/>
              </a:ext>
            </a:extLst>
          </p:cNvPr>
          <p:cNvPicPr>
            <a:picLocks noGrp="1" noChangeAspect="1"/>
          </p:cNvPicPr>
          <p:nvPr>
            <p:ph idx="1"/>
          </p:nvPr>
        </p:nvPicPr>
        <p:blipFill>
          <a:blip r:embed="rId2"/>
          <a:stretch>
            <a:fillRect/>
          </a:stretch>
        </p:blipFill>
        <p:spPr>
          <a:xfrm>
            <a:off x="323087" y="2059773"/>
            <a:ext cx="5072028" cy="4786103"/>
          </a:xfrm>
          <a:prstGeom prst="rect">
            <a:avLst/>
          </a:prstGeom>
        </p:spPr>
      </p:pic>
      <p:pic>
        <p:nvPicPr>
          <p:cNvPr id="7" name="Picture 6">
            <a:extLst>
              <a:ext uri="{FF2B5EF4-FFF2-40B4-BE49-F238E27FC236}">
                <a16:creationId xmlns:a16="http://schemas.microsoft.com/office/drawing/2014/main" id="{1B6D60AD-42BA-9B35-D5BC-384819291116}"/>
              </a:ext>
            </a:extLst>
          </p:cNvPr>
          <p:cNvPicPr>
            <a:picLocks noChangeAspect="1"/>
          </p:cNvPicPr>
          <p:nvPr/>
        </p:nvPicPr>
        <p:blipFill>
          <a:blip r:embed="rId3"/>
          <a:stretch>
            <a:fillRect/>
          </a:stretch>
        </p:blipFill>
        <p:spPr>
          <a:xfrm>
            <a:off x="5395115" y="2059773"/>
            <a:ext cx="6722993" cy="4097322"/>
          </a:xfrm>
          <a:prstGeom prst="rect">
            <a:avLst/>
          </a:prstGeom>
        </p:spPr>
      </p:pic>
    </p:spTree>
    <p:extLst>
      <p:ext uri="{BB962C8B-B14F-4D97-AF65-F5344CB8AC3E}">
        <p14:creationId xmlns:p14="http://schemas.microsoft.com/office/powerpoint/2010/main" val="60056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94345-BA80-127F-98D4-B8BA5C6DA4FC}"/>
              </a:ext>
            </a:extLst>
          </p:cNvPr>
          <p:cNvSpPr>
            <a:spLocks noGrp="1"/>
          </p:cNvSpPr>
          <p:nvPr>
            <p:ph type="title"/>
          </p:nvPr>
        </p:nvSpPr>
        <p:spPr>
          <a:xfrm>
            <a:off x="607292" y="872972"/>
            <a:ext cx="3031836" cy="1719072"/>
          </a:xfrm>
        </p:spPr>
        <p:txBody>
          <a:bodyPr anchor="b">
            <a:noAutofit/>
          </a:bodyPr>
          <a:lstStyle/>
          <a:p>
            <a:r>
              <a:rPr lang="en-US" sz="4000"/>
              <a:t>Frequency of Job Titles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0D6DD8-A9ED-C189-1E40-6E5DC16DE348}"/>
              </a:ext>
            </a:extLst>
          </p:cNvPr>
          <p:cNvPicPr>
            <a:picLocks noChangeAspect="1"/>
          </p:cNvPicPr>
          <p:nvPr/>
        </p:nvPicPr>
        <p:blipFill>
          <a:blip r:embed="rId2"/>
          <a:stretch>
            <a:fillRect/>
          </a:stretch>
        </p:blipFill>
        <p:spPr>
          <a:xfrm>
            <a:off x="3639128" y="639520"/>
            <a:ext cx="8479544" cy="5702494"/>
          </a:xfrm>
          <a:prstGeom prst="rect">
            <a:avLst/>
          </a:prstGeom>
        </p:spPr>
      </p:pic>
    </p:spTree>
    <p:extLst>
      <p:ext uri="{BB962C8B-B14F-4D97-AF65-F5344CB8AC3E}">
        <p14:creationId xmlns:p14="http://schemas.microsoft.com/office/powerpoint/2010/main" val="309668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36E35-FD41-6B6D-AE4E-A78ACBB0453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Top 10 most common Job Titles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9BAAEBB-E084-3B50-6A34-2E2874C71AF3}"/>
              </a:ext>
            </a:extLst>
          </p:cNvPr>
          <p:cNvPicPr>
            <a:picLocks noGrp="1" noChangeAspect="1"/>
          </p:cNvPicPr>
          <p:nvPr>
            <p:ph idx="1"/>
          </p:nvPr>
        </p:nvPicPr>
        <p:blipFill>
          <a:blip r:embed="rId2"/>
          <a:stretch>
            <a:fillRect/>
          </a:stretch>
        </p:blipFill>
        <p:spPr>
          <a:xfrm>
            <a:off x="5891231" y="487970"/>
            <a:ext cx="5016913" cy="6062736"/>
          </a:xfrm>
          <a:prstGeom prst="rect">
            <a:avLst/>
          </a:prstGeom>
        </p:spPr>
      </p:pic>
    </p:spTree>
    <p:extLst>
      <p:ext uri="{BB962C8B-B14F-4D97-AF65-F5344CB8AC3E}">
        <p14:creationId xmlns:p14="http://schemas.microsoft.com/office/powerpoint/2010/main" val="185177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1252-5B4D-05F2-71D7-413AFEED8E56}"/>
              </a:ext>
            </a:extLst>
          </p:cNvPr>
          <p:cNvSpPr>
            <a:spLocks noGrp="1"/>
          </p:cNvSpPr>
          <p:nvPr>
            <p:ph type="title"/>
          </p:nvPr>
        </p:nvSpPr>
        <p:spPr>
          <a:xfrm>
            <a:off x="4666174" y="204754"/>
            <a:ext cx="7020640" cy="132556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pPr marL="571500" indent="-571500">
              <a:buFont typeface="Arial" panose="020B0604020202020204" pitchFamily="34" charset="0"/>
              <a:buChar char="•"/>
            </a:pPr>
            <a:r>
              <a:rPr lang="en-US" b="1"/>
              <a:t>Average Salary by Job Title</a:t>
            </a:r>
          </a:p>
        </p:txBody>
      </p:sp>
      <p:pic>
        <p:nvPicPr>
          <p:cNvPr id="5" name="Content Placeholder 4">
            <a:extLst>
              <a:ext uri="{FF2B5EF4-FFF2-40B4-BE49-F238E27FC236}">
                <a16:creationId xmlns:a16="http://schemas.microsoft.com/office/drawing/2014/main" id="{35DFDB76-2821-DF9D-2552-9F9283C44D62}"/>
              </a:ext>
            </a:extLst>
          </p:cNvPr>
          <p:cNvPicPr>
            <a:picLocks noGrp="1" noChangeAspect="1"/>
          </p:cNvPicPr>
          <p:nvPr>
            <p:ph idx="1"/>
          </p:nvPr>
        </p:nvPicPr>
        <p:blipFill>
          <a:blip r:embed="rId2"/>
          <a:stretch>
            <a:fillRect/>
          </a:stretch>
        </p:blipFill>
        <p:spPr>
          <a:xfrm>
            <a:off x="237835" y="3075709"/>
            <a:ext cx="11613423" cy="3737323"/>
          </a:xfrm>
        </p:spPr>
      </p:pic>
      <p:pic>
        <p:nvPicPr>
          <p:cNvPr id="7" name="Picture 6">
            <a:extLst>
              <a:ext uri="{FF2B5EF4-FFF2-40B4-BE49-F238E27FC236}">
                <a16:creationId xmlns:a16="http://schemas.microsoft.com/office/drawing/2014/main" id="{F18A5946-0CA7-7BA8-E247-A29B0F011227}"/>
              </a:ext>
            </a:extLst>
          </p:cNvPr>
          <p:cNvPicPr>
            <a:picLocks noChangeAspect="1"/>
          </p:cNvPicPr>
          <p:nvPr/>
        </p:nvPicPr>
        <p:blipFill>
          <a:blip r:embed="rId3"/>
          <a:stretch>
            <a:fillRect/>
          </a:stretch>
        </p:blipFill>
        <p:spPr>
          <a:xfrm>
            <a:off x="237835" y="204754"/>
            <a:ext cx="3777673" cy="2971868"/>
          </a:xfrm>
          <a:prstGeom prst="rect">
            <a:avLst/>
          </a:prstGeom>
        </p:spPr>
      </p:pic>
    </p:spTree>
    <p:extLst>
      <p:ext uri="{BB962C8B-B14F-4D97-AF65-F5344CB8AC3E}">
        <p14:creationId xmlns:p14="http://schemas.microsoft.com/office/powerpoint/2010/main" val="320638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D4D0C-F027-150F-04F2-3A47A653524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Distibution Of Job Category</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D67360-0BB0-4B69-CC49-3BC0103C63BA}"/>
              </a:ext>
            </a:extLst>
          </p:cNvPr>
          <p:cNvPicPr>
            <a:picLocks noGrp="1" noChangeAspect="1"/>
          </p:cNvPicPr>
          <p:nvPr>
            <p:ph idx="1"/>
          </p:nvPr>
        </p:nvPicPr>
        <p:blipFill>
          <a:blip r:embed="rId2"/>
          <a:stretch>
            <a:fillRect/>
          </a:stretch>
        </p:blipFill>
        <p:spPr>
          <a:xfrm>
            <a:off x="5729231" y="640080"/>
            <a:ext cx="5064746" cy="5550408"/>
          </a:xfrm>
          <a:prstGeom prst="rect">
            <a:avLst/>
          </a:prstGeom>
        </p:spPr>
      </p:pic>
    </p:spTree>
    <p:extLst>
      <p:ext uri="{BB962C8B-B14F-4D97-AF65-F5344CB8AC3E}">
        <p14:creationId xmlns:p14="http://schemas.microsoft.com/office/powerpoint/2010/main" val="194409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3432E-8635-3FEE-35E0-91F9F52462D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Average Salary for Employe Residence VS Location</a:t>
            </a:r>
          </a:p>
        </p:txBody>
      </p:sp>
      <p:pic>
        <p:nvPicPr>
          <p:cNvPr id="5" name="Content Placeholder 4">
            <a:extLst>
              <a:ext uri="{FF2B5EF4-FFF2-40B4-BE49-F238E27FC236}">
                <a16:creationId xmlns:a16="http://schemas.microsoft.com/office/drawing/2014/main" id="{9C5B6EC1-B601-0A82-2E3B-106EFD836B65}"/>
              </a:ext>
            </a:extLst>
          </p:cNvPr>
          <p:cNvPicPr>
            <a:picLocks noGrp="1" noChangeAspect="1"/>
          </p:cNvPicPr>
          <p:nvPr>
            <p:ph idx="1"/>
          </p:nvPr>
        </p:nvPicPr>
        <p:blipFill>
          <a:blip r:embed="rId2"/>
          <a:stretch>
            <a:fillRect/>
          </a:stretch>
        </p:blipFill>
        <p:spPr>
          <a:xfrm>
            <a:off x="3497308" y="1217122"/>
            <a:ext cx="8589818" cy="4423756"/>
          </a:xfrm>
          <a:prstGeom prst="rect">
            <a:avLst/>
          </a:prstGeom>
        </p:spPr>
      </p:pic>
    </p:spTree>
    <p:extLst>
      <p:ext uri="{BB962C8B-B14F-4D97-AF65-F5344CB8AC3E}">
        <p14:creationId xmlns:p14="http://schemas.microsoft.com/office/powerpoint/2010/main" val="429413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68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38779-BC24-56B2-353A-C7B7D3041A0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Average Salary for Each Experience Level</a:t>
            </a:r>
          </a:p>
        </p:txBody>
      </p:sp>
      <p:pic>
        <p:nvPicPr>
          <p:cNvPr id="5" name="Content Placeholder 4">
            <a:extLst>
              <a:ext uri="{FF2B5EF4-FFF2-40B4-BE49-F238E27FC236}">
                <a16:creationId xmlns:a16="http://schemas.microsoft.com/office/drawing/2014/main" id="{88A5B00F-969E-3161-E19B-E6C896D40666}"/>
              </a:ext>
            </a:extLst>
          </p:cNvPr>
          <p:cNvPicPr>
            <a:picLocks noGrp="1" noChangeAspect="1"/>
          </p:cNvPicPr>
          <p:nvPr>
            <p:ph idx="1"/>
          </p:nvPr>
        </p:nvPicPr>
        <p:blipFill>
          <a:blip r:embed="rId2"/>
          <a:stretch>
            <a:fillRect/>
          </a:stretch>
        </p:blipFill>
        <p:spPr>
          <a:xfrm>
            <a:off x="4406751" y="494238"/>
            <a:ext cx="5854848" cy="5869524"/>
          </a:xfrm>
          <a:prstGeom prst="rect">
            <a:avLst/>
          </a:prstGeom>
        </p:spPr>
      </p:pic>
    </p:spTree>
    <p:extLst>
      <p:ext uri="{BB962C8B-B14F-4D97-AF65-F5344CB8AC3E}">
        <p14:creationId xmlns:p14="http://schemas.microsoft.com/office/powerpoint/2010/main" val="239391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E4A2C-063E-92C9-D01C-0B748E647E59}"/>
              </a:ext>
            </a:extLst>
          </p:cNvPr>
          <p:cNvSpPr>
            <a:spLocks noGrp="1"/>
          </p:cNvSpPr>
          <p:nvPr>
            <p:ph type="title"/>
          </p:nvPr>
        </p:nvSpPr>
        <p:spPr>
          <a:xfrm>
            <a:off x="4082472" y="85964"/>
            <a:ext cx="6781800" cy="1338696"/>
          </a:xfrm>
        </p:spPr>
        <p:txBody>
          <a:bodyPr>
            <a:normAutofit/>
          </a:bodyPr>
          <a:lstStyle/>
          <a:p>
            <a:r>
              <a:rPr lang="en-GB" b="1" kern="1800">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Data Description</a:t>
            </a:r>
            <a:br>
              <a:rPr lang="en-US"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a:p>
        </p:txBody>
      </p:sp>
      <p:pic>
        <p:nvPicPr>
          <p:cNvPr id="5" name="Picture 4" descr="Digital financial graph">
            <a:extLst>
              <a:ext uri="{FF2B5EF4-FFF2-40B4-BE49-F238E27FC236}">
                <a16:creationId xmlns:a16="http://schemas.microsoft.com/office/drawing/2014/main" id="{DAE19BD4-B857-3D23-E1DD-FD0E9D8EF5FE}"/>
              </a:ext>
            </a:extLst>
          </p:cNvPr>
          <p:cNvPicPr>
            <a:picLocks noChangeAspect="1"/>
          </p:cNvPicPr>
          <p:nvPr/>
        </p:nvPicPr>
        <p:blipFill rotWithShape="1">
          <a:blip r:embed="rId2"/>
          <a:srcRect l="42245" r="26959"/>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C355E8D7-112F-D042-6FAF-E2A8A614EA59}"/>
              </a:ext>
            </a:extLst>
          </p:cNvPr>
          <p:cNvSpPr>
            <a:spLocks noGrp="1"/>
          </p:cNvSpPr>
          <p:nvPr>
            <p:ph idx="1"/>
          </p:nvPr>
        </p:nvSpPr>
        <p:spPr>
          <a:xfrm>
            <a:off x="4082471" y="1145309"/>
            <a:ext cx="7934038" cy="5626727"/>
          </a:xfrm>
        </p:spPr>
        <p:txBody>
          <a:bodyPr anchor="t">
            <a:normAutofit fontScale="85000" lnSpcReduction="20000"/>
          </a:bodyPr>
          <a:lstStyle/>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work_year</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year in which the data was recorded. This field indicates the temporal context of the data, important for understanding salary trends over time.</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job_title</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specific title of the job role, like 'Data Scientist', 'Data Engineer', or 'Data Analyst'. This column is crucial for understanding the salary distribution across various specialized roles within the data field.</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job_category</a:t>
            </a:r>
            <a:r>
              <a:rPr lang="en-GB" sz="1700" kern="100">
                <a:effectLst/>
                <a:latin typeface="Arial" panose="020B0604020202020204" pitchFamily="34" charset="0"/>
                <a:ea typeface="Calibri" panose="020F0502020204030204" pitchFamily="34" charset="0"/>
                <a:cs typeface="Times New Roman" panose="02020603050405020304" pitchFamily="18" charset="0"/>
              </a:rPr>
              <a:t>: A classification of the job role into broader categories for easier analysis. This might include areas like 'Data Analysis', 'Machine Learning', 'Data Engineering', etc.</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salary_currency</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currency in which the salary is paid, such as USD, EUR, etc. This is important for currency conversion and understanding the actual value of the salary in a global context.</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salary</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annual gross salary of the role in the local currency. This raw salary figure is key for direct regional salary comparisons.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salary_in_usd</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annual gross salary converted to United States Dollars (USD). This uniform currency conversion aids in global salary comparisons and analyses.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employee_residence</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country of residence of the employee. This data point can be used to explore geographical salary differences and cost-of-living variations.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experience_level</a:t>
            </a:r>
            <a:r>
              <a:rPr lang="en-GB" sz="1700" kern="100">
                <a:effectLst/>
                <a:latin typeface="Arial" panose="020B0604020202020204" pitchFamily="34" charset="0"/>
                <a:ea typeface="Calibri" panose="020F0502020204030204" pitchFamily="34" charset="0"/>
                <a:cs typeface="Times New Roman" panose="02020603050405020304" pitchFamily="18" charset="0"/>
              </a:rPr>
              <a:t>: Classifies the professional experience level of the employee. Common categories might include 'Entry-level', 'Mid-level', 'Senior', and 'Executive', providing insight into how experience influences salary in data-related roles.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employment_type</a:t>
            </a:r>
            <a:r>
              <a:rPr lang="en-GB" sz="1700" kern="100">
                <a:effectLst/>
                <a:latin typeface="Arial" panose="020B0604020202020204" pitchFamily="34" charset="0"/>
                <a:ea typeface="Calibri" panose="020F0502020204030204" pitchFamily="34" charset="0"/>
                <a:cs typeface="Times New Roman" panose="02020603050405020304" pitchFamily="18" charset="0"/>
              </a:rPr>
              <a:t>: Specifies the type of employment, such as 'Full-time', 'Part-time', 'Contract', etc. This helps in analyzing how different employment arrangements affect salary structures.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work_setting</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work setting or environment, like 'Remote', 'In-person', or 'Hybrid'. This column reflects the impact of work settings on salary levels in the data industry.</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company_location</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country where the company is located. It helps in analyzing how the location of the company affects salary structures.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GB" sz="1700" b="1" kern="100">
                <a:effectLst/>
                <a:latin typeface="Arial" panose="020B0604020202020204" pitchFamily="34" charset="0"/>
                <a:ea typeface="Calibri" panose="020F0502020204030204" pitchFamily="34" charset="0"/>
                <a:cs typeface="Times New Roman" panose="02020603050405020304" pitchFamily="18" charset="0"/>
              </a:rPr>
              <a:t>company_size</a:t>
            </a:r>
            <a:r>
              <a:rPr lang="en-GB" sz="1700" kern="100">
                <a:effectLst/>
                <a:latin typeface="Arial" panose="020B0604020202020204" pitchFamily="34" charset="0"/>
                <a:ea typeface="Calibri" panose="020F0502020204030204" pitchFamily="34" charset="0"/>
                <a:cs typeface="Times New Roman" panose="02020603050405020304" pitchFamily="18" charset="0"/>
              </a:rPr>
              <a:t>: The size of the employer company, often categorized into small (S), medium (M), and large (L) sizes. This allows for analysis of how company size influences salary.</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800"/>
          </a:p>
        </p:txBody>
      </p:sp>
    </p:spTree>
    <p:extLst>
      <p:ext uri="{BB962C8B-B14F-4D97-AF65-F5344CB8AC3E}">
        <p14:creationId xmlns:p14="http://schemas.microsoft.com/office/powerpoint/2010/main" val="222268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90227-CB18-31D4-E4E4-C40762895E8E}"/>
              </a:ext>
            </a:extLst>
          </p:cNvPr>
          <p:cNvSpPr>
            <a:spLocks noGrp="1"/>
          </p:cNvSpPr>
          <p:nvPr>
            <p:ph type="title"/>
          </p:nvPr>
        </p:nvSpPr>
        <p:spPr>
          <a:xfrm>
            <a:off x="630936" y="502920"/>
            <a:ext cx="3419856" cy="1463040"/>
          </a:xfrm>
        </p:spPr>
        <p:txBody>
          <a:bodyPr anchor="ctr">
            <a:normAutofit/>
          </a:bodyPr>
          <a:lstStyle/>
          <a:p>
            <a:r>
              <a:rPr lang="en-US" sz="4800"/>
              <a:t>Data Head</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B596DD-D7D8-9DB2-D970-58248A7BD2A5}"/>
              </a:ext>
            </a:extLst>
          </p:cNvPr>
          <p:cNvSpPr>
            <a:spLocks noGrp="1"/>
          </p:cNvSpPr>
          <p:nvPr>
            <p:ph idx="1"/>
          </p:nvPr>
        </p:nvSpPr>
        <p:spPr>
          <a:xfrm>
            <a:off x="4654295" y="502920"/>
            <a:ext cx="6894576" cy="1463040"/>
          </a:xfrm>
        </p:spPr>
        <p:txBody>
          <a:bodyPr anchor="ctr">
            <a:normAutofit/>
          </a:bodyPr>
          <a:lstStyle/>
          <a:p>
            <a:r>
              <a:rPr lang="en-US" sz="1600" b="0" i="0">
                <a:effectLst/>
                <a:latin typeface="Google Sans"/>
              </a:rPr>
              <a:t>provides a rapid glimpse at the initial rows of your data, allowing you to assess basic information like column names, data types, and the general structure of your DataFrame.</a:t>
            </a:r>
            <a:endParaRPr lang="en-US" sz="2200"/>
          </a:p>
        </p:txBody>
      </p:sp>
      <p:pic>
        <p:nvPicPr>
          <p:cNvPr id="5" name="Picture 4">
            <a:extLst>
              <a:ext uri="{FF2B5EF4-FFF2-40B4-BE49-F238E27FC236}">
                <a16:creationId xmlns:a16="http://schemas.microsoft.com/office/drawing/2014/main" id="{435778B8-C33F-FF67-5E5A-A3DBA9B09794}"/>
              </a:ext>
            </a:extLst>
          </p:cNvPr>
          <p:cNvPicPr>
            <a:picLocks noChangeAspect="1"/>
          </p:cNvPicPr>
          <p:nvPr/>
        </p:nvPicPr>
        <p:blipFill>
          <a:blip r:embed="rId2"/>
          <a:stretch>
            <a:fillRect/>
          </a:stretch>
        </p:blipFill>
        <p:spPr>
          <a:xfrm>
            <a:off x="630936" y="2469153"/>
            <a:ext cx="10917936" cy="3602917"/>
          </a:xfrm>
          <a:prstGeom prst="rect">
            <a:avLst/>
          </a:prstGeom>
        </p:spPr>
      </p:pic>
    </p:spTree>
    <p:extLst>
      <p:ext uri="{BB962C8B-B14F-4D97-AF65-F5344CB8AC3E}">
        <p14:creationId xmlns:p14="http://schemas.microsoft.com/office/powerpoint/2010/main" val="297409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C17A3-839C-2FF0-FF0E-34582891A7A0}"/>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Descriptive Statistics of Data</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2CA8A171-AC74-7C01-4E13-BD95F27AF588}"/>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a:effectLst/>
              </a:rPr>
              <a:t>Includes functions to calculate basic descriptive statistics like mean, median, standard deviation, skewness, and kurtosis.</a:t>
            </a:r>
            <a:endParaRPr lang="en-US"/>
          </a:p>
        </p:txBody>
      </p:sp>
      <p:pic>
        <p:nvPicPr>
          <p:cNvPr id="5" name="Content Placeholder 4">
            <a:extLst>
              <a:ext uri="{FF2B5EF4-FFF2-40B4-BE49-F238E27FC236}">
                <a16:creationId xmlns:a16="http://schemas.microsoft.com/office/drawing/2014/main" id="{7C5A4CA1-E840-4FE3-636C-7F062F43A959}"/>
              </a:ext>
            </a:extLst>
          </p:cNvPr>
          <p:cNvPicPr>
            <a:picLocks noChangeAspect="1"/>
          </p:cNvPicPr>
          <p:nvPr/>
        </p:nvPicPr>
        <p:blipFill>
          <a:blip r:embed="rId2"/>
          <a:stretch>
            <a:fillRect/>
          </a:stretch>
        </p:blipFill>
        <p:spPr>
          <a:xfrm>
            <a:off x="5385816" y="1646970"/>
            <a:ext cx="6440424" cy="3508705"/>
          </a:xfrm>
          <a:prstGeom prst="rect">
            <a:avLst/>
          </a:prstGeom>
        </p:spPr>
      </p:pic>
    </p:spTree>
    <p:extLst>
      <p:ext uri="{BB962C8B-B14F-4D97-AF65-F5344CB8AC3E}">
        <p14:creationId xmlns:p14="http://schemas.microsoft.com/office/powerpoint/2010/main" val="33794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D08BF-94A0-9902-B551-19F495DF03D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Listing Job Category Count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22F68FF-02BE-9527-DD2B-734BC1A06416}"/>
              </a:ext>
            </a:extLst>
          </p:cNvPr>
          <p:cNvPicPr>
            <a:picLocks noGrp="1" noChangeAspect="1"/>
          </p:cNvPicPr>
          <p:nvPr>
            <p:ph idx="1"/>
          </p:nvPr>
        </p:nvPicPr>
        <p:blipFill>
          <a:blip r:embed="rId2"/>
          <a:stretch>
            <a:fillRect/>
          </a:stretch>
        </p:blipFill>
        <p:spPr>
          <a:xfrm>
            <a:off x="4654296" y="1332064"/>
            <a:ext cx="7214616" cy="4166440"/>
          </a:xfrm>
          <a:prstGeom prst="rect">
            <a:avLst/>
          </a:prstGeom>
        </p:spPr>
      </p:pic>
    </p:spTree>
    <p:extLst>
      <p:ext uri="{BB962C8B-B14F-4D97-AF65-F5344CB8AC3E}">
        <p14:creationId xmlns:p14="http://schemas.microsoft.com/office/powerpoint/2010/main" val="181158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28D43-42EB-8176-03DA-05A2C6797EC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Listing Available Experience Levels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173E2B-FC1E-6BCF-0813-21BC25A57A94}"/>
              </a:ext>
            </a:extLst>
          </p:cNvPr>
          <p:cNvPicPr>
            <a:picLocks noGrp="1" noChangeAspect="1"/>
          </p:cNvPicPr>
          <p:nvPr>
            <p:ph idx="1"/>
          </p:nvPr>
        </p:nvPicPr>
        <p:blipFill>
          <a:blip r:embed="rId2"/>
          <a:stretch>
            <a:fillRect/>
          </a:stretch>
        </p:blipFill>
        <p:spPr>
          <a:xfrm>
            <a:off x="4654296" y="1205808"/>
            <a:ext cx="7214616" cy="4418952"/>
          </a:xfrm>
          <a:prstGeom prst="rect">
            <a:avLst/>
          </a:prstGeom>
        </p:spPr>
      </p:pic>
    </p:spTree>
    <p:extLst>
      <p:ext uri="{BB962C8B-B14F-4D97-AF65-F5344CB8AC3E}">
        <p14:creationId xmlns:p14="http://schemas.microsoft.com/office/powerpoint/2010/main" val="183015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2C4B-6FB4-0ECC-2596-A8D4A87F9EDF}"/>
              </a:ext>
            </a:extLst>
          </p:cNvPr>
          <p:cNvSpPr>
            <a:spLocks noGrp="1"/>
          </p:cNvSpPr>
          <p:nvPr>
            <p:ph type="title"/>
          </p:nvPr>
        </p:nvSpPr>
        <p:spPr>
          <a:xfrm>
            <a:off x="838200" y="0"/>
            <a:ext cx="10515600" cy="1325563"/>
          </a:xfrm>
        </p:spPr>
        <p:txBody>
          <a:bodyPr/>
          <a:lstStyle/>
          <a:p>
            <a:r>
              <a:rPr lang="en-US" u="sng"/>
              <a:t>Salary VS Employee Residence</a:t>
            </a:r>
          </a:p>
        </p:txBody>
      </p:sp>
      <p:pic>
        <p:nvPicPr>
          <p:cNvPr id="5" name="Content Placeholder 4">
            <a:extLst>
              <a:ext uri="{FF2B5EF4-FFF2-40B4-BE49-F238E27FC236}">
                <a16:creationId xmlns:a16="http://schemas.microsoft.com/office/drawing/2014/main" id="{4640C932-CDE2-3E36-8A83-7E88461C5594}"/>
              </a:ext>
            </a:extLst>
          </p:cNvPr>
          <p:cNvPicPr>
            <a:picLocks noGrp="1" noChangeAspect="1"/>
          </p:cNvPicPr>
          <p:nvPr>
            <p:ph idx="1"/>
          </p:nvPr>
        </p:nvPicPr>
        <p:blipFill>
          <a:blip r:embed="rId2"/>
          <a:stretch>
            <a:fillRect/>
          </a:stretch>
        </p:blipFill>
        <p:spPr>
          <a:xfrm>
            <a:off x="1157261" y="1293325"/>
            <a:ext cx="10009502" cy="5564675"/>
          </a:xfrm>
        </p:spPr>
      </p:pic>
    </p:spTree>
    <p:extLst>
      <p:ext uri="{BB962C8B-B14F-4D97-AF65-F5344CB8AC3E}">
        <p14:creationId xmlns:p14="http://schemas.microsoft.com/office/powerpoint/2010/main" val="256247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71605-78FE-ADD2-8FC1-E092C551BCA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Function returning Frequency of Each Currency</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2D692-3E96-D7CD-852E-3821EDBC5430}"/>
              </a:ext>
            </a:extLst>
          </p:cNvPr>
          <p:cNvPicPr>
            <a:picLocks noGrp="1" noChangeAspect="1"/>
          </p:cNvPicPr>
          <p:nvPr>
            <p:ph idx="1"/>
          </p:nvPr>
        </p:nvPicPr>
        <p:blipFill>
          <a:blip r:embed="rId2"/>
          <a:stretch>
            <a:fillRect/>
          </a:stretch>
        </p:blipFill>
        <p:spPr>
          <a:xfrm>
            <a:off x="4654296" y="854095"/>
            <a:ext cx="7214616" cy="5122377"/>
          </a:xfrm>
          <a:prstGeom prst="rect">
            <a:avLst/>
          </a:prstGeom>
        </p:spPr>
      </p:pic>
    </p:spTree>
    <p:extLst>
      <p:ext uri="{BB962C8B-B14F-4D97-AF65-F5344CB8AC3E}">
        <p14:creationId xmlns:p14="http://schemas.microsoft.com/office/powerpoint/2010/main" val="414177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C552B-FCAF-3B2D-1850-FEB09CCC51B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Some of the Outputs</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B4F717-2113-09F8-DD1D-F01BC493DFFE}"/>
              </a:ext>
            </a:extLst>
          </p:cNvPr>
          <p:cNvPicPr>
            <a:picLocks noChangeAspect="1"/>
          </p:cNvPicPr>
          <p:nvPr/>
        </p:nvPicPr>
        <p:blipFill>
          <a:blip r:embed="rId2"/>
          <a:stretch>
            <a:fillRect/>
          </a:stretch>
        </p:blipFill>
        <p:spPr>
          <a:xfrm>
            <a:off x="320040" y="3069976"/>
            <a:ext cx="5614416" cy="2751064"/>
          </a:xfrm>
          <a:prstGeom prst="rect">
            <a:avLst/>
          </a:prstGeom>
        </p:spPr>
      </p:pic>
      <p:pic>
        <p:nvPicPr>
          <p:cNvPr id="5" name="Content Placeholder 4">
            <a:extLst>
              <a:ext uri="{FF2B5EF4-FFF2-40B4-BE49-F238E27FC236}">
                <a16:creationId xmlns:a16="http://schemas.microsoft.com/office/drawing/2014/main" id="{46B239EE-4E8A-9A71-536C-F01359B99A40}"/>
              </a:ext>
            </a:extLst>
          </p:cNvPr>
          <p:cNvPicPr>
            <a:picLocks noGrp="1" noChangeAspect="1"/>
          </p:cNvPicPr>
          <p:nvPr>
            <p:ph idx="1"/>
          </p:nvPr>
        </p:nvPicPr>
        <p:blipFill>
          <a:blip r:embed="rId3"/>
          <a:stretch>
            <a:fillRect/>
          </a:stretch>
        </p:blipFill>
        <p:spPr>
          <a:xfrm>
            <a:off x="6254496" y="3076994"/>
            <a:ext cx="5614416" cy="2737027"/>
          </a:xfrm>
          <a:prstGeom prst="rect">
            <a:avLst/>
          </a:prstGeom>
        </p:spPr>
      </p:pic>
    </p:spTree>
    <p:extLst>
      <p:ext uri="{BB962C8B-B14F-4D97-AF65-F5344CB8AC3E}">
        <p14:creationId xmlns:p14="http://schemas.microsoft.com/office/powerpoint/2010/main" val="163386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530</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Google Sans</vt:lpstr>
      <vt:lpstr>Office Theme</vt:lpstr>
      <vt:lpstr>PowerPoint Presentation</vt:lpstr>
      <vt:lpstr>Data Description </vt:lpstr>
      <vt:lpstr>Data Head</vt:lpstr>
      <vt:lpstr>Descriptive Statistics of Data</vt:lpstr>
      <vt:lpstr>Listing Job Category Count</vt:lpstr>
      <vt:lpstr>Listing Available Experience Levels</vt:lpstr>
      <vt:lpstr>Salary VS Employee Residence</vt:lpstr>
      <vt:lpstr>Function returning Frequency of Each Currency</vt:lpstr>
      <vt:lpstr>Some of the Outputs</vt:lpstr>
      <vt:lpstr>Average Salary for each Work Year</vt:lpstr>
      <vt:lpstr>Frequency of Job Titles</vt:lpstr>
      <vt:lpstr>Top 10 most common Job Titles</vt:lpstr>
      <vt:lpstr>Average Salary by Job Title</vt:lpstr>
      <vt:lpstr>Distibution Of Job Category</vt:lpstr>
      <vt:lpstr>Average Salary for Employe Residence VS Location</vt:lpstr>
      <vt:lpstr>Average Salary for Each Experience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Khaldoun Nouhad Bou Hadir</dc:creator>
  <cp:lastModifiedBy>Khaldoun Nouhad Bou Hadir</cp:lastModifiedBy>
  <cp:revision>1</cp:revision>
  <dcterms:created xsi:type="dcterms:W3CDTF">2024-04-23T13:29:26Z</dcterms:created>
  <dcterms:modified xsi:type="dcterms:W3CDTF">2024-04-23T14:06:26Z</dcterms:modified>
</cp:coreProperties>
</file>