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 id="2584" r:id="rId25"/>
    <p:sldId id="2585" r:id="rId26"/>
    <p:sldId id="2586" r:id="rId27"/>
    <p:sldId id="2587" r:id="rId28"/>
    <p:sldId id="25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ey Developments and Innovations in K-12 Pedagogy" id="{102EF8C0-5B99-4E2F-A7A8-1447525E3FEA}">
          <p14:sldIdLst>
            <p14:sldId id="2561"/>
            <p14:sldId id="2562"/>
          </p14:sldIdLst>
        </p14:section>
        <p14:section name="Personalized and Competency-Based Learning" id="{B2E92AD7-16BD-4220-86CF-DA7D63854932}">
          <p14:sldIdLst>
            <p14:sldId id="2563"/>
            <p14:sldId id="2564"/>
            <p14:sldId id="2565"/>
          </p14:sldIdLst>
        </p14:section>
        <p14:section name="Integration of Technology and Artificial Intelligence" id="{4B44DC4E-FCD8-4220-9C97-36E28F4BA9D0}">
          <p14:sldIdLst>
            <p14:sldId id="2566"/>
            <p14:sldId id="2567"/>
            <p14:sldId id="2568"/>
            <p14:sldId id="2569"/>
          </p14:sldIdLst>
        </p14:section>
        <p14:section name="Social and Emotional Learning (SEL)" id="{81A5CBEB-BB96-46E6-8897-A0977778593B}">
          <p14:sldIdLst>
            <p14:sldId id="2570"/>
            <p14:sldId id="2571"/>
          </p14:sldIdLst>
        </p14:section>
        <p14:section name="Inquiry-Based and Project-Based Learning" id="{06BDE3DE-9A13-49EF-B6C1-F9C9B5730C7E}">
          <p14:sldIdLst>
            <p14:sldId id="2572"/>
            <p14:sldId id="2573"/>
            <p14:sldId id="2574"/>
          </p14:sldIdLst>
        </p14:section>
        <p14:section name="Focus on Equity, Diversity, and Inclusion" id="{993F771C-97F2-4581-99D7-88A96392A7BA}">
          <p14:sldIdLst>
            <p14:sldId id="2575"/>
            <p14:sldId id="2576"/>
            <p14:sldId id="2577"/>
          </p14:sldIdLst>
        </p14:section>
        <p14:section name="Assessment and Feedback" id="{052A3FF6-0B51-4FB0-83DD-7821023AD518}">
          <p14:sldIdLst>
            <p14:sldId id="2578"/>
            <p14:sldId id="2579"/>
            <p14:sldId id="2580"/>
          </p14:sldIdLst>
        </p14:section>
        <p14:section name="Interdisciplinary and STEAM Education" id="{E4D979DF-6739-4942-850A-7B7B264346DC}">
          <p14:sldIdLst>
            <p14:sldId id="2581"/>
            <p14:sldId id="2582"/>
            <p14:sldId id="2583"/>
          </p14:sldIdLst>
        </p14:section>
        <p14:section name="Professional Development, Collaboration, and Community Engagement" id="{D52583D4-B168-4433-87D4-9FF31E011151}">
          <p14:sldIdLst>
            <p14:sldId id="2584"/>
            <p14:sldId id="2585"/>
            <p14:sldId id="2586"/>
            <p14:sldId id="2587"/>
          </p14:sldIdLst>
        </p14:section>
        <p14:section name="Conclusion" id="{BE787C3B-8B8E-4870-8F6C-65F7EA812F06}">
          <p14:sldIdLst>
            <p14:sldId id="25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94660"/>
  </p:normalViewPr>
  <p:slideViewPr>
    <p:cSldViewPr snapToGrid="0">
      <p:cViewPr varScale="1">
        <p:scale>
          <a:sx n="97" d="100"/>
          <a:sy n="97" d="100"/>
        </p:scale>
        <p:origin x="90"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D17E29-4C2E-48C8-BEBA-CC8B18F5A976}"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US"/>
        </a:p>
      </dgm:t>
    </dgm:pt>
    <dgm:pt modelId="{354E1D4E-3429-42E0-971C-C6069A58588D}">
      <dgm:prSet/>
      <dgm:spPr/>
      <dgm:t>
        <a:bodyPr/>
        <a:lstStyle/>
        <a:p>
          <a:pPr>
            <a:lnSpc>
              <a:spcPct val="100000"/>
            </a:lnSpc>
            <a:defRPr b="1"/>
          </a:pPr>
          <a:r>
            <a:rPr lang="en-US"/>
            <a:t>Academic and Emotional Integration</a:t>
          </a:r>
        </a:p>
      </dgm:t>
    </dgm:pt>
    <dgm:pt modelId="{945F67DF-41DD-49E9-86D3-BAC978F0BFEC}" type="parTrans" cxnId="{D5ED6225-DFEF-41C3-A934-791165B51972}">
      <dgm:prSet/>
      <dgm:spPr/>
      <dgm:t>
        <a:bodyPr/>
        <a:lstStyle/>
        <a:p>
          <a:endParaRPr lang="en-US"/>
        </a:p>
      </dgm:t>
    </dgm:pt>
    <dgm:pt modelId="{729B7F44-BE03-474F-BB56-C1BD1BC158F0}" type="sibTrans" cxnId="{D5ED6225-DFEF-41C3-A934-791165B51972}">
      <dgm:prSet/>
      <dgm:spPr/>
      <dgm:t>
        <a:bodyPr/>
        <a:lstStyle/>
        <a:p>
          <a:pPr>
            <a:lnSpc>
              <a:spcPct val="100000"/>
            </a:lnSpc>
            <a:defRPr b="1"/>
          </a:pPr>
          <a:endParaRPr lang="en-US"/>
        </a:p>
      </dgm:t>
    </dgm:pt>
    <dgm:pt modelId="{A83C7120-E283-4016-895A-F5A1D80045E7}">
      <dgm:prSet/>
      <dgm:spPr/>
      <dgm:t>
        <a:bodyPr/>
        <a:lstStyle/>
        <a:p>
          <a:pPr>
            <a:lnSpc>
              <a:spcPct val="100000"/>
            </a:lnSpc>
          </a:pPr>
          <a:r>
            <a:rPr lang="en-US"/>
            <a:t>Modern education links academic achievement closely with social and emotional development.</a:t>
          </a:r>
        </a:p>
      </dgm:t>
    </dgm:pt>
    <dgm:pt modelId="{BE77A3D8-3CD4-4C80-BE88-4C68FFADB1B8}" type="parTrans" cxnId="{41B631BD-A271-4CAD-AD6A-F8CA94AE325B}">
      <dgm:prSet/>
      <dgm:spPr/>
      <dgm:t>
        <a:bodyPr/>
        <a:lstStyle/>
        <a:p>
          <a:endParaRPr lang="en-US"/>
        </a:p>
      </dgm:t>
    </dgm:pt>
    <dgm:pt modelId="{0DBB96B9-07E7-4ABC-AB6D-2EA7661CE40D}" type="sibTrans" cxnId="{41B631BD-A271-4CAD-AD6A-F8CA94AE325B}">
      <dgm:prSet/>
      <dgm:spPr/>
      <dgm:t>
        <a:bodyPr/>
        <a:lstStyle/>
        <a:p>
          <a:endParaRPr lang="en-US"/>
        </a:p>
      </dgm:t>
    </dgm:pt>
    <dgm:pt modelId="{BABB66BD-47C4-4E3D-B045-734AE0F2A543}">
      <dgm:prSet/>
      <dgm:spPr/>
      <dgm:t>
        <a:bodyPr/>
        <a:lstStyle/>
        <a:p>
          <a:pPr>
            <a:lnSpc>
              <a:spcPct val="100000"/>
            </a:lnSpc>
            <a:defRPr b="1"/>
          </a:pPr>
          <a:r>
            <a:rPr lang="en-US"/>
            <a:t>Global SEL Integration</a:t>
          </a:r>
        </a:p>
      </dgm:t>
    </dgm:pt>
    <dgm:pt modelId="{16FC7ECB-0AEC-4F33-9547-4F47E6868B1B}" type="parTrans" cxnId="{9A91186C-0E93-43D0-9B08-ECA36E615F93}">
      <dgm:prSet/>
      <dgm:spPr/>
      <dgm:t>
        <a:bodyPr/>
        <a:lstStyle/>
        <a:p>
          <a:endParaRPr lang="en-US"/>
        </a:p>
      </dgm:t>
    </dgm:pt>
    <dgm:pt modelId="{9E907C89-0496-4EFB-9CD3-05912D660D5D}" type="sibTrans" cxnId="{9A91186C-0E93-43D0-9B08-ECA36E615F93}">
      <dgm:prSet/>
      <dgm:spPr/>
      <dgm:t>
        <a:bodyPr/>
        <a:lstStyle/>
        <a:p>
          <a:pPr>
            <a:lnSpc>
              <a:spcPct val="100000"/>
            </a:lnSpc>
            <a:defRPr b="1"/>
          </a:pPr>
          <a:endParaRPr lang="en-US"/>
        </a:p>
      </dgm:t>
    </dgm:pt>
    <dgm:pt modelId="{B2DCF210-F9CE-487A-94D5-40D72686577F}">
      <dgm:prSet/>
      <dgm:spPr/>
      <dgm:t>
        <a:bodyPr/>
        <a:lstStyle/>
        <a:p>
          <a:pPr>
            <a:lnSpc>
              <a:spcPct val="100000"/>
            </a:lnSpc>
          </a:pPr>
          <a:r>
            <a:rPr lang="en-US"/>
            <a:t>SEL programs are widely implemented in curricula worldwide to enhance students’ social skills.</a:t>
          </a:r>
        </a:p>
      </dgm:t>
    </dgm:pt>
    <dgm:pt modelId="{D360645E-2B60-42CB-861D-ED4D556F3361}" type="parTrans" cxnId="{D8BC75F6-F2ED-4C3F-AE36-12F7EFD5AF73}">
      <dgm:prSet/>
      <dgm:spPr/>
      <dgm:t>
        <a:bodyPr/>
        <a:lstStyle/>
        <a:p>
          <a:endParaRPr lang="en-US"/>
        </a:p>
      </dgm:t>
    </dgm:pt>
    <dgm:pt modelId="{7A793F27-AB71-4604-B00F-A2DF51833D2E}" type="sibTrans" cxnId="{D8BC75F6-F2ED-4C3F-AE36-12F7EFD5AF73}">
      <dgm:prSet/>
      <dgm:spPr/>
      <dgm:t>
        <a:bodyPr/>
        <a:lstStyle/>
        <a:p>
          <a:endParaRPr lang="en-US"/>
        </a:p>
      </dgm:t>
    </dgm:pt>
    <dgm:pt modelId="{84C0652C-77B3-4123-A207-602B4D707485}">
      <dgm:prSet/>
      <dgm:spPr/>
      <dgm:t>
        <a:bodyPr/>
        <a:lstStyle/>
        <a:p>
          <a:pPr>
            <a:lnSpc>
              <a:spcPct val="100000"/>
            </a:lnSpc>
            <a:defRPr b="1"/>
          </a:pPr>
          <a:r>
            <a:rPr lang="en-US"/>
            <a:t>Core SEL Skills</a:t>
          </a:r>
        </a:p>
      </dgm:t>
    </dgm:pt>
    <dgm:pt modelId="{964BC537-6BDC-40B8-B7CE-F64A2355BD28}" type="parTrans" cxnId="{3CDC3B38-8C67-4685-BA59-30564C88C1FF}">
      <dgm:prSet/>
      <dgm:spPr/>
      <dgm:t>
        <a:bodyPr/>
        <a:lstStyle/>
        <a:p>
          <a:endParaRPr lang="en-US"/>
        </a:p>
      </dgm:t>
    </dgm:pt>
    <dgm:pt modelId="{47293CEF-46A3-4E60-ADF7-87D883357585}" type="sibTrans" cxnId="{3CDC3B38-8C67-4685-BA59-30564C88C1FF}">
      <dgm:prSet/>
      <dgm:spPr/>
      <dgm:t>
        <a:bodyPr/>
        <a:lstStyle/>
        <a:p>
          <a:endParaRPr lang="en-US"/>
        </a:p>
      </dgm:t>
    </dgm:pt>
    <dgm:pt modelId="{2E9D3D7C-E858-4DE9-939F-A18FD962D31D}">
      <dgm:prSet/>
      <dgm:spPr/>
      <dgm:t>
        <a:bodyPr/>
        <a:lstStyle/>
        <a:p>
          <a:pPr>
            <a:lnSpc>
              <a:spcPct val="100000"/>
            </a:lnSpc>
          </a:pPr>
          <a:r>
            <a:rPr lang="en-US"/>
            <a:t>SEL emphasizes self-awareness, self-management, relationship-building, and responsible decision-making skills.</a:t>
          </a:r>
        </a:p>
      </dgm:t>
    </dgm:pt>
    <dgm:pt modelId="{B61E5896-FB77-4E63-8E7B-AB454AD230A3}" type="parTrans" cxnId="{02F4EC3B-7B9F-406E-9DD5-0B60EAD0B7D2}">
      <dgm:prSet/>
      <dgm:spPr/>
      <dgm:t>
        <a:bodyPr/>
        <a:lstStyle/>
        <a:p>
          <a:endParaRPr lang="en-US"/>
        </a:p>
      </dgm:t>
    </dgm:pt>
    <dgm:pt modelId="{A72B0B82-0614-4160-831C-72BCB3102CB7}" type="sibTrans" cxnId="{02F4EC3B-7B9F-406E-9DD5-0B60EAD0B7D2}">
      <dgm:prSet/>
      <dgm:spPr/>
      <dgm:t>
        <a:bodyPr/>
        <a:lstStyle/>
        <a:p>
          <a:endParaRPr lang="en-US"/>
        </a:p>
      </dgm:t>
    </dgm:pt>
    <dgm:pt modelId="{7EDA8A2E-32BB-4652-B7A2-2A357844EA71}" type="pres">
      <dgm:prSet presAssocID="{90D17E29-4C2E-48C8-BEBA-CC8B18F5A976}" presName="Root" presStyleCnt="0">
        <dgm:presLayoutVars>
          <dgm:dir/>
          <dgm:resizeHandles val="exact"/>
        </dgm:presLayoutVars>
      </dgm:prSet>
      <dgm:spPr/>
    </dgm:pt>
    <dgm:pt modelId="{C70D13DF-C9EC-4389-9835-35C6024CE64E}" type="pres">
      <dgm:prSet presAssocID="{354E1D4E-3429-42E0-971C-C6069A58588D}" presName="Composite" presStyleCnt="0"/>
      <dgm:spPr/>
    </dgm:pt>
    <dgm:pt modelId="{953107A2-399C-4AC4-8266-0666A65D0601}" type="pres">
      <dgm:prSet presAssocID="{354E1D4E-3429-42E0-971C-C6069A58588D}"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7745" r="5504" b="-2"/>
          <a:stretch/>
        </a:blipFill>
      </dgm:spPr>
      <dgm:extLst>
        <a:ext uri="{E40237B7-FDA0-4F09-8148-C483321AD2D9}">
          <dgm14:cNvPr xmlns:dgm14="http://schemas.microsoft.com/office/drawing/2010/diagram" id="0" name="" descr="Group of friends"/>
        </a:ext>
      </dgm:extLst>
    </dgm:pt>
    <dgm:pt modelId="{0B7E0966-EA00-41DD-BD74-AEBD87B4AE71}" type="pres">
      <dgm:prSet presAssocID="{354E1D4E-3429-42E0-971C-C6069A58588D}" presName="Subtitle" presStyleLbl="revTx" presStyleIdx="0" presStyleCnt="6">
        <dgm:presLayoutVars>
          <dgm:chMax val="0"/>
          <dgm:bulletEnabled/>
        </dgm:presLayoutVars>
      </dgm:prSet>
      <dgm:spPr/>
    </dgm:pt>
    <dgm:pt modelId="{0613ACDD-870D-4F3D-9FEB-18A3D4DA4CBC}" type="pres">
      <dgm:prSet presAssocID="{354E1D4E-3429-42E0-971C-C6069A58588D}" presName="Description" presStyleLbl="revTx" presStyleIdx="1" presStyleCnt="6">
        <dgm:presLayoutVars>
          <dgm:bulletEnabled/>
        </dgm:presLayoutVars>
      </dgm:prSet>
      <dgm:spPr/>
    </dgm:pt>
    <dgm:pt modelId="{0B37D12A-272E-42AA-B172-62FBE7790557}" type="pres">
      <dgm:prSet presAssocID="{729B7F44-BE03-474F-BB56-C1BD1BC158F0}" presName="sibTrans" presStyleLbl="sibTrans2D1" presStyleIdx="0" presStyleCnt="0"/>
      <dgm:spPr/>
    </dgm:pt>
    <dgm:pt modelId="{643FEB4F-FA07-4D02-8459-43BA9720A419}" type="pres">
      <dgm:prSet presAssocID="{BABB66BD-47C4-4E3D-B045-734AE0F2A543}" presName="Composite" presStyleCnt="0"/>
      <dgm:spPr/>
    </dgm:pt>
    <dgm:pt modelId="{4945A555-C298-41D2-9D6C-4D47C8D7092C}" type="pres">
      <dgm:prSet presAssocID="{BABB66BD-47C4-4E3D-B045-734AE0F2A543}"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8624" r="24625" b="-2"/>
          <a:stretch/>
        </a:blipFill>
      </dgm:spPr>
      <dgm:extLst>
        <a:ext uri="{E40237B7-FDA0-4F09-8148-C483321AD2D9}">
          <dgm14:cNvPr xmlns:dgm14="http://schemas.microsoft.com/office/drawing/2010/diagram" id="0" name="" descr="College students enjoying spending time together over a lunch break"/>
        </a:ext>
      </dgm:extLst>
    </dgm:pt>
    <dgm:pt modelId="{1161FF80-E793-4EEE-87EE-4A2EF3EB8285}" type="pres">
      <dgm:prSet presAssocID="{BABB66BD-47C4-4E3D-B045-734AE0F2A543}" presName="Subtitle" presStyleLbl="revTx" presStyleIdx="2" presStyleCnt="6">
        <dgm:presLayoutVars>
          <dgm:chMax val="0"/>
          <dgm:bulletEnabled/>
        </dgm:presLayoutVars>
      </dgm:prSet>
      <dgm:spPr/>
    </dgm:pt>
    <dgm:pt modelId="{CFCEC6A6-2E22-49B9-AF97-7EE1640E674C}" type="pres">
      <dgm:prSet presAssocID="{BABB66BD-47C4-4E3D-B045-734AE0F2A543}" presName="Description" presStyleLbl="revTx" presStyleIdx="3" presStyleCnt="6">
        <dgm:presLayoutVars>
          <dgm:bulletEnabled/>
        </dgm:presLayoutVars>
      </dgm:prSet>
      <dgm:spPr/>
    </dgm:pt>
    <dgm:pt modelId="{0B2DA38E-26B2-4DC8-B52A-D8370BC6A32D}" type="pres">
      <dgm:prSet presAssocID="{9E907C89-0496-4EFB-9CD3-05912D660D5D}" presName="sibTrans" presStyleLbl="sibTrans2D1" presStyleIdx="0" presStyleCnt="0"/>
      <dgm:spPr/>
    </dgm:pt>
    <dgm:pt modelId="{6523FDEA-E07E-4E2D-BBBA-06FB2B5CAD6E}" type="pres">
      <dgm:prSet presAssocID="{84C0652C-77B3-4123-A207-602B4D707485}" presName="Composite" presStyleCnt="0"/>
      <dgm:spPr/>
    </dgm:pt>
    <dgm:pt modelId="{AED22466-6D76-4CFC-8516-E383AF3BF2FD}" type="pres">
      <dgm:prSet presAssocID="{84C0652C-77B3-4123-A207-602B4D707485}"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3000" r="4" b="5"/>
          <a:stretch/>
        </a:blipFill>
      </dgm:spPr>
      <dgm:extLst>
        <a:ext uri="{E40237B7-FDA0-4F09-8148-C483321AD2D9}">
          <dgm14:cNvPr xmlns:dgm14="http://schemas.microsoft.com/office/drawing/2010/diagram" id="0" name="" descr="Check Mark on Human Head"/>
        </a:ext>
      </dgm:extLst>
    </dgm:pt>
    <dgm:pt modelId="{65E5F14D-53A5-484E-8081-009909A5520F}" type="pres">
      <dgm:prSet presAssocID="{84C0652C-77B3-4123-A207-602B4D707485}" presName="Subtitle" presStyleLbl="revTx" presStyleIdx="4" presStyleCnt="6">
        <dgm:presLayoutVars>
          <dgm:chMax val="0"/>
          <dgm:bulletEnabled/>
        </dgm:presLayoutVars>
      </dgm:prSet>
      <dgm:spPr/>
    </dgm:pt>
    <dgm:pt modelId="{A771BC83-CD05-4577-AE0D-896CD8BEAE90}" type="pres">
      <dgm:prSet presAssocID="{84C0652C-77B3-4123-A207-602B4D707485}" presName="Description" presStyleLbl="revTx" presStyleIdx="5" presStyleCnt="6">
        <dgm:presLayoutVars>
          <dgm:bulletEnabled/>
        </dgm:presLayoutVars>
      </dgm:prSet>
      <dgm:spPr/>
    </dgm:pt>
  </dgm:ptLst>
  <dgm:cxnLst>
    <dgm:cxn modelId="{65362105-6224-4D59-9FAB-ADC6CC572A24}" type="presOf" srcId="{B2DCF210-F9CE-487A-94D5-40D72686577F}" destId="{CFCEC6A6-2E22-49B9-AF97-7EE1640E674C}" srcOrd="0" destOrd="0" presId="urn:microsoft.com/office/officeart/2024/3/layout/verticalVisualTextBlock1"/>
    <dgm:cxn modelId="{D5ED6225-DFEF-41C3-A934-791165B51972}" srcId="{90D17E29-4C2E-48C8-BEBA-CC8B18F5A976}" destId="{354E1D4E-3429-42E0-971C-C6069A58588D}" srcOrd="0" destOrd="0" parTransId="{945F67DF-41DD-49E9-86D3-BAC978F0BFEC}" sibTransId="{729B7F44-BE03-474F-BB56-C1BD1BC158F0}"/>
    <dgm:cxn modelId="{C3215D26-2FE6-4387-906A-6E52E16A14A8}" type="presOf" srcId="{A83C7120-E283-4016-895A-F5A1D80045E7}" destId="{0613ACDD-870D-4F3D-9FEB-18A3D4DA4CBC}" srcOrd="0" destOrd="0" presId="urn:microsoft.com/office/officeart/2024/3/layout/verticalVisualTextBlock1"/>
    <dgm:cxn modelId="{3CDC3B38-8C67-4685-BA59-30564C88C1FF}" srcId="{90D17E29-4C2E-48C8-BEBA-CC8B18F5A976}" destId="{84C0652C-77B3-4123-A207-602B4D707485}" srcOrd="2" destOrd="0" parTransId="{964BC537-6BDC-40B8-B7CE-F64A2355BD28}" sibTransId="{47293CEF-46A3-4E60-ADF7-87D883357585}"/>
    <dgm:cxn modelId="{02F4EC3B-7B9F-406E-9DD5-0B60EAD0B7D2}" srcId="{84C0652C-77B3-4123-A207-602B4D707485}" destId="{2E9D3D7C-E858-4DE9-939F-A18FD962D31D}" srcOrd="0" destOrd="0" parTransId="{B61E5896-FB77-4E63-8E7B-AB454AD230A3}" sibTransId="{A72B0B82-0614-4160-831C-72BCB3102CB7}"/>
    <dgm:cxn modelId="{B2F9153C-87E8-49CA-AC77-3F5C5AB3FACF}" type="presOf" srcId="{BABB66BD-47C4-4E3D-B045-734AE0F2A543}" destId="{1161FF80-E793-4EEE-87EE-4A2EF3EB8285}" srcOrd="0" destOrd="0" presId="urn:microsoft.com/office/officeart/2024/3/layout/verticalVisualTextBlock1"/>
    <dgm:cxn modelId="{5A16EC63-7C7C-4BE2-9E08-F1D1BB3CAD0C}" type="presOf" srcId="{729B7F44-BE03-474F-BB56-C1BD1BC158F0}" destId="{0B37D12A-272E-42AA-B172-62FBE7790557}" srcOrd="0" destOrd="0" presId="urn:microsoft.com/office/officeart/2024/3/layout/verticalVisualTextBlock1"/>
    <dgm:cxn modelId="{9A91186C-0E93-43D0-9B08-ECA36E615F93}" srcId="{90D17E29-4C2E-48C8-BEBA-CC8B18F5A976}" destId="{BABB66BD-47C4-4E3D-B045-734AE0F2A543}" srcOrd="1" destOrd="0" parTransId="{16FC7ECB-0AEC-4F33-9547-4F47E6868B1B}" sibTransId="{9E907C89-0496-4EFB-9CD3-05912D660D5D}"/>
    <dgm:cxn modelId="{9B99E759-035A-4757-B505-4EB8D7F1E036}" type="presOf" srcId="{354E1D4E-3429-42E0-971C-C6069A58588D}" destId="{0B7E0966-EA00-41DD-BD74-AEBD87B4AE71}" srcOrd="0" destOrd="0" presId="urn:microsoft.com/office/officeart/2024/3/layout/verticalVisualTextBlock1"/>
    <dgm:cxn modelId="{E927BC85-0084-4E04-B1E2-DAA508048ADA}" type="presOf" srcId="{84C0652C-77B3-4123-A207-602B4D707485}" destId="{65E5F14D-53A5-484E-8081-009909A5520F}" srcOrd="0" destOrd="0" presId="urn:microsoft.com/office/officeart/2024/3/layout/verticalVisualTextBlock1"/>
    <dgm:cxn modelId="{6BB479A9-D6F6-47FA-810B-EE528195555C}" type="presOf" srcId="{2E9D3D7C-E858-4DE9-939F-A18FD962D31D}" destId="{A771BC83-CD05-4577-AE0D-896CD8BEAE90}" srcOrd="0" destOrd="0" presId="urn:microsoft.com/office/officeart/2024/3/layout/verticalVisualTextBlock1"/>
    <dgm:cxn modelId="{41B631BD-A271-4CAD-AD6A-F8CA94AE325B}" srcId="{354E1D4E-3429-42E0-971C-C6069A58588D}" destId="{A83C7120-E283-4016-895A-F5A1D80045E7}" srcOrd="0" destOrd="0" parTransId="{BE77A3D8-3CD4-4C80-BE88-4C68FFADB1B8}" sibTransId="{0DBB96B9-07E7-4ABC-AB6D-2EA7661CE40D}"/>
    <dgm:cxn modelId="{82C7B9BE-9795-4F12-BF4E-5A5B8966603F}" type="presOf" srcId="{9E907C89-0496-4EFB-9CD3-05912D660D5D}" destId="{0B2DA38E-26B2-4DC8-B52A-D8370BC6A32D}" srcOrd="0" destOrd="0" presId="urn:microsoft.com/office/officeart/2024/3/layout/verticalVisualTextBlock1"/>
    <dgm:cxn modelId="{0EEFFCE5-E5BA-40C9-BE47-6FC4D03C4040}" type="presOf" srcId="{90D17E29-4C2E-48C8-BEBA-CC8B18F5A976}" destId="{7EDA8A2E-32BB-4652-B7A2-2A357844EA71}" srcOrd="0" destOrd="0" presId="urn:microsoft.com/office/officeart/2024/3/layout/verticalVisualTextBlock1"/>
    <dgm:cxn modelId="{D8BC75F6-F2ED-4C3F-AE36-12F7EFD5AF73}" srcId="{BABB66BD-47C4-4E3D-B045-734AE0F2A543}" destId="{B2DCF210-F9CE-487A-94D5-40D72686577F}" srcOrd="0" destOrd="0" parTransId="{D360645E-2B60-42CB-861D-ED4D556F3361}" sibTransId="{7A793F27-AB71-4604-B00F-A2DF51833D2E}"/>
    <dgm:cxn modelId="{CEB26AE1-C5F1-44BF-B235-A3BB197C1266}" type="presParOf" srcId="{7EDA8A2E-32BB-4652-B7A2-2A357844EA71}" destId="{C70D13DF-C9EC-4389-9835-35C6024CE64E}" srcOrd="0" destOrd="0" presId="urn:microsoft.com/office/officeart/2024/3/layout/verticalVisualTextBlock1"/>
    <dgm:cxn modelId="{9CE5A469-40FB-4D6F-BD70-07D35FC51A46}" type="presParOf" srcId="{C70D13DF-C9EC-4389-9835-35C6024CE64E}" destId="{953107A2-399C-4AC4-8266-0666A65D0601}" srcOrd="0" destOrd="0" presId="urn:microsoft.com/office/officeart/2024/3/layout/verticalVisualTextBlock1"/>
    <dgm:cxn modelId="{49A5013D-42D1-4BFC-AE2B-9B2CBDAF7B8B}" type="presParOf" srcId="{C70D13DF-C9EC-4389-9835-35C6024CE64E}" destId="{0B7E0966-EA00-41DD-BD74-AEBD87B4AE71}" srcOrd="1" destOrd="0" presId="urn:microsoft.com/office/officeart/2024/3/layout/verticalVisualTextBlock1"/>
    <dgm:cxn modelId="{E41BED17-9477-44B6-84F2-0E46AD98C011}" type="presParOf" srcId="{C70D13DF-C9EC-4389-9835-35C6024CE64E}" destId="{0613ACDD-870D-4F3D-9FEB-18A3D4DA4CBC}" srcOrd="2" destOrd="0" presId="urn:microsoft.com/office/officeart/2024/3/layout/verticalVisualTextBlock1"/>
    <dgm:cxn modelId="{912923EE-D7FD-400E-B86B-47F92B4E4F9A}" type="presParOf" srcId="{7EDA8A2E-32BB-4652-B7A2-2A357844EA71}" destId="{0B37D12A-272E-42AA-B172-62FBE7790557}" srcOrd="1" destOrd="0" presId="urn:microsoft.com/office/officeart/2024/3/layout/verticalVisualTextBlock1"/>
    <dgm:cxn modelId="{F071A6FD-CE9D-4EE4-A8B3-32A38EDB1263}" type="presParOf" srcId="{7EDA8A2E-32BB-4652-B7A2-2A357844EA71}" destId="{643FEB4F-FA07-4D02-8459-43BA9720A419}" srcOrd="2" destOrd="0" presId="urn:microsoft.com/office/officeart/2024/3/layout/verticalVisualTextBlock1"/>
    <dgm:cxn modelId="{0D37A906-CBA3-416C-9DC6-E2587364D13E}" type="presParOf" srcId="{643FEB4F-FA07-4D02-8459-43BA9720A419}" destId="{4945A555-C298-41D2-9D6C-4D47C8D7092C}" srcOrd="0" destOrd="0" presId="urn:microsoft.com/office/officeart/2024/3/layout/verticalVisualTextBlock1"/>
    <dgm:cxn modelId="{7566F226-5D4E-4DF4-9274-AC4B533EDDBB}" type="presParOf" srcId="{643FEB4F-FA07-4D02-8459-43BA9720A419}" destId="{1161FF80-E793-4EEE-87EE-4A2EF3EB8285}" srcOrd="1" destOrd="0" presId="urn:microsoft.com/office/officeart/2024/3/layout/verticalVisualTextBlock1"/>
    <dgm:cxn modelId="{0DFEFE71-B9CC-4E68-832D-2BC89E4E819D}" type="presParOf" srcId="{643FEB4F-FA07-4D02-8459-43BA9720A419}" destId="{CFCEC6A6-2E22-49B9-AF97-7EE1640E674C}" srcOrd="2" destOrd="0" presId="urn:microsoft.com/office/officeart/2024/3/layout/verticalVisualTextBlock1"/>
    <dgm:cxn modelId="{107307F6-D008-418E-A3C1-427CB4C4915D}" type="presParOf" srcId="{7EDA8A2E-32BB-4652-B7A2-2A357844EA71}" destId="{0B2DA38E-26B2-4DC8-B52A-D8370BC6A32D}" srcOrd="3" destOrd="0" presId="urn:microsoft.com/office/officeart/2024/3/layout/verticalVisualTextBlock1"/>
    <dgm:cxn modelId="{7DD34409-CB67-4044-AA0C-F7FAC36AF532}" type="presParOf" srcId="{7EDA8A2E-32BB-4652-B7A2-2A357844EA71}" destId="{6523FDEA-E07E-4E2D-BBBA-06FB2B5CAD6E}" srcOrd="4" destOrd="0" presId="urn:microsoft.com/office/officeart/2024/3/layout/verticalVisualTextBlock1"/>
    <dgm:cxn modelId="{D24DEFF0-25BA-45E0-8079-DF957E3EDF2A}" type="presParOf" srcId="{6523FDEA-E07E-4E2D-BBBA-06FB2B5CAD6E}" destId="{AED22466-6D76-4CFC-8516-E383AF3BF2FD}" srcOrd="0" destOrd="0" presId="urn:microsoft.com/office/officeart/2024/3/layout/verticalVisualTextBlock1"/>
    <dgm:cxn modelId="{D5F2F8BC-E413-448A-A85C-7959009B86BF}" type="presParOf" srcId="{6523FDEA-E07E-4E2D-BBBA-06FB2B5CAD6E}" destId="{65E5F14D-53A5-484E-8081-009909A5520F}" srcOrd="1" destOrd="0" presId="urn:microsoft.com/office/officeart/2024/3/layout/verticalVisualTextBlock1"/>
    <dgm:cxn modelId="{B02B88E5-A7C7-47E9-AFF0-BB5E6D3C57F6}" type="presParOf" srcId="{6523FDEA-E07E-4E2D-BBBA-06FB2B5CAD6E}" destId="{A771BC83-CD05-4577-AE0D-896CD8BEAE90}"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92922A-911E-4BDD-82F1-5885D72600E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107BBED8-2311-4325-B8BD-4B114243AEEA}">
      <dgm:prSet/>
      <dgm:spPr/>
      <dgm:t>
        <a:bodyPr/>
        <a:lstStyle/>
        <a:p>
          <a:pPr>
            <a:lnSpc>
              <a:spcPct val="100000"/>
            </a:lnSpc>
            <a:defRPr b="1"/>
          </a:pPr>
          <a:r>
            <a:rPr lang="en-US"/>
            <a:t>Personalized Learning</a:t>
          </a:r>
        </a:p>
      </dgm:t>
    </dgm:pt>
    <dgm:pt modelId="{C88E0919-A7C1-42F1-8370-0982CAC613E2}" type="parTrans" cxnId="{8C9625AF-45F5-4B78-84AA-0949F8F6E2E3}">
      <dgm:prSet/>
      <dgm:spPr/>
      <dgm:t>
        <a:bodyPr/>
        <a:lstStyle/>
        <a:p>
          <a:endParaRPr lang="en-US"/>
        </a:p>
      </dgm:t>
    </dgm:pt>
    <dgm:pt modelId="{A94ACC76-CE87-4991-A6CD-A7BE71C7DB26}" type="sibTrans" cxnId="{8C9625AF-45F5-4B78-84AA-0949F8F6E2E3}">
      <dgm:prSet/>
      <dgm:spPr/>
      <dgm:t>
        <a:bodyPr/>
        <a:lstStyle/>
        <a:p>
          <a:pPr>
            <a:lnSpc>
              <a:spcPct val="100000"/>
            </a:lnSpc>
            <a:defRPr b="1"/>
          </a:pPr>
          <a:endParaRPr lang="en-US"/>
        </a:p>
      </dgm:t>
    </dgm:pt>
    <dgm:pt modelId="{DAA77C1B-C574-4D34-ABC0-3814148BDFA2}">
      <dgm:prSet/>
      <dgm:spPr/>
      <dgm:t>
        <a:bodyPr/>
        <a:lstStyle/>
        <a:p>
          <a:pPr>
            <a:lnSpc>
              <a:spcPct val="100000"/>
            </a:lnSpc>
          </a:pPr>
          <a:r>
            <a:rPr lang="en-US"/>
            <a:t>Personalized learning tailors education to meet individual student needs, enhancing engagement and outcomes.</a:t>
          </a:r>
        </a:p>
      </dgm:t>
    </dgm:pt>
    <dgm:pt modelId="{7FC1E7C1-0F6D-47E3-A0D4-8DF3E6B0A8E5}" type="parTrans" cxnId="{0D0500D5-1895-438A-B323-4E43B7C8D634}">
      <dgm:prSet/>
      <dgm:spPr/>
      <dgm:t>
        <a:bodyPr/>
        <a:lstStyle/>
        <a:p>
          <a:endParaRPr lang="en-US"/>
        </a:p>
      </dgm:t>
    </dgm:pt>
    <dgm:pt modelId="{48B1391F-1A38-4E19-9266-F7BCC955F61F}" type="sibTrans" cxnId="{0D0500D5-1895-438A-B323-4E43B7C8D634}">
      <dgm:prSet/>
      <dgm:spPr/>
      <dgm:t>
        <a:bodyPr/>
        <a:lstStyle/>
        <a:p>
          <a:endParaRPr lang="en-US"/>
        </a:p>
      </dgm:t>
    </dgm:pt>
    <dgm:pt modelId="{F09175BA-EF28-48DC-BADF-3AED640B6928}">
      <dgm:prSet/>
      <dgm:spPr/>
      <dgm:t>
        <a:bodyPr/>
        <a:lstStyle/>
        <a:p>
          <a:pPr>
            <a:lnSpc>
              <a:spcPct val="100000"/>
            </a:lnSpc>
            <a:defRPr b="1"/>
          </a:pPr>
          <a:r>
            <a:rPr lang="en-US"/>
            <a:t>Technology Integration</a:t>
          </a:r>
        </a:p>
      </dgm:t>
    </dgm:pt>
    <dgm:pt modelId="{DE044C51-2FEF-4BAF-BD4F-121EA8849693}" type="parTrans" cxnId="{C7BC519E-6547-43A0-9853-9A31B77F4B5C}">
      <dgm:prSet/>
      <dgm:spPr/>
      <dgm:t>
        <a:bodyPr/>
        <a:lstStyle/>
        <a:p>
          <a:endParaRPr lang="en-US"/>
        </a:p>
      </dgm:t>
    </dgm:pt>
    <dgm:pt modelId="{C65305DC-3714-4032-B9EB-207CC8308A72}" type="sibTrans" cxnId="{C7BC519E-6547-43A0-9853-9A31B77F4B5C}">
      <dgm:prSet/>
      <dgm:spPr/>
      <dgm:t>
        <a:bodyPr/>
        <a:lstStyle/>
        <a:p>
          <a:pPr>
            <a:lnSpc>
              <a:spcPct val="100000"/>
            </a:lnSpc>
            <a:defRPr b="1"/>
          </a:pPr>
          <a:endParaRPr lang="en-US"/>
        </a:p>
      </dgm:t>
    </dgm:pt>
    <dgm:pt modelId="{64A825FE-0FF6-4B9E-ACE4-32C2C244F96D}">
      <dgm:prSet/>
      <dgm:spPr/>
      <dgm:t>
        <a:bodyPr/>
        <a:lstStyle/>
        <a:p>
          <a:pPr>
            <a:lnSpc>
              <a:spcPct val="100000"/>
            </a:lnSpc>
          </a:pPr>
          <a:r>
            <a:rPr lang="en-US"/>
            <a:t>Technology integration supports innovative teaching methods and digital literacy development in classrooms.</a:t>
          </a:r>
        </a:p>
      </dgm:t>
    </dgm:pt>
    <dgm:pt modelId="{77019250-B76D-45D7-8AC9-B756A31241E6}" type="parTrans" cxnId="{994B66B4-4A3B-4A06-96D2-22B9F54BD9CC}">
      <dgm:prSet/>
      <dgm:spPr/>
      <dgm:t>
        <a:bodyPr/>
        <a:lstStyle/>
        <a:p>
          <a:endParaRPr lang="en-US"/>
        </a:p>
      </dgm:t>
    </dgm:pt>
    <dgm:pt modelId="{82B5ECBB-866F-4E9B-972F-0268F4686896}" type="sibTrans" cxnId="{994B66B4-4A3B-4A06-96D2-22B9F54BD9CC}">
      <dgm:prSet/>
      <dgm:spPr/>
      <dgm:t>
        <a:bodyPr/>
        <a:lstStyle/>
        <a:p>
          <a:endParaRPr lang="en-US"/>
        </a:p>
      </dgm:t>
    </dgm:pt>
    <dgm:pt modelId="{9B13A8AC-ACA6-4CF8-A20D-E409FDEC53C0}">
      <dgm:prSet/>
      <dgm:spPr/>
      <dgm:t>
        <a:bodyPr/>
        <a:lstStyle/>
        <a:p>
          <a:pPr>
            <a:lnSpc>
              <a:spcPct val="100000"/>
            </a:lnSpc>
            <a:defRPr b="1"/>
          </a:pPr>
          <a:r>
            <a:rPr lang="en-US"/>
            <a:t>Social-Emotional Learning (SEL)</a:t>
          </a:r>
        </a:p>
      </dgm:t>
    </dgm:pt>
    <dgm:pt modelId="{AED833AE-6E89-4A6D-A3BA-892CEE95BBEA}" type="parTrans" cxnId="{31D6D802-AA06-46DD-AAF4-D60E49F7F80C}">
      <dgm:prSet/>
      <dgm:spPr/>
      <dgm:t>
        <a:bodyPr/>
        <a:lstStyle/>
        <a:p>
          <a:endParaRPr lang="en-US"/>
        </a:p>
      </dgm:t>
    </dgm:pt>
    <dgm:pt modelId="{F8F567B0-18E1-4525-8143-07B76361E396}" type="sibTrans" cxnId="{31D6D802-AA06-46DD-AAF4-D60E49F7F80C}">
      <dgm:prSet/>
      <dgm:spPr/>
      <dgm:t>
        <a:bodyPr/>
        <a:lstStyle/>
        <a:p>
          <a:pPr>
            <a:lnSpc>
              <a:spcPct val="100000"/>
            </a:lnSpc>
            <a:defRPr b="1"/>
          </a:pPr>
          <a:endParaRPr lang="en-US"/>
        </a:p>
      </dgm:t>
    </dgm:pt>
    <dgm:pt modelId="{4669733D-80F0-451C-BF2C-7A414726FD19}">
      <dgm:prSet/>
      <dgm:spPr/>
      <dgm:t>
        <a:bodyPr/>
        <a:lstStyle/>
        <a:p>
          <a:pPr>
            <a:lnSpc>
              <a:spcPct val="100000"/>
            </a:lnSpc>
          </a:pPr>
          <a:r>
            <a:rPr lang="en-US"/>
            <a:t>SEL fosters emotional intelligence and social skills essential for student well-being and success.</a:t>
          </a:r>
        </a:p>
      </dgm:t>
    </dgm:pt>
    <dgm:pt modelId="{5A344735-006F-4F89-AED1-A8A9066A4A40}" type="parTrans" cxnId="{0BAD6B37-A365-487F-B2BC-7D038F045CB3}">
      <dgm:prSet/>
      <dgm:spPr/>
      <dgm:t>
        <a:bodyPr/>
        <a:lstStyle/>
        <a:p>
          <a:endParaRPr lang="en-US"/>
        </a:p>
      </dgm:t>
    </dgm:pt>
    <dgm:pt modelId="{E41DCD6D-DF18-4833-A14E-3FB0B3B9ADD4}" type="sibTrans" cxnId="{0BAD6B37-A365-487F-B2BC-7D038F045CB3}">
      <dgm:prSet/>
      <dgm:spPr/>
      <dgm:t>
        <a:bodyPr/>
        <a:lstStyle/>
        <a:p>
          <a:endParaRPr lang="en-US"/>
        </a:p>
      </dgm:t>
    </dgm:pt>
    <dgm:pt modelId="{1BA8B7F4-0C3A-4352-8B1E-DEA445C361E5}">
      <dgm:prSet/>
      <dgm:spPr/>
      <dgm:t>
        <a:bodyPr/>
        <a:lstStyle/>
        <a:p>
          <a:pPr>
            <a:lnSpc>
              <a:spcPct val="100000"/>
            </a:lnSpc>
            <a:defRPr b="1"/>
          </a:pPr>
          <a:r>
            <a:rPr lang="en-US"/>
            <a:t>Equity and Inclusion</a:t>
          </a:r>
        </a:p>
      </dgm:t>
    </dgm:pt>
    <dgm:pt modelId="{EE515308-F4A7-4014-8BFF-6956BC988C44}" type="parTrans" cxnId="{760297B9-0061-43D1-AABA-E9420463C4A5}">
      <dgm:prSet/>
      <dgm:spPr/>
      <dgm:t>
        <a:bodyPr/>
        <a:lstStyle/>
        <a:p>
          <a:endParaRPr lang="en-US"/>
        </a:p>
      </dgm:t>
    </dgm:pt>
    <dgm:pt modelId="{A829CA77-4A8A-4901-92AB-36D01110C087}" type="sibTrans" cxnId="{760297B9-0061-43D1-AABA-E9420463C4A5}">
      <dgm:prSet/>
      <dgm:spPr/>
      <dgm:t>
        <a:bodyPr/>
        <a:lstStyle/>
        <a:p>
          <a:endParaRPr lang="en-US"/>
        </a:p>
      </dgm:t>
    </dgm:pt>
    <dgm:pt modelId="{6DF122EA-3F77-4A99-9FF4-FDFECEDA5236}">
      <dgm:prSet/>
      <dgm:spPr/>
      <dgm:t>
        <a:bodyPr/>
        <a:lstStyle/>
        <a:p>
          <a:pPr>
            <a:lnSpc>
              <a:spcPct val="100000"/>
            </a:lnSpc>
          </a:pPr>
          <a:r>
            <a:rPr lang="en-US"/>
            <a:t>Equity focus ensures all students have access to fair and inclusive education opportunities.</a:t>
          </a:r>
        </a:p>
      </dgm:t>
    </dgm:pt>
    <dgm:pt modelId="{C7AF9C87-4EC6-4A7F-A8F4-AB1C7C589FFE}" type="parTrans" cxnId="{ECC5EABB-A202-4FB2-84A7-8478AF02706C}">
      <dgm:prSet/>
      <dgm:spPr/>
      <dgm:t>
        <a:bodyPr/>
        <a:lstStyle/>
        <a:p>
          <a:endParaRPr lang="en-US"/>
        </a:p>
      </dgm:t>
    </dgm:pt>
    <dgm:pt modelId="{90276DE7-DDC5-4A0C-BB0E-B72C2C6B28F0}" type="sibTrans" cxnId="{ECC5EABB-A202-4FB2-84A7-8478AF02706C}">
      <dgm:prSet/>
      <dgm:spPr/>
      <dgm:t>
        <a:bodyPr/>
        <a:lstStyle/>
        <a:p>
          <a:endParaRPr lang="en-US"/>
        </a:p>
      </dgm:t>
    </dgm:pt>
    <dgm:pt modelId="{C0F0771D-312A-4225-98BB-8D9B1D9DC993}" type="pres">
      <dgm:prSet presAssocID="{1292922A-911E-4BDD-82F1-5885D72600EE}" presName="Name0" presStyleCnt="0">
        <dgm:presLayoutVars>
          <dgm:dir/>
          <dgm:resizeHandles val="exact"/>
        </dgm:presLayoutVars>
      </dgm:prSet>
      <dgm:spPr/>
    </dgm:pt>
    <dgm:pt modelId="{0E12CDC3-5785-430C-A152-4C5515207926}" type="pres">
      <dgm:prSet presAssocID="{107BBED8-2311-4325-B8BD-4B114243AEEA}" presName="compNode" presStyleCnt="0"/>
      <dgm:spPr/>
    </dgm:pt>
    <dgm:pt modelId="{20BE5C97-80EF-4CAA-A51C-0EC54685C70E}" type="pres">
      <dgm:prSet presAssocID="{107BBED8-2311-4325-B8BD-4B114243AEEA}" presName="pictRect" presStyleLbl="revTx" presStyleIdx="0" presStyleCnt="8">
        <dgm:presLayoutVars>
          <dgm:chMax val="0"/>
          <dgm:bulletEnabled/>
        </dgm:presLayoutVars>
      </dgm:prSet>
      <dgm:spPr/>
    </dgm:pt>
    <dgm:pt modelId="{30511EA6-661C-4890-80F0-91037D9A0126}" type="pres">
      <dgm:prSet presAssocID="{107BBED8-2311-4325-B8BD-4B114243AEEA}" presName="textRect" presStyleLbl="revTx" presStyleIdx="1" presStyleCnt="8">
        <dgm:presLayoutVars>
          <dgm:bulletEnabled/>
        </dgm:presLayoutVars>
      </dgm:prSet>
      <dgm:spPr/>
    </dgm:pt>
    <dgm:pt modelId="{BDE860A1-49C2-4EFE-80EB-979625499D4B}" type="pres">
      <dgm:prSet presAssocID="{A94ACC76-CE87-4991-A6CD-A7BE71C7DB26}" presName="sibTrans" presStyleLbl="sibTrans2D1" presStyleIdx="0" presStyleCnt="0"/>
      <dgm:spPr/>
    </dgm:pt>
    <dgm:pt modelId="{D03824B6-4519-44ED-98E0-BD04BE78A84A}" type="pres">
      <dgm:prSet presAssocID="{F09175BA-EF28-48DC-BADF-3AED640B6928}" presName="compNode" presStyleCnt="0"/>
      <dgm:spPr/>
    </dgm:pt>
    <dgm:pt modelId="{8E668DDF-FE46-4F0D-9609-AF67CB753B09}" type="pres">
      <dgm:prSet presAssocID="{F09175BA-EF28-48DC-BADF-3AED640B6928}" presName="pictRect" presStyleLbl="revTx" presStyleIdx="2" presStyleCnt="8">
        <dgm:presLayoutVars>
          <dgm:chMax val="0"/>
          <dgm:bulletEnabled/>
        </dgm:presLayoutVars>
      </dgm:prSet>
      <dgm:spPr/>
    </dgm:pt>
    <dgm:pt modelId="{C28BBC91-8628-43C4-854D-71D0707C5933}" type="pres">
      <dgm:prSet presAssocID="{F09175BA-EF28-48DC-BADF-3AED640B6928}" presName="textRect" presStyleLbl="revTx" presStyleIdx="3" presStyleCnt="8">
        <dgm:presLayoutVars>
          <dgm:bulletEnabled/>
        </dgm:presLayoutVars>
      </dgm:prSet>
      <dgm:spPr/>
    </dgm:pt>
    <dgm:pt modelId="{5475E3E8-A73E-495F-AF11-2C78510A7397}" type="pres">
      <dgm:prSet presAssocID="{C65305DC-3714-4032-B9EB-207CC8308A72}" presName="sibTrans" presStyleLbl="sibTrans2D1" presStyleIdx="0" presStyleCnt="0"/>
      <dgm:spPr/>
    </dgm:pt>
    <dgm:pt modelId="{3AAAFBDB-2493-4C21-BDA1-D8FD8121F2F5}" type="pres">
      <dgm:prSet presAssocID="{9B13A8AC-ACA6-4CF8-A20D-E409FDEC53C0}" presName="compNode" presStyleCnt="0"/>
      <dgm:spPr/>
    </dgm:pt>
    <dgm:pt modelId="{5D6CC717-48C5-4312-8329-4F3E4A4DCE7C}" type="pres">
      <dgm:prSet presAssocID="{9B13A8AC-ACA6-4CF8-A20D-E409FDEC53C0}" presName="pictRect" presStyleLbl="revTx" presStyleIdx="4" presStyleCnt="8">
        <dgm:presLayoutVars>
          <dgm:chMax val="0"/>
          <dgm:bulletEnabled/>
        </dgm:presLayoutVars>
      </dgm:prSet>
      <dgm:spPr/>
    </dgm:pt>
    <dgm:pt modelId="{C359EB29-4C6A-4F2C-9CBA-CCE45950B859}" type="pres">
      <dgm:prSet presAssocID="{9B13A8AC-ACA6-4CF8-A20D-E409FDEC53C0}" presName="textRect" presStyleLbl="revTx" presStyleIdx="5" presStyleCnt="8">
        <dgm:presLayoutVars>
          <dgm:bulletEnabled/>
        </dgm:presLayoutVars>
      </dgm:prSet>
      <dgm:spPr/>
    </dgm:pt>
    <dgm:pt modelId="{814B26B7-19F1-4552-87C3-01C62A45301B}" type="pres">
      <dgm:prSet presAssocID="{F8F567B0-18E1-4525-8143-07B76361E396}" presName="sibTrans" presStyleLbl="sibTrans2D1" presStyleIdx="0" presStyleCnt="0"/>
      <dgm:spPr/>
    </dgm:pt>
    <dgm:pt modelId="{7CF44A03-F072-4C45-A056-2F954887F582}" type="pres">
      <dgm:prSet presAssocID="{1BA8B7F4-0C3A-4352-8B1E-DEA445C361E5}" presName="compNode" presStyleCnt="0"/>
      <dgm:spPr/>
    </dgm:pt>
    <dgm:pt modelId="{78848685-24BA-43E0-B988-26BB11E9F70C}" type="pres">
      <dgm:prSet presAssocID="{1BA8B7F4-0C3A-4352-8B1E-DEA445C361E5}" presName="pictRect" presStyleLbl="revTx" presStyleIdx="6" presStyleCnt="8">
        <dgm:presLayoutVars>
          <dgm:chMax val="0"/>
          <dgm:bulletEnabled/>
        </dgm:presLayoutVars>
      </dgm:prSet>
      <dgm:spPr/>
    </dgm:pt>
    <dgm:pt modelId="{4C2ECD18-A447-4418-91B5-77898E416BEE}" type="pres">
      <dgm:prSet presAssocID="{1BA8B7F4-0C3A-4352-8B1E-DEA445C361E5}" presName="textRect" presStyleLbl="revTx" presStyleIdx="7" presStyleCnt="8">
        <dgm:presLayoutVars>
          <dgm:bulletEnabled/>
        </dgm:presLayoutVars>
      </dgm:prSet>
      <dgm:spPr/>
    </dgm:pt>
  </dgm:ptLst>
  <dgm:cxnLst>
    <dgm:cxn modelId="{31D6D802-AA06-46DD-AAF4-D60E49F7F80C}" srcId="{1292922A-911E-4BDD-82F1-5885D72600EE}" destId="{9B13A8AC-ACA6-4CF8-A20D-E409FDEC53C0}" srcOrd="2" destOrd="0" parTransId="{AED833AE-6E89-4A6D-A3BA-892CEE95BBEA}" sibTransId="{F8F567B0-18E1-4525-8143-07B76361E396}"/>
    <dgm:cxn modelId="{ABD86F1F-7E1C-46E8-BDE3-0D6F49134845}" type="presOf" srcId="{F09175BA-EF28-48DC-BADF-3AED640B6928}" destId="{8E668DDF-FE46-4F0D-9609-AF67CB753B09}" srcOrd="0" destOrd="0" presId="urn:microsoft.com/office/officeart/2024/3/layout/hArchList1"/>
    <dgm:cxn modelId="{4C967C29-C2F3-48A9-B1A5-B83691CB0235}" type="presOf" srcId="{1BA8B7F4-0C3A-4352-8B1E-DEA445C361E5}" destId="{78848685-24BA-43E0-B988-26BB11E9F70C}" srcOrd="0" destOrd="0" presId="urn:microsoft.com/office/officeart/2024/3/layout/hArchList1"/>
    <dgm:cxn modelId="{EE0BE22C-E179-43E5-BC4D-F806727FF67C}" type="presOf" srcId="{F8F567B0-18E1-4525-8143-07B76361E396}" destId="{814B26B7-19F1-4552-87C3-01C62A45301B}" srcOrd="0" destOrd="0" presId="urn:microsoft.com/office/officeart/2024/3/layout/hArchList1"/>
    <dgm:cxn modelId="{0BAD6B37-A365-487F-B2BC-7D038F045CB3}" srcId="{9B13A8AC-ACA6-4CF8-A20D-E409FDEC53C0}" destId="{4669733D-80F0-451C-BF2C-7A414726FD19}" srcOrd="0" destOrd="0" parTransId="{5A344735-006F-4F89-AED1-A8A9066A4A40}" sibTransId="{E41DCD6D-DF18-4833-A14E-3FB0B3B9ADD4}"/>
    <dgm:cxn modelId="{04D91739-9C47-4611-8056-DA036B679682}" type="presOf" srcId="{DAA77C1B-C574-4D34-ABC0-3814148BDFA2}" destId="{30511EA6-661C-4890-80F0-91037D9A0126}" srcOrd="0" destOrd="0" presId="urn:microsoft.com/office/officeart/2024/3/layout/hArchList1"/>
    <dgm:cxn modelId="{B0F5E576-D7D9-4AEF-BB35-667822B9CBA5}" type="presOf" srcId="{64A825FE-0FF6-4B9E-ACE4-32C2C244F96D}" destId="{C28BBC91-8628-43C4-854D-71D0707C5933}" srcOrd="0" destOrd="0" presId="urn:microsoft.com/office/officeart/2024/3/layout/hArchList1"/>
    <dgm:cxn modelId="{98897D93-C5A1-4500-980B-9B92A796FECF}" type="presOf" srcId="{1292922A-911E-4BDD-82F1-5885D72600EE}" destId="{C0F0771D-312A-4225-98BB-8D9B1D9DC993}" srcOrd="0" destOrd="0" presId="urn:microsoft.com/office/officeart/2024/3/layout/hArchList1"/>
    <dgm:cxn modelId="{C7BC519E-6547-43A0-9853-9A31B77F4B5C}" srcId="{1292922A-911E-4BDD-82F1-5885D72600EE}" destId="{F09175BA-EF28-48DC-BADF-3AED640B6928}" srcOrd="1" destOrd="0" parTransId="{DE044C51-2FEF-4BAF-BD4F-121EA8849693}" sibTransId="{C65305DC-3714-4032-B9EB-207CC8308A72}"/>
    <dgm:cxn modelId="{B3CF23A1-8072-4F4F-9A1A-6B018F1CEF38}" type="presOf" srcId="{9B13A8AC-ACA6-4CF8-A20D-E409FDEC53C0}" destId="{5D6CC717-48C5-4312-8329-4F3E4A4DCE7C}" srcOrd="0" destOrd="0" presId="urn:microsoft.com/office/officeart/2024/3/layout/hArchList1"/>
    <dgm:cxn modelId="{28456DAA-79A0-4AD7-A9B0-E547FF367018}" type="presOf" srcId="{6DF122EA-3F77-4A99-9FF4-FDFECEDA5236}" destId="{4C2ECD18-A447-4418-91B5-77898E416BEE}" srcOrd="0" destOrd="0" presId="urn:microsoft.com/office/officeart/2024/3/layout/hArchList1"/>
    <dgm:cxn modelId="{B94C8EAB-33D9-4858-ADFE-E929705E6764}" type="presOf" srcId="{4669733D-80F0-451C-BF2C-7A414726FD19}" destId="{C359EB29-4C6A-4F2C-9CBA-CCE45950B859}" srcOrd="0" destOrd="0" presId="urn:microsoft.com/office/officeart/2024/3/layout/hArchList1"/>
    <dgm:cxn modelId="{8C9625AF-45F5-4B78-84AA-0949F8F6E2E3}" srcId="{1292922A-911E-4BDD-82F1-5885D72600EE}" destId="{107BBED8-2311-4325-B8BD-4B114243AEEA}" srcOrd="0" destOrd="0" parTransId="{C88E0919-A7C1-42F1-8370-0982CAC613E2}" sibTransId="{A94ACC76-CE87-4991-A6CD-A7BE71C7DB26}"/>
    <dgm:cxn modelId="{994B66B4-4A3B-4A06-96D2-22B9F54BD9CC}" srcId="{F09175BA-EF28-48DC-BADF-3AED640B6928}" destId="{64A825FE-0FF6-4B9E-ACE4-32C2C244F96D}" srcOrd="0" destOrd="0" parTransId="{77019250-B76D-45D7-8AC9-B756A31241E6}" sibTransId="{82B5ECBB-866F-4E9B-972F-0268F4686896}"/>
    <dgm:cxn modelId="{760297B9-0061-43D1-AABA-E9420463C4A5}" srcId="{1292922A-911E-4BDD-82F1-5885D72600EE}" destId="{1BA8B7F4-0C3A-4352-8B1E-DEA445C361E5}" srcOrd="3" destOrd="0" parTransId="{EE515308-F4A7-4014-8BFF-6956BC988C44}" sibTransId="{A829CA77-4A8A-4901-92AB-36D01110C087}"/>
    <dgm:cxn modelId="{ECC5EABB-A202-4FB2-84A7-8478AF02706C}" srcId="{1BA8B7F4-0C3A-4352-8B1E-DEA445C361E5}" destId="{6DF122EA-3F77-4A99-9FF4-FDFECEDA5236}" srcOrd="0" destOrd="0" parTransId="{C7AF9C87-4EC6-4A7F-A8F4-AB1C7C589FFE}" sibTransId="{90276DE7-DDC5-4A0C-BB0E-B72C2C6B28F0}"/>
    <dgm:cxn modelId="{340DC0C3-C706-498E-93B5-F3A97CFFF86D}" type="presOf" srcId="{A94ACC76-CE87-4991-A6CD-A7BE71C7DB26}" destId="{BDE860A1-49C2-4EFE-80EB-979625499D4B}" srcOrd="0" destOrd="0" presId="urn:microsoft.com/office/officeart/2024/3/layout/hArchList1"/>
    <dgm:cxn modelId="{0D0500D5-1895-438A-B323-4E43B7C8D634}" srcId="{107BBED8-2311-4325-B8BD-4B114243AEEA}" destId="{DAA77C1B-C574-4D34-ABC0-3814148BDFA2}" srcOrd="0" destOrd="0" parTransId="{7FC1E7C1-0F6D-47E3-A0D4-8DF3E6B0A8E5}" sibTransId="{48B1391F-1A38-4E19-9266-F7BCC955F61F}"/>
    <dgm:cxn modelId="{56B8D5F3-4F2A-4FF8-9C3F-0A9D8F2AE2FD}" type="presOf" srcId="{107BBED8-2311-4325-B8BD-4B114243AEEA}" destId="{20BE5C97-80EF-4CAA-A51C-0EC54685C70E}" srcOrd="0" destOrd="0" presId="urn:microsoft.com/office/officeart/2024/3/layout/hArchList1"/>
    <dgm:cxn modelId="{9C3F17FE-2556-4CB0-BF60-8B529A33CCC3}" type="presOf" srcId="{C65305DC-3714-4032-B9EB-207CC8308A72}" destId="{5475E3E8-A73E-495F-AF11-2C78510A7397}" srcOrd="0" destOrd="0" presId="urn:microsoft.com/office/officeart/2024/3/layout/hArchList1"/>
    <dgm:cxn modelId="{96334F53-5029-46B5-95B4-456BC282F4B5}" type="presParOf" srcId="{C0F0771D-312A-4225-98BB-8D9B1D9DC993}" destId="{0E12CDC3-5785-430C-A152-4C5515207926}" srcOrd="0" destOrd="0" presId="urn:microsoft.com/office/officeart/2024/3/layout/hArchList1"/>
    <dgm:cxn modelId="{032DFBF1-C2C9-4B17-AA06-F1E1BFF86C77}" type="presParOf" srcId="{0E12CDC3-5785-430C-A152-4C5515207926}" destId="{20BE5C97-80EF-4CAA-A51C-0EC54685C70E}" srcOrd="0" destOrd="0" presId="urn:microsoft.com/office/officeart/2024/3/layout/hArchList1"/>
    <dgm:cxn modelId="{272D1AFF-B043-4237-8E8E-7AA713BA23EF}" type="presParOf" srcId="{0E12CDC3-5785-430C-A152-4C5515207926}" destId="{30511EA6-661C-4890-80F0-91037D9A0126}" srcOrd="1" destOrd="0" presId="urn:microsoft.com/office/officeart/2024/3/layout/hArchList1"/>
    <dgm:cxn modelId="{26F2B4ED-6BAF-411B-921A-3E96F1C25DC4}" type="presParOf" srcId="{C0F0771D-312A-4225-98BB-8D9B1D9DC993}" destId="{BDE860A1-49C2-4EFE-80EB-979625499D4B}" srcOrd="1" destOrd="0" presId="urn:microsoft.com/office/officeart/2024/3/layout/hArchList1"/>
    <dgm:cxn modelId="{E6F5151C-C059-4BBD-BB40-41AABB92AB8D}" type="presParOf" srcId="{C0F0771D-312A-4225-98BB-8D9B1D9DC993}" destId="{D03824B6-4519-44ED-98E0-BD04BE78A84A}" srcOrd="2" destOrd="0" presId="urn:microsoft.com/office/officeart/2024/3/layout/hArchList1"/>
    <dgm:cxn modelId="{1151F70B-A621-417A-BC83-51BDBE6C5097}" type="presParOf" srcId="{D03824B6-4519-44ED-98E0-BD04BE78A84A}" destId="{8E668DDF-FE46-4F0D-9609-AF67CB753B09}" srcOrd="0" destOrd="0" presId="urn:microsoft.com/office/officeart/2024/3/layout/hArchList1"/>
    <dgm:cxn modelId="{BDC3B268-A92F-4219-907E-3E2543D756D4}" type="presParOf" srcId="{D03824B6-4519-44ED-98E0-BD04BE78A84A}" destId="{C28BBC91-8628-43C4-854D-71D0707C5933}" srcOrd="1" destOrd="0" presId="urn:microsoft.com/office/officeart/2024/3/layout/hArchList1"/>
    <dgm:cxn modelId="{D76B234E-1D5A-4B46-B9A6-63B4926D70BE}" type="presParOf" srcId="{C0F0771D-312A-4225-98BB-8D9B1D9DC993}" destId="{5475E3E8-A73E-495F-AF11-2C78510A7397}" srcOrd="3" destOrd="0" presId="urn:microsoft.com/office/officeart/2024/3/layout/hArchList1"/>
    <dgm:cxn modelId="{1B69E9F8-155B-436C-A102-51C2DB1C8F80}" type="presParOf" srcId="{C0F0771D-312A-4225-98BB-8D9B1D9DC993}" destId="{3AAAFBDB-2493-4C21-BDA1-D8FD8121F2F5}" srcOrd="4" destOrd="0" presId="urn:microsoft.com/office/officeart/2024/3/layout/hArchList1"/>
    <dgm:cxn modelId="{25438899-75E9-49DE-8529-63DE811A5F24}" type="presParOf" srcId="{3AAAFBDB-2493-4C21-BDA1-D8FD8121F2F5}" destId="{5D6CC717-48C5-4312-8329-4F3E4A4DCE7C}" srcOrd="0" destOrd="0" presId="urn:microsoft.com/office/officeart/2024/3/layout/hArchList1"/>
    <dgm:cxn modelId="{797AEE33-28C2-4A88-87A6-AFAFBAF8D179}" type="presParOf" srcId="{3AAAFBDB-2493-4C21-BDA1-D8FD8121F2F5}" destId="{C359EB29-4C6A-4F2C-9CBA-CCE45950B859}" srcOrd="1" destOrd="0" presId="urn:microsoft.com/office/officeart/2024/3/layout/hArchList1"/>
    <dgm:cxn modelId="{87AD377F-8B55-4528-833B-BFC9ABEFAE5B}" type="presParOf" srcId="{C0F0771D-312A-4225-98BB-8D9B1D9DC993}" destId="{814B26B7-19F1-4552-87C3-01C62A45301B}" srcOrd="5" destOrd="0" presId="urn:microsoft.com/office/officeart/2024/3/layout/hArchList1"/>
    <dgm:cxn modelId="{B43764A5-DF96-4CD0-B31C-76471C5743CF}" type="presParOf" srcId="{C0F0771D-312A-4225-98BB-8D9B1D9DC993}" destId="{7CF44A03-F072-4C45-A056-2F954887F582}" srcOrd="6" destOrd="0" presId="urn:microsoft.com/office/officeart/2024/3/layout/hArchList1"/>
    <dgm:cxn modelId="{1A4EC790-5016-4A69-98B8-27BC484E9576}" type="presParOf" srcId="{7CF44A03-F072-4C45-A056-2F954887F582}" destId="{78848685-24BA-43E0-B988-26BB11E9F70C}" srcOrd="0" destOrd="0" presId="urn:microsoft.com/office/officeart/2024/3/layout/hArchList1"/>
    <dgm:cxn modelId="{41A73984-C924-4132-BB4B-97BB996AAE9A}" type="presParOf" srcId="{7CF44A03-F072-4C45-A056-2F954887F582}" destId="{4C2ECD18-A447-4418-91B5-77898E416BEE}"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107A2-399C-4AC4-8266-0666A65D0601}">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7745" r="5504" b="-2"/>
          <a:stretch/>
        </a:blipFill>
        <a:ln>
          <a:noFill/>
        </a:ln>
        <a:effectLst/>
      </dsp:spPr>
      <dsp:style>
        <a:lnRef idx="0">
          <a:scrgbClr r="0" g="0" b="0"/>
        </a:lnRef>
        <a:fillRef idx="3">
          <a:scrgbClr r="0" g="0" b="0"/>
        </a:fillRef>
        <a:effectRef idx="2">
          <a:scrgbClr r="0" g="0" b="0"/>
        </a:effectRef>
        <a:fontRef idx="minor">
          <a:schemeClr val="lt1"/>
        </a:fontRef>
      </dsp:style>
    </dsp:sp>
    <dsp:sp modelId="{0B7E0966-EA00-41DD-BD74-AEBD87B4AE71}">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Academic and Emotional Integration</a:t>
          </a:r>
        </a:p>
      </dsp:txBody>
      <dsp:txXfrm>
        <a:off x="1861599" y="0"/>
        <a:ext cx="5167674" cy="346182"/>
      </dsp:txXfrm>
    </dsp:sp>
    <dsp:sp modelId="{0613ACDD-870D-4F3D-9FEB-18A3D4DA4CBC}">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Modern education links academic achievement closely with social and emotional development.</a:t>
          </a:r>
        </a:p>
      </dsp:txBody>
      <dsp:txXfrm>
        <a:off x="1861599" y="346182"/>
        <a:ext cx="5167674" cy="1335417"/>
      </dsp:txXfrm>
    </dsp:sp>
    <dsp:sp modelId="{4945A555-C298-41D2-9D6C-4D47C8D7092C}">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8624" r="24625" b="-2"/>
          <a:stretch/>
        </a:blipFill>
        <a:ln>
          <a:noFill/>
        </a:ln>
        <a:effectLst/>
      </dsp:spPr>
      <dsp:style>
        <a:lnRef idx="0">
          <a:scrgbClr r="0" g="0" b="0"/>
        </a:lnRef>
        <a:fillRef idx="3">
          <a:scrgbClr r="0" g="0" b="0"/>
        </a:fillRef>
        <a:effectRef idx="2">
          <a:scrgbClr r="0" g="0" b="0"/>
        </a:effectRef>
        <a:fontRef idx="minor">
          <a:schemeClr val="lt1"/>
        </a:fontRef>
      </dsp:style>
    </dsp:sp>
    <dsp:sp modelId="{1161FF80-E793-4EEE-87EE-4A2EF3EB8285}">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Global SEL Integration</a:t>
          </a:r>
        </a:p>
      </dsp:txBody>
      <dsp:txXfrm>
        <a:off x="1861599" y="1816127"/>
        <a:ext cx="5167674" cy="346182"/>
      </dsp:txXfrm>
    </dsp:sp>
    <dsp:sp modelId="{CFCEC6A6-2E22-49B9-AF97-7EE1640E674C}">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SEL programs are widely implemented in curricula worldwide to enhance students’ social skills.</a:t>
          </a:r>
        </a:p>
      </dsp:txBody>
      <dsp:txXfrm>
        <a:off x="1861599" y="2162310"/>
        <a:ext cx="5167674" cy="1335417"/>
      </dsp:txXfrm>
    </dsp:sp>
    <dsp:sp modelId="{AED22466-6D76-4CFC-8516-E383AF3BF2FD}">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3000" r="4" b="5"/>
          <a:stretch/>
        </a:blipFill>
        <a:ln>
          <a:noFill/>
        </a:ln>
        <a:effectLst/>
      </dsp:spPr>
      <dsp:style>
        <a:lnRef idx="0">
          <a:scrgbClr r="0" g="0" b="0"/>
        </a:lnRef>
        <a:fillRef idx="3">
          <a:scrgbClr r="0" g="0" b="0"/>
        </a:fillRef>
        <a:effectRef idx="2">
          <a:scrgbClr r="0" g="0" b="0"/>
        </a:effectRef>
        <a:fontRef idx="minor">
          <a:schemeClr val="lt1"/>
        </a:fontRef>
      </dsp:style>
    </dsp:sp>
    <dsp:sp modelId="{65E5F14D-53A5-484E-8081-009909A5520F}">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Core SEL Skills</a:t>
          </a:r>
        </a:p>
      </dsp:txBody>
      <dsp:txXfrm>
        <a:off x="1861599" y="3632255"/>
        <a:ext cx="5167674" cy="346182"/>
      </dsp:txXfrm>
    </dsp:sp>
    <dsp:sp modelId="{A771BC83-CD05-4577-AE0D-896CD8BEAE90}">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SEL emphasizes self-awareness, self-management, relationship-building, and responsible decision-making skills.</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E5C97-80EF-4CAA-A51C-0EC54685C70E}">
      <dsp:nvSpPr>
        <dsp:cNvPr id="0" name=""/>
        <dsp:cNvSpPr/>
      </dsp:nvSpPr>
      <dsp:spPr>
        <a:xfrm>
          <a:off x="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Personalized Learning</a:t>
          </a:r>
        </a:p>
      </dsp:txBody>
      <dsp:txXfrm>
        <a:off x="0" y="0"/>
        <a:ext cx="2512063" cy="595286"/>
      </dsp:txXfrm>
    </dsp:sp>
    <dsp:sp modelId="{30511EA6-661C-4890-80F0-91037D9A0126}">
      <dsp:nvSpPr>
        <dsp:cNvPr id="0" name=""/>
        <dsp:cNvSpPr/>
      </dsp:nvSpPr>
      <dsp:spPr>
        <a:xfrm>
          <a:off x="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Personalized learning tailors education to meet individual student needs, enhancing engagement and outcomes.</a:t>
          </a:r>
        </a:p>
      </dsp:txBody>
      <dsp:txXfrm>
        <a:off x="0" y="595286"/>
        <a:ext cx="2512063" cy="1901100"/>
      </dsp:txXfrm>
    </dsp:sp>
    <dsp:sp modelId="{8E668DDF-FE46-4F0D-9609-AF67CB753B09}">
      <dsp:nvSpPr>
        <dsp:cNvPr id="0" name=""/>
        <dsp:cNvSpPr/>
      </dsp:nvSpPr>
      <dsp:spPr>
        <a:xfrm>
          <a:off x="276327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Technology Integration</a:t>
          </a:r>
        </a:p>
      </dsp:txBody>
      <dsp:txXfrm>
        <a:off x="2763270" y="0"/>
        <a:ext cx="2512063" cy="595286"/>
      </dsp:txXfrm>
    </dsp:sp>
    <dsp:sp modelId="{C28BBC91-8628-43C4-854D-71D0707C5933}">
      <dsp:nvSpPr>
        <dsp:cNvPr id="0" name=""/>
        <dsp:cNvSpPr/>
      </dsp:nvSpPr>
      <dsp:spPr>
        <a:xfrm>
          <a:off x="276327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Technology integration supports innovative teaching methods and digital literacy development in classrooms.</a:t>
          </a:r>
        </a:p>
      </dsp:txBody>
      <dsp:txXfrm>
        <a:off x="2763270" y="595286"/>
        <a:ext cx="2512063" cy="1901100"/>
      </dsp:txXfrm>
    </dsp:sp>
    <dsp:sp modelId="{5D6CC717-48C5-4312-8329-4F3E4A4DCE7C}">
      <dsp:nvSpPr>
        <dsp:cNvPr id="0" name=""/>
        <dsp:cNvSpPr/>
      </dsp:nvSpPr>
      <dsp:spPr>
        <a:xfrm>
          <a:off x="5526540"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Social-Emotional Learning (SEL)</a:t>
          </a:r>
        </a:p>
      </dsp:txBody>
      <dsp:txXfrm>
        <a:off x="5526540" y="0"/>
        <a:ext cx="2512063" cy="595286"/>
      </dsp:txXfrm>
    </dsp:sp>
    <dsp:sp modelId="{C359EB29-4C6A-4F2C-9CBA-CCE45950B859}">
      <dsp:nvSpPr>
        <dsp:cNvPr id="0" name=""/>
        <dsp:cNvSpPr/>
      </dsp:nvSpPr>
      <dsp:spPr>
        <a:xfrm>
          <a:off x="5526540"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SEL fosters emotional intelligence and social skills essential for student well-being and success.</a:t>
          </a:r>
        </a:p>
      </dsp:txBody>
      <dsp:txXfrm>
        <a:off x="5526540" y="595286"/>
        <a:ext cx="2512063" cy="1901100"/>
      </dsp:txXfrm>
    </dsp:sp>
    <dsp:sp modelId="{78848685-24BA-43E0-B988-26BB11E9F70C}">
      <dsp:nvSpPr>
        <dsp:cNvPr id="0" name=""/>
        <dsp:cNvSpPr/>
      </dsp:nvSpPr>
      <dsp:spPr>
        <a:xfrm>
          <a:off x="8289811" y="0"/>
          <a:ext cx="2512063" cy="595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Equity and Inclusion</a:t>
          </a:r>
        </a:p>
      </dsp:txBody>
      <dsp:txXfrm>
        <a:off x="8289811" y="0"/>
        <a:ext cx="2512063" cy="595286"/>
      </dsp:txXfrm>
    </dsp:sp>
    <dsp:sp modelId="{4C2ECD18-A447-4418-91B5-77898E416BEE}">
      <dsp:nvSpPr>
        <dsp:cNvPr id="0" name=""/>
        <dsp:cNvSpPr/>
      </dsp:nvSpPr>
      <dsp:spPr>
        <a:xfrm>
          <a:off x="8289811" y="595286"/>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Equity focus ensures all students have access to fair and inclusive education opportunities.</a:t>
          </a:r>
        </a:p>
      </dsp:txBody>
      <dsp:txXfrm>
        <a:off x="8289811" y="595286"/>
        <a:ext cx="2512063" cy="190110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27503-D980-4AEE-929A-CDAEB6264E54}"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BA428-5BC4-4D8B-B7AB-B43D1B13BE1A}" type="slidenum">
              <a:rPr lang="en-US" smtClean="0"/>
              <a:t>‹#›</a:t>
            </a:fld>
            <a:endParaRPr lang="en-US"/>
          </a:p>
        </p:txBody>
      </p:sp>
    </p:spTree>
    <p:extLst>
      <p:ext uri="{BB962C8B-B14F-4D97-AF65-F5344CB8AC3E}">
        <p14:creationId xmlns:p14="http://schemas.microsoft.com/office/powerpoint/2010/main" val="9216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explores the latest trends and transformative innovations shaping K-12 education. We will cover personalized learning, technology integration, social-emotional learning, and more, highlighting how these approaches enhance teaching and learning experiences.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a:t>
            </a:fld>
            <a:endParaRPr lang="en-US"/>
          </a:p>
        </p:txBody>
      </p:sp>
    </p:spTree>
    <p:extLst>
      <p:ext uri="{BB962C8B-B14F-4D97-AF65-F5344CB8AC3E}">
        <p14:creationId xmlns:p14="http://schemas.microsoft.com/office/powerpoint/2010/main" val="922313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Importance of SEL in modern pedagogy, Embedding SEL strategies and trauma-informed practices</a:t>
            </a:r>
          </a:p>
        </p:txBody>
      </p:sp>
      <p:sp>
        <p:nvSpPr>
          <p:cNvPr id="4" name="Slide Number Placeholder 3"/>
          <p:cNvSpPr>
            <a:spLocks noGrp="1"/>
          </p:cNvSpPr>
          <p:nvPr>
            <p:ph type="sldNum" sz="quarter" idx="5"/>
          </p:nvPr>
        </p:nvSpPr>
        <p:spPr/>
        <p:txBody>
          <a:bodyPr/>
          <a:lstStyle/>
          <a:p>
            <a:fld id="{325E76C4-5FB3-4CBC-BFE5-0868AD76D48D}" type="slidenum">
              <a:rPr lang="en-US" smtClean="0"/>
              <a:t>10</a:t>
            </a:fld>
            <a:endParaRPr lang="en-US"/>
          </a:p>
        </p:txBody>
      </p:sp>
    </p:spTree>
    <p:extLst>
      <p:ext uri="{BB962C8B-B14F-4D97-AF65-F5344CB8AC3E}">
        <p14:creationId xmlns:p14="http://schemas.microsoft.com/office/powerpoint/2010/main" val="2990412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Modern pedagogy recognizes that academic achievement is inseparable from social and emotional development. Social and Emotional Learning (SEL) programs are now integrated into curricula across the globe. SEL focuses on skills like self-awareness, self-management, relationship-building, and responsible decision-making.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11</a:t>
            </a:fld>
            <a:endParaRPr lang="en-US"/>
          </a:p>
        </p:txBody>
      </p:sp>
    </p:spTree>
    <p:extLst>
      <p:ext uri="{BB962C8B-B14F-4D97-AF65-F5344CB8AC3E}">
        <p14:creationId xmlns:p14="http://schemas.microsoft.com/office/powerpoint/2010/main" val="2903565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Adoption of inquiry-based and project-based learning approaches, Real-world applications and development of soft skills</a:t>
            </a:r>
          </a:p>
        </p:txBody>
      </p:sp>
      <p:sp>
        <p:nvSpPr>
          <p:cNvPr id="4" name="Slide Number Placeholder 3"/>
          <p:cNvSpPr>
            <a:spLocks noGrp="1"/>
          </p:cNvSpPr>
          <p:nvPr>
            <p:ph type="sldNum" sz="quarter" idx="5"/>
          </p:nvPr>
        </p:nvSpPr>
        <p:spPr/>
        <p:txBody>
          <a:bodyPr/>
          <a:lstStyle/>
          <a:p>
            <a:fld id="{325E76C4-5FB3-4CBC-BFE5-0868AD76D48D}" type="slidenum">
              <a:rPr lang="en-US" smtClean="0"/>
              <a:t>12</a:t>
            </a:fld>
            <a:endParaRPr lang="en-US"/>
          </a:p>
        </p:txBody>
      </p:sp>
    </p:spTree>
    <p:extLst>
      <p:ext uri="{BB962C8B-B14F-4D97-AF65-F5344CB8AC3E}">
        <p14:creationId xmlns:p14="http://schemas.microsoft.com/office/powerpoint/2010/main" val="3293532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A growing number of schools are embracing inquiry-based and project-based learning (PBL) approaches. These pedagogies shift the focus from passive absorption of facts to active exploration, critical thinking, and collaboration. Students engage in hands-on projects that require research, problem-solving, and creativity, often connected to real-world issues.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13</a:t>
            </a:fld>
            <a:endParaRPr lang="en-US"/>
          </a:p>
        </p:txBody>
      </p:sp>
    </p:spTree>
    <p:extLst>
      <p:ext uri="{BB962C8B-B14F-4D97-AF65-F5344CB8AC3E}">
        <p14:creationId xmlns:p14="http://schemas.microsoft.com/office/powerpoint/2010/main" val="3391024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Inquiry-based learning encourages students to ask questions, seek evidence, and construct understanding. PBL units might involve designing solutions to local environmental problems, creating multimedia presentations, or collaborating with community partners. These methods foster engagement, deepen learning, and help students develop the “soft skills” valued by employers.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14</a:t>
            </a:fld>
            <a:endParaRPr lang="en-US"/>
          </a:p>
        </p:txBody>
      </p:sp>
    </p:spTree>
    <p:extLst>
      <p:ext uri="{BB962C8B-B14F-4D97-AF65-F5344CB8AC3E}">
        <p14:creationId xmlns:p14="http://schemas.microsoft.com/office/powerpoint/2010/main" val="3217466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Centrality of equity in K-12 pedagogy and culturally responsive teaching, Addressing opportunity gaps and professional development in anti-bias education</a:t>
            </a:r>
          </a:p>
        </p:txBody>
      </p:sp>
      <p:sp>
        <p:nvSpPr>
          <p:cNvPr id="4" name="Slide Number Placeholder 3"/>
          <p:cNvSpPr>
            <a:spLocks noGrp="1"/>
          </p:cNvSpPr>
          <p:nvPr>
            <p:ph type="sldNum" sz="quarter" idx="5"/>
          </p:nvPr>
        </p:nvSpPr>
        <p:spPr/>
        <p:txBody>
          <a:bodyPr/>
          <a:lstStyle/>
          <a:p>
            <a:fld id="{325E76C4-5FB3-4CBC-BFE5-0868AD76D48D}" type="slidenum">
              <a:rPr lang="en-US" smtClean="0"/>
              <a:t>15</a:t>
            </a:fld>
            <a:endParaRPr lang="en-US"/>
          </a:p>
        </p:txBody>
      </p:sp>
    </p:spTree>
    <p:extLst>
      <p:ext uri="{BB962C8B-B14F-4D97-AF65-F5344CB8AC3E}">
        <p14:creationId xmlns:p14="http://schemas.microsoft.com/office/powerpoint/2010/main" val="289927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Equity has become central to conversations about K-12 pedagogy. Schools are re-examining curricula, disciplinary practices, and assessment methods to better serve all students, particularly those from historically marginalized groups. Culturally responsive teaching aims to connect instruction to students’ lived experiences, validate diverse identities, and broaden perspectives.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16</a:t>
            </a:fld>
            <a:endParaRPr lang="en-US"/>
          </a:p>
        </p:txBody>
      </p:sp>
    </p:spTree>
    <p:extLst>
      <p:ext uri="{BB962C8B-B14F-4D97-AF65-F5344CB8AC3E}">
        <p14:creationId xmlns:p14="http://schemas.microsoft.com/office/powerpoint/2010/main" val="3371285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Efforts to address opportunity gaps include universal design for learning (UDL), multilingual education, and differentiated instruction. Professional development in anti-bias education and trauma-informed practices is now widespread. The goal is to ensure that every student has access to high-quality learning opportunities and support systems.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17</a:t>
            </a:fld>
            <a:endParaRPr lang="en-US"/>
          </a:p>
        </p:txBody>
      </p:sp>
    </p:spTree>
    <p:extLst>
      <p:ext uri="{BB962C8B-B14F-4D97-AF65-F5344CB8AC3E}">
        <p14:creationId xmlns:p14="http://schemas.microsoft.com/office/powerpoint/2010/main" val="1940998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Re-evaluation of standardized testing and emphasis on multiple measures, Use of digital portfolios and new assessment models</a:t>
            </a:r>
          </a:p>
        </p:txBody>
      </p:sp>
      <p:sp>
        <p:nvSpPr>
          <p:cNvPr id="4" name="Slide Number Placeholder 3"/>
          <p:cNvSpPr>
            <a:spLocks noGrp="1"/>
          </p:cNvSpPr>
          <p:nvPr>
            <p:ph type="sldNum" sz="quarter" idx="5"/>
          </p:nvPr>
        </p:nvSpPr>
        <p:spPr/>
        <p:txBody>
          <a:bodyPr/>
          <a:lstStyle/>
          <a:p>
            <a:fld id="{325E76C4-5FB3-4CBC-BFE5-0868AD76D48D}" type="slidenum">
              <a:rPr lang="en-US" smtClean="0"/>
              <a:t>18</a:t>
            </a:fld>
            <a:endParaRPr lang="en-US"/>
          </a:p>
        </p:txBody>
      </p:sp>
    </p:spTree>
    <p:extLst>
      <p:ext uri="{BB962C8B-B14F-4D97-AF65-F5344CB8AC3E}">
        <p14:creationId xmlns:p14="http://schemas.microsoft.com/office/powerpoint/2010/main" val="1039862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Traditional standardized testing is being re-evaluated. Many educators and policymakers now advocate for multiple measures of student learning, including portfolios, performance assessments, and formative feedback. The movement toward “assessment for learning” emphasizes ongoing feedback that guides student growth, rather than simply assigning grades.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19</a:t>
            </a:fld>
            <a:endParaRPr lang="en-US"/>
          </a:p>
        </p:txBody>
      </p:sp>
    </p:spTree>
    <p:extLst>
      <p:ext uri="{BB962C8B-B14F-4D97-AF65-F5344CB8AC3E}">
        <p14:creationId xmlns:p14="http://schemas.microsoft.com/office/powerpoint/2010/main" val="235970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Our agenda covers eight key areas: personalized and competency-based learning, technology and AI integration, social and emotional learning, inquiry and project-based learning, equity and inclusion, assessment and feedback, interdisciplinary STEAM education, and professional development with community engagement.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a:t>
            </a:fld>
            <a:endParaRPr lang="en-US"/>
          </a:p>
        </p:txBody>
      </p:sp>
    </p:spTree>
    <p:extLst>
      <p:ext uri="{BB962C8B-B14F-4D97-AF65-F5344CB8AC3E}">
        <p14:creationId xmlns:p14="http://schemas.microsoft.com/office/powerpoint/2010/main" val="490309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Digital portfolios allow students to collect and reflect on their work over time. Peer and self-assessment encourage metacognition and responsibility for learning. New assessment models also seek to measure creativity, collaboration, and other complex skills not captured by conventional tests.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20</a:t>
            </a:fld>
            <a:endParaRPr lang="en-US"/>
          </a:p>
        </p:txBody>
      </p:sp>
    </p:spTree>
    <p:extLst>
      <p:ext uri="{BB962C8B-B14F-4D97-AF65-F5344CB8AC3E}">
        <p14:creationId xmlns:p14="http://schemas.microsoft.com/office/powerpoint/2010/main" val="382476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Growth of interdisciplinary approaches and STEAM integration, Maker spaces, robotics, and art-infused science projects</a:t>
            </a:r>
          </a:p>
        </p:txBody>
      </p:sp>
      <p:sp>
        <p:nvSpPr>
          <p:cNvPr id="4" name="Slide Number Placeholder 3"/>
          <p:cNvSpPr>
            <a:spLocks noGrp="1"/>
          </p:cNvSpPr>
          <p:nvPr>
            <p:ph type="sldNum" sz="quarter" idx="5"/>
          </p:nvPr>
        </p:nvSpPr>
        <p:spPr/>
        <p:txBody>
          <a:bodyPr/>
          <a:lstStyle/>
          <a:p>
            <a:fld id="{325E76C4-5FB3-4CBC-BFE5-0868AD76D48D}" type="slidenum">
              <a:rPr lang="en-US" smtClean="0"/>
              <a:t>21</a:t>
            </a:fld>
            <a:endParaRPr lang="en-US"/>
          </a:p>
        </p:txBody>
      </p:sp>
    </p:spTree>
    <p:extLst>
      <p:ext uri="{BB962C8B-B14F-4D97-AF65-F5344CB8AC3E}">
        <p14:creationId xmlns:p14="http://schemas.microsoft.com/office/powerpoint/2010/main" val="3175305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Education is becoming more interdisciplinary, reflecting the interconnectedness of knowledge in the 21st century. STEAM education (Science, Technology, Engineering, Arts, Mathematics) integrates the arts into traditional STEM fields, promoting creativity, innovation, and holistic problem-solving.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22</a:t>
            </a:fld>
            <a:endParaRPr lang="en-US"/>
          </a:p>
        </p:txBody>
      </p:sp>
    </p:spTree>
    <p:extLst>
      <p:ext uri="{BB962C8B-B14F-4D97-AF65-F5344CB8AC3E}">
        <p14:creationId xmlns:p14="http://schemas.microsoft.com/office/powerpoint/2010/main" val="1067970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Recent developments include maker spaces, robotics clubs, coding initiatives, and art-infused science projects. These experiences help students connect concepts across subjects and apply their learning in authentic contexts. The integration of arts supports multiple modes of expression and appeals to a wider range of learners.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23</a:t>
            </a:fld>
            <a:endParaRPr lang="en-US"/>
          </a:p>
        </p:txBody>
      </p:sp>
    </p:spTree>
    <p:extLst>
      <p:ext uri="{BB962C8B-B14F-4D97-AF65-F5344CB8AC3E}">
        <p14:creationId xmlns:p14="http://schemas.microsoft.com/office/powerpoint/2010/main" val="448644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Teacher professional development and collaboration models, Coaching, mentorship, and personalized professional learning, Family and community engagement initiatives</a:t>
            </a:r>
          </a:p>
        </p:txBody>
      </p:sp>
      <p:sp>
        <p:nvSpPr>
          <p:cNvPr id="4" name="Slide Number Placeholder 3"/>
          <p:cNvSpPr>
            <a:spLocks noGrp="1"/>
          </p:cNvSpPr>
          <p:nvPr>
            <p:ph type="sldNum" sz="quarter" idx="5"/>
          </p:nvPr>
        </p:nvSpPr>
        <p:spPr/>
        <p:txBody>
          <a:bodyPr/>
          <a:lstStyle/>
          <a:p>
            <a:fld id="{325E76C4-5FB3-4CBC-BFE5-0868AD76D48D}" type="slidenum">
              <a:rPr lang="en-US" smtClean="0"/>
              <a:t>24</a:t>
            </a:fld>
            <a:endParaRPr lang="en-US"/>
          </a:p>
        </p:txBody>
      </p:sp>
    </p:spTree>
    <p:extLst>
      <p:ext uri="{BB962C8B-B14F-4D97-AF65-F5344CB8AC3E}">
        <p14:creationId xmlns:p14="http://schemas.microsoft.com/office/powerpoint/2010/main" val="950929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Effective pedagogy depends on well-prepared and continuously supported teachers. Professional learning communities (PLCs) are now common, enabling educators to collaborate, share best practices, and analyze student data together. Ongoing professional development focuses on new pedagogical approaches, technology integration, culturally responsive instruction, and SEL.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25</a:t>
            </a:fld>
            <a:endParaRPr lang="en-US"/>
          </a:p>
        </p:txBody>
      </p:sp>
    </p:spTree>
    <p:extLst>
      <p:ext uri="{BB962C8B-B14F-4D97-AF65-F5344CB8AC3E}">
        <p14:creationId xmlns:p14="http://schemas.microsoft.com/office/powerpoint/2010/main" val="655235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Coaching models and mentorship programs provide individualized support for teachers at all career stages. Increasingly, professional development is personalized, reflecting the same principles being applied to student learning.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26</a:t>
            </a:fld>
            <a:endParaRPr lang="en-US"/>
          </a:p>
        </p:txBody>
      </p:sp>
    </p:spTree>
    <p:extLst>
      <p:ext uri="{BB962C8B-B14F-4D97-AF65-F5344CB8AC3E}">
        <p14:creationId xmlns:p14="http://schemas.microsoft.com/office/powerpoint/2010/main" val="4126278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Strong partnerships between schools, families, and communities are recognized as essential for student success. Recent initiatives aim to engage families as active partners in the learning process, leveraging their knowledge and resources. Community-based projects, service learning, and internships connect classroom work to the world beyond school walls.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27</a:t>
            </a:fld>
            <a:endParaRPr lang="en-US"/>
          </a:p>
        </p:txBody>
      </p:sp>
    </p:spTree>
    <p:extLst>
      <p:ext uri="{BB962C8B-B14F-4D97-AF65-F5344CB8AC3E}">
        <p14:creationId xmlns:p14="http://schemas.microsoft.com/office/powerpoint/2010/main" val="824457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K-12 pedagogy is rapidly evolving through personalized learning, technology integration, SEL, equity focus, and innovative teaching methods. These developments aim to create inclusive, engaging, and effective education for all students.</a:t>
            </a:r>
          </a:p>
        </p:txBody>
      </p:sp>
      <p:sp>
        <p:nvSpPr>
          <p:cNvPr id="4" name="Slide Number Placeholder 3"/>
          <p:cNvSpPr>
            <a:spLocks noGrp="1"/>
          </p:cNvSpPr>
          <p:nvPr>
            <p:ph type="sldNum" sz="quarter" idx="5"/>
          </p:nvPr>
        </p:nvSpPr>
        <p:spPr/>
        <p:txBody>
          <a:bodyPr/>
          <a:lstStyle/>
          <a:p>
            <a:fld id="{325E76C4-5FB3-4CBC-BFE5-0868AD76D48D}" type="slidenum">
              <a:rPr lang="en-US" smtClean="0"/>
              <a:t>28</a:t>
            </a:fld>
            <a:endParaRPr lang="en-US"/>
          </a:p>
        </p:txBody>
      </p:sp>
    </p:spTree>
    <p:extLst>
      <p:ext uri="{BB962C8B-B14F-4D97-AF65-F5344CB8AC3E}">
        <p14:creationId xmlns:p14="http://schemas.microsoft.com/office/powerpoint/2010/main" val="43727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Shift toward personalized and competency-based education, Role of digital tools and adaptive technologies in personalization</a:t>
            </a:r>
          </a:p>
        </p:txBody>
      </p:sp>
      <p:sp>
        <p:nvSpPr>
          <p:cNvPr id="4" name="Slide Number Placeholder 3"/>
          <p:cNvSpPr>
            <a:spLocks noGrp="1"/>
          </p:cNvSpPr>
          <p:nvPr>
            <p:ph type="sldNum" sz="quarter" idx="5"/>
          </p:nvPr>
        </p:nvSpPr>
        <p:spPr/>
        <p:txBody>
          <a:bodyPr/>
          <a:lstStyle/>
          <a:p>
            <a:fld id="{325E76C4-5FB3-4CBC-BFE5-0868AD76D48D}" type="slidenum">
              <a:rPr lang="en-US" smtClean="0"/>
              <a:t>3</a:t>
            </a:fld>
            <a:endParaRPr lang="en-US"/>
          </a:p>
        </p:txBody>
      </p:sp>
    </p:spTree>
    <p:extLst>
      <p:ext uri="{BB962C8B-B14F-4D97-AF65-F5344CB8AC3E}">
        <p14:creationId xmlns:p14="http://schemas.microsoft.com/office/powerpoint/2010/main" val="369980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One of the most profound shifts in K-12 pedagogy is the move toward personalized and competency-based learning. Unlike traditional models, where all students advance at the same pace, personalized learning tailors instruction to each student’s strengths, needs, and interests. Competency-based education (CBE) goes a step further, allowing students to progress upon demonstrating mastery of specific skills or knowledge, regardless of time spent on a subject.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4</a:t>
            </a:fld>
            <a:endParaRPr lang="en-US"/>
          </a:p>
        </p:txBody>
      </p:sp>
    </p:spTree>
    <p:extLst>
      <p:ext uri="{BB962C8B-B14F-4D97-AF65-F5344CB8AC3E}">
        <p14:creationId xmlns:p14="http://schemas.microsoft.com/office/powerpoint/2010/main" val="289801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Digital tools and platforms have made personalization more feasible. Teachers can now access real-time data to adjust lessons, provide targeted interventions, and offer enrichment opportunities. Adaptive learning technologies, powered by artificial intelligence, assess student progress and deliver customized content, ensuring that learners remain challenged but not overwhelmed.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5</a:t>
            </a:fld>
            <a:endParaRPr lang="en-US"/>
          </a:p>
        </p:txBody>
      </p:sp>
    </p:spTree>
    <p:extLst>
      <p:ext uri="{BB962C8B-B14F-4D97-AF65-F5344CB8AC3E}">
        <p14:creationId xmlns:p14="http://schemas.microsoft.com/office/powerpoint/2010/main" val="250740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Expansion of technology in K-12 pedagogy and hybrid learning models, Applications of artificial intelligence in education, Challenges of equitable access and data privacy</a:t>
            </a:r>
          </a:p>
        </p:txBody>
      </p:sp>
      <p:sp>
        <p:nvSpPr>
          <p:cNvPr id="4" name="Slide Number Placeholder 3"/>
          <p:cNvSpPr>
            <a:spLocks noGrp="1"/>
          </p:cNvSpPr>
          <p:nvPr>
            <p:ph type="sldNum" sz="quarter" idx="5"/>
          </p:nvPr>
        </p:nvSpPr>
        <p:spPr/>
        <p:txBody>
          <a:bodyPr/>
          <a:lstStyle/>
          <a:p>
            <a:fld id="{325E76C4-5FB3-4CBC-BFE5-0868AD76D48D}" type="slidenum">
              <a:rPr lang="en-US" smtClean="0"/>
              <a:t>6</a:t>
            </a:fld>
            <a:endParaRPr lang="en-US"/>
          </a:p>
        </p:txBody>
      </p:sp>
    </p:spTree>
    <p:extLst>
      <p:ext uri="{BB962C8B-B14F-4D97-AF65-F5344CB8AC3E}">
        <p14:creationId xmlns:p14="http://schemas.microsoft.com/office/powerpoint/2010/main" val="144267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Technology’s role in K-12 pedagogy has expanded dramatically. During the pandemic, educators pivoted quickly to online and blended learning. Even as students return to physical classrooms, many schools now use hybrid models that combine in-person and digital instruction.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7</a:t>
            </a:fld>
            <a:endParaRPr lang="en-US"/>
          </a:p>
        </p:txBody>
      </p:sp>
    </p:spTree>
    <p:extLst>
      <p:ext uri="{BB962C8B-B14F-4D97-AF65-F5344CB8AC3E}">
        <p14:creationId xmlns:p14="http://schemas.microsoft.com/office/powerpoint/2010/main" val="97502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Artificial intelligence (AI) is increasingly present in educational contexts. AI-driven tutoring systems can offer immediate feedback, supplementing classroom instruction. Tools like intelligent writing assistants, math problem solvers, and language learning platforms adapt to the learner’s level, providing scaffolding or acceleration as needed. Technology also supports formative assessment through interactive quizzes, games, and simulations, giving teachers actionable insights.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8</a:t>
            </a:fld>
            <a:endParaRPr lang="en-US"/>
          </a:p>
        </p:txBody>
      </p:sp>
    </p:spTree>
    <p:extLst>
      <p:ext uri="{BB962C8B-B14F-4D97-AF65-F5344CB8AC3E}">
        <p14:creationId xmlns:p14="http://schemas.microsoft.com/office/powerpoint/2010/main" val="153428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However, these advances come with challenges, such as ensuring equitable access and protecting student data privacy. Closing the digital divide remains a key concern, as students without reliable internet or devices are at risk of falling behind.
Image source: Microsoft 365 content library
</a:t>
            </a:r>
          </a:p>
        </p:txBody>
      </p:sp>
      <p:sp>
        <p:nvSpPr>
          <p:cNvPr id="4" name="Slide Number Placeholder 3"/>
          <p:cNvSpPr>
            <a:spLocks noGrp="1"/>
          </p:cNvSpPr>
          <p:nvPr>
            <p:ph type="sldNum" sz="quarter" idx="5"/>
          </p:nvPr>
        </p:nvSpPr>
        <p:spPr/>
        <p:txBody>
          <a:bodyPr/>
          <a:lstStyle/>
          <a:p>
            <a:fld id="{325E76C4-5FB3-4CBC-BFE5-0868AD76D48D}" type="slidenum">
              <a:rPr lang="en-US" smtClean="0"/>
              <a:t>9</a:t>
            </a:fld>
            <a:endParaRPr lang="en-US"/>
          </a:p>
        </p:txBody>
      </p:sp>
    </p:spTree>
    <p:extLst>
      <p:ext uri="{BB962C8B-B14F-4D97-AF65-F5344CB8AC3E}">
        <p14:creationId xmlns:p14="http://schemas.microsoft.com/office/powerpoint/2010/main" val="182654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7132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518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85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0786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64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3830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4747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4320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450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846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2453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7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BFB4A17-3FD1-4CAC-75BF-1862CADA972C}"/>
              </a:ext>
            </a:extLst>
          </p:cNvPr>
          <p:cNvSpPr>
            <a:spLocks noGrp="1"/>
          </p:cNvSpPr>
          <p:nvPr>
            <p:ph type="ctrTitle"/>
          </p:nvPr>
        </p:nvSpPr>
        <p:spPr>
          <a:xfrm>
            <a:off x="514117" y="952500"/>
            <a:ext cx="4124557" cy="3524250"/>
          </a:xfrm>
        </p:spPr>
        <p:txBody>
          <a:bodyPr>
            <a:normAutofit/>
          </a:bodyPr>
          <a:lstStyle/>
          <a:p>
            <a:pPr>
              <a:lnSpc>
                <a:spcPct val="90000"/>
              </a:lnSpc>
            </a:pPr>
            <a:r>
              <a:rPr lang="en-US" sz="4500"/>
              <a:t>Key Developments and Innovations in K-12 Pedagogy</a:t>
            </a:r>
          </a:p>
        </p:txBody>
      </p:sp>
      <p:sp>
        <p:nvSpPr>
          <p:cNvPr id="3" name="Subtitle 2">
            <a:extLst>
              <a:ext uri="{FF2B5EF4-FFF2-40B4-BE49-F238E27FC236}">
                <a16:creationId xmlns:a16="http://schemas.microsoft.com/office/drawing/2014/main" id="{7429DF1C-8A1F-F929-0CF6-67263BA73912}"/>
              </a:ext>
            </a:extLst>
          </p:cNvPr>
          <p:cNvSpPr>
            <a:spLocks noGrp="1"/>
          </p:cNvSpPr>
          <p:nvPr>
            <p:ph type="subTitle" idx="1"/>
          </p:nvPr>
        </p:nvSpPr>
        <p:spPr>
          <a:xfrm>
            <a:off x="514118" y="5374291"/>
            <a:ext cx="4057882" cy="972532"/>
          </a:xfrm>
        </p:spPr>
        <p:txBody>
          <a:bodyPr anchor="t">
            <a:normAutofit/>
          </a:bodyPr>
          <a:lstStyle/>
          <a:p>
            <a:pPr>
              <a:lnSpc>
                <a:spcPct val="120000"/>
              </a:lnSpc>
            </a:pPr>
            <a:r>
              <a:rPr lang="en-US" sz="1500"/>
              <a:t>Exploring transformative trends enhancing education today</a:t>
            </a:r>
          </a:p>
        </p:txBody>
      </p:sp>
      <p:cxnSp>
        <p:nvCxnSpPr>
          <p:cNvPr id="11" name="Straight Connector 10">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Businesswoman taking notes by tablet pc at a business meeting.">
            <a:extLst>
              <a:ext uri="{FF2B5EF4-FFF2-40B4-BE49-F238E27FC236}">
                <a16:creationId xmlns:a16="http://schemas.microsoft.com/office/drawing/2014/main" id="{0A9B0369-8C3E-4F6B-ACAD-65D8E9789A00}"/>
              </a:ext>
            </a:extLst>
          </p:cNvPr>
          <p:cNvPicPr>
            <a:picLocks noChangeAspect="1"/>
          </p:cNvPicPr>
          <p:nvPr/>
        </p:nvPicPr>
        <p:blipFill>
          <a:blip r:embed="rId3"/>
          <a:srcRect l="3962" r="16967" b="2"/>
          <a:stretch>
            <a:fillRect/>
          </a:stretch>
        </p:blipFill>
        <p:spPr>
          <a:xfrm>
            <a:off x="5261956" y="10"/>
            <a:ext cx="6930043" cy="6857990"/>
          </a:xfrm>
          <a:prstGeom prst="rect">
            <a:avLst/>
          </a:prstGeom>
        </p:spPr>
      </p:pic>
    </p:spTree>
    <p:extLst>
      <p:ext uri="{BB962C8B-B14F-4D97-AF65-F5344CB8AC3E}">
        <p14:creationId xmlns:p14="http://schemas.microsoft.com/office/powerpoint/2010/main" val="3499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FDE183F-D187-35ED-A5DB-572E74E3650A}"/>
              </a:ext>
            </a:extLst>
          </p:cNvPr>
          <p:cNvSpPr>
            <a:spLocks noGrp="1"/>
          </p:cNvSpPr>
          <p:nvPr>
            <p:ph type="ctrTitle"/>
          </p:nvPr>
        </p:nvSpPr>
        <p:spPr>
          <a:xfrm>
            <a:off x="559219" y="1115844"/>
            <a:ext cx="7680960" cy="4631911"/>
          </a:xfrm>
        </p:spPr>
        <p:txBody>
          <a:bodyPr anchor="b">
            <a:normAutofit/>
          </a:bodyPr>
          <a:lstStyle/>
          <a:p>
            <a:r>
              <a:rPr lang="en-US" sz="6500"/>
              <a:t>Social and Emotional Learning (SEL)</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5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B5FA503-A79E-D685-DA4B-7C5395C1A3DD}"/>
              </a:ext>
            </a:extLst>
          </p:cNvPr>
          <p:cNvSpPr>
            <a:spLocks noGrp="1"/>
          </p:cNvSpPr>
          <p:nvPr>
            <p:ph type="title"/>
          </p:nvPr>
        </p:nvSpPr>
        <p:spPr>
          <a:xfrm>
            <a:off x="640080" y="914400"/>
            <a:ext cx="3412998" cy="1839433"/>
          </a:xfrm>
        </p:spPr>
        <p:txBody>
          <a:bodyPr>
            <a:normAutofit/>
          </a:bodyPr>
          <a:lstStyle/>
          <a:p>
            <a:r>
              <a:rPr lang="en-US" sz="3600"/>
              <a:t>Importance of SEL in modern pedagogy</a:t>
            </a:r>
          </a:p>
        </p:txBody>
      </p:sp>
      <p:graphicFrame>
        <p:nvGraphicFramePr>
          <p:cNvPr id="4" name="Content Placeholder 4">
            <a:extLst>
              <a:ext uri="{FF2B5EF4-FFF2-40B4-BE49-F238E27FC236}">
                <a16:creationId xmlns:a16="http://schemas.microsoft.com/office/drawing/2014/main" id="{72C05617-5F74-4A1D-AD67-4D36B7B0D432}"/>
              </a:ext>
            </a:extLst>
          </p:cNvPr>
          <p:cNvGraphicFramePr>
            <a:graphicFrameLocks noGrp="1"/>
          </p:cNvGraphicFramePr>
          <p:nvPr>
            <p:ph idx="1"/>
            <p:extLst>
              <p:ext uri="{D42A27DB-BD31-4B8C-83A1-F6EECF244321}">
                <p14:modId xmlns:p14="http://schemas.microsoft.com/office/powerpoint/2010/main" val="1863972566"/>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01498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51855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BB8B41D-CB4B-90F5-CADF-40143DDC51E7}"/>
              </a:ext>
            </a:extLst>
          </p:cNvPr>
          <p:cNvSpPr>
            <a:spLocks noGrp="1"/>
          </p:cNvSpPr>
          <p:nvPr>
            <p:ph type="ctrTitle"/>
          </p:nvPr>
        </p:nvSpPr>
        <p:spPr>
          <a:xfrm>
            <a:off x="559219" y="1115844"/>
            <a:ext cx="7680960" cy="4631911"/>
          </a:xfrm>
        </p:spPr>
        <p:txBody>
          <a:bodyPr anchor="b">
            <a:normAutofit/>
          </a:bodyPr>
          <a:lstStyle/>
          <a:p>
            <a:r>
              <a:rPr lang="en-US" sz="6500"/>
              <a:t>Inquiry-Based and Project-Based Learning</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3565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A60E5-686A-2AC7-7B3B-A048DC9C1CA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100"/>
              <a:t>Adoption of inquiry-based and project-based learning approaches</a:t>
            </a:r>
          </a:p>
        </p:txBody>
      </p:sp>
      <p:sp>
        <p:nvSpPr>
          <p:cNvPr id="4" name="Content Placeholder 3">
            <a:extLst>
              <a:ext uri="{FF2B5EF4-FFF2-40B4-BE49-F238E27FC236}">
                <a16:creationId xmlns:a16="http://schemas.microsoft.com/office/drawing/2014/main" id="{3488D38B-D62C-D8CD-BF4A-03D9A9BC5AC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US" sz="1400" b="1"/>
              <a:t>Shift to Active Learning</a:t>
            </a:r>
          </a:p>
          <a:p>
            <a:pPr marL="0" lvl="1" indent="0">
              <a:buFont typeface="Arial" panose="020B0604020202020204" pitchFamily="34" charset="0"/>
              <a:buNone/>
            </a:pPr>
            <a:r>
              <a:rPr lang="en-US" sz="1400"/>
              <a:t>Inquiry-based and project-based learning focus on active student exploration rather than passive fact absorption.</a:t>
            </a:r>
          </a:p>
          <a:p>
            <a:pPr marL="0" indent="0">
              <a:spcBef>
                <a:spcPts val="2500"/>
              </a:spcBef>
              <a:buFont typeface="Arial" panose="020B0604020202020204" pitchFamily="34" charset="0"/>
              <a:buNone/>
            </a:pPr>
            <a:r>
              <a:rPr lang="en-US" sz="1400" b="1"/>
              <a:t>Critical Thinking and Collaboration</a:t>
            </a:r>
          </a:p>
          <a:p>
            <a:pPr marL="0" lvl="1" indent="0">
              <a:buFont typeface="Arial" panose="020B0604020202020204" pitchFamily="34" charset="0"/>
              <a:buNone/>
            </a:pPr>
            <a:r>
              <a:rPr lang="en-US" sz="1400"/>
              <a:t>These approaches encourage critical thinking skills and teamwork among students through collaborative problem solving.</a:t>
            </a:r>
          </a:p>
          <a:p>
            <a:pPr marL="0" indent="0">
              <a:spcBef>
                <a:spcPts val="2500"/>
              </a:spcBef>
              <a:buFont typeface="Arial" panose="020B0604020202020204" pitchFamily="34" charset="0"/>
              <a:buNone/>
            </a:pPr>
            <a:r>
              <a:rPr lang="en-US" sz="1400" b="1"/>
              <a:t>Real-World Connections</a:t>
            </a:r>
          </a:p>
          <a:p>
            <a:pPr marL="0" lvl="1" indent="0">
              <a:buFont typeface="Arial" panose="020B0604020202020204" pitchFamily="34" charset="0"/>
              <a:buNone/>
            </a:pPr>
            <a:r>
              <a:rPr lang="en-US" sz="1400"/>
              <a:t>Projects often connect learning to real-world issues, enhancing relevance and creativity in education.</a:t>
            </a:r>
          </a:p>
        </p:txBody>
      </p:sp>
      <p:pic>
        <p:nvPicPr>
          <p:cNvPr id="5" name="Content Placeholder 4" descr="Young asian business people meeting in office">
            <a:extLst>
              <a:ext uri="{FF2B5EF4-FFF2-40B4-BE49-F238E27FC236}">
                <a16:creationId xmlns:a16="http://schemas.microsoft.com/office/drawing/2014/main" id="{3CEF3188-0464-42B8-A139-1B552D111111}"/>
              </a:ext>
            </a:extLst>
          </p:cNvPr>
          <p:cNvPicPr>
            <a:picLocks noGrp="1" noChangeAspect="1"/>
          </p:cNvPicPr>
          <p:nvPr>
            <p:ph sz="half" idx="1"/>
          </p:nvPr>
        </p:nvPicPr>
        <p:blipFill>
          <a:blip r:embed="rId3"/>
          <a:srcRect l="6863" r="35454" b="3"/>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99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50EC4-5B91-D189-825A-1BA62A12EAB0}"/>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Real-world applications and development of soft skills</a:t>
            </a:r>
          </a:p>
        </p:txBody>
      </p:sp>
      <p:sp>
        <p:nvSpPr>
          <p:cNvPr id="4" name="Content Placeholder 3">
            <a:extLst>
              <a:ext uri="{FF2B5EF4-FFF2-40B4-BE49-F238E27FC236}">
                <a16:creationId xmlns:a16="http://schemas.microsoft.com/office/drawing/2014/main" id="{2744BE3C-C10E-1709-4A63-335151BC8D7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US" sz="1400" b="1"/>
              <a:t>Inquiry-based Learning</a:t>
            </a:r>
          </a:p>
          <a:p>
            <a:pPr marL="0" lvl="1" indent="0">
              <a:buFont typeface="Arial" panose="020B0604020202020204" pitchFamily="34" charset="0"/>
              <a:buNone/>
            </a:pPr>
            <a:r>
              <a:rPr lang="en-US" sz="1400"/>
              <a:t>Students ask questions and seek evidence to build understanding through inquiry-based learning.</a:t>
            </a:r>
          </a:p>
          <a:p>
            <a:pPr marL="0" indent="0">
              <a:spcBef>
                <a:spcPts val="2500"/>
              </a:spcBef>
              <a:buFont typeface="Arial" panose="020B0604020202020204" pitchFamily="34" charset="0"/>
              <a:buNone/>
            </a:pPr>
            <a:r>
              <a:rPr lang="en-US" sz="1400" b="1"/>
              <a:t>Project-Based Learning Activities</a:t>
            </a:r>
          </a:p>
          <a:p>
            <a:pPr marL="0" lvl="1" indent="0">
              <a:buFont typeface="Arial" panose="020B0604020202020204" pitchFamily="34" charset="0"/>
              <a:buNone/>
            </a:pPr>
            <a:r>
              <a:rPr lang="en-US" sz="1400"/>
              <a:t>PBL projects include designing solutions to environmental issues and creating multimedia presentations.</a:t>
            </a:r>
          </a:p>
          <a:p>
            <a:pPr marL="0" indent="0">
              <a:spcBef>
                <a:spcPts val="2500"/>
              </a:spcBef>
              <a:buFont typeface="Arial" panose="020B0604020202020204" pitchFamily="34" charset="0"/>
              <a:buNone/>
            </a:pPr>
            <a:r>
              <a:rPr lang="en-US" sz="1400" b="1"/>
              <a:t>Soft Skills Development</a:t>
            </a:r>
          </a:p>
          <a:p>
            <a:pPr marL="0" lvl="1" indent="0">
              <a:buFont typeface="Arial" panose="020B0604020202020204" pitchFamily="34" charset="0"/>
              <a:buNone/>
            </a:pPr>
            <a:r>
              <a:rPr lang="en-US" sz="1400"/>
              <a:t>These learning methods promote engagement and help develop soft skills valued by employers.</a:t>
            </a:r>
          </a:p>
        </p:txBody>
      </p:sp>
      <p:pic>
        <p:nvPicPr>
          <p:cNvPr id="5" name="Content Placeholder 4" descr="Young business people at presentation in the office">
            <a:extLst>
              <a:ext uri="{FF2B5EF4-FFF2-40B4-BE49-F238E27FC236}">
                <a16:creationId xmlns:a16="http://schemas.microsoft.com/office/drawing/2014/main" id="{35DDADBB-9C36-4772-A38E-BD7310041C48}"/>
              </a:ext>
            </a:extLst>
          </p:cNvPr>
          <p:cNvPicPr>
            <a:picLocks noGrp="1" noChangeAspect="1"/>
          </p:cNvPicPr>
          <p:nvPr>
            <p:ph sz="half" idx="1"/>
          </p:nvPr>
        </p:nvPicPr>
        <p:blipFill>
          <a:blip r:embed="rId3"/>
          <a:srcRect l="26457" r="18537"/>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57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6FA949D-A995-BE8E-605E-CB1355462FCC}"/>
              </a:ext>
            </a:extLst>
          </p:cNvPr>
          <p:cNvSpPr>
            <a:spLocks noGrp="1"/>
          </p:cNvSpPr>
          <p:nvPr>
            <p:ph type="ctrTitle"/>
          </p:nvPr>
        </p:nvSpPr>
        <p:spPr>
          <a:xfrm>
            <a:off x="559219" y="1115844"/>
            <a:ext cx="7680960" cy="4631911"/>
          </a:xfrm>
        </p:spPr>
        <p:txBody>
          <a:bodyPr anchor="b">
            <a:normAutofit/>
          </a:bodyPr>
          <a:lstStyle/>
          <a:p>
            <a:r>
              <a:rPr lang="en-US" sz="6500"/>
              <a:t>Focus on Equity, Diversity, and Inclusion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9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58ACA-3F76-6601-09FC-335AE6857682}"/>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100"/>
              <a:t>Centrality of equity in K-12 pedagogy and culturally responsive teaching</a:t>
            </a:r>
          </a:p>
        </p:txBody>
      </p:sp>
      <p:pic>
        <p:nvPicPr>
          <p:cNvPr id="5" name="Content Placeholder 4" descr="People in a classroom">
            <a:extLst>
              <a:ext uri="{FF2B5EF4-FFF2-40B4-BE49-F238E27FC236}">
                <a16:creationId xmlns:a16="http://schemas.microsoft.com/office/drawing/2014/main" id="{AA0CE386-F125-4BD8-A9B1-7197CFF7CF08}"/>
              </a:ext>
            </a:extLst>
          </p:cNvPr>
          <p:cNvPicPr>
            <a:picLocks noGrp="1" noChangeAspect="1"/>
          </p:cNvPicPr>
          <p:nvPr>
            <p:ph sz="half" idx="1"/>
          </p:nvPr>
        </p:nvPicPr>
        <p:blipFill>
          <a:blip r:embed="rId3"/>
          <a:srcRect l="22794" r="22140"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24905FE-8F65-A11B-815B-A6D7A1DCC97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Focus on Educational Equity</a:t>
            </a:r>
          </a:p>
          <a:p>
            <a:pPr marL="0" lvl="1" indent="0">
              <a:buFont typeface="Arial" panose="020B0604020202020204" pitchFamily="34" charset="0"/>
              <a:buNone/>
            </a:pPr>
            <a:r>
              <a:rPr lang="en-US" sz="1400"/>
              <a:t>Equity is central to K-12 pedagogy, ensuring fair access and opportunities for all students regardless of background.</a:t>
            </a:r>
          </a:p>
          <a:p>
            <a:pPr marL="0" indent="0">
              <a:spcBef>
                <a:spcPts val="2500"/>
              </a:spcBef>
              <a:buFont typeface="Arial" panose="020B0604020202020204" pitchFamily="34" charset="0"/>
              <a:buNone/>
            </a:pPr>
            <a:r>
              <a:rPr lang="en-US" sz="1400" b="1"/>
              <a:t>Re-examining School Practices</a:t>
            </a:r>
          </a:p>
          <a:p>
            <a:pPr marL="0" lvl="1" indent="0">
              <a:buFont typeface="Arial" panose="020B0604020202020204" pitchFamily="34" charset="0"/>
              <a:buNone/>
            </a:pPr>
            <a:r>
              <a:rPr lang="en-US" sz="1400"/>
              <a:t>Schools revisit curricula, discipline, and assessments to better serve marginalized and diverse student populations.</a:t>
            </a:r>
          </a:p>
          <a:p>
            <a:pPr marL="0" indent="0">
              <a:spcBef>
                <a:spcPts val="2500"/>
              </a:spcBef>
              <a:buFont typeface="Arial" panose="020B0604020202020204" pitchFamily="34" charset="0"/>
              <a:buNone/>
            </a:pPr>
            <a:r>
              <a:rPr lang="en-US" sz="1400" b="1"/>
              <a:t>Culturally Responsive Teaching</a:t>
            </a:r>
          </a:p>
          <a:p>
            <a:pPr marL="0" lvl="1" indent="0">
              <a:buFont typeface="Arial" panose="020B0604020202020204" pitchFamily="34" charset="0"/>
              <a:buNone/>
            </a:pPr>
            <a:r>
              <a:rPr lang="en-US" sz="1400"/>
              <a:t>Instruction connects to students’ lived experiences, values diverse identities, and broadens cultural perspectives.</a:t>
            </a:r>
          </a:p>
        </p:txBody>
      </p:sp>
    </p:spTree>
    <p:extLst>
      <p:ext uri="{BB962C8B-B14F-4D97-AF65-F5344CB8AC3E}">
        <p14:creationId xmlns:p14="http://schemas.microsoft.com/office/powerpoint/2010/main" val="3627410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58F4B-5177-641C-267B-5182C01542B0}"/>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2200"/>
              <a:t>Addressing opportunity gaps and professional development in anti-bias education</a:t>
            </a:r>
          </a:p>
        </p:txBody>
      </p:sp>
      <p:sp>
        <p:nvSpPr>
          <p:cNvPr id="4" name="Content Placeholder 3">
            <a:extLst>
              <a:ext uri="{FF2B5EF4-FFF2-40B4-BE49-F238E27FC236}">
                <a16:creationId xmlns:a16="http://schemas.microsoft.com/office/drawing/2014/main" id="{6E8899F3-6A77-A8DF-5059-575F4CE0D3B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US" sz="1400" b="1"/>
              <a:t>Universal Design for Learning</a:t>
            </a:r>
          </a:p>
          <a:p>
            <a:pPr marL="0" lvl="1" indent="0">
              <a:buFont typeface="Arial" panose="020B0604020202020204" pitchFamily="34" charset="0"/>
              <a:buNone/>
            </a:pPr>
            <a:r>
              <a:rPr lang="en-US" sz="1400"/>
              <a:t>UDL techniques help create flexible learning environments to accommodate diverse student needs effectively.</a:t>
            </a:r>
          </a:p>
          <a:p>
            <a:pPr marL="0" indent="0">
              <a:spcBef>
                <a:spcPts val="2500"/>
              </a:spcBef>
              <a:buFont typeface="Arial" panose="020B0604020202020204" pitchFamily="34" charset="0"/>
              <a:buNone/>
            </a:pPr>
            <a:r>
              <a:rPr lang="en-US" sz="1400" b="1"/>
              <a:t>Multilingual and Differentiated Instruction</a:t>
            </a:r>
          </a:p>
          <a:p>
            <a:pPr marL="0" lvl="1" indent="0">
              <a:buFont typeface="Arial" panose="020B0604020202020204" pitchFamily="34" charset="0"/>
              <a:buNone/>
            </a:pPr>
            <a:r>
              <a:rPr lang="en-US" sz="1400"/>
              <a:t>Multilingual education and differentiated instruction address individual learning gaps and language diversity.</a:t>
            </a:r>
          </a:p>
          <a:p>
            <a:pPr marL="0" indent="0">
              <a:spcBef>
                <a:spcPts val="2500"/>
              </a:spcBef>
              <a:buFont typeface="Arial" panose="020B0604020202020204" pitchFamily="34" charset="0"/>
              <a:buNone/>
            </a:pPr>
            <a:r>
              <a:rPr lang="en-US" sz="1400" b="1"/>
              <a:t>Anti-Bias Professional Development</a:t>
            </a:r>
          </a:p>
          <a:p>
            <a:pPr marL="0" lvl="1" indent="0">
              <a:buFont typeface="Arial" panose="020B0604020202020204" pitchFamily="34" charset="0"/>
              <a:buNone/>
            </a:pPr>
            <a:r>
              <a:rPr lang="en-US" sz="1400"/>
              <a:t>Training in anti-bias education and trauma-informed practices supports educators in fostering equitable classrooms.</a:t>
            </a:r>
          </a:p>
        </p:txBody>
      </p:sp>
      <p:pic>
        <p:nvPicPr>
          <p:cNvPr id="5" name="Content Placeholder 4" descr="High school teacher calling on student in classroom">
            <a:extLst>
              <a:ext uri="{FF2B5EF4-FFF2-40B4-BE49-F238E27FC236}">
                <a16:creationId xmlns:a16="http://schemas.microsoft.com/office/drawing/2014/main" id="{59A3F194-A6DD-42B5-A6BD-431C49B31BA8}"/>
              </a:ext>
            </a:extLst>
          </p:cNvPr>
          <p:cNvPicPr>
            <a:picLocks noGrp="1" noChangeAspect="1"/>
          </p:cNvPicPr>
          <p:nvPr>
            <p:ph sz="half" idx="1"/>
          </p:nvPr>
        </p:nvPicPr>
        <p:blipFill>
          <a:blip r:embed="rId3"/>
          <a:srcRect l="10937" r="34056"/>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8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F744FAD-586B-7236-7202-125C59860F41}"/>
              </a:ext>
            </a:extLst>
          </p:cNvPr>
          <p:cNvSpPr>
            <a:spLocks noGrp="1"/>
          </p:cNvSpPr>
          <p:nvPr>
            <p:ph type="ctrTitle"/>
          </p:nvPr>
        </p:nvSpPr>
        <p:spPr>
          <a:xfrm>
            <a:off x="559219" y="1115844"/>
            <a:ext cx="7680960" cy="4631911"/>
          </a:xfrm>
        </p:spPr>
        <p:txBody>
          <a:bodyPr anchor="b">
            <a:normAutofit/>
          </a:bodyPr>
          <a:lstStyle/>
          <a:p>
            <a:r>
              <a:rPr lang="en-US" sz="6500"/>
              <a:t>Assessment and Feedback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471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BACE5-F464-F03B-2603-3C76AAEE5354}"/>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2800"/>
              <a:t>Re-evaluation of standardized testing and emphasis on multiple measures</a:t>
            </a:r>
          </a:p>
        </p:txBody>
      </p:sp>
      <p:pic>
        <p:nvPicPr>
          <p:cNvPr id="5" name="Content Placeholder 4" descr="Teacher pointing to one of her students.  Please view all adult education along with other">
            <a:extLst>
              <a:ext uri="{FF2B5EF4-FFF2-40B4-BE49-F238E27FC236}">
                <a16:creationId xmlns:a16="http://schemas.microsoft.com/office/drawing/2014/main" id="{5E1D2255-677F-4D79-B7CD-97E3CDCDB86B}"/>
              </a:ext>
            </a:extLst>
          </p:cNvPr>
          <p:cNvPicPr>
            <a:picLocks noGrp="1" noChangeAspect="1"/>
          </p:cNvPicPr>
          <p:nvPr>
            <p:ph sz="half" idx="1"/>
          </p:nvPr>
        </p:nvPicPr>
        <p:blipFill>
          <a:blip r:embed="rId3"/>
          <a:srcRect l="23534" r="21400"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E855074-4D47-068B-919C-492D7BA1C12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Criticism of Standardized Testing</a:t>
            </a:r>
          </a:p>
          <a:p>
            <a:pPr marL="0" lvl="1" indent="0">
              <a:buFont typeface="Arial" panose="020B0604020202020204" pitchFamily="34" charset="0"/>
              <a:buNone/>
            </a:pPr>
            <a:r>
              <a:rPr lang="en-US" sz="1400"/>
              <a:t>Traditional standardized tests are being questioned for limited insight into student learning and growth.</a:t>
            </a:r>
          </a:p>
          <a:p>
            <a:pPr marL="0" indent="0">
              <a:spcBef>
                <a:spcPts val="2500"/>
              </a:spcBef>
              <a:buFont typeface="Arial" panose="020B0604020202020204" pitchFamily="34" charset="0"/>
              <a:buNone/>
            </a:pPr>
            <a:r>
              <a:rPr lang="en-US" sz="1400" b="1"/>
              <a:t>Multiple Measures Approach</a:t>
            </a:r>
          </a:p>
          <a:p>
            <a:pPr marL="0" lvl="1" indent="0">
              <a:buFont typeface="Arial" panose="020B0604020202020204" pitchFamily="34" charset="0"/>
              <a:buNone/>
            </a:pPr>
            <a:r>
              <a:rPr lang="en-US" sz="1400"/>
              <a:t>Assessment now includes portfolios, performance tasks, and varied evidence to capture student abilities more fully.</a:t>
            </a:r>
          </a:p>
          <a:p>
            <a:pPr marL="0" indent="0">
              <a:spcBef>
                <a:spcPts val="2500"/>
              </a:spcBef>
              <a:buFont typeface="Arial" panose="020B0604020202020204" pitchFamily="34" charset="0"/>
              <a:buNone/>
            </a:pPr>
            <a:r>
              <a:rPr lang="en-US" sz="1400" b="1"/>
              <a:t>Formative Feedback Emphasis</a:t>
            </a:r>
          </a:p>
          <a:p>
            <a:pPr marL="0" lvl="1" indent="0">
              <a:buFont typeface="Arial" panose="020B0604020202020204" pitchFamily="34" charset="0"/>
              <a:buNone/>
            </a:pPr>
            <a:r>
              <a:rPr lang="en-US" sz="1400"/>
              <a:t>Ongoing feedback guides student improvement and learning rather than just assigning final grades.</a:t>
            </a:r>
          </a:p>
        </p:txBody>
      </p:sp>
    </p:spTree>
    <p:extLst>
      <p:ext uri="{BB962C8B-B14F-4D97-AF65-F5344CB8AC3E}">
        <p14:creationId xmlns:p14="http://schemas.microsoft.com/office/powerpoint/2010/main" val="2341853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A376C-3BAB-CABF-4415-3ABE36ADD080}"/>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Presentation Agenda Overview</a:t>
            </a:r>
          </a:p>
        </p:txBody>
      </p:sp>
      <p:pic>
        <p:nvPicPr>
          <p:cNvPr id="5" name="Content Placeholder 4" descr="Person teaching in class">
            <a:extLst>
              <a:ext uri="{FF2B5EF4-FFF2-40B4-BE49-F238E27FC236}">
                <a16:creationId xmlns:a16="http://schemas.microsoft.com/office/drawing/2014/main" id="{138C6EB1-3C71-479C-BFA4-E42C5D48FC8F}"/>
              </a:ext>
            </a:extLst>
          </p:cNvPr>
          <p:cNvPicPr>
            <a:picLocks noGrp="1" noChangeAspect="1"/>
          </p:cNvPicPr>
          <p:nvPr>
            <p:ph sz="half" idx="1"/>
          </p:nvPr>
        </p:nvPicPr>
        <p:blipFill>
          <a:blip r:embed="rId3"/>
          <a:srcRect l="13979" r="3017"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E3F058B-853C-6470-EECA-943A444305E2}"/>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pPr>
              <a:lnSpc>
                <a:spcPct val="110000"/>
              </a:lnSpc>
            </a:pPr>
            <a:r>
              <a:rPr lang="en-US" sz="1600"/>
              <a:t>Personalized and Competency-Based Learning</a:t>
            </a:r>
          </a:p>
          <a:p>
            <a:pPr>
              <a:lnSpc>
                <a:spcPct val="110000"/>
              </a:lnSpc>
            </a:pPr>
            <a:r>
              <a:rPr lang="en-US" sz="1600"/>
              <a:t>Integration of Technology and Artificial Intelligence</a:t>
            </a:r>
          </a:p>
          <a:p>
            <a:pPr>
              <a:lnSpc>
                <a:spcPct val="110000"/>
              </a:lnSpc>
            </a:pPr>
            <a:r>
              <a:rPr lang="en-US" sz="1600"/>
              <a:t>Social and Emotional Learning (SEL)</a:t>
            </a:r>
          </a:p>
          <a:p>
            <a:pPr>
              <a:lnSpc>
                <a:spcPct val="110000"/>
              </a:lnSpc>
            </a:pPr>
            <a:r>
              <a:rPr lang="en-US" sz="1600"/>
              <a:t>Inquiry-Based and Project-Based Learning</a:t>
            </a:r>
          </a:p>
          <a:p>
            <a:pPr>
              <a:lnSpc>
                <a:spcPct val="110000"/>
              </a:lnSpc>
            </a:pPr>
            <a:r>
              <a:rPr lang="en-US" sz="1600"/>
              <a:t>Focus on Equity, Diversity, and Inclusion</a:t>
            </a:r>
          </a:p>
          <a:p>
            <a:pPr>
              <a:lnSpc>
                <a:spcPct val="110000"/>
              </a:lnSpc>
            </a:pPr>
            <a:r>
              <a:rPr lang="en-US" sz="1600"/>
              <a:t>Assessment and Feedback</a:t>
            </a:r>
          </a:p>
          <a:p>
            <a:pPr>
              <a:lnSpc>
                <a:spcPct val="110000"/>
              </a:lnSpc>
            </a:pPr>
            <a:r>
              <a:rPr lang="en-US" sz="1600"/>
              <a:t>Interdisciplinary and STEAM Education</a:t>
            </a:r>
          </a:p>
          <a:p>
            <a:pPr>
              <a:lnSpc>
                <a:spcPct val="110000"/>
              </a:lnSpc>
            </a:pPr>
            <a:r>
              <a:rPr lang="en-US" sz="1600"/>
              <a:t>Professional Development, Collaboration, and Community Engagement</a:t>
            </a:r>
          </a:p>
        </p:txBody>
      </p:sp>
    </p:spTree>
    <p:extLst>
      <p:ext uri="{BB962C8B-B14F-4D97-AF65-F5344CB8AC3E}">
        <p14:creationId xmlns:p14="http://schemas.microsoft.com/office/powerpoint/2010/main" val="2624486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87FB8-555F-24FF-6AAA-89681FCBAC44}"/>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Use of digital portfolios and new assessment models</a:t>
            </a:r>
          </a:p>
        </p:txBody>
      </p:sp>
      <p:pic>
        <p:nvPicPr>
          <p:cNvPr id="5" name="Content Placeholder 4" descr="Woman taking picture on smartphone of barcode for payment of bills via online banking app. Over shoulders view.">
            <a:extLst>
              <a:ext uri="{FF2B5EF4-FFF2-40B4-BE49-F238E27FC236}">
                <a16:creationId xmlns:a16="http://schemas.microsoft.com/office/drawing/2014/main" id="{C79D6171-2CF7-44A6-A156-D8753B40AC1B}"/>
              </a:ext>
            </a:extLst>
          </p:cNvPr>
          <p:cNvPicPr>
            <a:picLocks noGrp="1" noChangeAspect="1"/>
          </p:cNvPicPr>
          <p:nvPr>
            <p:ph sz="half" idx="1"/>
          </p:nvPr>
        </p:nvPicPr>
        <p:blipFill>
          <a:blip r:embed="rId3"/>
          <a:srcRect l="17406" r="27528"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206E049-1B3F-F9CF-1201-F8D62BBD318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Digital Portfolios</a:t>
            </a:r>
          </a:p>
          <a:p>
            <a:pPr marL="0" lvl="1" indent="0">
              <a:buFont typeface="Arial" panose="020B0604020202020204" pitchFamily="34" charset="0"/>
              <a:buNone/>
            </a:pPr>
            <a:r>
              <a:rPr lang="en-US" sz="1400"/>
              <a:t>Digital portfolios enable students to document and reflect on their learning progress over time.</a:t>
            </a:r>
          </a:p>
          <a:p>
            <a:pPr marL="0" indent="0">
              <a:spcBef>
                <a:spcPts val="2500"/>
              </a:spcBef>
              <a:buFont typeface="Arial" panose="020B0604020202020204" pitchFamily="34" charset="0"/>
              <a:buNone/>
            </a:pPr>
            <a:r>
              <a:rPr lang="en-US" sz="1400" b="1"/>
              <a:t>Peer and Self-Assessment</a:t>
            </a:r>
          </a:p>
          <a:p>
            <a:pPr marL="0" lvl="1" indent="0">
              <a:buFont typeface="Arial" panose="020B0604020202020204" pitchFamily="34" charset="0"/>
              <a:buNone/>
            </a:pPr>
            <a:r>
              <a:rPr lang="en-US" sz="1400"/>
              <a:t>Peer and self-assessment promote metacognition and personal responsibility in the learning process.</a:t>
            </a:r>
          </a:p>
          <a:p>
            <a:pPr marL="0" indent="0">
              <a:spcBef>
                <a:spcPts val="2500"/>
              </a:spcBef>
              <a:buFont typeface="Arial" panose="020B0604020202020204" pitchFamily="34" charset="0"/>
              <a:buNone/>
            </a:pPr>
            <a:r>
              <a:rPr lang="en-US" sz="1400" b="1"/>
              <a:t>New Assessment Models</a:t>
            </a:r>
          </a:p>
          <a:p>
            <a:pPr marL="0" lvl="1" indent="0">
              <a:buFont typeface="Arial" panose="020B0604020202020204" pitchFamily="34" charset="0"/>
              <a:buNone/>
            </a:pPr>
            <a:r>
              <a:rPr lang="en-US" sz="1400"/>
              <a:t>New models measure creativity, collaboration, and complex skills beyond traditional tests.</a:t>
            </a:r>
          </a:p>
        </p:txBody>
      </p:sp>
    </p:spTree>
    <p:extLst>
      <p:ext uri="{BB962C8B-B14F-4D97-AF65-F5344CB8AC3E}">
        <p14:creationId xmlns:p14="http://schemas.microsoft.com/office/powerpoint/2010/main" val="506194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BD1BEAF-FAC5-AF53-8BD0-81AD0D26A652}"/>
              </a:ext>
            </a:extLst>
          </p:cNvPr>
          <p:cNvSpPr>
            <a:spLocks noGrp="1"/>
          </p:cNvSpPr>
          <p:nvPr>
            <p:ph type="ctrTitle"/>
          </p:nvPr>
        </p:nvSpPr>
        <p:spPr>
          <a:xfrm>
            <a:off x="559219" y="1115844"/>
            <a:ext cx="7680960" cy="4631911"/>
          </a:xfrm>
        </p:spPr>
        <p:txBody>
          <a:bodyPr anchor="b">
            <a:normAutofit/>
          </a:bodyPr>
          <a:lstStyle/>
          <a:p>
            <a:r>
              <a:rPr lang="en-US" sz="6500"/>
              <a:t>Interdisciplinary and STEAM Education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8648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5D909-B2F0-C2EC-A211-878DFD24B68F}"/>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Growth of interdisciplinary approaches and STEAM integration</a:t>
            </a:r>
          </a:p>
        </p:txBody>
      </p:sp>
      <p:pic>
        <p:nvPicPr>
          <p:cNvPr id="5" name="Content Placeholder 4" descr="Graduation cap, book, light bulb, magnifying glass on a blue background. 3d illustration">
            <a:extLst>
              <a:ext uri="{FF2B5EF4-FFF2-40B4-BE49-F238E27FC236}">
                <a16:creationId xmlns:a16="http://schemas.microsoft.com/office/drawing/2014/main" id="{417D72C0-87BB-40D8-9805-A551E47BBA50}"/>
              </a:ext>
            </a:extLst>
          </p:cNvPr>
          <p:cNvPicPr>
            <a:picLocks noGrp="1" noChangeAspect="1"/>
          </p:cNvPicPr>
          <p:nvPr>
            <p:ph sz="half" idx="1"/>
          </p:nvPr>
        </p:nvPicPr>
        <p:blipFill>
          <a:blip r:embed="rId3"/>
          <a:srcRect l="5909" r="826"/>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B15CA46-8137-B429-1781-DD210EC964E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en-US" sz="1400" b="1"/>
              <a:t>Interdisciplinary Education Growth</a:t>
            </a:r>
          </a:p>
          <a:p>
            <a:pPr marL="0" lvl="1" indent="0">
              <a:buFont typeface="Arial" panose="020B0604020202020204" pitchFamily="34" charset="0"/>
              <a:buNone/>
            </a:pPr>
            <a:r>
              <a:rPr lang="en-US" sz="1400"/>
              <a:t>Modern education increasingly connects multiple disciplines to reflect real-world knowledge interconnection and complexity.</a:t>
            </a:r>
          </a:p>
          <a:p>
            <a:pPr marL="0" indent="0">
              <a:spcBef>
                <a:spcPts val="2500"/>
              </a:spcBef>
              <a:buFont typeface="Arial" panose="020B0604020202020204" pitchFamily="34" charset="0"/>
              <a:buNone/>
            </a:pPr>
            <a:r>
              <a:rPr lang="en-US" sz="1400" b="1"/>
              <a:t>STEAM Integration Benefits</a:t>
            </a:r>
          </a:p>
          <a:p>
            <a:pPr marL="0" lvl="1" indent="0">
              <a:buFont typeface="Arial" panose="020B0604020202020204" pitchFamily="34" charset="0"/>
              <a:buNone/>
            </a:pPr>
            <a:r>
              <a:rPr lang="en-US" sz="1400"/>
              <a:t>Integrating arts into STEM enhances creativity, innovation, and holistic problem-solving skills among learners.</a:t>
            </a:r>
          </a:p>
        </p:txBody>
      </p:sp>
    </p:spTree>
    <p:extLst>
      <p:ext uri="{BB962C8B-B14F-4D97-AF65-F5344CB8AC3E}">
        <p14:creationId xmlns:p14="http://schemas.microsoft.com/office/powerpoint/2010/main" val="2637690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DBB73-309B-EAD6-673A-80E6F94189F4}"/>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Maker spaces, robotics, and art-infused science projects</a:t>
            </a:r>
          </a:p>
        </p:txBody>
      </p:sp>
      <p:pic>
        <p:nvPicPr>
          <p:cNvPr id="5" name="Content Placeholder 4" descr="Desk of electronics repairman">
            <a:extLst>
              <a:ext uri="{FF2B5EF4-FFF2-40B4-BE49-F238E27FC236}">
                <a16:creationId xmlns:a16="http://schemas.microsoft.com/office/drawing/2014/main" id="{2AA157A8-D076-4213-9D86-C6BF93CB60DF}"/>
              </a:ext>
            </a:extLst>
          </p:cNvPr>
          <p:cNvPicPr>
            <a:picLocks noGrp="1" noChangeAspect="1"/>
          </p:cNvPicPr>
          <p:nvPr>
            <p:ph sz="half" idx="1"/>
          </p:nvPr>
        </p:nvPicPr>
        <p:blipFill>
          <a:blip r:embed="rId3"/>
          <a:srcRect l="21721" r="23213"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BB0048F-7D47-3F04-3092-FC6C57F5C50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Maker Spaces and Robotics Clubs</a:t>
            </a:r>
          </a:p>
          <a:p>
            <a:pPr marL="0" lvl="1" indent="0">
              <a:buFont typeface="Arial" panose="020B0604020202020204" pitchFamily="34" charset="0"/>
              <a:buNone/>
            </a:pPr>
            <a:r>
              <a:rPr lang="en-US" sz="1400"/>
              <a:t>Maker spaces and robotics clubs offer hands-on experiences that encourage creativity and technical skills among students.</a:t>
            </a:r>
          </a:p>
          <a:p>
            <a:pPr marL="0" indent="0">
              <a:spcBef>
                <a:spcPts val="2500"/>
              </a:spcBef>
              <a:buFont typeface="Arial" panose="020B0604020202020204" pitchFamily="34" charset="0"/>
              <a:buNone/>
            </a:pPr>
            <a:r>
              <a:rPr lang="en-US" sz="1400" b="1"/>
              <a:t>Coding Initiatives</a:t>
            </a:r>
          </a:p>
          <a:p>
            <a:pPr marL="0" lvl="1" indent="0">
              <a:buFont typeface="Arial" panose="020B0604020202020204" pitchFamily="34" charset="0"/>
              <a:buNone/>
            </a:pPr>
            <a:r>
              <a:rPr lang="en-US" sz="1400"/>
              <a:t>Coding initiatives empower students to develop computational thinking and problem-solving abilities through programming activities.</a:t>
            </a:r>
          </a:p>
          <a:p>
            <a:pPr marL="0" indent="0">
              <a:spcBef>
                <a:spcPts val="2500"/>
              </a:spcBef>
              <a:buFont typeface="Arial" panose="020B0604020202020204" pitchFamily="34" charset="0"/>
              <a:buNone/>
            </a:pPr>
            <a:r>
              <a:rPr lang="en-US" sz="1400" b="1"/>
              <a:t>Art-Infused Science Projects</a:t>
            </a:r>
          </a:p>
          <a:p>
            <a:pPr marL="0" lvl="1" indent="0">
              <a:buFont typeface="Arial" panose="020B0604020202020204" pitchFamily="34" charset="0"/>
              <a:buNone/>
            </a:pPr>
            <a:r>
              <a:rPr lang="en-US" sz="1400"/>
              <a:t>Integrating art into science projects enriches learning by supporting diverse modes of expression and engaging varied learner interests.</a:t>
            </a:r>
          </a:p>
        </p:txBody>
      </p:sp>
    </p:spTree>
    <p:extLst>
      <p:ext uri="{BB962C8B-B14F-4D97-AF65-F5344CB8AC3E}">
        <p14:creationId xmlns:p14="http://schemas.microsoft.com/office/powerpoint/2010/main" val="2890163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39B8B92-7C58-1F80-123A-88DB47852C41}"/>
              </a:ext>
            </a:extLst>
          </p:cNvPr>
          <p:cNvSpPr>
            <a:spLocks noGrp="1"/>
          </p:cNvSpPr>
          <p:nvPr>
            <p:ph type="ctrTitle"/>
          </p:nvPr>
        </p:nvSpPr>
        <p:spPr>
          <a:xfrm>
            <a:off x="559219" y="1115844"/>
            <a:ext cx="7680960" cy="4631911"/>
          </a:xfrm>
        </p:spPr>
        <p:txBody>
          <a:bodyPr anchor="b">
            <a:normAutofit/>
          </a:bodyPr>
          <a:lstStyle/>
          <a:p>
            <a:pPr>
              <a:lnSpc>
                <a:spcPct val="90000"/>
              </a:lnSpc>
            </a:pPr>
            <a:r>
              <a:rPr lang="en-US" sz="6500"/>
              <a:t>Professional Development, Collaboration, and Community Engagement</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7398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467DA-C48E-0A47-08B4-80D80237F8B3}"/>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Teacher professional development and collaboration models</a:t>
            </a:r>
          </a:p>
        </p:txBody>
      </p:sp>
      <p:pic>
        <p:nvPicPr>
          <p:cNvPr id="5" name="Content Placeholder 4" descr="Healthcare Administrator and Patient Chatting At Hospital">
            <a:extLst>
              <a:ext uri="{FF2B5EF4-FFF2-40B4-BE49-F238E27FC236}">
                <a16:creationId xmlns:a16="http://schemas.microsoft.com/office/drawing/2014/main" id="{91530A8F-3995-44D9-8584-843148C00EB8}"/>
              </a:ext>
            </a:extLst>
          </p:cNvPr>
          <p:cNvPicPr>
            <a:picLocks noGrp="1" noChangeAspect="1"/>
          </p:cNvPicPr>
          <p:nvPr>
            <p:ph sz="half" idx="1"/>
          </p:nvPr>
        </p:nvPicPr>
        <p:blipFill>
          <a:blip r:embed="rId3"/>
          <a:srcRect l="11435" r="18615"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21F6F9E-8C7A-82CB-35AF-64329224055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en-US" sz="1400" b="1"/>
              <a:t>Professional Learning Communities</a:t>
            </a:r>
          </a:p>
          <a:p>
            <a:pPr marL="0" lvl="1" indent="0">
              <a:buFont typeface="Arial" panose="020B0604020202020204" pitchFamily="34" charset="0"/>
              <a:buNone/>
            </a:pPr>
            <a:r>
              <a:rPr lang="en-US" sz="1400"/>
              <a:t>PLCs enable educators to collaborate, share best practices, and analyze student data for improved teaching outcomes.</a:t>
            </a:r>
          </a:p>
          <a:p>
            <a:pPr marL="0" indent="0">
              <a:spcBef>
                <a:spcPts val="2500"/>
              </a:spcBef>
              <a:buFont typeface="Arial" panose="020B0604020202020204" pitchFamily="34" charset="0"/>
              <a:buNone/>
            </a:pPr>
            <a:r>
              <a:rPr lang="en-US" sz="1400" b="1"/>
              <a:t>Ongoing Professional Development</a:t>
            </a:r>
          </a:p>
          <a:p>
            <a:pPr marL="0" lvl="1" indent="0">
              <a:buFont typeface="Arial" panose="020B0604020202020204" pitchFamily="34" charset="0"/>
              <a:buNone/>
            </a:pPr>
            <a:r>
              <a:rPr lang="en-US" sz="1400"/>
              <a:t>Continuous training focuses on new teaching methods, technology use, cultural responsiveness, and social-emotional learning.</a:t>
            </a:r>
          </a:p>
        </p:txBody>
      </p:sp>
    </p:spTree>
    <p:extLst>
      <p:ext uri="{BB962C8B-B14F-4D97-AF65-F5344CB8AC3E}">
        <p14:creationId xmlns:p14="http://schemas.microsoft.com/office/powerpoint/2010/main" val="2821083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A0A9B-E627-8172-EDF2-3417F4E3D459}"/>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300"/>
              <a:t>Coaching, mentorship, and personalized professional learning</a:t>
            </a:r>
          </a:p>
        </p:txBody>
      </p:sp>
      <p:sp>
        <p:nvSpPr>
          <p:cNvPr id="4" name="Content Placeholder 3">
            <a:extLst>
              <a:ext uri="{FF2B5EF4-FFF2-40B4-BE49-F238E27FC236}">
                <a16:creationId xmlns:a16="http://schemas.microsoft.com/office/drawing/2014/main" id="{1D30F2F0-62CC-3C6F-FFBB-0AD974747B4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US" sz="1400" b="1"/>
              <a:t>Individualized Teacher Support</a:t>
            </a:r>
          </a:p>
          <a:p>
            <a:pPr marL="0" lvl="1" indent="0">
              <a:buFont typeface="Arial" panose="020B0604020202020204" pitchFamily="34" charset="0"/>
              <a:buNone/>
            </a:pPr>
            <a:r>
              <a:rPr lang="en-US" sz="1400"/>
              <a:t>Coaching and mentorship offer tailored guidance to teachers throughout their career development stages.</a:t>
            </a:r>
          </a:p>
          <a:p>
            <a:pPr marL="0" indent="0">
              <a:spcBef>
                <a:spcPts val="2500"/>
              </a:spcBef>
              <a:buFont typeface="Arial" panose="020B0604020202020204" pitchFamily="34" charset="0"/>
              <a:buNone/>
            </a:pPr>
            <a:r>
              <a:rPr lang="en-US" sz="1400" b="1"/>
              <a:t>Personalized Professional Development</a:t>
            </a:r>
          </a:p>
          <a:p>
            <a:pPr marL="0" lvl="1" indent="0">
              <a:buFont typeface="Arial" panose="020B0604020202020204" pitchFamily="34" charset="0"/>
              <a:buNone/>
            </a:pPr>
            <a:r>
              <a:rPr lang="en-US" sz="1400"/>
              <a:t>Professional learning is increasingly customized, mirroring personalized approaches used in student education.</a:t>
            </a:r>
          </a:p>
        </p:txBody>
      </p:sp>
      <p:pic>
        <p:nvPicPr>
          <p:cNvPr id="5" name="Content Placeholder 4" descr="6-7 years cute child learning mathematics from computer. Homeschooling concept.">
            <a:extLst>
              <a:ext uri="{FF2B5EF4-FFF2-40B4-BE49-F238E27FC236}">
                <a16:creationId xmlns:a16="http://schemas.microsoft.com/office/drawing/2014/main" id="{33E7BE5A-9AE3-4B0B-90BD-CE7D07834A74}"/>
              </a:ext>
            </a:extLst>
          </p:cNvPr>
          <p:cNvPicPr>
            <a:picLocks noGrp="1" noChangeAspect="1"/>
          </p:cNvPicPr>
          <p:nvPr>
            <p:ph sz="half" idx="1"/>
          </p:nvPr>
        </p:nvPicPr>
        <p:blipFill>
          <a:blip r:embed="rId3"/>
          <a:srcRect l="18695" r="2"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601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7EE54-D5A4-D75A-73BA-4CFB936EC48E}"/>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Family and community engagement initiatives</a:t>
            </a:r>
          </a:p>
        </p:txBody>
      </p:sp>
      <p:pic>
        <p:nvPicPr>
          <p:cNvPr id="5" name="Content Placeholder 4" descr="Circle of people around a green tree.">
            <a:extLst>
              <a:ext uri="{FF2B5EF4-FFF2-40B4-BE49-F238E27FC236}">
                <a16:creationId xmlns:a16="http://schemas.microsoft.com/office/drawing/2014/main" id="{E56003DC-991B-4589-AFBD-AB7A21F2171A}"/>
              </a:ext>
            </a:extLst>
          </p:cNvPr>
          <p:cNvPicPr>
            <a:picLocks noGrp="1" noChangeAspect="1"/>
          </p:cNvPicPr>
          <p:nvPr>
            <p:ph sz="half" idx="1"/>
          </p:nvPr>
        </p:nvPicPr>
        <p:blipFill>
          <a:blip r:embed="rId3"/>
          <a:srcRect t="17818" r="-2" b="1269"/>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E6E898E-E4A7-231F-7193-0638B02230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Importance of Partnerships</a:t>
            </a:r>
          </a:p>
          <a:p>
            <a:pPr marL="0" lvl="1" indent="0">
              <a:buFont typeface="Arial" panose="020B0604020202020204" pitchFamily="34" charset="0"/>
              <a:buNone/>
            </a:pPr>
            <a:r>
              <a:rPr lang="en-US" sz="1400"/>
              <a:t>Effective collaboration between schools, families, and communities is vital for improving student success and learning outcomes.</a:t>
            </a:r>
          </a:p>
          <a:p>
            <a:pPr marL="0" indent="0">
              <a:spcBef>
                <a:spcPts val="2500"/>
              </a:spcBef>
              <a:buFont typeface="Arial" panose="020B0604020202020204" pitchFamily="34" charset="0"/>
              <a:buNone/>
            </a:pPr>
            <a:r>
              <a:rPr lang="en-US" sz="1400" b="1"/>
              <a:t>Family Engagement in Learning</a:t>
            </a:r>
          </a:p>
          <a:p>
            <a:pPr marL="0" lvl="1" indent="0">
              <a:buFont typeface="Arial" panose="020B0604020202020204" pitchFamily="34" charset="0"/>
              <a:buNone/>
            </a:pPr>
            <a:r>
              <a:rPr lang="en-US" sz="1400"/>
              <a:t>Initiatives encourage families to actively participate in education by sharing knowledge and supporting learning at home.</a:t>
            </a:r>
          </a:p>
          <a:p>
            <a:pPr marL="0" indent="0">
              <a:spcBef>
                <a:spcPts val="2500"/>
              </a:spcBef>
              <a:buFont typeface="Arial" panose="020B0604020202020204" pitchFamily="34" charset="0"/>
              <a:buNone/>
            </a:pPr>
            <a:r>
              <a:rPr lang="en-US" sz="1400" b="1"/>
              <a:t>Community Connections</a:t>
            </a:r>
          </a:p>
          <a:p>
            <a:pPr marL="0" lvl="1" indent="0">
              <a:buFont typeface="Arial" panose="020B0604020202020204" pitchFamily="34" charset="0"/>
              <a:buNone/>
            </a:pPr>
            <a:r>
              <a:rPr lang="en-US" sz="1400"/>
              <a:t>Community-based projects, service learning, and internships link classroom lessons with real-world experiences outside school.</a:t>
            </a:r>
          </a:p>
        </p:txBody>
      </p:sp>
    </p:spTree>
    <p:extLst>
      <p:ext uri="{BB962C8B-B14F-4D97-AF65-F5344CB8AC3E}">
        <p14:creationId xmlns:p14="http://schemas.microsoft.com/office/powerpoint/2010/main" val="3135649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79C726F-A9F1-535D-4422-C3BA8EC8AFEA}"/>
              </a:ext>
            </a:extLst>
          </p:cNvPr>
          <p:cNvSpPr>
            <a:spLocks noGrp="1"/>
          </p:cNvSpPr>
          <p:nvPr>
            <p:ph type="title"/>
          </p:nvPr>
        </p:nvSpPr>
        <p:spPr>
          <a:xfrm>
            <a:off x="640079" y="1572768"/>
            <a:ext cx="8162176" cy="1406993"/>
          </a:xfrm>
        </p:spPr>
        <p:txBody>
          <a:bodyPr anchor="b">
            <a:normAutofit/>
          </a:bodyPr>
          <a:lstStyle/>
          <a:p>
            <a:r>
              <a:rPr lang="en-US" sz="6000"/>
              <a:t>Conclusion</a:t>
            </a:r>
          </a:p>
        </p:txBody>
      </p:sp>
      <p:graphicFrame>
        <p:nvGraphicFramePr>
          <p:cNvPr id="11" name="Content Placeholder 2">
            <a:extLst>
              <a:ext uri="{FF2B5EF4-FFF2-40B4-BE49-F238E27FC236}">
                <a16:creationId xmlns:a16="http://schemas.microsoft.com/office/drawing/2014/main" id="{95203195-D1EE-6376-85CC-FDD061BB5C4F}"/>
              </a:ext>
            </a:extLst>
          </p:cNvPr>
          <p:cNvGraphicFramePr>
            <a:graphicFrameLocks noGrp="1"/>
          </p:cNvGraphicFramePr>
          <p:nvPr>
            <p:ph idx="1"/>
            <p:extLst>
              <p:ext uri="{D42A27DB-BD31-4B8C-83A1-F6EECF244321}">
                <p14:modId xmlns:p14="http://schemas.microsoft.com/office/powerpoint/2010/main" val="2872534230"/>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551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783C0E5-255B-44FF-53DC-8FCC0C0D1409}"/>
              </a:ext>
            </a:extLst>
          </p:cNvPr>
          <p:cNvSpPr>
            <a:spLocks noGrp="1"/>
          </p:cNvSpPr>
          <p:nvPr>
            <p:ph type="ctrTitle"/>
          </p:nvPr>
        </p:nvSpPr>
        <p:spPr>
          <a:xfrm>
            <a:off x="559219" y="1115844"/>
            <a:ext cx="7680960" cy="4631911"/>
          </a:xfrm>
        </p:spPr>
        <p:txBody>
          <a:bodyPr anchor="b">
            <a:normAutofit/>
          </a:bodyPr>
          <a:lstStyle/>
          <a:p>
            <a:r>
              <a:rPr lang="en-US" sz="6500"/>
              <a:t>Personalized and Competency-Based Learning</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83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32A5D-2331-1A66-52C5-969D81F5F240}"/>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300"/>
              <a:t>Shift toward personalized and competency-based education</a:t>
            </a:r>
          </a:p>
        </p:txBody>
      </p:sp>
      <p:sp>
        <p:nvSpPr>
          <p:cNvPr id="4" name="Content Placeholder 3">
            <a:extLst>
              <a:ext uri="{FF2B5EF4-FFF2-40B4-BE49-F238E27FC236}">
                <a16:creationId xmlns:a16="http://schemas.microsoft.com/office/drawing/2014/main" id="{DE034E87-2118-E4CA-D6AB-9A7644ED356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US" sz="1400" b="1"/>
              <a:t>Personalized Learning Approach</a:t>
            </a:r>
          </a:p>
          <a:p>
            <a:pPr marL="0" lvl="1" indent="0">
              <a:buFont typeface="Arial" panose="020B0604020202020204" pitchFamily="34" charset="0"/>
              <a:buNone/>
            </a:pPr>
            <a:r>
              <a:rPr lang="en-US" sz="1400"/>
              <a:t>Instruction is tailored to each student's unique strengths, needs, and interests for better engagement.</a:t>
            </a:r>
          </a:p>
          <a:p>
            <a:pPr marL="0" indent="0">
              <a:spcBef>
                <a:spcPts val="2500"/>
              </a:spcBef>
              <a:buFont typeface="Arial" panose="020B0604020202020204" pitchFamily="34" charset="0"/>
              <a:buNone/>
            </a:pPr>
            <a:r>
              <a:rPr lang="en-US" sz="1400" b="1"/>
              <a:t>Competency-Based Progression</a:t>
            </a:r>
          </a:p>
          <a:p>
            <a:pPr marL="0" lvl="1" indent="0">
              <a:buFont typeface="Arial" panose="020B0604020202020204" pitchFamily="34" charset="0"/>
              <a:buNone/>
            </a:pPr>
            <a:r>
              <a:rPr lang="en-US" sz="1400"/>
              <a:t>Students advance by demonstrating mastery of skills, not by time spent in class.</a:t>
            </a:r>
          </a:p>
        </p:txBody>
      </p:sp>
      <p:pic>
        <p:nvPicPr>
          <p:cNvPr id="5" name="Content Placeholder 4" descr="Sales team analyze sales reports together in meeting room">
            <a:extLst>
              <a:ext uri="{FF2B5EF4-FFF2-40B4-BE49-F238E27FC236}">
                <a16:creationId xmlns:a16="http://schemas.microsoft.com/office/drawing/2014/main" id="{D7A72FE7-0396-4BAC-A49F-7A89B8474756}"/>
              </a:ext>
            </a:extLst>
          </p:cNvPr>
          <p:cNvPicPr>
            <a:picLocks noGrp="1" noChangeAspect="1"/>
          </p:cNvPicPr>
          <p:nvPr>
            <p:ph sz="half" idx="1"/>
          </p:nvPr>
        </p:nvPicPr>
        <p:blipFill>
          <a:blip r:embed="rId3"/>
          <a:srcRect l="9073" r="9623"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19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DE66A-4BD7-B2BC-A722-7841E98E1CCC}"/>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Role of digital tools and adaptive technologies in personalization</a:t>
            </a:r>
          </a:p>
        </p:txBody>
      </p:sp>
      <p:pic>
        <p:nvPicPr>
          <p:cNvPr id="5" name="Content Placeholder 4" descr="Empty Classroom With Desks And Chairs. Lines And Dots Forming A Plexus">
            <a:extLst>
              <a:ext uri="{FF2B5EF4-FFF2-40B4-BE49-F238E27FC236}">
                <a16:creationId xmlns:a16="http://schemas.microsoft.com/office/drawing/2014/main" id="{C1F5C1B3-23C8-4036-9C02-958735DF9A7E}"/>
              </a:ext>
            </a:extLst>
          </p:cNvPr>
          <p:cNvPicPr>
            <a:picLocks noGrp="1" noChangeAspect="1"/>
          </p:cNvPicPr>
          <p:nvPr>
            <p:ph sz="half" idx="1"/>
          </p:nvPr>
        </p:nvPicPr>
        <p:blipFill>
          <a:blip r:embed="rId3"/>
          <a:srcRect l="23269" r="21665"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6F52381-A1D3-E55F-3BD2-4F93E2B779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Real-Time Data Access</a:t>
            </a:r>
          </a:p>
          <a:p>
            <a:pPr marL="0" lvl="1" indent="0">
              <a:buFont typeface="Arial" panose="020B0604020202020204" pitchFamily="34" charset="0"/>
              <a:buNone/>
            </a:pPr>
            <a:r>
              <a:rPr lang="en-US" sz="1400"/>
              <a:t>Digital tools enable teachers to access real-time data for adjusting lessons and providing targeted support.</a:t>
            </a:r>
          </a:p>
          <a:p>
            <a:pPr marL="0" indent="0">
              <a:spcBef>
                <a:spcPts val="2500"/>
              </a:spcBef>
              <a:buFont typeface="Arial" panose="020B0604020202020204" pitchFamily="34" charset="0"/>
              <a:buNone/>
            </a:pPr>
            <a:r>
              <a:rPr lang="en-US" sz="1400" b="1"/>
              <a:t>AI-Powered Adaptive Learning</a:t>
            </a:r>
          </a:p>
          <a:p>
            <a:pPr marL="0" lvl="1" indent="0">
              <a:buFont typeface="Arial" panose="020B0604020202020204" pitchFamily="34" charset="0"/>
              <a:buNone/>
            </a:pPr>
            <a:r>
              <a:rPr lang="en-US" sz="1400"/>
              <a:t>Adaptive technologies use AI to assess progress and deliver customized content for each learner.</a:t>
            </a:r>
          </a:p>
          <a:p>
            <a:pPr marL="0" indent="0">
              <a:spcBef>
                <a:spcPts val="2500"/>
              </a:spcBef>
              <a:buFont typeface="Arial" panose="020B0604020202020204" pitchFamily="34" charset="0"/>
              <a:buNone/>
            </a:pPr>
            <a:r>
              <a:rPr lang="en-US" sz="1400" b="1"/>
              <a:t>Balanced Challenge for Learners</a:t>
            </a:r>
          </a:p>
          <a:p>
            <a:pPr marL="0" lvl="1" indent="0">
              <a:buFont typeface="Arial" panose="020B0604020202020204" pitchFamily="34" charset="0"/>
              <a:buNone/>
            </a:pPr>
            <a:r>
              <a:rPr lang="en-US" sz="1400"/>
              <a:t>Personalized learning ensures students stay challenged without feeling overwhelmed.</a:t>
            </a:r>
          </a:p>
        </p:txBody>
      </p:sp>
    </p:spTree>
    <p:extLst>
      <p:ext uri="{BB962C8B-B14F-4D97-AF65-F5344CB8AC3E}">
        <p14:creationId xmlns:p14="http://schemas.microsoft.com/office/powerpoint/2010/main" val="1783231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700A2C4-6305-D849-8871-1C2645CAAD87}"/>
              </a:ext>
            </a:extLst>
          </p:cNvPr>
          <p:cNvSpPr>
            <a:spLocks noGrp="1"/>
          </p:cNvSpPr>
          <p:nvPr>
            <p:ph type="ctrTitle"/>
          </p:nvPr>
        </p:nvSpPr>
        <p:spPr>
          <a:xfrm>
            <a:off x="559219" y="1115844"/>
            <a:ext cx="7680960" cy="4631911"/>
          </a:xfrm>
        </p:spPr>
        <p:txBody>
          <a:bodyPr anchor="b">
            <a:normAutofit/>
          </a:bodyPr>
          <a:lstStyle/>
          <a:p>
            <a:r>
              <a:rPr lang="en-US" sz="6500"/>
              <a:t>Integration of Technology and Artificial Intelligence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133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24353-C9C1-4333-20A9-1809E213AE60}"/>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2800"/>
              <a:t>Expansion of technology in K-12 pedagogy and hybrid learning models</a:t>
            </a:r>
          </a:p>
        </p:txBody>
      </p:sp>
      <p:sp>
        <p:nvSpPr>
          <p:cNvPr id="4" name="Content Placeholder 3">
            <a:extLst>
              <a:ext uri="{FF2B5EF4-FFF2-40B4-BE49-F238E27FC236}">
                <a16:creationId xmlns:a16="http://schemas.microsoft.com/office/drawing/2014/main" id="{D167FCD7-4F49-7BC9-A618-FDF2E55660A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US" sz="1400" b="1"/>
              <a:t>Increased Technology Integration</a:t>
            </a:r>
          </a:p>
          <a:p>
            <a:pPr marL="0" lvl="1" indent="0">
              <a:buFont typeface="Arial" panose="020B0604020202020204" pitchFamily="34" charset="0"/>
              <a:buNone/>
            </a:pPr>
            <a:r>
              <a:rPr lang="en-US" sz="1400"/>
              <a:t>Technology has become a fundamental part of K-12 teaching methods, enhancing engagement and accessibility for students.</a:t>
            </a:r>
          </a:p>
          <a:p>
            <a:pPr marL="0" indent="0">
              <a:spcBef>
                <a:spcPts val="2500"/>
              </a:spcBef>
              <a:buFont typeface="Arial" panose="020B0604020202020204" pitchFamily="34" charset="0"/>
              <a:buNone/>
            </a:pPr>
            <a:r>
              <a:rPr lang="en-US" sz="1400" b="1"/>
              <a:t>Pandemic-Driven Online Learning</a:t>
            </a:r>
          </a:p>
          <a:p>
            <a:pPr marL="0" lvl="1" indent="0">
              <a:buFont typeface="Arial" panose="020B0604020202020204" pitchFamily="34" charset="0"/>
              <a:buNone/>
            </a:pPr>
            <a:r>
              <a:rPr lang="en-US" sz="1400"/>
              <a:t>Educators adapted rapidly to online learning during the pandemic, ensuring continuity of education remotely.</a:t>
            </a:r>
          </a:p>
          <a:p>
            <a:pPr marL="0" indent="0">
              <a:spcBef>
                <a:spcPts val="2500"/>
              </a:spcBef>
              <a:buFont typeface="Arial" panose="020B0604020202020204" pitchFamily="34" charset="0"/>
              <a:buNone/>
            </a:pPr>
            <a:r>
              <a:rPr lang="en-US" sz="1400" b="1"/>
              <a:t>Adoption of Hybrid Learning Models</a:t>
            </a:r>
          </a:p>
          <a:p>
            <a:pPr marL="0" lvl="1" indent="0">
              <a:buFont typeface="Arial" panose="020B0604020202020204" pitchFamily="34" charset="0"/>
              <a:buNone/>
            </a:pPr>
            <a:r>
              <a:rPr lang="en-US" sz="1400"/>
              <a:t>Hybrid models combining in-person and digital instruction are now widely used to provide flexible learning experiences.</a:t>
            </a:r>
          </a:p>
        </p:txBody>
      </p:sp>
      <p:pic>
        <p:nvPicPr>
          <p:cNvPr id="5" name="Content Placeholder 4" descr="A rear view of adults is shown during a computer class.  The man teacher is in the background, blurred and pointing to the white wall behind him.  The students are sitting at large computer monitors, with either white or blue-gray screens.  There are both woman and men in the room.">
            <a:extLst>
              <a:ext uri="{FF2B5EF4-FFF2-40B4-BE49-F238E27FC236}">
                <a16:creationId xmlns:a16="http://schemas.microsoft.com/office/drawing/2014/main" id="{8CE4654E-7B7E-416A-AC15-A9E6C74163A5}"/>
              </a:ext>
            </a:extLst>
          </p:cNvPr>
          <p:cNvPicPr>
            <a:picLocks noGrp="1" noChangeAspect="1"/>
          </p:cNvPicPr>
          <p:nvPr>
            <p:ph sz="half" idx="1"/>
          </p:nvPr>
        </p:nvPicPr>
        <p:blipFill>
          <a:blip r:embed="rId3"/>
          <a:srcRect l="19775" r="26042" b="-1"/>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58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4AFA4-4E3B-0C8E-9B2E-D60FECA5E31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Applications of artificial intelligence in education</a:t>
            </a:r>
          </a:p>
        </p:txBody>
      </p:sp>
      <p:pic>
        <p:nvPicPr>
          <p:cNvPr id="5" name="Content Placeholder 4" descr="AI Artificial intelligence innovation internet computer technology">
            <a:extLst>
              <a:ext uri="{FF2B5EF4-FFF2-40B4-BE49-F238E27FC236}">
                <a16:creationId xmlns:a16="http://schemas.microsoft.com/office/drawing/2014/main" id="{FC77D8BA-96D3-49D0-9CA7-08FB70D9A8D1}"/>
              </a:ext>
            </a:extLst>
          </p:cNvPr>
          <p:cNvPicPr>
            <a:picLocks noGrp="1" noChangeAspect="1"/>
          </p:cNvPicPr>
          <p:nvPr>
            <p:ph sz="half" idx="1"/>
          </p:nvPr>
        </p:nvPicPr>
        <p:blipFill>
          <a:blip r:embed="rId3"/>
          <a:srcRect l="22831" r="22103"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099225D-8731-82E6-088C-D19697B3AE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AI Tutoring Systems</a:t>
            </a:r>
          </a:p>
          <a:p>
            <a:pPr marL="0" lvl="1" indent="0">
              <a:buFont typeface="Arial" panose="020B0604020202020204" pitchFamily="34" charset="0"/>
              <a:buNone/>
            </a:pPr>
            <a:r>
              <a:rPr lang="en-US" sz="1400"/>
              <a:t>AI-driven tutoring systems provide immediate feedback to students, enhancing classroom instruction effectively.</a:t>
            </a:r>
          </a:p>
          <a:p>
            <a:pPr marL="0" indent="0">
              <a:spcBef>
                <a:spcPts val="2500"/>
              </a:spcBef>
              <a:buFont typeface="Arial" panose="020B0604020202020204" pitchFamily="34" charset="0"/>
              <a:buNone/>
            </a:pPr>
            <a:r>
              <a:rPr lang="en-US" sz="1400" b="1"/>
              <a:t>Adaptive Learning Tools</a:t>
            </a:r>
          </a:p>
          <a:p>
            <a:pPr marL="0" lvl="1" indent="0">
              <a:buFont typeface="Arial" panose="020B0604020202020204" pitchFamily="34" charset="0"/>
              <a:buNone/>
            </a:pPr>
            <a:r>
              <a:rPr lang="en-US" sz="1400"/>
              <a:t>Intelligent assistants and problem solvers adapt to learners’ levels, offering personalized support or progression.</a:t>
            </a:r>
          </a:p>
          <a:p>
            <a:pPr marL="0" indent="0">
              <a:spcBef>
                <a:spcPts val="2500"/>
              </a:spcBef>
              <a:buFont typeface="Arial" panose="020B0604020202020204" pitchFamily="34" charset="0"/>
              <a:buNone/>
            </a:pPr>
            <a:r>
              <a:rPr lang="en-US" sz="1400" b="1"/>
              <a:t>Formative Assessment Support</a:t>
            </a:r>
          </a:p>
          <a:p>
            <a:pPr marL="0" lvl="1" indent="0">
              <a:buFont typeface="Arial" panose="020B0604020202020204" pitchFamily="34" charset="0"/>
              <a:buNone/>
            </a:pPr>
            <a:r>
              <a:rPr lang="en-US" sz="1400"/>
              <a:t>AI supports formative assessments with interactive quizzes, games, and simulations giving teachers actionable insights.</a:t>
            </a:r>
          </a:p>
        </p:txBody>
      </p:sp>
    </p:spTree>
    <p:extLst>
      <p:ext uri="{BB962C8B-B14F-4D97-AF65-F5344CB8AC3E}">
        <p14:creationId xmlns:p14="http://schemas.microsoft.com/office/powerpoint/2010/main" val="1845694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6C2BD-AC8C-AAA8-A60C-5D2549A69E7B}"/>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800"/>
              <a:t>Challenges of equitable access and data privacy</a:t>
            </a:r>
          </a:p>
        </p:txBody>
      </p:sp>
      <p:pic>
        <p:nvPicPr>
          <p:cNvPr id="5" name="Content Placeholder 4" descr="Studio shot of a group of young people using wireless technology against a gray background">
            <a:extLst>
              <a:ext uri="{FF2B5EF4-FFF2-40B4-BE49-F238E27FC236}">
                <a16:creationId xmlns:a16="http://schemas.microsoft.com/office/drawing/2014/main" id="{99AE46FC-88D3-4A6A-B709-9A3722630334}"/>
              </a:ext>
            </a:extLst>
          </p:cNvPr>
          <p:cNvPicPr>
            <a:picLocks noGrp="1" noChangeAspect="1"/>
          </p:cNvPicPr>
          <p:nvPr>
            <p:ph sz="half" idx="1"/>
          </p:nvPr>
        </p:nvPicPr>
        <p:blipFill>
          <a:blip r:embed="rId3"/>
          <a:srcRect t="7506" r="-1" b="7621"/>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55D59D2-DC9F-B4C9-76AA-9E242E6BB0D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en-US" sz="1400" b="1"/>
              <a:t>Equitable Access Challenges</a:t>
            </a:r>
          </a:p>
          <a:p>
            <a:pPr marL="0" lvl="1" indent="0">
              <a:buFont typeface="Arial" panose="020B0604020202020204" pitchFamily="34" charset="0"/>
              <a:buNone/>
            </a:pPr>
            <a:r>
              <a:rPr lang="en-US" sz="1400"/>
              <a:t>Many students lack reliable internet or devices, creating gaps in educational opportunities and digital learning.</a:t>
            </a:r>
          </a:p>
          <a:p>
            <a:pPr marL="0" indent="0">
              <a:spcBef>
                <a:spcPts val="2500"/>
              </a:spcBef>
              <a:buFont typeface="Arial" panose="020B0604020202020204" pitchFamily="34" charset="0"/>
              <a:buNone/>
            </a:pPr>
            <a:r>
              <a:rPr lang="en-US" sz="1400" b="1"/>
              <a:t>Data Privacy Concerns</a:t>
            </a:r>
          </a:p>
          <a:p>
            <a:pPr marL="0" lvl="1" indent="0">
              <a:buFont typeface="Arial" panose="020B0604020202020204" pitchFamily="34" charset="0"/>
              <a:buNone/>
            </a:pPr>
            <a:r>
              <a:rPr lang="en-US" sz="1400"/>
              <a:t>Protecting student data privacy is crucial to prevent misuse of sensitive information in digital learning environments.</a:t>
            </a:r>
          </a:p>
        </p:txBody>
      </p:sp>
    </p:spTree>
    <p:extLst>
      <p:ext uri="{BB962C8B-B14F-4D97-AF65-F5344CB8AC3E}">
        <p14:creationId xmlns:p14="http://schemas.microsoft.com/office/powerpoint/2010/main" val="4031239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2613</Words>
  <Application>Microsoft Office PowerPoint</Application>
  <PresentationFormat>Widescreen</PresentationFormat>
  <Paragraphs>193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Bierstadt</vt:lpstr>
      <vt:lpstr>Grandview Display</vt:lpstr>
      <vt:lpstr>DashVTI</vt:lpstr>
      <vt:lpstr>Key Developments and Innovations in K-12 Pedagogy</vt:lpstr>
      <vt:lpstr>Presentation Agenda Overview</vt:lpstr>
      <vt:lpstr>Personalized and Competency-Based Learning</vt:lpstr>
      <vt:lpstr>Shift toward personalized and competency-based education</vt:lpstr>
      <vt:lpstr>Role of digital tools and adaptive technologies in personalization</vt:lpstr>
      <vt:lpstr>Integration of Technology and Artificial Intelligence</vt:lpstr>
      <vt:lpstr>Expansion of technology in K-12 pedagogy and hybrid learning models</vt:lpstr>
      <vt:lpstr>Applications of artificial intelligence in education</vt:lpstr>
      <vt:lpstr>Challenges of equitable access and data privacy</vt:lpstr>
      <vt:lpstr>Social and Emotional Learning (SEL)</vt:lpstr>
      <vt:lpstr>Importance of SEL in modern pedagogy</vt:lpstr>
      <vt:lpstr>Inquiry-Based and Project-Based Learning</vt:lpstr>
      <vt:lpstr>Adoption of inquiry-based and project-based learning approaches</vt:lpstr>
      <vt:lpstr>Real-world applications and development of soft skills</vt:lpstr>
      <vt:lpstr>Focus on Equity, Diversity, and Inclusion</vt:lpstr>
      <vt:lpstr>Centrality of equity in K-12 pedagogy and culturally responsive teaching</vt:lpstr>
      <vt:lpstr>Addressing opportunity gaps and professional development in anti-bias education</vt:lpstr>
      <vt:lpstr>Assessment and Feedback</vt:lpstr>
      <vt:lpstr>Re-evaluation of standardized testing and emphasis on multiple measures</vt:lpstr>
      <vt:lpstr>Use of digital portfolios and new assessment models</vt:lpstr>
      <vt:lpstr>Interdisciplinary and STEAM Education</vt:lpstr>
      <vt:lpstr>Growth of interdisciplinary approaches and STEAM integration</vt:lpstr>
      <vt:lpstr>Maker spaces, robotics, and art-infused science projects</vt:lpstr>
      <vt:lpstr>Professional Development, Collaboration, and Community Engagement</vt:lpstr>
      <vt:lpstr>Teacher professional development and collaboration models</vt:lpstr>
      <vt:lpstr>Coaching, mentorship, and personalized professional learning</vt:lpstr>
      <vt:lpstr>Family and community engagement initiatives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Khalaf Haddad</dc:creator>
  <cp:lastModifiedBy>Khalaf Haddad</cp:lastModifiedBy>
  <cp:revision>1</cp:revision>
  <dcterms:created xsi:type="dcterms:W3CDTF">2025-09-01T20:21:08Z</dcterms:created>
  <dcterms:modified xsi:type="dcterms:W3CDTF">2025-09-01T20:41:09Z</dcterms:modified>
</cp:coreProperties>
</file>