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9808" autoAdjust="0"/>
    <p:restoredTop sz="94660"/>
  </p:normalViewPr>
  <p:slideViewPr>
    <p:cSldViewPr snapToGrid="0">
      <p:cViewPr>
        <p:scale>
          <a:sx n="100" d="100"/>
          <a:sy n="100" d="100"/>
        </p:scale>
        <p:origin x="-62" y="2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chart>
    <c:title>
      <c:tx>
        <c:rich>
          <a:bodyPr/>
          <a:lstStyle/>
          <a:p>
            <a:pPr>
              <a:defRPr/>
            </a:pPr>
            <a:r>
              <a:rPr lang="en-IN" dirty="0" smtClean="0"/>
              <a:t>Average Latency Graph</a:t>
            </a:r>
            <a:endParaRPr lang="en-IN" dirty="0"/>
          </a:p>
        </c:rich>
      </c:tx>
      <c:layout/>
      <c:overlay val="1"/>
    </c:title>
    <c:plotArea>
      <c:layout>
        <c:manualLayout>
          <c:layoutTarget val="inner"/>
          <c:xMode val="edge"/>
          <c:yMode val="edge"/>
          <c:x val="0.11689728225753476"/>
          <c:y val="6.6924965839609246E-2"/>
          <c:w val="0.71132499062617172"/>
          <c:h val="0.76933127656831557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Mongo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Read Latency</c:v>
                </c:pt>
                <c:pt idx="1">
                  <c:v>Update Latency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733</c:v>
                </c:pt>
                <c:pt idx="1">
                  <c:v>461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Cassandra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Read Latency</c:v>
                </c:pt>
                <c:pt idx="1">
                  <c:v>Update Latency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784</c:v>
                </c:pt>
                <c:pt idx="1">
                  <c:v>393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Redis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Read Latency</c:v>
                </c:pt>
                <c:pt idx="1">
                  <c:v>Update Latency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520</c:v>
                </c:pt>
                <c:pt idx="1">
                  <c:v>123</c:v>
                </c:pt>
              </c:numCache>
            </c:numRef>
          </c:val>
        </c:ser>
        <c:axId val="149973248"/>
        <c:axId val="150094976"/>
      </c:barChart>
      <c:catAx>
        <c:axId val="149973248"/>
        <c:scaling>
          <c:orientation val="minMax"/>
        </c:scaling>
        <c:axPos val="b"/>
        <c:tickLblPos val="nextTo"/>
        <c:crossAx val="150094976"/>
        <c:crosses val="autoZero"/>
        <c:auto val="1"/>
        <c:lblAlgn val="ctr"/>
        <c:lblOffset val="100"/>
      </c:catAx>
      <c:valAx>
        <c:axId val="15009497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IN" dirty="0" smtClean="0"/>
                  <a:t>Time(microseconds)</a:t>
                </a:r>
                <a:endParaRPr lang="en-IN" dirty="0"/>
              </a:p>
            </c:rich>
          </c:tx>
          <c:layout/>
        </c:title>
        <c:numFmt formatCode="General" sourceLinked="1"/>
        <c:tickLblPos val="nextTo"/>
        <c:crossAx val="14997324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Mongo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Throughput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1985.42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Cassandra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Throughput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227.94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Redis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Throughput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3967.46</c:v>
                </c:pt>
              </c:numCache>
            </c:numRef>
          </c:val>
        </c:ser>
        <c:axId val="45267968"/>
        <c:axId val="45297024"/>
      </c:barChart>
      <c:catAx>
        <c:axId val="45267968"/>
        <c:scaling>
          <c:orientation val="minMax"/>
        </c:scaling>
        <c:axPos val="b"/>
        <c:tickLblPos val="nextTo"/>
        <c:crossAx val="45297024"/>
        <c:crosses val="autoZero"/>
        <c:auto val="1"/>
        <c:lblAlgn val="ctr"/>
        <c:lblOffset val="100"/>
      </c:catAx>
      <c:valAx>
        <c:axId val="4529702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IN" dirty="0" smtClean="0"/>
                  <a:t>Throughput (ops/sec)</a:t>
                </a:r>
                <a:endParaRPr lang="en-IN" dirty="0"/>
              </a:p>
            </c:rich>
          </c:tx>
          <c:layout/>
        </c:title>
        <c:numFmt formatCode="General" sourceLinked="1"/>
        <c:tickLblPos val="nextTo"/>
        <c:crossAx val="4526796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1975023"/>
          </a:xfrm>
        </p:spPr>
        <p:txBody>
          <a:bodyPr>
            <a:normAutofit fontScale="90000"/>
          </a:bodyPr>
          <a:lstStyle/>
          <a:p>
            <a:r>
              <a:rPr lang="en-IN" dirty="0"/>
              <a:t>An Empirical Evaluation of Distributed Key/Value Storage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5277251"/>
            <a:ext cx="3031053" cy="892890"/>
          </a:xfrm>
        </p:spPr>
        <p:txBody>
          <a:bodyPr>
            <a:normAutofit/>
          </a:bodyPr>
          <a:lstStyle/>
          <a:p>
            <a:r>
              <a:rPr lang="en-IN" sz="2000" cap="all" dirty="0" smtClean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Adithya </a:t>
            </a:r>
            <a:r>
              <a:rPr lang="en-IN" sz="2000" cap="all" dirty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Sreenath</a:t>
            </a:r>
          </a:p>
          <a:p>
            <a:r>
              <a:rPr lang="en-IN" sz="2000" cap="all" dirty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Krishna </a:t>
            </a:r>
            <a:r>
              <a:rPr lang="en-IN" sz="2000" cap="all" dirty="0" err="1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bhardwaj</a:t>
            </a:r>
            <a:endParaRPr lang="en-IN" sz="2000" cap="all" dirty="0">
              <a:ln w="3175" cmpd="sng">
                <a:noFill/>
              </a:ln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449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461" y="1488990"/>
            <a:ext cx="4275439" cy="3921211"/>
          </a:xfrm>
        </p:spPr>
        <p:txBody>
          <a:bodyPr>
            <a:normAutofit/>
          </a:bodyPr>
          <a:lstStyle/>
          <a:p>
            <a:r>
              <a:rPr lang="en-IN" sz="1900" dirty="0" smtClean="0"/>
              <a:t>Relational </a:t>
            </a:r>
            <a:r>
              <a:rPr lang="en-IN" sz="1900" dirty="0"/>
              <a:t>Databases (RDBMS</a:t>
            </a:r>
            <a:r>
              <a:rPr lang="en-IN" sz="1900" dirty="0" smtClean="0"/>
              <a:t>)</a:t>
            </a:r>
          </a:p>
          <a:p>
            <a:r>
              <a:rPr lang="en-IN" sz="1800" dirty="0" smtClean="0"/>
              <a:t>SQL </a:t>
            </a:r>
            <a:r>
              <a:rPr lang="en-IN" sz="1800" dirty="0"/>
              <a:t>databases have predefined schema </a:t>
            </a:r>
            <a:endParaRPr lang="en-IN" sz="1800" dirty="0" smtClean="0"/>
          </a:p>
          <a:p>
            <a:r>
              <a:rPr lang="en-IN" dirty="0"/>
              <a:t>SQL databases are vertically scalable </a:t>
            </a:r>
            <a:r>
              <a:rPr lang="en-IN" dirty="0" smtClean="0"/>
              <a:t>(</a:t>
            </a:r>
            <a:r>
              <a:rPr lang="en-IN" dirty="0"/>
              <a:t>increasing the horse-power of the hardware</a:t>
            </a:r>
            <a:r>
              <a:rPr lang="en-IN" dirty="0" smtClean="0"/>
              <a:t>)</a:t>
            </a:r>
          </a:p>
          <a:p>
            <a:r>
              <a:rPr lang="en-IN" dirty="0" smtClean="0"/>
              <a:t>E.g.: MySQL, Oracle, </a:t>
            </a:r>
            <a:r>
              <a:rPr lang="en-IN" dirty="0" smtClean="0"/>
              <a:t>etc</a:t>
            </a:r>
            <a:endParaRPr lang="en-IN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23691" y="1596083"/>
            <a:ext cx="5310211" cy="4088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non-relational </a:t>
            </a:r>
            <a:r>
              <a:rPr lang="en-IN" dirty="0"/>
              <a:t>or distributed </a:t>
            </a:r>
            <a:r>
              <a:rPr lang="en-IN" dirty="0" smtClean="0"/>
              <a:t>database</a:t>
            </a:r>
            <a:endParaRPr lang="en-IN" dirty="0"/>
          </a:p>
          <a:p>
            <a:r>
              <a:rPr lang="en-IN" dirty="0"/>
              <a:t>NoSQL databases have dynamic schema for unstructured </a:t>
            </a:r>
            <a:r>
              <a:rPr lang="en-IN" dirty="0" smtClean="0"/>
              <a:t>data</a:t>
            </a:r>
            <a:endParaRPr lang="en-IN" dirty="0"/>
          </a:p>
          <a:p>
            <a:r>
              <a:rPr lang="en-IN" dirty="0"/>
              <a:t>NoSQL databases are horizontally scalable (increasing the databases servers</a:t>
            </a:r>
            <a:r>
              <a:rPr lang="en-IN" dirty="0" smtClean="0"/>
              <a:t>)</a:t>
            </a:r>
            <a:endParaRPr lang="en-IN" dirty="0"/>
          </a:p>
          <a:p>
            <a:r>
              <a:rPr lang="en-IN" dirty="0"/>
              <a:t>E.g. MongoDB, Redis, Cassandra</a:t>
            </a:r>
          </a:p>
          <a:p>
            <a:endParaRPr lang="en-IN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68162" y="786714"/>
            <a:ext cx="1396314" cy="7022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200" dirty="0" smtClean="0">
                <a:solidFill>
                  <a:schemeClr val="tx1"/>
                </a:solidFill>
              </a:rPr>
              <a:t>SQ</a:t>
            </a:r>
            <a:r>
              <a:rPr lang="en-IN" sz="32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67835" y="910283"/>
            <a:ext cx="1856036" cy="5787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200" dirty="0">
                <a:solidFill>
                  <a:schemeClr val="tx1"/>
                </a:solidFill>
              </a:rPr>
              <a:t>NoSQL</a:t>
            </a:r>
          </a:p>
        </p:txBody>
      </p:sp>
    </p:spTree>
    <p:extLst>
      <p:ext uri="{BB962C8B-B14F-4D97-AF65-F5344CB8AC3E}">
        <p14:creationId xmlns:p14="http://schemas.microsoft.com/office/powerpoint/2010/main" xmlns="" val="112520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309" y="1795849"/>
            <a:ext cx="8772825" cy="3328086"/>
          </a:xfrm>
        </p:spPr>
        <p:txBody>
          <a:bodyPr>
            <a:normAutofit/>
          </a:bodyPr>
          <a:lstStyle/>
          <a:p>
            <a:pPr fontAlgn="base"/>
            <a:r>
              <a:rPr lang="en-IN" dirty="0"/>
              <a:t>Applications have become more demanding in the present scenario with regards to data </a:t>
            </a:r>
            <a:r>
              <a:rPr lang="en-IN" dirty="0" smtClean="0"/>
              <a:t>being fetched </a:t>
            </a:r>
            <a:r>
              <a:rPr lang="en-IN" dirty="0"/>
              <a:t>in real- time</a:t>
            </a:r>
            <a:r>
              <a:rPr lang="en-IN" dirty="0" smtClean="0"/>
              <a:t>.</a:t>
            </a:r>
          </a:p>
          <a:p>
            <a:pPr fontAlgn="base"/>
            <a:r>
              <a:rPr lang="en-IN" dirty="0" smtClean="0"/>
              <a:t>This </a:t>
            </a:r>
            <a:r>
              <a:rPr lang="en-IN" dirty="0"/>
              <a:t>data many a times would be unstructured. </a:t>
            </a:r>
            <a:endParaRPr lang="en-IN" dirty="0" smtClean="0"/>
          </a:p>
          <a:p>
            <a:pPr fontAlgn="base"/>
            <a:r>
              <a:rPr lang="en-IN" dirty="0" smtClean="0"/>
              <a:t>This </a:t>
            </a:r>
            <a:r>
              <a:rPr lang="en-IN" dirty="0"/>
              <a:t>leads to the requirement </a:t>
            </a:r>
            <a:r>
              <a:rPr lang="en-IN" dirty="0" smtClean="0"/>
              <a:t>of databases </a:t>
            </a:r>
            <a:r>
              <a:rPr lang="en-IN" dirty="0"/>
              <a:t>that need to be extremely agile in dealing with the unstructured data and deliver to </a:t>
            </a:r>
            <a:r>
              <a:rPr lang="en-IN" dirty="0" smtClean="0"/>
              <a:t>the applications </a:t>
            </a:r>
            <a:r>
              <a:rPr lang="en-IN" dirty="0"/>
              <a:t>in real-time. </a:t>
            </a:r>
            <a:endParaRPr lang="en-IN" dirty="0" smtClean="0"/>
          </a:p>
          <a:p>
            <a:pPr fontAlgn="base"/>
            <a:r>
              <a:rPr lang="en-IN" dirty="0" smtClean="0"/>
              <a:t>This </a:t>
            </a:r>
            <a:r>
              <a:rPr lang="en-IN" dirty="0"/>
              <a:t>has lead to the birth of many NOSQL databases which have proven </a:t>
            </a:r>
            <a:r>
              <a:rPr lang="en-IN" dirty="0" smtClean="0"/>
              <a:t>to perform </a:t>
            </a:r>
            <a:r>
              <a:rPr lang="en-IN" dirty="0"/>
              <a:t>and scale better than our traditional relational databases</a:t>
            </a:r>
            <a:r>
              <a:rPr lang="en-IN" dirty="0" smtClean="0"/>
              <a:t>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65444" y="665207"/>
            <a:ext cx="5634681" cy="998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IN" sz="3200" dirty="0" smtClean="0">
                <a:solidFill>
                  <a:schemeClr val="tx1"/>
                </a:solidFill>
              </a:rPr>
              <a:t>Why </a:t>
            </a:r>
            <a:r>
              <a:rPr lang="en-IN" sz="3200" dirty="0" err="1" smtClean="0">
                <a:solidFill>
                  <a:schemeClr val="tx1"/>
                </a:solidFill>
              </a:rPr>
              <a:t>NoSQL</a:t>
            </a:r>
            <a:r>
              <a:rPr lang="en-IN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593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932" y="1418966"/>
            <a:ext cx="9201194" cy="499830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Apache Cassandra</a:t>
            </a:r>
          </a:p>
          <a:p>
            <a:r>
              <a:rPr lang="en-IN" dirty="0"/>
              <a:t>Apache </a:t>
            </a:r>
            <a:r>
              <a:rPr lang="en-IN" dirty="0" smtClean="0"/>
              <a:t>Cassandra</a:t>
            </a:r>
            <a:r>
              <a:rPr lang="en-IN" dirty="0"/>
              <a:t> is a free </a:t>
            </a:r>
            <a:r>
              <a:rPr lang="en-IN" dirty="0" smtClean="0"/>
              <a:t>and open source</a:t>
            </a:r>
            <a:r>
              <a:rPr lang="en-IN" dirty="0"/>
              <a:t> distributed NoSQL database management system designed to handle large amounts of data across many commodity </a:t>
            </a:r>
            <a:r>
              <a:rPr lang="en-IN" dirty="0" smtClean="0"/>
              <a:t>servers.</a:t>
            </a:r>
          </a:p>
          <a:p>
            <a:r>
              <a:rPr lang="en-IN" dirty="0" smtClean="0"/>
              <a:t>Provides </a:t>
            </a:r>
            <a:r>
              <a:rPr lang="en-IN" dirty="0"/>
              <a:t>highly available service and no single point of </a:t>
            </a:r>
            <a:r>
              <a:rPr lang="en-IN" dirty="0" smtClean="0"/>
              <a:t>failure.</a:t>
            </a:r>
          </a:p>
          <a:p>
            <a:pPr marL="0" indent="0">
              <a:buNone/>
            </a:pPr>
            <a:r>
              <a:rPr lang="en-IN" b="1" dirty="0" smtClean="0"/>
              <a:t>MongoDB</a:t>
            </a:r>
            <a:endParaRPr lang="en-IN" dirty="0" smtClean="0"/>
          </a:p>
          <a:p>
            <a:r>
              <a:rPr lang="en-IN" dirty="0" smtClean="0"/>
              <a:t>MongoDB </a:t>
            </a:r>
            <a:r>
              <a:rPr lang="en-IN" dirty="0"/>
              <a:t>is a free and open-source cross-platform document-oriented database program.</a:t>
            </a:r>
          </a:p>
          <a:p>
            <a:r>
              <a:rPr lang="en-IN" dirty="0"/>
              <a:t>MongoDB supports field, range queries, regular expression </a:t>
            </a:r>
            <a:r>
              <a:rPr lang="en-IN" dirty="0" smtClean="0"/>
              <a:t>searches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High Availability, Geographic scaling</a:t>
            </a:r>
            <a:endParaRPr lang="en-IN" dirty="0" smtClean="0"/>
          </a:p>
          <a:p>
            <a:pPr marL="0" indent="0">
              <a:buNone/>
            </a:pPr>
            <a:r>
              <a:rPr lang="en-IN" b="1" dirty="0"/>
              <a:t>Redis</a:t>
            </a:r>
          </a:p>
          <a:p>
            <a:r>
              <a:rPr lang="en-IN" sz="2100" dirty="0"/>
              <a:t>Redis is an open source (BSD licensed), in-memory data structure store, used as a database, cache and message broker. </a:t>
            </a:r>
          </a:p>
          <a:p>
            <a:r>
              <a:rPr lang="en-IN" sz="2100" dirty="0"/>
              <a:t> It supports data structures such as strings, hashes, lists, sets,etc</a:t>
            </a:r>
          </a:p>
          <a:p>
            <a:r>
              <a:rPr lang="en-IN" sz="2100" dirty="0"/>
              <a:t>Redis has built-in replication, and provides high availability.</a:t>
            </a:r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5932" y="362467"/>
            <a:ext cx="5119815" cy="7022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600" dirty="0" smtClean="0">
                <a:solidFill>
                  <a:schemeClr val="tx1"/>
                </a:solidFill>
              </a:rPr>
              <a:t>The Databases</a:t>
            </a:r>
            <a:endParaRPr lang="en-IN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0963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40" y="1163594"/>
            <a:ext cx="9621324" cy="5443151"/>
          </a:xfrm>
        </p:spPr>
        <p:txBody>
          <a:bodyPr>
            <a:normAutofit/>
          </a:bodyPr>
          <a:lstStyle/>
          <a:p>
            <a:r>
              <a:rPr lang="en-IN" dirty="0"/>
              <a:t>The </a:t>
            </a:r>
            <a:r>
              <a:rPr lang="en-IN" b="1" dirty="0"/>
              <a:t>Yahoo! Cloud Serving Benchmark</a:t>
            </a:r>
            <a:r>
              <a:rPr lang="en-IN" dirty="0"/>
              <a:t> (YCSB) is an open-source specification and program suite for evaluating retrieval and maintenance capabilities of computer </a:t>
            </a:r>
            <a:r>
              <a:rPr lang="en-IN" dirty="0" smtClean="0"/>
              <a:t>programs</a:t>
            </a:r>
          </a:p>
          <a:p>
            <a:pPr fontAlgn="base"/>
            <a:r>
              <a:rPr lang="en-IN" dirty="0"/>
              <a:t> </a:t>
            </a:r>
            <a:r>
              <a:rPr lang="en-IN" dirty="0" smtClean="0"/>
              <a:t>Consists of 2 areas: 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IN" sz="2000" dirty="0"/>
              <a:t>The YCSB Client, an extensible workload generator.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IN" sz="2000" dirty="0"/>
              <a:t>The Core workloads, a set of workload scenarios to be executed by the </a:t>
            </a:r>
            <a:r>
              <a:rPr lang="en-IN" sz="2000" dirty="0" smtClean="0"/>
              <a:t>generator</a:t>
            </a:r>
          </a:p>
          <a:p>
            <a:pPr fontAlgn="base"/>
            <a:r>
              <a:rPr lang="en-IN" dirty="0" smtClean="0"/>
              <a:t>Tool </a:t>
            </a:r>
            <a:r>
              <a:rPr lang="en-IN" dirty="0"/>
              <a:t>to benchmark multiple systems </a:t>
            </a:r>
            <a:r>
              <a:rPr lang="en-IN" dirty="0" smtClean="0"/>
              <a:t>by running </a:t>
            </a:r>
            <a:r>
              <a:rPr lang="en-IN" dirty="0"/>
              <a:t>the same workloads against each </a:t>
            </a:r>
            <a:r>
              <a:rPr lang="en-IN" dirty="0" smtClean="0"/>
              <a:t>system and comparing the performance of each system.</a:t>
            </a:r>
          </a:p>
          <a:p>
            <a:pPr fontAlgn="base"/>
            <a:endParaRPr lang="en-IN" dirty="0" smtClean="0"/>
          </a:p>
          <a:p>
            <a:pPr lvl="1" fontAlgn="base"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 fontAlgn="base">
              <a:buNone/>
            </a:pPr>
            <a:r>
              <a:rPr lang="en-IN" dirty="0" smtClean="0"/>
              <a:t>	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4740" y="461318"/>
            <a:ext cx="8625017" cy="7022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200" dirty="0">
                <a:solidFill>
                  <a:schemeClr val="tx1"/>
                </a:solidFill>
              </a:rPr>
              <a:t>Yahoo! Cloud Serving Benchmark</a:t>
            </a:r>
          </a:p>
        </p:txBody>
      </p:sp>
    </p:spTree>
    <p:extLst>
      <p:ext uri="{BB962C8B-B14F-4D97-AF65-F5344CB8AC3E}">
        <p14:creationId xmlns:p14="http://schemas.microsoft.com/office/powerpoint/2010/main" xmlns="" val="3180859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535" y="196686"/>
            <a:ext cx="8534400" cy="1507067"/>
          </a:xfrm>
        </p:spPr>
        <p:txBody>
          <a:bodyPr/>
          <a:lstStyle/>
          <a:p>
            <a:r>
              <a:rPr lang="en-IN" dirty="0" smtClean="0"/>
              <a:t>Setup and Environment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366" y="1644162"/>
            <a:ext cx="8534400" cy="4396153"/>
          </a:xfrm>
        </p:spPr>
        <p:txBody>
          <a:bodyPr/>
          <a:lstStyle/>
          <a:p>
            <a:r>
              <a:rPr lang="en-IN" dirty="0" smtClean="0"/>
              <a:t>Set up 3 node clusters of each database on Amazon EC2 instances</a:t>
            </a:r>
          </a:p>
          <a:p>
            <a:r>
              <a:rPr lang="en-IN" dirty="0" smtClean="0"/>
              <a:t>Number of client Threads : 1</a:t>
            </a:r>
          </a:p>
          <a:p>
            <a:r>
              <a:rPr lang="en-IN" dirty="0" smtClean="0"/>
              <a:t>Two workloads were run on the databases – </a:t>
            </a:r>
          </a:p>
          <a:p>
            <a:pPr lvl="1"/>
            <a:r>
              <a:rPr lang="en-IN" dirty="0" smtClean="0"/>
              <a:t>Workload A – </a:t>
            </a:r>
          </a:p>
          <a:p>
            <a:pPr lvl="2"/>
            <a:r>
              <a:rPr lang="en-IN" dirty="0" smtClean="0"/>
              <a:t>Update heavy. Consists of 50:50 read/write operations</a:t>
            </a:r>
          </a:p>
          <a:p>
            <a:pPr lvl="2"/>
            <a:r>
              <a:rPr lang="en-IN" dirty="0" smtClean="0"/>
              <a:t>Total Record count: 100000</a:t>
            </a:r>
          </a:p>
          <a:p>
            <a:pPr lvl="1"/>
            <a:r>
              <a:rPr lang="en-IN" dirty="0" smtClean="0"/>
              <a:t>Workload </a:t>
            </a:r>
            <a:r>
              <a:rPr lang="en-IN" dirty="0" smtClean="0"/>
              <a:t>B </a:t>
            </a:r>
            <a:r>
              <a:rPr lang="en-IN" dirty="0" smtClean="0"/>
              <a:t>– </a:t>
            </a:r>
          </a:p>
          <a:p>
            <a:pPr lvl="2"/>
            <a:r>
              <a:rPr lang="en-IN" dirty="0" smtClean="0"/>
              <a:t>Read heavy</a:t>
            </a:r>
            <a:r>
              <a:rPr lang="en-IN" dirty="0" smtClean="0"/>
              <a:t>. Consists of </a:t>
            </a:r>
            <a:r>
              <a:rPr lang="en-IN" dirty="0" smtClean="0"/>
              <a:t>95:5 </a:t>
            </a:r>
            <a:r>
              <a:rPr lang="en-IN" dirty="0" smtClean="0"/>
              <a:t>read/write operations</a:t>
            </a:r>
          </a:p>
          <a:p>
            <a:pPr lvl="2"/>
            <a:r>
              <a:rPr lang="en-IN" dirty="0" smtClean="0"/>
              <a:t>Total Record count: 100000</a:t>
            </a:r>
          </a:p>
          <a:p>
            <a:pPr lvl="2">
              <a:buNone/>
            </a:pPr>
            <a:endParaRPr lang="en-I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246" y="491707"/>
            <a:ext cx="8534400" cy="1359954"/>
          </a:xfrm>
        </p:spPr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71475" y="1981200"/>
          <a:ext cx="9392759" cy="4181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436134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62" y="410632"/>
            <a:ext cx="8534400" cy="1507067"/>
          </a:xfrm>
        </p:spPr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50838" y="2571750"/>
          <a:ext cx="8534400" cy="3614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7" y="382057"/>
            <a:ext cx="8534400" cy="1507067"/>
          </a:xfrm>
        </p:spPr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537" y="2343150"/>
            <a:ext cx="8534400" cy="3615267"/>
          </a:xfrm>
        </p:spPr>
        <p:txBody>
          <a:bodyPr/>
          <a:lstStyle/>
          <a:p>
            <a:r>
              <a:rPr lang="en-IN" dirty="0" smtClean="0"/>
              <a:t>As per our benchmarks, it can be seen that </a:t>
            </a:r>
            <a:r>
              <a:rPr lang="en-IN" dirty="0" err="1" smtClean="0"/>
              <a:t>Redis</a:t>
            </a:r>
            <a:r>
              <a:rPr lang="en-IN" dirty="0" smtClean="0"/>
              <a:t> outperforms Mongo and </a:t>
            </a:r>
            <a:r>
              <a:rPr lang="en-IN" dirty="0" err="1" smtClean="0"/>
              <a:t>cassandra</a:t>
            </a:r>
            <a:r>
              <a:rPr lang="en-IN" dirty="0" smtClean="0"/>
              <a:t> when it comes to measures of Throughput and latency</a:t>
            </a:r>
          </a:p>
          <a:p>
            <a:r>
              <a:rPr lang="en-IN" dirty="0" smtClean="0"/>
              <a:t>However, these parameters are to be taken only as guidelines when choosing a database suitable for your application</a:t>
            </a:r>
          </a:p>
          <a:p>
            <a:r>
              <a:rPr lang="en-IN" dirty="0" smtClean="0"/>
              <a:t>There are many factors which need to be considered during selection of a database for your application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238</TotalTime>
  <Words>268</Words>
  <Application>Microsoft Office PowerPoint</Application>
  <PresentationFormat>Custom</PresentationFormat>
  <Paragraphs>59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Slice</vt:lpstr>
      <vt:lpstr>An Empirical Evaluation of Distributed Key/Value Storage Systems</vt:lpstr>
      <vt:lpstr>Slide 2</vt:lpstr>
      <vt:lpstr>Slide 3</vt:lpstr>
      <vt:lpstr>Slide 4</vt:lpstr>
      <vt:lpstr>Slide 5</vt:lpstr>
      <vt:lpstr>Setup and Environment</vt:lpstr>
      <vt:lpstr>Results</vt:lpstr>
      <vt:lpstr>Results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Empirical Evaluation of Distributed Key/Value Storage Systems</dc:title>
  <dc:creator>Adithya CS</dc:creator>
  <cp:lastModifiedBy>krish</cp:lastModifiedBy>
  <cp:revision>21</cp:revision>
  <dcterms:created xsi:type="dcterms:W3CDTF">2017-11-26T08:12:18Z</dcterms:created>
  <dcterms:modified xsi:type="dcterms:W3CDTF">2017-11-27T19:57:36Z</dcterms:modified>
</cp:coreProperties>
</file>