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1" r:id="rId4"/>
    <p:sldId id="283" r:id="rId5"/>
    <p:sldId id="282" r:id="rId6"/>
    <p:sldId id="266" r:id="rId7"/>
    <p:sldId id="272" r:id="rId8"/>
    <p:sldId id="263" r:id="rId9"/>
    <p:sldId id="273" r:id="rId10"/>
    <p:sldId id="275" r:id="rId11"/>
    <p:sldId id="274" r:id="rId12"/>
    <p:sldId id="262" r:id="rId13"/>
    <p:sldId id="276" r:id="rId14"/>
    <p:sldId id="278" r:id="rId15"/>
    <p:sldId id="279" r:id="rId16"/>
    <p:sldId id="280" r:id="rId17"/>
    <p:sldId id="281" r:id="rId18"/>
    <p:sldId id="264"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0476" autoAdjust="0"/>
  </p:normalViewPr>
  <p:slideViewPr>
    <p:cSldViewPr snapToGrid="0" snapToObjects="1">
      <p:cViewPr varScale="1">
        <p:scale>
          <a:sx n="63" d="100"/>
          <a:sy n="63" d="100"/>
        </p:scale>
        <p:origin x="824" y="44"/>
      </p:cViewPr>
      <p:guideLst>
        <p:guide orient="horz" pos="2160"/>
        <p:guide pos="2880"/>
      </p:guideLst>
    </p:cSldViewPr>
  </p:slideViewPr>
  <p:outlineViewPr>
    <p:cViewPr>
      <p:scale>
        <a:sx n="33" d="100"/>
        <a:sy n="33" d="100"/>
      </p:scale>
      <p:origin x="0" y="279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0B2F5-A42D-9845-BEA2-BAF6363931A1}" type="datetimeFigureOut">
              <a:rPr lang="en-US" smtClean="0"/>
              <a:pPr/>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BC88EB-9BB3-EA42-837D-7AEAF59A302C}" type="slidenum">
              <a:rPr lang="en-US" smtClean="0"/>
              <a:pPr/>
              <a:t>‹#›</a:t>
            </a:fld>
            <a:endParaRPr lang="en-US"/>
          </a:p>
        </p:txBody>
      </p:sp>
    </p:spTree>
    <p:extLst>
      <p:ext uri="{BB962C8B-B14F-4D97-AF65-F5344CB8AC3E}">
        <p14:creationId xmlns:p14="http://schemas.microsoft.com/office/powerpoint/2010/main" val="3343496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C88EB-9BB3-EA42-837D-7AEAF59A302C}" type="slidenum">
              <a:rPr lang="en-US" smtClean="0"/>
              <a:pPr/>
              <a:t>2</a:t>
            </a:fld>
            <a:endParaRPr lang="en-US"/>
          </a:p>
        </p:txBody>
      </p:sp>
    </p:spTree>
    <p:extLst>
      <p:ext uri="{BB962C8B-B14F-4D97-AF65-F5344CB8AC3E}">
        <p14:creationId xmlns:p14="http://schemas.microsoft.com/office/powerpoint/2010/main" val="378798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C88EB-9BB3-EA42-837D-7AEAF59A302C}" type="slidenum">
              <a:rPr lang="en-US" smtClean="0"/>
              <a:pPr/>
              <a:t>6</a:t>
            </a:fld>
            <a:endParaRPr lang="en-US"/>
          </a:p>
        </p:txBody>
      </p:sp>
    </p:spTree>
    <p:extLst>
      <p:ext uri="{BB962C8B-B14F-4D97-AF65-F5344CB8AC3E}">
        <p14:creationId xmlns:p14="http://schemas.microsoft.com/office/powerpoint/2010/main" val="287687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6DBC88EB-9BB3-EA42-837D-7AEAF59A302C}" type="slidenum">
              <a:rPr lang="en-US" smtClean="0"/>
              <a:pPr/>
              <a:t>12</a:t>
            </a:fld>
            <a:endParaRPr lang="en-US"/>
          </a:p>
        </p:txBody>
      </p:sp>
    </p:spTree>
    <p:extLst>
      <p:ext uri="{BB962C8B-B14F-4D97-AF65-F5344CB8AC3E}">
        <p14:creationId xmlns:p14="http://schemas.microsoft.com/office/powerpoint/2010/main" val="361960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12/2/2018</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F9461-E3EB-40CD-B93F-E5CBBBD8E0BA}"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FF424-F111-43CB-9C75-D52325012943}"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12/2/2018</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45DA190-4BDC-4D39-B5BB-A14B3E8B1B3D}" type="datetime1">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12/2/2018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a:t>Second level</a:t>
            </a:r>
          </a:p>
          <a:p>
            <a:pPr lvl="2"/>
            <a:r>
              <a:rPr lang="en-US"/>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12/2/2018</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uceneplusplus/" TargetMode="External"/><Relationship Id="rId2" Type="http://schemas.openxmlformats.org/officeDocument/2006/relationships/hyperlink" Target="http://lucene.apache.org/" TargetMode="External"/><Relationship Id="rId1" Type="http://schemas.openxmlformats.org/officeDocument/2006/relationships/slideLayout" Target="../slideLayouts/slideLayout2.xml"/><Relationship Id="rId5" Type="http://schemas.openxmlformats.org/officeDocument/2006/relationships/hyperlink" Target="https://www.google.com/url?q=https://xapian.org/docs/apidoc/html/namespaceXapian.html&amp;sa=D&amp;source=hangouts&amp;ust=1543820106726000&amp;usg=AFQjCNGtu-uyOONTjQTisR4Z0VqGo-tvHQ" TargetMode="External"/><Relationship Id="rId4" Type="http://schemas.openxmlformats.org/officeDocument/2006/relationships/hyperlink" Target="https://xapian.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99439" y="5013960"/>
            <a:ext cx="2997200" cy="1168402"/>
          </a:xfrm>
        </p:spPr>
        <p:txBody>
          <a:bodyPr>
            <a:normAutofit fontScale="92500" lnSpcReduction="20000"/>
          </a:bodyPr>
          <a:lstStyle/>
          <a:p>
            <a:r>
              <a:rPr lang="en-US" dirty="0">
                <a:solidFill>
                  <a:schemeClr val="accent3">
                    <a:lumMod val="60000"/>
                    <a:lumOff val="40000"/>
                  </a:schemeClr>
                </a:solidFill>
              </a:rPr>
              <a:t>By </a:t>
            </a:r>
            <a:r>
              <a:rPr lang="mr-IN" dirty="0">
                <a:solidFill>
                  <a:schemeClr val="accent3">
                    <a:lumMod val="60000"/>
                    <a:lumOff val="40000"/>
                  </a:schemeClr>
                </a:solidFill>
              </a:rPr>
              <a:t>–</a:t>
            </a:r>
            <a:r>
              <a:rPr lang="en-US" dirty="0">
                <a:solidFill>
                  <a:schemeClr val="accent3">
                    <a:lumMod val="60000"/>
                    <a:lumOff val="40000"/>
                  </a:schemeClr>
                </a:solidFill>
              </a:rPr>
              <a:t> </a:t>
            </a:r>
          </a:p>
          <a:p>
            <a:r>
              <a:rPr lang="en-US" dirty="0">
                <a:solidFill>
                  <a:schemeClr val="accent3">
                    <a:lumMod val="60000"/>
                    <a:lumOff val="40000"/>
                  </a:schemeClr>
                </a:solidFill>
              </a:rPr>
              <a:t>Krishna Bharadwaj</a:t>
            </a:r>
          </a:p>
          <a:p>
            <a:r>
              <a:rPr lang="en-US" dirty="0" err="1">
                <a:solidFill>
                  <a:schemeClr val="accent3">
                    <a:lumMod val="60000"/>
                    <a:lumOff val="40000"/>
                  </a:schemeClr>
                </a:solidFill>
              </a:rPr>
              <a:t>Animesh</a:t>
            </a:r>
            <a:r>
              <a:rPr lang="en-US" dirty="0">
                <a:solidFill>
                  <a:schemeClr val="accent3">
                    <a:lumMod val="60000"/>
                    <a:lumOff val="40000"/>
                  </a:schemeClr>
                </a:solidFill>
              </a:rPr>
              <a:t> Patni</a:t>
            </a:r>
          </a:p>
          <a:p>
            <a:r>
              <a:rPr lang="en-US" dirty="0">
                <a:solidFill>
                  <a:schemeClr val="accent3">
                    <a:lumMod val="60000"/>
                    <a:lumOff val="40000"/>
                  </a:schemeClr>
                </a:solidFill>
              </a:rPr>
              <a:t>Pooja Patel</a:t>
            </a:r>
          </a:p>
        </p:txBody>
      </p:sp>
      <p:sp>
        <p:nvSpPr>
          <p:cNvPr id="3" name="Title 2"/>
          <p:cNvSpPr>
            <a:spLocks noGrp="1"/>
          </p:cNvSpPr>
          <p:nvPr>
            <p:ph type="title"/>
          </p:nvPr>
        </p:nvSpPr>
        <p:spPr>
          <a:xfrm>
            <a:off x="411479" y="2296162"/>
            <a:ext cx="6370320" cy="1320798"/>
          </a:xfrm>
        </p:spPr>
        <p:txBody>
          <a:bodyPr/>
          <a:lstStyle/>
          <a:p>
            <a:r>
              <a:rPr lang="en-US" dirty="0"/>
              <a:t>X-search: </a:t>
            </a:r>
            <a:br>
              <a:rPr lang="en-US" dirty="0"/>
            </a:br>
            <a:r>
              <a:rPr lang="en-US" dirty="0"/>
              <a:t>Bootstrap paradox</a:t>
            </a:r>
          </a:p>
        </p:txBody>
      </p:sp>
      <p:pic>
        <p:nvPicPr>
          <p:cNvPr id="5" name="Picture 4">
            <a:extLst>
              <a:ext uri="{FF2B5EF4-FFF2-40B4-BE49-F238E27FC236}">
                <a16:creationId xmlns:a16="http://schemas.microsoft.com/office/drawing/2014/main" id="{2BC37059-69AC-4415-ADE4-D0FD0AE0CF76}"/>
              </a:ext>
            </a:extLst>
          </p:cNvPr>
          <p:cNvPicPr>
            <a:picLocks noChangeAspect="1"/>
          </p:cNvPicPr>
          <p:nvPr/>
        </p:nvPicPr>
        <p:blipFill>
          <a:blip r:embed="rId2"/>
          <a:stretch>
            <a:fillRect/>
          </a:stretch>
        </p:blipFill>
        <p:spPr>
          <a:xfrm>
            <a:off x="219074" y="279401"/>
            <a:ext cx="4352925" cy="838200"/>
          </a:xfrm>
          <a:prstGeom prst="rect">
            <a:avLst/>
          </a:prstGeom>
        </p:spPr>
      </p:pic>
    </p:spTree>
    <p:extLst>
      <p:ext uri="{BB962C8B-B14F-4D97-AF65-F5344CB8AC3E}">
        <p14:creationId xmlns:p14="http://schemas.microsoft.com/office/powerpoint/2010/main" val="44901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B408E-06A8-4626-B33D-9C307B809079}"/>
              </a:ext>
            </a:extLst>
          </p:cNvPr>
          <p:cNvSpPr>
            <a:spLocks noGrp="1"/>
          </p:cNvSpPr>
          <p:nvPr>
            <p:ph idx="1"/>
          </p:nvPr>
        </p:nvSpPr>
        <p:spPr>
          <a:xfrm>
            <a:off x="380999" y="1719070"/>
            <a:ext cx="8407893" cy="4986529"/>
          </a:xfrm>
        </p:spPr>
        <p:txBody>
          <a:bodyPr>
            <a:normAutofit/>
          </a:bodyPr>
          <a:lstStyle/>
          <a:p>
            <a:r>
              <a:rPr lang="en-US" dirty="0" err="1"/>
              <a:t>Xapian</a:t>
            </a:r>
            <a:r>
              <a:rPr lang="en-US" dirty="0"/>
              <a:t> is an open source library written in C++, which gives the developer a control to add advance indexing and search libraries in there application</a:t>
            </a:r>
          </a:p>
          <a:p>
            <a:r>
              <a:rPr lang="en-US" dirty="0"/>
              <a:t>The inverted index is apparently implemented as B-Tree with different posting lists broken into chunks and each chunk being indexed by its term and the doc id of the first document of the chunk</a:t>
            </a:r>
          </a:p>
          <a:p>
            <a:r>
              <a:rPr lang="en-US" dirty="0"/>
              <a:t>Indexes stored in virtual databases on disk</a:t>
            </a:r>
          </a:p>
          <a:p>
            <a:r>
              <a:rPr lang="en-US" dirty="0"/>
              <a:t>Index Throughput decreased rapidly as the number of files increased</a:t>
            </a:r>
          </a:p>
          <a:p>
            <a:r>
              <a:rPr lang="en-US" dirty="0"/>
              <a:t>The B-Tree Index proved to be faster than compared to Lucene and </a:t>
            </a:r>
            <a:r>
              <a:rPr lang="en-US" dirty="0" err="1"/>
              <a:t>LucenePlusPlus</a:t>
            </a:r>
            <a:endParaRPr lang="en-US" dirty="0"/>
          </a:p>
          <a:p>
            <a:pPr marL="45720" indent="0">
              <a:buNone/>
            </a:pPr>
            <a:endParaRPr lang="en-US" dirty="0">
              <a:solidFill>
                <a:schemeClr val="accent6">
                  <a:lumMod val="75000"/>
                </a:schemeClr>
              </a:solidFill>
            </a:endParaRPr>
          </a:p>
          <a:p>
            <a:pPr marL="45720" indent="0">
              <a:buNone/>
            </a:pPr>
            <a:r>
              <a:rPr lang="en-US" dirty="0">
                <a:solidFill>
                  <a:schemeClr val="accent6">
                    <a:lumMod val="75000"/>
                  </a:schemeClr>
                </a:solidFill>
              </a:rPr>
              <a:t>Contacted </a:t>
            </a:r>
            <a:r>
              <a:rPr lang="en-US" dirty="0" err="1">
                <a:solidFill>
                  <a:schemeClr val="accent6">
                    <a:lumMod val="75000"/>
                  </a:schemeClr>
                </a:solidFill>
              </a:rPr>
              <a:t>Xapian</a:t>
            </a:r>
            <a:r>
              <a:rPr lang="en-US" dirty="0">
                <a:solidFill>
                  <a:schemeClr val="accent6">
                    <a:lumMod val="75000"/>
                  </a:schemeClr>
                </a:solidFill>
              </a:rPr>
              <a:t> developers to get our code verified </a:t>
            </a:r>
          </a:p>
          <a:p>
            <a:pPr marL="45720" indent="0">
              <a:buNone/>
            </a:pPr>
            <a:endParaRPr lang="en-US" dirty="0"/>
          </a:p>
          <a:p>
            <a:pPr marL="45720" indent="0">
              <a:buNone/>
            </a:pPr>
            <a:endParaRPr lang="en-US" dirty="0"/>
          </a:p>
        </p:txBody>
      </p:sp>
      <p:sp>
        <p:nvSpPr>
          <p:cNvPr id="3" name="Title 2">
            <a:extLst>
              <a:ext uri="{FF2B5EF4-FFF2-40B4-BE49-F238E27FC236}">
                <a16:creationId xmlns:a16="http://schemas.microsoft.com/office/drawing/2014/main" id="{D2A5835B-C51B-4729-8143-8F852188ABAE}"/>
              </a:ext>
            </a:extLst>
          </p:cNvPr>
          <p:cNvSpPr>
            <a:spLocks noGrp="1"/>
          </p:cNvSpPr>
          <p:nvPr>
            <p:ph type="title"/>
          </p:nvPr>
        </p:nvSpPr>
        <p:spPr/>
        <p:txBody>
          <a:bodyPr/>
          <a:lstStyle/>
          <a:p>
            <a:r>
              <a:rPr lang="en-US" dirty="0"/>
              <a:t>XAPIAN</a:t>
            </a:r>
          </a:p>
        </p:txBody>
      </p:sp>
    </p:spTree>
    <p:extLst>
      <p:ext uri="{BB962C8B-B14F-4D97-AF65-F5344CB8AC3E}">
        <p14:creationId xmlns:p14="http://schemas.microsoft.com/office/powerpoint/2010/main" val="54144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EAE540-E945-4FA3-9368-61F09201BA1C}"/>
              </a:ext>
            </a:extLst>
          </p:cNvPr>
          <p:cNvSpPr>
            <a:spLocks noGrp="1"/>
          </p:cNvSpPr>
          <p:nvPr>
            <p:ph idx="1"/>
          </p:nvPr>
        </p:nvSpPr>
        <p:spPr>
          <a:xfrm>
            <a:off x="380999" y="1719070"/>
            <a:ext cx="8407893" cy="4956049"/>
          </a:xfrm>
        </p:spPr>
        <p:txBody>
          <a:bodyPr>
            <a:normAutofit fontScale="47500" lnSpcReduction="20000"/>
          </a:bodyPr>
          <a:lstStyle/>
          <a:p>
            <a:pPr marL="45720" indent="0">
              <a:buNone/>
            </a:pPr>
            <a:r>
              <a:rPr lang="en-IN" sz="3300" b="1" dirty="0">
                <a:solidFill>
                  <a:schemeClr val="accent6">
                    <a:lumMod val="75000"/>
                  </a:schemeClr>
                </a:solidFill>
              </a:rPr>
              <a:t>Text Search :</a:t>
            </a:r>
          </a:p>
          <a:p>
            <a:endParaRPr lang="en-IN" sz="3300" dirty="0"/>
          </a:p>
          <a:p>
            <a:r>
              <a:rPr lang="en-US" sz="3300" dirty="0"/>
              <a:t>Implemented search using multi-threaded indexing on 1, 2, 4, 8, 16, 32, 48 threads</a:t>
            </a:r>
          </a:p>
          <a:p>
            <a:r>
              <a:rPr lang="en-US" sz="3300" dirty="0"/>
              <a:t>Index Created on Disk</a:t>
            </a:r>
          </a:p>
          <a:p>
            <a:r>
              <a:rPr lang="en-US" sz="3300" dirty="0"/>
              <a:t>We implemented this on 3 GBs and 20 GBs of Wikipedia Dumps.</a:t>
            </a:r>
          </a:p>
          <a:p>
            <a:r>
              <a:rPr lang="en-US" sz="3300" dirty="0"/>
              <a:t>Calculated the index and search latency for 1000 searches</a:t>
            </a:r>
          </a:p>
          <a:p>
            <a:pPr marL="45720" indent="0">
              <a:buNone/>
            </a:pPr>
            <a:endParaRPr lang="en-IN" sz="3300" b="1" dirty="0">
              <a:solidFill>
                <a:schemeClr val="accent6">
                  <a:lumMod val="75000"/>
                </a:schemeClr>
              </a:solidFill>
            </a:endParaRPr>
          </a:p>
          <a:p>
            <a:pPr marL="45720" indent="0">
              <a:buNone/>
            </a:pPr>
            <a:r>
              <a:rPr lang="en-IN" sz="3300" b="1" dirty="0">
                <a:solidFill>
                  <a:schemeClr val="accent6">
                    <a:lumMod val="75000"/>
                  </a:schemeClr>
                </a:solidFill>
              </a:rPr>
              <a:t>Meta Data Search :</a:t>
            </a:r>
          </a:p>
          <a:p>
            <a:pPr marL="45720" indent="0">
              <a:buNone/>
            </a:pPr>
            <a:endParaRPr lang="en-IN" sz="3300" dirty="0"/>
          </a:p>
          <a:p>
            <a:r>
              <a:rPr lang="en-IN" sz="3300" dirty="0"/>
              <a:t>Again all the experiments were performed on multiple threads from 1,2,4,8,16,32 and 48 threads on 1 GB and 7 GB meta data dumps</a:t>
            </a:r>
          </a:p>
          <a:p>
            <a:r>
              <a:rPr lang="en-IN" sz="3300" dirty="0"/>
              <a:t> It was implemented on FSD directory</a:t>
            </a:r>
          </a:p>
          <a:p>
            <a:r>
              <a:rPr lang="en-IN" sz="3300" dirty="0"/>
              <a:t>Index throughput was then calculated</a:t>
            </a:r>
          </a:p>
          <a:p>
            <a:r>
              <a:rPr lang="en-US" sz="3300" dirty="0"/>
              <a:t>Calculated the index and search latency for 1000 searches</a:t>
            </a:r>
          </a:p>
          <a:p>
            <a:pPr marL="45720" indent="0">
              <a:buNone/>
            </a:pPr>
            <a:endParaRPr lang="en-US" sz="3300" dirty="0"/>
          </a:p>
          <a:p>
            <a:pPr marL="45720" indent="0">
              <a:buNone/>
            </a:pPr>
            <a:r>
              <a:rPr lang="en-US" sz="3600" dirty="0">
                <a:solidFill>
                  <a:schemeClr val="accent6">
                    <a:lumMod val="75000"/>
                  </a:schemeClr>
                </a:solidFill>
              </a:rPr>
              <a:t>The terms that are being searched are essentially a set of 1000 randomly generated words from the workload itself. These words were generated with the help of a python script</a:t>
            </a:r>
          </a:p>
          <a:p>
            <a:pPr marL="45720" indent="0">
              <a:buNone/>
            </a:pPr>
            <a:endParaRPr lang="en-IN" sz="3300" b="1" dirty="0">
              <a:solidFill>
                <a:schemeClr val="accent6">
                  <a:lumMod val="75000"/>
                </a:schemeClr>
              </a:solidFill>
            </a:endParaRPr>
          </a:p>
          <a:p>
            <a:endParaRPr lang="en-IN" sz="3300" dirty="0"/>
          </a:p>
          <a:p>
            <a:endParaRPr lang="en-US" dirty="0"/>
          </a:p>
        </p:txBody>
      </p:sp>
      <p:sp>
        <p:nvSpPr>
          <p:cNvPr id="3" name="Title 2">
            <a:extLst>
              <a:ext uri="{FF2B5EF4-FFF2-40B4-BE49-F238E27FC236}">
                <a16:creationId xmlns:a16="http://schemas.microsoft.com/office/drawing/2014/main" id="{39749834-0C72-4A15-8BC6-01C96573625C}"/>
              </a:ext>
            </a:extLst>
          </p:cNvPr>
          <p:cNvSpPr>
            <a:spLocks noGrp="1"/>
          </p:cNvSpPr>
          <p:nvPr>
            <p:ph type="title"/>
          </p:nvPr>
        </p:nvSpPr>
        <p:spPr/>
        <p:txBody>
          <a:bodyPr/>
          <a:lstStyle/>
          <a:p>
            <a:r>
              <a:rPr lang="en-US" dirty="0"/>
              <a:t>XAPIAN</a:t>
            </a:r>
          </a:p>
        </p:txBody>
      </p:sp>
    </p:spTree>
    <p:extLst>
      <p:ext uri="{BB962C8B-B14F-4D97-AF65-F5344CB8AC3E}">
        <p14:creationId xmlns:p14="http://schemas.microsoft.com/office/powerpoint/2010/main" val="410845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SEARCH performance evaluation</a:t>
            </a:r>
          </a:p>
        </p:txBody>
      </p:sp>
      <p:pic>
        <p:nvPicPr>
          <p:cNvPr id="5" name="Picture 4">
            <a:extLst>
              <a:ext uri="{FF2B5EF4-FFF2-40B4-BE49-F238E27FC236}">
                <a16:creationId xmlns:a16="http://schemas.microsoft.com/office/drawing/2014/main" id="{C8DA45DF-0468-4726-B49E-A6B3A77340B6}"/>
              </a:ext>
            </a:extLst>
          </p:cNvPr>
          <p:cNvPicPr>
            <a:picLocks noChangeAspect="1"/>
          </p:cNvPicPr>
          <p:nvPr/>
        </p:nvPicPr>
        <p:blipFill>
          <a:blip r:embed="rId3"/>
          <a:stretch>
            <a:fillRect/>
          </a:stretch>
        </p:blipFill>
        <p:spPr>
          <a:xfrm>
            <a:off x="619760" y="1924260"/>
            <a:ext cx="7976553" cy="4491032"/>
          </a:xfrm>
          <a:prstGeom prst="rect">
            <a:avLst/>
          </a:prstGeom>
        </p:spPr>
      </p:pic>
      <p:pic>
        <p:nvPicPr>
          <p:cNvPr id="9" name="Picture 8">
            <a:extLst>
              <a:ext uri="{FF2B5EF4-FFF2-40B4-BE49-F238E27FC236}">
                <a16:creationId xmlns:a16="http://schemas.microsoft.com/office/drawing/2014/main" id="{BA7C1299-2BD0-494B-806E-C8825CC19737}"/>
              </a:ext>
            </a:extLst>
          </p:cNvPr>
          <p:cNvPicPr>
            <a:picLocks noChangeAspect="1"/>
          </p:cNvPicPr>
          <p:nvPr/>
        </p:nvPicPr>
        <p:blipFill>
          <a:blip r:embed="rId4"/>
          <a:stretch>
            <a:fillRect/>
          </a:stretch>
        </p:blipFill>
        <p:spPr>
          <a:xfrm>
            <a:off x="302168" y="2137140"/>
            <a:ext cx="8222072" cy="4441192"/>
          </a:xfrm>
          <a:prstGeom prst="rect">
            <a:avLst/>
          </a:prstGeom>
        </p:spPr>
      </p:pic>
      <p:pic>
        <p:nvPicPr>
          <p:cNvPr id="7" name="Picture 6">
            <a:extLst>
              <a:ext uri="{FF2B5EF4-FFF2-40B4-BE49-F238E27FC236}">
                <a16:creationId xmlns:a16="http://schemas.microsoft.com/office/drawing/2014/main" id="{3FD3FAC7-4A3E-4910-92B3-75D8AC203323}"/>
              </a:ext>
            </a:extLst>
          </p:cNvPr>
          <p:cNvPicPr>
            <a:picLocks noChangeAspect="1"/>
          </p:cNvPicPr>
          <p:nvPr/>
        </p:nvPicPr>
        <p:blipFill>
          <a:blip r:embed="rId5"/>
          <a:stretch>
            <a:fillRect/>
          </a:stretch>
        </p:blipFill>
        <p:spPr>
          <a:xfrm>
            <a:off x="302168" y="2068790"/>
            <a:ext cx="8381260" cy="4577892"/>
          </a:xfrm>
          <a:prstGeom prst="rect">
            <a:avLst/>
          </a:prstGeom>
        </p:spPr>
      </p:pic>
      <p:pic>
        <p:nvPicPr>
          <p:cNvPr id="6" name="Picture 5">
            <a:extLst>
              <a:ext uri="{FF2B5EF4-FFF2-40B4-BE49-F238E27FC236}">
                <a16:creationId xmlns:a16="http://schemas.microsoft.com/office/drawing/2014/main" id="{6F1A71D7-A8E2-4F48-A8AD-90A23687F8B3}"/>
              </a:ext>
            </a:extLst>
          </p:cNvPr>
          <p:cNvPicPr>
            <a:picLocks noChangeAspect="1"/>
          </p:cNvPicPr>
          <p:nvPr/>
        </p:nvPicPr>
        <p:blipFill>
          <a:blip r:embed="rId6"/>
          <a:stretch>
            <a:fillRect/>
          </a:stretch>
        </p:blipFill>
        <p:spPr>
          <a:xfrm>
            <a:off x="553243" y="1930692"/>
            <a:ext cx="7970997" cy="4552950"/>
          </a:xfrm>
          <a:prstGeom prst="rect">
            <a:avLst/>
          </a:prstGeom>
        </p:spPr>
      </p:pic>
    </p:spTree>
    <p:extLst>
      <p:ext uri="{BB962C8B-B14F-4D97-AF65-F5344CB8AC3E}">
        <p14:creationId xmlns:p14="http://schemas.microsoft.com/office/powerpoint/2010/main" val="21775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E388B-8289-4EEB-920B-926B5A9BB7FC}"/>
              </a:ext>
            </a:extLst>
          </p:cNvPr>
          <p:cNvSpPr>
            <a:spLocks noGrp="1"/>
          </p:cNvSpPr>
          <p:nvPr>
            <p:ph type="title"/>
          </p:nvPr>
        </p:nvSpPr>
        <p:spPr/>
        <p:txBody>
          <a:bodyPr/>
          <a:lstStyle/>
          <a:p>
            <a:r>
              <a:rPr lang="en-US" dirty="0"/>
              <a:t>META DATA SEARCH performance evaluation</a:t>
            </a:r>
          </a:p>
        </p:txBody>
      </p:sp>
      <p:pic>
        <p:nvPicPr>
          <p:cNvPr id="12" name="Picture 11">
            <a:extLst>
              <a:ext uri="{FF2B5EF4-FFF2-40B4-BE49-F238E27FC236}">
                <a16:creationId xmlns:a16="http://schemas.microsoft.com/office/drawing/2014/main" id="{3749276F-D317-4758-A419-35050740FE64}"/>
              </a:ext>
            </a:extLst>
          </p:cNvPr>
          <p:cNvPicPr>
            <a:picLocks noChangeAspect="1"/>
          </p:cNvPicPr>
          <p:nvPr/>
        </p:nvPicPr>
        <p:blipFill>
          <a:blip r:embed="rId2"/>
          <a:stretch>
            <a:fillRect/>
          </a:stretch>
        </p:blipFill>
        <p:spPr>
          <a:xfrm>
            <a:off x="381000" y="2056185"/>
            <a:ext cx="8260080" cy="4354196"/>
          </a:xfrm>
          <a:prstGeom prst="rect">
            <a:avLst/>
          </a:prstGeom>
        </p:spPr>
      </p:pic>
      <p:pic>
        <p:nvPicPr>
          <p:cNvPr id="14" name="Picture 13">
            <a:extLst>
              <a:ext uri="{FF2B5EF4-FFF2-40B4-BE49-F238E27FC236}">
                <a16:creationId xmlns:a16="http://schemas.microsoft.com/office/drawing/2014/main" id="{632EFA7E-9EB8-4689-8C87-2BD548078066}"/>
              </a:ext>
            </a:extLst>
          </p:cNvPr>
          <p:cNvPicPr>
            <a:picLocks noChangeAspect="1"/>
          </p:cNvPicPr>
          <p:nvPr/>
        </p:nvPicPr>
        <p:blipFill>
          <a:blip r:embed="rId3"/>
          <a:stretch>
            <a:fillRect/>
          </a:stretch>
        </p:blipFill>
        <p:spPr>
          <a:xfrm>
            <a:off x="299192" y="2045275"/>
            <a:ext cx="8341888" cy="4491354"/>
          </a:xfrm>
          <a:prstGeom prst="rect">
            <a:avLst/>
          </a:prstGeom>
        </p:spPr>
      </p:pic>
      <p:pic>
        <p:nvPicPr>
          <p:cNvPr id="2" name="Picture 1">
            <a:extLst>
              <a:ext uri="{FF2B5EF4-FFF2-40B4-BE49-F238E27FC236}">
                <a16:creationId xmlns:a16="http://schemas.microsoft.com/office/drawing/2014/main" id="{A1ABB371-AB0C-4368-8313-B866DB05AFAA}"/>
              </a:ext>
            </a:extLst>
          </p:cNvPr>
          <p:cNvPicPr>
            <a:picLocks noChangeAspect="1"/>
          </p:cNvPicPr>
          <p:nvPr/>
        </p:nvPicPr>
        <p:blipFill>
          <a:blip r:embed="rId4"/>
          <a:stretch>
            <a:fillRect/>
          </a:stretch>
        </p:blipFill>
        <p:spPr>
          <a:xfrm>
            <a:off x="573828" y="2416360"/>
            <a:ext cx="7995603" cy="4198005"/>
          </a:xfrm>
          <a:prstGeom prst="rect">
            <a:avLst/>
          </a:prstGeom>
        </p:spPr>
      </p:pic>
      <p:pic>
        <p:nvPicPr>
          <p:cNvPr id="4" name="Picture 3">
            <a:extLst>
              <a:ext uri="{FF2B5EF4-FFF2-40B4-BE49-F238E27FC236}">
                <a16:creationId xmlns:a16="http://schemas.microsoft.com/office/drawing/2014/main" id="{DA3D99D9-A242-4ABC-8DFE-90AC512F8CA5}"/>
              </a:ext>
            </a:extLst>
          </p:cNvPr>
          <p:cNvPicPr>
            <a:picLocks noChangeAspect="1"/>
          </p:cNvPicPr>
          <p:nvPr/>
        </p:nvPicPr>
        <p:blipFill>
          <a:blip r:embed="rId5"/>
          <a:stretch>
            <a:fillRect/>
          </a:stretch>
        </p:blipFill>
        <p:spPr>
          <a:xfrm>
            <a:off x="472335" y="2045275"/>
            <a:ext cx="7995602" cy="4198005"/>
          </a:xfrm>
          <a:prstGeom prst="rect">
            <a:avLst/>
          </a:prstGeom>
        </p:spPr>
      </p:pic>
    </p:spTree>
    <p:extLst>
      <p:ext uri="{BB962C8B-B14F-4D97-AF65-F5344CB8AC3E}">
        <p14:creationId xmlns:p14="http://schemas.microsoft.com/office/powerpoint/2010/main" val="191770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E388B-8289-4EEB-920B-926B5A9BB7FC}"/>
              </a:ext>
            </a:extLst>
          </p:cNvPr>
          <p:cNvSpPr>
            <a:spLocks noGrp="1"/>
          </p:cNvSpPr>
          <p:nvPr>
            <p:ph type="title"/>
          </p:nvPr>
        </p:nvSpPr>
        <p:spPr/>
        <p:txBody>
          <a:bodyPr/>
          <a:lstStyle/>
          <a:p>
            <a:r>
              <a:rPr lang="en-US" dirty="0"/>
              <a:t>THROUGHPUT performance evaluation – 3 </a:t>
            </a:r>
            <a:r>
              <a:rPr lang="en-US" dirty="0" err="1"/>
              <a:t>gB</a:t>
            </a:r>
            <a:r>
              <a:rPr lang="en-US" dirty="0"/>
              <a:t> TEXT DATA search</a:t>
            </a:r>
          </a:p>
        </p:txBody>
      </p:sp>
      <p:pic>
        <p:nvPicPr>
          <p:cNvPr id="2" name="Picture 1">
            <a:extLst>
              <a:ext uri="{FF2B5EF4-FFF2-40B4-BE49-F238E27FC236}">
                <a16:creationId xmlns:a16="http://schemas.microsoft.com/office/drawing/2014/main" id="{52F09E4D-993B-4FB4-B7A5-CB52F2CCB7D9}"/>
              </a:ext>
            </a:extLst>
          </p:cNvPr>
          <p:cNvPicPr>
            <a:picLocks noChangeAspect="1"/>
          </p:cNvPicPr>
          <p:nvPr/>
        </p:nvPicPr>
        <p:blipFill>
          <a:blip r:embed="rId2"/>
          <a:stretch>
            <a:fillRect/>
          </a:stretch>
        </p:blipFill>
        <p:spPr>
          <a:xfrm>
            <a:off x="475297" y="1739653"/>
            <a:ext cx="8010525" cy="4762500"/>
          </a:xfrm>
          <a:prstGeom prst="rect">
            <a:avLst/>
          </a:prstGeom>
        </p:spPr>
      </p:pic>
    </p:spTree>
    <p:extLst>
      <p:ext uri="{BB962C8B-B14F-4D97-AF65-F5344CB8AC3E}">
        <p14:creationId xmlns:p14="http://schemas.microsoft.com/office/powerpoint/2010/main" val="115726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E388B-8289-4EEB-920B-926B5A9BB7FC}"/>
              </a:ext>
            </a:extLst>
          </p:cNvPr>
          <p:cNvSpPr>
            <a:spLocks noGrp="1"/>
          </p:cNvSpPr>
          <p:nvPr>
            <p:ph type="title"/>
          </p:nvPr>
        </p:nvSpPr>
        <p:spPr/>
        <p:txBody>
          <a:bodyPr/>
          <a:lstStyle/>
          <a:p>
            <a:r>
              <a:rPr lang="en-US" dirty="0"/>
              <a:t>THROUGHPUT performance evaluation – 20 </a:t>
            </a:r>
            <a:r>
              <a:rPr lang="en-US" dirty="0" err="1"/>
              <a:t>gB</a:t>
            </a:r>
            <a:r>
              <a:rPr lang="en-US" dirty="0"/>
              <a:t> TEXT DATA search</a:t>
            </a:r>
          </a:p>
        </p:txBody>
      </p:sp>
      <p:pic>
        <p:nvPicPr>
          <p:cNvPr id="5" name="Picture 4">
            <a:extLst>
              <a:ext uri="{FF2B5EF4-FFF2-40B4-BE49-F238E27FC236}">
                <a16:creationId xmlns:a16="http://schemas.microsoft.com/office/drawing/2014/main" id="{E54AEB7B-23DD-4E77-AA73-03A3A30F8B86}"/>
              </a:ext>
            </a:extLst>
          </p:cNvPr>
          <p:cNvPicPr>
            <a:picLocks noChangeAspect="1"/>
          </p:cNvPicPr>
          <p:nvPr/>
        </p:nvPicPr>
        <p:blipFill>
          <a:blip r:embed="rId2"/>
          <a:stretch>
            <a:fillRect/>
          </a:stretch>
        </p:blipFill>
        <p:spPr>
          <a:xfrm>
            <a:off x="351685" y="1692028"/>
            <a:ext cx="8410575" cy="4810125"/>
          </a:xfrm>
          <a:prstGeom prst="rect">
            <a:avLst/>
          </a:prstGeom>
        </p:spPr>
      </p:pic>
    </p:spTree>
    <p:extLst>
      <p:ext uri="{BB962C8B-B14F-4D97-AF65-F5344CB8AC3E}">
        <p14:creationId xmlns:p14="http://schemas.microsoft.com/office/powerpoint/2010/main" val="370198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E388B-8289-4EEB-920B-926B5A9BB7FC}"/>
              </a:ext>
            </a:extLst>
          </p:cNvPr>
          <p:cNvSpPr>
            <a:spLocks noGrp="1"/>
          </p:cNvSpPr>
          <p:nvPr>
            <p:ph type="title"/>
          </p:nvPr>
        </p:nvSpPr>
        <p:spPr/>
        <p:txBody>
          <a:bodyPr/>
          <a:lstStyle/>
          <a:p>
            <a:r>
              <a:rPr lang="en-US" dirty="0"/>
              <a:t>THROUGHPUT performance evaluation – 1 </a:t>
            </a:r>
            <a:r>
              <a:rPr lang="en-US" dirty="0" err="1"/>
              <a:t>gB</a:t>
            </a:r>
            <a:r>
              <a:rPr lang="en-US" dirty="0"/>
              <a:t> meta DATA search</a:t>
            </a:r>
          </a:p>
        </p:txBody>
      </p:sp>
      <p:pic>
        <p:nvPicPr>
          <p:cNvPr id="2" name="Picture 1">
            <a:extLst>
              <a:ext uri="{FF2B5EF4-FFF2-40B4-BE49-F238E27FC236}">
                <a16:creationId xmlns:a16="http://schemas.microsoft.com/office/drawing/2014/main" id="{1C23E0D9-6656-49BA-AB74-C957FA12C306}"/>
              </a:ext>
            </a:extLst>
          </p:cNvPr>
          <p:cNvPicPr>
            <a:picLocks noChangeAspect="1"/>
          </p:cNvPicPr>
          <p:nvPr/>
        </p:nvPicPr>
        <p:blipFill>
          <a:blip r:embed="rId2"/>
          <a:stretch>
            <a:fillRect/>
          </a:stretch>
        </p:blipFill>
        <p:spPr>
          <a:xfrm>
            <a:off x="593990" y="1807884"/>
            <a:ext cx="7955279" cy="4582509"/>
          </a:xfrm>
          <a:prstGeom prst="rect">
            <a:avLst/>
          </a:prstGeom>
        </p:spPr>
      </p:pic>
    </p:spTree>
    <p:extLst>
      <p:ext uri="{BB962C8B-B14F-4D97-AF65-F5344CB8AC3E}">
        <p14:creationId xmlns:p14="http://schemas.microsoft.com/office/powerpoint/2010/main" val="266782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E388B-8289-4EEB-920B-926B5A9BB7FC}"/>
              </a:ext>
            </a:extLst>
          </p:cNvPr>
          <p:cNvSpPr>
            <a:spLocks noGrp="1"/>
          </p:cNvSpPr>
          <p:nvPr>
            <p:ph type="title"/>
          </p:nvPr>
        </p:nvSpPr>
        <p:spPr/>
        <p:txBody>
          <a:bodyPr/>
          <a:lstStyle/>
          <a:p>
            <a:r>
              <a:rPr lang="en-US" dirty="0"/>
              <a:t>THROUGHPUT performance evaluation – 7 </a:t>
            </a:r>
            <a:r>
              <a:rPr lang="en-US" dirty="0" err="1"/>
              <a:t>gB</a:t>
            </a:r>
            <a:r>
              <a:rPr lang="en-US" dirty="0"/>
              <a:t> meta DATA search</a:t>
            </a:r>
          </a:p>
        </p:txBody>
      </p:sp>
      <p:pic>
        <p:nvPicPr>
          <p:cNvPr id="2" name="Picture 1">
            <a:extLst>
              <a:ext uri="{FF2B5EF4-FFF2-40B4-BE49-F238E27FC236}">
                <a16:creationId xmlns:a16="http://schemas.microsoft.com/office/drawing/2014/main" id="{EE1284A6-14F8-4E2C-B698-7C0F5AA7DBDF}"/>
              </a:ext>
            </a:extLst>
          </p:cNvPr>
          <p:cNvPicPr>
            <a:picLocks noChangeAspect="1"/>
          </p:cNvPicPr>
          <p:nvPr/>
        </p:nvPicPr>
        <p:blipFill>
          <a:blip r:embed="rId2"/>
          <a:stretch>
            <a:fillRect/>
          </a:stretch>
        </p:blipFill>
        <p:spPr>
          <a:xfrm>
            <a:off x="579120" y="1961197"/>
            <a:ext cx="7853680" cy="4540956"/>
          </a:xfrm>
          <a:prstGeom prst="rect">
            <a:avLst/>
          </a:prstGeom>
        </p:spPr>
      </p:pic>
    </p:spTree>
    <p:extLst>
      <p:ext uri="{BB962C8B-B14F-4D97-AF65-F5344CB8AC3E}">
        <p14:creationId xmlns:p14="http://schemas.microsoft.com/office/powerpoint/2010/main" val="2265866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Contribution &amp; future work</a:t>
            </a:r>
          </a:p>
        </p:txBody>
      </p:sp>
      <p:sp>
        <p:nvSpPr>
          <p:cNvPr id="4" name="Content Placeholder 3">
            <a:extLst>
              <a:ext uri="{FF2B5EF4-FFF2-40B4-BE49-F238E27FC236}">
                <a16:creationId xmlns:a16="http://schemas.microsoft.com/office/drawing/2014/main" id="{791F2606-8CEF-4B99-9147-813A38C28D98}"/>
              </a:ext>
            </a:extLst>
          </p:cNvPr>
          <p:cNvSpPr>
            <a:spLocks noGrp="1"/>
          </p:cNvSpPr>
          <p:nvPr>
            <p:ph idx="1"/>
          </p:nvPr>
        </p:nvSpPr>
        <p:spPr>
          <a:xfrm>
            <a:off x="380999" y="1719071"/>
            <a:ext cx="8407893" cy="4783082"/>
          </a:xfrm>
        </p:spPr>
        <p:txBody>
          <a:bodyPr>
            <a:normAutofit fontScale="92500" lnSpcReduction="10000"/>
          </a:bodyPr>
          <a:lstStyle/>
          <a:p>
            <a:pPr marL="45720" indent="0">
              <a:buNone/>
            </a:pPr>
            <a:r>
              <a:rPr lang="en-US" sz="3300" b="1" dirty="0">
                <a:solidFill>
                  <a:schemeClr val="accent6">
                    <a:lumMod val="75000"/>
                  </a:schemeClr>
                </a:solidFill>
              </a:rPr>
              <a:t>Contributions :</a:t>
            </a:r>
          </a:p>
          <a:p>
            <a:r>
              <a:rPr lang="en-US" dirty="0"/>
              <a:t>All the work related to </a:t>
            </a:r>
            <a:r>
              <a:rPr lang="en-US" dirty="0" err="1"/>
              <a:t>Xapain</a:t>
            </a:r>
            <a:r>
              <a:rPr lang="en-US" dirty="0"/>
              <a:t> and related research was done by Krishna</a:t>
            </a:r>
          </a:p>
          <a:p>
            <a:r>
              <a:rPr lang="en-US" dirty="0"/>
              <a:t>Lucene experiments and related research by </a:t>
            </a:r>
            <a:r>
              <a:rPr lang="en-US" dirty="0" err="1"/>
              <a:t>Animesh</a:t>
            </a:r>
            <a:endParaRPr lang="en-US" dirty="0"/>
          </a:p>
          <a:p>
            <a:r>
              <a:rPr lang="en-US" dirty="0" err="1"/>
              <a:t>LucenePlusPlus</a:t>
            </a:r>
            <a:r>
              <a:rPr lang="en-US" dirty="0"/>
              <a:t> experiments and related work by Pooja</a:t>
            </a:r>
          </a:p>
          <a:p>
            <a:r>
              <a:rPr lang="en-US" dirty="0"/>
              <a:t>However, it was done with each others cooperation and coordination and hence all of has a flavor of the entire project work </a:t>
            </a:r>
          </a:p>
          <a:p>
            <a:pPr marL="45720" indent="0">
              <a:buNone/>
            </a:pPr>
            <a:endParaRPr lang="en-US" dirty="0"/>
          </a:p>
          <a:p>
            <a:pPr marL="45720" indent="0">
              <a:buNone/>
            </a:pPr>
            <a:r>
              <a:rPr lang="en-US" sz="3300" b="1" dirty="0">
                <a:solidFill>
                  <a:schemeClr val="accent6">
                    <a:lumMod val="75000"/>
                  </a:schemeClr>
                </a:solidFill>
              </a:rPr>
              <a:t>Future Work :</a:t>
            </a:r>
          </a:p>
          <a:p>
            <a:r>
              <a:rPr lang="en-US" dirty="0"/>
              <a:t>Implement </a:t>
            </a:r>
            <a:r>
              <a:rPr lang="en-US" dirty="0" err="1"/>
              <a:t>Ctrie</a:t>
            </a:r>
            <a:r>
              <a:rPr lang="en-US" dirty="0"/>
              <a:t> as a data structure to Index more accurately and efficiently </a:t>
            </a:r>
          </a:p>
          <a:p>
            <a:r>
              <a:rPr lang="en-US" dirty="0"/>
              <a:t>Support for Ranged Queries in metadata search</a:t>
            </a:r>
          </a:p>
          <a:p>
            <a:r>
              <a:rPr lang="en-US" dirty="0"/>
              <a:t>Implement these libraries in a distributed environment</a:t>
            </a:r>
          </a:p>
        </p:txBody>
      </p:sp>
    </p:spTree>
    <p:extLst>
      <p:ext uri="{BB962C8B-B14F-4D97-AF65-F5344CB8AC3E}">
        <p14:creationId xmlns:p14="http://schemas.microsoft.com/office/powerpoint/2010/main" val="277958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C2BF2E-D96D-47CA-973B-10ECB795B2E8}"/>
              </a:ext>
            </a:extLst>
          </p:cNvPr>
          <p:cNvSpPr>
            <a:spLocks noGrp="1"/>
          </p:cNvSpPr>
          <p:nvPr>
            <p:ph type="title"/>
          </p:nvPr>
        </p:nvSpPr>
        <p:spPr/>
        <p:txBody>
          <a:bodyPr/>
          <a:lstStyle/>
          <a:p>
            <a:r>
              <a:rPr lang="en-US" dirty="0"/>
              <a:t>references</a:t>
            </a:r>
          </a:p>
        </p:txBody>
      </p:sp>
      <p:sp>
        <p:nvSpPr>
          <p:cNvPr id="4" name="Content Placeholder 1">
            <a:extLst>
              <a:ext uri="{FF2B5EF4-FFF2-40B4-BE49-F238E27FC236}">
                <a16:creationId xmlns:a16="http://schemas.microsoft.com/office/drawing/2014/main" id="{4FC6AF85-33C2-4DAB-AAAE-62E85AC5ABDD}"/>
              </a:ext>
            </a:extLst>
          </p:cNvPr>
          <p:cNvSpPr>
            <a:spLocks noGrp="1"/>
          </p:cNvSpPr>
          <p:nvPr>
            <p:ph idx="1"/>
          </p:nvPr>
        </p:nvSpPr>
        <p:spPr>
          <a:xfrm>
            <a:off x="380999" y="1719070"/>
            <a:ext cx="8381261" cy="4651249"/>
          </a:xfrm>
        </p:spPr>
        <p:txBody>
          <a:bodyPr>
            <a:normAutofit/>
          </a:bodyPr>
          <a:lstStyle/>
          <a:p>
            <a:pPr marL="45720" indent="0">
              <a:buNone/>
            </a:pPr>
            <a:endParaRPr lang="en-US" dirty="0">
              <a:latin typeface="Times New Roman"/>
              <a:cs typeface="Times New Roman"/>
            </a:endParaRPr>
          </a:p>
          <a:p>
            <a:r>
              <a:rPr lang="en-US" dirty="0" err="1"/>
              <a:t>Alexandru</a:t>
            </a:r>
            <a:r>
              <a:rPr lang="en-US" dirty="0"/>
              <a:t> Iulian </a:t>
            </a:r>
            <a:r>
              <a:rPr lang="en-US" dirty="0" err="1"/>
              <a:t>Orhean</a:t>
            </a:r>
            <a:r>
              <a:rPr lang="en-US" dirty="0"/>
              <a:t>, Kyle Chard, </a:t>
            </a:r>
            <a:r>
              <a:rPr lang="en-US" dirty="0" err="1"/>
              <a:t>Ioan</a:t>
            </a:r>
            <a:r>
              <a:rPr lang="en-US" dirty="0"/>
              <a:t> </a:t>
            </a:r>
            <a:r>
              <a:rPr lang="en-US" dirty="0" err="1"/>
              <a:t>Raicu</a:t>
            </a:r>
            <a:r>
              <a:rPr lang="en-US" dirty="0"/>
              <a:t>.“</a:t>
            </a:r>
            <a:r>
              <a:rPr lang="en-US" dirty="0" err="1"/>
              <a:t>XSearch</a:t>
            </a:r>
            <a:r>
              <a:rPr lang="en-US" dirty="0"/>
              <a:t>: Distributed Information Retrieval in Large-Scale Storage Systems” </a:t>
            </a:r>
          </a:p>
          <a:p>
            <a:r>
              <a:rPr lang="en-US" dirty="0">
                <a:hlinkClick r:id="rId2"/>
              </a:rPr>
              <a:t>http://lucene.apache.org/</a:t>
            </a:r>
            <a:r>
              <a:rPr lang="en-US" dirty="0"/>
              <a:t> </a:t>
            </a:r>
          </a:p>
          <a:p>
            <a:r>
              <a:rPr lang="en-US" dirty="0">
                <a:hlinkClick r:id="rId3"/>
              </a:rPr>
              <a:t>https://github.com/luceneplusplus/</a:t>
            </a:r>
            <a:endParaRPr lang="en-US" dirty="0"/>
          </a:p>
          <a:p>
            <a:r>
              <a:rPr lang="en-US" dirty="0">
                <a:hlinkClick r:id="rId4"/>
              </a:rPr>
              <a:t>https://xapian.org/</a:t>
            </a:r>
            <a:endParaRPr lang="en-US" dirty="0"/>
          </a:p>
          <a:p>
            <a:r>
              <a:rPr lang="en-US" dirty="0">
                <a:hlinkClick r:id="rId5"/>
              </a:rPr>
              <a:t>https://xapian.org/docs/apidoc/html/namespaceXapian.html</a:t>
            </a:r>
            <a:endParaRPr lang="en-US" dirty="0"/>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54105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01597"/>
          </a:xfrm>
        </p:spPr>
        <p:txBody>
          <a:bodyPr>
            <a:normAutofit fontScale="70000" lnSpcReduction="20000"/>
          </a:bodyPr>
          <a:lstStyle/>
          <a:p>
            <a:pPr marL="365760" lvl="1" indent="0">
              <a:buNone/>
            </a:pPr>
            <a:endParaRPr lang="en-US" dirty="0"/>
          </a:p>
          <a:p>
            <a:pPr marL="365760" lvl="1" indent="0">
              <a:buNone/>
            </a:pPr>
            <a:r>
              <a:rPr lang="en-US" sz="2600" b="1" spc="150" dirty="0">
                <a:solidFill>
                  <a:schemeClr val="accent6">
                    <a:lumMod val="75000"/>
                  </a:schemeClr>
                </a:solidFill>
              </a:rPr>
              <a:t>Problem Statement</a:t>
            </a:r>
          </a:p>
          <a:p>
            <a:pPr lvl="1"/>
            <a:r>
              <a:rPr lang="en-US" sz="2600" spc="150" dirty="0">
                <a:solidFill>
                  <a:schemeClr val="accent1">
                    <a:lumMod val="75000"/>
                  </a:schemeClr>
                </a:solidFill>
              </a:rPr>
              <a:t>To improve performance and efficiency of information retrieval on text and metadata</a:t>
            </a:r>
          </a:p>
          <a:p>
            <a:pPr marL="365760" lvl="1" indent="0">
              <a:buNone/>
            </a:pPr>
            <a:endParaRPr lang="en-US" dirty="0"/>
          </a:p>
          <a:p>
            <a:pPr marL="365760" lvl="1" indent="0">
              <a:buNone/>
            </a:pPr>
            <a:r>
              <a:rPr lang="en-US" sz="2600" b="1" spc="150" dirty="0">
                <a:solidFill>
                  <a:schemeClr val="accent6">
                    <a:lumMod val="75000"/>
                  </a:schemeClr>
                </a:solidFill>
              </a:rPr>
              <a:t>Motivation</a:t>
            </a:r>
          </a:p>
          <a:p>
            <a:pPr lvl="1"/>
            <a:r>
              <a:rPr lang="en-US" sz="2600" spc="150" dirty="0">
                <a:solidFill>
                  <a:schemeClr val="accent1">
                    <a:lumMod val="75000"/>
                  </a:schemeClr>
                </a:solidFill>
              </a:rPr>
              <a:t>To get the know how of how information retrieval works and performing some research on the topic so that we can provide some valuable performance matrix on different search libraries</a:t>
            </a:r>
          </a:p>
          <a:p>
            <a:pPr lvl="1"/>
            <a:endParaRPr lang="en-US" sz="2800" dirty="0"/>
          </a:p>
          <a:p>
            <a:pPr marL="365760" lvl="1" indent="0">
              <a:buNone/>
            </a:pPr>
            <a:r>
              <a:rPr lang="en-US" sz="2600" b="1" spc="150" dirty="0">
                <a:solidFill>
                  <a:schemeClr val="accent6">
                    <a:lumMod val="75000"/>
                  </a:schemeClr>
                </a:solidFill>
              </a:rPr>
              <a:t>Related Work</a:t>
            </a:r>
          </a:p>
          <a:p>
            <a:pPr lvl="1"/>
            <a:r>
              <a:rPr lang="en-US" sz="2600" spc="150" dirty="0">
                <a:solidFill>
                  <a:schemeClr val="accent1">
                    <a:lumMod val="75000"/>
                  </a:schemeClr>
                </a:solidFill>
              </a:rPr>
              <a:t>There is lot of research work done on this topic such as EVALUATION OF INFORMATION RETRIEVAL SYSTEMS by </a:t>
            </a:r>
            <a:r>
              <a:rPr lang="en-US" sz="2600" spc="150" dirty="0" err="1">
                <a:solidFill>
                  <a:schemeClr val="accent1">
                    <a:lumMod val="75000"/>
                  </a:schemeClr>
                </a:solidFill>
              </a:rPr>
              <a:t>Keneilwe</a:t>
            </a:r>
            <a:r>
              <a:rPr lang="en-US" sz="2600" spc="150" dirty="0">
                <a:solidFill>
                  <a:schemeClr val="accent1">
                    <a:lumMod val="75000"/>
                  </a:schemeClr>
                </a:solidFill>
              </a:rPr>
              <a:t> </a:t>
            </a:r>
            <a:r>
              <a:rPr lang="en-US" sz="2600" spc="150" dirty="0" err="1">
                <a:solidFill>
                  <a:schemeClr val="accent1">
                    <a:lumMod val="75000"/>
                  </a:schemeClr>
                </a:solidFill>
              </a:rPr>
              <a:t>Zuva</a:t>
            </a:r>
            <a:r>
              <a:rPr lang="en-US" sz="2600" spc="150" dirty="0">
                <a:solidFill>
                  <a:schemeClr val="accent1">
                    <a:lumMod val="75000"/>
                  </a:schemeClr>
                </a:solidFill>
              </a:rPr>
              <a:t> and </a:t>
            </a:r>
            <a:r>
              <a:rPr lang="en-US" sz="2600" spc="150" dirty="0" err="1">
                <a:solidFill>
                  <a:schemeClr val="accent1">
                    <a:lumMod val="75000"/>
                  </a:schemeClr>
                </a:solidFill>
              </a:rPr>
              <a:t>Tranos</a:t>
            </a:r>
            <a:r>
              <a:rPr lang="en-US" sz="2600" spc="150" dirty="0">
                <a:solidFill>
                  <a:schemeClr val="accent1">
                    <a:lumMod val="75000"/>
                  </a:schemeClr>
                </a:solidFill>
              </a:rPr>
              <a:t> </a:t>
            </a:r>
            <a:r>
              <a:rPr lang="en-US" sz="2600" spc="150" dirty="0" err="1">
                <a:solidFill>
                  <a:schemeClr val="accent1">
                    <a:lumMod val="75000"/>
                  </a:schemeClr>
                </a:solidFill>
              </a:rPr>
              <a:t>Zuva</a:t>
            </a:r>
            <a:r>
              <a:rPr lang="en-US" sz="2600" spc="150" dirty="0">
                <a:solidFill>
                  <a:schemeClr val="accent1">
                    <a:lumMod val="75000"/>
                  </a:schemeClr>
                </a:solidFill>
              </a:rPr>
              <a:t> that talks about evaluating information retrieval systems based on precision and recall. However, our emphasis is firmly on query throughput, Index throughput and index size. To put this in simple terms, we look at how fast a search can be performed</a:t>
            </a:r>
            <a:endParaRPr lang="en-US" dirty="0"/>
          </a:p>
          <a:p>
            <a:endParaRPr lang="en-US" dirty="0"/>
          </a:p>
          <a:p>
            <a:endParaRPr lang="en-US" dirty="0"/>
          </a:p>
          <a:p>
            <a:endParaRPr lang="en-US" dirty="0"/>
          </a:p>
          <a:p>
            <a:endParaRPr lang="en-US" dirty="0"/>
          </a:p>
          <a:p>
            <a:pPr marL="45720" indent="0">
              <a:buNone/>
            </a:pPr>
            <a:endParaRPr lang="en-US" dirty="0"/>
          </a:p>
        </p:txBody>
      </p:sp>
      <p:sp>
        <p:nvSpPr>
          <p:cNvPr id="3" name="Title 2"/>
          <p:cNvSpPr>
            <a:spLocks noGrp="1"/>
          </p:cNvSpPr>
          <p:nvPr>
            <p:ph type="title"/>
          </p:nvPr>
        </p:nvSpPr>
        <p:spPr>
          <a:xfrm>
            <a:off x="381000" y="355847"/>
            <a:ext cx="8407892" cy="843033"/>
          </a:xfrm>
        </p:spPr>
        <p:txBody>
          <a:bodyPr/>
          <a:lstStyle/>
          <a:p>
            <a:r>
              <a:rPr lang="en-US" dirty="0"/>
              <a:t>Introduction</a:t>
            </a:r>
          </a:p>
        </p:txBody>
      </p:sp>
    </p:spTree>
    <p:extLst>
      <p:ext uri="{BB962C8B-B14F-4D97-AF65-F5344CB8AC3E}">
        <p14:creationId xmlns:p14="http://schemas.microsoft.com/office/powerpoint/2010/main" val="39095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964AB2-E61D-482F-9097-52124DD8B146}"/>
              </a:ext>
            </a:extLst>
          </p:cNvPr>
          <p:cNvSpPr>
            <a:spLocks noGrp="1"/>
          </p:cNvSpPr>
          <p:nvPr>
            <p:ph idx="1"/>
          </p:nvPr>
        </p:nvSpPr>
        <p:spPr>
          <a:xfrm>
            <a:off x="380999" y="1719071"/>
            <a:ext cx="3735031" cy="3662541"/>
          </a:xfrm>
        </p:spPr>
        <p:txBody>
          <a:bodyPr>
            <a:normAutofit/>
          </a:bodyPr>
          <a:lstStyle/>
          <a:p>
            <a:pPr marL="45720" indent="0">
              <a:buNone/>
            </a:pPr>
            <a:r>
              <a:rPr lang="en-US" sz="2400" b="1" dirty="0" err="1">
                <a:solidFill>
                  <a:schemeClr val="accent6">
                    <a:lumMod val="75000"/>
                  </a:schemeClr>
                </a:solidFill>
              </a:rPr>
              <a:t>Baremetal</a:t>
            </a:r>
            <a:r>
              <a:rPr lang="en-US" sz="2400" b="1" dirty="0">
                <a:solidFill>
                  <a:schemeClr val="accent6">
                    <a:lumMod val="75000"/>
                  </a:schemeClr>
                </a:solidFill>
              </a:rPr>
              <a:t> - System</a:t>
            </a:r>
            <a:r>
              <a:rPr lang="en-US" sz="2400" dirty="0">
                <a:solidFill>
                  <a:schemeClr val="accent6">
                    <a:lumMod val="75000"/>
                  </a:schemeClr>
                </a:solidFill>
              </a:rPr>
              <a:t> </a:t>
            </a:r>
            <a:r>
              <a:rPr lang="en-US" sz="2400" b="1" dirty="0">
                <a:solidFill>
                  <a:schemeClr val="accent6">
                    <a:lumMod val="75000"/>
                  </a:schemeClr>
                </a:solidFill>
              </a:rPr>
              <a:t>Configurations</a:t>
            </a:r>
          </a:p>
          <a:p>
            <a:pPr marL="45720" indent="0">
              <a:buNone/>
            </a:pPr>
            <a:endParaRPr lang="en-US" sz="1400" dirty="0"/>
          </a:p>
          <a:p>
            <a:r>
              <a:rPr lang="en-US" sz="1600" b="1" dirty="0">
                <a:solidFill>
                  <a:schemeClr val="accent5">
                    <a:lumMod val="75000"/>
                  </a:schemeClr>
                </a:solidFill>
              </a:rPr>
              <a:t>RAM – 128 GB</a:t>
            </a:r>
          </a:p>
          <a:p>
            <a:r>
              <a:rPr lang="en-US" sz="1600" b="1" dirty="0">
                <a:solidFill>
                  <a:schemeClr val="accent5">
                    <a:lumMod val="75000"/>
                  </a:schemeClr>
                </a:solidFill>
              </a:rPr>
              <a:t>Cores – 48 cores</a:t>
            </a:r>
          </a:p>
          <a:p>
            <a:r>
              <a:rPr lang="en-US" sz="1600" b="1" dirty="0">
                <a:solidFill>
                  <a:schemeClr val="accent5">
                    <a:lumMod val="75000"/>
                  </a:schemeClr>
                </a:solidFill>
              </a:rPr>
              <a:t>Model - </a:t>
            </a:r>
            <a:r>
              <a:rPr lang="pt-BR" sz="1600" b="1" dirty="0">
                <a:solidFill>
                  <a:schemeClr val="accent5">
                    <a:lumMod val="75000"/>
                  </a:schemeClr>
                </a:solidFill>
              </a:rPr>
              <a:t>Intel(R) Xeon(R) </a:t>
            </a:r>
          </a:p>
          <a:p>
            <a:pPr marL="45720" indent="0">
              <a:buNone/>
            </a:pPr>
            <a:r>
              <a:rPr lang="pt-BR" sz="1600" b="1" dirty="0">
                <a:solidFill>
                  <a:schemeClr val="accent5">
                    <a:lumMod val="75000"/>
                  </a:schemeClr>
                </a:solidFill>
              </a:rPr>
              <a:t>   </a:t>
            </a:r>
            <a:r>
              <a:rPr lang="pt-BR" sz="1400" b="1" dirty="0">
                <a:solidFill>
                  <a:schemeClr val="accent5">
                    <a:lumMod val="75000"/>
                  </a:schemeClr>
                </a:solidFill>
              </a:rPr>
              <a:t>CPU E5-2670 v3 @ 2.30GHz</a:t>
            </a:r>
          </a:p>
          <a:p>
            <a:r>
              <a:rPr lang="pt-BR" sz="1600" b="1" dirty="0">
                <a:solidFill>
                  <a:schemeClr val="accent5">
                    <a:lumMod val="75000"/>
                  </a:schemeClr>
                </a:solidFill>
              </a:rPr>
              <a:t>OS – Ubuntu 16.04</a:t>
            </a:r>
          </a:p>
          <a:p>
            <a:r>
              <a:rPr lang="pt-BR" sz="1600" b="1" dirty="0">
                <a:solidFill>
                  <a:schemeClr val="accent5">
                    <a:lumMod val="75000"/>
                  </a:schemeClr>
                </a:solidFill>
              </a:rPr>
              <a:t>Read throughput – 371 MB/s</a:t>
            </a:r>
          </a:p>
          <a:p>
            <a:r>
              <a:rPr lang="pt-BR" sz="1600" b="1" dirty="0">
                <a:solidFill>
                  <a:schemeClr val="accent5">
                    <a:lumMod val="75000"/>
                  </a:schemeClr>
                </a:solidFill>
              </a:rPr>
              <a:t>Disk – 240 GB</a:t>
            </a:r>
          </a:p>
          <a:p>
            <a:endParaRPr lang="pt-BR" sz="1600" b="1" dirty="0">
              <a:solidFill>
                <a:schemeClr val="accent5">
                  <a:lumMod val="75000"/>
                </a:schemeClr>
              </a:solidFill>
            </a:endParaRPr>
          </a:p>
          <a:p>
            <a:pPr marL="45720" indent="0">
              <a:buNone/>
            </a:pPr>
            <a:endParaRPr lang="en-US" dirty="0"/>
          </a:p>
          <a:p>
            <a:pPr marL="45720" indent="0">
              <a:buNone/>
            </a:pPr>
            <a:endParaRPr lang="en-US" dirty="0"/>
          </a:p>
        </p:txBody>
      </p:sp>
      <p:sp>
        <p:nvSpPr>
          <p:cNvPr id="3" name="Title 2">
            <a:extLst>
              <a:ext uri="{FF2B5EF4-FFF2-40B4-BE49-F238E27FC236}">
                <a16:creationId xmlns:a16="http://schemas.microsoft.com/office/drawing/2014/main" id="{C287778D-2E51-4F3A-8684-23E3E29AA6DE}"/>
              </a:ext>
            </a:extLst>
          </p:cNvPr>
          <p:cNvSpPr>
            <a:spLocks noGrp="1"/>
          </p:cNvSpPr>
          <p:nvPr>
            <p:ph type="title"/>
          </p:nvPr>
        </p:nvSpPr>
        <p:spPr/>
        <p:txBody>
          <a:bodyPr/>
          <a:lstStyle/>
          <a:p>
            <a:r>
              <a:rPr lang="en-US" dirty="0"/>
              <a:t>TEST BEDS AND SOFTWARE ENVIRONMENT</a:t>
            </a:r>
          </a:p>
        </p:txBody>
      </p:sp>
      <p:sp>
        <p:nvSpPr>
          <p:cNvPr id="4" name="TextBox 3">
            <a:extLst>
              <a:ext uri="{FF2B5EF4-FFF2-40B4-BE49-F238E27FC236}">
                <a16:creationId xmlns:a16="http://schemas.microsoft.com/office/drawing/2014/main" id="{D68B36DC-0ECC-4969-8655-7D7CD6CE4691}"/>
              </a:ext>
            </a:extLst>
          </p:cNvPr>
          <p:cNvSpPr txBox="1"/>
          <p:nvPr/>
        </p:nvSpPr>
        <p:spPr>
          <a:xfrm>
            <a:off x="4024590" y="3570661"/>
            <a:ext cx="4428530" cy="2431435"/>
          </a:xfrm>
          <a:prstGeom prst="rect">
            <a:avLst/>
          </a:prstGeom>
          <a:noFill/>
        </p:spPr>
        <p:txBody>
          <a:bodyPr wrap="square" rtlCol="0">
            <a:spAutoFit/>
          </a:bodyPr>
          <a:lstStyle/>
          <a:p>
            <a:r>
              <a:rPr lang="en-US" sz="2400" b="1" spc="150" dirty="0">
                <a:solidFill>
                  <a:schemeClr val="accent6">
                    <a:lumMod val="75000"/>
                  </a:schemeClr>
                </a:solidFill>
              </a:rPr>
              <a:t>Workloads</a:t>
            </a:r>
          </a:p>
          <a:p>
            <a:endParaRPr lang="en-US" sz="1600" b="1" spc="150" dirty="0">
              <a:solidFill>
                <a:schemeClr val="tx2"/>
              </a:solidFill>
            </a:endParaRPr>
          </a:p>
          <a:p>
            <a:pPr marL="342900" indent="-342900">
              <a:buFont typeface="Wingdings" panose="05000000000000000000" pitchFamily="2" charset="2"/>
              <a:buChar char="§"/>
            </a:pPr>
            <a:r>
              <a:rPr lang="en-US" sz="1600" b="1" spc="150" dirty="0">
                <a:solidFill>
                  <a:schemeClr val="accent5">
                    <a:lumMod val="75000"/>
                  </a:schemeClr>
                </a:solidFill>
              </a:rPr>
              <a:t>Text Data – 3GB and 20 GB</a:t>
            </a:r>
          </a:p>
          <a:p>
            <a:pPr marL="342900" indent="-342900">
              <a:buFont typeface="Wingdings" panose="05000000000000000000" pitchFamily="2" charset="2"/>
              <a:buChar char="§"/>
            </a:pPr>
            <a:r>
              <a:rPr lang="en-US" sz="1600" b="1" spc="150" dirty="0">
                <a:solidFill>
                  <a:schemeClr val="accent5">
                    <a:lumMod val="75000"/>
                  </a:schemeClr>
                </a:solidFill>
              </a:rPr>
              <a:t>Meta Data – approx. 1 GB and  7 GB</a:t>
            </a:r>
          </a:p>
          <a:p>
            <a:endParaRPr lang="en-US" sz="2000" b="1" spc="150" dirty="0">
              <a:solidFill>
                <a:schemeClr val="accent5">
                  <a:lumMod val="75000"/>
                </a:schemeClr>
              </a:solidFill>
            </a:endParaRPr>
          </a:p>
          <a:p>
            <a:r>
              <a:rPr lang="en-US" sz="2400" b="1" spc="150" dirty="0">
                <a:solidFill>
                  <a:schemeClr val="accent6">
                    <a:lumMod val="75000"/>
                  </a:schemeClr>
                </a:solidFill>
              </a:rPr>
              <a:t>Instances</a:t>
            </a:r>
            <a:r>
              <a:rPr lang="en-US" sz="2400" b="1" dirty="0">
                <a:solidFill>
                  <a:schemeClr val="accent6">
                    <a:lumMod val="75000"/>
                  </a:schemeClr>
                </a:solidFill>
              </a:rPr>
              <a:t> </a:t>
            </a:r>
            <a:r>
              <a:rPr lang="en-US" sz="2400" b="1" spc="150" dirty="0">
                <a:solidFill>
                  <a:schemeClr val="accent6">
                    <a:lumMod val="75000"/>
                  </a:schemeClr>
                </a:solidFill>
              </a:rPr>
              <a:t>Used</a:t>
            </a:r>
          </a:p>
          <a:p>
            <a:endParaRPr lang="en-US" sz="2000" b="1" spc="150" dirty="0">
              <a:solidFill>
                <a:schemeClr val="tx2"/>
              </a:solidFill>
            </a:endParaRPr>
          </a:p>
          <a:p>
            <a:pPr marL="342900" indent="-342900">
              <a:buFont typeface="Wingdings" panose="05000000000000000000" pitchFamily="2" charset="2"/>
              <a:buChar char="§"/>
            </a:pPr>
            <a:r>
              <a:rPr lang="en-US" sz="1600" b="1" spc="150" dirty="0" err="1">
                <a:solidFill>
                  <a:schemeClr val="accent5">
                    <a:lumMod val="75000"/>
                  </a:schemeClr>
                </a:solidFill>
              </a:rPr>
              <a:t>Baremetal</a:t>
            </a:r>
            <a:endParaRPr lang="en-US" sz="1600" b="1" spc="150" dirty="0">
              <a:solidFill>
                <a:schemeClr val="accent5">
                  <a:lumMod val="75000"/>
                </a:schemeClr>
              </a:solidFill>
            </a:endParaRPr>
          </a:p>
        </p:txBody>
      </p:sp>
      <p:sp>
        <p:nvSpPr>
          <p:cNvPr id="7" name="Content Placeholder 1">
            <a:extLst>
              <a:ext uri="{FF2B5EF4-FFF2-40B4-BE49-F238E27FC236}">
                <a16:creationId xmlns:a16="http://schemas.microsoft.com/office/drawing/2014/main" id="{251F47F6-45D5-4C98-9F6D-1731D1CE77C2}"/>
              </a:ext>
            </a:extLst>
          </p:cNvPr>
          <p:cNvSpPr txBox="1">
            <a:spLocks/>
          </p:cNvSpPr>
          <p:nvPr/>
        </p:nvSpPr>
        <p:spPr>
          <a:xfrm>
            <a:off x="3946789" y="1661407"/>
            <a:ext cx="4038601" cy="1787913"/>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Font typeface="Wingdings 2" pitchFamily="18" charset="2"/>
              <a:buNone/>
            </a:pPr>
            <a:r>
              <a:rPr lang="en-US" sz="2400" b="1" dirty="0">
                <a:solidFill>
                  <a:schemeClr val="accent6">
                    <a:lumMod val="75000"/>
                  </a:schemeClr>
                </a:solidFill>
              </a:rPr>
              <a:t>Library Versions</a:t>
            </a:r>
          </a:p>
          <a:p>
            <a:pPr marL="45720" indent="0">
              <a:buFont typeface="Wingdings 2" pitchFamily="18" charset="2"/>
              <a:buNone/>
            </a:pPr>
            <a:endParaRPr lang="en-US" b="1" dirty="0"/>
          </a:p>
          <a:p>
            <a:r>
              <a:rPr lang="en-US" sz="1600" b="1" dirty="0">
                <a:solidFill>
                  <a:schemeClr val="accent5">
                    <a:lumMod val="75000"/>
                  </a:schemeClr>
                </a:solidFill>
              </a:rPr>
              <a:t>Lucene – 7.1.0</a:t>
            </a:r>
          </a:p>
          <a:p>
            <a:r>
              <a:rPr lang="en-US" sz="1600" b="1" dirty="0" err="1">
                <a:solidFill>
                  <a:schemeClr val="accent5">
                    <a:lumMod val="75000"/>
                  </a:schemeClr>
                </a:solidFill>
              </a:rPr>
              <a:t>LucenePlusPlus</a:t>
            </a:r>
            <a:r>
              <a:rPr lang="en-US" sz="1600" b="1" dirty="0">
                <a:solidFill>
                  <a:schemeClr val="accent5">
                    <a:lumMod val="75000"/>
                  </a:schemeClr>
                </a:solidFill>
              </a:rPr>
              <a:t>  - 3.0.7</a:t>
            </a:r>
          </a:p>
          <a:p>
            <a:r>
              <a:rPr lang="en-US" sz="1600" b="1" dirty="0" err="1">
                <a:solidFill>
                  <a:schemeClr val="accent5">
                    <a:lumMod val="75000"/>
                  </a:schemeClr>
                </a:solidFill>
              </a:rPr>
              <a:t>Xapian</a:t>
            </a:r>
            <a:r>
              <a:rPr lang="en-US" sz="1600" b="1" dirty="0">
                <a:solidFill>
                  <a:schemeClr val="accent5">
                    <a:lumMod val="75000"/>
                  </a:schemeClr>
                </a:solidFill>
              </a:rPr>
              <a:t> – 1.4.8</a:t>
            </a:r>
            <a:endParaRPr lang="pt-BR" sz="1600" b="1" dirty="0">
              <a:solidFill>
                <a:schemeClr val="accent5">
                  <a:lumMod val="75000"/>
                </a:schemeClr>
              </a:solidFill>
            </a:endParaRPr>
          </a:p>
          <a:p>
            <a:pPr marL="45720" indent="0">
              <a:buFont typeface="Wingdings 2" pitchFamily="18" charset="2"/>
              <a:buNone/>
            </a:pPr>
            <a:endParaRPr lang="en-US" dirty="0"/>
          </a:p>
        </p:txBody>
      </p:sp>
    </p:spTree>
    <p:extLst>
      <p:ext uri="{BB962C8B-B14F-4D97-AF65-F5344CB8AC3E}">
        <p14:creationId xmlns:p14="http://schemas.microsoft.com/office/powerpoint/2010/main" val="122411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56C5B7-E8F1-4B76-A441-0AB63AA8E8B9}"/>
              </a:ext>
            </a:extLst>
          </p:cNvPr>
          <p:cNvSpPr>
            <a:spLocks noGrp="1"/>
          </p:cNvSpPr>
          <p:nvPr>
            <p:ph idx="1"/>
          </p:nvPr>
        </p:nvSpPr>
        <p:spPr/>
        <p:txBody>
          <a:bodyPr/>
          <a:lstStyle/>
          <a:p>
            <a:endParaRPr lang="en-US" sz="2400" dirty="0">
              <a:solidFill>
                <a:schemeClr val="accent1">
                  <a:lumMod val="75000"/>
                </a:schemeClr>
              </a:solidFill>
            </a:endParaRPr>
          </a:p>
          <a:p>
            <a:pPr marL="45720" indent="0">
              <a:buNone/>
            </a:pPr>
            <a:endParaRPr lang="en-US" sz="2400" dirty="0">
              <a:solidFill>
                <a:schemeClr val="accent1">
                  <a:lumMod val="75000"/>
                </a:schemeClr>
              </a:solidFill>
            </a:endParaRPr>
          </a:p>
          <a:p>
            <a:r>
              <a:rPr lang="en-US" sz="2400" dirty="0">
                <a:solidFill>
                  <a:schemeClr val="accent1">
                    <a:lumMod val="75000"/>
                  </a:schemeClr>
                </a:solidFill>
              </a:rPr>
              <a:t>Implemented Lucene and </a:t>
            </a:r>
            <a:r>
              <a:rPr lang="en-US" sz="2400" dirty="0" err="1">
                <a:solidFill>
                  <a:schemeClr val="accent1">
                    <a:lumMod val="75000"/>
                  </a:schemeClr>
                </a:solidFill>
              </a:rPr>
              <a:t>LucenePlusPlus</a:t>
            </a:r>
            <a:r>
              <a:rPr lang="en-US" sz="2400" dirty="0">
                <a:solidFill>
                  <a:schemeClr val="accent1">
                    <a:lumMod val="75000"/>
                  </a:schemeClr>
                </a:solidFill>
              </a:rPr>
              <a:t> on RAM directory</a:t>
            </a:r>
          </a:p>
          <a:p>
            <a:endParaRPr lang="en-US" sz="2400" dirty="0">
              <a:solidFill>
                <a:schemeClr val="accent1">
                  <a:lumMod val="75000"/>
                </a:schemeClr>
              </a:solidFill>
            </a:endParaRPr>
          </a:p>
          <a:p>
            <a:r>
              <a:rPr lang="en-US" sz="2400" dirty="0">
                <a:solidFill>
                  <a:schemeClr val="accent1">
                    <a:lumMod val="75000"/>
                  </a:schemeClr>
                </a:solidFill>
              </a:rPr>
              <a:t>Used a dataset of 2 GB to run our experiments using multiple threads 1,4,8,16</a:t>
            </a:r>
          </a:p>
          <a:p>
            <a:pPr marL="45720" indent="0">
              <a:buNone/>
            </a:pPr>
            <a:endParaRPr lang="en-US" sz="2400" dirty="0">
              <a:solidFill>
                <a:schemeClr val="accent1">
                  <a:lumMod val="75000"/>
                </a:schemeClr>
              </a:solidFill>
            </a:endParaRPr>
          </a:p>
          <a:p>
            <a:r>
              <a:rPr lang="en-US" sz="2400" dirty="0">
                <a:solidFill>
                  <a:schemeClr val="accent1">
                    <a:lumMod val="75000"/>
                  </a:schemeClr>
                </a:solidFill>
              </a:rPr>
              <a:t>Used both Standard and Simple Analyzer</a:t>
            </a:r>
          </a:p>
          <a:p>
            <a:endParaRPr lang="en-US" dirty="0"/>
          </a:p>
        </p:txBody>
      </p:sp>
      <p:sp>
        <p:nvSpPr>
          <p:cNvPr id="3" name="Title 2">
            <a:extLst>
              <a:ext uri="{FF2B5EF4-FFF2-40B4-BE49-F238E27FC236}">
                <a16:creationId xmlns:a16="http://schemas.microsoft.com/office/drawing/2014/main" id="{525144AE-33D2-4D20-921B-A0077E2B32E8}"/>
              </a:ext>
            </a:extLst>
          </p:cNvPr>
          <p:cNvSpPr>
            <a:spLocks noGrp="1"/>
          </p:cNvSpPr>
          <p:nvPr>
            <p:ph type="title"/>
          </p:nvPr>
        </p:nvSpPr>
        <p:spPr/>
        <p:txBody>
          <a:bodyPr/>
          <a:lstStyle/>
          <a:p>
            <a:r>
              <a:rPr lang="en-US" dirty="0"/>
              <a:t>WORK DONE – Phase 1</a:t>
            </a:r>
          </a:p>
        </p:txBody>
      </p:sp>
    </p:spTree>
    <p:extLst>
      <p:ext uri="{BB962C8B-B14F-4D97-AF65-F5344CB8AC3E}">
        <p14:creationId xmlns:p14="http://schemas.microsoft.com/office/powerpoint/2010/main" val="409560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B678F8-6C9A-4D7D-8FEC-8FBB0B70F227}"/>
              </a:ext>
            </a:extLst>
          </p:cNvPr>
          <p:cNvSpPr>
            <a:spLocks noGrp="1"/>
          </p:cNvSpPr>
          <p:nvPr>
            <p:ph type="title"/>
          </p:nvPr>
        </p:nvSpPr>
        <p:spPr/>
        <p:txBody>
          <a:bodyPr/>
          <a:lstStyle/>
          <a:p>
            <a:r>
              <a:rPr lang="en-US" dirty="0"/>
              <a:t>INDEXING APPROACHES</a:t>
            </a:r>
          </a:p>
        </p:txBody>
      </p:sp>
      <p:pic>
        <p:nvPicPr>
          <p:cNvPr id="4" name="Picture 3">
            <a:extLst>
              <a:ext uri="{FF2B5EF4-FFF2-40B4-BE49-F238E27FC236}">
                <a16:creationId xmlns:a16="http://schemas.microsoft.com/office/drawing/2014/main" id="{C6CE45B3-D2A2-4EB5-9F34-8316FE86DCE4}"/>
              </a:ext>
            </a:extLst>
          </p:cNvPr>
          <p:cNvPicPr>
            <a:picLocks noChangeAspect="1"/>
          </p:cNvPicPr>
          <p:nvPr/>
        </p:nvPicPr>
        <p:blipFill rotWithShape="1">
          <a:blip r:embed="rId2"/>
          <a:srcRect b="14696"/>
          <a:stretch/>
        </p:blipFill>
        <p:spPr>
          <a:xfrm>
            <a:off x="289190" y="2529766"/>
            <a:ext cx="4079610" cy="3877310"/>
          </a:xfrm>
          <a:prstGeom prst="rect">
            <a:avLst/>
          </a:prstGeom>
        </p:spPr>
      </p:pic>
      <p:pic>
        <p:nvPicPr>
          <p:cNvPr id="5" name="Picture 4">
            <a:extLst>
              <a:ext uri="{FF2B5EF4-FFF2-40B4-BE49-F238E27FC236}">
                <a16:creationId xmlns:a16="http://schemas.microsoft.com/office/drawing/2014/main" id="{ACE112B6-9D84-4912-A51F-3CAE55A1653B}"/>
              </a:ext>
            </a:extLst>
          </p:cNvPr>
          <p:cNvPicPr>
            <a:picLocks noChangeAspect="1"/>
          </p:cNvPicPr>
          <p:nvPr/>
        </p:nvPicPr>
        <p:blipFill>
          <a:blip r:embed="rId3"/>
          <a:stretch>
            <a:fillRect/>
          </a:stretch>
        </p:blipFill>
        <p:spPr>
          <a:xfrm>
            <a:off x="4876801" y="2529766"/>
            <a:ext cx="3978010" cy="3877310"/>
          </a:xfrm>
          <a:prstGeom prst="rect">
            <a:avLst/>
          </a:prstGeom>
        </p:spPr>
      </p:pic>
      <p:sp>
        <p:nvSpPr>
          <p:cNvPr id="6" name="TextBox 5">
            <a:extLst>
              <a:ext uri="{FF2B5EF4-FFF2-40B4-BE49-F238E27FC236}">
                <a16:creationId xmlns:a16="http://schemas.microsoft.com/office/drawing/2014/main" id="{4E796E98-A56D-48A1-A83E-ABB5F9053AFA}"/>
              </a:ext>
            </a:extLst>
          </p:cNvPr>
          <p:cNvSpPr txBox="1"/>
          <p:nvPr/>
        </p:nvSpPr>
        <p:spPr>
          <a:xfrm>
            <a:off x="467360" y="1739171"/>
            <a:ext cx="2560320" cy="461665"/>
          </a:xfrm>
          <a:prstGeom prst="rect">
            <a:avLst/>
          </a:prstGeom>
          <a:noFill/>
        </p:spPr>
        <p:txBody>
          <a:bodyPr wrap="square" rtlCol="0">
            <a:spAutoFit/>
          </a:bodyPr>
          <a:lstStyle/>
          <a:p>
            <a:r>
              <a:rPr lang="en-US" sz="2400" b="1" spc="150" dirty="0">
                <a:solidFill>
                  <a:schemeClr val="accent6">
                    <a:lumMod val="75000"/>
                  </a:schemeClr>
                </a:solidFill>
              </a:rPr>
              <a:t>A. Single Index</a:t>
            </a:r>
          </a:p>
        </p:txBody>
      </p:sp>
      <p:sp>
        <p:nvSpPr>
          <p:cNvPr id="7" name="TextBox 6">
            <a:extLst>
              <a:ext uri="{FF2B5EF4-FFF2-40B4-BE49-F238E27FC236}">
                <a16:creationId xmlns:a16="http://schemas.microsoft.com/office/drawing/2014/main" id="{386A741A-44A2-4E85-B220-AED5A1885886}"/>
              </a:ext>
            </a:extLst>
          </p:cNvPr>
          <p:cNvSpPr txBox="1"/>
          <p:nvPr/>
        </p:nvSpPr>
        <p:spPr>
          <a:xfrm>
            <a:off x="4876800" y="1706905"/>
            <a:ext cx="2854960" cy="461665"/>
          </a:xfrm>
          <a:prstGeom prst="rect">
            <a:avLst/>
          </a:prstGeom>
          <a:noFill/>
        </p:spPr>
        <p:txBody>
          <a:bodyPr wrap="square" rtlCol="0">
            <a:spAutoFit/>
          </a:bodyPr>
          <a:lstStyle/>
          <a:p>
            <a:r>
              <a:rPr lang="en-US" sz="2400" b="1" spc="150" dirty="0">
                <a:solidFill>
                  <a:schemeClr val="accent6">
                    <a:lumMod val="75000"/>
                  </a:schemeClr>
                </a:solidFill>
              </a:rPr>
              <a:t>B. Multiple Index</a:t>
            </a:r>
          </a:p>
        </p:txBody>
      </p:sp>
    </p:spTree>
    <p:extLst>
      <p:ext uri="{BB962C8B-B14F-4D97-AF65-F5344CB8AC3E}">
        <p14:creationId xmlns:p14="http://schemas.microsoft.com/office/powerpoint/2010/main" val="400016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err="1"/>
              <a:t>lucene</a:t>
            </a:r>
            <a:endParaRPr lang="en-US" dirty="0"/>
          </a:p>
        </p:txBody>
      </p:sp>
      <p:sp>
        <p:nvSpPr>
          <p:cNvPr id="7" name="Rectangle 6">
            <a:extLst>
              <a:ext uri="{FF2B5EF4-FFF2-40B4-BE49-F238E27FC236}">
                <a16:creationId xmlns:a16="http://schemas.microsoft.com/office/drawing/2014/main" id="{559AABEA-8438-44F4-8946-70B4D19EFF60}"/>
              </a:ext>
            </a:extLst>
          </p:cNvPr>
          <p:cNvSpPr/>
          <p:nvPr/>
        </p:nvSpPr>
        <p:spPr>
          <a:xfrm>
            <a:off x="254000" y="1719071"/>
            <a:ext cx="8275320" cy="5355312"/>
          </a:xfrm>
          <a:prstGeom prst="rect">
            <a:avLst/>
          </a:prstGeom>
        </p:spPr>
        <p:txBody>
          <a:bodyPr wrap="square">
            <a:spAutoFit/>
          </a:bodyPr>
          <a:lstStyle/>
          <a:p>
            <a:pPr marL="331470" indent="-285750">
              <a:buFont typeface="Arial" panose="020B0604020202020204" pitchFamily="34" charset="0"/>
              <a:buChar char="•"/>
            </a:pPr>
            <a:r>
              <a:rPr lang="en-US" sz="2600" dirty="0">
                <a:solidFill>
                  <a:schemeClr val="accent1">
                    <a:lumMod val="75000"/>
                  </a:schemeClr>
                </a:solidFill>
              </a:rPr>
              <a:t> </a:t>
            </a:r>
            <a:r>
              <a:rPr lang="en-US" sz="2400" dirty="0">
                <a:solidFill>
                  <a:schemeClr val="accent1">
                    <a:lumMod val="75000"/>
                  </a:schemeClr>
                </a:solidFill>
              </a:rPr>
              <a:t>Apache Lucene is an open source library, basically used as a full text search engine with bindings to various programming languages</a:t>
            </a:r>
          </a:p>
          <a:p>
            <a:pPr marL="45720"/>
            <a:endParaRPr lang="en-US" sz="2400" dirty="0">
              <a:solidFill>
                <a:schemeClr val="accent1">
                  <a:lumMod val="75000"/>
                </a:schemeClr>
              </a:solidFill>
            </a:endParaRPr>
          </a:p>
          <a:p>
            <a:pPr marL="331470" indent="-285750">
              <a:buFont typeface="Arial" panose="020B0604020202020204" pitchFamily="34" charset="0"/>
              <a:buChar char="•"/>
            </a:pPr>
            <a:r>
              <a:rPr lang="en-US" sz="2400" dirty="0">
                <a:solidFill>
                  <a:schemeClr val="accent1">
                    <a:lumMod val="75000"/>
                  </a:schemeClr>
                </a:solidFill>
              </a:rPr>
              <a:t> Lucene uses Inverted Index of data which means, instead of mapping pages to keyword, it maps keywords to pages like a glossary at the end of a book</a:t>
            </a:r>
          </a:p>
          <a:p>
            <a:pPr marL="45720"/>
            <a:endParaRPr lang="en-US" sz="2400" dirty="0">
              <a:solidFill>
                <a:schemeClr val="accent1">
                  <a:lumMod val="75000"/>
                </a:schemeClr>
              </a:solidFill>
            </a:endParaRPr>
          </a:p>
          <a:p>
            <a:pPr marL="331470" indent="-285750">
              <a:buFont typeface="Arial" panose="020B0604020202020204" pitchFamily="34" charset="0"/>
              <a:buChar char="•"/>
            </a:pPr>
            <a:r>
              <a:rPr lang="en-US" sz="2400" dirty="0">
                <a:solidFill>
                  <a:schemeClr val="accent1">
                    <a:lumMod val="75000"/>
                  </a:schemeClr>
                </a:solidFill>
              </a:rPr>
              <a:t> In searching part, once the index is built we search using Lucene classes and the result is a set of retrieved data</a:t>
            </a:r>
          </a:p>
          <a:p>
            <a:pPr marL="45720"/>
            <a:endParaRPr lang="en-US" sz="2400" dirty="0">
              <a:solidFill>
                <a:schemeClr val="accent1">
                  <a:lumMod val="75000"/>
                </a:schemeClr>
              </a:solidFill>
            </a:endParaRPr>
          </a:p>
          <a:p>
            <a:pPr marL="331470" indent="-285750">
              <a:buFont typeface="Arial" panose="020B0604020202020204" pitchFamily="34" charset="0"/>
              <a:buChar char="•"/>
            </a:pPr>
            <a:r>
              <a:rPr lang="en-US" sz="2400" dirty="0">
                <a:solidFill>
                  <a:schemeClr val="accent1">
                    <a:lumMod val="75000"/>
                  </a:schemeClr>
                </a:solidFill>
              </a:rPr>
              <a:t>Advantage of using Lucene is that the Lucene community is huge and many resources are available for development</a:t>
            </a:r>
          </a:p>
          <a:p>
            <a:pPr marL="45720"/>
            <a:endParaRPr lang="en-US" sz="2800" dirty="0"/>
          </a:p>
        </p:txBody>
      </p:sp>
    </p:spTree>
    <p:extLst>
      <p:ext uri="{BB962C8B-B14F-4D97-AF65-F5344CB8AC3E}">
        <p14:creationId xmlns:p14="http://schemas.microsoft.com/office/powerpoint/2010/main" val="307007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54615-6596-4378-8E68-D3048DB32955}"/>
              </a:ext>
            </a:extLst>
          </p:cNvPr>
          <p:cNvSpPr>
            <a:spLocks noGrp="1"/>
          </p:cNvSpPr>
          <p:nvPr>
            <p:ph idx="1"/>
          </p:nvPr>
        </p:nvSpPr>
        <p:spPr>
          <a:xfrm>
            <a:off x="380999" y="1719070"/>
            <a:ext cx="8407893" cy="5382769"/>
          </a:xfrm>
        </p:spPr>
        <p:txBody>
          <a:bodyPr>
            <a:normAutofit fontScale="40000" lnSpcReduction="20000"/>
          </a:bodyPr>
          <a:lstStyle/>
          <a:p>
            <a:pPr marL="0" indent="0">
              <a:buNone/>
            </a:pPr>
            <a:r>
              <a:rPr lang="en-US" sz="3600" b="1" dirty="0">
                <a:solidFill>
                  <a:schemeClr val="accent6">
                    <a:lumMod val="75000"/>
                  </a:schemeClr>
                </a:solidFill>
              </a:rPr>
              <a:t>Text Search :</a:t>
            </a:r>
          </a:p>
          <a:p>
            <a:pPr marL="0" indent="0">
              <a:buNone/>
            </a:pPr>
            <a:endParaRPr lang="en-US" sz="3600" dirty="0">
              <a:solidFill>
                <a:schemeClr val="accent1">
                  <a:lumMod val="75000"/>
                </a:schemeClr>
              </a:solidFill>
            </a:endParaRPr>
          </a:p>
          <a:p>
            <a:pPr marL="331470" indent="-285750">
              <a:buFont typeface="Arial" panose="020B0604020202020204" pitchFamily="34" charset="0"/>
              <a:buChar char="•"/>
            </a:pPr>
            <a:r>
              <a:rPr lang="en-US" sz="3600" dirty="0">
                <a:solidFill>
                  <a:schemeClr val="accent1">
                    <a:lumMod val="75000"/>
                  </a:schemeClr>
                </a:solidFill>
              </a:rPr>
              <a:t>3 GB &amp; 20 GB  - implemented using multiple threads like 1,2,4,8,16,32,48</a:t>
            </a:r>
          </a:p>
          <a:p>
            <a:pPr marL="331470" indent="-285750">
              <a:buFont typeface="Arial" panose="020B0604020202020204" pitchFamily="34" charset="0"/>
              <a:buChar char="•"/>
            </a:pPr>
            <a:r>
              <a:rPr lang="en-US" sz="3600" dirty="0">
                <a:solidFill>
                  <a:schemeClr val="accent1">
                    <a:lumMod val="75000"/>
                  </a:schemeClr>
                </a:solidFill>
              </a:rPr>
              <a:t>Indexes created on disk for workloads of  3 GB and 20 GB Wikipedia Dumps</a:t>
            </a:r>
          </a:p>
          <a:p>
            <a:pPr marL="331470" indent="-285750">
              <a:buFont typeface="Arial" panose="020B0604020202020204" pitchFamily="34" charset="0"/>
              <a:buChar char="•"/>
            </a:pPr>
            <a:r>
              <a:rPr lang="en-US" sz="3600" dirty="0">
                <a:solidFill>
                  <a:schemeClr val="accent1">
                    <a:lumMod val="75000"/>
                  </a:schemeClr>
                </a:solidFill>
              </a:rPr>
              <a:t>Performed experiments on multiple indexers and single global indexer</a:t>
            </a:r>
          </a:p>
          <a:p>
            <a:pPr marL="331470" indent="-285750">
              <a:buFont typeface="Arial" panose="020B0604020202020204" pitchFamily="34" charset="0"/>
              <a:buChar char="•"/>
            </a:pPr>
            <a:r>
              <a:rPr lang="en-US" sz="3600" dirty="0">
                <a:solidFill>
                  <a:schemeClr val="accent1">
                    <a:lumMod val="75000"/>
                  </a:schemeClr>
                </a:solidFill>
              </a:rPr>
              <a:t>Calculated index throughput for 3 GB and 20 GB data</a:t>
            </a:r>
          </a:p>
          <a:p>
            <a:pPr marL="0" indent="0">
              <a:buNone/>
            </a:pPr>
            <a:endParaRPr lang="en-US" sz="3300" b="1" dirty="0">
              <a:solidFill>
                <a:schemeClr val="accent6">
                  <a:lumMod val="75000"/>
                </a:schemeClr>
              </a:solidFill>
            </a:endParaRPr>
          </a:p>
          <a:p>
            <a:pPr marL="0" indent="0">
              <a:buNone/>
            </a:pPr>
            <a:r>
              <a:rPr lang="en-US" sz="3300" b="1" dirty="0">
                <a:solidFill>
                  <a:schemeClr val="accent6">
                    <a:lumMod val="75000"/>
                  </a:schemeClr>
                </a:solidFill>
              </a:rPr>
              <a:t>Meta Data Search :</a:t>
            </a:r>
          </a:p>
          <a:p>
            <a:pPr marL="0" indent="0">
              <a:buNone/>
            </a:pPr>
            <a:endParaRPr lang="en-US" sz="2600" dirty="0">
              <a:solidFill>
                <a:schemeClr val="accent1">
                  <a:lumMod val="75000"/>
                </a:schemeClr>
              </a:solidFill>
            </a:endParaRPr>
          </a:p>
          <a:p>
            <a:pPr marL="331470" indent="-285750">
              <a:buFont typeface="Arial" panose="020B0604020202020204" pitchFamily="34" charset="0"/>
              <a:buChar char="•"/>
            </a:pPr>
            <a:r>
              <a:rPr lang="en-US" sz="3600" dirty="0">
                <a:solidFill>
                  <a:schemeClr val="accent1">
                    <a:lumMod val="75000"/>
                  </a:schemeClr>
                </a:solidFill>
              </a:rPr>
              <a:t>Used multi-threading approach for the workload of 1 GB metadata dumps and 7 GB metadata dumps</a:t>
            </a:r>
          </a:p>
          <a:p>
            <a:pPr marL="331470" indent="-285750">
              <a:buFont typeface="Arial" panose="020B0604020202020204" pitchFamily="34" charset="0"/>
              <a:buChar char="•"/>
            </a:pPr>
            <a:r>
              <a:rPr lang="en-US" sz="3600" dirty="0">
                <a:solidFill>
                  <a:schemeClr val="accent1">
                    <a:lumMod val="75000"/>
                  </a:schemeClr>
                </a:solidFill>
              </a:rPr>
              <a:t>The number of threads used were 1,2,4,8,16,32,48</a:t>
            </a:r>
          </a:p>
          <a:p>
            <a:pPr marL="331470" indent="-285750">
              <a:buFont typeface="Arial" panose="020B0604020202020204" pitchFamily="34" charset="0"/>
              <a:buChar char="•"/>
            </a:pPr>
            <a:r>
              <a:rPr lang="en-US" sz="3600" dirty="0">
                <a:solidFill>
                  <a:schemeClr val="accent1">
                    <a:lumMod val="75000"/>
                  </a:schemeClr>
                </a:solidFill>
              </a:rPr>
              <a:t>Indexes created on Disk for 1 GB and 7 GB workloads</a:t>
            </a:r>
          </a:p>
          <a:p>
            <a:pPr marL="331470" indent="-285750">
              <a:buFont typeface="Arial" panose="020B0604020202020204" pitchFamily="34" charset="0"/>
              <a:buChar char="•"/>
            </a:pPr>
            <a:r>
              <a:rPr lang="en-US" sz="3600" dirty="0">
                <a:solidFill>
                  <a:schemeClr val="accent1">
                    <a:lumMod val="75000"/>
                  </a:schemeClr>
                </a:solidFill>
              </a:rPr>
              <a:t>The experiments were performed on both multiple indexer and single global indexer </a:t>
            </a:r>
          </a:p>
          <a:p>
            <a:pPr marL="331470" indent="-285750">
              <a:buFont typeface="Arial" panose="020B0604020202020204" pitchFamily="34" charset="0"/>
              <a:buChar char="•"/>
            </a:pPr>
            <a:r>
              <a:rPr lang="en-US" sz="3600" dirty="0">
                <a:solidFill>
                  <a:schemeClr val="accent1">
                    <a:lumMod val="75000"/>
                  </a:schemeClr>
                </a:solidFill>
              </a:rPr>
              <a:t>Calculated index throughput for 1 GB and 7 GB data</a:t>
            </a:r>
          </a:p>
          <a:p>
            <a:pPr marL="45720" indent="0">
              <a:buNone/>
            </a:pPr>
            <a:endParaRPr lang="en-US" sz="3600" dirty="0">
              <a:solidFill>
                <a:schemeClr val="accent1">
                  <a:lumMod val="75000"/>
                </a:schemeClr>
              </a:solidFill>
            </a:endParaRPr>
          </a:p>
          <a:p>
            <a:pPr marL="45720" indent="0">
              <a:buNone/>
            </a:pPr>
            <a:endParaRPr lang="en-US" dirty="0"/>
          </a:p>
          <a:p>
            <a:pPr marL="45720" indent="0">
              <a:buNone/>
            </a:pPr>
            <a:r>
              <a:rPr lang="en-US" sz="3800" dirty="0">
                <a:solidFill>
                  <a:schemeClr val="accent6">
                    <a:lumMod val="75000"/>
                  </a:schemeClr>
                </a:solidFill>
              </a:rPr>
              <a:t>The terms that are being searched are essentially a set of 1000 randomly generated words from the workload itself. These words were generated with the help of a python script</a:t>
            </a:r>
          </a:p>
          <a:p>
            <a:pPr marL="45720" indent="0">
              <a:buNone/>
            </a:pPr>
            <a:endParaRPr lang="en-US" dirty="0"/>
          </a:p>
        </p:txBody>
      </p:sp>
      <p:sp>
        <p:nvSpPr>
          <p:cNvPr id="3" name="Title 2">
            <a:extLst>
              <a:ext uri="{FF2B5EF4-FFF2-40B4-BE49-F238E27FC236}">
                <a16:creationId xmlns:a16="http://schemas.microsoft.com/office/drawing/2014/main" id="{49FC309C-82C6-4C80-B541-F454B00E7DB5}"/>
              </a:ext>
            </a:extLst>
          </p:cNvPr>
          <p:cNvSpPr>
            <a:spLocks noGrp="1"/>
          </p:cNvSpPr>
          <p:nvPr>
            <p:ph type="title"/>
          </p:nvPr>
        </p:nvSpPr>
        <p:spPr/>
        <p:txBody>
          <a:bodyPr/>
          <a:lstStyle/>
          <a:p>
            <a:r>
              <a:rPr lang="en-US" dirty="0" err="1"/>
              <a:t>lucene</a:t>
            </a:r>
            <a:endParaRPr lang="en-US" dirty="0"/>
          </a:p>
        </p:txBody>
      </p:sp>
    </p:spTree>
    <p:extLst>
      <p:ext uri="{BB962C8B-B14F-4D97-AF65-F5344CB8AC3E}">
        <p14:creationId xmlns:p14="http://schemas.microsoft.com/office/powerpoint/2010/main" val="134608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2561" y="1694412"/>
            <a:ext cx="8849360" cy="4919747"/>
          </a:xfrm>
        </p:spPr>
        <p:txBody>
          <a:bodyPr>
            <a:normAutofit/>
          </a:bodyPr>
          <a:lstStyle/>
          <a:p>
            <a:endParaRPr lang="en-IN" sz="2400" dirty="0"/>
          </a:p>
          <a:p>
            <a:pPr marL="45720" indent="0">
              <a:buNone/>
            </a:pPr>
            <a:endParaRPr lang="en-US" dirty="0"/>
          </a:p>
        </p:txBody>
      </p:sp>
      <p:sp>
        <p:nvSpPr>
          <p:cNvPr id="3" name="Title 2"/>
          <p:cNvSpPr>
            <a:spLocks noGrp="1"/>
          </p:cNvSpPr>
          <p:nvPr>
            <p:ph type="title"/>
          </p:nvPr>
        </p:nvSpPr>
        <p:spPr>
          <a:xfrm>
            <a:off x="370840" y="243841"/>
            <a:ext cx="8381260" cy="1054394"/>
          </a:xfrm>
        </p:spPr>
        <p:txBody>
          <a:bodyPr/>
          <a:lstStyle/>
          <a:p>
            <a:r>
              <a:rPr lang="en-US" dirty="0" err="1"/>
              <a:t>lucenePlusplus</a:t>
            </a:r>
            <a:r>
              <a:rPr lang="en-US" dirty="0"/>
              <a:t> </a:t>
            </a:r>
          </a:p>
        </p:txBody>
      </p:sp>
      <p:sp>
        <p:nvSpPr>
          <p:cNvPr id="6" name="Rectangle 5">
            <a:extLst>
              <a:ext uri="{FF2B5EF4-FFF2-40B4-BE49-F238E27FC236}">
                <a16:creationId xmlns:a16="http://schemas.microsoft.com/office/drawing/2014/main" id="{4EFD69E9-01EE-400A-9FD3-4DFEE557F682}"/>
              </a:ext>
            </a:extLst>
          </p:cNvPr>
          <p:cNvSpPr/>
          <p:nvPr/>
        </p:nvSpPr>
        <p:spPr>
          <a:xfrm>
            <a:off x="294639" y="2483058"/>
            <a:ext cx="8686799" cy="3564053"/>
          </a:xfrm>
          <a:prstGeom prst="rect">
            <a:avLst/>
          </a:prstGeom>
        </p:spPr>
        <p:txBody>
          <a:bodyPr wrap="square">
            <a:spAutoFit/>
          </a:bodyPr>
          <a:lstStyle/>
          <a:p>
            <a:pPr marL="331470" indent="-285750">
              <a:lnSpc>
                <a:spcPct val="80000"/>
              </a:lnSpc>
              <a:spcBef>
                <a:spcPct val="20000"/>
              </a:spcBef>
              <a:buClr>
                <a:schemeClr val="accent1"/>
              </a:buClr>
              <a:buFont typeface="Arial" panose="020B0604020202020204" pitchFamily="34" charset="0"/>
              <a:buChar char="•"/>
            </a:pPr>
            <a:r>
              <a:rPr lang="en-US" sz="2400" spc="150" dirty="0" err="1">
                <a:solidFill>
                  <a:schemeClr val="accent1">
                    <a:lumMod val="75000"/>
                  </a:schemeClr>
                </a:solidFill>
              </a:rPr>
              <a:t>LucenePlusPlus</a:t>
            </a:r>
            <a:r>
              <a:rPr lang="en-US" sz="2400" spc="150" dirty="0">
                <a:solidFill>
                  <a:schemeClr val="accent1">
                    <a:lumMod val="75000"/>
                  </a:schemeClr>
                </a:solidFill>
              </a:rPr>
              <a:t> is a C++ port of Apache Lucene</a:t>
            </a:r>
          </a:p>
          <a:p>
            <a:pPr marL="331470" indent="-285750">
              <a:lnSpc>
                <a:spcPct val="80000"/>
              </a:lnSpc>
              <a:spcBef>
                <a:spcPct val="20000"/>
              </a:spcBef>
              <a:buClr>
                <a:schemeClr val="accent1"/>
              </a:buClr>
              <a:buFont typeface="Arial" panose="020B0604020202020204" pitchFamily="34" charset="0"/>
              <a:buChar char="•"/>
            </a:pPr>
            <a:r>
              <a:rPr lang="en-US" sz="2400" spc="150" dirty="0">
                <a:solidFill>
                  <a:schemeClr val="accent1">
                    <a:lumMod val="75000"/>
                  </a:schemeClr>
                </a:solidFill>
              </a:rPr>
              <a:t>Makes use of boost libraries </a:t>
            </a:r>
          </a:p>
          <a:p>
            <a:pPr marL="45720">
              <a:lnSpc>
                <a:spcPct val="80000"/>
              </a:lnSpc>
              <a:spcBef>
                <a:spcPct val="20000"/>
              </a:spcBef>
              <a:buClr>
                <a:schemeClr val="accent1"/>
              </a:buClr>
            </a:pPr>
            <a:endParaRPr lang="en-US" sz="2400" spc="150" dirty="0">
              <a:solidFill>
                <a:schemeClr val="accent1">
                  <a:lumMod val="75000"/>
                </a:schemeClr>
              </a:solidFill>
            </a:endParaRPr>
          </a:p>
          <a:p>
            <a:pPr marL="331470" indent="-285750">
              <a:lnSpc>
                <a:spcPct val="80000"/>
              </a:lnSpc>
              <a:spcBef>
                <a:spcPct val="20000"/>
              </a:spcBef>
              <a:buClr>
                <a:schemeClr val="accent1"/>
              </a:buClr>
              <a:buFont typeface="Arial" panose="020B0604020202020204" pitchFamily="34" charset="0"/>
              <a:buChar char="•"/>
            </a:pPr>
            <a:r>
              <a:rPr lang="en-US" sz="2400" spc="150" dirty="0">
                <a:solidFill>
                  <a:schemeClr val="accent1">
                    <a:lumMod val="75000"/>
                  </a:schemeClr>
                </a:solidFill>
              </a:rPr>
              <a:t>Makes use of an Inverted Index(Similar to Lucene)</a:t>
            </a:r>
          </a:p>
          <a:p>
            <a:pPr marL="331470" indent="-285750">
              <a:lnSpc>
                <a:spcPct val="80000"/>
              </a:lnSpc>
              <a:spcBef>
                <a:spcPct val="20000"/>
              </a:spcBef>
              <a:buClr>
                <a:schemeClr val="accent1"/>
              </a:buClr>
              <a:buFont typeface="Arial" panose="020B0604020202020204" pitchFamily="34" charset="0"/>
              <a:buChar char="•"/>
            </a:pPr>
            <a:r>
              <a:rPr lang="en-US" sz="2400" spc="150" dirty="0">
                <a:solidFill>
                  <a:schemeClr val="accent1">
                    <a:lumMod val="75000"/>
                  </a:schemeClr>
                </a:solidFill>
              </a:rPr>
              <a:t>Inherently supports multi-threading and uses almost all the programming constructs similar to Lucene</a:t>
            </a:r>
          </a:p>
          <a:p>
            <a:pPr marL="45720">
              <a:lnSpc>
                <a:spcPct val="80000"/>
              </a:lnSpc>
              <a:spcBef>
                <a:spcPct val="20000"/>
              </a:spcBef>
              <a:buClr>
                <a:schemeClr val="accent1"/>
              </a:buClr>
            </a:pPr>
            <a:endParaRPr lang="en-US" sz="2400" spc="150" dirty="0">
              <a:solidFill>
                <a:schemeClr val="accent1">
                  <a:lumMod val="75000"/>
                </a:schemeClr>
              </a:solidFill>
            </a:endParaRPr>
          </a:p>
          <a:p>
            <a:pPr marL="331470" indent="-285750">
              <a:lnSpc>
                <a:spcPct val="80000"/>
              </a:lnSpc>
              <a:spcBef>
                <a:spcPct val="20000"/>
              </a:spcBef>
              <a:buClr>
                <a:schemeClr val="accent1"/>
              </a:buClr>
              <a:buFont typeface="Arial" panose="020B0604020202020204" pitchFamily="34" charset="0"/>
              <a:buChar char="•"/>
            </a:pPr>
            <a:r>
              <a:rPr lang="en-US" sz="2400" spc="150" dirty="0">
                <a:solidFill>
                  <a:schemeClr val="accent1">
                    <a:lumMod val="75000"/>
                  </a:schemeClr>
                </a:solidFill>
              </a:rPr>
              <a:t>General lack of documentation proved to be a challenge</a:t>
            </a:r>
          </a:p>
          <a:p>
            <a:pPr marL="331470" indent="-285750">
              <a:lnSpc>
                <a:spcPct val="80000"/>
              </a:lnSpc>
              <a:spcBef>
                <a:spcPct val="20000"/>
              </a:spcBef>
              <a:buClr>
                <a:schemeClr val="accent1"/>
              </a:buClr>
              <a:buFont typeface="Arial" panose="020B0604020202020204" pitchFamily="34" charset="0"/>
              <a:buChar char="•"/>
            </a:pPr>
            <a:endParaRPr lang="en-US" sz="2400" spc="150" dirty="0">
              <a:solidFill>
                <a:schemeClr val="accent1">
                  <a:lumMod val="75000"/>
                </a:schemeClr>
              </a:solidFill>
            </a:endParaRPr>
          </a:p>
        </p:txBody>
      </p:sp>
    </p:spTree>
    <p:extLst>
      <p:ext uri="{BB962C8B-B14F-4D97-AF65-F5344CB8AC3E}">
        <p14:creationId xmlns:p14="http://schemas.microsoft.com/office/powerpoint/2010/main" val="403265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A1D4A-AE41-4ED2-ABDA-ED25855F4A89}"/>
              </a:ext>
            </a:extLst>
          </p:cNvPr>
          <p:cNvSpPr>
            <a:spLocks noGrp="1"/>
          </p:cNvSpPr>
          <p:nvPr>
            <p:ph idx="1"/>
          </p:nvPr>
        </p:nvSpPr>
        <p:spPr>
          <a:xfrm>
            <a:off x="293899" y="1706880"/>
            <a:ext cx="8468361" cy="4937759"/>
          </a:xfrm>
        </p:spPr>
        <p:txBody>
          <a:bodyPr>
            <a:normAutofit fontScale="47500" lnSpcReduction="20000"/>
          </a:bodyPr>
          <a:lstStyle/>
          <a:p>
            <a:pPr marL="45720" indent="0">
              <a:buNone/>
            </a:pPr>
            <a:r>
              <a:rPr lang="en-IN" sz="2900" b="1" dirty="0">
                <a:solidFill>
                  <a:schemeClr val="accent6">
                    <a:lumMod val="75000"/>
                  </a:schemeClr>
                </a:solidFill>
              </a:rPr>
              <a:t>Text Search :</a:t>
            </a:r>
          </a:p>
          <a:p>
            <a:endParaRPr lang="en-IN" sz="2900" dirty="0"/>
          </a:p>
          <a:p>
            <a:r>
              <a:rPr lang="en-IN" sz="2900" dirty="0"/>
              <a:t>Ran experiments on multiple threads from 1,2,4,8,16,32 and 48 threads on 3 GB and 20 GB workloads </a:t>
            </a:r>
          </a:p>
          <a:p>
            <a:r>
              <a:rPr lang="en-IN" sz="2900" dirty="0"/>
              <a:t> Index created on Disk</a:t>
            </a:r>
          </a:p>
          <a:p>
            <a:r>
              <a:rPr lang="en-IN" sz="2900" dirty="0"/>
              <a:t>Ran our first batch of experiment on standard analyser which usually takes the most amount of time as it recognizes URLs and even removes the stop words , lowercases the generated tokens. (Does not index URLs and stop words)</a:t>
            </a:r>
          </a:p>
          <a:p>
            <a:r>
              <a:rPr lang="en-IN" sz="2900" dirty="0"/>
              <a:t>Ran the next batch on Simple Analyzer which consists of </a:t>
            </a:r>
            <a:r>
              <a:rPr lang="en-US" sz="2900" dirty="0" err="1"/>
              <a:t>LetterTokenizer</a:t>
            </a:r>
            <a:r>
              <a:rPr lang="en-US" sz="2900" dirty="0"/>
              <a:t> and a </a:t>
            </a:r>
            <a:r>
              <a:rPr lang="en-US" sz="2900" dirty="0" err="1"/>
              <a:t>LowerCaseFilter</a:t>
            </a:r>
            <a:r>
              <a:rPr lang="en-US" sz="2900" dirty="0"/>
              <a:t> but it doesn’t remove </a:t>
            </a:r>
            <a:r>
              <a:rPr lang="en-US" sz="2900" dirty="0" err="1"/>
              <a:t>stopwords</a:t>
            </a:r>
            <a:r>
              <a:rPr lang="en-US" sz="2900" dirty="0"/>
              <a:t> and also </a:t>
            </a:r>
            <a:r>
              <a:rPr lang="en-IN" sz="2900" dirty="0"/>
              <a:t>doesn’t recognize URLs. Even tweaked the buffer size to see if the performance changes considerably. (Indexes </a:t>
            </a:r>
            <a:r>
              <a:rPr lang="en-IN" sz="2900" dirty="0" err="1"/>
              <a:t>everthing</a:t>
            </a:r>
            <a:r>
              <a:rPr lang="en-IN" sz="2900" dirty="0"/>
              <a:t>)</a:t>
            </a:r>
          </a:p>
          <a:p>
            <a:r>
              <a:rPr lang="en-IN" sz="2900" dirty="0"/>
              <a:t>Calculated the index throughput</a:t>
            </a:r>
          </a:p>
          <a:p>
            <a:pPr marL="45720" indent="0">
              <a:buNone/>
            </a:pPr>
            <a:endParaRPr lang="en-IN" sz="2900" b="1" dirty="0">
              <a:solidFill>
                <a:schemeClr val="accent6">
                  <a:lumMod val="75000"/>
                </a:schemeClr>
              </a:solidFill>
            </a:endParaRPr>
          </a:p>
          <a:p>
            <a:pPr marL="45720" indent="0">
              <a:buNone/>
            </a:pPr>
            <a:r>
              <a:rPr lang="en-IN" sz="2900" b="1" dirty="0">
                <a:solidFill>
                  <a:schemeClr val="accent6">
                    <a:lumMod val="75000"/>
                  </a:schemeClr>
                </a:solidFill>
              </a:rPr>
              <a:t>Meta Data Search :</a:t>
            </a:r>
            <a:endParaRPr lang="en-IN" sz="2900" dirty="0"/>
          </a:p>
          <a:p>
            <a:r>
              <a:rPr lang="en-IN" sz="2900" dirty="0"/>
              <a:t>Ran experiments on multiple threads from 1,2,4,8,16,32 and 48 threads on 1 GB and 7 GB meta data dumps</a:t>
            </a:r>
          </a:p>
          <a:p>
            <a:r>
              <a:rPr lang="en-IN" sz="2900" dirty="0"/>
              <a:t> It was implemented on FSD directory</a:t>
            </a:r>
          </a:p>
          <a:p>
            <a:r>
              <a:rPr lang="en-IN" sz="2900" dirty="0"/>
              <a:t>Calculated the index throughput</a:t>
            </a:r>
          </a:p>
          <a:p>
            <a:pPr marL="45720" indent="0">
              <a:buNone/>
            </a:pPr>
            <a:endParaRPr lang="en-IN" sz="2900" dirty="0"/>
          </a:p>
          <a:p>
            <a:pPr marL="45720" indent="0">
              <a:buNone/>
            </a:pPr>
            <a:r>
              <a:rPr lang="en-US" sz="3200" dirty="0">
                <a:solidFill>
                  <a:schemeClr val="accent6">
                    <a:lumMod val="75000"/>
                  </a:schemeClr>
                </a:solidFill>
              </a:rPr>
              <a:t>The terms that are being searched are essentially a set of 1000 randomly generated words from the workload itself. These words were generated with the help of a python script</a:t>
            </a:r>
          </a:p>
          <a:p>
            <a:pPr marL="45720" indent="0">
              <a:buNone/>
            </a:pPr>
            <a:endParaRPr lang="en-IN" sz="2900" dirty="0"/>
          </a:p>
          <a:p>
            <a:endParaRPr lang="en-US" dirty="0"/>
          </a:p>
        </p:txBody>
      </p:sp>
      <p:sp>
        <p:nvSpPr>
          <p:cNvPr id="3" name="Title 2">
            <a:extLst>
              <a:ext uri="{FF2B5EF4-FFF2-40B4-BE49-F238E27FC236}">
                <a16:creationId xmlns:a16="http://schemas.microsoft.com/office/drawing/2014/main" id="{D7DF01AE-01FF-4238-9DA7-179D0628808A}"/>
              </a:ext>
            </a:extLst>
          </p:cNvPr>
          <p:cNvSpPr>
            <a:spLocks noGrp="1"/>
          </p:cNvSpPr>
          <p:nvPr>
            <p:ph type="title"/>
          </p:nvPr>
        </p:nvSpPr>
        <p:spPr/>
        <p:txBody>
          <a:bodyPr/>
          <a:lstStyle/>
          <a:p>
            <a:r>
              <a:rPr lang="en-US" dirty="0" err="1"/>
              <a:t>lucenePlusplus</a:t>
            </a:r>
            <a:r>
              <a:rPr lang="en-US" dirty="0"/>
              <a:t> </a:t>
            </a:r>
          </a:p>
        </p:txBody>
      </p:sp>
    </p:spTree>
    <p:extLst>
      <p:ext uri="{BB962C8B-B14F-4D97-AF65-F5344CB8AC3E}">
        <p14:creationId xmlns:p14="http://schemas.microsoft.com/office/powerpoint/2010/main" val="1474583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8311</TotalTime>
  <Words>936</Words>
  <Application>Microsoft Office PowerPoint</Application>
  <PresentationFormat>On-screen Show (4:3)</PresentationFormat>
  <Paragraphs>154</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Medium</vt:lpstr>
      <vt:lpstr>Mangal</vt:lpstr>
      <vt:lpstr>Times New Roman</vt:lpstr>
      <vt:lpstr>Wingdings</vt:lpstr>
      <vt:lpstr>Wingdings 2</vt:lpstr>
      <vt:lpstr>Grid</vt:lpstr>
      <vt:lpstr>X-search:  Bootstrap paradox</vt:lpstr>
      <vt:lpstr>Introduction</vt:lpstr>
      <vt:lpstr>TEST BEDS AND SOFTWARE ENVIRONMENT</vt:lpstr>
      <vt:lpstr>WORK DONE – Phase 1</vt:lpstr>
      <vt:lpstr>INDEXING APPROACHES</vt:lpstr>
      <vt:lpstr>lucene</vt:lpstr>
      <vt:lpstr>lucene</vt:lpstr>
      <vt:lpstr>lucenePlusplus </vt:lpstr>
      <vt:lpstr>lucenePlusplus </vt:lpstr>
      <vt:lpstr>XAPIAN</vt:lpstr>
      <vt:lpstr>XAPIAN</vt:lpstr>
      <vt:lpstr>TEXT SEARCH performance evaluation</vt:lpstr>
      <vt:lpstr>META DATA SEARCH performance evaluation</vt:lpstr>
      <vt:lpstr>THROUGHPUT performance evaluation – 3 gB TEXT DATA search</vt:lpstr>
      <vt:lpstr>THROUGHPUT performance evaluation – 20 gB TEXT DATA search</vt:lpstr>
      <vt:lpstr>THROUGHPUT performance evaluation – 1 gB meta DATA search</vt:lpstr>
      <vt:lpstr>THROUGHPUT performance evaluation – 7 gB meta DATA search</vt:lpstr>
      <vt:lpstr>Contribution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 Architectures for Web Based Applications</dc:title>
  <dc:creator>Prerna Kapoor</dc:creator>
  <cp:lastModifiedBy>Pooja Patel</cp:lastModifiedBy>
  <cp:revision>706</cp:revision>
  <dcterms:created xsi:type="dcterms:W3CDTF">2018-04-02T22:26:08Z</dcterms:created>
  <dcterms:modified xsi:type="dcterms:W3CDTF">2018-12-03T07:06:50Z</dcterms:modified>
</cp:coreProperties>
</file>