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8" r:id="rId6"/>
    <p:sldId id="260" r:id="rId7"/>
    <p:sldId id="261" r:id="rId8"/>
    <p:sldId id="270" r:id="rId9"/>
    <p:sldId id="262" r:id="rId10"/>
    <p:sldId id="267" r:id="rId11"/>
    <p:sldId id="265" r:id="rId12"/>
    <p:sldId id="269" r:id="rId13"/>
  </p:sldIdLst>
  <p:sldSz cx="9144000" cy="5149850"/>
  <p:notesSz cx="9144000" cy="5149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33333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7415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3333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7415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3333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017553"/>
            <a:ext cx="2118360" cy="2127885"/>
          </a:xfrm>
          <a:custGeom>
            <a:avLst/>
            <a:gdLst/>
            <a:ahLst/>
            <a:cxnLst/>
            <a:rect l="l" t="t" r="r" b="b"/>
            <a:pathLst>
              <a:path w="2118360" h="2127885">
                <a:moveTo>
                  <a:pt x="0" y="0"/>
                </a:moveTo>
                <a:lnTo>
                  <a:pt x="0" y="2127469"/>
                </a:lnTo>
                <a:lnTo>
                  <a:pt x="2118292" y="2127469"/>
                </a:lnTo>
                <a:lnTo>
                  <a:pt x="2118360" y="2121374"/>
                </a:lnTo>
                <a:lnTo>
                  <a:pt x="2117827" y="2073351"/>
                </a:lnTo>
                <a:lnTo>
                  <a:pt x="2116236" y="2025590"/>
                </a:lnTo>
                <a:lnTo>
                  <a:pt x="2113598" y="1978101"/>
                </a:lnTo>
                <a:lnTo>
                  <a:pt x="2109924" y="1930896"/>
                </a:lnTo>
                <a:lnTo>
                  <a:pt x="2105226" y="1883985"/>
                </a:lnTo>
                <a:lnTo>
                  <a:pt x="2099515" y="1837380"/>
                </a:lnTo>
                <a:lnTo>
                  <a:pt x="2092802" y="1791092"/>
                </a:lnTo>
                <a:lnTo>
                  <a:pt x="2085098" y="1745132"/>
                </a:lnTo>
                <a:lnTo>
                  <a:pt x="2076414" y="1699513"/>
                </a:lnTo>
                <a:lnTo>
                  <a:pt x="2066762" y="1654244"/>
                </a:lnTo>
                <a:lnTo>
                  <a:pt x="2056153" y="1609337"/>
                </a:lnTo>
                <a:lnTo>
                  <a:pt x="2044598" y="1564803"/>
                </a:lnTo>
                <a:lnTo>
                  <a:pt x="2032108" y="1520654"/>
                </a:lnTo>
                <a:lnTo>
                  <a:pt x="2018696" y="1476900"/>
                </a:lnTo>
                <a:lnTo>
                  <a:pt x="2004370" y="1433554"/>
                </a:lnTo>
                <a:lnTo>
                  <a:pt x="1989144" y="1390626"/>
                </a:lnTo>
                <a:lnTo>
                  <a:pt x="1973028" y="1348127"/>
                </a:lnTo>
                <a:lnTo>
                  <a:pt x="1956034" y="1306068"/>
                </a:lnTo>
                <a:lnTo>
                  <a:pt x="1938172" y="1264462"/>
                </a:lnTo>
                <a:lnTo>
                  <a:pt x="1919455" y="1223319"/>
                </a:lnTo>
                <a:lnTo>
                  <a:pt x="1899892" y="1182650"/>
                </a:lnTo>
                <a:lnTo>
                  <a:pt x="1879496" y="1142466"/>
                </a:lnTo>
                <a:lnTo>
                  <a:pt x="1858277" y="1102780"/>
                </a:lnTo>
                <a:lnTo>
                  <a:pt x="1836248" y="1063601"/>
                </a:lnTo>
                <a:lnTo>
                  <a:pt x="1813418" y="1024942"/>
                </a:lnTo>
                <a:lnTo>
                  <a:pt x="1789800" y="986813"/>
                </a:lnTo>
                <a:lnTo>
                  <a:pt x="1765404" y="949226"/>
                </a:lnTo>
                <a:lnTo>
                  <a:pt x="1740242" y="912191"/>
                </a:lnTo>
                <a:lnTo>
                  <a:pt x="1714325" y="875721"/>
                </a:lnTo>
                <a:lnTo>
                  <a:pt x="1687664" y="839826"/>
                </a:lnTo>
                <a:lnTo>
                  <a:pt x="1660271" y="804518"/>
                </a:lnTo>
                <a:lnTo>
                  <a:pt x="1632156" y="769808"/>
                </a:lnTo>
                <a:lnTo>
                  <a:pt x="1603332" y="735706"/>
                </a:lnTo>
                <a:lnTo>
                  <a:pt x="1573808" y="702225"/>
                </a:lnTo>
                <a:lnTo>
                  <a:pt x="1543597" y="669376"/>
                </a:lnTo>
                <a:lnTo>
                  <a:pt x="1512709" y="637169"/>
                </a:lnTo>
                <a:lnTo>
                  <a:pt x="1481156" y="605616"/>
                </a:lnTo>
                <a:lnTo>
                  <a:pt x="1448949" y="574728"/>
                </a:lnTo>
                <a:lnTo>
                  <a:pt x="1416100" y="544517"/>
                </a:lnTo>
                <a:lnTo>
                  <a:pt x="1382619" y="514993"/>
                </a:lnTo>
                <a:lnTo>
                  <a:pt x="1348518" y="486169"/>
                </a:lnTo>
                <a:lnTo>
                  <a:pt x="1313807" y="458054"/>
                </a:lnTo>
                <a:lnTo>
                  <a:pt x="1278499" y="430661"/>
                </a:lnTo>
                <a:lnTo>
                  <a:pt x="1242604" y="404000"/>
                </a:lnTo>
                <a:lnTo>
                  <a:pt x="1206134" y="378083"/>
                </a:lnTo>
                <a:lnTo>
                  <a:pt x="1169100" y="352921"/>
                </a:lnTo>
                <a:lnTo>
                  <a:pt x="1131512" y="328525"/>
                </a:lnTo>
                <a:lnTo>
                  <a:pt x="1093383" y="304907"/>
                </a:lnTo>
                <a:lnTo>
                  <a:pt x="1054724" y="282078"/>
                </a:lnTo>
                <a:lnTo>
                  <a:pt x="1015545" y="260048"/>
                </a:lnTo>
                <a:lnTo>
                  <a:pt x="975859" y="238829"/>
                </a:lnTo>
                <a:lnTo>
                  <a:pt x="935675" y="218433"/>
                </a:lnTo>
                <a:lnTo>
                  <a:pt x="895006" y="198871"/>
                </a:lnTo>
                <a:lnTo>
                  <a:pt x="853863" y="180153"/>
                </a:lnTo>
                <a:lnTo>
                  <a:pt x="812257" y="162291"/>
                </a:lnTo>
                <a:lnTo>
                  <a:pt x="770198" y="145297"/>
                </a:lnTo>
                <a:lnTo>
                  <a:pt x="727700" y="129181"/>
                </a:lnTo>
                <a:lnTo>
                  <a:pt x="684771" y="113955"/>
                </a:lnTo>
                <a:lnTo>
                  <a:pt x="641425" y="99630"/>
                </a:lnTo>
                <a:lnTo>
                  <a:pt x="597671" y="86217"/>
                </a:lnTo>
                <a:lnTo>
                  <a:pt x="553522" y="73727"/>
                </a:lnTo>
                <a:lnTo>
                  <a:pt x="508988" y="62172"/>
                </a:lnTo>
                <a:lnTo>
                  <a:pt x="464081" y="51563"/>
                </a:lnTo>
                <a:lnTo>
                  <a:pt x="418812" y="41911"/>
                </a:lnTo>
                <a:lnTo>
                  <a:pt x="373193" y="33228"/>
                </a:lnTo>
                <a:lnTo>
                  <a:pt x="327233" y="25524"/>
                </a:lnTo>
                <a:lnTo>
                  <a:pt x="280945" y="18810"/>
                </a:lnTo>
                <a:lnTo>
                  <a:pt x="234340" y="13099"/>
                </a:lnTo>
                <a:lnTo>
                  <a:pt x="187429" y="8401"/>
                </a:lnTo>
                <a:lnTo>
                  <a:pt x="140224" y="4727"/>
                </a:lnTo>
                <a:lnTo>
                  <a:pt x="92735" y="2089"/>
                </a:lnTo>
                <a:lnTo>
                  <a:pt x="44974" y="498"/>
                </a:lnTo>
                <a:lnTo>
                  <a:pt x="0" y="0"/>
                </a:lnTo>
                <a:close/>
              </a:path>
            </a:pathLst>
          </a:custGeom>
          <a:solidFill>
            <a:srgbClr val="E8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28472" y="533399"/>
            <a:ext cx="7702550" cy="4075429"/>
          </a:xfrm>
          <a:custGeom>
            <a:avLst/>
            <a:gdLst/>
            <a:ahLst/>
            <a:cxnLst/>
            <a:rect l="l" t="t" r="r" b="b"/>
            <a:pathLst>
              <a:path w="7702550" h="4075429">
                <a:moveTo>
                  <a:pt x="0" y="4075176"/>
                </a:moveTo>
                <a:lnTo>
                  <a:pt x="7702296" y="4075176"/>
                </a:lnTo>
                <a:lnTo>
                  <a:pt x="7702296" y="0"/>
                </a:lnTo>
                <a:lnTo>
                  <a:pt x="0" y="0"/>
                </a:lnTo>
                <a:lnTo>
                  <a:pt x="0" y="4075176"/>
                </a:lnTo>
                <a:close/>
              </a:path>
            </a:pathLst>
          </a:custGeom>
          <a:ln w="18288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19328" y="12"/>
            <a:ext cx="8425180" cy="4617720"/>
          </a:xfrm>
          <a:custGeom>
            <a:avLst/>
            <a:gdLst/>
            <a:ahLst/>
            <a:cxnLst/>
            <a:rect l="l" t="t" r="r" b="b"/>
            <a:pathLst>
              <a:path w="8425180" h="4617720">
                <a:moveTo>
                  <a:pt x="18288" y="0"/>
                </a:moveTo>
                <a:lnTo>
                  <a:pt x="0" y="0"/>
                </a:lnTo>
                <a:lnTo>
                  <a:pt x="0" y="532244"/>
                </a:lnTo>
                <a:lnTo>
                  <a:pt x="18288" y="532244"/>
                </a:lnTo>
                <a:lnTo>
                  <a:pt x="18288" y="0"/>
                </a:lnTo>
                <a:close/>
              </a:path>
              <a:path w="8425180" h="4617720">
                <a:moveTo>
                  <a:pt x="8424672" y="4599419"/>
                </a:moveTo>
                <a:lnTo>
                  <a:pt x="7711440" y="4599419"/>
                </a:lnTo>
                <a:lnTo>
                  <a:pt x="7711440" y="4617707"/>
                </a:lnTo>
                <a:lnTo>
                  <a:pt x="8424672" y="4617707"/>
                </a:lnTo>
                <a:lnTo>
                  <a:pt x="8424672" y="459941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3333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8982" y="506094"/>
            <a:ext cx="6265545" cy="591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33333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309" y="1498153"/>
            <a:ext cx="7339380" cy="2550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7415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3617" y="2069221"/>
            <a:ext cx="5099050" cy="4662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0860" marR="5080" indent="-518795">
              <a:lnSpc>
                <a:spcPct val="115100"/>
              </a:lnSpc>
              <a:spcBef>
                <a:spcPts val="95"/>
              </a:spcBef>
            </a:pPr>
            <a:r>
              <a:rPr spc="100" dirty="0"/>
              <a:t>Match</a:t>
            </a:r>
            <a:r>
              <a:rPr spc="-235" dirty="0"/>
              <a:t> </a:t>
            </a:r>
            <a:r>
              <a:rPr spc="55" dirty="0"/>
              <a:t>Ticketing</a:t>
            </a:r>
            <a:r>
              <a:rPr spc="-225" dirty="0"/>
              <a:t> </a:t>
            </a:r>
            <a:r>
              <a:rPr spc="95" dirty="0"/>
              <a:t>Analysis</a:t>
            </a:r>
            <a:r>
              <a:rPr spc="-240" dirty="0"/>
              <a:t> </a:t>
            </a:r>
            <a:r>
              <a:rPr spc="-20" dirty="0"/>
              <a:t>Tool</a:t>
            </a:r>
            <a:endParaRPr spc="175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2504" y="0"/>
            <a:ext cx="8921750" cy="5145405"/>
            <a:chOff x="222504" y="0"/>
            <a:chExt cx="8921750" cy="5145405"/>
          </a:xfrm>
        </p:grpSpPr>
        <p:sp>
          <p:nvSpPr>
            <p:cNvPr id="3" name="object 3"/>
            <p:cNvSpPr/>
            <p:nvPr/>
          </p:nvSpPr>
          <p:spPr>
            <a:xfrm>
              <a:off x="8241792" y="4203886"/>
              <a:ext cx="902335" cy="941705"/>
            </a:xfrm>
            <a:custGeom>
              <a:avLst/>
              <a:gdLst/>
              <a:ahLst/>
              <a:cxnLst/>
              <a:rect l="l" t="t" r="r" b="b"/>
              <a:pathLst>
                <a:path w="902334" h="941704">
                  <a:moveTo>
                    <a:pt x="902207" y="0"/>
                  </a:moveTo>
                  <a:lnTo>
                    <a:pt x="834583" y="4112"/>
                  </a:lnTo>
                  <a:lnTo>
                    <a:pt x="788056" y="10034"/>
                  </a:lnTo>
                  <a:lnTo>
                    <a:pt x="742275" y="18222"/>
                  </a:lnTo>
                  <a:lnTo>
                    <a:pt x="697296" y="28620"/>
                  </a:lnTo>
                  <a:lnTo>
                    <a:pt x="653180" y="41168"/>
                  </a:lnTo>
                  <a:lnTo>
                    <a:pt x="609984" y="55807"/>
                  </a:lnTo>
                  <a:lnTo>
                    <a:pt x="567767" y="72479"/>
                  </a:lnTo>
                  <a:lnTo>
                    <a:pt x="526587" y="91127"/>
                  </a:lnTo>
                  <a:lnTo>
                    <a:pt x="486502" y="111690"/>
                  </a:lnTo>
                  <a:lnTo>
                    <a:pt x="447572" y="134111"/>
                  </a:lnTo>
                  <a:lnTo>
                    <a:pt x="409854" y="158331"/>
                  </a:lnTo>
                  <a:lnTo>
                    <a:pt x="373406" y="184292"/>
                  </a:lnTo>
                  <a:lnTo>
                    <a:pt x="338288" y="211935"/>
                  </a:lnTo>
                  <a:lnTo>
                    <a:pt x="304557" y="241202"/>
                  </a:lnTo>
                  <a:lnTo>
                    <a:pt x="272272" y="272034"/>
                  </a:lnTo>
                  <a:lnTo>
                    <a:pt x="241491" y="304373"/>
                  </a:lnTo>
                  <a:lnTo>
                    <a:pt x="212273" y="338159"/>
                  </a:lnTo>
                  <a:lnTo>
                    <a:pt x="184676" y="373336"/>
                  </a:lnTo>
                  <a:lnTo>
                    <a:pt x="158758" y="409843"/>
                  </a:lnTo>
                  <a:lnTo>
                    <a:pt x="134578" y="447624"/>
                  </a:lnTo>
                  <a:lnTo>
                    <a:pt x="112195" y="486618"/>
                  </a:lnTo>
                  <a:lnTo>
                    <a:pt x="91666" y="526768"/>
                  </a:lnTo>
                  <a:lnTo>
                    <a:pt x="73050" y="568015"/>
                  </a:lnTo>
                  <a:lnTo>
                    <a:pt x="56406" y="610301"/>
                  </a:lnTo>
                  <a:lnTo>
                    <a:pt x="41791" y="653567"/>
                  </a:lnTo>
                  <a:lnTo>
                    <a:pt x="29265" y="697754"/>
                  </a:lnTo>
                  <a:lnTo>
                    <a:pt x="18885" y="742805"/>
                  </a:lnTo>
                  <a:lnTo>
                    <a:pt x="10710" y="788660"/>
                  </a:lnTo>
                  <a:lnTo>
                    <a:pt x="4799" y="835261"/>
                  </a:lnTo>
                  <a:lnTo>
                    <a:pt x="1209" y="882550"/>
                  </a:lnTo>
                  <a:lnTo>
                    <a:pt x="0" y="930468"/>
                  </a:lnTo>
                  <a:lnTo>
                    <a:pt x="269" y="941136"/>
                  </a:lnTo>
                  <a:lnTo>
                    <a:pt x="902207" y="941136"/>
                  </a:lnTo>
                  <a:lnTo>
                    <a:pt x="902207" y="0"/>
                  </a:lnTo>
                  <a:close/>
                </a:path>
              </a:pathLst>
            </a:custGeom>
            <a:solidFill>
              <a:srgbClr val="E8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1648" y="231647"/>
              <a:ext cx="8681085" cy="4685030"/>
            </a:xfrm>
            <a:custGeom>
              <a:avLst/>
              <a:gdLst/>
              <a:ahLst/>
              <a:cxnLst/>
              <a:rect l="l" t="t" r="r" b="b"/>
              <a:pathLst>
                <a:path w="8681085" h="4685030">
                  <a:moveTo>
                    <a:pt x="0" y="4684776"/>
                  </a:moveTo>
                  <a:lnTo>
                    <a:pt x="8680704" y="4684776"/>
                  </a:lnTo>
                  <a:lnTo>
                    <a:pt x="8680704" y="0"/>
                  </a:lnTo>
                  <a:lnTo>
                    <a:pt x="0" y="0"/>
                  </a:lnTo>
                  <a:lnTo>
                    <a:pt x="0" y="4684776"/>
                  </a:lnTo>
                  <a:close/>
                </a:path>
              </a:pathLst>
            </a:custGeom>
            <a:ln w="18287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2504" y="12"/>
              <a:ext cx="8699500" cy="5145405"/>
            </a:xfrm>
            <a:custGeom>
              <a:avLst/>
              <a:gdLst/>
              <a:ahLst/>
              <a:cxnLst/>
              <a:rect l="l" t="t" r="r" b="b"/>
              <a:pathLst>
                <a:path w="8699500" h="5145405">
                  <a:moveTo>
                    <a:pt x="18275" y="4916411"/>
                  </a:moveTo>
                  <a:lnTo>
                    <a:pt x="0" y="4916411"/>
                  </a:lnTo>
                  <a:lnTo>
                    <a:pt x="0" y="5145011"/>
                  </a:lnTo>
                  <a:lnTo>
                    <a:pt x="18275" y="5145011"/>
                  </a:lnTo>
                  <a:lnTo>
                    <a:pt x="18275" y="4916411"/>
                  </a:lnTo>
                  <a:close/>
                </a:path>
                <a:path w="8699500" h="5145405">
                  <a:moveTo>
                    <a:pt x="8698992" y="0"/>
                  </a:moveTo>
                  <a:lnTo>
                    <a:pt x="8680704" y="0"/>
                  </a:lnTo>
                  <a:lnTo>
                    <a:pt x="8680704" y="235318"/>
                  </a:lnTo>
                  <a:lnTo>
                    <a:pt x="8698992" y="235318"/>
                  </a:lnTo>
                  <a:lnTo>
                    <a:pt x="8698992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1648" y="231647"/>
              <a:ext cx="8681085" cy="4685030"/>
            </a:xfrm>
            <a:custGeom>
              <a:avLst/>
              <a:gdLst/>
              <a:ahLst/>
              <a:cxnLst/>
              <a:rect l="l" t="t" r="r" b="b"/>
              <a:pathLst>
                <a:path w="8681085" h="4685030">
                  <a:moveTo>
                    <a:pt x="0" y="4684776"/>
                  </a:moveTo>
                  <a:lnTo>
                    <a:pt x="8680704" y="4684776"/>
                  </a:lnTo>
                  <a:lnTo>
                    <a:pt x="8680704" y="0"/>
                  </a:lnTo>
                  <a:lnTo>
                    <a:pt x="0" y="0"/>
                  </a:lnTo>
                  <a:lnTo>
                    <a:pt x="0" y="4684776"/>
                  </a:lnTo>
                  <a:close/>
                </a:path>
              </a:pathLst>
            </a:custGeom>
            <a:ln w="18287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98982" y="506094"/>
            <a:ext cx="626554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50" dirty="0"/>
              <a:t>Realtime Applications</a:t>
            </a:r>
            <a:endParaRPr spc="5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564596"/>
            <a:ext cx="7104380" cy="136896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535"/>
              </a:spcBef>
              <a:buClr>
                <a:srgbClr val="333333"/>
              </a:buClr>
              <a:buSzPct val="58333"/>
              <a:buFont typeface="Arial MT"/>
              <a:buChar char="•"/>
              <a:tabLst>
                <a:tab pos="329565" algn="l"/>
              </a:tabLst>
            </a:pPr>
            <a:r>
              <a:rPr lang="en-US" dirty="0">
                <a:solidFill>
                  <a:srgbClr val="374151"/>
                </a:solidFill>
                <a:latin typeface="Cambria"/>
                <a:cs typeface="Cambria"/>
              </a:rPr>
              <a:t>Sports Teams and Leagues</a:t>
            </a:r>
          </a:p>
          <a:p>
            <a:pPr marL="329565" indent="-316865">
              <a:lnSpc>
                <a:spcPct val="100000"/>
              </a:lnSpc>
              <a:spcBef>
                <a:spcPts val="535"/>
              </a:spcBef>
              <a:buClr>
                <a:srgbClr val="333333"/>
              </a:buClr>
              <a:buSzPct val="58333"/>
              <a:buFont typeface="Arial MT"/>
              <a:buChar char="•"/>
              <a:tabLst>
                <a:tab pos="329565" algn="l"/>
              </a:tabLst>
            </a:pPr>
            <a:r>
              <a:rPr lang="en-US" dirty="0">
                <a:solidFill>
                  <a:srgbClr val="374151"/>
                </a:solidFill>
                <a:latin typeface="Cambria"/>
                <a:cs typeface="Cambria"/>
              </a:rPr>
              <a:t>Concert and Festival Promoters</a:t>
            </a:r>
          </a:p>
          <a:p>
            <a:pPr marL="329565" indent="-316865">
              <a:lnSpc>
                <a:spcPct val="100000"/>
              </a:lnSpc>
              <a:spcBef>
                <a:spcPts val="535"/>
              </a:spcBef>
              <a:buClr>
                <a:srgbClr val="333333"/>
              </a:buClr>
              <a:buSzPct val="58333"/>
              <a:buFont typeface="Arial MT"/>
              <a:buChar char="•"/>
              <a:tabLst>
                <a:tab pos="329565" algn="l"/>
              </a:tabLst>
            </a:pPr>
            <a:r>
              <a:rPr lang="en-US" dirty="0">
                <a:solidFill>
                  <a:srgbClr val="374151"/>
                </a:solidFill>
                <a:latin typeface="Cambria"/>
                <a:cs typeface="Cambria"/>
              </a:rPr>
              <a:t>Theater and Performing Arts</a:t>
            </a:r>
          </a:p>
          <a:p>
            <a:pPr marL="329565" indent="-316865">
              <a:lnSpc>
                <a:spcPct val="100000"/>
              </a:lnSpc>
              <a:spcBef>
                <a:spcPts val="535"/>
              </a:spcBef>
              <a:buClr>
                <a:srgbClr val="333333"/>
              </a:buClr>
              <a:buSzPct val="58333"/>
              <a:buFont typeface="Arial MT"/>
              <a:buChar char="•"/>
              <a:tabLst>
                <a:tab pos="329565" algn="l"/>
              </a:tabLst>
            </a:pPr>
            <a:r>
              <a:rPr lang="en-US" dirty="0">
                <a:solidFill>
                  <a:srgbClr val="374151"/>
                </a:solidFill>
                <a:latin typeface="Cambria"/>
                <a:cs typeface="Cambria"/>
              </a:rPr>
              <a:t>Travel and Tourism</a:t>
            </a:r>
            <a:endParaRPr lang="en-US" dirty="0">
              <a:latin typeface="Cambria"/>
              <a:cs typeface="Cambri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550241-8627-467C-7887-B3E067CC1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725" y="517923"/>
            <a:ext cx="2791279" cy="1724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B9A6B8-2B65-FD14-D0D9-8700C6756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573" y="1889125"/>
            <a:ext cx="2381250" cy="1587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3E18EE-329E-899A-0F37-86E5F79F5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096" y="2809324"/>
            <a:ext cx="2791280" cy="186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69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2504" y="0"/>
            <a:ext cx="8921750" cy="5145405"/>
            <a:chOff x="222504" y="0"/>
            <a:chExt cx="8921750" cy="5145405"/>
          </a:xfrm>
        </p:grpSpPr>
        <p:sp>
          <p:nvSpPr>
            <p:cNvPr id="3" name="object 3"/>
            <p:cNvSpPr/>
            <p:nvPr/>
          </p:nvSpPr>
          <p:spPr>
            <a:xfrm>
              <a:off x="8241792" y="4203886"/>
              <a:ext cx="902335" cy="941705"/>
            </a:xfrm>
            <a:custGeom>
              <a:avLst/>
              <a:gdLst/>
              <a:ahLst/>
              <a:cxnLst/>
              <a:rect l="l" t="t" r="r" b="b"/>
              <a:pathLst>
                <a:path w="902334" h="941704">
                  <a:moveTo>
                    <a:pt x="902207" y="0"/>
                  </a:moveTo>
                  <a:lnTo>
                    <a:pt x="834583" y="4112"/>
                  </a:lnTo>
                  <a:lnTo>
                    <a:pt x="788056" y="10034"/>
                  </a:lnTo>
                  <a:lnTo>
                    <a:pt x="742275" y="18222"/>
                  </a:lnTo>
                  <a:lnTo>
                    <a:pt x="697296" y="28620"/>
                  </a:lnTo>
                  <a:lnTo>
                    <a:pt x="653180" y="41168"/>
                  </a:lnTo>
                  <a:lnTo>
                    <a:pt x="609984" y="55807"/>
                  </a:lnTo>
                  <a:lnTo>
                    <a:pt x="567767" y="72479"/>
                  </a:lnTo>
                  <a:lnTo>
                    <a:pt x="526587" y="91127"/>
                  </a:lnTo>
                  <a:lnTo>
                    <a:pt x="486502" y="111690"/>
                  </a:lnTo>
                  <a:lnTo>
                    <a:pt x="447572" y="134111"/>
                  </a:lnTo>
                  <a:lnTo>
                    <a:pt x="409854" y="158331"/>
                  </a:lnTo>
                  <a:lnTo>
                    <a:pt x="373406" y="184292"/>
                  </a:lnTo>
                  <a:lnTo>
                    <a:pt x="338288" y="211935"/>
                  </a:lnTo>
                  <a:lnTo>
                    <a:pt x="304557" y="241202"/>
                  </a:lnTo>
                  <a:lnTo>
                    <a:pt x="272272" y="272034"/>
                  </a:lnTo>
                  <a:lnTo>
                    <a:pt x="241491" y="304373"/>
                  </a:lnTo>
                  <a:lnTo>
                    <a:pt x="212273" y="338159"/>
                  </a:lnTo>
                  <a:lnTo>
                    <a:pt x="184676" y="373336"/>
                  </a:lnTo>
                  <a:lnTo>
                    <a:pt x="158758" y="409843"/>
                  </a:lnTo>
                  <a:lnTo>
                    <a:pt x="134578" y="447624"/>
                  </a:lnTo>
                  <a:lnTo>
                    <a:pt x="112195" y="486618"/>
                  </a:lnTo>
                  <a:lnTo>
                    <a:pt x="91666" y="526768"/>
                  </a:lnTo>
                  <a:lnTo>
                    <a:pt x="73050" y="568015"/>
                  </a:lnTo>
                  <a:lnTo>
                    <a:pt x="56406" y="610301"/>
                  </a:lnTo>
                  <a:lnTo>
                    <a:pt x="41791" y="653567"/>
                  </a:lnTo>
                  <a:lnTo>
                    <a:pt x="29265" y="697754"/>
                  </a:lnTo>
                  <a:lnTo>
                    <a:pt x="18885" y="742805"/>
                  </a:lnTo>
                  <a:lnTo>
                    <a:pt x="10710" y="788660"/>
                  </a:lnTo>
                  <a:lnTo>
                    <a:pt x="4799" y="835261"/>
                  </a:lnTo>
                  <a:lnTo>
                    <a:pt x="1209" y="882550"/>
                  </a:lnTo>
                  <a:lnTo>
                    <a:pt x="0" y="930468"/>
                  </a:lnTo>
                  <a:lnTo>
                    <a:pt x="269" y="941136"/>
                  </a:lnTo>
                  <a:lnTo>
                    <a:pt x="902207" y="941136"/>
                  </a:lnTo>
                  <a:lnTo>
                    <a:pt x="902207" y="0"/>
                  </a:lnTo>
                  <a:close/>
                </a:path>
              </a:pathLst>
            </a:custGeom>
            <a:solidFill>
              <a:srgbClr val="E8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1648" y="231647"/>
              <a:ext cx="8681085" cy="4685030"/>
            </a:xfrm>
            <a:custGeom>
              <a:avLst/>
              <a:gdLst/>
              <a:ahLst/>
              <a:cxnLst/>
              <a:rect l="l" t="t" r="r" b="b"/>
              <a:pathLst>
                <a:path w="8681085" h="4685030">
                  <a:moveTo>
                    <a:pt x="0" y="4684776"/>
                  </a:moveTo>
                  <a:lnTo>
                    <a:pt x="8680704" y="4684776"/>
                  </a:lnTo>
                  <a:lnTo>
                    <a:pt x="8680704" y="0"/>
                  </a:lnTo>
                  <a:lnTo>
                    <a:pt x="0" y="0"/>
                  </a:lnTo>
                  <a:lnTo>
                    <a:pt x="0" y="4684776"/>
                  </a:lnTo>
                  <a:close/>
                </a:path>
              </a:pathLst>
            </a:custGeom>
            <a:ln w="18287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2504" y="12"/>
              <a:ext cx="8699500" cy="5145405"/>
            </a:xfrm>
            <a:custGeom>
              <a:avLst/>
              <a:gdLst/>
              <a:ahLst/>
              <a:cxnLst/>
              <a:rect l="l" t="t" r="r" b="b"/>
              <a:pathLst>
                <a:path w="8699500" h="5145405">
                  <a:moveTo>
                    <a:pt x="18275" y="4916411"/>
                  </a:moveTo>
                  <a:lnTo>
                    <a:pt x="0" y="4916411"/>
                  </a:lnTo>
                  <a:lnTo>
                    <a:pt x="0" y="5145011"/>
                  </a:lnTo>
                  <a:lnTo>
                    <a:pt x="18275" y="5145011"/>
                  </a:lnTo>
                  <a:lnTo>
                    <a:pt x="18275" y="4916411"/>
                  </a:lnTo>
                  <a:close/>
                </a:path>
                <a:path w="8699500" h="5145405">
                  <a:moveTo>
                    <a:pt x="8698992" y="0"/>
                  </a:moveTo>
                  <a:lnTo>
                    <a:pt x="8680704" y="0"/>
                  </a:lnTo>
                  <a:lnTo>
                    <a:pt x="8680704" y="235318"/>
                  </a:lnTo>
                  <a:lnTo>
                    <a:pt x="8698992" y="235318"/>
                  </a:lnTo>
                  <a:lnTo>
                    <a:pt x="8698992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1648" y="231647"/>
              <a:ext cx="8681085" cy="4685030"/>
            </a:xfrm>
            <a:custGeom>
              <a:avLst/>
              <a:gdLst/>
              <a:ahLst/>
              <a:cxnLst/>
              <a:rect l="l" t="t" r="r" b="b"/>
              <a:pathLst>
                <a:path w="8681085" h="4685030">
                  <a:moveTo>
                    <a:pt x="0" y="4684776"/>
                  </a:moveTo>
                  <a:lnTo>
                    <a:pt x="8680704" y="4684776"/>
                  </a:lnTo>
                  <a:lnTo>
                    <a:pt x="8680704" y="0"/>
                  </a:lnTo>
                  <a:lnTo>
                    <a:pt x="0" y="0"/>
                  </a:lnTo>
                  <a:lnTo>
                    <a:pt x="0" y="4684776"/>
                  </a:lnTo>
                  <a:close/>
                </a:path>
              </a:pathLst>
            </a:custGeom>
            <a:ln w="18287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Conclusion</a:t>
            </a:r>
            <a:r>
              <a:rPr spc="-9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future</a:t>
            </a:r>
            <a:r>
              <a:rPr spc="-65" dirty="0"/>
              <a:t> </a:t>
            </a:r>
            <a:r>
              <a:rPr spc="-10" dirty="0"/>
              <a:t>enhancements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457200" y="1508125"/>
            <a:ext cx="7339380" cy="162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6395" marR="5080" indent="-317500">
              <a:lnSpc>
                <a:spcPct val="115100"/>
              </a:lnSpc>
              <a:spcBef>
                <a:spcPts val="100"/>
              </a:spcBef>
              <a:buClr>
                <a:srgbClr val="333333"/>
              </a:buClr>
              <a:buSzPct val="58333"/>
              <a:buFont typeface="Arial MT"/>
              <a:buChar char="•"/>
              <a:tabLst>
                <a:tab pos="366395" algn="l"/>
              </a:tabLst>
            </a:pPr>
            <a:r>
              <a:rPr sz="1800" dirty="0"/>
              <a:t>The</a:t>
            </a:r>
            <a:r>
              <a:rPr sz="1800" spc="-55" dirty="0"/>
              <a:t> </a:t>
            </a:r>
            <a:r>
              <a:rPr sz="1800" dirty="0"/>
              <a:t>Match</a:t>
            </a:r>
            <a:r>
              <a:rPr sz="1800" spc="-50" dirty="0"/>
              <a:t> </a:t>
            </a:r>
            <a:r>
              <a:rPr sz="1800" dirty="0"/>
              <a:t>Ticketing</a:t>
            </a:r>
            <a:r>
              <a:rPr sz="1800" spc="-45" dirty="0"/>
              <a:t> </a:t>
            </a:r>
            <a:r>
              <a:rPr sz="1800" dirty="0"/>
              <a:t>Analysis</a:t>
            </a:r>
            <a:r>
              <a:rPr sz="1800" spc="-50" dirty="0"/>
              <a:t> </a:t>
            </a:r>
            <a:r>
              <a:rPr sz="1800" dirty="0"/>
              <a:t>Tool</a:t>
            </a:r>
            <a:r>
              <a:rPr sz="1800" spc="-45" dirty="0"/>
              <a:t> </a:t>
            </a:r>
            <a:r>
              <a:rPr sz="1800" dirty="0"/>
              <a:t>POC</a:t>
            </a:r>
            <a:r>
              <a:rPr sz="1800" spc="-65" dirty="0"/>
              <a:t> </a:t>
            </a:r>
            <a:r>
              <a:rPr sz="1800" dirty="0"/>
              <a:t>is</a:t>
            </a:r>
            <a:r>
              <a:rPr sz="1800" spc="-50" dirty="0"/>
              <a:t> </a:t>
            </a:r>
            <a:r>
              <a:rPr sz="1800" dirty="0"/>
              <a:t>a</a:t>
            </a:r>
            <a:r>
              <a:rPr sz="1800" spc="-60" dirty="0"/>
              <a:t> </a:t>
            </a:r>
            <a:r>
              <a:rPr sz="1800" spc="-10" dirty="0"/>
              <a:t>functional prototype</a:t>
            </a:r>
          </a:p>
          <a:p>
            <a:pPr marL="366395" marR="132080" indent="-317500">
              <a:lnSpc>
                <a:spcPct val="115100"/>
              </a:lnSpc>
              <a:buClr>
                <a:srgbClr val="333333"/>
              </a:buClr>
              <a:buSzPct val="58333"/>
              <a:buFont typeface="Arial MT"/>
              <a:buChar char="•"/>
              <a:tabLst>
                <a:tab pos="366395" algn="l"/>
              </a:tabLst>
            </a:pPr>
            <a:r>
              <a:rPr sz="1800" dirty="0"/>
              <a:t>Future</a:t>
            </a:r>
            <a:r>
              <a:rPr sz="1800" spc="-70" dirty="0"/>
              <a:t> </a:t>
            </a:r>
            <a:r>
              <a:rPr sz="1800" dirty="0"/>
              <a:t>work</a:t>
            </a:r>
            <a:r>
              <a:rPr sz="1800" spc="-55" dirty="0"/>
              <a:t> </a:t>
            </a:r>
            <a:r>
              <a:rPr sz="1800" dirty="0"/>
              <a:t>includes</a:t>
            </a:r>
            <a:r>
              <a:rPr sz="1800" spc="-45" dirty="0"/>
              <a:t> </a:t>
            </a:r>
            <a:r>
              <a:rPr sz="1800" dirty="0"/>
              <a:t>integrating</a:t>
            </a:r>
            <a:r>
              <a:rPr sz="1800" spc="-95" dirty="0"/>
              <a:t> </a:t>
            </a:r>
            <a:r>
              <a:rPr sz="1800" dirty="0"/>
              <a:t>a</a:t>
            </a:r>
            <a:r>
              <a:rPr sz="1800" spc="-70" dirty="0"/>
              <a:t> </a:t>
            </a:r>
            <a:r>
              <a:rPr sz="1800" dirty="0"/>
              <a:t>machine</a:t>
            </a:r>
            <a:r>
              <a:rPr sz="1800" spc="-65" dirty="0"/>
              <a:t> </a:t>
            </a:r>
            <a:r>
              <a:rPr sz="1800" spc="-10" dirty="0"/>
              <a:t>learning </a:t>
            </a:r>
            <a:r>
              <a:rPr sz="1800" dirty="0"/>
              <a:t>algorithm</a:t>
            </a:r>
            <a:r>
              <a:rPr sz="1800" spc="-50" dirty="0"/>
              <a:t> </a:t>
            </a:r>
            <a:r>
              <a:rPr sz="1800" dirty="0"/>
              <a:t>for</a:t>
            </a:r>
            <a:r>
              <a:rPr sz="1800" spc="-65" dirty="0"/>
              <a:t> </a:t>
            </a:r>
            <a:r>
              <a:rPr sz="1800" spc="-10" dirty="0"/>
              <a:t>prediction</a:t>
            </a:r>
          </a:p>
          <a:p>
            <a:pPr marL="366395" indent="-316865">
              <a:lnSpc>
                <a:spcPct val="100000"/>
              </a:lnSpc>
              <a:spcBef>
                <a:spcPts val="430"/>
              </a:spcBef>
              <a:buClr>
                <a:srgbClr val="333333"/>
              </a:buClr>
              <a:buSzPct val="58333"/>
              <a:buFont typeface="Arial MT"/>
              <a:buChar char="•"/>
              <a:tabLst>
                <a:tab pos="366395" algn="l"/>
              </a:tabLst>
            </a:pPr>
            <a:r>
              <a:rPr sz="1800" spc="-10" dirty="0"/>
              <a:t>Real-</a:t>
            </a:r>
            <a:r>
              <a:rPr sz="1800" dirty="0"/>
              <a:t>time</a:t>
            </a:r>
            <a:r>
              <a:rPr sz="1800" spc="-15" dirty="0"/>
              <a:t> </a:t>
            </a:r>
            <a:r>
              <a:rPr sz="1800" dirty="0"/>
              <a:t>Data</a:t>
            </a:r>
            <a:r>
              <a:rPr sz="1800" spc="-15" dirty="0"/>
              <a:t> </a:t>
            </a:r>
            <a:r>
              <a:rPr sz="1800" spc="-10" dirty="0"/>
              <a:t>Updates</a:t>
            </a:r>
          </a:p>
          <a:p>
            <a:pPr marL="366395" indent="-316865">
              <a:lnSpc>
                <a:spcPct val="100000"/>
              </a:lnSpc>
              <a:spcBef>
                <a:spcPts val="434"/>
              </a:spcBef>
              <a:buClr>
                <a:srgbClr val="333333"/>
              </a:buClr>
              <a:buSzPct val="58333"/>
              <a:buFont typeface="Arial MT"/>
              <a:buChar char="•"/>
              <a:tabLst>
                <a:tab pos="366395" algn="l"/>
              </a:tabLst>
            </a:pPr>
            <a:r>
              <a:rPr sz="1800" dirty="0"/>
              <a:t>User</a:t>
            </a:r>
            <a:r>
              <a:rPr sz="1800" spc="-40" dirty="0"/>
              <a:t> </a:t>
            </a:r>
            <a:r>
              <a:rPr sz="1800" dirty="0"/>
              <a:t>Authentication</a:t>
            </a:r>
            <a:r>
              <a:rPr sz="1800" spc="-60" dirty="0"/>
              <a:t> </a:t>
            </a:r>
            <a:r>
              <a:rPr sz="1800" dirty="0"/>
              <a:t>and</a:t>
            </a:r>
            <a:r>
              <a:rPr sz="1800" spc="-35" dirty="0"/>
              <a:t> </a:t>
            </a:r>
            <a:r>
              <a:rPr sz="1800" spc="-10" dirty="0"/>
              <a:t>Authorization</a:t>
            </a:r>
          </a:p>
        </p:txBody>
      </p:sp>
      <p:pic>
        <p:nvPicPr>
          <p:cNvPr id="2050" name="Picture 2" descr="Cyber Security Attack">
            <a:extLst>
              <a:ext uri="{FF2B5EF4-FFF2-40B4-BE49-F238E27FC236}">
                <a16:creationId xmlns:a16="http://schemas.microsoft.com/office/drawing/2014/main" id="{AF4D7756-B519-CBE8-65C0-4EE73EE30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926" y="2374087"/>
            <a:ext cx="3147866" cy="176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2504" y="0"/>
            <a:ext cx="8921750" cy="5145405"/>
            <a:chOff x="222504" y="0"/>
            <a:chExt cx="8921750" cy="5145405"/>
          </a:xfrm>
        </p:grpSpPr>
        <p:sp>
          <p:nvSpPr>
            <p:cNvPr id="3" name="object 3"/>
            <p:cNvSpPr/>
            <p:nvPr/>
          </p:nvSpPr>
          <p:spPr>
            <a:xfrm>
              <a:off x="8241792" y="4203886"/>
              <a:ext cx="902335" cy="941705"/>
            </a:xfrm>
            <a:custGeom>
              <a:avLst/>
              <a:gdLst/>
              <a:ahLst/>
              <a:cxnLst/>
              <a:rect l="l" t="t" r="r" b="b"/>
              <a:pathLst>
                <a:path w="902334" h="941704">
                  <a:moveTo>
                    <a:pt x="902207" y="0"/>
                  </a:moveTo>
                  <a:lnTo>
                    <a:pt x="834583" y="4112"/>
                  </a:lnTo>
                  <a:lnTo>
                    <a:pt x="788056" y="10034"/>
                  </a:lnTo>
                  <a:lnTo>
                    <a:pt x="742275" y="18222"/>
                  </a:lnTo>
                  <a:lnTo>
                    <a:pt x="697296" y="28620"/>
                  </a:lnTo>
                  <a:lnTo>
                    <a:pt x="653180" y="41168"/>
                  </a:lnTo>
                  <a:lnTo>
                    <a:pt x="609984" y="55807"/>
                  </a:lnTo>
                  <a:lnTo>
                    <a:pt x="567767" y="72479"/>
                  </a:lnTo>
                  <a:lnTo>
                    <a:pt x="526587" y="91127"/>
                  </a:lnTo>
                  <a:lnTo>
                    <a:pt x="486502" y="111690"/>
                  </a:lnTo>
                  <a:lnTo>
                    <a:pt x="447572" y="134111"/>
                  </a:lnTo>
                  <a:lnTo>
                    <a:pt x="409854" y="158331"/>
                  </a:lnTo>
                  <a:lnTo>
                    <a:pt x="373406" y="184292"/>
                  </a:lnTo>
                  <a:lnTo>
                    <a:pt x="338288" y="211935"/>
                  </a:lnTo>
                  <a:lnTo>
                    <a:pt x="304557" y="241202"/>
                  </a:lnTo>
                  <a:lnTo>
                    <a:pt x="272272" y="272034"/>
                  </a:lnTo>
                  <a:lnTo>
                    <a:pt x="241491" y="304373"/>
                  </a:lnTo>
                  <a:lnTo>
                    <a:pt x="212273" y="338159"/>
                  </a:lnTo>
                  <a:lnTo>
                    <a:pt x="184676" y="373336"/>
                  </a:lnTo>
                  <a:lnTo>
                    <a:pt x="158758" y="409843"/>
                  </a:lnTo>
                  <a:lnTo>
                    <a:pt x="134578" y="447624"/>
                  </a:lnTo>
                  <a:lnTo>
                    <a:pt x="112195" y="486618"/>
                  </a:lnTo>
                  <a:lnTo>
                    <a:pt x="91666" y="526768"/>
                  </a:lnTo>
                  <a:lnTo>
                    <a:pt x="73050" y="568015"/>
                  </a:lnTo>
                  <a:lnTo>
                    <a:pt x="56406" y="610301"/>
                  </a:lnTo>
                  <a:lnTo>
                    <a:pt x="41791" y="653567"/>
                  </a:lnTo>
                  <a:lnTo>
                    <a:pt x="29265" y="697754"/>
                  </a:lnTo>
                  <a:lnTo>
                    <a:pt x="18885" y="742805"/>
                  </a:lnTo>
                  <a:lnTo>
                    <a:pt x="10710" y="788660"/>
                  </a:lnTo>
                  <a:lnTo>
                    <a:pt x="4799" y="835261"/>
                  </a:lnTo>
                  <a:lnTo>
                    <a:pt x="1209" y="882550"/>
                  </a:lnTo>
                  <a:lnTo>
                    <a:pt x="0" y="930468"/>
                  </a:lnTo>
                  <a:lnTo>
                    <a:pt x="269" y="941136"/>
                  </a:lnTo>
                  <a:lnTo>
                    <a:pt x="902207" y="941136"/>
                  </a:lnTo>
                  <a:lnTo>
                    <a:pt x="902207" y="0"/>
                  </a:lnTo>
                  <a:close/>
                </a:path>
              </a:pathLst>
            </a:custGeom>
            <a:solidFill>
              <a:srgbClr val="E8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1648" y="231647"/>
              <a:ext cx="8681085" cy="4685030"/>
            </a:xfrm>
            <a:custGeom>
              <a:avLst/>
              <a:gdLst/>
              <a:ahLst/>
              <a:cxnLst/>
              <a:rect l="l" t="t" r="r" b="b"/>
              <a:pathLst>
                <a:path w="8681085" h="4685030">
                  <a:moveTo>
                    <a:pt x="0" y="4684776"/>
                  </a:moveTo>
                  <a:lnTo>
                    <a:pt x="8680704" y="4684776"/>
                  </a:lnTo>
                  <a:lnTo>
                    <a:pt x="8680704" y="0"/>
                  </a:lnTo>
                  <a:lnTo>
                    <a:pt x="0" y="0"/>
                  </a:lnTo>
                  <a:lnTo>
                    <a:pt x="0" y="4684776"/>
                  </a:lnTo>
                  <a:close/>
                </a:path>
              </a:pathLst>
            </a:custGeom>
            <a:ln w="18287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2504" y="12"/>
              <a:ext cx="8699500" cy="5145405"/>
            </a:xfrm>
            <a:custGeom>
              <a:avLst/>
              <a:gdLst/>
              <a:ahLst/>
              <a:cxnLst/>
              <a:rect l="l" t="t" r="r" b="b"/>
              <a:pathLst>
                <a:path w="8699500" h="5145405">
                  <a:moveTo>
                    <a:pt x="18275" y="4916411"/>
                  </a:moveTo>
                  <a:lnTo>
                    <a:pt x="0" y="4916411"/>
                  </a:lnTo>
                  <a:lnTo>
                    <a:pt x="0" y="5145011"/>
                  </a:lnTo>
                  <a:lnTo>
                    <a:pt x="18275" y="5145011"/>
                  </a:lnTo>
                  <a:lnTo>
                    <a:pt x="18275" y="4916411"/>
                  </a:lnTo>
                  <a:close/>
                </a:path>
                <a:path w="8699500" h="5145405">
                  <a:moveTo>
                    <a:pt x="8698992" y="0"/>
                  </a:moveTo>
                  <a:lnTo>
                    <a:pt x="8680704" y="0"/>
                  </a:lnTo>
                  <a:lnTo>
                    <a:pt x="8680704" y="235318"/>
                  </a:lnTo>
                  <a:lnTo>
                    <a:pt x="8698992" y="235318"/>
                  </a:lnTo>
                  <a:lnTo>
                    <a:pt x="8698992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1648" y="231647"/>
              <a:ext cx="8681085" cy="4685030"/>
            </a:xfrm>
            <a:custGeom>
              <a:avLst/>
              <a:gdLst/>
              <a:ahLst/>
              <a:cxnLst/>
              <a:rect l="l" t="t" r="r" b="b"/>
              <a:pathLst>
                <a:path w="8681085" h="4685030">
                  <a:moveTo>
                    <a:pt x="0" y="4684776"/>
                  </a:moveTo>
                  <a:lnTo>
                    <a:pt x="8680704" y="4684776"/>
                  </a:lnTo>
                  <a:lnTo>
                    <a:pt x="8680704" y="0"/>
                  </a:lnTo>
                  <a:lnTo>
                    <a:pt x="0" y="0"/>
                  </a:lnTo>
                  <a:lnTo>
                    <a:pt x="0" y="4684776"/>
                  </a:lnTo>
                  <a:close/>
                </a:path>
              </a:pathLst>
            </a:custGeom>
            <a:ln w="18287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98982" y="506094"/>
            <a:ext cx="626554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References</a:t>
            </a:r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457200" y="1508125"/>
            <a:ext cx="8001000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Python Documentation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The official Python documentation is a great resource for learning Python and its various libraries. </a:t>
            </a:r>
            <a:r>
              <a:rPr lang="en-US" sz="1400" b="0" i="0" u="none" strike="noStrike" dirty="0">
                <a:solidFill>
                  <a:srgbClr val="3286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https://docs.python.org/3/</a:t>
            </a:r>
            <a:endParaRPr lang="en-US" sz="1400" b="0" i="0" dirty="0">
              <a:solidFill>
                <a:srgbClr val="37415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Real Python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A community-driven website that provides tutorials, articles, and resources for learning Python. </a:t>
            </a:r>
            <a:r>
              <a:rPr lang="en-US" sz="1400" b="0" i="0" u="none" strike="noStrike" dirty="0">
                <a:solidFill>
                  <a:srgbClr val="3286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https://realpython.com/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"Python Crash Course" by Eric Matthes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A comprehensive book that covers the basics of Python programming, including data structures, file input/output, and web development.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"Automate the Boring Stuff with Python" by Al </a:t>
            </a:r>
            <a:r>
              <a:rPr lang="en-US" sz="1400" b="1" i="0" dirty="0" err="1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Sweigart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A practical book that focuses on using Python for automating tasks, including data analysis and visualization.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"Python for Data Analysis" by Wes McKinney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A book that focuses on using Python for data analysis, including data cleaning, visualization, and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462787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264" y="0"/>
            <a:ext cx="8425180" cy="5145405"/>
            <a:chOff x="719264" y="0"/>
            <a:chExt cx="8425180" cy="5145405"/>
          </a:xfrm>
        </p:grpSpPr>
        <p:sp>
          <p:nvSpPr>
            <p:cNvPr id="3" name="object 3"/>
            <p:cNvSpPr/>
            <p:nvPr/>
          </p:nvSpPr>
          <p:spPr>
            <a:xfrm>
              <a:off x="7345680" y="217419"/>
              <a:ext cx="1798320" cy="4716780"/>
            </a:xfrm>
            <a:custGeom>
              <a:avLst/>
              <a:gdLst/>
              <a:ahLst/>
              <a:cxnLst/>
              <a:rect l="l" t="t" r="r" b="b"/>
              <a:pathLst>
                <a:path w="1798320" h="4716780">
                  <a:moveTo>
                    <a:pt x="1798320" y="0"/>
                  </a:moveTo>
                  <a:lnTo>
                    <a:pt x="1750497" y="13568"/>
                  </a:lnTo>
                  <a:lnTo>
                    <a:pt x="1706671" y="26974"/>
                  </a:lnTo>
                  <a:lnTo>
                    <a:pt x="1663198" y="41173"/>
                  </a:lnTo>
                  <a:lnTo>
                    <a:pt x="1620087" y="56160"/>
                  </a:lnTo>
                  <a:lnTo>
                    <a:pt x="1577346" y="71924"/>
                  </a:lnTo>
                  <a:lnTo>
                    <a:pt x="1534983" y="88457"/>
                  </a:lnTo>
                  <a:lnTo>
                    <a:pt x="1493008" y="105751"/>
                  </a:lnTo>
                  <a:lnTo>
                    <a:pt x="1451428" y="123797"/>
                  </a:lnTo>
                  <a:lnTo>
                    <a:pt x="1410252" y="142588"/>
                  </a:lnTo>
                  <a:lnTo>
                    <a:pt x="1369489" y="162113"/>
                  </a:lnTo>
                  <a:lnTo>
                    <a:pt x="1329147" y="182366"/>
                  </a:lnTo>
                  <a:lnTo>
                    <a:pt x="1289235" y="203337"/>
                  </a:lnTo>
                  <a:lnTo>
                    <a:pt x="1249760" y="225018"/>
                  </a:lnTo>
                  <a:lnTo>
                    <a:pt x="1210733" y="247400"/>
                  </a:lnTo>
                  <a:lnTo>
                    <a:pt x="1172160" y="270475"/>
                  </a:lnTo>
                  <a:lnTo>
                    <a:pt x="1134051" y="294234"/>
                  </a:lnTo>
                  <a:lnTo>
                    <a:pt x="1096414" y="318669"/>
                  </a:lnTo>
                  <a:lnTo>
                    <a:pt x="1059258" y="343772"/>
                  </a:lnTo>
                  <a:lnTo>
                    <a:pt x="1022591" y="369534"/>
                  </a:lnTo>
                  <a:lnTo>
                    <a:pt x="986421" y="395946"/>
                  </a:lnTo>
                  <a:lnTo>
                    <a:pt x="950757" y="423000"/>
                  </a:lnTo>
                  <a:lnTo>
                    <a:pt x="915608" y="450687"/>
                  </a:lnTo>
                  <a:lnTo>
                    <a:pt x="880982" y="478999"/>
                  </a:lnTo>
                  <a:lnTo>
                    <a:pt x="846887" y="507928"/>
                  </a:lnTo>
                  <a:lnTo>
                    <a:pt x="813333" y="537465"/>
                  </a:lnTo>
                  <a:lnTo>
                    <a:pt x="780327" y="567601"/>
                  </a:lnTo>
                  <a:lnTo>
                    <a:pt x="747877" y="598328"/>
                  </a:lnTo>
                  <a:lnTo>
                    <a:pt x="715994" y="629638"/>
                  </a:lnTo>
                  <a:lnTo>
                    <a:pt x="684684" y="661522"/>
                  </a:lnTo>
                  <a:lnTo>
                    <a:pt x="653957" y="693971"/>
                  </a:lnTo>
                  <a:lnTo>
                    <a:pt x="623821" y="726977"/>
                  </a:lnTo>
                  <a:lnTo>
                    <a:pt x="594284" y="760531"/>
                  </a:lnTo>
                  <a:lnTo>
                    <a:pt x="565355" y="794626"/>
                  </a:lnTo>
                  <a:lnTo>
                    <a:pt x="537043" y="829252"/>
                  </a:lnTo>
                  <a:lnTo>
                    <a:pt x="509355" y="864401"/>
                  </a:lnTo>
                  <a:lnTo>
                    <a:pt x="482302" y="900065"/>
                  </a:lnTo>
                  <a:lnTo>
                    <a:pt x="455890" y="936235"/>
                  </a:lnTo>
                  <a:lnTo>
                    <a:pt x="430128" y="972902"/>
                  </a:lnTo>
                  <a:lnTo>
                    <a:pt x="405025" y="1010058"/>
                  </a:lnTo>
                  <a:lnTo>
                    <a:pt x="380590" y="1047695"/>
                  </a:lnTo>
                  <a:lnTo>
                    <a:pt x="356831" y="1085804"/>
                  </a:lnTo>
                  <a:lnTo>
                    <a:pt x="333756" y="1124377"/>
                  </a:lnTo>
                  <a:lnTo>
                    <a:pt x="311373" y="1163405"/>
                  </a:lnTo>
                  <a:lnTo>
                    <a:pt x="289693" y="1202879"/>
                  </a:lnTo>
                  <a:lnTo>
                    <a:pt x="268722" y="1242791"/>
                  </a:lnTo>
                  <a:lnTo>
                    <a:pt x="248469" y="1283133"/>
                  </a:lnTo>
                  <a:lnTo>
                    <a:pt x="228944" y="1323896"/>
                  </a:lnTo>
                  <a:lnTo>
                    <a:pt x="210153" y="1365072"/>
                  </a:lnTo>
                  <a:lnTo>
                    <a:pt x="192107" y="1406652"/>
                  </a:lnTo>
                  <a:lnTo>
                    <a:pt x="174813" y="1448627"/>
                  </a:lnTo>
                  <a:lnTo>
                    <a:pt x="158279" y="1490990"/>
                  </a:lnTo>
                  <a:lnTo>
                    <a:pt x="142515" y="1533731"/>
                  </a:lnTo>
                  <a:lnTo>
                    <a:pt x="127529" y="1576842"/>
                  </a:lnTo>
                  <a:lnTo>
                    <a:pt x="113329" y="1620315"/>
                  </a:lnTo>
                  <a:lnTo>
                    <a:pt x="99924" y="1664142"/>
                  </a:lnTo>
                  <a:lnTo>
                    <a:pt x="87323" y="1708312"/>
                  </a:lnTo>
                  <a:lnTo>
                    <a:pt x="75533" y="1752819"/>
                  </a:lnTo>
                  <a:lnTo>
                    <a:pt x="64563" y="1797654"/>
                  </a:lnTo>
                  <a:lnTo>
                    <a:pt x="54422" y="1842808"/>
                  </a:lnTo>
                  <a:lnTo>
                    <a:pt x="45118" y="1888273"/>
                  </a:lnTo>
                  <a:lnTo>
                    <a:pt x="36660" y="1934040"/>
                  </a:lnTo>
                  <a:lnTo>
                    <a:pt x="29057" y="1980100"/>
                  </a:lnTo>
                  <a:lnTo>
                    <a:pt x="22316" y="2026446"/>
                  </a:lnTo>
                  <a:lnTo>
                    <a:pt x="16446" y="2073069"/>
                  </a:lnTo>
                  <a:lnTo>
                    <a:pt x="11456" y="2119959"/>
                  </a:lnTo>
                  <a:lnTo>
                    <a:pt x="7354" y="2167110"/>
                  </a:lnTo>
                  <a:lnTo>
                    <a:pt x="4149" y="2214512"/>
                  </a:lnTo>
                  <a:lnTo>
                    <a:pt x="1850" y="2262156"/>
                  </a:lnTo>
                  <a:lnTo>
                    <a:pt x="463" y="2310035"/>
                  </a:lnTo>
                  <a:lnTo>
                    <a:pt x="0" y="2358140"/>
                  </a:lnTo>
                  <a:lnTo>
                    <a:pt x="463" y="2406246"/>
                  </a:lnTo>
                  <a:lnTo>
                    <a:pt x="1850" y="2454126"/>
                  </a:lnTo>
                  <a:lnTo>
                    <a:pt x="4149" y="2501773"/>
                  </a:lnTo>
                  <a:lnTo>
                    <a:pt x="7354" y="2549176"/>
                  </a:lnTo>
                  <a:lnTo>
                    <a:pt x="11456" y="2596328"/>
                  </a:lnTo>
                  <a:lnTo>
                    <a:pt x="16446" y="2643220"/>
                  </a:lnTo>
                  <a:lnTo>
                    <a:pt x="22316" y="2689844"/>
                  </a:lnTo>
                  <a:lnTo>
                    <a:pt x="29057" y="2736191"/>
                  </a:lnTo>
                  <a:lnTo>
                    <a:pt x="36660" y="2782253"/>
                  </a:lnTo>
                  <a:lnTo>
                    <a:pt x="45118" y="2828021"/>
                  </a:lnTo>
                  <a:lnTo>
                    <a:pt x="54422" y="2873486"/>
                  </a:lnTo>
                  <a:lnTo>
                    <a:pt x="64563" y="2918641"/>
                  </a:lnTo>
                  <a:lnTo>
                    <a:pt x="75533" y="2963477"/>
                  </a:lnTo>
                  <a:lnTo>
                    <a:pt x="87323" y="3007985"/>
                  </a:lnTo>
                  <a:lnTo>
                    <a:pt x="99924" y="3052156"/>
                  </a:lnTo>
                  <a:lnTo>
                    <a:pt x="113329" y="3095983"/>
                  </a:lnTo>
                  <a:lnTo>
                    <a:pt x="127529" y="3139457"/>
                  </a:lnTo>
                  <a:lnTo>
                    <a:pt x="142515" y="3182569"/>
                  </a:lnTo>
                  <a:lnTo>
                    <a:pt x="158279" y="3225310"/>
                  </a:lnTo>
                  <a:lnTo>
                    <a:pt x="174813" y="3267673"/>
                  </a:lnTo>
                  <a:lnTo>
                    <a:pt x="192107" y="3309649"/>
                  </a:lnTo>
                  <a:lnTo>
                    <a:pt x="210153" y="3351229"/>
                  </a:lnTo>
                  <a:lnTo>
                    <a:pt x="228944" y="3392405"/>
                  </a:lnTo>
                  <a:lnTo>
                    <a:pt x="248469" y="3433168"/>
                  </a:lnTo>
                  <a:lnTo>
                    <a:pt x="268722" y="3473510"/>
                  </a:lnTo>
                  <a:lnTo>
                    <a:pt x="289693" y="3513423"/>
                  </a:lnTo>
                  <a:lnTo>
                    <a:pt x="311373" y="3552897"/>
                  </a:lnTo>
                  <a:lnTo>
                    <a:pt x="333755" y="3591925"/>
                  </a:lnTo>
                  <a:lnTo>
                    <a:pt x="356831" y="3630497"/>
                  </a:lnTo>
                  <a:lnTo>
                    <a:pt x="380590" y="3668606"/>
                  </a:lnTo>
                  <a:lnTo>
                    <a:pt x="405025" y="3706243"/>
                  </a:lnTo>
                  <a:lnTo>
                    <a:pt x="430128" y="3743399"/>
                  </a:lnTo>
                  <a:lnTo>
                    <a:pt x="455890" y="3780067"/>
                  </a:lnTo>
                  <a:lnTo>
                    <a:pt x="482302" y="3816236"/>
                  </a:lnTo>
                  <a:lnTo>
                    <a:pt x="509355" y="3851900"/>
                  </a:lnTo>
                  <a:lnTo>
                    <a:pt x="537043" y="3887048"/>
                  </a:lnTo>
                  <a:lnTo>
                    <a:pt x="565355" y="3921674"/>
                  </a:lnTo>
                  <a:lnTo>
                    <a:pt x="594284" y="3955769"/>
                  </a:lnTo>
                  <a:lnTo>
                    <a:pt x="623821" y="3989323"/>
                  </a:lnTo>
                  <a:lnTo>
                    <a:pt x="653957" y="4022329"/>
                  </a:lnTo>
                  <a:lnTo>
                    <a:pt x="684684" y="4054777"/>
                  </a:lnTo>
                  <a:lnTo>
                    <a:pt x="715994" y="4086660"/>
                  </a:lnTo>
                  <a:lnTo>
                    <a:pt x="747877" y="4117970"/>
                  </a:lnTo>
                  <a:lnTo>
                    <a:pt x="780327" y="4148696"/>
                  </a:lnTo>
                  <a:lnTo>
                    <a:pt x="813333" y="4178832"/>
                  </a:lnTo>
                  <a:lnTo>
                    <a:pt x="846887" y="4208368"/>
                  </a:lnTo>
                  <a:lnTo>
                    <a:pt x="880982" y="4237296"/>
                  </a:lnTo>
                  <a:lnTo>
                    <a:pt x="915608" y="4265608"/>
                  </a:lnTo>
                  <a:lnTo>
                    <a:pt x="950757" y="4293295"/>
                  </a:lnTo>
                  <a:lnTo>
                    <a:pt x="986421" y="4320348"/>
                  </a:lnTo>
                  <a:lnTo>
                    <a:pt x="1022591" y="4346760"/>
                  </a:lnTo>
                  <a:lnTo>
                    <a:pt x="1059258" y="4372521"/>
                  </a:lnTo>
                  <a:lnTo>
                    <a:pt x="1096414" y="4397623"/>
                  </a:lnTo>
                  <a:lnTo>
                    <a:pt x="1134051" y="4422058"/>
                  </a:lnTo>
                  <a:lnTo>
                    <a:pt x="1172160" y="4445817"/>
                  </a:lnTo>
                  <a:lnTo>
                    <a:pt x="1210733" y="4468891"/>
                  </a:lnTo>
                  <a:lnTo>
                    <a:pt x="1249760" y="4491272"/>
                  </a:lnTo>
                  <a:lnTo>
                    <a:pt x="1289235" y="4512953"/>
                  </a:lnTo>
                  <a:lnTo>
                    <a:pt x="1329147" y="4533923"/>
                  </a:lnTo>
                  <a:lnTo>
                    <a:pt x="1369489" y="4554175"/>
                  </a:lnTo>
                  <a:lnTo>
                    <a:pt x="1410252" y="4573700"/>
                  </a:lnTo>
                  <a:lnTo>
                    <a:pt x="1451428" y="4592490"/>
                  </a:lnTo>
                  <a:lnTo>
                    <a:pt x="1493008" y="4610535"/>
                  </a:lnTo>
                  <a:lnTo>
                    <a:pt x="1534983" y="4627829"/>
                  </a:lnTo>
                  <a:lnTo>
                    <a:pt x="1577346" y="4644362"/>
                  </a:lnTo>
                  <a:lnTo>
                    <a:pt x="1620087" y="4660125"/>
                  </a:lnTo>
                  <a:lnTo>
                    <a:pt x="1663198" y="4675111"/>
                  </a:lnTo>
                  <a:lnTo>
                    <a:pt x="1706671" y="4689310"/>
                  </a:lnTo>
                  <a:lnTo>
                    <a:pt x="1750497" y="4702715"/>
                  </a:lnTo>
                  <a:lnTo>
                    <a:pt x="1794668" y="4715316"/>
                  </a:lnTo>
                  <a:lnTo>
                    <a:pt x="1798320" y="4716283"/>
                  </a:lnTo>
                  <a:lnTo>
                    <a:pt x="1798320" y="0"/>
                  </a:lnTo>
                  <a:close/>
                </a:path>
              </a:pathLst>
            </a:custGeom>
            <a:solidFill>
              <a:srgbClr val="E8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8471" y="533399"/>
              <a:ext cx="7702550" cy="4075429"/>
            </a:xfrm>
            <a:custGeom>
              <a:avLst/>
              <a:gdLst/>
              <a:ahLst/>
              <a:cxnLst/>
              <a:rect l="l" t="t" r="r" b="b"/>
              <a:pathLst>
                <a:path w="7702550" h="4075429">
                  <a:moveTo>
                    <a:pt x="0" y="4075176"/>
                  </a:moveTo>
                  <a:lnTo>
                    <a:pt x="7702296" y="4075176"/>
                  </a:lnTo>
                  <a:lnTo>
                    <a:pt x="7702296" y="0"/>
                  </a:lnTo>
                  <a:lnTo>
                    <a:pt x="0" y="0"/>
                  </a:lnTo>
                  <a:lnTo>
                    <a:pt x="0" y="4075176"/>
                  </a:lnTo>
                  <a:close/>
                </a:path>
              </a:pathLst>
            </a:custGeom>
            <a:ln w="18288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9328" y="12"/>
              <a:ext cx="7720965" cy="5145405"/>
            </a:xfrm>
            <a:custGeom>
              <a:avLst/>
              <a:gdLst/>
              <a:ahLst/>
              <a:cxnLst/>
              <a:rect l="l" t="t" r="r" b="b"/>
              <a:pathLst>
                <a:path w="7720965" h="5145405">
                  <a:moveTo>
                    <a:pt x="18288" y="0"/>
                  </a:moveTo>
                  <a:lnTo>
                    <a:pt x="0" y="0"/>
                  </a:lnTo>
                  <a:lnTo>
                    <a:pt x="0" y="536816"/>
                  </a:lnTo>
                  <a:lnTo>
                    <a:pt x="18288" y="536816"/>
                  </a:lnTo>
                  <a:lnTo>
                    <a:pt x="18288" y="0"/>
                  </a:lnTo>
                  <a:close/>
                </a:path>
                <a:path w="7720965" h="5145405">
                  <a:moveTo>
                    <a:pt x="7720584" y="4608563"/>
                  </a:moveTo>
                  <a:lnTo>
                    <a:pt x="7702296" y="4608563"/>
                  </a:lnTo>
                  <a:lnTo>
                    <a:pt x="7702296" y="5145011"/>
                  </a:lnTo>
                  <a:lnTo>
                    <a:pt x="7720584" y="5145011"/>
                  </a:lnTo>
                  <a:lnTo>
                    <a:pt x="7720584" y="460856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03017" y="901649"/>
            <a:ext cx="354393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60" dirty="0"/>
              <a:t>Kishkinda</a:t>
            </a:r>
            <a:r>
              <a:rPr spc="-265" dirty="0"/>
              <a:t> </a:t>
            </a:r>
            <a:r>
              <a:rPr spc="45" dirty="0"/>
              <a:t>University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8136" y="755903"/>
            <a:ext cx="1243584" cy="138988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75154" y="1539366"/>
            <a:ext cx="5520055" cy="10849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74151"/>
                </a:solidFill>
                <a:latin typeface="Trebuchet MS"/>
                <a:cs typeface="Trebuchet MS"/>
              </a:rPr>
              <a:t>Department</a:t>
            </a:r>
            <a:r>
              <a:rPr sz="1800" b="1" spc="5" dirty="0">
                <a:solidFill>
                  <a:srgbClr val="374151"/>
                </a:solidFill>
                <a:latin typeface="Trebuchet MS"/>
                <a:cs typeface="Trebuchet MS"/>
              </a:rPr>
              <a:t> </a:t>
            </a:r>
            <a:r>
              <a:rPr sz="1800" b="1" spc="55" dirty="0">
                <a:solidFill>
                  <a:srgbClr val="374151"/>
                </a:solidFill>
                <a:latin typeface="Trebuchet MS"/>
                <a:cs typeface="Trebuchet MS"/>
              </a:rPr>
              <a:t>of</a:t>
            </a:r>
            <a:r>
              <a:rPr sz="1800" b="1" spc="-5" dirty="0">
                <a:solidFill>
                  <a:srgbClr val="37415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374151"/>
                </a:solidFill>
                <a:latin typeface="Trebuchet MS"/>
                <a:cs typeface="Trebuchet MS"/>
              </a:rPr>
              <a:t>Computer</a:t>
            </a:r>
            <a:r>
              <a:rPr sz="1800" b="1" spc="-40" dirty="0">
                <a:solidFill>
                  <a:srgbClr val="37415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374151"/>
                </a:solidFill>
                <a:latin typeface="Trebuchet MS"/>
                <a:cs typeface="Trebuchet MS"/>
              </a:rPr>
              <a:t>Science</a:t>
            </a:r>
            <a:r>
              <a:rPr sz="1800" b="1" spc="-10" dirty="0">
                <a:solidFill>
                  <a:srgbClr val="37415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374151"/>
                </a:solidFill>
                <a:latin typeface="Trebuchet MS"/>
                <a:cs typeface="Trebuchet MS"/>
              </a:rPr>
              <a:t>and</a:t>
            </a:r>
            <a:r>
              <a:rPr sz="1800" b="1" spc="-5" dirty="0">
                <a:solidFill>
                  <a:srgbClr val="374151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374151"/>
                </a:solidFill>
                <a:latin typeface="Trebuchet MS"/>
                <a:cs typeface="Trebuchet MS"/>
              </a:rPr>
              <a:t>Engineering.</a:t>
            </a:r>
            <a:endParaRPr lang="en-US" b="1" spc="-10" dirty="0">
              <a:solidFill>
                <a:srgbClr val="37415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1600" b="1" spc="-10" dirty="0">
              <a:solidFill>
                <a:srgbClr val="37415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latin typeface="Trebuchet MS"/>
                <a:cs typeface="Trebuchet MS"/>
              </a:rPr>
              <a:t>Guided By: Sukumar T</a:t>
            </a:r>
            <a:endParaRPr sz="1600" dirty="0">
              <a:latin typeface="Trebuchet MS"/>
              <a:cs typeface="Trebuchet MS"/>
            </a:endParaRPr>
          </a:p>
          <a:p>
            <a:pPr marL="822325">
              <a:lnSpc>
                <a:spcPct val="100000"/>
              </a:lnSpc>
            </a:pPr>
            <a:r>
              <a:rPr sz="1800" dirty="0">
                <a:solidFill>
                  <a:srgbClr val="374151"/>
                </a:solidFill>
                <a:latin typeface="Cambria"/>
                <a:cs typeface="Cambria"/>
              </a:rPr>
              <a:t>Project</a:t>
            </a:r>
            <a:r>
              <a:rPr sz="1800" spc="-4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374151"/>
                </a:solidFill>
                <a:latin typeface="Cambria"/>
                <a:cs typeface="Cambria"/>
              </a:rPr>
              <a:t>team</a:t>
            </a:r>
            <a:r>
              <a:rPr sz="1800" spc="-3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374151"/>
                </a:solidFill>
                <a:latin typeface="Cambria"/>
                <a:cs typeface="Cambria"/>
              </a:rPr>
              <a:t>members:</a:t>
            </a:r>
            <a:endParaRPr sz="1800" dirty="0">
              <a:latin typeface="Cambria"/>
              <a:cs typeface="Cambri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893399"/>
              </p:ext>
            </p:extLst>
          </p:nvPr>
        </p:nvGraphicFramePr>
        <p:xfrm>
          <a:off x="1289050" y="2654680"/>
          <a:ext cx="6096000" cy="1852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Cambria"/>
                        </a:rPr>
                        <a:t>Jason</a:t>
                      </a:r>
                      <a:r>
                        <a:rPr sz="1400" spc="-5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Cambria"/>
                        </a:rPr>
                        <a:t> </a:t>
                      </a:r>
                      <a:r>
                        <a:rPr sz="1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Cambria"/>
                        </a:rPr>
                        <a:t>Kenneth</a:t>
                      </a:r>
                      <a:r>
                        <a:rPr sz="1400" spc="-3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Cambria"/>
                        </a:rPr>
                        <a:t> </a:t>
                      </a:r>
                      <a:r>
                        <a:rPr sz="1400" spc="-5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Cambria"/>
                        </a:rPr>
                        <a:t>N</a:t>
                      </a:r>
                      <a:endParaRPr sz="1400" dirty="0">
                        <a:latin typeface="Cambria" panose="02040503050406030204" pitchFamily="18" charset="0"/>
                        <a:ea typeface="Cambria" panose="02040503050406030204" pitchFamily="18" charset="0"/>
                        <a:cs typeface="Cambri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1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Cambria"/>
                        </a:rPr>
                        <a:t>KUB23CSE045</a:t>
                      </a:r>
                      <a:endParaRPr sz="1400">
                        <a:latin typeface="Cambria" panose="02040503050406030204" pitchFamily="18" charset="0"/>
                        <a:ea typeface="Cambria" panose="02040503050406030204" pitchFamily="18" charset="0"/>
                        <a:cs typeface="Cambri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Cambria"/>
                        </a:rPr>
                        <a:t>Bharath</a:t>
                      </a:r>
                      <a:r>
                        <a:rPr sz="1400" spc="-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Cambria"/>
                        </a:rPr>
                        <a:t> </a:t>
                      </a:r>
                      <a:r>
                        <a:rPr sz="1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Cambria"/>
                        </a:rPr>
                        <a:t>Kumar</a:t>
                      </a:r>
                      <a:r>
                        <a:rPr sz="1400" spc="-1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Cambria"/>
                        </a:rPr>
                        <a:t> </a:t>
                      </a:r>
                      <a:r>
                        <a:rPr sz="1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Cambria"/>
                        </a:rPr>
                        <a:t>J</a:t>
                      </a:r>
                      <a:r>
                        <a:rPr sz="1400" spc="-4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Cambria"/>
                        </a:rPr>
                        <a:t> </a:t>
                      </a:r>
                      <a:r>
                        <a:rPr sz="1400" spc="-5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Cambria"/>
                        </a:rPr>
                        <a:t>M</a:t>
                      </a:r>
                      <a:endParaRPr sz="1400" dirty="0">
                        <a:latin typeface="Cambria" panose="02040503050406030204" pitchFamily="18" charset="0"/>
                        <a:ea typeface="Cambria" panose="02040503050406030204" pitchFamily="18" charset="0"/>
                        <a:cs typeface="Cambri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1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Cambria"/>
                        </a:rPr>
                        <a:t>KUB23CSE025</a:t>
                      </a:r>
                      <a:endParaRPr sz="1400">
                        <a:latin typeface="Cambria" panose="02040503050406030204" pitchFamily="18" charset="0"/>
                        <a:ea typeface="Cambria" panose="02040503050406030204" pitchFamily="18" charset="0"/>
                        <a:cs typeface="Cambri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Cambria"/>
                        </a:rPr>
                        <a:t>K</a:t>
                      </a:r>
                      <a:r>
                        <a:rPr sz="1400" spc="-55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Cambria"/>
                        </a:rPr>
                        <a:t> </a:t>
                      </a:r>
                      <a:r>
                        <a:rPr sz="1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Cambria"/>
                        </a:rPr>
                        <a:t>Bharath</a:t>
                      </a:r>
                      <a:r>
                        <a:rPr sz="1400" spc="3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Cambria"/>
                        </a:rPr>
                        <a:t> </a:t>
                      </a:r>
                      <a:r>
                        <a:rPr sz="1400" spc="-2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Cambria"/>
                        </a:rPr>
                        <a:t>Kumar</a:t>
                      </a:r>
                      <a:endParaRPr sz="1400">
                        <a:latin typeface="Cambria" panose="02040503050406030204" pitchFamily="18" charset="0"/>
                        <a:ea typeface="Cambria" panose="02040503050406030204" pitchFamily="18" charset="0"/>
                        <a:cs typeface="Cambri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Cambria"/>
                        </a:rPr>
                        <a:t>KUB23CSE054</a:t>
                      </a:r>
                      <a:endParaRPr sz="1400">
                        <a:latin typeface="Cambria" panose="02040503050406030204" pitchFamily="18" charset="0"/>
                        <a:ea typeface="Cambria" panose="02040503050406030204" pitchFamily="18" charset="0"/>
                        <a:cs typeface="Cambri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 </a:t>
                      </a:r>
                      <a:r>
                        <a:rPr lang="en-IN" sz="1400" dirty="0" err="1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Shanawaz</a:t>
                      </a:r>
                      <a:r>
                        <a:rPr lang="en-IN" sz="1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 I H</a:t>
                      </a: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BTech-CSE073</a:t>
                      </a:r>
                      <a:endParaRPr sz="14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S Noor Basha</a:t>
                      </a:r>
                      <a:endParaRPr sz="14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BTech-CSE080</a:t>
                      </a:r>
                      <a:endParaRPr sz="14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33"/>
                      </a:solidFill>
                      <a:prstDash val="solid"/>
                    </a:lnL>
                    <a:lnR w="12700">
                      <a:solidFill>
                        <a:srgbClr val="333333"/>
                      </a:solidFill>
                      <a:prstDash val="solid"/>
                    </a:lnR>
                    <a:lnT w="12700">
                      <a:solidFill>
                        <a:srgbClr val="333333"/>
                      </a:solidFill>
                      <a:prstDash val="solid"/>
                    </a:lnT>
                    <a:lnB w="1270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2504" y="0"/>
            <a:ext cx="8921750" cy="5145405"/>
            <a:chOff x="222504" y="0"/>
            <a:chExt cx="8921750" cy="5145405"/>
          </a:xfrm>
        </p:grpSpPr>
        <p:sp>
          <p:nvSpPr>
            <p:cNvPr id="3" name="object 3"/>
            <p:cNvSpPr/>
            <p:nvPr/>
          </p:nvSpPr>
          <p:spPr>
            <a:xfrm>
              <a:off x="8241792" y="4203886"/>
              <a:ext cx="902335" cy="941705"/>
            </a:xfrm>
            <a:custGeom>
              <a:avLst/>
              <a:gdLst/>
              <a:ahLst/>
              <a:cxnLst/>
              <a:rect l="l" t="t" r="r" b="b"/>
              <a:pathLst>
                <a:path w="902334" h="941704">
                  <a:moveTo>
                    <a:pt x="902207" y="0"/>
                  </a:moveTo>
                  <a:lnTo>
                    <a:pt x="834583" y="4112"/>
                  </a:lnTo>
                  <a:lnTo>
                    <a:pt x="788056" y="10034"/>
                  </a:lnTo>
                  <a:lnTo>
                    <a:pt x="742275" y="18222"/>
                  </a:lnTo>
                  <a:lnTo>
                    <a:pt x="697296" y="28620"/>
                  </a:lnTo>
                  <a:lnTo>
                    <a:pt x="653180" y="41168"/>
                  </a:lnTo>
                  <a:lnTo>
                    <a:pt x="609984" y="55807"/>
                  </a:lnTo>
                  <a:lnTo>
                    <a:pt x="567767" y="72479"/>
                  </a:lnTo>
                  <a:lnTo>
                    <a:pt x="526587" y="91127"/>
                  </a:lnTo>
                  <a:lnTo>
                    <a:pt x="486502" y="111690"/>
                  </a:lnTo>
                  <a:lnTo>
                    <a:pt x="447572" y="134111"/>
                  </a:lnTo>
                  <a:lnTo>
                    <a:pt x="409854" y="158331"/>
                  </a:lnTo>
                  <a:lnTo>
                    <a:pt x="373406" y="184292"/>
                  </a:lnTo>
                  <a:lnTo>
                    <a:pt x="338288" y="211935"/>
                  </a:lnTo>
                  <a:lnTo>
                    <a:pt x="304557" y="241202"/>
                  </a:lnTo>
                  <a:lnTo>
                    <a:pt x="272272" y="272034"/>
                  </a:lnTo>
                  <a:lnTo>
                    <a:pt x="241491" y="304373"/>
                  </a:lnTo>
                  <a:lnTo>
                    <a:pt x="212273" y="338159"/>
                  </a:lnTo>
                  <a:lnTo>
                    <a:pt x="184676" y="373336"/>
                  </a:lnTo>
                  <a:lnTo>
                    <a:pt x="158758" y="409843"/>
                  </a:lnTo>
                  <a:lnTo>
                    <a:pt x="134578" y="447624"/>
                  </a:lnTo>
                  <a:lnTo>
                    <a:pt x="112195" y="486618"/>
                  </a:lnTo>
                  <a:lnTo>
                    <a:pt x="91666" y="526768"/>
                  </a:lnTo>
                  <a:lnTo>
                    <a:pt x="73050" y="568015"/>
                  </a:lnTo>
                  <a:lnTo>
                    <a:pt x="56406" y="610301"/>
                  </a:lnTo>
                  <a:lnTo>
                    <a:pt x="41791" y="653567"/>
                  </a:lnTo>
                  <a:lnTo>
                    <a:pt x="29265" y="697754"/>
                  </a:lnTo>
                  <a:lnTo>
                    <a:pt x="18885" y="742805"/>
                  </a:lnTo>
                  <a:lnTo>
                    <a:pt x="10710" y="788660"/>
                  </a:lnTo>
                  <a:lnTo>
                    <a:pt x="4799" y="835261"/>
                  </a:lnTo>
                  <a:lnTo>
                    <a:pt x="1209" y="882550"/>
                  </a:lnTo>
                  <a:lnTo>
                    <a:pt x="0" y="930468"/>
                  </a:lnTo>
                  <a:lnTo>
                    <a:pt x="269" y="941136"/>
                  </a:lnTo>
                  <a:lnTo>
                    <a:pt x="902207" y="941136"/>
                  </a:lnTo>
                  <a:lnTo>
                    <a:pt x="902207" y="0"/>
                  </a:lnTo>
                  <a:close/>
                </a:path>
              </a:pathLst>
            </a:custGeom>
            <a:solidFill>
              <a:srgbClr val="E8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1648" y="231647"/>
              <a:ext cx="8681085" cy="4685030"/>
            </a:xfrm>
            <a:custGeom>
              <a:avLst/>
              <a:gdLst/>
              <a:ahLst/>
              <a:cxnLst/>
              <a:rect l="l" t="t" r="r" b="b"/>
              <a:pathLst>
                <a:path w="8681085" h="4685030">
                  <a:moveTo>
                    <a:pt x="0" y="4684776"/>
                  </a:moveTo>
                  <a:lnTo>
                    <a:pt x="8680704" y="4684776"/>
                  </a:lnTo>
                  <a:lnTo>
                    <a:pt x="8680704" y="0"/>
                  </a:lnTo>
                  <a:lnTo>
                    <a:pt x="0" y="0"/>
                  </a:lnTo>
                  <a:lnTo>
                    <a:pt x="0" y="4684776"/>
                  </a:lnTo>
                  <a:close/>
                </a:path>
              </a:pathLst>
            </a:custGeom>
            <a:ln w="18287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2504" y="12"/>
              <a:ext cx="8699500" cy="5145405"/>
            </a:xfrm>
            <a:custGeom>
              <a:avLst/>
              <a:gdLst/>
              <a:ahLst/>
              <a:cxnLst/>
              <a:rect l="l" t="t" r="r" b="b"/>
              <a:pathLst>
                <a:path w="8699500" h="5145405">
                  <a:moveTo>
                    <a:pt x="18275" y="4916411"/>
                  </a:moveTo>
                  <a:lnTo>
                    <a:pt x="0" y="4916411"/>
                  </a:lnTo>
                  <a:lnTo>
                    <a:pt x="0" y="5145011"/>
                  </a:lnTo>
                  <a:lnTo>
                    <a:pt x="18275" y="5145011"/>
                  </a:lnTo>
                  <a:lnTo>
                    <a:pt x="18275" y="4916411"/>
                  </a:lnTo>
                  <a:close/>
                </a:path>
                <a:path w="8699500" h="5145405">
                  <a:moveTo>
                    <a:pt x="8698992" y="0"/>
                  </a:moveTo>
                  <a:lnTo>
                    <a:pt x="8680704" y="0"/>
                  </a:lnTo>
                  <a:lnTo>
                    <a:pt x="8680704" y="235318"/>
                  </a:lnTo>
                  <a:lnTo>
                    <a:pt x="8698992" y="235318"/>
                  </a:lnTo>
                  <a:lnTo>
                    <a:pt x="8698992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1648" y="231647"/>
              <a:ext cx="8681085" cy="4685030"/>
            </a:xfrm>
            <a:custGeom>
              <a:avLst/>
              <a:gdLst/>
              <a:ahLst/>
              <a:cxnLst/>
              <a:rect l="l" t="t" r="r" b="b"/>
              <a:pathLst>
                <a:path w="8681085" h="4685030">
                  <a:moveTo>
                    <a:pt x="0" y="4684776"/>
                  </a:moveTo>
                  <a:lnTo>
                    <a:pt x="8680704" y="4684776"/>
                  </a:lnTo>
                  <a:lnTo>
                    <a:pt x="8680704" y="0"/>
                  </a:lnTo>
                  <a:lnTo>
                    <a:pt x="0" y="0"/>
                  </a:lnTo>
                  <a:lnTo>
                    <a:pt x="0" y="4684776"/>
                  </a:lnTo>
                  <a:close/>
                </a:path>
              </a:pathLst>
            </a:custGeom>
            <a:ln w="18287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98982" y="506094"/>
            <a:ext cx="626554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Introduction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798982" y="1508125"/>
            <a:ext cx="6286017" cy="117660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  <a:buClr>
                <a:srgbClr val="333333"/>
              </a:buClr>
              <a:buSzPct val="58333"/>
              <a:tabLst>
                <a:tab pos="329565" algn="l"/>
              </a:tabLst>
            </a:pPr>
            <a:r>
              <a:rPr lang="en-US" dirty="0">
                <a:solidFill>
                  <a:srgbClr val="374151"/>
                </a:solidFill>
                <a:latin typeface="Cambria"/>
                <a:cs typeface="Cambria"/>
              </a:rPr>
              <a:t>Match Ticketing Analysis Tool POC provides a solid foundation for building a more comprehensive ticketing system, enabling event organizers to make data-driven decisions and optimize their ticket sales strategies</a:t>
            </a:r>
            <a:endParaRPr lang="en-US" dirty="0">
              <a:latin typeface="Cambria"/>
              <a:cs typeface="Cambria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BDB262-C825-25E1-3273-6951D9CFF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518" y="1182998"/>
            <a:ext cx="4762500" cy="4762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2504" y="0"/>
            <a:ext cx="8921750" cy="5145405"/>
            <a:chOff x="222504" y="0"/>
            <a:chExt cx="8921750" cy="5145405"/>
          </a:xfrm>
        </p:grpSpPr>
        <p:sp>
          <p:nvSpPr>
            <p:cNvPr id="3" name="object 3"/>
            <p:cNvSpPr/>
            <p:nvPr/>
          </p:nvSpPr>
          <p:spPr>
            <a:xfrm>
              <a:off x="8241792" y="4203886"/>
              <a:ext cx="902335" cy="941705"/>
            </a:xfrm>
            <a:custGeom>
              <a:avLst/>
              <a:gdLst/>
              <a:ahLst/>
              <a:cxnLst/>
              <a:rect l="l" t="t" r="r" b="b"/>
              <a:pathLst>
                <a:path w="902334" h="941704">
                  <a:moveTo>
                    <a:pt x="902207" y="0"/>
                  </a:moveTo>
                  <a:lnTo>
                    <a:pt x="834583" y="4112"/>
                  </a:lnTo>
                  <a:lnTo>
                    <a:pt x="788056" y="10034"/>
                  </a:lnTo>
                  <a:lnTo>
                    <a:pt x="742275" y="18222"/>
                  </a:lnTo>
                  <a:lnTo>
                    <a:pt x="697296" y="28620"/>
                  </a:lnTo>
                  <a:lnTo>
                    <a:pt x="653180" y="41168"/>
                  </a:lnTo>
                  <a:lnTo>
                    <a:pt x="609984" y="55807"/>
                  </a:lnTo>
                  <a:lnTo>
                    <a:pt x="567767" y="72479"/>
                  </a:lnTo>
                  <a:lnTo>
                    <a:pt x="526587" y="91127"/>
                  </a:lnTo>
                  <a:lnTo>
                    <a:pt x="486502" y="111690"/>
                  </a:lnTo>
                  <a:lnTo>
                    <a:pt x="447572" y="134111"/>
                  </a:lnTo>
                  <a:lnTo>
                    <a:pt x="409854" y="158331"/>
                  </a:lnTo>
                  <a:lnTo>
                    <a:pt x="373406" y="184292"/>
                  </a:lnTo>
                  <a:lnTo>
                    <a:pt x="338288" y="211935"/>
                  </a:lnTo>
                  <a:lnTo>
                    <a:pt x="304557" y="241202"/>
                  </a:lnTo>
                  <a:lnTo>
                    <a:pt x="272272" y="272034"/>
                  </a:lnTo>
                  <a:lnTo>
                    <a:pt x="241491" y="304373"/>
                  </a:lnTo>
                  <a:lnTo>
                    <a:pt x="212273" y="338159"/>
                  </a:lnTo>
                  <a:lnTo>
                    <a:pt x="184676" y="373336"/>
                  </a:lnTo>
                  <a:lnTo>
                    <a:pt x="158758" y="409843"/>
                  </a:lnTo>
                  <a:lnTo>
                    <a:pt x="134578" y="447624"/>
                  </a:lnTo>
                  <a:lnTo>
                    <a:pt x="112195" y="486618"/>
                  </a:lnTo>
                  <a:lnTo>
                    <a:pt x="91666" y="526768"/>
                  </a:lnTo>
                  <a:lnTo>
                    <a:pt x="73050" y="568015"/>
                  </a:lnTo>
                  <a:lnTo>
                    <a:pt x="56406" y="610301"/>
                  </a:lnTo>
                  <a:lnTo>
                    <a:pt x="41791" y="653567"/>
                  </a:lnTo>
                  <a:lnTo>
                    <a:pt x="29265" y="697754"/>
                  </a:lnTo>
                  <a:lnTo>
                    <a:pt x="18885" y="742805"/>
                  </a:lnTo>
                  <a:lnTo>
                    <a:pt x="10710" y="788660"/>
                  </a:lnTo>
                  <a:lnTo>
                    <a:pt x="4799" y="835261"/>
                  </a:lnTo>
                  <a:lnTo>
                    <a:pt x="1209" y="882550"/>
                  </a:lnTo>
                  <a:lnTo>
                    <a:pt x="0" y="930468"/>
                  </a:lnTo>
                  <a:lnTo>
                    <a:pt x="269" y="941136"/>
                  </a:lnTo>
                  <a:lnTo>
                    <a:pt x="902207" y="941136"/>
                  </a:lnTo>
                  <a:lnTo>
                    <a:pt x="902207" y="0"/>
                  </a:lnTo>
                  <a:close/>
                </a:path>
              </a:pathLst>
            </a:custGeom>
            <a:solidFill>
              <a:srgbClr val="E8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1648" y="231647"/>
              <a:ext cx="8681085" cy="4685030"/>
            </a:xfrm>
            <a:custGeom>
              <a:avLst/>
              <a:gdLst/>
              <a:ahLst/>
              <a:cxnLst/>
              <a:rect l="l" t="t" r="r" b="b"/>
              <a:pathLst>
                <a:path w="8681085" h="4685030">
                  <a:moveTo>
                    <a:pt x="0" y="4684776"/>
                  </a:moveTo>
                  <a:lnTo>
                    <a:pt x="8680704" y="4684776"/>
                  </a:lnTo>
                  <a:lnTo>
                    <a:pt x="8680704" y="0"/>
                  </a:lnTo>
                  <a:lnTo>
                    <a:pt x="0" y="0"/>
                  </a:lnTo>
                  <a:lnTo>
                    <a:pt x="0" y="4684776"/>
                  </a:lnTo>
                  <a:close/>
                </a:path>
              </a:pathLst>
            </a:custGeom>
            <a:ln w="18287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2504" y="12"/>
              <a:ext cx="8699500" cy="5145405"/>
            </a:xfrm>
            <a:custGeom>
              <a:avLst/>
              <a:gdLst/>
              <a:ahLst/>
              <a:cxnLst/>
              <a:rect l="l" t="t" r="r" b="b"/>
              <a:pathLst>
                <a:path w="8699500" h="5145405">
                  <a:moveTo>
                    <a:pt x="18275" y="4916411"/>
                  </a:moveTo>
                  <a:lnTo>
                    <a:pt x="0" y="4916411"/>
                  </a:lnTo>
                  <a:lnTo>
                    <a:pt x="0" y="5145011"/>
                  </a:lnTo>
                  <a:lnTo>
                    <a:pt x="18275" y="5145011"/>
                  </a:lnTo>
                  <a:lnTo>
                    <a:pt x="18275" y="4916411"/>
                  </a:lnTo>
                  <a:close/>
                </a:path>
                <a:path w="8699500" h="5145405">
                  <a:moveTo>
                    <a:pt x="8698992" y="0"/>
                  </a:moveTo>
                  <a:lnTo>
                    <a:pt x="8680704" y="0"/>
                  </a:lnTo>
                  <a:lnTo>
                    <a:pt x="8680704" y="235318"/>
                  </a:lnTo>
                  <a:lnTo>
                    <a:pt x="8698992" y="235318"/>
                  </a:lnTo>
                  <a:lnTo>
                    <a:pt x="8698992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1648" y="231647"/>
              <a:ext cx="8681085" cy="4685030"/>
            </a:xfrm>
            <a:custGeom>
              <a:avLst/>
              <a:gdLst/>
              <a:ahLst/>
              <a:cxnLst/>
              <a:rect l="l" t="t" r="r" b="b"/>
              <a:pathLst>
                <a:path w="8681085" h="4685030">
                  <a:moveTo>
                    <a:pt x="0" y="4684776"/>
                  </a:moveTo>
                  <a:lnTo>
                    <a:pt x="8680704" y="4684776"/>
                  </a:lnTo>
                  <a:lnTo>
                    <a:pt x="8680704" y="0"/>
                  </a:lnTo>
                  <a:lnTo>
                    <a:pt x="0" y="0"/>
                  </a:lnTo>
                  <a:lnTo>
                    <a:pt x="0" y="4684776"/>
                  </a:lnTo>
                  <a:close/>
                </a:path>
              </a:pathLst>
            </a:custGeom>
            <a:ln w="18287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Objective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6281" y="1253799"/>
            <a:ext cx="7586980" cy="992451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535"/>
              </a:spcBef>
              <a:buClr>
                <a:srgbClr val="333333"/>
              </a:buClr>
              <a:buSzPct val="58333"/>
              <a:buFont typeface="Arial MT"/>
              <a:buChar char="•"/>
              <a:tabLst>
                <a:tab pos="329565" algn="l"/>
              </a:tabLst>
            </a:pPr>
            <a:r>
              <a:rPr dirty="0">
                <a:solidFill>
                  <a:srgbClr val="374151"/>
                </a:solidFill>
                <a:latin typeface="Cambria"/>
                <a:cs typeface="Cambria"/>
              </a:rPr>
              <a:t>Create</a:t>
            </a:r>
            <a:r>
              <a:rPr spc="-3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>
                <a:solidFill>
                  <a:srgbClr val="374151"/>
                </a:solidFill>
                <a:latin typeface="Cambria"/>
                <a:cs typeface="Cambria"/>
              </a:rPr>
              <a:t>a</a:t>
            </a:r>
            <a:r>
              <a:rPr spc="-4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>
                <a:solidFill>
                  <a:srgbClr val="374151"/>
                </a:solidFill>
                <a:latin typeface="Cambria"/>
                <a:cs typeface="Cambria"/>
              </a:rPr>
              <a:t>tool</a:t>
            </a:r>
            <a:r>
              <a:rPr spc="-4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>
                <a:solidFill>
                  <a:srgbClr val="374151"/>
                </a:solidFill>
                <a:latin typeface="Cambria"/>
                <a:cs typeface="Cambria"/>
              </a:rPr>
              <a:t>to</a:t>
            </a:r>
            <a:r>
              <a:rPr spc="-3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>
                <a:solidFill>
                  <a:srgbClr val="374151"/>
                </a:solidFill>
                <a:latin typeface="Cambria"/>
                <a:cs typeface="Cambria"/>
              </a:rPr>
              <a:t>handle</a:t>
            </a:r>
            <a:r>
              <a:rPr spc="-3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>
                <a:solidFill>
                  <a:srgbClr val="374151"/>
                </a:solidFill>
                <a:latin typeface="Cambria"/>
                <a:cs typeface="Cambria"/>
              </a:rPr>
              <a:t>CRUD</a:t>
            </a:r>
            <a:r>
              <a:rPr spc="-3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>
                <a:solidFill>
                  <a:srgbClr val="374151"/>
                </a:solidFill>
                <a:latin typeface="Cambria"/>
                <a:cs typeface="Cambria"/>
              </a:rPr>
              <a:t>operations</a:t>
            </a:r>
            <a:r>
              <a:rPr spc="-5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>
                <a:solidFill>
                  <a:srgbClr val="374151"/>
                </a:solidFill>
                <a:latin typeface="Cambria"/>
                <a:cs typeface="Cambria"/>
              </a:rPr>
              <a:t>for</a:t>
            </a:r>
            <a:r>
              <a:rPr spc="-3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>
                <a:solidFill>
                  <a:srgbClr val="374151"/>
                </a:solidFill>
                <a:latin typeface="Cambria"/>
                <a:cs typeface="Cambria"/>
              </a:rPr>
              <a:t>ticket</a:t>
            </a:r>
            <a:r>
              <a:rPr spc="-3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pc="-10" dirty="0">
                <a:solidFill>
                  <a:srgbClr val="374151"/>
                </a:solidFill>
                <a:latin typeface="Cambria"/>
                <a:cs typeface="Cambria"/>
              </a:rPr>
              <a:t>sales.</a:t>
            </a:r>
            <a:endParaRPr dirty="0">
              <a:latin typeface="Cambria"/>
              <a:cs typeface="Cambria"/>
            </a:endParaRPr>
          </a:p>
          <a:p>
            <a:pPr marL="329565" marR="982980" indent="-317500">
              <a:lnSpc>
                <a:spcPct val="115100"/>
              </a:lnSpc>
              <a:buClr>
                <a:srgbClr val="333333"/>
              </a:buClr>
              <a:buSzPct val="58333"/>
              <a:buFont typeface="Arial MT"/>
              <a:buChar char="•"/>
              <a:tabLst>
                <a:tab pos="329565" algn="l"/>
              </a:tabLst>
            </a:pPr>
            <a:r>
              <a:rPr dirty="0">
                <a:solidFill>
                  <a:srgbClr val="374151"/>
                </a:solidFill>
                <a:latin typeface="Cambria"/>
                <a:cs typeface="Cambria"/>
              </a:rPr>
              <a:t>Analyze</a:t>
            </a:r>
            <a:r>
              <a:rPr spc="-3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>
                <a:solidFill>
                  <a:srgbClr val="374151"/>
                </a:solidFill>
                <a:latin typeface="Cambria"/>
                <a:cs typeface="Cambria"/>
              </a:rPr>
              <a:t>ticket</a:t>
            </a:r>
            <a:r>
              <a:rPr spc="-5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>
                <a:solidFill>
                  <a:srgbClr val="374151"/>
                </a:solidFill>
                <a:latin typeface="Cambria"/>
                <a:cs typeface="Cambria"/>
              </a:rPr>
              <a:t>sales</a:t>
            </a:r>
            <a:r>
              <a:rPr spc="-5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>
                <a:solidFill>
                  <a:srgbClr val="374151"/>
                </a:solidFill>
                <a:latin typeface="Cambria"/>
                <a:cs typeface="Cambria"/>
              </a:rPr>
              <a:t>data</a:t>
            </a:r>
            <a:r>
              <a:rPr spc="-3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>
                <a:solidFill>
                  <a:srgbClr val="374151"/>
                </a:solidFill>
                <a:latin typeface="Cambria"/>
                <a:cs typeface="Cambria"/>
              </a:rPr>
              <a:t>to</a:t>
            </a:r>
            <a:r>
              <a:rPr spc="-5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>
                <a:solidFill>
                  <a:srgbClr val="374151"/>
                </a:solidFill>
                <a:latin typeface="Cambria"/>
                <a:cs typeface="Cambria"/>
              </a:rPr>
              <a:t>optimize</a:t>
            </a:r>
            <a:r>
              <a:rPr spc="-7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>
                <a:solidFill>
                  <a:srgbClr val="374151"/>
                </a:solidFill>
                <a:latin typeface="Cambria"/>
                <a:cs typeface="Cambria"/>
              </a:rPr>
              <a:t>pricing</a:t>
            </a:r>
            <a:r>
              <a:rPr spc="-8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pc="-25" dirty="0">
                <a:solidFill>
                  <a:srgbClr val="374151"/>
                </a:solidFill>
                <a:latin typeface="Cambria"/>
                <a:cs typeface="Cambria"/>
              </a:rPr>
              <a:t>and </a:t>
            </a:r>
            <a:r>
              <a:rPr spc="-10" dirty="0">
                <a:solidFill>
                  <a:srgbClr val="374151"/>
                </a:solidFill>
                <a:latin typeface="Cambria"/>
                <a:cs typeface="Cambria"/>
              </a:rPr>
              <a:t>promotions.</a:t>
            </a:r>
            <a:endParaRPr dirty="0">
              <a:latin typeface="Cambria"/>
              <a:cs typeface="Cambria"/>
            </a:endParaRPr>
          </a:p>
          <a:p>
            <a:pPr marL="329565" indent="-316865">
              <a:lnSpc>
                <a:spcPct val="100000"/>
              </a:lnSpc>
              <a:spcBef>
                <a:spcPts val="430"/>
              </a:spcBef>
              <a:buClr>
                <a:srgbClr val="333333"/>
              </a:buClr>
              <a:buSzPct val="58333"/>
              <a:buFont typeface="Arial MT"/>
              <a:buChar char="•"/>
              <a:tabLst>
                <a:tab pos="329565" algn="l"/>
              </a:tabLst>
            </a:pPr>
            <a:r>
              <a:rPr dirty="0">
                <a:solidFill>
                  <a:srgbClr val="374151"/>
                </a:solidFill>
                <a:latin typeface="Cambria"/>
                <a:cs typeface="Cambria"/>
              </a:rPr>
              <a:t>Predict</a:t>
            </a:r>
            <a:r>
              <a:rPr spc="-5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>
                <a:solidFill>
                  <a:srgbClr val="374151"/>
                </a:solidFill>
                <a:latin typeface="Cambria"/>
                <a:cs typeface="Cambria"/>
              </a:rPr>
              <a:t>future</a:t>
            </a:r>
            <a:r>
              <a:rPr spc="-3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>
                <a:solidFill>
                  <a:srgbClr val="374151"/>
                </a:solidFill>
                <a:latin typeface="Cambria"/>
                <a:cs typeface="Cambria"/>
              </a:rPr>
              <a:t>ticket</a:t>
            </a:r>
            <a:r>
              <a:rPr spc="-5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>
                <a:solidFill>
                  <a:srgbClr val="374151"/>
                </a:solidFill>
                <a:latin typeface="Cambria"/>
                <a:cs typeface="Cambria"/>
              </a:rPr>
              <a:t>sales</a:t>
            </a:r>
            <a:r>
              <a:rPr spc="-5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pc="-10" dirty="0">
                <a:solidFill>
                  <a:srgbClr val="374151"/>
                </a:solidFill>
                <a:latin typeface="Cambria"/>
                <a:cs typeface="Cambria"/>
              </a:rPr>
              <a:t>trends.</a:t>
            </a:r>
            <a:endParaRPr dirty="0">
              <a:latin typeface="Cambria"/>
              <a:cs typeface="Cambri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591021-AB50-2E11-C64D-B13AEAA57D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075" y="349904"/>
            <a:ext cx="2193925" cy="2193925"/>
          </a:xfrm>
          <a:prstGeom prst="rect">
            <a:avLst/>
          </a:prstGeom>
        </p:spPr>
      </p:pic>
      <p:sp>
        <p:nvSpPr>
          <p:cNvPr id="11" name="object 8">
            <a:extLst>
              <a:ext uri="{FF2B5EF4-FFF2-40B4-BE49-F238E27FC236}">
                <a16:creationId xmlns:a16="http://schemas.microsoft.com/office/drawing/2014/main" id="{A57870A4-4E40-4B66-29CB-A679B6476F83}"/>
              </a:ext>
            </a:extLst>
          </p:cNvPr>
          <p:cNvSpPr txBox="1"/>
          <p:nvPr/>
        </p:nvSpPr>
        <p:spPr>
          <a:xfrm>
            <a:off x="256281" y="2153013"/>
            <a:ext cx="6601719" cy="1315681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29565" marR="26670" indent="-317500">
              <a:lnSpc>
                <a:spcPct val="115100"/>
              </a:lnSpc>
              <a:buClr>
                <a:srgbClr val="333333"/>
              </a:buClr>
              <a:buSzPct val="58333"/>
              <a:buFont typeface="Arial MT"/>
              <a:buChar char="•"/>
              <a:tabLst>
                <a:tab pos="329565" algn="l"/>
              </a:tabLst>
            </a:pPr>
            <a:r>
              <a:rPr dirty="0">
                <a:solidFill>
                  <a:srgbClr val="374151"/>
                </a:solidFill>
                <a:latin typeface="Cambria"/>
                <a:cs typeface="Cambria"/>
              </a:rPr>
              <a:t>It</a:t>
            </a:r>
            <a:r>
              <a:rPr spc="-5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>
                <a:solidFill>
                  <a:srgbClr val="374151"/>
                </a:solidFill>
                <a:latin typeface="Cambria"/>
                <a:cs typeface="Cambria"/>
              </a:rPr>
              <a:t>provides</a:t>
            </a:r>
            <a:r>
              <a:rPr spc="-3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>
                <a:solidFill>
                  <a:srgbClr val="374151"/>
                </a:solidFill>
                <a:latin typeface="Cambria"/>
                <a:cs typeface="Cambria"/>
              </a:rPr>
              <a:t>functions</a:t>
            </a:r>
            <a:r>
              <a:rPr spc="-4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>
                <a:solidFill>
                  <a:srgbClr val="374151"/>
                </a:solidFill>
                <a:latin typeface="Cambria"/>
                <a:cs typeface="Cambria"/>
              </a:rPr>
              <a:t>for</a:t>
            </a:r>
            <a:r>
              <a:rPr spc="-6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>
                <a:solidFill>
                  <a:srgbClr val="374151"/>
                </a:solidFill>
                <a:latin typeface="Cambria"/>
                <a:cs typeface="Cambria"/>
              </a:rPr>
              <a:t>analyzing</a:t>
            </a:r>
            <a:r>
              <a:rPr spc="-5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>
                <a:solidFill>
                  <a:srgbClr val="374151"/>
                </a:solidFill>
                <a:latin typeface="Cambria"/>
                <a:cs typeface="Cambria"/>
              </a:rPr>
              <a:t>and</a:t>
            </a:r>
            <a:r>
              <a:rPr spc="-3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>
                <a:solidFill>
                  <a:srgbClr val="374151"/>
                </a:solidFill>
                <a:latin typeface="Cambria"/>
                <a:cs typeface="Cambria"/>
              </a:rPr>
              <a:t>predicting</a:t>
            </a:r>
            <a:r>
              <a:rPr spc="-5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pc="-10" dirty="0">
                <a:solidFill>
                  <a:srgbClr val="374151"/>
                </a:solidFill>
                <a:latin typeface="Cambria"/>
                <a:cs typeface="Cambria"/>
              </a:rPr>
              <a:t>ticket </a:t>
            </a:r>
            <a:r>
              <a:rPr dirty="0">
                <a:solidFill>
                  <a:srgbClr val="374151"/>
                </a:solidFill>
                <a:latin typeface="Cambria"/>
                <a:cs typeface="Cambria"/>
              </a:rPr>
              <a:t>sales</a:t>
            </a:r>
            <a:r>
              <a:rPr spc="-5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pc="-10" dirty="0">
                <a:solidFill>
                  <a:srgbClr val="374151"/>
                </a:solidFill>
                <a:latin typeface="Cambria"/>
                <a:cs typeface="Cambria"/>
              </a:rPr>
              <a:t>trends.</a:t>
            </a:r>
            <a:endParaRPr dirty="0">
              <a:latin typeface="Cambria"/>
              <a:cs typeface="Cambria"/>
            </a:endParaRPr>
          </a:p>
          <a:p>
            <a:pPr marL="329565" marR="80010" indent="-317500">
              <a:lnSpc>
                <a:spcPct val="115100"/>
              </a:lnSpc>
              <a:buClr>
                <a:srgbClr val="333333"/>
              </a:buClr>
              <a:buSzPct val="58333"/>
              <a:buFont typeface="Arial MT"/>
              <a:buChar char="•"/>
              <a:tabLst>
                <a:tab pos="329565" algn="l"/>
              </a:tabLst>
            </a:pPr>
            <a:r>
              <a:rPr dirty="0">
                <a:solidFill>
                  <a:srgbClr val="374151"/>
                </a:solidFill>
                <a:latin typeface="Cambria"/>
                <a:cs typeface="Cambria"/>
              </a:rPr>
              <a:t>The</a:t>
            </a:r>
            <a:r>
              <a:rPr spc="-4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>
                <a:solidFill>
                  <a:srgbClr val="374151"/>
                </a:solidFill>
                <a:latin typeface="Cambria"/>
                <a:cs typeface="Cambria"/>
              </a:rPr>
              <a:t>tool</a:t>
            </a:r>
            <a:r>
              <a:rPr spc="-4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>
                <a:solidFill>
                  <a:srgbClr val="374151"/>
                </a:solidFill>
                <a:latin typeface="Cambria"/>
                <a:cs typeface="Cambria"/>
              </a:rPr>
              <a:t>uses</a:t>
            </a:r>
            <a:r>
              <a:rPr spc="-2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pc="-10" dirty="0">
                <a:solidFill>
                  <a:srgbClr val="374151"/>
                </a:solidFill>
                <a:latin typeface="Cambria"/>
                <a:cs typeface="Cambria"/>
              </a:rPr>
              <a:t>Object-</a:t>
            </a:r>
            <a:r>
              <a:rPr dirty="0">
                <a:solidFill>
                  <a:srgbClr val="374151"/>
                </a:solidFill>
                <a:latin typeface="Cambria"/>
                <a:cs typeface="Cambria"/>
              </a:rPr>
              <a:t>Oriented</a:t>
            </a:r>
            <a:r>
              <a:rPr spc="-5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>
                <a:solidFill>
                  <a:srgbClr val="374151"/>
                </a:solidFill>
                <a:latin typeface="Cambria"/>
                <a:cs typeface="Cambria"/>
              </a:rPr>
              <a:t>Programming</a:t>
            </a:r>
            <a:r>
              <a:rPr spc="-2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>
                <a:solidFill>
                  <a:srgbClr val="374151"/>
                </a:solidFill>
                <a:latin typeface="Cambria"/>
                <a:cs typeface="Cambria"/>
              </a:rPr>
              <a:t>(OOP)</a:t>
            </a:r>
            <a:r>
              <a:rPr spc="-4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pc="-25" dirty="0">
                <a:solidFill>
                  <a:srgbClr val="374151"/>
                </a:solidFill>
                <a:latin typeface="Cambria"/>
                <a:cs typeface="Cambria"/>
              </a:rPr>
              <a:t>and </a:t>
            </a:r>
            <a:r>
              <a:rPr dirty="0">
                <a:solidFill>
                  <a:srgbClr val="374151"/>
                </a:solidFill>
                <a:latin typeface="Cambria"/>
                <a:cs typeface="Cambria"/>
              </a:rPr>
              <a:t>Data</a:t>
            </a:r>
            <a:r>
              <a:rPr spc="-6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>
                <a:solidFill>
                  <a:srgbClr val="374151"/>
                </a:solidFill>
                <a:latin typeface="Cambria"/>
                <a:cs typeface="Cambria"/>
              </a:rPr>
              <a:t>Structures</a:t>
            </a:r>
            <a:r>
              <a:rPr spc="-5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>
                <a:solidFill>
                  <a:srgbClr val="374151"/>
                </a:solidFill>
                <a:latin typeface="Cambria"/>
                <a:cs typeface="Cambria"/>
              </a:rPr>
              <a:t>and</a:t>
            </a:r>
            <a:r>
              <a:rPr spc="-7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>
                <a:solidFill>
                  <a:srgbClr val="374151"/>
                </a:solidFill>
                <a:latin typeface="Cambria"/>
                <a:cs typeface="Cambria"/>
              </a:rPr>
              <a:t>Algorithms</a:t>
            </a:r>
            <a:r>
              <a:rPr spc="-2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>
                <a:solidFill>
                  <a:srgbClr val="374151"/>
                </a:solidFill>
                <a:latin typeface="Cambria"/>
                <a:cs typeface="Cambria"/>
              </a:rPr>
              <a:t>(DSA)</a:t>
            </a:r>
            <a:r>
              <a:rPr spc="-6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pc="-10" dirty="0">
                <a:solidFill>
                  <a:srgbClr val="374151"/>
                </a:solidFill>
                <a:latin typeface="Cambria"/>
                <a:cs typeface="Cambria"/>
              </a:rPr>
              <a:t>principles.</a:t>
            </a:r>
            <a:endParaRPr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49177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2504" y="0"/>
            <a:ext cx="8921750" cy="5145405"/>
            <a:chOff x="222504" y="0"/>
            <a:chExt cx="8921750" cy="5145405"/>
          </a:xfrm>
        </p:grpSpPr>
        <p:sp>
          <p:nvSpPr>
            <p:cNvPr id="3" name="object 3"/>
            <p:cNvSpPr/>
            <p:nvPr/>
          </p:nvSpPr>
          <p:spPr>
            <a:xfrm>
              <a:off x="8241792" y="4203886"/>
              <a:ext cx="902335" cy="941705"/>
            </a:xfrm>
            <a:custGeom>
              <a:avLst/>
              <a:gdLst/>
              <a:ahLst/>
              <a:cxnLst/>
              <a:rect l="l" t="t" r="r" b="b"/>
              <a:pathLst>
                <a:path w="902334" h="941704">
                  <a:moveTo>
                    <a:pt x="902207" y="0"/>
                  </a:moveTo>
                  <a:lnTo>
                    <a:pt x="834583" y="4112"/>
                  </a:lnTo>
                  <a:lnTo>
                    <a:pt x="788056" y="10034"/>
                  </a:lnTo>
                  <a:lnTo>
                    <a:pt x="742275" y="18222"/>
                  </a:lnTo>
                  <a:lnTo>
                    <a:pt x="697296" y="28620"/>
                  </a:lnTo>
                  <a:lnTo>
                    <a:pt x="653180" y="41168"/>
                  </a:lnTo>
                  <a:lnTo>
                    <a:pt x="609984" y="55807"/>
                  </a:lnTo>
                  <a:lnTo>
                    <a:pt x="567767" y="72479"/>
                  </a:lnTo>
                  <a:lnTo>
                    <a:pt x="526587" y="91127"/>
                  </a:lnTo>
                  <a:lnTo>
                    <a:pt x="486502" y="111690"/>
                  </a:lnTo>
                  <a:lnTo>
                    <a:pt x="447572" y="134111"/>
                  </a:lnTo>
                  <a:lnTo>
                    <a:pt x="409854" y="158331"/>
                  </a:lnTo>
                  <a:lnTo>
                    <a:pt x="373406" y="184292"/>
                  </a:lnTo>
                  <a:lnTo>
                    <a:pt x="338288" y="211935"/>
                  </a:lnTo>
                  <a:lnTo>
                    <a:pt x="304557" y="241202"/>
                  </a:lnTo>
                  <a:lnTo>
                    <a:pt x="272272" y="272034"/>
                  </a:lnTo>
                  <a:lnTo>
                    <a:pt x="241491" y="304373"/>
                  </a:lnTo>
                  <a:lnTo>
                    <a:pt x="212273" y="338159"/>
                  </a:lnTo>
                  <a:lnTo>
                    <a:pt x="184676" y="373336"/>
                  </a:lnTo>
                  <a:lnTo>
                    <a:pt x="158758" y="409843"/>
                  </a:lnTo>
                  <a:lnTo>
                    <a:pt x="134578" y="447624"/>
                  </a:lnTo>
                  <a:lnTo>
                    <a:pt x="112195" y="486618"/>
                  </a:lnTo>
                  <a:lnTo>
                    <a:pt x="91666" y="526768"/>
                  </a:lnTo>
                  <a:lnTo>
                    <a:pt x="73050" y="568015"/>
                  </a:lnTo>
                  <a:lnTo>
                    <a:pt x="56406" y="610301"/>
                  </a:lnTo>
                  <a:lnTo>
                    <a:pt x="41791" y="653567"/>
                  </a:lnTo>
                  <a:lnTo>
                    <a:pt x="29265" y="697754"/>
                  </a:lnTo>
                  <a:lnTo>
                    <a:pt x="18885" y="742805"/>
                  </a:lnTo>
                  <a:lnTo>
                    <a:pt x="10710" y="788660"/>
                  </a:lnTo>
                  <a:lnTo>
                    <a:pt x="4799" y="835261"/>
                  </a:lnTo>
                  <a:lnTo>
                    <a:pt x="1209" y="882550"/>
                  </a:lnTo>
                  <a:lnTo>
                    <a:pt x="0" y="930468"/>
                  </a:lnTo>
                  <a:lnTo>
                    <a:pt x="269" y="941136"/>
                  </a:lnTo>
                  <a:lnTo>
                    <a:pt x="902207" y="941136"/>
                  </a:lnTo>
                  <a:lnTo>
                    <a:pt x="902207" y="0"/>
                  </a:lnTo>
                  <a:close/>
                </a:path>
              </a:pathLst>
            </a:custGeom>
            <a:solidFill>
              <a:srgbClr val="E8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1648" y="231647"/>
              <a:ext cx="8681085" cy="4685030"/>
            </a:xfrm>
            <a:custGeom>
              <a:avLst/>
              <a:gdLst/>
              <a:ahLst/>
              <a:cxnLst/>
              <a:rect l="l" t="t" r="r" b="b"/>
              <a:pathLst>
                <a:path w="8681085" h="4685030">
                  <a:moveTo>
                    <a:pt x="0" y="4684776"/>
                  </a:moveTo>
                  <a:lnTo>
                    <a:pt x="8680704" y="4684776"/>
                  </a:lnTo>
                  <a:lnTo>
                    <a:pt x="8680704" y="0"/>
                  </a:lnTo>
                  <a:lnTo>
                    <a:pt x="0" y="0"/>
                  </a:lnTo>
                  <a:lnTo>
                    <a:pt x="0" y="4684776"/>
                  </a:lnTo>
                  <a:close/>
                </a:path>
              </a:pathLst>
            </a:custGeom>
            <a:ln w="18287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2504" y="12"/>
              <a:ext cx="8699500" cy="5145405"/>
            </a:xfrm>
            <a:custGeom>
              <a:avLst/>
              <a:gdLst/>
              <a:ahLst/>
              <a:cxnLst/>
              <a:rect l="l" t="t" r="r" b="b"/>
              <a:pathLst>
                <a:path w="8699500" h="5145405">
                  <a:moveTo>
                    <a:pt x="18275" y="4916411"/>
                  </a:moveTo>
                  <a:lnTo>
                    <a:pt x="0" y="4916411"/>
                  </a:lnTo>
                  <a:lnTo>
                    <a:pt x="0" y="5145011"/>
                  </a:lnTo>
                  <a:lnTo>
                    <a:pt x="18275" y="5145011"/>
                  </a:lnTo>
                  <a:lnTo>
                    <a:pt x="18275" y="4916411"/>
                  </a:lnTo>
                  <a:close/>
                </a:path>
                <a:path w="8699500" h="5145405">
                  <a:moveTo>
                    <a:pt x="8698992" y="0"/>
                  </a:moveTo>
                  <a:lnTo>
                    <a:pt x="8680704" y="0"/>
                  </a:lnTo>
                  <a:lnTo>
                    <a:pt x="8680704" y="235318"/>
                  </a:lnTo>
                  <a:lnTo>
                    <a:pt x="8698992" y="235318"/>
                  </a:lnTo>
                  <a:lnTo>
                    <a:pt x="8698992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1648" y="231647"/>
              <a:ext cx="8681085" cy="4685030"/>
            </a:xfrm>
            <a:custGeom>
              <a:avLst/>
              <a:gdLst/>
              <a:ahLst/>
              <a:cxnLst/>
              <a:rect l="l" t="t" r="r" b="b"/>
              <a:pathLst>
                <a:path w="8681085" h="4685030">
                  <a:moveTo>
                    <a:pt x="0" y="4684776"/>
                  </a:moveTo>
                  <a:lnTo>
                    <a:pt x="8680704" y="4684776"/>
                  </a:lnTo>
                  <a:lnTo>
                    <a:pt x="8680704" y="0"/>
                  </a:lnTo>
                  <a:lnTo>
                    <a:pt x="0" y="0"/>
                  </a:lnTo>
                  <a:lnTo>
                    <a:pt x="0" y="4684776"/>
                  </a:lnTo>
                  <a:close/>
                </a:path>
              </a:pathLst>
            </a:custGeom>
            <a:ln w="18287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0" y="368111"/>
            <a:ext cx="626554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Requirements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438658" y="929335"/>
            <a:ext cx="7586980" cy="3934026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  <a:tab pos="1371600" algn="l"/>
              </a:tabLs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 Requirements: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13716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3.8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1371600" algn="l"/>
              </a:tabLs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 code, </a:t>
            </a:r>
            <a:r>
              <a:rPr lang="en-IN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pycharm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etc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1371600" algn="l"/>
              </a:tabLs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Unittest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library for unit testing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1371600" algn="l"/>
              </a:tabLst>
            </a:pPr>
            <a:r>
              <a:rPr lang="en-IN" dirty="0">
                <a:latin typeface="Cambria"/>
                <a:cs typeface="Cambria"/>
              </a:rPr>
              <a:t>Database Management System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  <a:tab pos="1371600" algn="l"/>
              </a:tabLst>
            </a:pPr>
            <a:endParaRPr lang="en-IN" dirty="0">
              <a:latin typeface="Cambria"/>
              <a:cs typeface="Cambria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  <a:tab pos="1371600" algn="l"/>
              </a:tabLst>
            </a:pPr>
            <a:r>
              <a:rPr lang="en-IN" b="1" dirty="0">
                <a:latin typeface="Cambria"/>
                <a:cs typeface="Cambria"/>
              </a:rPr>
              <a:t>Hardware Requirements: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  <a:tab pos="1371600" algn="l"/>
              </a:tabLst>
            </a:pPr>
            <a:r>
              <a:rPr lang="en-IN" u="sng" dirty="0">
                <a:latin typeface="Cambria"/>
                <a:cs typeface="Cambria"/>
              </a:rPr>
              <a:t>Processor:</a:t>
            </a:r>
            <a:r>
              <a:rPr lang="en-IN" dirty="0">
                <a:latin typeface="Cambria"/>
                <a:cs typeface="Cambria"/>
              </a:rPr>
              <a:t> Intel i5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  <a:tab pos="1371600" algn="l"/>
              </a:tabLst>
            </a:pPr>
            <a:r>
              <a:rPr lang="en-IN" u="sng" dirty="0">
                <a:latin typeface="Cambria"/>
                <a:cs typeface="Cambria"/>
              </a:rPr>
              <a:t>Ram:</a:t>
            </a:r>
            <a:r>
              <a:rPr lang="en-IN" dirty="0">
                <a:latin typeface="Cambria"/>
                <a:cs typeface="Cambria"/>
              </a:rPr>
              <a:t> 8 Gb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  <a:tab pos="1371600" algn="l"/>
              </a:tabLst>
            </a:pPr>
            <a:r>
              <a:rPr lang="en-IN" u="sng" dirty="0" err="1">
                <a:latin typeface="Cambria"/>
                <a:cs typeface="Cambria"/>
              </a:rPr>
              <a:t>Harddisk</a:t>
            </a:r>
            <a:r>
              <a:rPr lang="en-IN" u="sng" dirty="0">
                <a:latin typeface="Cambria"/>
                <a:cs typeface="Cambria"/>
              </a:rPr>
              <a:t>:</a:t>
            </a:r>
            <a:r>
              <a:rPr lang="en-IN" dirty="0">
                <a:latin typeface="Cambria"/>
                <a:cs typeface="Cambria"/>
              </a:rPr>
              <a:t> 500Gb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3B1365-2016-B987-FCA1-72532626A6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524470"/>
            <a:ext cx="2114852" cy="21148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AD441B-370D-7027-DB83-2A19C7A198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34" y="1593415"/>
            <a:ext cx="2988986" cy="33416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52D8CE-6CC4-AD95-D760-A34998122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314106"/>
            <a:ext cx="1813638" cy="136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14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2504" y="0"/>
            <a:ext cx="8921750" cy="5145405"/>
            <a:chOff x="222504" y="0"/>
            <a:chExt cx="8921750" cy="5145405"/>
          </a:xfrm>
        </p:grpSpPr>
        <p:sp>
          <p:nvSpPr>
            <p:cNvPr id="3" name="object 3"/>
            <p:cNvSpPr/>
            <p:nvPr/>
          </p:nvSpPr>
          <p:spPr>
            <a:xfrm>
              <a:off x="8241792" y="4203886"/>
              <a:ext cx="902335" cy="941705"/>
            </a:xfrm>
            <a:custGeom>
              <a:avLst/>
              <a:gdLst/>
              <a:ahLst/>
              <a:cxnLst/>
              <a:rect l="l" t="t" r="r" b="b"/>
              <a:pathLst>
                <a:path w="902334" h="941704">
                  <a:moveTo>
                    <a:pt x="902207" y="0"/>
                  </a:moveTo>
                  <a:lnTo>
                    <a:pt x="834583" y="4112"/>
                  </a:lnTo>
                  <a:lnTo>
                    <a:pt x="788056" y="10034"/>
                  </a:lnTo>
                  <a:lnTo>
                    <a:pt x="742275" y="18222"/>
                  </a:lnTo>
                  <a:lnTo>
                    <a:pt x="697296" y="28620"/>
                  </a:lnTo>
                  <a:lnTo>
                    <a:pt x="653180" y="41168"/>
                  </a:lnTo>
                  <a:lnTo>
                    <a:pt x="609984" y="55807"/>
                  </a:lnTo>
                  <a:lnTo>
                    <a:pt x="567767" y="72479"/>
                  </a:lnTo>
                  <a:lnTo>
                    <a:pt x="526587" y="91127"/>
                  </a:lnTo>
                  <a:lnTo>
                    <a:pt x="486502" y="111690"/>
                  </a:lnTo>
                  <a:lnTo>
                    <a:pt x="447572" y="134111"/>
                  </a:lnTo>
                  <a:lnTo>
                    <a:pt x="409854" y="158331"/>
                  </a:lnTo>
                  <a:lnTo>
                    <a:pt x="373406" y="184292"/>
                  </a:lnTo>
                  <a:lnTo>
                    <a:pt x="338288" y="211935"/>
                  </a:lnTo>
                  <a:lnTo>
                    <a:pt x="304557" y="241202"/>
                  </a:lnTo>
                  <a:lnTo>
                    <a:pt x="272272" y="272034"/>
                  </a:lnTo>
                  <a:lnTo>
                    <a:pt x="241491" y="304373"/>
                  </a:lnTo>
                  <a:lnTo>
                    <a:pt x="212273" y="338159"/>
                  </a:lnTo>
                  <a:lnTo>
                    <a:pt x="184676" y="373336"/>
                  </a:lnTo>
                  <a:lnTo>
                    <a:pt x="158758" y="409843"/>
                  </a:lnTo>
                  <a:lnTo>
                    <a:pt x="134578" y="447624"/>
                  </a:lnTo>
                  <a:lnTo>
                    <a:pt x="112195" y="486618"/>
                  </a:lnTo>
                  <a:lnTo>
                    <a:pt x="91666" y="526768"/>
                  </a:lnTo>
                  <a:lnTo>
                    <a:pt x="73050" y="568015"/>
                  </a:lnTo>
                  <a:lnTo>
                    <a:pt x="56406" y="610301"/>
                  </a:lnTo>
                  <a:lnTo>
                    <a:pt x="41791" y="653567"/>
                  </a:lnTo>
                  <a:lnTo>
                    <a:pt x="29265" y="697754"/>
                  </a:lnTo>
                  <a:lnTo>
                    <a:pt x="18885" y="742805"/>
                  </a:lnTo>
                  <a:lnTo>
                    <a:pt x="10710" y="788660"/>
                  </a:lnTo>
                  <a:lnTo>
                    <a:pt x="4799" y="835261"/>
                  </a:lnTo>
                  <a:lnTo>
                    <a:pt x="1209" y="882550"/>
                  </a:lnTo>
                  <a:lnTo>
                    <a:pt x="0" y="930468"/>
                  </a:lnTo>
                  <a:lnTo>
                    <a:pt x="269" y="941136"/>
                  </a:lnTo>
                  <a:lnTo>
                    <a:pt x="902207" y="941136"/>
                  </a:lnTo>
                  <a:lnTo>
                    <a:pt x="902207" y="0"/>
                  </a:lnTo>
                  <a:close/>
                </a:path>
              </a:pathLst>
            </a:custGeom>
            <a:solidFill>
              <a:srgbClr val="E8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1648" y="231647"/>
              <a:ext cx="8681085" cy="4685030"/>
            </a:xfrm>
            <a:custGeom>
              <a:avLst/>
              <a:gdLst/>
              <a:ahLst/>
              <a:cxnLst/>
              <a:rect l="l" t="t" r="r" b="b"/>
              <a:pathLst>
                <a:path w="8681085" h="4685030">
                  <a:moveTo>
                    <a:pt x="0" y="4684776"/>
                  </a:moveTo>
                  <a:lnTo>
                    <a:pt x="8680704" y="4684776"/>
                  </a:lnTo>
                  <a:lnTo>
                    <a:pt x="8680704" y="0"/>
                  </a:lnTo>
                  <a:lnTo>
                    <a:pt x="0" y="0"/>
                  </a:lnTo>
                  <a:lnTo>
                    <a:pt x="0" y="4684776"/>
                  </a:lnTo>
                  <a:close/>
                </a:path>
              </a:pathLst>
            </a:custGeom>
            <a:ln w="18287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2504" y="12"/>
              <a:ext cx="8699500" cy="5145405"/>
            </a:xfrm>
            <a:custGeom>
              <a:avLst/>
              <a:gdLst/>
              <a:ahLst/>
              <a:cxnLst/>
              <a:rect l="l" t="t" r="r" b="b"/>
              <a:pathLst>
                <a:path w="8699500" h="5145405">
                  <a:moveTo>
                    <a:pt x="18275" y="4916411"/>
                  </a:moveTo>
                  <a:lnTo>
                    <a:pt x="0" y="4916411"/>
                  </a:lnTo>
                  <a:lnTo>
                    <a:pt x="0" y="5145011"/>
                  </a:lnTo>
                  <a:lnTo>
                    <a:pt x="18275" y="5145011"/>
                  </a:lnTo>
                  <a:lnTo>
                    <a:pt x="18275" y="4916411"/>
                  </a:lnTo>
                  <a:close/>
                </a:path>
                <a:path w="8699500" h="5145405">
                  <a:moveTo>
                    <a:pt x="8698992" y="0"/>
                  </a:moveTo>
                  <a:lnTo>
                    <a:pt x="8680704" y="0"/>
                  </a:lnTo>
                  <a:lnTo>
                    <a:pt x="8680704" y="235318"/>
                  </a:lnTo>
                  <a:lnTo>
                    <a:pt x="8698992" y="235318"/>
                  </a:lnTo>
                  <a:lnTo>
                    <a:pt x="8698992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1648" y="231647"/>
              <a:ext cx="8681085" cy="4685030"/>
            </a:xfrm>
            <a:custGeom>
              <a:avLst/>
              <a:gdLst/>
              <a:ahLst/>
              <a:cxnLst/>
              <a:rect l="l" t="t" r="r" b="b"/>
              <a:pathLst>
                <a:path w="8681085" h="4685030">
                  <a:moveTo>
                    <a:pt x="0" y="4684776"/>
                  </a:moveTo>
                  <a:lnTo>
                    <a:pt x="8680704" y="4684776"/>
                  </a:lnTo>
                  <a:lnTo>
                    <a:pt x="8680704" y="0"/>
                  </a:lnTo>
                  <a:lnTo>
                    <a:pt x="0" y="0"/>
                  </a:lnTo>
                  <a:lnTo>
                    <a:pt x="0" y="4684776"/>
                  </a:lnTo>
                  <a:close/>
                </a:path>
              </a:pathLst>
            </a:custGeom>
            <a:ln w="18287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98982" y="506094"/>
            <a:ext cx="6516218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Ticket</a:t>
            </a:r>
            <a:r>
              <a:rPr lang="en-US" spc="50" dirty="0"/>
              <a:t> </a:t>
            </a:r>
            <a:r>
              <a:rPr spc="50" dirty="0"/>
              <a:t>Sales</a:t>
            </a:r>
            <a:r>
              <a:rPr spc="-215" dirty="0"/>
              <a:t> </a:t>
            </a:r>
            <a:r>
              <a:rPr lang="en-US" spc="105" dirty="0"/>
              <a:t>missions and goals</a:t>
            </a:r>
            <a:endParaRPr spc="105" dirty="0"/>
          </a:p>
        </p:txBody>
      </p:sp>
      <p:sp>
        <p:nvSpPr>
          <p:cNvPr id="8" name="object 8"/>
          <p:cNvSpPr txBox="1"/>
          <p:nvPr/>
        </p:nvSpPr>
        <p:spPr>
          <a:xfrm>
            <a:off x="533400" y="1261057"/>
            <a:ext cx="6705600" cy="322697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29565" marR="1130935" indent="-317500">
              <a:lnSpc>
                <a:spcPct val="114999"/>
              </a:lnSpc>
              <a:spcBef>
                <a:spcPts val="5"/>
              </a:spcBef>
              <a:buClr>
                <a:srgbClr val="333333"/>
              </a:buClr>
              <a:buSzPct val="58333"/>
              <a:buFont typeface="Arial MT"/>
              <a:buChar char="•"/>
              <a:tabLst>
                <a:tab pos="329565" algn="l"/>
              </a:tabLst>
            </a:pPr>
            <a:r>
              <a:rPr lang="en-US" dirty="0">
                <a:latin typeface="Cambria"/>
                <a:cs typeface="Cambria"/>
              </a:rPr>
              <a:t>The Ticket Sales represents a collection of tickets</a:t>
            </a:r>
          </a:p>
          <a:p>
            <a:pPr marL="329565" marR="1130935" indent="-317500">
              <a:lnSpc>
                <a:spcPct val="114999"/>
              </a:lnSpc>
              <a:spcBef>
                <a:spcPts val="5"/>
              </a:spcBef>
              <a:buClr>
                <a:srgbClr val="333333"/>
              </a:buClr>
              <a:buSzPct val="58333"/>
              <a:buFont typeface="Arial MT"/>
              <a:buChar char="•"/>
              <a:tabLst>
                <a:tab pos="329565" algn="l"/>
              </a:tabLst>
            </a:pPr>
            <a:r>
              <a:rPr lang="en-US" b="1" dirty="0">
                <a:latin typeface="Cambria"/>
                <a:cs typeface="Cambria"/>
              </a:rPr>
              <a:t>Efficient Ticket Management:</a:t>
            </a:r>
            <a:r>
              <a:rPr lang="en-US" dirty="0">
                <a:latin typeface="Cambria"/>
                <a:cs typeface="Cambria"/>
              </a:rPr>
              <a:t>  The Ticket Sales class allows for efficient management of ticket sales data, including adding, selling, and deleting tickets.</a:t>
            </a:r>
          </a:p>
          <a:p>
            <a:pPr marL="329565" marR="1130935" indent="-317500">
              <a:lnSpc>
                <a:spcPct val="114999"/>
              </a:lnSpc>
              <a:spcBef>
                <a:spcPts val="5"/>
              </a:spcBef>
              <a:buClr>
                <a:srgbClr val="333333"/>
              </a:buClr>
              <a:buSzPct val="58333"/>
              <a:buFont typeface="Arial MT"/>
              <a:buChar char="•"/>
              <a:tabLst>
                <a:tab pos="329565" algn="l"/>
              </a:tabLst>
            </a:pPr>
            <a:r>
              <a:rPr lang="en-US" b="1" dirty="0">
                <a:latin typeface="Cambria"/>
                <a:cs typeface="Cambria"/>
              </a:rPr>
              <a:t>Improve Ticket Validation: </a:t>
            </a:r>
            <a:r>
              <a:rPr lang="en-US" dirty="0">
                <a:latin typeface="Cambria"/>
                <a:cs typeface="Cambria"/>
              </a:rPr>
              <a:t>Enhance the class to include ticket validation to prevent duplicate or invalid tickets from being added or sold.</a:t>
            </a:r>
          </a:p>
          <a:p>
            <a:pPr marL="329565" marR="1130935" indent="-317500">
              <a:lnSpc>
                <a:spcPct val="114999"/>
              </a:lnSpc>
              <a:spcBef>
                <a:spcPts val="5"/>
              </a:spcBef>
              <a:buClr>
                <a:srgbClr val="333333"/>
              </a:buClr>
              <a:buSzPct val="58333"/>
              <a:buFont typeface="Arial MT"/>
              <a:buChar char="•"/>
              <a:tabLst>
                <a:tab pos="329565" algn="l"/>
              </a:tabLst>
            </a:pPr>
            <a:r>
              <a:rPr lang="en-US" b="1" dirty="0">
                <a:latin typeface="Cambria"/>
                <a:cs typeface="Cambria"/>
              </a:rPr>
              <a:t>Easy Data Retrieval:  </a:t>
            </a:r>
            <a:r>
              <a:rPr lang="en-US" dirty="0">
                <a:latin typeface="Cambria"/>
                <a:cs typeface="Cambria"/>
              </a:rPr>
              <a:t>The class provides methods to retrieve ticket data, making it easy to access and analyze sales information.</a:t>
            </a:r>
            <a:endParaRPr lang="en-IN" dirty="0">
              <a:latin typeface="Cambria"/>
              <a:cs typeface="Cambri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EAE9C0-A3F4-DE38-4C58-545FF8743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246" y="2119362"/>
            <a:ext cx="2919157" cy="20174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22503"/>
            <a:ext cx="9144000" cy="4922520"/>
            <a:chOff x="0" y="222503"/>
            <a:chExt cx="9144000" cy="4922520"/>
          </a:xfrm>
        </p:grpSpPr>
        <p:sp>
          <p:nvSpPr>
            <p:cNvPr id="3" name="object 3"/>
            <p:cNvSpPr/>
            <p:nvPr/>
          </p:nvSpPr>
          <p:spPr>
            <a:xfrm>
              <a:off x="0" y="4203461"/>
              <a:ext cx="920750" cy="941705"/>
            </a:xfrm>
            <a:custGeom>
              <a:avLst/>
              <a:gdLst/>
              <a:ahLst/>
              <a:cxnLst/>
              <a:rect l="l" t="t" r="r" b="b"/>
              <a:pathLst>
                <a:path w="920750" h="941704">
                  <a:moveTo>
                    <a:pt x="0" y="0"/>
                  </a:moveTo>
                  <a:lnTo>
                    <a:pt x="0" y="941561"/>
                  </a:lnTo>
                  <a:lnTo>
                    <a:pt x="920226" y="941561"/>
                  </a:lnTo>
                  <a:lnTo>
                    <a:pt x="920496" y="930893"/>
                  </a:lnTo>
                  <a:lnTo>
                    <a:pt x="919284" y="882975"/>
                  </a:lnTo>
                  <a:lnTo>
                    <a:pt x="915688" y="835686"/>
                  </a:lnTo>
                  <a:lnTo>
                    <a:pt x="909767" y="789085"/>
                  </a:lnTo>
                  <a:lnTo>
                    <a:pt x="901578" y="743230"/>
                  </a:lnTo>
                  <a:lnTo>
                    <a:pt x="891180" y="698179"/>
                  </a:lnTo>
                  <a:lnTo>
                    <a:pt x="878633" y="653992"/>
                  </a:lnTo>
                  <a:lnTo>
                    <a:pt x="863993" y="610726"/>
                  </a:lnTo>
                  <a:lnTo>
                    <a:pt x="847321" y="568440"/>
                  </a:lnTo>
                  <a:lnTo>
                    <a:pt x="828674" y="527193"/>
                  </a:lnTo>
                  <a:lnTo>
                    <a:pt x="808110" y="487043"/>
                  </a:lnTo>
                  <a:lnTo>
                    <a:pt x="785689" y="448049"/>
                  </a:lnTo>
                  <a:lnTo>
                    <a:pt x="761469" y="410268"/>
                  </a:lnTo>
                  <a:lnTo>
                    <a:pt x="735508" y="373761"/>
                  </a:lnTo>
                  <a:lnTo>
                    <a:pt x="707865" y="338584"/>
                  </a:lnTo>
                  <a:lnTo>
                    <a:pt x="678598" y="304798"/>
                  </a:lnTo>
                  <a:lnTo>
                    <a:pt x="647766" y="272459"/>
                  </a:lnTo>
                  <a:lnTo>
                    <a:pt x="615428" y="241627"/>
                  </a:lnTo>
                  <a:lnTo>
                    <a:pt x="581641" y="212360"/>
                  </a:lnTo>
                  <a:lnTo>
                    <a:pt x="546464" y="184717"/>
                  </a:lnTo>
                  <a:lnTo>
                    <a:pt x="509957" y="158756"/>
                  </a:lnTo>
                  <a:lnTo>
                    <a:pt x="472177" y="134536"/>
                  </a:lnTo>
                  <a:lnTo>
                    <a:pt x="433182" y="112115"/>
                  </a:lnTo>
                  <a:lnTo>
                    <a:pt x="393032" y="91552"/>
                  </a:lnTo>
                  <a:lnTo>
                    <a:pt x="351785" y="72904"/>
                  </a:lnTo>
                  <a:lnTo>
                    <a:pt x="309499" y="56232"/>
                  </a:lnTo>
                  <a:lnTo>
                    <a:pt x="266233" y="41593"/>
                  </a:lnTo>
                  <a:lnTo>
                    <a:pt x="222046" y="29045"/>
                  </a:lnTo>
                  <a:lnTo>
                    <a:pt x="176995" y="18647"/>
                  </a:lnTo>
                  <a:lnTo>
                    <a:pt x="131140" y="10459"/>
                  </a:lnTo>
                  <a:lnTo>
                    <a:pt x="84539" y="4537"/>
                  </a:lnTo>
                  <a:lnTo>
                    <a:pt x="3724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1647" y="231647"/>
              <a:ext cx="8681085" cy="4685030"/>
            </a:xfrm>
            <a:custGeom>
              <a:avLst/>
              <a:gdLst/>
              <a:ahLst/>
              <a:cxnLst/>
              <a:rect l="l" t="t" r="r" b="b"/>
              <a:pathLst>
                <a:path w="8681085" h="4685030">
                  <a:moveTo>
                    <a:pt x="0" y="4684776"/>
                  </a:moveTo>
                  <a:lnTo>
                    <a:pt x="8680704" y="4684776"/>
                  </a:lnTo>
                  <a:lnTo>
                    <a:pt x="8680704" y="0"/>
                  </a:lnTo>
                  <a:lnTo>
                    <a:pt x="0" y="0"/>
                  </a:lnTo>
                  <a:lnTo>
                    <a:pt x="0" y="4684776"/>
                  </a:lnTo>
                  <a:close/>
                </a:path>
              </a:pathLst>
            </a:custGeom>
            <a:ln w="18287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2503"/>
              <a:ext cx="9144000" cy="4703445"/>
            </a:xfrm>
            <a:custGeom>
              <a:avLst/>
              <a:gdLst/>
              <a:ahLst/>
              <a:cxnLst/>
              <a:rect l="l" t="t" r="r" b="b"/>
              <a:pathLst>
                <a:path w="9144000" h="4703445">
                  <a:moveTo>
                    <a:pt x="240614" y="0"/>
                  </a:moveTo>
                  <a:lnTo>
                    <a:pt x="0" y="0"/>
                  </a:lnTo>
                  <a:lnTo>
                    <a:pt x="0" y="18300"/>
                  </a:lnTo>
                  <a:lnTo>
                    <a:pt x="240614" y="18300"/>
                  </a:lnTo>
                  <a:lnTo>
                    <a:pt x="240614" y="0"/>
                  </a:lnTo>
                  <a:close/>
                </a:path>
                <a:path w="9144000" h="4703445">
                  <a:moveTo>
                    <a:pt x="9144000" y="4684776"/>
                  </a:moveTo>
                  <a:lnTo>
                    <a:pt x="8912352" y="4684776"/>
                  </a:lnTo>
                  <a:lnTo>
                    <a:pt x="8912352" y="4703064"/>
                  </a:lnTo>
                  <a:lnTo>
                    <a:pt x="9144000" y="4703064"/>
                  </a:lnTo>
                  <a:lnTo>
                    <a:pt x="9144000" y="468477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49224" y="1728938"/>
            <a:ext cx="6812079" cy="1987082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535"/>
              </a:spcBef>
              <a:buClr>
                <a:srgbClr val="333333"/>
              </a:buClr>
              <a:buSzPct val="58333"/>
              <a:buFont typeface="Arial MT"/>
              <a:buChar char="•"/>
              <a:tabLst>
                <a:tab pos="329565" algn="l"/>
              </a:tabLst>
            </a:pPr>
            <a:r>
              <a:rPr lang="en-US" dirty="0">
                <a:solidFill>
                  <a:srgbClr val="374151"/>
                </a:solidFill>
                <a:latin typeface="Cambria"/>
                <a:cs typeface="Cambria"/>
              </a:rPr>
              <a:t>CRUD: </a:t>
            </a:r>
            <a:r>
              <a:rPr dirty="0">
                <a:solidFill>
                  <a:srgbClr val="374151"/>
                </a:solidFill>
                <a:latin typeface="Cambria"/>
                <a:cs typeface="Cambria"/>
              </a:rPr>
              <a:t>Create</a:t>
            </a:r>
            <a:r>
              <a:rPr lang="en-US" dirty="0">
                <a:solidFill>
                  <a:srgbClr val="374151"/>
                </a:solidFill>
                <a:latin typeface="Cambria"/>
                <a:cs typeface="Cambria"/>
              </a:rPr>
              <a:t>, Read, Update, Delete</a:t>
            </a:r>
          </a:p>
          <a:p>
            <a:pPr marL="329565" indent="-316865">
              <a:lnSpc>
                <a:spcPct val="100000"/>
              </a:lnSpc>
              <a:spcBef>
                <a:spcPts val="535"/>
              </a:spcBef>
              <a:buClr>
                <a:srgbClr val="333333"/>
              </a:buClr>
              <a:buSzPct val="58333"/>
              <a:buFont typeface="Arial MT"/>
              <a:buChar char="•"/>
              <a:tabLst>
                <a:tab pos="329565" algn="l"/>
              </a:tabLst>
            </a:pPr>
            <a:r>
              <a:rPr lang="en-US" dirty="0">
                <a:solidFill>
                  <a:srgbClr val="374151"/>
                </a:solidFill>
                <a:latin typeface="Cambria"/>
                <a:cs typeface="Cambria"/>
              </a:rPr>
              <a:t>Helps us to modify the code </a:t>
            </a:r>
          </a:p>
          <a:p>
            <a:pPr marL="329565" indent="-316865">
              <a:lnSpc>
                <a:spcPct val="100000"/>
              </a:lnSpc>
              <a:spcBef>
                <a:spcPts val="535"/>
              </a:spcBef>
              <a:buClr>
                <a:srgbClr val="333333"/>
              </a:buClr>
              <a:buSzPct val="58333"/>
              <a:buFont typeface="Arial MT"/>
              <a:buChar char="•"/>
              <a:tabLst>
                <a:tab pos="329565" algn="l"/>
              </a:tabLst>
            </a:pPr>
            <a:r>
              <a:rPr lang="en-US" dirty="0">
                <a:solidFill>
                  <a:srgbClr val="374151"/>
                </a:solidFill>
                <a:latin typeface="Cambria"/>
                <a:cs typeface="Cambria"/>
              </a:rPr>
              <a:t>In the project we can create a new ticket, Read the ticket, Update the price of the ticket and to delete the ticket when it is required</a:t>
            </a:r>
          </a:p>
          <a:p>
            <a:pPr marL="329565" indent="-316865">
              <a:lnSpc>
                <a:spcPct val="100000"/>
              </a:lnSpc>
              <a:spcBef>
                <a:spcPts val="535"/>
              </a:spcBef>
              <a:buClr>
                <a:srgbClr val="333333"/>
              </a:buClr>
              <a:buSzPct val="58333"/>
              <a:buFont typeface="Arial MT"/>
              <a:buChar char="•"/>
              <a:tabLst>
                <a:tab pos="329565" algn="l"/>
              </a:tabLst>
            </a:pPr>
            <a:r>
              <a:rPr lang="en-US" dirty="0">
                <a:solidFill>
                  <a:srgbClr val="374151"/>
                </a:solidFill>
                <a:latin typeface="Cambria"/>
                <a:cs typeface="Cambria"/>
              </a:rPr>
              <a:t>It helps to keep the data in dynamic manner</a:t>
            </a:r>
          </a:p>
          <a:p>
            <a:pPr marL="329565" indent="-316865">
              <a:lnSpc>
                <a:spcPct val="100000"/>
              </a:lnSpc>
              <a:spcBef>
                <a:spcPts val="535"/>
              </a:spcBef>
              <a:buClr>
                <a:srgbClr val="333333"/>
              </a:buClr>
              <a:buSzPct val="58333"/>
              <a:buFont typeface="Arial MT"/>
              <a:buChar char="•"/>
              <a:tabLst>
                <a:tab pos="329565" algn="l"/>
              </a:tabLst>
            </a:pPr>
            <a:endParaRPr dirty="0"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98982" y="506094"/>
            <a:ext cx="6668618" cy="583826"/>
          </a:xfrm>
          <a:prstGeom prst="rect">
            <a:avLst/>
          </a:prstGeom>
        </p:spPr>
        <p:txBody>
          <a:bodyPr vert="horz" wrap="square" lIns="0" tIns="151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75" dirty="0"/>
              <a:t>CRUD</a:t>
            </a:r>
            <a:r>
              <a:rPr spc="-215" dirty="0"/>
              <a:t> </a:t>
            </a:r>
            <a:r>
              <a:rPr spc="40" dirty="0"/>
              <a:t>Operations</a:t>
            </a:r>
            <a:r>
              <a:rPr lang="en-US" spc="40" dirty="0"/>
              <a:t> </a:t>
            </a:r>
            <a:r>
              <a:rPr lang="en-US" spc="105" dirty="0"/>
              <a:t>missions and goals</a:t>
            </a:r>
            <a:endParaRPr spc="4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B490CA-318A-E51F-3AB4-72EF2E4AD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890234"/>
            <a:ext cx="3962400" cy="21453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22503"/>
            <a:ext cx="9144000" cy="4922520"/>
            <a:chOff x="0" y="222503"/>
            <a:chExt cx="9144000" cy="4922520"/>
          </a:xfrm>
        </p:grpSpPr>
        <p:sp>
          <p:nvSpPr>
            <p:cNvPr id="3" name="object 3"/>
            <p:cNvSpPr/>
            <p:nvPr/>
          </p:nvSpPr>
          <p:spPr>
            <a:xfrm>
              <a:off x="0" y="4203461"/>
              <a:ext cx="920750" cy="941705"/>
            </a:xfrm>
            <a:custGeom>
              <a:avLst/>
              <a:gdLst/>
              <a:ahLst/>
              <a:cxnLst/>
              <a:rect l="l" t="t" r="r" b="b"/>
              <a:pathLst>
                <a:path w="920750" h="941704">
                  <a:moveTo>
                    <a:pt x="0" y="0"/>
                  </a:moveTo>
                  <a:lnTo>
                    <a:pt x="0" y="941561"/>
                  </a:lnTo>
                  <a:lnTo>
                    <a:pt x="920226" y="941561"/>
                  </a:lnTo>
                  <a:lnTo>
                    <a:pt x="920496" y="930893"/>
                  </a:lnTo>
                  <a:lnTo>
                    <a:pt x="919284" y="882975"/>
                  </a:lnTo>
                  <a:lnTo>
                    <a:pt x="915688" y="835686"/>
                  </a:lnTo>
                  <a:lnTo>
                    <a:pt x="909767" y="789085"/>
                  </a:lnTo>
                  <a:lnTo>
                    <a:pt x="901578" y="743230"/>
                  </a:lnTo>
                  <a:lnTo>
                    <a:pt x="891180" y="698179"/>
                  </a:lnTo>
                  <a:lnTo>
                    <a:pt x="878633" y="653992"/>
                  </a:lnTo>
                  <a:lnTo>
                    <a:pt x="863993" y="610726"/>
                  </a:lnTo>
                  <a:lnTo>
                    <a:pt x="847321" y="568440"/>
                  </a:lnTo>
                  <a:lnTo>
                    <a:pt x="828674" y="527193"/>
                  </a:lnTo>
                  <a:lnTo>
                    <a:pt x="808110" y="487043"/>
                  </a:lnTo>
                  <a:lnTo>
                    <a:pt x="785689" y="448049"/>
                  </a:lnTo>
                  <a:lnTo>
                    <a:pt x="761469" y="410268"/>
                  </a:lnTo>
                  <a:lnTo>
                    <a:pt x="735508" y="373761"/>
                  </a:lnTo>
                  <a:lnTo>
                    <a:pt x="707865" y="338584"/>
                  </a:lnTo>
                  <a:lnTo>
                    <a:pt x="678598" y="304798"/>
                  </a:lnTo>
                  <a:lnTo>
                    <a:pt x="647766" y="272459"/>
                  </a:lnTo>
                  <a:lnTo>
                    <a:pt x="615428" y="241627"/>
                  </a:lnTo>
                  <a:lnTo>
                    <a:pt x="581641" y="212360"/>
                  </a:lnTo>
                  <a:lnTo>
                    <a:pt x="546464" y="184717"/>
                  </a:lnTo>
                  <a:lnTo>
                    <a:pt x="509957" y="158756"/>
                  </a:lnTo>
                  <a:lnTo>
                    <a:pt x="472177" y="134536"/>
                  </a:lnTo>
                  <a:lnTo>
                    <a:pt x="433182" y="112115"/>
                  </a:lnTo>
                  <a:lnTo>
                    <a:pt x="393032" y="91552"/>
                  </a:lnTo>
                  <a:lnTo>
                    <a:pt x="351785" y="72904"/>
                  </a:lnTo>
                  <a:lnTo>
                    <a:pt x="309499" y="56232"/>
                  </a:lnTo>
                  <a:lnTo>
                    <a:pt x="266233" y="41593"/>
                  </a:lnTo>
                  <a:lnTo>
                    <a:pt x="222046" y="29045"/>
                  </a:lnTo>
                  <a:lnTo>
                    <a:pt x="176995" y="18647"/>
                  </a:lnTo>
                  <a:lnTo>
                    <a:pt x="131140" y="10459"/>
                  </a:lnTo>
                  <a:lnTo>
                    <a:pt x="84539" y="4537"/>
                  </a:lnTo>
                  <a:lnTo>
                    <a:pt x="3724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1647" y="231647"/>
              <a:ext cx="8681085" cy="4685030"/>
            </a:xfrm>
            <a:custGeom>
              <a:avLst/>
              <a:gdLst/>
              <a:ahLst/>
              <a:cxnLst/>
              <a:rect l="l" t="t" r="r" b="b"/>
              <a:pathLst>
                <a:path w="8681085" h="4685030">
                  <a:moveTo>
                    <a:pt x="0" y="4684776"/>
                  </a:moveTo>
                  <a:lnTo>
                    <a:pt x="8680704" y="4684776"/>
                  </a:lnTo>
                  <a:lnTo>
                    <a:pt x="8680704" y="0"/>
                  </a:lnTo>
                  <a:lnTo>
                    <a:pt x="0" y="0"/>
                  </a:lnTo>
                  <a:lnTo>
                    <a:pt x="0" y="4684776"/>
                  </a:lnTo>
                  <a:close/>
                </a:path>
              </a:pathLst>
            </a:custGeom>
            <a:ln w="18287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2503"/>
              <a:ext cx="9144000" cy="4703445"/>
            </a:xfrm>
            <a:custGeom>
              <a:avLst/>
              <a:gdLst/>
              <a:ahLst/>
              <a:cxnLst/>
              <a:rect l="l" t="t" r="r" b="b"/>
              <a:pathLst>
                <a:path w="9144000" h="4703445">
                  <a:moveTo>
                    <a:pt x="240614" y="0"/>
                  </a:moveTo>
                  <a:lnTo>
                    <a:pt x="0" y="0"/>
                  </a:lnTo>
                  <a:lnTo>
                    <a:pt x="0" y="18300"/>
                  </a:lnTo>
                  <a:lnTo>
                    <a:pt x="240614" y="18300"/>
                  </a:lnTo>
                  <a:lnTo>
                    <a:pt x="240614" y="0"/>
                  </a:lnTo>
                  <a:close/>
                </a:path>
                <a:path w="9144000" h="4703445">
                  <a:moveTo>
                    <a:pt x="9144000" y="4684776"/>
                  </a:moveTo>
                  <a:lnTo>
                    <a:pt x="8912352" y="4684776"/>
                  </a:lnTo>
                  <a:lnTo>
                    <a:pt x="8912352" y="4703064"/>
                  </a:lnTo>
                  <a:lnTo>
                    <a:pt x="9144000" y="4703064"/>
                  </a:lnTo>
                  <a:lnTo>
                    <a:pt x="9144000" y="468477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1000" y="951084"/>
            <a:ext cx="8150225" cy="362855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535"/>
              </a:spcBef>
              <a:buClr>
                <a:srgbClr val="333333"/>
              </a:buClr>
              <a:buSzPct val="58333"/>
              <a:buFont typeface="Arial MT"/>
              <a:buChar char="•"/>
              <a:tabLst>
                <a:tab pos="329565" algn="l"/>
              </a:tabLst>
            </a:pPr>
            <a:r>
              <a:rPr lang="en-US" b="1" dirty="0">
                <a:solidFill>
                  <a:srgbClr val="374151"/>
                </a:solidFill>
                <a:latin typeface="Cambria"/>
                <a:cs typeface="Cambria"/>
              </a:rPr>
              <a:t>Ticket Module:</a:t>
            </a:r>
          </a:p>
          <a:p>
            <a:pPr marL="329565" indent="-316865">
              <a:lnSpc>
                <a:spcPct val="100000"/>
              </a:lnSpc>
              <a:spcBef>
                <a:spcPts val="535"/>
              </a:spcBef>
              <a:buClr>
                <a:srgbClr val="333333"/>
              </a:buClr>
              <a:buSzPct val="58333"/>
              <a:buFont typeface="Arial MT"/>
              <a:buChar char="•"/>
              <a:tabLst>
                <a:tab pos="329565" algn="l"/>
              </a:tabLst>
            </a:pPr>
            <a:r>
              <a:rPr lang="en-US" dirty="0">
                <a:solidFill>
                  <a:srgbClr val="374151"/>
                </a:solidFill>
                <a:latin typeface="Cambria"/>
                <a:cs typeface="Cambria"/>
              </a:rPr>
              <a:t>Purpose: Encapsulate the details and behaviors of a ticket.</a:t>
            </a:r>
          </a:p>
          <a:p>
            <a:pPr marL="329565" indent="-316865">
              <a:lnSpc>
                <a:spcPct val="100000"/>
              </a:lnSpc>
              <a:spcBef>
                <a:spcPts val="535"/>
              </a:spcBef>
              <a:buClr>
                <a:srgbClr val="333333"/>
              </a:buClr>
              <a:buSzPct val="58333"/>
              <a:buFont typeface="Arial MT"/>
              <a:buChar char="•"/>
              <a:tabLst>
                <a:tab pos="329565" algn="l"/>
              </a:tabLst>
            </a:pPr>
            <a:r>
              <a:rPr lang="en-US" b="1" dirty="0" err="1">
                <a:solidFill>
                  <a:srgbClr val="374151"/>
                </a:solidFill>
                <a:latin typeface="Cambria"/>
                <a:cs typeface="Cambria"/>
              </a:rPr>
              <a:t>TicketSales</a:t>
            </a:r>
            <a:r>
              <a:rPr lang="en-US" b="1" dirty="0">
                <a:solidFill>
                  <a:srgbClr val="374151"/>
                </a:solidFill>
                <a:latin typeface="Cambria"/>
                <a:cs typeface="Cambria"/>
              </a:rPr>
              <a:t> Module:</a:t>
            </a:r>
          </a:p>
          <a:p>
            <a:pPr marL="329565" indent="-316865">
              <a:lnSpc>
                <a:spcPct val="100000"/>
              </a:lnSpc>
              <a:spcBef>
                <a:spcPts val="535"/>
              </a:spcBef>
              <a:buClr>
                <a:srgbClr val="333333"/>
              </a:buClr>
              <a:buSzPct val="58333"/>
              <a:buFont typeface="Arial MT"/>
              <a:buChar char="•"/>
              <a:tabLst>
                <a:tab pos="329565" algn="l"/>
              </a:tabLst>
            </a:pPr>
            <a:r>
              <a:rPr lang="en-US" dirty="0">
                <a:solidFill>
                  <a:srgbClr val="374151"/>
                </a:solidFill>
                <a:latin typeface="Cambria"/>
                <a:cs typeface="Cambria"/>
              </a:rPr>
              <a:t>Purpose: Manage the collection of tickets and provide functionalities to add, sell, delete, and analyze tickets.</a:t>
            </a:r>
          </a:p>
          <a:p>
            <a:pPr marL="329565" indent="-316865">
              <a:lnSpc>
                <a:spcPct val="100000"/>
              </a:lnSpc>
              <a:spcBef>
                <a:spcPts val="535"/>
              </a:spcBef>
              <a:buClr>
                <a:srgbClr val="333333"/>
              </a:buClr>
              <a:buSzPct val="58333"/>
              <a:buFont typeface="Arial MT"/>
              <a:buChar char="•"/>
              <a:tabLst>
                <a:tab pos="329565" algn="l"/>
              </a:tabLst>
            </a:pPr>
            <a:r>
              <a:rPr lang="en-US" b="1" dirty="0" err="1">
                <a:solidFill>
                  <a:srgbClr val="374151"/>
                </a:solidFill>
                <a:latin typeface="Cambria"/>
                <a:cs typeface="Cambria"/>
              </a:rPr>
              <a:t>TicketSalesTest</a:t>
            </a:r>
            <a:r>
              <a:rPr lang="en-US" b="1" dirty="0">
                <a:solidFill>
                  <a:srgbClr val="374151"/>
                </a:solidFill>
                <a:latin typeface="Cambria"/>
                <a:cs typeface="Cambria"/>
              </a:rPr>
              <a:t> Module:</a:t>
            </a:r>
          </a:p>
          <a:p>
            <a:pPr marL="329565" indent="-316865">
              <a:lnSpc>
                <a:spcPct val="100000"/>
              </a:lnSpc>
              <a:spcBef>
                <a:spcPts val="535"/>
              </a:spcBef>
              <a:buClr>
                <a:srgbClr val="333333"/>
              </a:buClr>
              <a:buSzPct val="58333"/>
              <a:buFont typeface="Arial MT"/>
              <a:buChar char="•"/>
              <a:tabLst>
                <a:tab pos="329565" algn="l"/>
              </a:tabLst>
            </a:pPr>
            <a:r>
              <a:rPr lang="en-US" dirty="0">
                <a:solidFill>
                  <a:srgbClr val="374151"/>
                </a:solidFill>
                <a:latin typeface="Cambria"/>
                <a:cs typeface="Cambria"/>
              </a:rPr>
              <a:t>Purpose: Provide unit tests for the </a:t>
            </a:r>
            <a:r>
              <a:rPr lang="en-US" dirty="0" err="1">
                <a:solidFill>
                  <a:srgbClr val="374151"/>
                </a:solidFill>
                <a:latin typeface="Cambria"/>
                <a:cs typeface="Cambria"/>
              </a:rPr>
              <a:t>TicketSales</a:t>
            </a:r>
            <a:r>
              <a:rPr lang="en-US" dirty="0">
                <a:solidFill>
                  <a:srgbClr val="374151"/>
                </a:solidFill>
                <a:latin typeface="Cambria"/>
                <a:cs typeface="Cambria"/>
              </a:rPr>
              <a:t> class to ensure its methods work correctly.</a:t>
            </a:r>
          </a:p>
          <a:p>
            <a:pPr marL="329565" indent="-316865">
              <a:lnSpc>
                <a:spcPct val="100000"/>
              </a:lnSpc>
              <a:spcBef>
                <a:spcPts val="535"/>
              </a:spcBef>
              <a:buClr>
                <a:srgbClr val="333333"/>
              </a:buClr>
              <a:buSzPct val="58333"/>
              <a:buFont typeface="Arial MT"/>
              <a:buChar char="•"/>
              <a:tabLst>
                <a:tab pos="329565" algn="l"/>
              </a:tabLst>
            </a:pPr>
            <a:r>
              <a:rPr lang="en-US" b="1" dirty="0">
                <a:latin typeface="Cambria"/>
                <a:cs typeface="Cambria"/>
              </a:rPr>
              <a:t>Main Module:</a:t>
            </a:r>
          </a:p>
          <a:p>
            <a:pPr marL="329565" indent="-316865">
              <a:lnSpc>
                <a:spcPct val="100000"/>
              </a:lnSpc>
              <a:spcBef>
                <a:spcPts val="535"/>
              </a:spcBef>
              <a:buClr>
                <a:srgbClr val="333333"/>
              </a:buClr>
              <a:buSzPct val="58333"/>
              <a:buFont typeface="Arial MT"/>
              <a:buChar char="•"/>
              <a:tabLst>
                <a:tab pos="329565" algn="l"/>
              </a:tabLst>
            </a:pPr>
            <a:r>
              <a:rPr lang="en-US" dirty="0">
                <a:latin typeface="Cambria"/>
                <a:cs typeface="Cambria"/>
              </a:rPr>
              <a:t>Purpose: Serve as the entry point for running the ticket sales system and tests.</a:t>
            </a:r>
          </a:p>
          <a:p>
            <a:pPr marL="329565" indent="-316865">
              <a:lnSpc>
                <a:spcPct val="100000"/>
              </a:lnSpc>
              <a:spcBef>
                <a:spcPts val="535"/>
              </a:spcBef>
              <a:buClr>
                <a:srgbClr val="333333"/>
              </a:buClr>
              <a:buSzPct val="58333"/>
              <a:buFont typeface="Arial MT"/>
              <a:buChar char="•"/>
              <a:tabLst>
                <a:tab pos="329565" algn="l"/>
              </a:tabLst>
            </a:pPr>
            <a:endParaRPr lang="en-IN" dirty="0"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5507" y="329384"/>
            <a:ext cx="6668618" cy="583826"/>
          </a:xfrm>
          <a:prstGeom prst="rect">
            <a:avLst/>
          </a:prstGeom>
        </p:spPr>
        <p:txBody>
          <a:bodyPr vert="horz" wrap="square" lIns="0" tIns="151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pc="175" dirty="0"/>
              <a:t>Modules:</a:t>
            </a:r>
            <a:endParaRPr spc="40" dirty="0"/>
          </a:p>
        </p:txBody>
      </p:sp>
    </p:spTree>
    <p:extLst>
      <p:ext uri="{BB962C8B-B14F-4D97-AF65-F5344CB8AC3E}">
        <p14:creationId xmlns:p14="http://schemas.microsoft.com/office/powerpoint/2010/main" val="38268731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2504" y="0"/>
            <a:ext cx="8921750" cy="5145405"/>
            <a:chOff x="222504" y="0"/>
            <a:chExt cx="8921750" cy="5145405"/>
          </a:xfrm>
        </p:grpSpPr>
        <p:sp>
          <p:nvSpPr>
            <p:cNvPr id="3" name="object 3"/>
            <p:cNvSpPr/>
            <p:nvPr/>
          </p:nvSpPr>
          <p:spPr>
            <a:xfrm>
              <a:off x="8241792" y="4203886"/>
              <a:ext cx="902335" cy="941705"/>
            </a:xfrm>
            <a:custGeom>
              <a:avLst/>
              <a:gdLst/>
              <a:ahLst/>
              <a:cxnLst/>
              <a:rect l="l" t="t" r="r" b="b"/>
              <a:pathLst>
                <a:path w="902334" h="941704">
                  <a:moveTo>
                    <a:pt x="902207" y="0"/>
                  </a:moveTo>
                  <a:lnTo>
                    <a:pt x="834583" y="4112"/>
                  </a:lnTo>
                  <a:lnTo>
                    <a:pt x="788056" y="10034"/>
                  </a:lnTo>
                  <a:lnTo>
                    <a:pt x="742275" y="18222"/>
                  </a:lnTo>
                  <a:lnTo>
                    <a:pt x="697296" y="28620"/>
                  </a:lnTo>
                  <a:lnTo>
                    <a:pt x="653180" y="41168"/>
                  </a:lnTo>
                  <a:lnTo>
                    <a:pt x="609984" y="55807"/>
                  </a:lnTo>
                  <a:lnTo>
                    <a:pt x="567767" y="72479"/>
                  </a:lnTo>
                  <a:lnTo>
                    <a:pt x="526587" y="91127"/>
                  </a:lnTo>
                  <a:lnTo>
                    <a:pt x="486502" y="111690"/>
                  </a:lnTo>
                  <a:lnTo>
                    <a:pt x="447572" y="134111"/>
                  </a:lnTo>
                  <a:lnTo>
                    <a:pt x="409854" y="158331"/>
                  </a:lnTo>
                  <a:lnTo>
                    <a:pt x="373406" y="184292"/>
                  </a:lnTo>
                  <a:lnTo>
                    <a:pt x="338288" y="211935"/>
                  </a:lnTo>
                  <a:lnTo>
                    <a:pt x="304557" y="241202"/>
                  </a:lnTo>
                  <a:lnTo>
                    <a:pt x="272272" y="272034"/>
                  </a:lnTo>
                  <a:lnTo>
                    <a:pt x="241491" y="304373"/>
                  </a:lnTo>
                  <a:lnTo>
                    <a:pt x="212273" y="338159"/>
                  </a:lnTo>
                  <a:lnTo>
                    <a:pt x="184676" y="373336"/>
                  </a:lnTo>
                  <a:lnTo>
                    <a:pt x="158758" y="409843"/>
                  </a:lnTo>
                  <a:lnTo>
                    <a:pt x="134578" y="447624"/>
                  </a:lnTo>
                  <a:lnTo>
                    <a:pt x="112195" y="486618"/>
                  </a:lnTo>
                  <a:lnTo>
                    <a:pt x="91666" y="526768"/>
                  </a:lnTo>
                  <a:lnTo>
                    <a:pt x="73050" y="568015"/>
                  </a:lnTo>
                  <a:lnTo>
                    <a:pt x="56406" y="610301"/>
                  </a:lnTo>
                  <a:lnTo>
                    <a:pt x="41791" y="653567"/>
                  </a:lnTo>
                  <a:lnTo>
                    <a:pt x="29265" y="697754"/>
                  </a:lnTo>
                  <a:lnTo>
                    <a:pt x="18885" y="742805"/>
                  </a:lnTo>
                  <a:lnTo>
                    <a:pt x="10710" y="788660"/>
                  </a:lnTo>
                  <a:lnTo>
                    <a:pt x="4799" y="835261"/>
                  </a:lnTo>
                  <a:lnTo>
                    <a:pt x="1209" y="882550"/>
                  </a:lnTo>
                  <a:lnTo>
                    <a:pt x="0" y="930468"/>
                  </a:lnTo>
                  <a:lnTo>
                    <a:pt x="269" y="941136"/>
                  </a:lnTo>
                  <a:lnTo>
                    <a:pt x="902207" y="941136"/>
                  </a:lnTo>
                  <a:lnTo>
                    <a:pt x="902207" y="0"/>
                  </a:lnTo>
                  <a:close/>
                </a:path>
              </a:pathLst>
            </a:custGeom>
            <a:solidFill>
              <a:srgbClr val="E8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1648" y="231647"/>
              <a:ext cx="8681085" cy="4685030"/>
            </a:xfrm>
            <a:custGeom>
              <a:avLst/>
              <a:gdLst/>
              <a:ahLst/>
              <a:cxnLst/>
              <a:rect l="l" t="t" r="r" b="b"/>
              <a:pathLst>
                <a:path w="8681085" h="4685030">
                  <a:moveTo>
                    <a:pt x="0" y="4684776"/>
                  </a:moveTo>
                  <a:lnTo>
                    <a:pt x="8680704" y="4684776"/>
                  </a:lnTo>
                  <a:lnTo>
                    <a:pt x="8680704" y="0"/>
                  </a:lnTo>
                  <a:lnTo>
                    <a:pt x="0" y="0"/>
                  </a:lnTo>
                  <a:lnTo>
                    <a:pt x="0" y="4684776"/>
                  </a:lnTo>
                  <a:close/>
                </a:path>
              </a:pathLst>
            </a:custGeom>
            <a:ln w="18287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2504" y="12"/>
              <a:ext cx="8699500" cy="5145405"/>
            </a:xfrm>
            <a:custGeom>
              <a:avLst/>
              <a:gdLst/>
              <a:ahLst/>
              <a:cxnLst/>
              <a:rect l="l" t="t" r="r" b="b"/>
              <a:pathLst>
                <a:path w="8699500" h="5145405">
                  <a:moveTo>
                    <a:pt x="18275" y="4916411"/>
                  </a:moveTo>
                  <a:lnTo>
                    <a:pt x="0" y="4916411"/>
                  </a:lnTo>
                  <a:lnTo>
                    <a:pt x="0" y="5145011"/>
                  </a:lnTo>
                  <a:lnTo>
                    <a:pt x="18275" y="5145011"/>
                  </a:lnTo>
                  <a:lnTo>
                    <a:pt x="18275" y="4916411"/>
                  </a:lnTo>
                  <a:close/>
                </a:path>
                <a:path w="8699500" h="5145405">
                  <a:moveTo>
                    <a:pt x="8698992" y="0"/>
                  </a:moveTo>
                  <a:lnTo>
                    <a:pt x="8680704" y="0"/>
                  </a:lnTo>
                  <a:lnTo>
                    <a:pt x="8680704" y="235318"/>
                  </a:lnTo>
                  <a:lnTo>
                    <a:pt x="8698992" y="235318"/>
                  </a:lnTo>
                  <a:lnTo>
                    <a:pt x="8698992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1648" y="231647"/>
              <a:ext cx="8681085" cy="4685030"/>
            </a:xfrm>
            <a:custGeom>
              <a:avLst/>
              <a:gdLst/>
              <a:ahLst/>
              <a:cxnLst/>
              <a:rect l="l" t="t" r="r" b="b"/>
              <a:pathLst>
                <a:path w="8681085" h="4685030">
                  <a:moveTo>
                    <a:pt x="0" y="4684776"/>
                  </a:moveTo>
                  <a:lnTo>
                    <a:pt x="8680704" y="4684776"/>
                  </a:lnTo>
                  <a:lnTo>
                    <a:pt x="8680704" y="0"/>
                  </a:lnTo>
                  <a:lnTo>
                    <a:pt x="0" y="0"/>
                  </a:lnTo>
                  <a:lnTo>
                    <a:pt x="0" y="4684776"/>
                  </a:lnTo>
                  <a:close/>
                </a:path>
              </a:pathLst>
            </a:custGeom>
            <a:ln w="18287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98982" y="506094"/>
            <a:ext cx="744281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Analyzing</a:t>
            </a:r>
            <a:r>
              <a:rPr lang="en-US" spc="65" dirty="0"/>
              <a:t> and predicting</a:t>
            </a:r>
            <a:r>
              <a:rPr spc="-175" dirty="0"/>
              <a:t> </a:t>
            </a:r>
            <a:r>
              <a:rPr dirty="0"/>
              <a:t>Ticket</a:t>
            </a:r>
            <a:r>
              <a:rPr spc="-125" dirty="0"/>
              <a:t> </a:t>
            </a:r>
            <a:r>
              <a:rPr spc="65" dirty="0"/>
              <a:t>Sales</a:t>
            </a:r>
            <a:r>
              <a:rPr spc="-145" dirty="0"/>
              <a:t> </a:t>
            </a:r>
            <a:r>
              <a:rPr spc="65" dirty="0"/>
              <a:t>Data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7201" y="1354322"/>
            <a:ext cx="6172200" cy="28782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-317500">
              <a:lnSpc>
                <a:spcPct val="115100"/>
              </a:lnSpc>
              <a:spcBef>
                <a:spcPts val="100"/>
              </a:spcBef>
              <a:buClr>
                <a:srgbClr val="333333"/>
              </a:buClr>
              <a:buSzPct val="58333"/>
              <a:buFont typeface="Arial MT"/>
              <a:buChar char="•"/>
              <a:tabLst>
                <a:tab pos="329565" algn="l"/>
              </a:tabLst>
            </a:pPr>
            <a:r>
              <a:rPr lang="en-US" b="1" dirty="0">
                <a:solidFill>
                  <a:srgbClr val="374151"/>
                </a:solidFill>
                <a:latin typeface="Cambria"/>
                <a:cs typeface="Cambria"/>
              </a:rPr>
              <a:t>Data-Driven Insights: </a:t>
            </a:r>
            <a:r>
              <a:rPr lang="en-US" dirty="0">
                <a:solidFill>
                  <a:srgbClr val="374151"/>
                </a:solidFill>
                <a:latin typeface="Cambria"/>
                <a:cs typeface="Cambria"/>
              </a:rPr>
              <a:t>The analysis function provides valuable insights into ticket sales data, enabling informed decisions on pricing and promotions.</a:t>
            </a:r>
          </a:p>
          <a:p>
            <a:pPr marL="329565" marR="5080" indent="-317500">
              <a:lnSpc>
                <a:spcPct val="115100"/>
              </a:lnSpc>
              <a:spcBef>
                <a:spcPts val="100"/>
              </a:spcBef>
              <a:buClr>
                <a:srgbClr val="333333"/>
              </a:buClr>
              <a:buSzPct val="58333"/>
              <a:buFont typeface="Arial MT"/>
              <a:buChar char="•"/>
              <a:tabLst>
                <a:tab pos="329565" algn="l"/>
              </a:tabLst>
            </a:pPr>
            <a:r>
              <a:rPr lang="en-US" b="1" dirty="0">
                <a:solidFill>
                  <a:srgbClr val="374151"/>
                </a:solidFill>
                <a:latin typeface="Cambria"/>
                <a:cs typeface="Cambria"/>
              </a:rPr>
              <a:t>Predictive Capabilities: </a:t>
            </a:r>
            <a:r>
              <a:rPr lang="en-US" dirty="0">
                <a:solidFill>
                  <a:srgbClr val="374151"/>
                </a:solidFill>
                <a:latin typeface="Cambria"/>
                <a:cs typeface="Cambria"/>
              </a:rPr>
              <a:t>The prediction function offers a basic trend analysis, which can be improved with machine learning algorithms to forecast future sales.</a:t>
            </a:r>
          </a:p>
          <a:p>
            <a:pPr marL="329565" marR="5080" indent="-317500">
              <a:lnSpc>
                <a:spcPct val="115100"/>
              </a:lnSpc>
              <a:spcBef>
                <a:spcPts val="100"/>
              </a:spcBef>
              <a:buClr>
                <a:srgbClr val="333333"/>
              </a:buClr>
              <a:buSzPct val="58333"/>
              <a:buFont typeface="Arial MT"/>
              <a:buChar char="•"/>
              <a:tabLst>
                <a:tab pos="329565" algn="l"/>
              </a:tabLst>
            </a:pPr>
            <a:r>
              <a:rPr lang="en-US" b="1" dirty="0">
                <a:latin typeface="Cambria"/>
                <a:cs typeface="Cambria"/>
              </a:rPr>
              <a:t>Enhance Prediction Model: </a:t>
            </a:r>
            <a:r>
              <a:rPr lang="en-US" dirty="0">
                <a:latin typeface="Cambria"/>
                <a:cs typeface="Cambria"/>
              </a:rPr>
              <a:t>Develop a more sophisticated prediction model using machine learning algorithms to improve the accuracy of sales forecasts.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641977-3477-FC79-6F12-633D6FD352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038671"/>
            <a:ext cx="2058628" cy="20586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659</Words>
  <Application>Microsoft Office PowerPoint</Application>
  <PresentationFormat>Custom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MT</vt:lpstr>
      <vt:lpstr>Calibri</vt:lpstr>
      <vt:lpstr>Cambria</vt:lpstr>
      <vt:lpstr>Symbol</vt:lpstr>
      <vt:lpstr>Trebuchet MS</vt:lpstr>
      <vt:lpstr>Office Theme</vt:lpstr>
      <vt:lpstr>Match Ticketing Analysis Tool</vt:lpstr>
      <vt:lpstr>Kishkinda University</vt:lpstr>
      <vt:lpstr>Introduction</vt:lpstr>
      <vt:lpstr>Objective</vt:lpstr>
      <vt:lpstr>Requirements</vt:lpstr>
      <vt:lpstr>Ticket Sales missions and goals</vt:lpstr>
      <vt:lpstr>CRUD Operations missions and goals</vt:lpstr>
      <vt:lpstr>Modules:</vt:lpstr>
      <vt:lpstr>Analyzing and predicting Ticket Sales Data</vt:lpstr>
      <vt:lpstr>Realtime Applications</vt:lpstr>
      <vt:lpstr>Conclusion and future enhancements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Shivabasava</dc:creator>
  <cp:lastModifiedBy>Shivabasava434@outlook.com</cp:lastModifiedBy>
  <cp:revision>7</cp:revision>
  <dcterms:created xsi:type="dcterms:W3CDTF">2024-09-27T04:35:43Z</dcterms:created>
  <dcterms:modified xsi:type="dcterms:W3CDTF">2024-09-27T15:00:10Z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2024-09-27T00:00:00Z</vt:filetime>
  </property>
  <property fmtid="{D5CDD505-2E9C-101B-9397-08002B2CF9AE}" pid="5" name="Producer">
    <vt:lpwstr>www.ilovepdf.com</vt:lpwstr>
  </property>
</Properties>
</file>