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798952192662281E-2"/>
          <c:y val="0.21764088650763547"/>
          <c:w val="0.87368651863936642"/>
          <c:h val="0.64623370094806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Sheet1!$J$4:$J$5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Sheet1!$K$4:$K$5</c:f>
              <c:numCache>
                <c:formatCode>General</c:formatCode>
                <c:ptCount val="2"/>
                <c:pt idx="0">
                  <c:v>2563</c:v>
                </c:pt>
                <c:pt idx="1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1-49F8-9831-1CD64638A4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6124255"/>
        <c:axId val="1913548351"/>
      </c:barChart>
      <c:catAx>
        <c:axId val="180612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548351"/>
        <c:crosses val="autoZero"/>
        <c:auto val="1"/>
        <c:lblAlgn val="ctr"/>
        <c:lblOffset val="100"/>
        <c:noMultiLvlLbl val="0"/>
      </c:catAx>
      <c:valAx>
        <c:axId val="1913548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2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72778013191332"/>
          <c:y val="4.093770494493483E-2"/>
          <c:w val="0.85426677491625702"/>
          <c:h val="0.67207638266585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Sheet1!$K$12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Sheet1!$J$13:$J$27</c:f>
              <c:strCache>
                <c:ptCount val="15"/>
                <c:pt idx="0">
                  <c:v>100-6757</c:v>
                </c:pt>
                <c:pt idx="1">
                  <c:v>6758-13415</c:v>
                </c:pt>
                <c:pt idx="2">
                  <c:v>13416-20073</c:v>
                </c:pt>
                <c:pt idx="3">
                  <c:v>20074-26731</c:v>
                </c:pt>
                <c:pt idx="4">
                  <c:v>26732-33389</c:v>
                </c:pt>
                <c:pt idx="5">
                  <c:v>33390-40047</c:v>
                </c:pt>
                <c:pt idx="6">
                  <c:v>40048-46705</c:v>
                </c:pt>
                <c:pt idx="7">
                  <c:v>46706-60021</c:v>
                </c:pt>
                <c:pt idx="8">
                  <c:v>60022-66679</c:v>
                </c:pt>
                <c:pt idx="9">
                  <c:v>66680-73337</c:v>
                </c:pt>
                <c:pt idx="10">
                  <c:v>73338-79995</c:v>
                </c:pt>
                <c:pt idx="11">
                  <c:v>79996-86653</c:v>
                </c:pt>
                <c:pt idx="12">
                  <c:v>86654-93311</c:v>
                </c:pt>
                <c:pt idx="13">
                  <c:v>93312-99969</c:v>
                </c:pt>
                <c:pt idx="14">
                  <c:v>99970-100000</c:v>
                </c:pt>
              </c:strCache>
            </c:strRef>
          </c:cat>
          <c:val>
            <c:numRef>
              <c:f>Sheet1!$K$13:$K$27</c:f>
              <c:numCache>
                <c:formatCode>General</c:formatCode>
                <c:ptCount val="15"/>
                <c:pt idx="0">
                  <c:v>1</c:v>
                </c:pt>
                <c:pt idx="1">
                  <c:v>444</c:v>
                </c:pt>
                <c:pt idx="2">
                  <c:v>479</c:v>
                </c:pt>
                <c:pt idx="3">
                  <c:v>488</c:v>
                </c:pt>
                <c:pt idx="4">
                  <c:v>480</c:v>
                </c:pt>
                <c:pt idx="5">
                  <c:v>453</c:v>
                </c:pt>
                <c:pt idx="6">
                  <c:v>493</c:v>
                </c:pt>
                <c:pt idx="7">
                  <c:v>544</c:v>
                </c:pt>
                <c:pt idx="8">
                  <c:v>478</c:v>
                </c:pt>
                <c:pt idx="9">
                  <c:v>503</c:v>
                </c:pt>
                <c:pt idx="10">
                  <c:v>452</c:v>
                </c:pt>
                <c:pt idx="11">
                  <c:v>486</c:v>
                </c:pt>
                <c:pt idx="12">
                  <c:v>493</c:v>
                </c:pt>
                <c:pt idx="13">
                  <c:v>460</c:v>
                </c:pt>
                <c:pt idx="14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A-47F0-B62F-4ABDA834A8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6118975"/>
        <c:axId val="1906863071"/>
      </c:barChart>
      <c:catAx>
        <c:axId val="1806118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Class</a:t>
                </a:r>
                <a:r>
                  <a:rPr lang="en-IN" sz="1400" baseline="0"/>
                  <a:t> Interval</a:t>
                </a:r>
                <a:endParaRPr lang="en-IN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863071"/>
        <c:crosses val="autoZero"/>
        <c:auto val="1"/>
        <c:lblAlgn val="ctr"/>
        <c:lblOffset val="100"/>
        <c:noMultiLvlLbl val="0"/>
      </c:catAx>
      <c:valAx>
        <c:axId val="19068630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1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Sheet1!$K$33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AB-46B3-B793-0151790D5D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AB-46B3-B793-0151790D5D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AAB-46B3-B793-0151790D5D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AAB-46B3-B793-0151790D5D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AAB-46B3-B793-0151790D5DA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AAB-46B3-B793-0151790D5DA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AAB-46B3-B793-0151790D5DA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AAB-46B3-B793-0151790D5DA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AAB-46B3-B793-0151790D5DA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AAB-46B3-B793-0151790D5DA4}"/>
              </c:ext>
            </c:extLst>
          </c:dPt>
          <c:dLbls>
            <c:dLbl>
              <c:idx val="2"/>
              <c:layout>
                <c:manualLayout>
                  <c:x val="-0.10523992796864527"/>
                  <c:y val="-6.265570394860862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AB-46B3-B793-0151790D5DA4}"/>
                </c:ext>
              </c:extLst>
            </c:dLbl>
            <c:dLbl>
              <c:idx val="4"/>
              <c:layout>
                <c:manualLayout>
                  <c:x val="9.0847976962520935E-2"/>
                  <c:y val="8.15022258957961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AB-46B3-B793-0151790D5DA4}"/>
                </c:ext>
              </c:extLst>
            </c:dLbl>
            <c:dLbl>
              <c:idx val="5"/>
              <c:layout>
                <c:manualLayout>
                  <c:x val="5.8641604776981354E-2"/>
                  <c:y val="9.425363611316540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AAB-46B3-B793-0151790D5DA4}"/>
                </c:ext>
              </c:extLst>
            </c:dLbl>
            <c:dLbl>
              <c:idx val="6"/>
              <c:layout>
                <c:manualLayout>
                  <c:x val="5.0730121739266894E-2"/>
                  <c:y val="0.1040802047534113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AAB-46B3-B793-0151790D5DA4}"/>
                </c:ext>
              </c:extLst>
            </c:dLbl>
            <c:dLbl>
              <c:idx val="8"/>
              <c:layout>
                <c:manualLayout>
                  <c:x val="4.1175570542471431E-2"/>
                  <c:y val="0.106123751105697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AAB-46B3-B793-0151790D5DA4}"/>
                </c:ext>
              </c:extLst>
            </c:dLbl>
            <c:dLbl>
              <c:idx val="9"/>
              <c:layout>
                <c:manualLayout>
                  <c:x val="3.3555390777946476E-2"/>
                  <c:y val="0.188105958440277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AAB-46B3-B793-0151790D5DA4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Sheet1!$J$34:$J$43</c:f>
              <c:strCache>
                <c:ptCount val="10"/>
                <c:pt idx="0">
                  <c:v>Departemnt name</c:v>
                </c:pt>
                <c:pt idx="1">
                  <c:v>Service Department</c:v>
                </c:pt>
                <c:pt idx="2">
                  <c:v>Finance Department</c:v>
                </c:pt>
                <c:pt idx="3">
                  <c:v>Operations Department</c:v>
                </c:pt>
                <c:pt idx="4">
                  <c:v>Sales Department</c:v>
                </c:pt>
                <c:pt idx="5">
                  <c:v>Purchase Department</c:v>
                </c:pt>
                <c:pt idx="6">
                  <c:v>Marketing Department</c:v>
                </c:pt>
                <c:pt idx="7">
                  <c:v>Human Resource Department</c:v>
                </c:pt>
                <c:pt idx="8">
                  <c:v>General Management</c:v>
                </c:pt>
                <c:pt idx="9">
                  <c:v>Production Department</c:v>
                </c:pt>
              </c:strCache>
            </c:strRef>
          </c:cat>
          <c:val>
            <c:numRef>
              <c:f>Sheet1!$K$34:$K$43</c:f>
              <c:numCache>
                <c:formatCode>General</c:formatCode>
                <c:ptCount val="10"/>
                <c:pt idx="0">
                  <c:v>0</c:v>
                </c:pt>
                <c:pt idx="1">
                  <c:v>1332</c:v>
                </c:pt>
                <c:pt idx="2">
                  <c:v>176</c:v>
                </c:pt>
                <c:pt idx="3">
                  <c:v>1843</c:v>
                </c:pt>
                <c:pt idx="4">
                  <c:v>485</c:v>
                </c:pt>
                <c:pt idx="5">
                  <c:v>230</c:v>
                </c:pt>
                <c:pt idx="6">
                  <c:v>202</c:v>
                </c:pt>
                <c:pt idx="7">
                  <c:v>70</c:v>
                </c:pt>
                <c:pt idx="8">
                  <c:v>113</c:v>
                </c:pt>
                <c:pt idx="9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AAB-46B3-B793-0151790D5DA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48167576317"/>
          <c:y val="5.2535092262238396E-2"/>
          <c:w val="0.80585123320981933"/>
          <c:h val="0.521761200289519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1"/>
              <c:layout>
                <c:manualLayout>
                  <c:x val="2.7777777777777779E-3"/>
                  <c:y val="9.6679060950714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C9-4C67-B1D1-E53BCBC3A328}"/>
                </c:ext>
              </c:extLst>
            </c:dLbl>
            <c:dLbl>
              <c:idx val="4"/>
              <c:layout>
                <c:manualLayout>
                  <c:x val="5.5555555555555558E-3"/>
                  <c:y val="3.04163021289005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C9-4C67-B1D1-E53BCBC3A32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666666666666662E-2"/>
                      <c:h val="6.0115923009623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2C9-4C67-B1D1-E53BCBC3A3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Sheet1!$J$35:$J$43</c:f>
              <c:strCache>
                <c:ptCount val="9"/>
                <c:pt idx="0">
                  <c:v>Service Department</c:v>
                </c:pt>
                <c:pt idx="1">
                  <c:v>Finance Department</c:v>
                </c:pt>
                <c:pt idx="2">
                  <c:v>Operations Department</c:v>
                </c:pt>
                <c:pt idx="3">
                  <c:v>Sales Department</c:v>
                </c:pt>
                <c:pt idx="4">
                  <c:v>Purchase Department</c:v>
                </c:pt>
                <c:pt idx="5">
                  <c:v>Marketing Department</c:v>
                </c:pt>
                <c:pt idx="6">
                  <c:v>Human Resource Department</c:v>
                </c:pt>
                <c:pt idx="7">
                  <c:v>General Management</c:v>
                </c:pt>
                <c:pt idx="8">
                  <c:v>Production Department</c:v>
                </c:pt>
              </c:strCache>
            </c:strRef>
          </c:cat>
          <c:val>
            <c:numRef>
              <c:f>Sheet1!$K$35:$K$43</c:f>
              <c:numCache>
                <c:formatCode>General</c:formatCode>
                <c:ptCount val="9"/>
                <c:pt idx="0">
                  <c:v>1332</c:v>
                </c:pt>
                <c:pt idx="1">
                  <c:v>176</c:v>
                </c:pt>
                <c:pt idx="2">
                  <c:v>1843</c:v>
                </c:pt>
                <c:pt idx="3">
                  <c:v>485</c:v>
                </c:pt>
                <c:pt idx="4">
                  <c:v>230</c:v>
                </c:pt>
                <c:pt idx="5">
                  <c:v>202</c:v>
                </c:pt>
                <c:pt idx="6">
                  <c:v>70</c:v>
                </c:pt>
                <c:pt idx="7">
                  <c:v>113</c:v>
                </c:pt>
                <c:pt idx="8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C9-4C67-B1D1-E53BCBC3A3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479983"/>
        <c:axId val="1913544879"/>
      </c:barChart>
      <c:catAx>
        <c:axId val="2061479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Departments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544879"/>
        <c:crosses val="autoZero"/>
        <c:auto val="1"/>
        <c:lblAlgn val="ctr"/>
        <c:lblOffset val="100"/>
        <c:noMultiLvlLbl val="0"/>
      </c:catAx>
      <c:valAx>
        <c:axId val="191354487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6147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34188478456776"/>
          <c:y val="0"/>
          <c:w val="0.43876669537656465"/>
          <c:h val="0.85735474185973271"/>
        </c:manualLayout>
      </c:layout>
      <c:pieChart>
        <c:varyColors val="1"/>
        <c:ser>
          <c:idx val="0"/>
          <c:order val="0"/>
          <c:tx>
            <c:strRef>
              <c:f>Sheet1!$K$52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234-4122-99A8-9B54B48962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234-4122-99A8-9B54B48962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234-4122-99A8-9B54B489627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4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234-4122-99A8-9B54B489627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5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234-4122-99A8-9B54B489627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6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9234-4122-99A8-9B54B489627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9234-4122-99A8-9B54B489627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9234-4122-99A8-9B54B489627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9234-4122-99A8-9B54B489627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4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4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9234-4122-99A8-9B54B489627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5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5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9234-4122-99A8-9B54B489627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6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6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9234-4122-99A8-9B54B489627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lumMod val="80000"/>
                      <a:lumOff val="2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9234-4122-99A8-9B54B489627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lumMod val="80000"/>
                      <a:lumOff val="2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9234-4122-99A8-9B54B489627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lumMod val="80000"/>
                      <a:lumOff val="2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9234-4122-99A8-9B54B489627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4">
                      <a:lumMod val="80000"/>
                      <a:lumOff val="2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9234-4122-99A8-9B54B489627E}"/>
              </c:ext>
            </c:extLst>
          </c:dPt>
          <c:dLbls>
            <c:dLbl>
              <c:idx val="6"/>
              <c:layout>
                <c:manualLayout>
                  <c:x val="4.7187407907542896E-2"/>
                  <c:y val="-5.22598065740400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234-4122-99A8-9B54B48962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Sheet1!$J$53:$J$67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Sheet1!$K$53:$K$67</c:f>
              <c:numCache>
                <c:formatCode>General</c:formatCode>
                <c:ptCount val="15"/>
                <c:pt idx="0">
                  <c:v>463</c:v>
                </c:pt>
                <c:pt idx="1">
                  <c:v>232</c:v>
                </c:pt>
                <c:pt idx="2">
                  <c:v>1747</c:v>
                </c:pt>
                <c:pt idx="3">
                  <c:v>320</c:v>
                </c:pt>
                <c:pt idx="4">
                  <c:v>1792</c:v>
                </c:pt>
                <c:pt idx="5">
                  <c:v>222</c:v>
                </c:pt>
                <c:pt idx="6">
                  <c:v>88</c:v>
                </c:pt>
                <c:pt idx="7">
                  <c:v>787</c:v>
                </c:pt>
                <c:pt idx="8">
                  <c:v>527</c:v>
                </c:pt>
                <c:pt idx="9">
                  <c:v>982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234-4122-99A8-9B54B48962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03937007874018"/>
          <c:y val="5.5555555555555552E-2"/>
          <c:w val="0.81862729658792655"/>
          <c:h val="0.74350320793234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Sheet1!$K$52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Sheet1!$J$53:$J$67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Sheet1!$K$53:$K$67</c:f>
              <c:numCache>
                <c:formatCode>General</c:formatCode>
                <c:ptCount val="15"/>
                <c:pt idx="0">
                  <c:v>463</c:v>
                </c:pt>
                <c:pt idx="1">
                  <c:v>232</c:v>
                </c:pt>
                <c:pt idx="2">
                  <c:v>1747</c:v>
                </c:pt>
                <c:pt idx="3">
                  <c:v>320</c:v>
                </c:pt>
                <c:pt idx="4">
                  <c:v>1792</c:v>
                </c:pt>
                <c:pt idx="5">
                  <c:v>222</c:v>
                </c:pt>
                <c:pt idx="6">
                  <c:v>88</c:v>
                </c:pt>
                <c:pt idx="7">
                  <c:v>787</c:v>
                </c:pt>
                <c:pt idx="8">
                  <c:v>527</c:v>
                </c:pt>
                <c:pt idx="9">
                  <c:v>982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A1-4BFD-81B1-2BF711C205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2061479023"/>
        <c:axId val="1550757023"/>
      </c:barChart>
      <c:catAx>
        <c:axId val="2061479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757023"/>
        <c:crosses val="autoZero"/>
        <c:auto val="1"/>
        <c:lblAlgn val="ctr"/>
        <c:lblOffset val="100"/>
        <c:noMultiLvlLbl val="0"/>
      </c:catAx>
      <c:valAx>
        <c:axId val="155075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47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0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1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2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4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BE220C-C7F1-4F82-8AD2-023DE5729A7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E5F8A3-56FD-43FA-942B-04CA389CE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hyperlink" Target="Statistics.xlsx" TargetMode="External"/><Relationship Id="rId4" Type="http://schemas.openxmlformats.org/officeDocument/2006/relationships/hyperlink" Target="https://docs.google.com/spreadsheets/d/1PL83WX8Uf0za3s5bD43IDHnkGI6D8PpF/edit?usp=sharing&amp;ouid=105086523777475951343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6407-F539-EF75-631C-6E49A6BD3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986"/>
            <a:ext cx="9144000" cy="1121789"/>
          </a:xfrm>
        </p:spPr>
        <p:txBody>
          <a:bodyPr>
            <a:normAutofit/>
          </a:bodyPr>
          <a:lstStyle/>
          <a:p>
            <a:r>
              <a:rPr lang="en-IN" b="1" dirty="0"/>
              <a:t>Hiring Process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9EB9D-F5C7-9627-4A97-1DB9F26A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4981"/>
            <a:ext cx="9144000" cy="3949831"/>
          </a:xfrm>
        </p:spPr>
        <p:txBody>
          <a:bodyPr/>
          <a:lstStyle/>
          <a:p>
            <a:pPr algn="l"/>
            <a:r>
              <a:rPr lang="en-US" sz="2400" b="1" dirty="0"/>
              <a:t>Project Description: </a:t>
            </a:r>
          </a:p>
          <a:p>
            <a:pPr algn="l"/>
            <a:r>
              <a:rPr lang="en-US" dirty="0"/>
              <a:t>As a data analyst at a multinational corporation like Google, the task at hand revolves around delving into the company's hiring process data to extract valuable insights. The hiring process stands as a pivotal function within any organization, with trends such as rejection rates, interview frequencies, job classifications, and vacancy occurrences serving as key indicators for the hiring department.</a:t>
            </a:r>
          </a:p>
          <a:p>
            <a:pPr algn="l"/>
            <a:endParaRPr lang="en-US" dirty="0"/>
          </a:p>
          <a:p>
            <a:pPr algn="l"/>
            <a:r>
              <a:rPr lang="en-US" sz="2400" b="1" dirty="0"/>
              <a:t>Tech-Stack Used:</a:t>
            </a:r>
          </a:p>
          <a:p>
            <a:pPr algn="l"/>
            <a:r>
              <a:rPr lang="en-US" dirty="0"/>
              <a:t>Specify the software and its version (e.g., Microsoft Excel 2022) and mention the purpose of using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2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47A5-50AE-7D9C-D103-C3A0E294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4" y="313766"/>
            <a:ext cx="11152094" cy="59166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Problem Statements: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A6AB-0EF7-D612-DF7F-9957964D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1237129"/>
            <a:ext cx="11152094" cy="4903695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A. Hiring Analysis: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The hiring process involves bringing new individuals into the organization for various roles.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Determine the gender distribution of hires. How many males and females have been hired by the company?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B. Salary Analysis: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The average salary is calculated by adding up the salaries of a group of employees and then dividing the total by the number of employees.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What is the average salary offered by this company? Use Excel functions to calculate this.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C. Salary Distribution: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Class intervals represent ranges of values, in this case, salary ranges. The class interval is the difference between the upper and lower limits of a class.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Create class intervals for the salaries in the company. This will help you understand the salary distribution.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D. Departmental Analysis: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Visualizing data through charts and plots is a crucial part of data analysis.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Use a pie chart, bar graph, or any other suitable visualization to show the proportion of people working in different departments.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E. Position Tier Analysis: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Different positions within a company often have different tiers or levels.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Your Task: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Use a chart or graph to represent the different position tiers within the company. This will help you understand the distribution of positions across different tiers.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3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98B8-4240-F78F-BD87-608A13DC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32"/>
            <a:ext cx="9144000" cy="584462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rgbClr val="3C4858"/>
                </a:solidFill>
                <a:effectLst/>
                <a:latin typeface="Manrope"/>
              </a:rPr>
              <a:t>Data Analytics Tasks: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D05B0-B817-89AC-9624-BB455897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1046375"/>
            <a:ext cx="10067827" cy="5147035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Manrope"/>
              </a:rPr>
              <a:t>Hiring Analysis:</a:t>
            </a:r>
            <a:r>
              <a:rPr lang="en-US" b="0" i="0" dirty="0">
                <a:effectLst/>
                <a:latin typeface="Manrope"/>
              </a:rPr>
              <a:t> The hiring process involves bringing new individuals into the organization for various roles.</a:t>
            </a:r>
          </a:p>
          <a:p>
            <a:pPr algn="l"/>
            <a:r>
              <a:rPr lang="en-US" dirty="0">
                <a:latin typeface="Manrope"/>
              </a:rPr>
              <a:t>CONCLUSION:</a:t>
            </a:r>
            <a:r>
              <a:rPr lang="en-IN" dirty="0">
                <a:latin typeface="Manrope"/>
              </a:rPr>
              <a:t> </a:t>
            </a:r>
          </a:p>
          <a:p>
            <a:pPr algn="l"/>
            <a:endParaRPr lang="en-IN" dirty="0">
              <a:latin typeface="Manrope"/>
            </a:endParaRPr>
          </a:p>
          <a:p>
            <a:pPr algn="l"/>
            <a:endParaRPr lang="en-US" dirty="0">
              <a:latin typeface="Manrope"/>
            </a:endParaRPr>
          </a:p>
          <a:p>
            <a:pPr algn="l"/>
            <a:endParaRPr lang="en-US" dirty="0">
              <a:latin typeface="Manrope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9020E7-7BEC-5194-C1DB-7244314093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108781"/>
              </p:ext>
            </p:extLst>
          </p:nvPr>
        </p:nvGraphicFramePr>
        <p:xfrm>
          <a:off x="5852317" y="3619892"/>
          <a:ext cx="4432876" cy="216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68ED7D5-5BD0-41CA-D502-8C769466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07" y="4110084"/>
            <a:ext cx="4312904" cy="1310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EDA5A-CA52-7FE2-B14B-EE2DB58C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2661839"/>
            <a:ext cx="3596873" cy="354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E5197-B3B8-F25B-2075-9676269CF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337086"/>
            <a:ext cx="3838090" cy="2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113E-6775-0ECE-D7A3-86405E60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45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2) </a:t>
            </a:r>
            <a:r>
              <a:rPr lang="en-US" sz="2000" b="1" i="0" dirty="0">
                <a:effectLst/>
                <a:latin typeface="Manrope"/>
              </a:rPr>
              <a:t>Salary Analysis:</a:t>
            </a:r>
            <a:r>
              <a:rPr lang="en-US" sz="2000" b="0" i="0" dirty="0">
                <a:effectLst/>
                <a:latin typeface="Manrope"/>
              </a:rPr>
              <a:t> The average salary is calculated by adding up the salaries of a group of employees and then dividing the total by the number of employees.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F0D2-C711-5A14-6B08-B794664D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4706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CONCLUSION: The average salary is </a:t>
            </a:r>
            <a:r>
              <a:rPr lang="en-US" b="1" dirty="0"/>
              <a:t>49983.02.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60145-C7A9-5620-51EC-77E3199C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25" y="3992255"/>
            <a:ext cx="5199265" cy="150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E9742-7E81-0993-12B2-CE26F74C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25" y="2532829"/>
            <a:ext cx="5018069" cy="11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2DD-6531-8079-0E12-0CE83580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1" y="122548"/>
            <a:ext cx="11227324" cy="1431903"/>
          </a:xfrm>
        </p:spPr>
        <p:txBody>
          <a:bodyPr>
            <a:normAutofit fontScale="90000"/>
          </a:bodyPr>
          <a:lstStyle/>
          <a:p>
            <a:r>
              <a:rPr lang="en-US" dirty="0"/>
              <a:t>3)</a:t>
            </a:r>
            <a:r>
              <a:rPr lang="en-US" b="1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sz="3100" b="1" i="0" dirty="0">
                <a:effectLst/>
                <a:latin typeface="Manrope"/>
              </a:rPr>
              <a:t>Salary Distribution:</a:t>
            </a:r>
            <a:r>
              <a:rPr lang="en-US" sz="3100" b="0" i="0" dirty="0">
                <a:effectLst/>
                <a:latin typeface="Manrope"/>
              </a:rPr>
              <a:t> Class intervals represent ranges of values, in this case, salary ranges. The class interval is the difference between the upper and lower limits of a class.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65D9-307B-1F7F-28BD-85F72EB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696825"/>
            <a:ext cx="11321592" cy="50386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D586C-2153-281A-C9EF-5DAFB681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4" y="1998482"/>
            <a:ext cx="4017966" cy="473697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9AC22C-05D6-C953-4E78-B67CC56CB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6396"/>
              </p:ext>
            </p:extLst>
          </p:nvPr>
        </p:nvGraphicFramePr>
        <p:xfrm>
          <a:off x="5081047" y="2111604"/>
          <a:ext cx="6400800" cy="462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630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263A-0A9C-8330-576C-E9511B25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90" y="241971"/>
            <a:ext cx="10369484" cy="1190903"/>
          </a:xfrm>
        </p:spPr>
        <p:txBody>
          <a:bodyPr>
            <a:normAutofit/>
          </a:bodyPr>
          <a:lstStyle/>
          <a:p>
            <a:r>
              <a:rPr lang="en-US" dirty="0"/>
              <a:t>4) </a:t>
            </a:r>
            <a:r>
              <a:rPr lang="en-US" sz="2700" b="1" i="0" dirty="0">
                <a:effectLst/>
                <a:latin typeface="Manrope"/>
              </a:rPr>
              <a:t>Departmental Analysis:</a:t>
            </a:r>
            <a:r>
              <a:rPr lang="en-US" sz="2700" b="0" i="0" dirty="0">
                <a:effectLst/>
                <a:latin typeface="Manrope"/>
              </a:rPr>
              <a:t> Visualizing data through charts and plots is a crucial part of data analysis.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AD6D-ADE0-73AD-BF5E-6475C7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37" y="1696825"/>
            <a:ext cx="10162095" cy="51611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CONCLUSION:  </a:t>
            </a:r>
            <a:r>
              <a:rPr lang="en-US" sz="2000" dirty="0"/>
              <a:t>Operations department has the highest number of employees.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1CF16-784A-BC04-F228-983233F7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6" y="2384650"/>
            <a:ext cx="5123048" cy="423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029BA-4EFF-40AA-0D8C-D8913F9F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59" y="3883512"/>
            <a:ext cx="4595258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8E0C8E-A99E-D58F-E13C-E7AF439EA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408599"/>
              </p:ext>
            </p:extLst>
          </p:nvPr>
        </p:nvGraphicFramePr>
        <p:xfrm>
          <a:off x="612743" y="1018096"/>
          <a:ext cx="5218050" cy="441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36A001-184B-6B87-FFDE-F8346BEF6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945002"/>
              </p:ext>
            </p:extLst>
          </p:nvPr>
        </p:nvGraphicFramePr>
        <p:xfrm>
          <a:off x="6096000" y="952107"/>
          <a:ext cx="5668652" cy="4477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57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223-6CED-0D1D-AFDE-CA43EBA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04"/>
            <a:ext cx="9795235" cy="1197204"/>
          </a:xfrm>
        </p:spPr>
        <p:txBody>
          <a:bodyPr>
            <a:normAutofit/>
          </a:bodyPr>
          <a:lstStyle/>
          <a:p>
            <a:r>
              <a:rPr lang="en-US" sz="2000" dirty="0"/>
              <a:t>5)</a:t>
            </a:r>
            <a:r>
              <a:rPr lang="en-US" sz="2000" b="1" i="0" dirty="0">
                <a:solidFill>
                  <a:srgbClr val="8492A6"/>
                </a:solidFill>
                <a:effectLst/>
                <a:latin typeface="Manrope"/>
              </a:rPr>
              <a:t>  </a:t>
            </a:r>
            <a:r>
              <a:rPr lang="en-US" sz="2400" b="1" i="0" dirty="0">
                <a:effectLst/>
                <a:latin typeface="Manrope"/>
              </a:rPr>
              <a:t>Position Tier Analysis:</a:t>
            </a:r>
            <a:r>
              <a:rPr lang="en-US" sz="2400" b="0" i="0" dirty="0">
                <a:effectLst/>
                <a:latin typeface="Manrope"/>
              </a:rPr>
              <a:t> Different positions within a company often have different tiers or levels.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A8B-13DB-F9CC-B167-37CCFFFE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CONCLUSION: Post c9 and c5 has the highest count of 1792 and 1747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7E5B0C-D66A-3DF7-7780-7EA3863D5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796549"/>
              </p:ext>
            </p:extLst>
          </p:nvPr>
        </p:nvGraphicFramePr>
        <p:xfrm>
          <a:off x="3783624" y="2401257"/>
          <a:ext cx="7341743" cy="4126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05DAD3-AABE-0B0D-4A25-A6FD4A5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5" y="2948455"/>
            <a:ext cx="2845154" cy="4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3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57D8BF-3C5D-01E5-A83C-5612BDF8C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73601"/>
              </p:ext>
            </p:extLst>
          </p:nvPr>
        </p:nvGraphicFramePr>
        <p:xfrm>
          <a:off x="5524107" y="94268"/>
          <a:ext cx="5960883" cy="461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A826052-97E3-B964-002B-FC5939E4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03" y="94268"/>
            <a:ext cx="3635055" cy="4618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F6BB8-B831-6110-0A8B-081952A850AC}"/>
              </a:ext>
            </a:extLst>
          </p:cNvPr>
          <p:cNvSpPr txBox="1"/>
          <p:nvPr/>
        </p:nvSpPr>
        <p:spPr>
          <a:xfrm>
            <a:off x="989814" y="4958499"/>
            <a:ext cx="1029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Google drive link for updated and edited Excel sheet:</a:t>
            </a:r>
          </a:p>
          <a:p>
            <a:r>
              <a:rPr lang="en-IN" dirty="0">
                <a:hlinkClick r:id="rId4"/>
              </a:rPr>
              <a:t>https://docs.google.com/spreadsheets/d/1PL83WX8Uf0za3s5bD43IDHnkGI6D8PpF/edit?usp=sharing&amp;ouid=105086523777475951343&amp;rtpof=true&amp;sd=true</a:t>
            </a:r>
            <a:endParaRPr lang="en-IN" dirty="0"/>
          </a:p>
          <a:p>
            <a:r>
              <a:rPr lang="en-IN" dirty="0"/>
              <a:t>Or</a:t>
            </a:r>
          </a:p>
          <a:p>
            <a:r>
              <a:rPr lang="en-IN" dirty="0">
                <a:solidFill>
                  <a:srgbClr val="00B0F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IN">
                <a:solidFill>
                  <a:srgbClr val="00B0F0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.xlsx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14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572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Manrope</vt:lpstr>
      <vt:lpstr>Parcel</vt:lpstr>
      <vt:lpstr>Hiring Process Analytics</vt:lpstr>
      <vt:lpstr>Problem Statements:</vt:lpstr>
      <vt:lpstr>Data Analytics Tasks:</vt:lpstr>
      <vt:lpstr>2) Salary Analysis: The average salary is calculated by adding up the salaries of a group of employees and then dividing the total by the number of employees.</vt:lpstr>
      <vt:lpstr>3) Salary Distribution: Class intervals represent ranges of values, in this case, salary ranges. The class interval is the difference between the upper and lower limits of a class.</vt:lpstr>
      <vt:lpstr>4) Departmental Analysis: Visualizing data through charts and plots is a crucial part of data analysis.</vt:lpstr>
      <vt:lpstr>PowerPoint Presentation</vt:lpstr>
      <vt:lpstr>5)  Position Tier Analysis: Different positions within a company often have different tiers or levels.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Nilons Enterprises</dc:creator>
  <cp:lastModifiedBy>Nilons Enterprises</cp:lastModifiedBy>
  <cp:revision>8</cp:revision>
  <dcterms:created xsi:type="dcterms:W3CDTF">2024-02-01T12:50:19Z</dcterms:created>
  <dcterms:modified xsi:type="dcterms:W3CDTF">2024-02-03T14:07:31Z</dcterms:modified>
</cp:coreProperties>
</file>