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9" r:id="rId4"/>
    <p:sldId id="272" r:id="rId5"/>
    <p:sldId id="260" r:id="rId6"/>
    <p:sldId id="261" r:id="rId7"/>
    <p:sldId id="263" r:id="rId8"/>
    <p:sldId id="264" r:id="rId9"/>
    <p:sldId id="270" r:id="rId10"/>
    <p:sldId id="271"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2/15/2024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zwfYzkt24sPNpfHuqPjYOP2X2YnPEZss/view?usp=sharing" TargetMode="External"/><Relationship Id="rId2" Type="http://schemas.openxmlformats.org/officeDocument/2006/relationships/hyperlink" Target="https://docs.google.com/spreadsheets/d/1hLczXztG6YacOINgTCnfgNlsx8sIPJYO/edit?usp=sharing&amp;ouid=105086523777475951343&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a:xfrm>
            <a:off x="1595269" y="1122363"/>
            <a:ext cx="9001462" cy="3459064"/>
          </a:xfrm>
        </p:spPr>
        <p:txBody>
          <a:bodyPr>
            <a:normAutofit/>
          </a:bodyPr>
          <a:lstStyle/>
          <a:p>
            <a:r>
              <a:rPr lang="en-IN" sz="6000" dirty="0"/>
              <a:t>IMDB-Movie Analysis</a:t>
            </a:r>
            <a:br>
              <a:rPr lang="en-IN" dirty="0"/>
            </a:br>
            <a:endParaRPr lang="en-IN" dirty="0"/>
          </a:p>
        </p:txBody>
      </p:sp>
      <p:pic>
        <p:nvPicPr>
          <p:cNvPr id="6" name="Graphic 5" descr="Drama with solid fill">
            <a:extLst>
              <a:ext uri="{FF2B5EF4-FFF2-40B4-BE49-F238E27FC236}">
                <a16:creationId xmlns:a16="http://schemas.microsoft.com/office/drawing/2014/main" id="{A1B0BC1D-6C56-4722-B3C9-512555157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538" y="3740975"/>
            <a:ext cx="1994662" cy="1994662"/>
          </a:xfrm>
          <a:prstGeom prst="rect">
            <a:avLst/>
          </a:prstGeom>
        </p:spPr>
      </p:pic>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8649" y="3740975"/>
            <a:ext cx="1994662" cy="1994662"/>
          </a:xfrm>
          <a:prstGeom prst="rect">
            <a:avLst/>
          </a:prstGeom>
        </p:spPr>
      </p:pic>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9F2C5-D98C-93D5-39DC-4B9C2CC14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5419F6-DA06-A73F-D433-0303BB33CA38}"/>
              </a:ext>
            </a:extLst>
          </p:cNvPr>
          <p:cNvSpPr>
            <a:spLocks noGrp="1"/>
          </p:cNvSpPr>
          <p:nvPr>
            <p:ph type="title"/>
          </p:nvPr>
        </p:nvSpPr>
        <p:spPr>
          <a:xfrm>
            <a:off x="443060" y="216817"/>
            <a:ext cx="11387579" cy="961535"/>
          </a:xfrm>
        </p:spPr>
        <p:txBody>
          <a:bodyPr/>
          <a:lstStyle/>
          <a:p>
            <a:pPr algn="l"/>
            <a:r>
              <a:rPr lang="en-IN" dirty="0"/>
              <a:t>5) </a:t>
            </a:r>
            <a:r>
              <a:rPr lang="en-IN" b="1" i="0" dirty="0">
                <a:effectLst/>
                <a:latin typeface="Manrope"/>
              </a:rPr>
              <a:t>Budget</a:t>
            </a:r>
            <a:r>
              <a:rPr lang="en-IN" b="1" i="0" dirty="0">
                <a:solidFill>
                  <a:srgbClr val="8492A6"/>
                </a:solidFill>
                <a:effectLst/>
                <a:latin typeface="Manrope"/>
              </a:rPr>
              <a:t> </a:t>
            </a:r>
            <a:r>
              <a:rPr lang="en-IN" b="1" i="0" dirty="0">
                <a:effectLst/>
                <a:latin typeface="Manrope"/>
              </a:rPr>
              <a:t>Analysis: </a:t>
            </a:r>
            <a:endParaRPr lang="en-IN" dirty="0"/>
          </a:p>
        </p:txBody>
      </p:sp>
      <p:sp>
        <p:nvSpPr>
          <p:cNvPr id="3" name="Content Placeholder 2">
            <a:extLst>
              <a:ext uri="{FF2B5EF4-FFF2-40B4-BE49-F238E27FC236}">
                <a16:creationId xmlns:a16="http://schemas.microsoft.com/office/drawing/2014/main" id="{D8B394AA-C263-C6E0-857C-75794F65ED94}"/>
              </a:ext>
            </a:extLst>
          </p:cNvPr>
          <p:cNvSpPr>
            <a:spLocks noGrp="1"/>
          </p:cNvSpPr>
          <p:nvPr>
            <p:ph idx="1"/>
          </p:nvPr>
        </p:nvSpPr>
        <p:spPr>
          <a:xfrm>
            <a:off x="443060" y="1470580"/>
            <a:ext cx="11387579" cy="4958499"/>
          </a:xfrm>
        </p:spPr>
        <p:txBody>
          <a:bodyPr/>
          <a:lstStyle/>
          <a:p>
            <a:r>
              <a:rPr lang="en-US" dirty="0"/>
              <a:t>Avatar was the most profitable movie.</a:t>
            </a:r>
          </a:p>
          <a:p>
            <a:r>
              <a:rPr lang="en-US" dirty="0"/>
              <a:t>Profit of Avatar is </a:t>
            </a:r>
            <a:r>
              <a:rPr lang="en-IN" sz="1800" b="0" i="0" u="none" strike="noStrike" dirty="0">
                <a:effectLst/>
              </a:rPr>
              <a:t>523505847.</a:t>
            </a:r>
          </a:p>
          <a:p>
            <a:r>
              <a:rPr lang="en-IN" sz="1800" dirty="0">
                <a:effectLst/>
              </a:rPr>
              <a:t>Correlation in the budget and profit is </a:t>
            </a:r>
            <a:r>
              <a:rPr lang="en-IN" sz="1800" b="0" i="0" u="none" strike="noStrike" dirty="0">
                <a:effectLst/>
              </a:rPr>
              <a:t>0.222925855.</a:t>
            </a:r>
          </a:p>
          <a:p>
            <a:r>
              <a:rPr lang="en-IN" dirty="0"/>
              <a:t> It is a weak positive correlation.</a:t>
            </a:r>
          </a:p>
          <a:p>
            <a:endParaRPr lang="en-IN" dirty="0"/>
          </a:p>
        </p:txBody>
      </p:sp>
      <p:pic>
        <p:nvPicPr>
          <p:cNvPr id="5" name="Picture 4">
            <a:extLst>
              <a:ext uri="{FF2B5EF4-FFF2-40B4-BE49-F238E27FC236}">
                <a16:creationId xmlns:a16="http://schemas.microsoft.com/office/drawing/2014/main" id="{93BB288D-EB5F-A02C-B042-481060DB89AC}"/>
              </a:ext>
            </a:extLst>
          </p:cNvPr>
          <p:cNvPicPr>
            <a:picLocks noChangeAspect="1"/>
          </p:cNvPicPr>
          <p:nvPr/>
        </p:nvPicPr>
        <p:blipFill>
          <a:blip r:embed="rId2"/>
          <a:stretch>
            <a:fillRect/>
          </a:stretch>
        </p:blipFill>
        <p:spPr>
          <a:xfrm>
            <a:off x="2379840" y="3790483"/>
            <a:ext cx="6613331" cy="744357"/>
          </a:xfrm>
          <a:prstGeom prst="rect">
            <a:avLst/>
          </a:prstGeom>
        </p:spPr>
      </p:pic>
      <p:pic>
        <p:nvPicPr>
          <p:cNvPr id="8" name="Picture 7">
            <a:extLst>
              <a:ext uri="{FF2B5EF4-FFF2-40B4-BE49-F238E27FC236}">
                <a16:creationId xmlns:a16="http://schemas.microsoft.com/office/drawing/2014/main" id="{26DC2A39-B355-1A62-C504-045094CFF294}"/>
              </a:ext>
            </a:extLst>
          </p:cNvPr>
          <p:cNvPicPr>
            <a:picLocks noChangeAspect="1"/>
          </p:cNvPicPr>
          <p:nvPr/>
        </p:nvPicPr>
        <p:blipFill>
          <a:blip r:embed="rId3"/>
          <a:stretch>
            <a:fillRect/>
          </a:stretch>
        </p:blipFill>
        <p:spPr>
          <a:xfrm>
            <a:off x="2304424" y="5027573"/>
            <a:ext cx="6816725" cy="719694"/>
          </a:xfrm>
          <a:prstGeom prst="rect">
            <a:avLst/>
          </a:prstGeom>
        </p:spPr>
      </p:pic>
    </p:spTree>
    <p:extLst>
      <p:ext uri="{BB962C8B-B14F-4D97-AF65-F5344CB8AC3E}">
        <p14:creationId xmlns:p14="http://schemas.microsoft.com/office/powerpoint/2010/main" val="322950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a:xfrm>
            <a:off x="913795" y="301659"/>
            <a:ext cx="10353761" cy="923826"/>
          </a:xfrm>
        </p:spPr>
        <p:txBody>
          <a:bodyPr/>
          <a:lstStyle/>
          <a:p>
            <a:r>
              <a:rPr lang="en-IN" dirty="0"/>
              <a:t>Learning Takeaway:</a:t>
            </a:r>
          </a:p>
        </p:txBody>
      </p:sp>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a:xfrm>
            <a:off x="490194" y="1385740"/>
            <a:ext cx="11161336" cy="5250730"/>
          </a:xfrm>
        </p:spPr>
        <p:txBody>
          <a:bodyPr/>
          <a:lstStyle/>
          <a:p>
            <a:r>
              <a:rPr lang="en-IN" dirty="0"/>
              <a:t>The given project helped me gain mastery in pivot tables, formulas and functions.</a:t>
            </a:r>
          </a:p>
          <a:p>
            <a:r>
              <a:rPr lang="en-IN" dirty="0"/>
              <a:t>This helped in establishing an advance understanding for MS Excel.</a:t>
            </a:r>
          </a:p>
          <a:p>
            <a:endParaRPr lang="en-IN" dirty="0"/>
          </a:p>
          <a:p>
            <a:pPr marL="0" indent="0">
              <a:buNone/>
            </a:pPr>
            <a:r>
              <a:rPr lang="en-IN" dirty="0"/>
              <a:t>Excel</a:t>
            </a:r>
            <a:r>
              <a:rPr lang="en-IN"/>
              <a:t>: </a:t>
            </a:r>
            <a:r>
              <a:rPr lang="en-IN">
                <a:hlinkClick r:id="rId2"/>
              </a:rPr>
              <a:t>https</a:t>
            </a:r>
            <a:r>
              <a:rPr lang="en-IN" dirty="0">
                <a:hlinkClick r:id="rId2"/>
              </a:rPr>
              <a:t>://docs.google.com/spreadsheets/d/1hLczXztG6YacOINgTCnfgNlsx8sIPJYO/edit?usp=sharing&amp;ouid=105086523777475951343&amp;rtpof=true&amp;sd=true</a:t>
            </a:r>
            <a:endParaRPr lang="en-IN" dirty="0"/>
          </a:p>
          <a:p>
            <a:pPr marL="0" indent="0">
              <a:buNone/>
            </a:pPr>
            <a:endParaRPr lang="en-IN" dirty="0"/>
          </a:p>
          <a:p>
            <a:pPr marL="0" indent="0">
              <a:buNone/>
            </a:pPr>
            <a:r>
              <a:rPr lang="en-IN" dirty="0"/>
              <a:t>Project Video Link:</a:t>
            </a:r>
          </a:p>
          <a:p>
            <a:pPr marL="0" indent="0">
              <a:buNone/>
            </a:pPr>
            <a:r>
              <a:rPr lang="en-IN" dirty="0">
                <a:hlinkClick r:id="rId3"/>
              </a:rPr>
              <a:t>https://drive.google.com/file/d/1zwfYzkt24sPNpfHuqPjYOP2X2YnPEZss/view?usp=sharing</a:t>
            </a:r>
            <a:endParaRPr lang="en-IN" dirty="0"/>
          </a:p>
          <a:p>
            <a:pPr marL="0" indent="0">
              <a:buNone/>
            </a:pPr>
            <a:endParaRPr lang="en-IN" dirty="0"/>
          </a:p>
        </p:txBody>
      </p:sp>
    </p:spTree>
    <p:extLst>
      <p:ext uri="{BB962C8B-B14F-4D97-AF65-F5344CB8AC3E}">
        <p14:creationId xmlns:p14="http://schemas.microsoft.com/office/powerpoint/2010/main" val="322079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p:txBody>
          <a:bodyPr>
            <a:normAutofit/>
          </a:bodyPr>
          <a:lstStyle/>
          <a:p>
            <a:r>
              <a:rPr lang="en-IN" sz="2400" dirty="0"/>
              <a:t>The given project asks us to analyse IMDB Movie data.</a:t>
            </a:r>
          </a:p>
          <a:p>
            <a:r>
              <a:rPr lang="en-US" sz="2400" b="0" i="0" dirty="0">
                <a:effectLst/>
                <a:latin typeface="Manrope"/>
              </a:rPr>
              <a:t>The dataset provided is related to IMDB Movies. A potential problem to investigate could be: "What factors influence the success of a movie on IMDB?" Here, success can be defined by high IMDB ratings. The impact of this problem is significant for movie producers, directors, and investors who want to understand what makes a movie successful to make informed decisions in their future projects.</a:t>
            </a:r>
            <a:endParaRPr lang="en-IN" sz="2400" dirty="0"/>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a:xfrm>
            <a:off x="913795" y="609600"/>
            <a:ext cx="10353761" cy="2482392"/>
          </a:xfrm>
        </p:spPr>
        <p:txBody>
          <a:bodyPr>
            <a:normAutofit/>
          </a:bodyPr>
          <a:lstStyle/>
          <a:p>
            <a:pPr algn="l"/>
            <a:r>
              <a:rPr lang="en-IN" sz="1400" dirty="0"/>
              <a:t>		                             </a:t>
            </a:r>
            <a:r>
              <a:rPr lang="en-IN" sz="3600" dirty="0"/>
              <a:t>Approach</a:t>
            </a:r>
            <a:br>
              <a:rPr lang="en-IN" sz="1400" b="0" dirty="0">
                <a:effectLst/>
                <a:latin typeface="+mn-lt"/>
              </a:rPr>
            </a:br>
            <a:br>
              <a:rPr lang="en-IN" sz="1400" b="0" dirty="0">
                <a:effectLst/>
                <a:latin typeface="+mn-lt"/>
              </a:rPr>
            </a:br>
            <a:br>
              <a:rPr lang="en-IN" sz="1400" b="0" dirty="0">
                <a:effectLst/>
                <a:latin typeface="+mn-lt"/>
              </a:rPr>
            </a:br>
            <a:br>
              <a:rPr lang="en-IN" sz="1400" b="0" dirty="0">
                <a:effectLst/>
                <a:latin typeface="+mn-lt"/>
              </a:rPr>
            </a:br>
            <a:r>
              <a:rPr lang="en-IN" sz="2000" b="0" cap="none" dirty="0">
                <a:effectLst/>
                <a:latin typeface="+mn-lt"/>
              </a:rPr>
              <a:t>The required analysis was done with the help of various functions, formulae and tools which excel provides us.</a:t>
            </a:r>
            <a:br>
              <a:rPr lang="en-IN" sz="1600" dirty="0"/>
            </a:br>
            <a:endParaRPr lang="en-IN" sz="2400" dirty="0"/>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a:xfrm>
            <a:off x="913795" y="3429000"/>
            <a:ext cx="10353762" cy="2819400"/>
          </a:xfrm>
        </p:spPr>
        <p:txBody>
          <a:bodyPr/>
          <a:lstStyle/>
          <a:p>
            <a:pPr marL="0" indent="0" algn="ctr">
              <a:buNone/>
            </a:pPr>
            <a:r>
              <a:rPr lang="en-IN" sz="3600" b="1" dirty="0"/>
              <a:t>TECH STACK</a:t>
            </a:r>
          </a:p>
          <a:p>
            <a:endParaRPr lang="en-IN" dirty="0"/>
          </a:p>
          <a:p>
            <a:r>
              <a:rPr lang="en-IN" dirty="0"/>
              <a:t>MS Excel is used for the analysis.</a:t>
            </a:r>
          </a:p>
          <a:p>
            <a:r>
              <a:rPr lang="en-IN" dirty="0"/>
              <a:t>The ease of use and familiarity with the tool is the reason for its selection.</a:t>
            </a:r>
          </a:p>
        </p:txBody>
      </p:sp>
    </p:spTree>
    <p:extLst>
      <p:ext uri="{BB962C8B-B14F-4D97-AF65-F5344CB8AC3E}">
        <p14:creationId xmlns:p14="http://schemas.microsoft.com/office/powerpoint/2010/main" val="1582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89D3-295B-6BA3-8607-462F54CB05EB}"/>
              </a:ext>
            </a:extLst>
          </p:cNvPr>
          <p:cNvSpPr>
            <a:spLocks noGrp="1"/>
          </p:cNvSpPr>
          <p:nvPr>
            <p:ph type="title"/>
          </p:nvPr>
        </p:nvSpPr>
        <p:spPr>
          <a:xfrm>
            <a:off x="913795" y="282804"/>
            <a:ext cx="10353761" cy="1018095"/>
          </a:xfrm>
        </p:spPr>
        <p:txBody>
          <a:bodyPr/>
          <a:lstStyle/>
          <a:p>
            <a:r>
              <a:rPr lang="en-US" dirty="0"/>
              <a:t>Process Steps:</a:t>
            </a:r>
            <a:endParaRPr lang="en-IN" dirty="0"/>
          </a:p>
        </p:txBody>
      </p:sp>
      <p:sp>
        <p:nvSpPr>
          <p:cNvPr id="3" name="Content Placeholder 2">
            <a:extLst>
              <a:ext uri="{FF2B5EF4-FFF2-40B4-BE49-F238E27FC236}">
                <a16:creationId xmlns:a16="http://schemas.microsoft.com/office/drawing/2014/main" id="{9E8BBDB4-509F-A3A6-B2A9-212865E15218}"/>
              </a:ext>
            </a:extLst>
          </p:cNvPr>
          <p:cNvSpPr>
            <a:spLocks noGrp="1"/>
          </p:cNvSpPr>
          <p:nvPr>
            <p:ph idx="1"/>
          </p:nvPr>
        </p:nvSpPr>
        <p:spPr>
          <a:xfrm>
            <a:off x="838985" y="1593130"/>
            <a:ext cx="10428571" cy="4506012"/>
          </a:xfrm>
        </p:spPr>
        <p:txBody>
          <a:bodyPr/>
          <a:lstStyle/>
          <a:p>
            <a:r>
              <a:rPr lang="en-US" sz="2400" dirty="0"/>
              <a:t>DATA UNDERSTANDING </a:t>
            </a:r>
          </a:p>
          <a:p>
            <a:r>
              <a:rPr lang="en-US" sz="2400" dirty="0"/>
              <a:t>DATA CLEANING </a:t>
            </a:r>
          </a:p>
          <a:p>
            <a:pPr marL="457200" indent="-457200">
              <a:buFont typeface="+mj-lt"/>
              <a:buAutoNum type="arabicPeriod"/>
            </a:pPr>
            <a:r>
              <a:rPr lang="en-US" dirty="0"/>
              <a:t>Dropping unnecessary columns.</a:t>
            </a:r>
          </a:p>
          <a:p>
            <a:pPr marL="457200" indent="-457200">
              <a:buFont typeface="+mj-lt"/>
              <a:buAutoNum type="arabicPeriod"/>
            </a:pPr>
            <a:r>
              <a:rPr lang="en-US" dirty="0"/>
              <a:t>Removing Blank Cell / Null Value.</a:t>
            </a:r>
          </a:p>
          <a:p>
            <a:pPr marL="457200" indent="-457200">
              <a:buFont typeface="+mj-lt"/>
              <a:buAutoNum type="arabicPeriod"/>
            </a:pPr>
            <a:r>
              <a:rPr lang="en-US" dirty="0"/>
              <a:t>Removing duplicates.</a:t>
            </a:r>
          </a:p>
          <a:p>
            <a:pPr marL="0" indent="0">
              <a:buNone/>
            </a:pPr>
            <a:endParaRPr lang="en-US" dirty="0"/>
          </a:p>
          <a:p>
            <a:r>
              <a:rPr lang="en-US" sz="2400" dirty="0"/>
              <a:t>PERFORMING ANALYSIS.</a:t>
            </a:r>
          </a:p>
          <a:p>
            <a:r>
              <a:rPr lang="en-US" sz="2400" dirty="0"/>
              <a:t>GIVING INSIGHTS.</a:t>
            </a:r>
            <a:endParaRPr lang="en-IN" sz="2400" dirty="0"/>
          </a:p>
        </p:txBody>
      </p:sp>
    </p:spTree>
    <p:extLst>
      <p:ext uri="{BB962C8B-B14F-4D97-AF65-F5344CB8AC3E}">
        <p14:creationId xmlns:p14="http://schemas.microsoft.com/office/powerpoint/2010/main" val="168175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ctrTitle"/>
          </p:nvPr>
        </p:nvSpPr>
        <p:spPr/>
        <p:txBody>
          <a:bodyPr>
            <a:normAutofit/>
          </a:bodyPr>
          <a:lstStyle/>
          <a:p>
            <a:r>
              <a:rPr lang="en-IN" sz="7200" dirty="0"/>
              <a:t>INSIGHTS</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377072" y="131975"/>
            <a:ext cx="11444139" cy="857839"/>
          </a:xfrm>
        </p:spPr>
        <p:txBody>
          <a:bodyPr/>
          <a:lstStyle/>
          <a:p>
            <a:pPr algn="l"/>
            <a:r>
              <a:rPr lang="en-IN" dirty="0"/>
              <a:t>1)</a:t>
            </a:r>
            <a:r>
              <a:rPr lang="en-IN" b="1" i="0" dirty="0">
                <a:solidFill>
                  <a:srgbClr val="8492A6"/>
                </a:solidFill>
                <a:effectLst/>
                <a:latin typeface="Manrope"/>
              </a:rPr>
              <a:t> </a:t>
            </a:r>
            <a:r>
              <a:rPr lang="en-IN" b="1" i="0" dirty="0">
                <a:effectLst/>
                <a:latin typeface="Manrope"/>
              </a:rPr>
              <a:t>Movie Genre Analysis:</a:t>
            </a:r>
            <a:endParaRPr lang="en-IN" dirty="0"/>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377072" y="989814"/>
            <a:ext cx="11585542" cy="5429840"/>
          </a:xfrm>
        </p:spPr>
        <p:txBody>
          <a:bodyPr/>
          <a:lstStyle/>
          <a:p>
            <a:r>
              <a:rPr lang="en-US" sz="2400" dirty="0"/>
              <a:t>Total 24 genre types of movies are present.</a:t>
            </a:r>
          </a:p>
          <a:p>
            <a:r>
              <a:rPr lang="en-US" sz="2400" dirty="0"/>
              <a:t>Some of the most favorite genres are Drama, </a:t>
            </a:r>
          </a:p>
          <a:p>
            <a:pPr marL="0" indent="0">
              <a:buNone/>
            </a:pPr>
            <a:r>
              <a:rPr lang="en-US" sz="2400" dirty="0"/>
              <a:t>Comedy,  Thriller and Action.</a:t>
            </a:r>
          </a:p>
          <a:p>
            <a:r>
              <a:rPr lang="en-US" sz="2400" dirty="0"/>
              <a:t>Some of the least favorite genres are film-noir </a:t>
            </a:r>
          </a:p>
          <a:p>
            <a:pPr marL="0" indent="0">
              <a:buNone/>
            </a:pPr>
            <a:r>
              <a:rPr lang="en-US" sz="2400" dirty="0"/>
              <a:t>and short films.</a:t>
            </a:r>
          </a:p>
          <a:p>
            <a:pPr marL="0" indent="0">
              <a:buNone/>
            </a:pPr>
            <a:endParaRPr lang="en-US" dirty="0"/>
          </a:p>
          <a:p>
            <a:endParaRPr lang="en-IN" dirty="0"/>
          </a:p>
        </p:txBody>
      </p:sp>
      <p:pic>
        <p:nvPicPr>
          <p:cNvPr id="5" name="Picture 4">
            <a:extLst>
              <a:ext uri="{FF2B5EF4-FFF2-40B4-BE49-F238E27FC236}">
                <a16:creationId xmlns:a16="http://schemas.microsoft.com/office/drawing/2014/main" id="{3E50E528-5353-9734-090B-1A907427B4F6}"/>
              </a:ext>
            </a:extLst>
          </p:cNvPr>
          <p:cNvPicPr>
            <a:picLocks noChangeAspect="1"/>
          </p:cNvPicPr>
          <p:nvPr/>
        </p:nvPicPr>
        <p:blipFill>
          <a:blip r:embed="rId2"/>
          <a:stretch>
            <a:fillRect/>
          </a:stretch>
        </p:blipFill>
        <p:spPr>
          <a:xfrm>
            <a:off x="7751312" y="641022"/>
            <a:ext cx="3526286" cy="5858760"/>
          </a:xfrm>
          <a:prstGeom prst="rect">
            <a:avLst/>
          </a:prstGeom>
        </p:spPr>
      </p:pic>
      <p:pic>
        <p:nvPicPr>
          <p:cNvPr id="7" name="Picture 6">
            <a:extLst>
              <a:ext uri="{FF2B5EF4-FFF2-40B4-BE49-F238E27FC236}">
                <a16:creationId xmlns:a16="http://schemas.microsoft.com/office/drawing/2014/main" id="{67C79DB4-F5B6-ABB0-004C-E5E385D5D6BD}"/>
              </a:ext>
            </a:extLst>
          </p:cNvPr>
          <p:cNvPicPr>
            <a:picLocks noChangeAspect="1"/>
          </p:cNvPicPr>
          <p:nvPr/>
        </p:nvPicPr>
        <p:blipFill>
          <a:blip r:embed="rId3"/>
          <a:stretch>
            <a:fillRect/>
          </a:stretch>
        </p:blipFill>
        <p:spPr>
          <a:xfrm>
            <a:off x="2950589" y="3858702"/>
            <a:ext cx="2762053" cy="2009484"/>
          </a:xfrm>
          <a:prstGeom prst="rect">
            <a:avLst/>
          </a:prstGeom>
        </p:spPr>
      </p:pic>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690A-A4C4-488D-B3D6-C06310411F21}"/>
              </a:ext>
            </a:extLst>
          </p:cNvPr>
          <p:cNvSpPr>
            <a:spLocks noGrp="1"/>
          </p:cNvSpPr>
          <p:nvPr>
            <p:ph type="title"/>
          </p:nvPr>
        </p:nvSpPr>
        <p:spPr>
          <a:xfrm>
            <a:off x="443060" y="216817"/>
            <a:ext cx="11387579" cy="961535"/>
          </a:xfrm>
        </p:spPr>
        <p:txBody>
          <a:bodyPr/>
          <a:lstStyle/>
          <a:p>
            <a:pPr algn="l"/>
            <a:r>
              <a:rPr lang="en-IN" dirty="0"/>
              <a:t>2) </a:t>
            </a:r>
            <a:r>
              <a:rPr lang="en-IN" b="1" i="0" dirty="0">
                <a:effectLst/>
                <a:latin typeface="Manrope"/>
              </a:rPr>
              <a:t>Movie Duration Analysis: </a:t>
            </a:r>
            <a:endParaRPr lang="en-IN" dirty="0"/>
          </a:p>
        </p:txBody>
      </p:sp>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a:xfrm>
            <a:off x="443060" y="1178352"/>
            <a:ext cx="11387579" cy="5250728"/>
          </a:xfrm>
        </p:spPr>
        <p:txBody>
          <a:bodyPr/>
          <a:lstStyle/>
          <a:p>
            <a:r>
              <a:rPr lang="en-US" dirty="0"/>
              <a:t>Average movie duration is 109.86.</a:t>
            </a:r>
          </a:p>
          <a:p>
            <a:r>
              <a:rPr lang="en-US" dirty="0"/>
              <a:t>Most of the movies seen is in the range between 90-140.</a:t>
            </a:r>
          </a:p>
          <a:p>
            <a:r>
              <a:rPr lang="en-US" dirty="0"/>
              <a:t>Movie duration range with highest IMDB ratings are between 100-150.</a:t>
            </a:r>
          </a:p>
          <a:p>
            <a:r>
              <a:rPr lang="en-US" dirty="0"/>
              <a:t>So, most effective duration range for a successful movie is between 90-150.</a:t>
            </a:r>
          </a:p>
          <a:p>
            <a:endParaRPr lang="en-IN" dirty="0"/>
          </a:p>
        </p:txBody>
      </p:sp>
      <p:pic>
        <p:nvPicPr>
          <p:cNvPr id="6" name="Picture 5">
            <a:extLst>
              <a:ext uri="{FF2B5EF4-FFF2-40B4-BE49-F238E27FC236}">
                <a16:creationId xmlns:a16="http://schemas.microsoft.com/office/drawing/2014/main" id="{4C46C8C8-AAE0-6CB2-8AA5-133CF72CC0F6}"/>
              </a:ext>
            </a:extLst>
          </p:cNvPr>
          <p:cNvPicPr>
            <a:picLocks noChangeAspect="1"/>
          </p:cNvPicPr>
          <p:nvPr/>
        </p:nvPicPr>
        <p:blipFill>
          <a:blip r:embed="rId2"/>
          <a:stretch>
            <a:fillRect/>
          </a:stretch>
        </p:blipFill>
        <p:spPr>
          <a:xfrm>
            <a:off x="3147573" y="3380816"/>
            <a:ext cx="5387807" cy="3048264"/>
          </a:xfrm>
          <a:prstGeom prst="rect">
            <a:avLst/>
          </a:prstGeom>
        </p:spPr>
      </p:pic>
    </p:spTree>
    <p:extLst>
      <p:ext uri="{BB962C8B-B14F-4D97-AF65-F5344CB8AC3E}">
        <p14:creationId xmlns:p14="http://schemas.microsoft.com/office/powerpoint/2010/main" val="136092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304800" y="84840"/>
            <a:ext cx="11488132" cy="1046375"/>
          </a:xfrm>
        </p:spPr>
        <p:txBody>
          <a:bodyPr>
            <a:normAutofit/>
          </a:bodyPr>
          <a:lstStyle/>
          <a:p>
            <a:pPr algn="l"/>
            <a:r>
              <a:rPr lang="en-US" sz="2800" dirty="0"/>
              <a:t>3) </a:t>
            </a:r>
            <a:r>
              <a:rPr lang="en-IN" sz="3200" b="1" i="0" dirty="0">
                <a:effectLst/>
                <a:latin typeface="Manrope"/>
              </a:rPr>
              <a:t>Language</a:t>
            </a:r>
            <a:r>
              <a:rPr lang="en-IN" sz="3200" b="1" i="0" dirty="0">
                <a:solidFill>
                  <a:srgbClr val="8492A6"/>
                </a:solidFill>
                <a:effectLst/>
                <a:latin typeface="Manrope"/>
              </a:rPr>
              <a:t> </a:t>
            </a:r>
            <a:r>
              <a:rPr lang="en-IN" sz="3200" b="1" i="0" dirty="0">
                <a:effectLst/>
                <a:latin typeface="Manrope"/>
              </a:rPr>
              <a:t>Analysis:</a:t>
            </a:r>
            <a:r>
              <a:rPr lang="en-IN" sz="3200" b="1" i="0" dirty="0">
                <a:solidFill>
                  <a:srgbClr val="8492A6"/>
                </a:solidFill>
                <a:effectLst/>
                <a:latin typeface="Manrope"/>
              </a:rPr>
              <a:t> </a:t>
            </a:r>
            <a:endParaRPr lang="en-IN" sz="2800" dirty="0"/>
          </a:p>
        </p:txBody>
      </p:sp>
      <p:sp>
        <p:nvSpPr>
          <p:cNvPr id="7" name="Rectangle: Rounded Corners 6">
            <a:extLst>
              <a:ext uri="{FF2B5EF4-FFF2-40B4-BE49-F238E27FC236}">
                <a16:creationId xmlns:a16="http://schemas.microsoft.com/office/drawing/2014/main" id="{6C0BFF59-6637-E191-19B0-31A735D5BB3B}"/>
              </a:ext>
            </a:extLst>
          </p:cNvPr>
          <p:cNvSpPr/>
          <p:nvPr/>
        </p:nvSpPr>
        <p:spPr>
          <a:xfrm>
            <a:off x="1828800" y="1781666"/>
            <a:ext cx="8785781" cy="42703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buFont typeface="Arial" panose="020B0604020202020204" pitchFamily="34" charset="0"/>
              <a:buChar char="•"/>
            </a:pPr>
            <a:r>
              <a:rPr lang="en-US" sz="2800" dirty="0"/>
              <a:t>There are total 38 languages.</a:t>
            </a:r>
          </a:p>
          <a:p>
            <a:endParaRPr lang="en-US" sz="2800" dirty="0"/>
          </a:p>
          <a:p>
            <a:pPr marL="342900" indent="-342900">
              <a:buFont typeface="Arial" panose="020B0604020202020204" pitchFamily="34" charset="0"/>
              <a:buChar char="•"/>
            </a:pPr>
            <a:r>
              <a:rPr lang="en-US" sz="2800" dirty="0"/>
              <a:t>Overall average IMDB score is 7.26.</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English language has the highest number of movies which is 3596.</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IN" sz="2800" dirty="0"/>
              <a:t>Average IMDB rating of movies in English is 6.41.</a:t>
            </a:r>
          </a:p>
        </p:txBody>
      </p:sp>
    </p:spTree>
    <p:extLst>
      <p:ext uri="{BB962C8B-B14F-4D97-AF65-F5344CB8AC3E}">
        <p14:creationId xmlns:p14="http://schemas.microsoft.com/office/powerpoint/2010/main" val="293111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C7794-6F08-39E9-9BF8-E002C8F2F7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016762-D8CF-200D-C049-09E84F49D1ED}"/>
              </a:ext>
            </a:extLst>
          </p:cNvPr>
          <p:cNvSpPr>
            <a:spLocks noGrp="1"/>
          </p:cNvSpPr>
          <p:nvPr>
            <p:ph type="title"/>
          </p:nvPr>
        </p:nvSpPr>
        <p:spPr>
          <a:xfrm>
            <a:off x="443060" y="216817"/>
            <a:ext cx="11387579" cy="961535"/>
          </a:xfrm>
        </p:spPr>
        <p:txBody>
          <a:bodyPr/>
          <a:lstStyle/>
          <a:p>
            <a:pPr algn="l"/>
            <a:r>
              <a:rPr lang="en-IN" dirty="0"/>
              <a:t>4) </a:t>
            </a:r>
            <a:r>
              <a:rPr lang="en-IN" b="1" i="0" dirty="0">
                <a:effectLst/>
                <a:latin typeface="Manrope"/>
              </a:rPr>
              <a:t>Director Analysis: </a:t>
            </a:r>
            <a:endParaRPr lang="en-IN" dirty="0"/>
          </a:p>
        </p:txBody>
      </p:sp>
      <p:sp>
        <p:nvSpPr>
          <p:cNvPr id="3" name="Content Placeholder 2">
            <a:extLst>
              <a:ext uri="{FF2B5EF4-FFF2-40B4-BE49-F238E27FC236}">
                <a16:creationId xmlns:a16="http://schemas.microsoft.com/office/drawing/2014/main" id="{6CFE6001-D2CF-71ED-B935-CC09D8373514}"/>
              </a:ext>
            </a:extLst>
          </p:cNvPr>
          <p:cNvSpPr>
            <a:spLocks noGrp="1"/>
          </p:cNvSpPr>
          <p:nvPr>
            <p:ph idx="1"/>
          </p:nvPr>
        </p:nvSpPr>
        <p:spPr>
          <a:xfrm>
            <a:off x="443060" y="1470580"/>
            <a:ext cx="11387579" cy="4958499"/>
          </a:xfrm>
        </p:spPr>
        <p:txBody>
          <a:bodyPr/>
          <a:lstStyle/>
          <a:p>
            <a:r>
              <a:rPr lang="en-US" dirty="0"/>
              <a:t>Overall IMDB score of the directors is 6.46.</a:t>
            </a:r>
          </a:p>
          <a:p>
            <a:r>
              <a:rPr lang="en-US" dirty="0"/>
              <a:t>Some of the top IMDB score directors are </a:t>
            </a:r>
            <a:r>
              <a:rPr lang="en-IN" sz="1800" b="0" i="0" u="none" strike="noStrike" dirty="0">
                <a:effectLst/>
              </a:rPr>
              <a:t>Alfred Hitchcock</a:t>
            </a:r>
            <a:r>
              <a:rPr lang="en-IN" sz="1800" b="0" i="0" u="none" strike="noStrike" dirty="0">
                <a:effectLst/>
                <a:latin typeface="Calibri" panose="020F0502020204030204" pitchFamily="34" charset="0"/>
              </a:rPr>
              <a:t>, </a:t>
            </a:r>
            <a:r>
              <a:rPr lang="en-IN" sz="1800" b="0" i="0" u="none" strike="noStrike" dirty="0">
                <a:effectLst/>
              </a:rPr>
              <a:t>Charles Chaplin, Damien Chazelle, Majid Majidi, Ron Fricke</a:t>
            </a:r>
            <a:r>
              <a:rPr lang="en-IN" dirty="0"/>
              <a:t> , </a:t>
            </a:r>
            <a:r>
              <a:rPr lang="en-IN" sz="1800" b="0" i="0" u="none" strike="noStrike" dirty="0">
                <a:effectLst/>
              </a:rPr>
              <a:t>Tony Kaye</a:t>
            </a:r>
            <a:r>
              <a:rPr lang="en-US" dirty="0"/>
              <a:t>.</a:t>
            </a:r>
          </a:p>
          <a:p>
            <a:r>
              <a:rPr lang="en-US" dirty="0"/>
              <a:t>Charles Chaplin and Tony Kaye has the IMDB rating of 8.6.</a:t>
            </a:r>
          </a:p>
          <a:p>
            <a:r>
              <a:rPr lang="en-US" dirty="0"/>
              <a:t>Success rate of these directors are above 80%.</a:t>
            </a:r>
          </a:p>
          <a:p>
            <a:endParaRPr lang="en-IN" dirty="0"/>
          </a:p>
        </p:txBody>
      </p:sp>
      <p:pic>
        <p:nvPicPr>
          <p:cNvPr id="7" name="Picture 6">
            <a:extLst>
              <a:ext uri="{FF2B5EF4-FFF2-40B4-BE49-F238E27FC236}">
                <a16:creationId xmlns:a16="http://schemas.microsoft.com/office/drawing/2014/main" id="{55DECBE7-D37E-9CAB-EFEC-42DE41FC632B}"/>
              </a:ext>
            </a:extLst>
          </p:cNvPr>
          <p:cNvPicPr>
            <a:picLocks noChangeAspect="1"/>
          </p:cNvPicPr>
          <p:nvPr/>
        </p:nvPicPr>
        <p:blipFill>
          <a:blip r:embed="rId2"/>
          <a:stretch>
            <a:fillRect/>
          </a:stretch>
        </p:blipFill>
        <p:spPr>
          <a:xfrm>
            <a:off x="3350707" y="4034672"/>
            <a:ext cx="5333987" cy="2261367"/>
          </a:xfrm>
          <a:prstGeom prst="rect">
            <a:avLst/>
          </a:prstGeom>
        </p:spPr>
      </p:pic>
    </p:spTree>
    <p:extLst>
      <p:ext uri="{BB962C8B-B14F-4D97-AF65-F5344CB8AC3E}">
        <p14:creationId xmlns:p14="http://schemas.microsoft.com/office/powerpoint/2010/main" val="540148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2466</TotalTime>
  <Words>484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Manrope</vt:lpstr>
      <vt:lpstr>Rockwell</vt:lpstr>
      <vt:lpstr>Damask</vt:lpstr>
      <vt:lpstr>IMDB-Movie Analysis </vt:lpstr>
      <vt:lpstr>Project description</vt:lpstr>
      <vt:lpstr>                               Approach    The required analysis was done with the help of various functions, formulae and tools which excel provides us. </vt:lpstr>
      <vt:lpstr>Process Steps:</vt:lpstr>
      <vt:lpstr>INSIGHTS</vt:lpstr>
      <vt:lpstr>1) Movie Genre Analysis:</vt:lpstr>
      <vt:lpstr>2) Movie Duration Analysis: </vt:lpstr>
      <vt:lpstr>3) Language Analysis: </vt:lpstr>
      <vt:lpstr>4) Director Analysis: </vt:lpstr>
      <vt:lpstr>5) Budget Analysis: </vt:lpstr>
      <vt:lpstr>Learning 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Nilons Enterprises</cp:lastModifiedBy>
  <cp:revision>33</cp:revision>
  <dcterms:created xsi:type="dcterms:W3CDTF">2023-02-24T06:28:00Z</dcterms:created>
  <dcterms:modified xsi:type="dcterms:W3CDTF">2024-02-15T14:51:50Z</dcterms:modified>
</cp:coreProperties>
</file>