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
  </p:notesMasterIdLst>
  <p:sldIdLst>
    <p:sldId id="256" r:id="rId2"/>
    <p:sldId id="257" r:id="rId3"/>
    <p:sldId id="259" r:id="rId4"/>
    <p:sldId id="258" r:id="rId5"/>
    <p:sldId id="260"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6F2"/>
    <a:srgbClr val="E50D79"/>
    <a:srgbClr val="CC0099"/>
    <a:srgbClr val="E2109C"/>
    <a:srgbClr val="990099"/>
    <a:srgbClr val="FE9202"/>
    <a:srgbClr val="007033"/>
    <a:srgbClr val="6C1A00"/>
    <a:srgbClr val="00AACC"/>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365"/>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3248385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502815"/>
            <a:ext cx="8229600" cy="167975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200" y="3487980"/>
            <a:ext cx="8229600" cy="65474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46070" cy="763524"/>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6"/>
            <a:ext cx="8246070" cy="3569856"/>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6903" y="281175"/>
            <a:ext cx="6389896"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96904" y="1102343"/>
            <a:ext cx="6389896" cy="3576168"/>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04" y="277487"/>
            <a:ext cx="8076896"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9/23/2023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40935" y="281175"/>
            <a:ext cx="3037629" cy="4275740"/>
          </a:xfrm>
        </p:spPr>
        <p:txBody>
          <a:bodyPr>
            <a:normAutofit/>
          </a:bodyPr>
          <a:lstStyle/>
          <a:p>
            <a:r>
              <a:rPr lang="en-US" sz="4400" b="1" dirty="0">
                <a:solidFill>
                  <a:schemeClr val="bg1">
                    <a:lumMod val="95000"/>
                  </a:schemeClr>
                </a:solidFill>
                <a:latin typeface="Arial Black" panose="020B0A04020102020204" pitchFamily="34" charset="0"/>
              </a:rPr>
              <a:t>House </a:t>
            </a:r>
            <a:br>
              <a:rPr lang="en-US" sz="4400" b="1" dirty="0">
                <a:solidFill>
                  <a:schemeClr val="bg1">
                    <a:lumMod val="95000"/>
                  </a:schemeClr>
                </a:solidFill>
                <a:latin typeface="Arial Black" panose="020B0A04020102020204" pitchFamily="34" charset="0"/>
              </a:rPr>
            </a:br>
            <a:r>
              <a:rPr lang="en-US" sz="4400" b="1" dirty="0">
                <a:solidFill>
                  <a:schemeClr val="bg1">
                    <a:lumMod val="95000"/>
                  </a:schemeClr>
                </a:solidFill>
                <a:latin typeface="Arial Black" panose="020B0A04020102020204" pitchFamily="34" charset="0"/>
              </a:rPr>
              <a:t>of Wear Sales Report 2022</a:t>
            </a:r>
            <a:endParaRPr lang="en-US" sz="4400" dirty="0">
              <a:solidFill>
                <a:schemeClr val="bg1">
                  <a:lumMod val="95000"/>
                </a:schemeClr>
              </a:solidFill>
            </a:endParaRP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0" dirty="0">
                <a:solidFill>
                  <a:srgbClr val="374151"/>
                </a:solidFill>
                <a:effectLst/>
                <a:latin typeface="Times New Roman" panose="02020603050405020304" pitchFamily="18" charset="0"/>
                <a:cs typeface="Times New Roman" panose="02020603050405020304" pitchFamily="18" charset="0"/>
              </a:rPr>
              <a:t> </a:t>
            </a:r>
            <a:r>
              <a:rPr lang="en-US" sz="3600" b="1" i="0" u="sng" dirty="0">
                <a:solidFill>
                  <a:schemeClr val="bg1">
                    <a:lumMod val="95000"/>
                  </a:schemeClr>
                </a:solidFill>
                <a:effectLst/>
                <a:latin typeface="Times New Roman" panose="02020603050405020304" pitchFamily="18" charset="0"/>
                <a:cs typeface="Times New Roman" panose="02020603050405020304" pitchFamily="18" charset="0"/>
              </a:rPr>
              <a:t>Problem Statement</a:t>
            </a:r>
            <a:endParaRPr lang="en-US" dirty="0">
              <a:solidFill>
                <a:schemeClr val="bg1">
                  <a:lumMod val="95000"/>
                </a:schemeClr>
              </a:solidFill>
            </a:endParaRPr>
          </a:p>
        </p:txBody>
      </p:sp>
      <p:sp>
        <p:nvSpPr>
          <p:cNvPr id="3" name="Content Placeholder 2"/>
          <p:cNvSpPr>
            <a:spLocks noGrp="1"/>
          </p:cNvSpPr>
          <p:nvPr>
            <p:ph idx="1"/>
          </p:nvPr>
        </p:nvSpPr>
        <p:spPr/>
        <p:txBody>
          <a:bodyPr/>
          <a:lstStyle/>
          <a:p>
            <a:pPr marL="0" indent="0" algn="l">
              <a:buNone/>
            </a:pPr>
            <a:r>
              <a:rPr lang="en-US" sz="2800" b="0" i="0" dirty="0">
                <a:solidFill>
                  <a:srgbClr val="374151"/>
                </a:solidFill>
                <a:effectLst/>
                <a:latin typeface="Times New Roman" panose="02020603050405020304" pitchFamily="18" charset="0"/>
                <a:cs typeface="Times New Roman" panose="02020603050405020304" pitchFamily="18" charset="0"/>
              </a:rPr>
              <a:t>"House of Wears," a clothing store with a diverse range of products, is looking to enhance its business strategies for the year 2022. To achieve this, they aim to create a comprehensive sales report for the year and use Excel visualization tools to gain valuable insights into their customers' behavior. The objective is to understand their customer base better and identify opportunities for growth and improvement.</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96903" y="128470"/>
            <a:ext cx="6389896" cy="610820"/>
          </a:xfrm>
        </p:spPr>
        <p:txBody>
          <a:bodyPr>
            <a:normAutofit/>
          </a:bodyPr>
          <a:lstStyle/>
          <a:p>
            <a:pPr marL="0" indent="0" algn="l">
              <a:buNone/>
            </a:pPr>
            <a:r>
              <a:rPr lang="en-US" sz="2800" b="1" i="0" u="sng" dirty="0">
                <a:effectLst/>
                <a:latin typeface="Times New Roman" panose="02020603050405020304" pitchFamily="18" charset="0"/>
                <a:cs typeface="Times New Roman" panose="02020603050405020304" pitchFamily="18" charset="0"/>
              </a:rPr>
              <a:t>Key Objectives</a:t>
            </a:r>
            <a:r>
              <a:rPr lang="en-US" sz="2800" b="1" i="0" dirty="0">
                <a:effectLst/>
                <a:latin typeface="Times New Roman" panose="02020603050405020304" pitchFamily="18" charset="0"/>
                <a:cs typeface="Times New Roman" panose="02020603050405020304" pitchFamily="18" charset="0"/>
              </a:rPr>
              <a:t>:</a:t>
            </a:r>
            <a:endParaRPr lang="en-US" sz="2800" b="0" i="0" dirty="0">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823309" y="891995"/>
            <a:ext cx="7177135" cy="3970330"/>
          </a:xfrm>
        </p:spPr>
        <p:txBody>
          <a:bodyPr>
            <a:normAutofit fontScale="92500" lnSpcReduction="10000"/>
          </a:bodyPr>
          <a:lstStyle/>
          <a:p>
            <a:pPr algn="l">
              <a:buFont typeface="+mj-lt"/>
              <a:buAutoNum type="arabicPeriod"/>
            </a:pPr>
            <a:r>
              <a:rPr lang="en-US" sz="1600" b="1" i="0" u="sng" dirty="0">
                <a:effectLst/>
                <a:latin typeface="Times New Roman" panose="02020603050405020304" pitchFamily="18" charset="0"/>
                <a:cs typeface="Times New Roman" panose="02020603050405020304" pitchFamily="18" charset="0"/>
              </a:rPr>
              <a:t>Sales Data Compilation:</a:t>
            </a:r>
            <a:r>
              <a:rPr lang="en-US" sz="1600" b="0" i="0" dirty="0">
                <a:effectLst/>
                <a:latin typeface="Times New Roman" panose="02020603050405020304" pitchFamily="18" charset="0"/>
                <a:cs typeface="Times New Roman" panose="02020603050405020304" pitchFamily="18" charset="0"/>
              </a:rPr>
              <a:t> Collect and organize sales data for the entire year 2022, including sales figures, product categories, customer information, and transaction details.</a:t>
            </a:r>
          </a:p>
          <a:p>
            <a:pPr algn="l">
              <a:buFont typeface="+mj-lt"/>
              <a:buAutoNum type="arabicPeriod"/>
            </a:pPr>
            <a:r>
              <a:rPr lang="en-US" sz="1600" b="1" i="0" u="sng" dirty="0">
                <a:effectLst/>
                <a:latin typeface="Times New Roman" panose="02020603050405020304" pitchFamily="18" charset="0"/>
                <a:cs typeface="Times New Roman" panose="02020603050405020304" pitchFamily="18" charset="0"/>
              </a:rPr>
              <a:t>Data Analysis</a:t>
            </a:r>
            <a:r>
              <a:rPr lang="en-US" sz="1600" b="1" i="0" dirty="0">
                <a:effectLst/>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 Utilize Excel's analytical capabilities to extract meaningful insights from the sales data. This may involve identifying top-selling products, customer demographics, sales trends, and seasonality.</a:t>
            </a:r>
          </a:p>
          <a:p>
            <a:pPr algn="l">
              <a:buFont typeface="+mj-lt"/>
              <a:buAutoNum type="arabicPeriod"/>
            </a:pPr>
            <a:r>
              <a:rPr lang="en-US" sz="1600" b="1" i="0" u="sng" dirty="0">
                <a:effectLst/>
                <a:latin typeface="Times New Roman" panose="02020603050405020304" pitchFamily="18" charset="0"/>
                <a:cs typeface="Times New Roman" panose="02020603050405020304" pitchFamily="18" charset="0"/>
              </a:rPr>
              <a:t>Customer Segmentation</a:t>
            </a:r>
            <a:r>
              <a:rPr lang="en-US" sz="1600" b="1" i="0" dirty="0">
                <a:effectLst/>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 Segment the customer base based on various factors such as demographics, purchase history, and frequency of visits to the store.</a:t>
            </a:r>
          </a:p>
          <a:p>
            <a:pPr algn="l">
              <a:buFont typeface="+mj-lt"/>
              <a:buAutoNum type="arabicPeriod"/>
            </a:pPr>
            <a:r>
              <a:rPr lang="en-US" sz="1600" b="1" i="0" u="sng" dirty="0">
                <a:effectLst/>
                <a:latin typeface="Times New Roman" panose="02020603050405020304" pitchFamily="18" charset="0"/>
                <a:cs typeface="Times New Roman" panose="02020603050405020304" pitchFamily="18" charset="0"/>
              </a:rPr>
              <a:t>Visual Representation</a:t>
            </a:r>
            <a:r>
              <a:rPr lang="en-US" sz="1600" b="1" i="0" dirty="0">
                <a:effectLst/>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 Create visually appealing and informative charts, graphs, and dashboards in Excel to represent the sales data and customer insights effectively.</a:t>
            </a:r>
          </a:p>
          <a:p>
            <a:pPr algn="l">
              <a:buFont typeface="+mj-lt"/>
              <a:buAutoNum type="arabicPeriod"/>
            </a:pPr>
            <a:r>
              <a:rPr lang="en-US" sz="1600" b="1" i="0" u="sng" dirty="0">
                <a:effectLst/>
                <a:latin typeface="Times New Roman" panose="02020603050405020304" pitchFamily="18" charset="0"/>
                <a:cs typeface="Times New Roman" panose="02020603050405020304" pitchFamily="18" charset="0"/>
              </a:rPr>
              <a:t>Customer Behavior Analysis</a:t>
            </a:r>
            <a:r>
              <a:rPr lang="en-US" sz="1600" b="1" i="0" dirty="0">
                <a:effectLst/>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 Analyze customer purchasing behavior, including the average transaction value, popular product categories, and customer retention rates.</a:t>
            </a:r>
          </a:p>
          <a:p>
            <a:pPr algn="l">
              <a:buFont typeface="+mj-lt"/>
              <a:buAutoNum type="arabicPeriod"/>
            </a:pPr>
            <a:r>
              <a:rPr lang="en-US" sz="1600" b="1" i="0" u="sng" dirty="0">
                <a:effectLst/>
                <a:latin typeface="Times New Roman" panose="02020603050405020304" pitchFamily="18" charset="0"/>
                <a:cs typeface="Times New Roman" panose="02020603050405020304" pitchFamily="18" charset="0"/>
              </a:rPr>
              <a:t>Identify Growth Opportunities</a:t>
            </a:r>
            <a:r>
              <a:rPr lang="en-US" sz="1600" b="1" i="0" dirty="0">
                <a:effectLst/>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 Identify areas where House of Wears can enhance its product offerings, marketing strategies, and customer engagement to foster growth in the coming year.</a:t>
            </a:r>
          </a:p>
          <a:p>
            <a:pPr algn="l">
              <a:buFont typeface="+mj-lt"/>
              <a:buAutoNum type="arabicPeriod"/>
            </a:pPr>
            <a:r>
              <a:rPr lang="en-US" sz="1600" b="1" i="0" u="sng" dirty="0">
                <a:effectLst/>
                <a:latin typeface="Times New Roman" panose="02020603050405020304" pitchFamily="18" charset="0"/>
                <a:cs typeface="Times New Roman" panose="02020603050405020304" pitchFamily="18" charset="0"/>
              </a:rPr>
              <a:t>Recommendations</a:t>
            </a:r>
            <a:r>
              <a:rPr lang="en-US" sz="1600" b="1" i="0" dirty="0">
                <a:effectLst/>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 Based on the analysis, provide actionable recommendations for House of Wears to improve its business strategies and customer satisfaction.</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36879" y="1197405"/>
            <a:ext cx="4040188" cy="610821"/>
          </a:xfrm>
        </p:spPr>
        <p:txBody>
          <a:bodyPr>
            <a:normAutofit fontScale="55000" lnSpcReduction="20000"/>
          </a:bodyPr>
          <a:lstStyle/>
          <a:p>
            <a:r>
              <a:rPr lang="en-US" sz="5100" b="1" i="0" u="sng" dirty="0">
                <a:solidFill>
                  <a:srgbClr val="374151"/>
                </a:solidFill>
                <a:effectLst/>
                <a:latin typeface="Times New Roman" panose="02020603050405020304" pitchFamily="18" charset="0"/>
                <a:cs typeface="Times New Roman" panose="02020603050405020304" pitchFamily="18" charset="0"/>
              </a:rPr>
              <a:t>Deliverables</a:t>
            </a:r>
            <a:r>
              <a:rPr lang="en-US" sz="2400" b="1" i="0" dirty="0">
                <a:solidFill>
                  <a:srgbClr val="374151"/>
                </a:solidFill>
                <a:effectLst/>
                <a:latin typeface="Times New Roman" panose="02020603050405020304" pitchFamily="18" charset="0"/>
                <a:cs typeface="Times New Roman" panose="02020603050405020304" pitchFamily="18" charset="0"/>
              </a:rPr>
              <a:t>:</a:t>
            </a:r>
            <a:br>
              <a:rPr lang="en-US" sz="2400" b="0" i="0" dirty="0">
                <a:solidFill>
                  <a:srgbClr val="374151"/>
                </a:solidFill>
                <a:effectLst/>
                <a:latin typeface="Times New Roman" panose="02020603050405020304" pitchFamily="18" charset="0"/>
                <a:cs typeface="Times New Roman" panose="02020603050405020304" pitchFamily="18" charset="0"/>
              </a:rPr>
            </a:br>
            <a:endParaRPr lang="en-US" dirty="0"/>
          </a:p>
        </p:txBody>
      </p:sp>
      <p:sp>
        <p:nvSpPr>
          <p:cNvPr id="6" name="Content Placeholder 5"/>
          <p:cNvSpPr>
            <a:spLocks noGrp="1"/>
          </p:cNvSpPr>
          <p:nvPr>
            <p:ph sz="half" idx="2"/>
          </p:nvPr>
        </p:nvSpPr>
        <p:spPr>
          <a:xfrm>
            <a:off x="296261" y="1808226"/>
            <a:ext cx="4040188" cy="3054099"/>
          </a:xfrm>
        </p:spPr>
        <p:txBody>
          <a:bodyPr>
            <a:noAutofit/>
          </a:bodyPr>
          <a:lstStyle/>
          <a:p>
            <a:pPr algn="l"/>
            <a:r>
              <a:rPr lang="en-US" sz="1600" b="0" i="0" dirty="0">
                <a:solidFill>
                  <a:srgbClr val="374151"/>
                </a:solidFill>
                <a:effectLst/>
                <a:latin typeface="Times New Roman" panose="02020603050405020304" pitchFamily="18" charset="0"/>
                <a:cs typeface="Times New Roman" panose="02020603050405020304" pitchFamily="18" charset="0"/>
              </a:rPr>
              <a:t>The project's deliverables include:</a:t>
            </a:r>
          </a:p>
          <a:p>
            <a:pPr marL="457200" indent="-457200"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A well-structured Excel workbook containing organized sales data for 2022.</a:t>
            </a:r>
            <a:br>
              <a:rPr lang="en-US" sz="1600" b="0" i="0" dirty="0">
                <a:solidFill>
                  <a:srgbClr val="374151"/>
                </a:solidFill>
                <a:effectLst/>
                <a:latin typeface="Times New Roman" panose="02020603050405020304" pitchFamily="18" charset="0"/>
                <a:cs typeface="Times New Roman" panose="02020603050405020304" pitchFamily="18" charset="0"/>
              </a:rPr>
            </a:b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Visual representations of sales trends, customer segments, and other relevant insights.</a:t>
            </a:r>
            <a:br>
              <a:rPr lang="en-US" sz="1600" b="0" i="0" dirty="0">
                <a:solidFill>
                  <a:srgbClr val="374151"/>
                </a:solidFill>
                <a:effectLst/>
                <a:latin typeface="Times New Roman" panose="02020603050405020304" pitchFamily="18" charset="0"/>
                <a:cs typeface="Times New Roman" panose="02020603050405020304" pitchFamily="18" charset="0"/>
              </a:rPr>
            </a:b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A comprehensive report summarizing the findings and actionable recommendations for House of Wears.</a:t>
            </a:r>
            <a:endParaRPr lang="en-US" sz="1600" dirty="0"/>
          </a:p>
        </p:txBody>
      </p:sp>
      <p:sp>
        <p:nvSpPr>
          <p:cNvPr id="7" name="Text Placeholder 6"/>
          <p:cNvSpPr>
            <a:spLocks noGrp="1"/>
          </p:cNvSpPr>
          <p:nvPr>
            <p:ph type="body" sz="quarter" idx="3"/>
          </p:nvPr>
        </p:nvSpPr>
        <p:spPr>
          <a:xfrm>
            <a:off x="4572000" y="1197406"/>
            <a:ext cx="4041775" cy="458114"/>
          </a:xfrm>
        </p:spPr>
        <p:txBody>
          <a:bodyPr>
            <a:noAutofit/>
          </a:bodyPr>
          <a:lstStyle/>
          <a:p>
            <a:r>
              <a:rPr lang="en-US" sz="2800" b="1" i="0" u="sng" dirty="0">
                <a:solidFill>
                  <a:srgbClr val="374151"/>
                </a:solidFill>
                <a:effectLst/>
                <a:latin typeface="Times New Roman" panose="02020603050405020304" pitchFamily="18" charset="0"/>
                <a:cs typeface="Times New Roman" panose="02020603050405020304" pitchFamily="18" charset="0"/>
              </a:rPr>
              <a:t>Success Criteria</a:t>
            </a:r>
            <a:r>
              <a:rPr lang="en-US" sz="2800" b="1" i="0" dirty="0">
                <a:solidFill>
                  <a:srgbClr val="374151"/>
                </a:solidFill>
                <a:effectLst/>
                <a:latin typeface="Times New Roman" panose="02020603050405020304" pitchFamily="18" charset="0"/>
                <a:cs typeface="Times New Roman" panose="02020603050405020304" pitchFamily="18" charset="0"/>
              </a:rPr>
              <a:t>:</a:t>
            </a:r>
            <a:endParaRPr lang="en-US" sz="2800" dirty="0"/>
          </a:p>
        </p:txBody>
      </p:sp>
      <p:sp>
        <p:nvSpPr>
          <p:cNvPr id="8" name="Content Placeholder 7"/>
          <p:cNvSpPr>
            <a:spLocks noGrp="1"/>
          </p:cNvSpPr>
          <p:nvPr>
            <p:ph sz="quarter" idx="4"/>
          </p:nvPr>
        </p:nvSpPr>
        <p:spPr>
          <a:xfrm>
            <a:off x="4724705" y="1808226"/>
            <a:ext cx="4040188" cy="3054099"/>
          </a:xfrm>
        </p:spPr>
        <p:txBody>
          <a:bodyPr>
            <a:normAutofit fontScale="62500" lnSpcReduction="20000"/>
          </a:bodyPr>
          <a:lstStyle/>
          <a:p>
            <a:pPr algn="l"/>
            <a:r>
              <a:rPr lang="en-US" sz="2400" b="0" i="0" dirty="0">
                <a:solidFill>
                  <a:srgbClr val="374151"/>
                </a:solidFill>
                <a:effectLst/>
                <a:latin typeface="Times New Roman" panose="02020603050405020304" pitchFamily="18" charset="0"/>
                <a:cs typeface="Times New Roman" panose="02020603050405020304" pitchFamily="18" charset="0"/>
              </a:rPr>
              <a:t>The project will be considered successful if it achieves the following:</a:t>
            </a:r>
            <a:endParaRPr lang="en-US" dirty="0">
              <a:solidFill>
                <a:srgbClr val="374151"/>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A clear understanding of House of Wears' sales performance for 2022.</a:t>
            </a:r>
            <a:br>
              <a:rPr lang="en-US" sz="2400" b="0" i="0" dirty="0">
                <a:solidFill>
                  <a:srgbClr val="374151"/>
                </a:solidFill>
                <a:effectLst/>
                <a:latin typeface="Times New Roman" panose="02020603050405020304" pitchFamily="18" charset="0"/>
                <a:cs typeface="Times New Roman" panose="02020603050405020304" pitchFamily="18" charset="0"/>
              </a:rPr>
            </a:b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Insights into customer behavior and preferences.</a:t>
            </a:r>
            <a:br>
              <a:rPr lang="en-US" sz="2400" b="0" i="0" dirty="0">
                <a:solidFill>
                  <a:srgbClr val="374151"/>
                </a:solidFill>
                <a:effectLst/>
                <a:latin typeface="Times New Roman" panose="02020603050405020304" pitchFamily="18" charset="0"/>
                <a:cs typeface="Times New Roman" panose="02020603050405020304" pitchFamily="18" charset="0"/>
              </a:rPr>
            </a:b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Identification of growth opportunities and areas for improvement.</a:t>
            </a:r>
            <a:br>
              <a:rPr lang="en-US" sz="2400" b="0" i="0" dirty="0">
                <a:solidFill>
                  <a:srgbClr val="374151"/>
                </a:solidFill>
                <a:effectLst/>
                <a:latin typeface="Times New Roman" panose="02020603050405020304" pitchFamily="18" charset="0"/>
                <a:cs typeface="Times New Roman" panose="02020603050405020304" pitchFamily="18" charset="0"/>
              </a:rPr>
            </a:b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Creation of visually compelling Excel charts and dashboards.</a:t>
            </a:r>
            <a:br>
              <a:rPr lang="en-US" sz="2400" b="0" i="0" dirty="0">
                <a:solidFill>
                  <a:srgbClr val="374151"/>
                </a:solidFill>
                <a:effectLst/>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354F-E934-5B5F-63DA-C6BD4B834B7C}"/>
              </a:ext>
            </a:extLst>
          </p:cNvPr>
          <p:cNvSpPr>
            <a:spLocks noGrp="1"/>
          </p:cNvSpPr>
          <p:nvPr>
            <p:ph type="title"/>
          </p:nvPr>
        </p:nvSpPr>
        <p:spPr>
          <a:xfrm>
            <a:off x="296260" y="3182570"/>
            <a:ext cx="8551479" cy="1679755"/>
          </a:xfrm>
        </p:spPr>
        <p:txBody>
          <a:bodyPr>
            <a:normAutofit fontScale="90000"/>
          </a:bodyPr>
          <a:lstStyle/>
          <a:p>
            <a:r>
              <a:rPr lang="en-US" sz="2700" i="0" u="sng" dirty="0">
                <a:solidFill>
                  <a:srgbClr val="33333F"/>
                </a:solidFill>
                <a:effectLst/>
                <a:latin typeface="Times New Roman" panose="02020603050405020304" pitchFamily="18" charset="0"/>
                <a:cs typeface="Times New Roman" panose="02020603050405020304" pitchFamily="18" charset="0"/>
              </a:rPr>
              <a:t>Final Conclusion to improve House of wear store sales: </a:t>
            </a:r>
            <a:br>
              <a:rPr lang="en-US" sz="2000" b="0" i="0" dirty="0">
                <a:solidFill>
                  <a:srgbClr val="33333F"/>
                </a:solidFill>
                <a:effectLst/>
                <a:latin typeface="Times New Roman" panose="02020603050405020304" pitchFamily="18" charset="0"/>
                <a:cs typeface="Times New Roman" panose="02020603050405020304" pitchFamily="18" charset="0"/>
              </a:rPr>
            </a:br>
            <a:r>
              <a:rPr lang="en-US" sz="2000" b="0" i="0" cap="small" dirty="0">
                <a:solidFill>
                  <a:srgbClr val="33333F"/>
                </a:solidFill>
                <a:effectLst/>
                <a:latin typeface="Times New Roman" panose="02020603050405020304" pitchFamily="18" charset="0"/>
                <a:cs typeface="Times New Roman" panose="02020603050405020304" pitchFamily="18" charset="0"/>
              </a:rPr>
              <a:t>Target women customers of age group (30-49 years) living in Maharashtra, Karnataka and Uttar Pradesh by showing ads/offers/coupons available on Amazon, Flipkart and Myntra</a:t>
            </a:r>
            <a:endParaRPr lang="en-IN" sz="2000" cap="small"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B70F059-1930-0C83-C9B1-5CB726591172}"/>
              </a:ext>
            </a:extLst>
          </p:cNvPr>
          <p:cNvSpPr>
            <a:spLocks noGrp="1"/>
          </p:cNvSpPr>
          <p:nvPr>
            <p:ph type="body" idx="1"/>
          </p:nvPr>
        </p:nvSpPr>
        <p:spPr>
          <a:xfrm>
            <a:off x="448965" y="1197404"/>
            <a:ext cx="8246070" cy="1832461"/>
          </a:xfrm>
        </p:spPr>
        <p:txBody>
          <a:bodyPr>
            <a:normAutofit lnSpcReduction="10000"/>
          </a:bodyPr>
          <a:lstStyle/>
          <a:p>
            <a:r>
              <a:rPr lang="en-IN" sz="2800" b="1" u="sng" dirty="0">
                <a:solidFill>
                  <a:schemeClr val="tx1"/>
                </a:solidFill>
                <a:latin typeface="Times New Roman" panose="02020603050405020304" pitchFamily="18" charset="0"/>
                <a:cs typeface="Times New Roman" panose="02020603050405020304" pitchFamily="18" charset="0"/>
              </a:rPr>
              <a:t>Sample Insights:</a:t>
            </a:r>
          </a:p>
          <a:p>
            <a:pPr marL="342900" indent="-342900">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Women are more likely to buy compared to men (~65%)</a:t>
            </a:r>
          </a:p>
          <a:p>
            <a:pPr marL="342900" indent="-342900">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Maharashtra, Karnataka and Uttar Pradesh are the top 3 states (~35%)</a:t>
            </a:r>
          </a:p>
          <a:p>
            <a:pPr marL="342900" indent="-342900">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Adult age group (30-49 years) is max contributing (~50%)</a:t>
            </a:r>
          </a:p>
          <a:p>
            <a:pPr marL="342900" indent="-342900">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Amazon, Flipkart and Myntra channels are max contributing (~80%)</a:t>
            </a:r>
          </a:p>
        </p:txBody>
      </p:sp>
    </p:spTree>
    <p:extLst>
      <p:ext uri="{BB962C8B-B14F-4D97-AF65-F5344CB8AC3E}">
        <p14:creationId xmlns:p14="http://schemas.microsoft.com/office/powerpoint/2010/main" val="1285513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Words>
  <Application>Microsoft Office PowerPoint</Application>
  <PresentationFormat>On-screen Show (16:9)</PresentationFormat>
  <Paragraphs>29</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Times New Roman</vt:lpstr>
      <vt:lpstr>Office Theme</vt:lpstr>
      <vt:lpstr>House  of Wear Sales Report 2022</vt:lpstr>
      <vt:lpstr> Problem Statement</vt:lpstr>
      <vt:lpstr>Key Objectives:</vt:lpstr>
      <vt:lpstr>PowerPoint Presentation</vt:lpstr>
      <vt:lpstr>Final Conclusion to improve House of wear store sales:  Target women customers of age group (30-49 years) living in Maharashtra, Karnataka and Uttar Pradesh by showing ads/offers/coupons available on Amazon, Flipkart and Myntra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2023-09-23T10:17:26Z</dcterms:modified>
</cp:coreProperties>
</file>