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9" r:id="rId3"/>
    <p:sldId id="297" r:id="rId4"/>
    <p:sldId id="261" r:id="rId5"/>
    <p:sldId id="298" r:id="rId6"/>
    <p:sldId id="262" r:id="rId7"/>
    <p:sldId id="263" r:id="rId8"/>
    <p:sldId id="299" r:id="rId9"/>
    <p:sldId id="300" r:id="rId10"/>
    <p:sldId id="301" r:id="rId11"/>
    <p:sldId id="276" r:id="rId12"/>
    <p:sldId id="278" r:id="rId13"/>
  </p:sldIdLst>
  <p:sldSz cx="9144000" cy="5143500" type="screen16x9"/>
  <p:notesSz cx="6858000" cy="9144000"/>
  <p:embeddedFontLst>
    <p:embeddedFont>
      <p:font typeface="Abadi" panose="020B0604020104020204" pitchFamily="34" charset="0"/>
      <p:regular r:id="rId15"/>
    </p:embeddedFont>
    <p:embeddedFont>
      <p:font typeface="Raleway Thin" pitchFamily="2" charset="0"/>
      <p:regular r:id="rId16"/>
      <p:bold r:id="rId17"/>
      <p:italic r:id="rId18"/>
      <p:boldItalic r:id="rId19"/>
    </p:embeddedFont>
    <p:embeddedFont>
      <p:font typeface="Satisfy"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A09410-F8A8-4BEE-A9E7-BA741030BE37}">
  <a:tblStyle styleId="{07A09410-F8A8-4BEE-A9E7-BA741030BE3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C07E80F-5B04-4A68-8AE0-D5BF51DB91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201ee5e95_0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201ee5e95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AA047213-7D5E-E02C-E798-3EC58232A246}"/>
            </a:ext>
          </a:extLst>
        </p:cNvPr>
        <p:cNvGrpSpPr/>
        <p:nvPr/>
      </p:nvGrpSpPr>
      <p:grpSpPr>
        <a:xfrm>
          <a:off x="0" y="0"/>
          <a:ext cx="0" cy="0"/>
          <a:chOff x="0" y="0"/>
          <a:chExt cx="0" cy="0"/>
        </a:xfrm>
      </p:grpSpPr>
      <p:sp>
        <p:nvSpPr>
          <p:cNvPr id="95" name="Google Shape;95;p:notes">
            <a:extLst>
              <a:ext uri="{FF2B5EF4-FFF2-40B4-BE49-F238E27FC236}">
                <a16:creationId xmlns:a16="http://schemas.microsoft.com/office/drawing/2014/main" id="{5D9C0A7E-9FF7-7206-8023-4764433B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p:notes">
            <a:extLst>
              <a:ext uri="{FF2B5EF4-FFF2-40B4-BE49-F238E27FC236}">
                <a16:creationId xmlns:a16="http://schemas.microsoft.com/office/drawing/2014/main" id="{16399E2C-C624-B77D-45F5-31D6D0AD6A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62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4B92972E-59D6-BB95-5DF8-753BC0B8DA66}"/>
            </a:ext>
          </a:extLst>
        </p:cNvPr>
        <p:cNvGrpSpPr/>
        <p:nvPr/>
      </p:nvGrpSpPr>
      <p:grpSpPr>
        <a:xfrm>
          <a:off x="0" y="0"/>
          <a:ext cx="0" cy="0"/>
          <a:chOff x="0" y="0"/>
          <a:chExt cx="0" cy="0"/>
        </a:xfrm>
      </p:grpSpPr>
      <p:sp>
        <p:nvSpPr>
          <p:cNvPr id="113" name="Google Shape;113;g35f391192_017:notes">
            <a:extLst>
              <a:ext uri="{FF2B5EF4-FFF2-40B4-BE49-F238E27FC236}">
                <a16:creationId xmlns:a16="http://schemas.microsoft.com/office/drawing/2014/main" id="{1DD99925-C04D-2C7B-90F2-51AE93B488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17:notes">
            <a:extLst>
              <a:ext uri="{FF2B5EF4-FFF2-40B4-BE49-F238E27FC236}">
                <a16:creationId xmlns:a16="http://schemas.microsoft.com/office/drawing/2014/main" id="{400CAA1D-3B2B-DA34-FEED-5AA39913A8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921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3D9B706-22F2-8A1F-E02B-3F7084648919}"/>
            </a:ext>
          </a:extLst>
        </p:cNvPr>
        <p:cNvGrpSpPr/>
        <p:nvPr/>
      </p:nvGrpSpPr>
      <p:grpSpPr>
        <a:xfrm>
          <a:off x="0" y="0"/>
          <a:ext cx="0" cy="0"/>
          <a:chOff x="0" y="0"/>
          <a:chExt cx="0" cy="0"/>
        </a:xfrm>
      </p:grpSpPr>
      <p:sp>
        <p:nvSpPr>
          <p:cNvPr id="113" name="Google Shape;113;g35f391192_017:notes">
            <a:extLst>
              <a:ext uri="{FF2B5EF4-FFF2-40B4-BE49-F238E27FC236}">
                <a16:creationId xmlns:a16="http://schemas.microsoft.com/office/drawing/2014/main" id="{474240AF-CDBA-5035-A70A-1D18F26137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17:notes">
            <a:extLst>
              <a:ext uri="{FF2B5EF4-FFF2-40B4-BE49-F238E27FC236}">
                <a16:creationId xmlns:a16="http://schemas.microsoft.com/office/drawing/2014/main" id="{3EAC51E4-BB59-B78E-CE84-EC247093AA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381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3CB8CF93-6138-16F8-5545-CAF174E92FF0}"/>
            </a:ext>
          </a:extLst>
        </p:cNvPr>
        <p:cNvGrpSpPr/>
        <p:nvPr/>
      </p:nvGrpSpPr>
      <p:grpSpPr>
        <a:xfrm>
          <a:off x="0" y="0"/>
          <a:ext cx="0" cy="0"/>
          <a:chOff x="0" y="0"/>
          <a:chExt cx="0" cy="0"/>
        </a:xfrm>
      </p:grpSpPr>
      <p:sp>
        <p:nvSpPr>
          <p:cNvPr id="113" name="Google Shape;113;g35f391192_017:notes">
            <a:extLst>
              <a:ext uri="{FF2B5EF4-FFF2-40B4-BE49-F238E27FC236}">
                <a16:creationId xmlns:a16="http://schemas.microsoft.com/office/drawing/2014/main" id="{11CD844C-EA1D-6E3C-1E8B-EC33310971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17:notes">
            <a:extLst>
              <a:ext uri="{FF2B5EF4-FFF2-40B4-BE49-F238E27FC236}">
                <a16:creationId xmlns:a16="http://schemas.microsoft.com/office/drawing/2014/main" id="{13534273-12CC-2690-4DAA-13CB94EC0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853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accent2"/>
            </a:gs>
          </a:gsLst>
          <a:lin ang="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848825"/>
            <a:ext cx="5850900" cy="1715100"/>
          </a:xfrm>
          <a:prstGeom prst="rect">
            <a:avLst/>
          </a:prstGeom>
          <a:effectLst>
            <a:outerShdw blurRad="14288" dist="28575" dir="2700000" algn="bl" rotWithShape="0">
              <a:srgbClr val="655A87">
                <a:alpha val="20000"/>
              </a:srgbClr>
            </a:outerShdw>
          </a:effectLst>
        </p:spPr>
        <p:txBody>
          <a:bodyPr spcFirstLastPara="1" wrap="square" lIns="0" tIns="0" rIns="0" bIns="0" anchor="t" anchorCtr="0">
            <a:noAutofit/>
          </a:bodyPr>
          <a:lstStyle>
            <a:lvl1pPr lvl="0" rtl="0">
              <a:spcBef>
                <a:spcPts val="0"/>
              </a:spcBef>
              <a:spcAft>
                <a:spcPts val="0"/>
              </a:spcAft>
              <a:buClr>
                <a:schemeClr val="lt1"/>
              </a:buClr>
              <a:buSzPts val="6000"/>
              <a:buNone/>
              <a:defRPr sz="6000">
                <a:solidFill>
                  <a:schemeClr val="lt1"/>
                </a:solidFill>
                <a:latin typeface="Abadi" panose="020F0502020204030204" pitchFamily="34" charset="0"/>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855300" y="344225"/>
            <a:ext cx="7433400" cy="1159800"/>
          </a:xfrm>
          <a:prstGeom prst="rect">
            <a:avLst/>
          </a:prstGeom>
          <a:effectLst>
            <a:outerShdw blurRad="14288" dist="19050" dir="2700000" algn="bl" rotWithShape="0">
              <a:srgbClr val="655A87">
                <a:alpha val="20000"/>
              </a:srgbClr>
            </a:outerShdw>
          </a:effectLst>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latin typeface="Abadi" panose="020F0502020204030204" pitchFamily="34" charset="0"/>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dirty="0"/>
          </a:p>
        </p:txBody>
      </p:sp>
      <p:sp>
        <p:nvSpPr>
          <p:cNvPr id="15" name="Google Shape;15;p3"/>
          <p:cNvSpPr txBox="1">
            <a:spLocks noGrp="1"/>
          </p:cNvSpPr>
          <p:nvPr>
            <p:ph type="subTitle" idx="1"/>
          </p:nvPr>
        </p:nvSpPr>
        <p:spPr>
          <a:xfrm>
            <a:off x="855300" y="1600929"/>
            <a:ext cx="7433400" cy="784800"/>
          </a:xfrm>
          <a:prstGeom prst="rect">
            <a:avLst/>
          </a:prstGeom>
        </p:spPr>
        <p:txBody>
          <a:bodyPr spcFirstLastPara="1" wrap="square" lIns="0" tIns="0" rIns="0" bIns="0" anchor="t" anchorCtr="0">
            <a:noAutofit/>
          </a:bodyPr>
          <a:lstStyle>
            <a:lvl1pPr lvl="0" rtl="0">
              <a:spcBef>
                <a:spcPts val="0"/>
              </a:spcBef>
              <a:spcAft>
                <a:spcPts val="0"/>
              </a:spcAft>
              <a:buClr>
                <a:srgbClr val="9283C0"/>
              </a:buClr>
              <a:buSzPts val="2000"/>
              <a:buNone/>
              <a:defRPr>
                <a:solidFill>
                  <a:srgbClr val="9283C0"/>
                </a:solidFill>
              </a:defRPr>
            </a:lvl1pPr>
            <a:lvl2pPr lvl="1" rtl="0">
              <a:spcBef>
                <a:spcPts val="600"/>
              </a:spcBef>
              <a:spcAft>
                <a:spcPts val="0"/>
              </a:spcAft>
              <a:buClr>
                <a:srgbClr val="9283C0"/>
              </a:buClr>
              <a:buSzPts val="3000"/>
              <a:buNone/>
              <a:defRPr sz="3000">
                <a:solidFill>
                  <a:srgbClr val="9283C0"/>
                </a:solidFill>
              </a:defRPr>
            </a:lvl2pPr>
            <a:lvl3pPr lvl="2" rtl="0">
              <a:spcBef>
                <a:spcPts val="600"/>
              </a:spcBef>
              <a:spcAft>
                <a:spcPts val="0"/>
              </a:spcAft>
              <a:buClr>
                <a:srgbClr val="9283C0"/>
              </a:buClr>
              <a:buSzPts val="3000"/>
              <a:buNone/>
              <a:defRPr sz="3000">
                <a:solidFill>
                  <a:srgbClr val="9283C0"/>
                </a:solidFill>
              </a:defRPr>
            </a:lvl3pPr>
            <a:lvl4pPr lvl="3" rtl="0">
              <a:spcBef>
                <a:spcPts val="600"/>
              </a:spcBef>
              <a:spcAft>
                <a:spcPts val="0"/>
              </a:spcAft>
              <a:buClr>
                <a:srgbClr val="9283C0"/>
              </a:buClr>
              <a:buSzPts val="3000"/>
              <a:buNone/>
              <a:defRPr sz="3000">
                <a:solidFill>
                  <a:srgbClr val="9283C0"/>
                </a:solidFill>
              </a:defRPr>
            </a:lvl4pPr>
            <a:lvl5pPr lvl="4" rtl="0">
              <a:spcBef>
                <a:spcPts val="600"/>
              </a:spcBef>
              <a:spcAft>
                <a:spcPts val="0"/>
              </a:spcAft>
              <a:buClr>
                <a:srgbClr val="9283C0"/>
              </a:buClr>
              <a:buSzPts val="3000"/>
              <a:buNone/>
              <a:defRPr sz="3000">
                <a:solidFill>
                  <a:srgbClr val="9283C0"/>
                </a:solidFill>
              </a:defRPr>
            </a:lvl5pPr>
            <a:lvl6pPr lvl="5" rtl="0">
              <a:spcBef>
                <a:spcPts val="600"/>
              </a:spcBef>
              <a:spcAft>
                <a:spcPts val="0"/>
              </a:spcAft>
              <a:buClr>
                <a:srgbClr val="9283C0"/>
              </a:buClr>
              <a:buSzPts val="3000"/>
              <a:buNone/>
              <a:defRPr sz="3000">
                <a:solidFill>
                  <a:srgbClr val="9283C0"/>
                </a:solidFill>
              </a:defRPr>
            </a:lvl6pPr>
            <a:lvl7pPr lvl="6" rtl="0">
              <a:spcBef>
                <a:spcPts val="600"/>
              </a:spcBef>
              <a:spcAft>
                <a:spcPts val="0"/>
              </a:spcAft>
              <a:buClr>
                <a:srgbClr val="9283C0"/>
              </a:buClr>
              <a:buSzPts val="3000"/>
              <a:buNone/>
              <a:defRPr sz="3000">
                <a:solidFill>
                  <a:srgbClr val="9283C0"/>
                </a:solidFill>
              </a:defRPr>
            </a:lvl7pPr>
            <a:lvl8pPr lvl="7" rtl="0">
              <a:spcBef>
                <a:spcPts val="600"/>
              </a:spcBef>
              <a:spcAft>
                <a:spcPts val="0"/>
              </a:spcAft>
              <a:buClr>
                <a:srgbClr val="9283C0"/>
              </a:buClr>
              <a:buSzPts val="3000"/>
              <a:buNone/>
              <a:defRPr sz="3000">
                <a:solidFill>
                  <a:srgbClr val="9283C0"/>
                </a:solidFill>
              </a:defRPr>
            </a:lvl8pPr>
            <a:lvl9pPr lvl="8" rtl="0">
              <a:spcBef>
                <a:spcPts val="600"/>
              </a:spcBef>
              <a:spcAft>
                <a:spcPts val="600"/>
              </a:spcAft>
              <a:buClr>
                <a:srgbClr val="9283C0"/>
              </a:buClr>
              <a:buSzPts val="3000"/>
              <a:buNone/>
              <a:defRPr sz="3000">
                <a:solidFill>
                  <a:srgbClr val="9283C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atin typeface="Abadi" panose="020F0502020204030204" pitchFamily="34" charset="0"/>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
        <p:nvSpPr>
          <p:cNvPr id="24" name="Google Shape;24;p5"/>
          <p:cNvSpPr txBox="1">
            <a:spLocks noGrp="1"/>
          </p:cNvSpPr>
          <p:nvPr>
            <p:ph type="body" idx="1"/>
          </p:nvPr>
        </p:nvSpPr>
        <p:spPr>
          <a:xfrm>
            <a:off x="855300" y="1506350"/>
            <a:ext cx="6110100" cy="2835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𖤓"/>
              <a:defRPr/>
            </a:lvl1pPr>
            <a:lvl2pPr marL="914400" lvl="1" indent="-368300" rtl="0">
              <a:spcBef>
                <a:spcPts val="600"/>
              </a:spcBef>
              <a:spcAft>
                <a:spcPts val="0"/>
              </a:spcAft>
              <a:buSzPts val="2200"/>
              <a:buChar char="𖡼"/>
              <a:defRPr/>
            </a:lvl2pPr>
            <a:lvl3pPr marL="1371600" lvl="2" indent="-368300" rtl="0">
              <a:spcBef>
                <a:spcPts val="600"/>
              </a:spcBef>
              <a:spcAft>
                <a:spcPts val="0"/>
              </a:spcAft>
              <a:buSzPts val="2200"/>
              <a:buChar char="𖡼"/>
              <a:defRPr/>
            </a:lvl3pPr>
            <a:lvl4pPr marL="1828800" lvl="3" indent="-368300" rtl="0">
              <a:spcBef>
                <a:spcPts val="600"/>
              </a:spcBef>
              <a:spcAft>
                <a:spcPts val="0"/>
              </a:spcAft>
              <a:buSzPts val="2200"/>
              <a:buChar char="●"/>
              <a:defRPr/>
            </a:lvl4pPr>
            <a:lvl5pPr marL="2286000" lvl="4" indent="-368300" rtl="0">
              <a:spcBef>
                <a:spcPts val="600"/>
              </a:spcBef>
              <a:spcAft>
                <a:spcPts val="0"/>
              </a:spcAft>
              <a:buSzPts val="2200"/>
              <a:buChar char="○"/>
              <a:defRPr/>
            </a:lvl5pPr>
            <a:lvl6pPr marL="2743200" lvl="5" indent="-368300" rtl="0">
              <a:spcBef>
                <a:spcPts val="600"/>
              </a:spcBef>
              <a:spcAft>
                <a:spcPts val="0"/>
              </a:spcAft>
              <a:buSzPts val="2200"/>
              <a:buChar char="■"/>
              <a:defRPr/>
            </a:lvl6pPr>
            <a:lvl7pPr marL="3200400" lvl="6" indent="-368300" rtl="0">
              <a:spcBef>
                <a:spcPts val="600"/>
              </a:spcBef>
              <a:spcAft>
                <a:spcPts val="0"/>
              </a:spcAft>
              <a:buSzPts val="2200"/>
              <a:buChar char="●"/>
              <a:defRPr/>
            </a:lvl7pPr>
            <a:lvl8pPr marL="3657600" lvl="7" indent="-368300" rtl="0">
              <a:spcBef>
                <a:spcPts val="600"/>
              </a:spcBef>
              <a:spcAft>
                <a:spcPts val="0"/>
              </a:spcAft>
              <a:buSzPts val="2200"/>
              <a:buChar char="○"/>
              <a:defRPr/>
            </a:lvl8pPr>
            <a:lvl9pPr marL="4114800" lvl="8" indent="-368300" rtl="0">
              <a:spcBef>
                <a:spcPts val="600"/>
              </a:spcBef>
              <a:spcAft>
                <a:spcPts val="600"/>
              </a:spcAft>
              <a:buSzPts val="2200"/>
              <a:buChar char="■"/>
              <a:defRPr/>
            </a:lvl9pPr>
          </a:lstStyle>
          <a:p>
            <a:endParaRPr/>
          </a:p>
        </p:txBody>
      </p:sp>
      <p:sp>
        <p:nvSpPr>
          <p:cNvPr id="25" name="Google Shape;25;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855300" y="836000"/>
            <a:ext cx="6110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atin typeface="Abadi" panose="020F0502020204030204" pitchFamily="34" charset="0"/>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
        <p:nvSpPr>
          <p:cNvPr id="29" name="Google Shape;29;p6"/>
          <p:cNvSpPr txBox="1">
            <a:spLocks noGrp="1"/>
          </p:cNvSpPr>
          <p:nvPr>
            <p:ph type="body" idx="1"/>
          </p:nvPr>
        </p:nvSpPr>
        <p:spPr>
          <a:xfrm>
            <a:off x="855275" y="1506350"/>
            <a:ext cx="2854800" cy="3113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𖤓"/>
              <a:defRPr sz="1800"/>
            </a:lvl1pPr>
            <a:lvl2pPr marL="914400" lvl="1" indent="-342900" rtl="0">
              <a:spcBef>
                <a:spcPts val="600"/>
              </a:spcBef>
              <a:spcAft>
                <a:spcPts val="0"/>
              </a:spcAft>
              <a:buSzPts val="1800"/>
              <a:buChar char="𖡼"/>
              <a:defRPr sz="1800"/>
            </a:lvl2pPr>
            <a:lvl3pPr marL="1371600" lvl="2" indent="-342900" rtl="0">
              <a:spcBef>
                <a:spcPts val="600"/>
              </a:spcBef>
              <a:spcAft>
                <a:spcPts val="0"/>
              </a:spcAft>
              <a:buSzPts val="1800"/>
              <a:buChar char="𖡼"/>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0" name="Google Shape;30;p6"/>
          <p:cNvSpPr txBox="1">
            <a:spLocks noGrp="1"/>
          </p:cNvSpPr>
          <p:nvPr>
            <p:ph type="body" idx="2"/>
          </p:nvPr>
        </p:nvSpPr>
        <p:spPr>
          <a:xfrm>
            <a:off x="4110568" y="1506350"/>
            <a:ext cx="2854800" cy="3113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𖤓"/>
              <a:defRPr sz="1800"/>
            </a:lvl1pPr>
            <a:lvl2pPr marL="914400" lvl="1" indent="-342900" rtl="0">
              <a:spcBef>
                <a:spcPts val="600"/>
              </a:spcBef>
              <a:spcAft>
                <a:spcPts val="0"/>
              </a:spcAft>
              <a:buSzPts val="1800"/>
              <a:buChar char="𖡼"/>
              <a:defRPr sz="1800"/>
            </a:lvl2pPr>
            <a:lvl3pPr marL="1371600" lvl="2" indent="-342900" rtl="0">
              <a:spcBef>
                <a:spcPts val="600"/>
              </a:spcBef>
              <a:spcAft>
                <a:spcPts val="0"/>
              </a:spcAft>
              <a:buSzPts val="1800"/>
              <a:buChar char="𖡼"/>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1" name="Google Shape;31;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type="blank">
  <p:cSld name="BLANK">
    <p:bg>
      <p:bgPr>
        <a:gradFill>
          <a:gsLst>
            <a:gs pos="0">
              <a:schemeClr val="accent1"/>
            </a:gs>
            <a:gs pos="100000">
              <a:schemeClr val="accent2"/>
            </a:gs>
          </a:gsLst>
          <a:lin ang="0" scaled="0"/>
        </a:gradFill>
        <a:effectLst/>
      </p:bgPr>
    </p:bg>
    <p:spTree>
      <p:nvGrpSpPr>
        <p:cNvPr id="1" name="Shape 53"/>
        <p:cNvGrpSpPr/>
        <p:nvPr/>
      </p:nvGrpSpPr>
      <p:grpSpPr>
        <a:xfrm>
          <a:off x="0" y="0"/>
          <a:ext cx="0" cy="0"/>
          <a:chOff x="0" y="0"/>
          <a:chExt cx="0" cy="0"/>
        </a:xfrm>
      </p:grpSpPr>
      <p:pic>
        <p:nvPicPr>
          <p:cNvPr id="54" name="Google Shape;54;p11"/>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55" name="Google Shape;55;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lateral">
  <p:cSld name="BLANK_1">
    <p:bg>
      <p:bgPr>
        <a:gradFill>
          <a:gsLst>
            <a:gs pos="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4286282" y="0"/>
            <a:ext cx="4857726" cy="5143500"/>
          </a:xfrm>
          <a:prstGeom prst="rect">
            <a:avLst/>
          </a:prstGeom>
          <a:noFill/>
          <a:ln>
            <a:noFill/>
          </a:ln>
        </p:spPr>
      </p:pic>
      <p:sp>
        <p:nvSpPr>
          <p:cNvPr id="58" name="Google Shape;58;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100000">
              <a:schemeClr val="accen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110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1pPr>
            <a:lvl2pPr lvl="1"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2pPr>
            <a:lvl3pPr lvl="2"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3pPr>
            <a:lvl4pPr lvl="3"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4pPr>
            <a:lvl5pPr lvl="4"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5pPr>
            <a:lvl6pPr lvl="5"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6pPr>
            <a:lvl7pPr lvl="6"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7pPr>
            <a:lvl8pPr lvl="7"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8pPr>
            <a:lvl9pPr lvl="8"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9pPr>
          </a:lstStyle>
          <a:p>
            <a:endParaRPr dirty="0"/>
          </a:p>
        </p:txBody>
      </p:sp>
      <p:sp>
        <p:nvSpPr>
          <p:cNvPr id="7" name="Google Shape;7;p1"/>
          <p:cNvSpPr txBox="1">
            <a:spLocks noGrp="1"/>
          </p:cNvSpPr>
          <p:nvPr>
            <p:ph type="body" idx="1"/>
          </p:nvPr>
        </p:nvSpPr>
        <p:spPr>
          <a:xfrm>
            <a:off x="855300" y="1506350"/>
            <a:ext cx="6110100" cy="2835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rgbClr val="DFD6EF"/>
              </a:buClr>
              <a:buSzPts val="2000"/>
              <a:buFont typeface="Raleway Thin"/>
              <a:buChar char="𖤓"/>
              <a:defRPr sz="2200">
                <a:solidFill>
                  <a:schemeClr val="dk1"/>
                </a:solidFill>
                <a:latin typeface="Raleway Thin"/>
                <a:ea typeface="Raleway Thin"/>
                <a:cs typeface="Raleway Thin"/>
                <a:sym typeface="Raleway Thin"/>
              </a:defRPr>
            </a:lvl1pPr>
            <a:lvl2pPr marL="914400" lvl="1" indent="-368300" rtl="0">
              <a:lnSpc>
                <a:spcPct val="115000"/>
              </a:lnSpc>
              <a:spcBef>
                <a:spcPts val="600"/>
              </a:spcBef>
              <a:spcAft>
                <a:spcPts val="0"/>
              </a:spcAft>
              <a:buClr>
                <a:schemeClr val="accent1"/>
              </a:buClr>
              <a:buSzPts val="2200"/>
              <a:buFont typeface="Raleway Thin"/>
              <a:buChar char="𖡼"/>
              <a:defRPr sz="2200">
                <a:solidFill>
                  <a:schemeClr val="dk1"/>
                </a:solidFill>
                <a:latin typeface="Raleway Thin"/>
                <a:ea typeface="Raleway Thin"/>
                <a:cs typeface="Raleway Thin"/>
                <a:sym typeface="Raleway Thin"/>
              </a:defRPr>
            </a:lvl2pPr>
            <a:lvl3pPr marL="1371600" lvl="2" indent="-368300" rtl="0">
              <a:lnSpc>
                <a:spcPct val="115000"/>
              </a:lnSpc>
              <a:spcBef>
                <a:spcPts val="600"/>
              </a:spcBef>
              <a:spcAft>
                <a:spcPts val="0"/>
              </a:spcAft>
              <a:buClr>
                <a:schemeClr val="lt2"/>
              </a:buClr>
              <a:buSzPts val="2200"/>
              <a:buFont typeface="Raleway Thin"/>
              <a:buChar char="𖡼"/>
              <a:defRPr sz="2200">
                <a:solidFill>
                  <a:schemeClr val="dk1"/>
                </a:solidFill>
                <a:latin typeface="Raleway Thin"/>
                <a:ea typeface="Raleway Thin"/>
                <a:cs typeface="Raleway Thin"/>
                <a:sym typeface="Raleway Thin"/>
              </a:defRPr>
            </a:lvl3pPr>
            <a:lvl4pPr marL="1828800" lvl="3"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4pPr>
            <a:lvl5pPr marL="2286000" lvl="4"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5pPr>
            <a:lvl6pPr marL="2743200" lvl="5"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6pPr>
            <a:lvl7pPr marL="3200400" lvl="6"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7pPr>
            <a:lvl8pPr marL="3657600" lvl="7" indent="-368300" rtl="0">
              <a:lnSpc>
                <a:spcPct val="115000"/>
              </a:lnSpc>
              <a:spcBef>
                <a:spcPts val="600"/>
              </a:spcBef>
              <a:spcAft>
                <a:spcPts val="0"/>
              </a:spcAft>
              <a:buClr>
                <a:schemeClr val="dk1"/>
              </a:buClr>
              <a:buSzPts val="2200"/>
              <a:buFont typeface="Raleway Thin"/>
              <a:buChar char="○"/>
              <a:defRPr sz="2200">
                <a:solidFill>
                  <a:schemeClr val="dk1"/>
                </a:solidFill>
                <a:latin typeface="Raleway Thin"/>
                <a:ea typeface="Raleway Thin"/>
                <a:cs typeface="Raleway Thin"/>
                <a:sym typeface="Raleway Thin"/>
              </a:defRPr>
            </a:lvl8pPr>
            <a:lvl9pPr marL="4114800" lvl="8" indent="-368300" rtl="0">
              <a:lnSpc>
                <a:spcPct val="115000"/>
              </a:lnSpc>
              <a:spcBef>
                <a:spcPts val="600"/>
              </a:spcBef>
              <a:spcAft>
                <a:spcPts val="600"/>
              </a:spcAft>
              <a:buClr>
                <a:schemeClr val="dk1"/>
              </a:buClr>
              <a:buSzPts val="2200"/>
              <a:buFont typeface="Raleway Thin"/>
              <a:buChar char="■"/>
              <a:defRPr sz="2200">
                <a:solidFill>
                  <a:schemeClr val="dk1"/>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Raleway Thin"/>
                <a:ea typeface="Raleway Thin"/>
                <a:cs typeface="Raleway Thin"/>
                <a:sym typeface="Raleway Thin"/>
              </a:defRPr>
            </a:lvl1pPr>
            <a:lvl2pPr lvl="1" algn="r" rtl="0">
              <a:buNone/>
              <a:defRPr sz="1500">
                <a:solidFill>
                  <a:schemeClr val="lt1"/>
                </a:solidFill>
                <a:latin typeface="Raleway Thin"/>
                <a:ea typeface="Raleway Thin"/>
                <a:cs typeface="Raleway Thin"/>
                <a:sym typeface="Raleway Thin"/>
              </a:defRPr>
            </a:lvl2pPr>
            <a:lvl3pPr lvl="2" algn="r" rtl="0">
              <a:buNone/>
              <a:defRPr sz="1500">
                <a:solidFill>
                  <a:schemeClr val="lt1"/>
                </a:solidFill>
                <a:latin typeface="Raleway Thin"/>
                <a:ea typeface="Raleway Thin"/>
                <a:cs typeface="Raleway Thin"/>
                <a:sym typeface="Raleway Thin"/>
              </a:defRPr>
            </a:lvl3pPr>
            <a:lvl4pPr lvl="3" algn="r" rtl="0">
              <a:buNone/>
              <a:defRPr sz="1500">
                <a:solidFill>
                  <a:schemeClr val="lt1"/>
                </a:solidFill>
                <a:latin typeface="Raleway Thin"/>
                <a:ea typeface="Raleway Thin"/>
                <a:cs typeface="Raleway Thin"/>
                <a:sym typeface="Raleway Thin"/>
              </a:defRPr>
            </a:lvl4pPr>
            <a:lvl5pPr lvl="4" algn="r" rtl="0">
              <a:buNone/>
              <a:defRPr sz="1500">
                <a:solidFill>
                  <a:schemeClr val="lt1"/>
                </a:solidFill>
                <a:latin typeface="Raleway Thin"/>
                <a:ea typeface="Raleway Thin"/>
                <a:cs typeface="Raleway Thin"/>
                <a:sym typeface="Raleway Thin"/>
              </a:defRPr>
            </a:lvl5pPr>
            <a:lvl6pPr lvl="5" algn="r" rtl="0">
              <a:buNone/>
              <a:defRPr sz="1500">
                <a:solidFill>
                  <a:schemeClr val="lt1"/>
                </a:solidFill>
                <a:latin typeface="Raleway Thin"/>
                <a:ea typeface="Raleway Thin"/>
                <a:cs typeface="Raleway Thin"/>
                <a:sym typeface="Raleway Thin"/>
              </a:defRPr>
            </a:lvl6pPr>
            <a:lvl7pPr lvl="6" algn="r" rtl="0">
              <a:buNone/>
              <a:defRPr sz="1500">
                <a:solidFill>
                  <a:schemeClr val="lt1"/>
                </a:solidFill>
                <a:latin typeface="Raleway Thin"/>
                <a:ea typeface="Raleway Thin"/>
                <a:cs typeface="Raleway Thin"/>
                <a:sym typeface="Raleway Thin"/>
              </a:defRPr>
            </a:lvl7pPr>
            <a:lvl8pPr lvl="7" algn="r" rtl="0">
              <a:buNone/>
              <a:defRPr sz="1500">
                <a:solidFill>
                  <a:schemeClr val="lt1"/>
                </a:solidFill>
                <a:latin typeface="Raleway Thin"/>
                <a:ea typeface="Raleway Thin"/>
                <a:cs typeface="Raleway Thin"/>
                <a:sym typeface="Raleway Thin"/>
              </a:defRPr>
            </a:lvl8pPr>
            <a:lvl9pPr lvl="8" algn="r" rtl="0">
              <a:buNone/>
              <a:defRPr sz="1500">
                <a:solidFill>
                  <a:schemeClr val="lt1"/>
                </a:solidFill>
                <a:latin typeface="Raleway Thin"/>
                <a:ea typeface="Raleway Thin"/>
                <a:cs typeface="Raleway Thin"/>
                <a:sym typeface="Raleway Thi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F0502020204030204" pitchFamily="34" charset="0"/>
          <a:ea typeface="Abadi" panose="020F050202020403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ommons.wikimedia.org/wiki/File:Instagram_icon.pn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42949" y="264320"/>
            <a:ext cx="7350920" cy="4936330"/>
          </a:xfrm>
          <a:prstGeom prst="rect">
            <a:avLst/>
          </a:prstGeom>
        </p:spPr>
        <p:txBody>
          <a:bodyPr spcFirstLastPara="1" wrap="square" lIns="0" tIns="0" rIns="0" bIns="0" anchor="t" anchorCtr="0">
            <a:noAutofit/>
          </a:bodyPr>
          <a:lstStyle/>
          <a:p>
            <a:pPr algn="ctr"/>
            <a:b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Instagram User Analytics</a:t>
            </a:r>
            <a:b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SQL Project</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30FE36-0B6F-C72B-8467-8FF5D57849F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450429" y="64293"/>
            <a:ext cx="1657351" cy="16573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11162C9A-EDF1-327C-F4A9-28353164ACBA}"/>
            </a:ext>
          </a:extLst>
        </p:cNvPr>
        <p:cNvGrpSpPr/>
        <p:nvPr/>
      </p:nvGrpSpPr>
      <p:grpSpPr>
        <a:xfrm>
          <a:off x="0" y="0"/>
          <a:ext cx="0" cy="0"/>
          <a:chOff x="0" y="0"/>
          <a:chExt cx="0" cy="0"/>
        </a:xfrm>
      </p:grpSpPr>
      <p:sp>
        <p:nvSpPr>
          <p:cNvPr id="116" name="Google Shape;116;p20">
            <a:extLst>
              <a:ext uri="{FF2B5EF4-FFF2-40B4-BE49-F238E27FC236}">
                <a16:creationId xmlns:a16="http://schemas.microsoft.com/office/drawing/2014/main" id="{421BE10F-61AD-66B1-0ED2-2AA63D0F5F15}"/>
              </a:ext>
            </a:extLst>
          </p:cNvPr>
          <p:cNvSpPr txBox="1">
            <a:spLocks noGrp="1"/>
          </p:cNvSpPr>
          <p:nvPr>
            <p:ph type="body" idx="1"/>
          </p:nvPr>
        </p:nvSpPr>
        <p:spPr>
          <a:xfrm>
            <a:off x="278606" y="235743"/>
            <a:ext cx="8422482" cy="4907757"/>
          </a:xfrm>
          <a:prstGeom prst="rect">
            <a:avLst/>
          </a:prstGeom>
        </p:spPr>
        <p:txBody>
          <a:bodyPr spcFirstLastPara="1" wrap="square" lIns="0" tIns="0" rIns="0" bIns="0" anchor="t" anchorCtr="0">
            <a:noAutofit/>
          </a:bodyPr>
          <a:lstStyle/>
          <a:p>
            <a:pPr marL="11430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B</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u="sng" kern="100" dirty="0">
                <a:effectLst/>
                <a:latin typeface="Times New Roman" panose="02020603050405020304" pitchFamily="18" charset="0"/>
                <a:ea typeface="Calibri" panose="020F0502020204030204" pitchFamily="34" charset="0"/>
                <a:cs typeface="Times New Roman" panose="02020603050405020304" pitchFamily="18" charset="0"/>
              </a:rPr>
              <a:t>Investor Metrics: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2</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Bots &amp; Fake Accounts: Investors want to know if the platform is crowded with fake and dummy accounts.</a:t>
            </a:r>
          </a:p>
          <a:p>
            <a:pPr marL="114300" indent="0">
              <a:lnSpc>
                <a:spcPct val="107000"/>
              </a:lnSpc>
              <a:spcAft>
                <a:spcPts val="800"/>
              </a:spcAft>
              <a:buNone/>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Task:</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Identify users (potential bots) who have liked every single photo on the site, as this behavior is not typical for a normal user.</a:t>
            </a:r>
          </a:p>
          <a:p>
            <a:pPr marL="114300" indent="0">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These are some users who can be a bot or fake account.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"Duane60"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Nia_Haag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"Ollie_Ledner37"					257</a:t>
            </a: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"Jaclyn81"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"Mike.Auer39"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"Leslie67"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"Mckenna17"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Julien_Schmidt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114300" indent="0">
              <a:lnSpc>
                <a:spcPct val="107000"/>
              </a:lnSpc>
              <a:spcAft>
                <a:spcPts val="800"/>
              </a:spcAft>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dirty="0"/>
          </a:p>
        </p:txBody>
      </p:sp>
      <p:sp>
        <p:nvSpPr>
          <p:cNvPr id="119" name="Google Shape;119;p20">
            <a:extLst>
              <a:ext uri="{FF2B5EF4-FFF2-40B4-BE49-F238E27FC236}">
                <a16:creationId xmlns:a16="http://schemas.microsoft.com/office/drawing/2014/main" id="{DCCADABD-61A5-3F2A-039A-4231DCF28614}"/>
              </a:ext>
            </a:extLst>
          </p:cNvPr>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3484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89" name="Google Shape;289;p33"/>
          <p:cNvSpPr txBox="1">
            <a:spLocks noGrp="1"/>
          </p:cNvSpPr>
          <p:nvPr>
            <p:ph type="body" idx="4294967295"/>
          </p:nvPr>
        </p:nvSpPr>
        <p:spPr>
          <a:xfrm>
            <a:off x="190916" y="76248"/>
            <a:ext cx="8762168" cy="5067251"/>
          </a:xfrm>
          <a:prstGeom prst="rect">
            <a:avLst/>
          </a:prstGeom>
        </p:spPr>
        <p:txBody>
          <a:bodyPr spcFirstLastPara="1" wrap="square" lIns="0" tIns="0" rIns="0" bIns="0" anchor="ctr" anchorCtr="0">
            <a:noAutofit/>
          </a:bodyPr>
          <a:lstStyle/>
          <a:p>
            <a:pPr marL="114300" indent="0">
              <a:lnSpc>
                <a:spcPct val="107000"/>
              </a:lnSpc>
              <a:spcAft>
                <a:spcPts val="800"/>
              </a:spcAft>
              <a:buNone/>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Maxwell.Halvorson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257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"Rocio33"				257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"Janelle.Nikolaus81"			257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Aniya_Hackett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257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"Bethany20"				257</a:t>
            </a:r>
            <a:endParaRPr lang="en-IN" sz="1600" b="1" kern="1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SELECT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user_id</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COUNT(*) AS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num_likes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FROM likes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GROUP BY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user_id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HAVING COUNT(*) = (SELECT COUNT(*) FROM photos);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u.username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COUNT(*) AS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num_likes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FROM users u</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JOIN likes l ON u.id =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l.user_id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GROUP BY u.id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HAVING COUNT(*) = (SELECT COUNT(*) FROM photos);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p:nvPr/>
        </p:nvSpPr>
        <p:spPr>
          <a:xfrm>
            <a:off x="855300" y="796750"/>
            <a:ext cx="3549900" cy="3549900"/>
          </a:xfrm>
          <a:prstGeom prst="wedgeEllipseCallout">
            <a:avLst>
              <a:gd name="adj1" fmla="val 56599"/>
              <a:gd name="adj2" fmla="val -28246"/>
            </a:avLst>
          </a:prstGeom>
          <a:solidFill>
            <a:schemeClr val="lt1"/>
          </a:solidFill>
          <a:ln>
            <a:noFill/>
          </a:ln>
          <a:effectLst>
            <a:outerShdw blurRad="14288" dist="19050" dir="2700000" algn="bl" rotWithShape="0">
              <a:srgbClr val="655A87">
                <a:alpha val="20000"/>
              </a:srgbClr>
            </a:outerShdw>
          </a:effectLst>
        </p:spPr>
        <p:txBody>
          <a:bodyPr spcFirstLastPara="1" wrap="square" lIns="91425" tIns="91425" rIns="91425" bIns="91425" anchor="ctr" anchorCtr="0">
            <a:noAutofit/>
          </a:bodyPr>
          <a:lstStyle/>
          <a:p>
            <a:pPr marL="0" marR="0" lvl="0" indent="0" algn="l" rtl="0">
              <a:lnSpc>
                <a:spcPct val="80000"/>
              </a:lnSpc>
              <a:spcBef>
                <a:spcPts val="0"/>
              </a:spcBef>
              <a:spcAft>
                <a:spcPts val="0"/>
              </a:spcAft>
              <a:buNone/>
            </a:pPr>
            <a:endParaRPr sz="9400" dirty="0">
              <a:solidFill>
                <a:schemeClr val="lt1"/>
              </a:solidFill>
              <a:latin typeface="Times New Roman" panose="02020603050405020304" pitchFamily="18" charset="0"/>
              <a:ea typeface="Satisfy"/>
              <a:cs typeface="Times New Roman" panose="02020603050405020304" pitchFamily="18" charset="0"/>
              <a:sym typeface="Satisfy"/>
            </a:endParaRPr>
          </a:p>
        </p:txBody>
      </p:sp>
      <p:sp>
        <p:nvSpPr>
          <p:cNvPr id="308" name="Google Shape;308;p35"/>
          <p:cNvSpPr txBox="1">
            <a:spLocks noGrp="1"/>
          </p:cNvSpPr>
          <p:nvPr>
            <p:ph type="ctrTitle" idx="4294967295"/>
          </p:nvPr>
        </p:nvSpPr>
        <p:spPr>
          <a:xfrm>
            <a:off x="4944650" y="1098850"/>
            <a:ext cx="3014400" cy="920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000" dirty="0">
                <a:latin typeface="Times New Roman" panose="02020603050405020304" pitchFamily="18" charset="0"/>
                <a:cs typeface="Times New Roman" panose="02020603050405020304" pitchFamily="18" charset="0"/>
              </a:rPr>
              <a:t>Thanks!</a:t>
            </a:r>
            <a:endParaRPr sz="7000" dirty="0">
              <a:latin typeface="Times New Roman" panose="02020603050405020304" pitchFamily="18" charset="0"/>
              <a:cs typeface="Times New Roman" panose="02020603050405020304" pitchFamily="18" charset="0"/>
            </a:endParaRPr>
          </a:p>
        </p:txBody>
      </p:sp>
      <p:sp>
        <p:nvSpPr>
          <p:cNvPr id="309" name="Google Shape;309;p35"/>
          <p:cNvSpPr txBox="1">
            <a:spLocks noGrp="1"/>
          </p:cNvSpPr>
          <p:nvPr>
            <p:ph type="subTitle" idx="4294967295"/>
          </p:nvPr>
        </p:nvSpPr>
        <p:spPr>
          <a:xfrm>
            <a:off x="4944650" y="2132048"/>
            <a:ext cx="3014400" cy="200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1" dirty="0">
                <a:solidFill>
                  <a:schemeClr val="accent2"/>
                </a:solidFill>
                <a:latin typeface="Times New Roman" panose="02020603050405020304" pitchFamily="18" charset="0"/>
                <a:ea typeface="Raleway"/>
                <a:cs typeface="Times New Roman" panose="02020603050405020304" pitchFamily="18" charset="0"/>
                <a:sym typeface="Raleway"/>
              </a:rPr>
              <a:t>Any questions?</a:t>
            </a:r>
            <a:endParaRPr sz="2400" b="1" dirty="0">
              <a:solidFill>
                <a:schemeClr val="accent2"/>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600"/>
              </a:spcBef>
              <a:spcAft>
                <a:spcPts val="0"/>
              </a:spcAft>
              <a:buNone/>
            </a:pPr>
            <a:r>
              <a:rPr lang="en" sz="2000" dirty="0">
                <a:latin typeface="Times New Roman" panose="02020603050405020304" pitchFamily="18" charset="0"/>
                <a:cs typeface="Times New Roman" panose="02020603050405020304" pitchFamily="18" charset="0"/>
              </a:rPr>
              <a:t>You can find me at:</a:t>
            </a:r>
            <a:endParaRPr sz="20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IN" sz="2000" dirty="0">
                <a:latin typeface="Times New Roman" panose="02020603050405020304" pitchFamily="18" charset="0"/>
                <a:cs typeface="Times New Roman" panose="02020603050405020304" pitchFamily="18" charset="0"/>
              </a:rPr>
              <a:t>G</a:t>
            </a:r>
            <a:r>
              <a:rPr lang="en" sz="2000" dirty="0">
                <a:latin typeface="Times New Roman" panose="02020603050405020304" pitchFamily="18" charset="0"/>
                <a:cs typeface="Times New Roman" panose="02020603050405020304" pitchFamily="18" charset="0"/>
              </a:rPr>
              <a:t>ithub: Kbhardwaj30</a:t>
            </a:r>
            <a:endParaRPr sz="2000" dirty="0">
              <a:latin typeface="Times New Roman" panose="02020603050405020304" pitchFamily="18" charset="0"/>
              <a:cs typeface="Times New Roman" panose="02020603050405020304" pitchFamily="18" charset="0"/>
            </a:endParaRPr>
          </a:p>
        </p:txBody>
      </p:sp>
      <p:sp>
        <p:nvSpPr>
          <p:cNvPr id="310" name="Google Shape;310;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1" name="Google Shape;311;p35"/>
          <p:cNvSpPr/>
          <p:nvPr/>
        </p:nvSpPr>
        <p:spPr>
          <a:xfrm>
            <a:off x="1803571" y="1696609"/>
            <a:ext cx="1604015" cy="148150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gradFill>
            <a:gsLst>
              <a:gs pos="0">
                <a:schemeClr val="accent1"/>
              </a:gs>
              <a:gs pos="100000">
                <a:schemeClr val="accen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6"/>
          <p:cNvSpPr txBox="1">
            <a:spLocks noGrp="1"/>
          </p:cNvSpPr>
          <p:nvPr>
            <p:ph type="subTitle" idx="1"/>
          </p:nvPr>
        </p:nvSpPr>
        <p:spPr>
          <a:xfrm>
            <a:off x="474911" y="385764"/>
            <a:ext cx="8269039" cy="4421980"/>
          </a:xfrm>
          <a:prstGeom prst="rect">
            <a:avLst/>
          </a:prstGeom>
        </p:spPr>
        <p:txBody>
          <a:bodyPr spcFirstLastPara="1" wrap="square" lIns="0" tIns="0" rIns="0" bIns="0" anchor="t" anchorCtr="0">
            <a:noAutofit/>
          </a:bodyPr>
          <a:lstStyle/>
          <a:p>
            <a:pPr marL="342900" lvl="0" indent="-342900">
              <a:lnSpc>
                <a:spcPct val="107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 Stack Used: The tech stack used included MySQL Workbench v8.0.30.0, which was an excellent tool for querying the database, thanks to its ease of access, simple setup, and GUI, as well as its troubleshooting support.</a:t>
            </a:r>
          </a:p>
          <a:p>
            <a:pPr marL="342900" lvl="0" indent="-342900">
              <a:lnSpc>
                <a:spcPct val="107000"/>
              </a:lnSpc>
              <a:spcAft>
                <a:spcPts val="800"/>
              </a:spcAft>
              <a:buFont typeface="Arial" panose="020B0604020202020204" pitchFamily="34" charset="0"/>
              <a:buChar char="•"/>
            </a:pP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Description: This project seeks to uncover valuable information from raw data and metadata, utilizing diverse database management tools. Additionally, it aims to enhance platform efficiency by presenting visual representations of these insights.</a:t>
            </a:r>
          </a:p>
          <a:p>
            <a:pPr marL="342900" lvl="0" indent="-342900">
              <a:lnSpc>
                <a:spcPct val="107000"/>
              </a:lnSpc>
              <a:buFont typeface="Arial" panose="020B0604020202020204" pitchFamily="34" charset="0"/>
              <a:buChar char="•"/>
            </a:pP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Project Approach: The project utilized SQL for execution, employing queries to establish a database from raw data. Subsequent queries focused on sorting and extracting data to derive the necessary insights.</a:t>
            </a:r>
            <a:endPar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75760A-F938-5D75-8FD8-9FDBFFEDE6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4" name="TextBox 3">
            <a:extLst>
              <a:ext uri="{FF2B5EF4-FFF2-40B4-BE49-F238E27FC236}">
                <a16:creationId xmlns:a16="http://schemas.microsoft.com/office/drawing/2014/main" id="{F075D6AB-BBBA-1F2E-2375-309CC513F68B}"/>
              </a:ext>
            </a:extLst>
          </p:cNvPr>
          <p:cNvSpPr txBox="1"/>
          <p:nvPr/>
        </p:nvSpPr>
        <p:spPr>
          <a:xfrm>
            <a:off x="342901" y="207169"/>
            <a:ext cx="8610184" cy="5351228"/>
          </a:xfrm>
          <a:prstGeom prst="rect">
            <a:avLst/>
          </a:prstGeom>
          <a:noFill/>
        </p:spPr>
        <p:txBody>
          <a:bodyPr wrap="square">
            <a:spAutoFit/>
          </a:bodyPr>
          <a:lstStyle/>
          <a:p>
            <a:pPr>
              <a:lnSpc>
                <a:spcPct val="107000"/>
              </a:lnSpc>
              <a:spcAft>
                <a:spcPts val="800"/>
              </a:spcAft>
            </a:pPr>
            <a:r>
              <a:rPr lang="en-IN" sz="1600" b="1" u="sng" kern="100" dirty="0">
                <a:effectLst/>
                <a:latin typeface="Times New Roman" panose="02020603050405020304" pitchFamily="18" charset="0"/>
                <a:ea typeface="Calibri" panose="020F0502020204030204" pitchFamily="34" charset="0"/>
                <a:cs typeface="Times New Roman" panose="02020603050405020304" pitchFamily="18" charset="0"/>
              </a:rPr>
              <a:t>Project Tasks: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u="sng" kern="100" dirty="0">
                <a:effectLst/>
                <a:latin typeface="Times New Roman" panose="02020603050405020304" pitchFamily="18" charset="0"/>
                <a:ea typeface="Calibri" panose="020F0502020204030204" pitchFamily="34" charset="0"/>
                <a:cs typeface="Times New Roman" panose="02020603050405020304" pitchFamily="18" charset="0"/>
              </a:rPr>
              <a:t>A) Marketing Analysis: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Loyal User Reward: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 marketing team wants to reward the most loyal users, i.e., those who have been using the platform for the longest time.</a:t>
            </a:r>
          </a:p>
          <a:p>
            <a:pPr lvl="0">
              <a:lnSpc>
                <a:spcPct val="107000"/>
              </a:lnSpc>
              <a:spcAft>
                <a:spcPts val="800"/>
              </a:spcAft>
            </a:pPr>
            <a:r>
              <a:rPr lang="en-US" sz="1600" b="1" i="0" dirty="0">
                <a:effectLst/>
                <a:latin typeface="Arial" panose="020B0604020202020204" pitchFamily="34" charset="0"/>
              </a:rPr>
              <a:t>Task:</a:t>
            </a:r>
            <a:r>
              <a:rPr lang="en-US" sz="1600" b="0" i="0" dirty="0">
                <a:solidFill>
                  <a:srgbClr val="374151"/>
                </a:solidFill>
                <a:effectLst/>
                <a:latin typeface="Arial" panose="020B0604020202020204" pitchFamily="34" charset="0"/>
              </a:rPr>
              <a:t> Identify the five oldest users on Instagram from the provided database.</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These are the five oldest users of Instagram.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u="sng" kern="100" dirty="0">
                <a:effectLst/>
                <a:latin typeface="Times New Roman" panose="02020603050405020304" pitchFamily="18" charset="0"/>
                <a:ea typeface="Calibri" panose="020F0502020204030204" pitchFamily="34" charset="0"/>
                <a:cs typeface="Times New Roman" panose="02020603050405020304" pitchFamily="18" charset="0"/>
              </a:rPr>
              <a:t>"id"</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u="sng" kern="100" dirty="0">
                <a:effectLst/>
                <a:latin typeface="Times New Roman" panose="02020603050405020304" pitchFamily="18" charset="0"/>
                <a:ea typeface="Calibri" panose="020F0502020204030204" pitchFamily="34" charset="0"/>
                <a:cs typeface="Times New Roman" panose="02020603050405020304" pitchFamily="18" charset="0"/>
              </a:rPr>
              <a:t>"username"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u="sng"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u="sng" kern="100" dirty="0" err="1">
                <a:effectLst/>
                <a:latin typeface="Times New Roman" panose="02020603050405020304" pitchFamily="18" charset="0"/>
                <a:ea typeface="Calibri" panose="020F0502020204030204" pitchFamily="34" charset="0"/>
                <a:cs typeface="Times New Roman" panose="02020603050405020304" pitchFamily="18" charset="0"/>
              </a:rPr>
              <a:t>created_at</a:t>
            </a:r>
            <a:r>
              <a:rPr lang="en-IN" sz="1600" u="sng"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80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Darby_Herzog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"2016-05-06 00:14:21.191"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67	"Emilio_Bernier52"	"2016-05-06 13:04:29.96"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63	"Elenor88"	                  "2016-05-08 01:30:40.677"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95	"Nicole71"	                  "2016-05-09 17:30:22.371"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38	"Jordyn.Jacobson2"	"2016-05-14 07:56:25.835"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Code: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 from 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order by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created_at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limit 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173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8"/>
          <p:cNvSpPr txBox="1">
            <a:spLocks noGrp="1"/>
          </p:cNvSpPr>
          <p:nvPr>
            <p:ph type="body" idx="1"/>
          </p:nvPr>
        </p:nvSpPr>
        <p:spPr>
          <a:xfrm>
            <a:off x="642938" y="285749"/>
            <a:ext cx="7529512" cy="4781501"/>
          </a:xfrm>
          <a:prstGeom prst="rect">
            <a:avLst/>
          </a:prstGeom>
        </p:spPr>
        <p:txBody>
          <a:bodyPr spcFirstLastPara="1" wrap="square" lIns="0" tIns="0" rIns="0" bIns="0" anchor="t" anchorCtr="0">
            <a:noAutofit/>
          </a:bodyPr>
          <a:lstStyle/>
          <a:p>
            <a:pPr marL="0" lvl="0" indent="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Inactive User Engagement: The team wants to encourage inactive users to start posting by sending them promotional emails.</a:t>
            </a:r>
          </a:p>
          <a:p>
            <a:pPr marL="0" lvl="0" indent="0">
              <a:lnSpc>
                <a:spcPct val="107000"/>
              </a:lnSpc>
              <a:buNone/>
            </a:pPr>
            <a:r>
              <a:rPr lang="en-US" sz="1600" b="1" i="0" dirty="0">
                <a:effectLst/>
                <a:latin typeface="Arial" panose="020B0604020202020204" pitchFamily="34" charset="0"/>
              </a:rPr>
              <a:t>Task:</a:t>
            </a:r>
            <a:r>
              <a:rPr lang="en-US" sz="1600" b="0" i="0" dirty="0">
                <a:solidFill>
                  <a:srgbClr val="374151"/>
                </a:solidFill>
                <a:effectLst/>
                <a:latin typeface="Arial" panose="020B0604020202020204" pitchFamily="34" charset="0"/>
              </a:rPr>
              <a:t> Identify users who have never posted a single photo on Instagram.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These are the most inactive 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Tierra.Trantow</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"Mike.Auer39"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Jessyca_West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Julien_Schmidt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"Pearl7"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Nia_Haag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Bartholome.Bernhard</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"Bethany20"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"Rocio33"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Aniya_Hackett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Maxwell.Halvorson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"Franco_Keebler64"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Darby_Herzog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lvl="0" indent="0" algn="l" rtl="0">
              <a:spcBef>
                <a:spcPts val="0"/>
              </a:spcBef>
              <a:spcAft>
                <a:spcPts val="0"/>
              </a:spcAft>
              <a:buSzPts val="2000"/>
              <a:buNone/>
            </a:pPr>
            <a:endParaRPr dirty="0"/>
          </a:p>
        </p:txBody>
      </p:sp>
      <p:sp>
        <p:nvSpPr>
          <p:cNvPr id="100" name="Google Shape;100;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FE2C14C6-C89D-2092-175D-1A00E2BB769B}"/>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E9702707-B831-F085-7626-C9509DB1B515}"/>
              </a:ext>
            </a:extLst>
          </p:cNvPr>
          <p:cNvSpPr txBox="1">
            <a:spLocks noGrp="1"/>
          </p:cNvSpPr>
          <p:nvPr>
            <p:ph type="body" idx="1"/>
          </p:nvPr>
        </p:nvSpPr>
        <p:spPr>
          <a:xfrm>
            <a:off x="642938" y="285749"/>
            <a:ext cx="7529512" cy="4857751"/>
          </a:xfrm>
          <a:prstGeom prst="rect">
            <a:avLst/>
          </a:prstGeom>
        </p:spPr>
        <p:txBody>
          <a:bodyPr spcFirstLastPara="1" wrap="square" lIns="0" tIns="0" rIns="0" bIns="0" anchor="t" anchorCtr="0">
            <a:noAutofit/>
          </a:bodyPr>
          <a:lstStyle/>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"Janelle.Nikolaus81"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"Esther.Zulauf61"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"Esmeralda.Mraz57"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Hulda.Macejkovic</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"Mckenna17"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"Duane60"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"Ollie_Ledner37"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"Linnea59"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Morgan.Kassulke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"David.Osinski47"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"Leslie67"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"Jaclyn81"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Kasandra_Homenick</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101600" indent="0">
              <a:lnSpc>
                <a:spcPct val="107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Code: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username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from 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left join photos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on users.id=</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photos.user_id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where photos.id is null;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lvl="0" indent="0" algn="l" rtl="0">
              <a:spcBef>
                <a:spcPts val="0"/>
              </a:spcBef>
              <a:spcAft>
                <a:spcPts val="0"/>
              </a:spcAft>
              <a:buSzPts val="2000"/>
              <a:buNone/>
            </a:pPr>
            <a:endParaRPr dirty="0"/>
          </a:p>
        </p:txBody>
      </p:sp>
      <p:sp>
        <p:nvSpPr>
          <p:cNvPr id="100" name="Google Shape;100;p18">
            <a:extLst>
              <a:ext uri="{FF2B5EF4-FFF2-40B4-BE49-F238E27FC236}">
                <a16:creationId xmlns:a16="http://schemas.microsoft.com/office/drawing/2014/main" id="{BB36CF86-396B-EFF7-1634-798EF2A47380}"/>
              </a:ext>
            </a:extLst>
          </p:cNvPr>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97963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accent1"/>
            </a:gs>
          </a:gsLst>
          <a:lin ang="16200038" scaled="0"/>
        </a:gradFill>
        <a:effectLst/>
      </p:bgPr>
    </p:bg>
    <p:spTree>
      <p:nvGrpSpPr>
        <p:cNvPr id="1" name="Shape 104"/>
        <p:cNvGrpSpPr/>
        <p:nvPr/>
      </p:nvGrpSpPr>
      <p:grpSpPr>
        <a:xfrm>
          <a:off x="0" y="0"/>
          <a:ext cx="0" cy="0"/>
          <a:chOff x="0" y="0"/>
          <a:chExt cx="0" cy="0"/>
        </a:xfrm>
      </p:grpSpPr>
      <p:sp>
        <p:nvSpPr>
          <p:cNvPr id="106" name="Google Shape;106;p19"/>
          <p:cNvSpPr txBox="1">
            <a:spLocks noGrp="1"/>
          </p:cNvSpPr>
          <p:nvPr>
            <p:ph type="subTitle" idx="4294967295"/>
          </p:nvPr>
        </p:nvSpPr>
        <p:spPr>
          <a:xfrm>
            <a:off x="190917" y="300037"/>
            <a:ext cx="8581608" cy="4767213"/>
          </a:xfrm>
          <a:prstGeom prst="rect">
            <a:avLst/>
          </a:prstGeom>
        </p:spPr>
        <p:txBody>
          <a:bodyPr spcFirstLastPara="1" wrap="square" lIns="0" tIns="0" rIns="0" bIns="0" anchor="t" anchorCtr="0">
            <a:noAutofit/>
          </a:bodyPr>
          <a:lstStyle/>
          <a:p>
            <a:pPr marL="0" lvl="0" indent="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Contest Winner Declaration: The team has organized a contest where the user with the most likes on a single photo wins.</a:t>
            </a:r>
          </a:p>
          <a:p>
            <a:pPr marL="0" lvl="0" indent="0">
              <a:lnSpc>
                <a:spcPct val="107000"/>
              </a:lnSpc>
              <a:buNone/>
            </a:pPr>
            <a:r>
              <a:rPr lang="en-US" sz="1600" b="1" i="0" dirty="0">
                <a:effectLst/>
                <a:latin typeface="Arial" panose="020B0604020202020204" pitchFamily="34" charset="0"/>
              </a:rPr>
              <a:t>Task:</a:t>
            </a:r>
            <a:r>
              <a:rPr lang="en-US" sz="1600" b="0" i="0" dirty="0">
                <a:solidFill>
                  <a:srgbClr val="374151"/>
                </a:solidFill>
                <a:effectLst/>
                <a:latin typeface="Arial" panose="020B0604020202020204" pitchFamily="34" charset="0"/>
              </a:rPr>
              <a:t> Determine the winner of the contest for the user with the most likes on a single photo and provide their details to the team.</a:t>
            </a:r>
            <a:endParaRPr lang="en-IN" sz="2000" i="0" kern="100" dirty="0">
              <a:solidFill>
                <a:srgbClr val="374151"/>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This is the winner of the contest.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"Zack_Kemmer93"	145	"https://jarret.name"	48</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users.username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photos.id,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photos.image_url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COUNT(</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likes.user_id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AS total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FROM photos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INNER JOIN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likes ON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likes.photo_id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 photos.id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INNER JOIN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users ON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photos.user_id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 users.id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GROUP BY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users.username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photos.id,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photos.image_url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ORDER BY total DESC</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016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LIMIT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600"/>
              </a:spcAft>
              <a:buNone/>
            </a:pPr>
            <a:endParaRPr dirty="0"/>
          </a:p>
        </p:txBody>
      </p:sp>
      <p:sp>
        <p:nvSpPr>
          <p:cNvPr id="111" name="Google Shape;111;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6</a:t>
            </a:fld>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body" idx="1"/>
          </p:nvPr>
        </p:nvSpPr>
        <p:spPr>
          <a:xfrm>
            <a:off x="278606" y="76249"/>
            <a:ext cx="8422482" cy="5067251"/>
          </a:xfrm>
          <a:prstGeom prst="rect">
            <a:avLst/>
          </a:prstGeom>
        </p:spPr>
        <p:txBody>
          <a:bodyPr spcFirstLastPara="1" wrap="square" lIns="0" tIns="0" rIns="0" bIns="0" anchor="t" anchorCtr="0">
            <a:noAutofit/>
          </a:bodyPr>
          <a:lstStyle/>
          <a:p>
            <a:pPr marL="0" lvl="0" indent="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Hashtag Research: A partner brand wants to know the most popular hashtags to use in their posts to reach the most people.</a:t>
            </a:r>
          </a:p>
          <a:p>
            <a:pPr marL="0" lvl="0" indent="0">
              <a:lnSpc>
                <a:spcPct val="107000"/>
              </a:lnSpc>
              <a:buNone/>
            </a:pPr>
            <a:r>
              <a:rPr lang="en-US" b="1" i="0" dirty="0">
                <a:effectLst/>
                <a:latin typeface="Arial" panose="020B0604020202020204" pitchFamily="34" charset="0"/>
              </a:rPr>
              <a:t>Task:</a:t>
            </a:r>
            <a:r>
              <a:rPr lang="en-US" b="0" i="0" dirty="0">
                <a:solidFill>
                  <a:srgbClr val="374151"/>
                </a:solidFill>
                <a:effectLst/>
                <a:latin typeface="Arial" panose="020B0604020202020204" pitchFamily="34" charset="0"/>
              </a:rPr>
              <a:t> Identify and suggest the top five most commonly used hashtags on the platform to assist a partner brand's marketing efforts.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These 3 are the most popular hashtags.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"smile"	59</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"beach"	42</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"party"	39</a:t>
            </a:r>
          </a:p>
          <a:p>
            <a:pPr marL="114300" indent="0">
              <a:lnSpc>
                <a:spcPct val="107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tags.tag_name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COUNT(*) as total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photo_tags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JOIN tags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ON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photo_tags.tag_id</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tags.id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GROUP BY tags.id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ORDER BY total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desc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LIMIT 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119" name="Google Shape;119;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BA8C4FAB-5933-A175-7627-2F6EFD22B39E}"/>
            </a:ext>
          </a:extLst>
        </p:cNvPr>
        <p:cNvGrpSpPr/>
        <p:nvPr/>
      </p:nvGrpSpPr>
      <p:grpSpPr>
        <a:xfrm>
          <a:off x="0" y="0"/>
          <a:ext cx="0" cy="0"/>
          <a:chOff x="0" y="0"/>
          <a:chExt cx="0" cy="0"/>
        </a:xfrm>
      </p:grpSpPr>
      <p:sp>
        <p:nvSpPr>
          <p:cNvPr id="116" name="Google Shape;116;p20">
            <a:extLst>
              <a:ext uri="{FF2B5EF4-FFF2-40B4-BE49-F238E27FC236}">
                <a16:creationId xmlns:a16="http://schemas.microsoft.com/office/drawing/2014/main" id="{87959B7A-11E6-9F7B-1409-8062AD0FF5F5}"/>
              </a:ext>
            </a:extLst>
          </p:cNvPr>
          <p:cNvSpPr txBox="1">
            <a:spLocks noGrp="1"/>
          </p:cNvSpPr>
          <p:nvPr>
            <p:ph type="body" idx="1"/>
          </p:nvPr>
        </p:nvSpPr>
        <p:spPr>
          <a:xfrm>
            <a:off x="278606" y="142874"/>
            <a:ext cx="8422482" cy="4757739"/>
          </a:xfrm>
          <a:prstGeom prst="rect">
            <a:avLst/>
          </a:prstGeom>
        </p:spPr>
        <p:txBody>
          <a:bodyPr spcFirstLastPara="1" wrap="square" lIns="0" tIns="0" rIns="0" bIns="0" anchor="t" anchorCtr="0">
            <a:noAutofit/>
          </a:bodyPr>
          <a:lstStyle/>
          <a:p>
            <a:pPr marL="0" lvl="0" indent="0">
              <a:lnSpc>
                <a:spcPct val="107000"/>
              </a:lnSpc>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5</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Ad Campaign Launch: The team wants to know the best day of the week to launch ads.</a:t>
            </a:r>
          </a:p>
          <a:p>
            <a:pPr marL="0" lvl="0" indent="0">
              <a:lnSpc>
                <a:spcPct val="107000"/>
              </a:lnSpc>
              <a:buNone/>
            </a:pPr>
            <a:r>
              <a:rPr lang="en-US" b="1" i="0" dirty="0">
                <a:effectLst/>
                <a:latin typeface="Arial" panose="020B0604020202020204" pitchFamily="34" charset="0"/>
              </a:rPr>
              <a:t>Task:</a:t>
            </a:r>
            <a:r>
              <a:rPr lang="en-US" b="0" i="0" dirty="0">
                <a:solidFill>
                  <a:srgbClr val="374151"/>
                </a:solidFill>
                <a:effectLst/>
                <a:latin typeface="Arial" panose="020B0604020202020204" pitchFamily="34" charset="0"/>
              </a:rPr>
              <a:t> Determine the day of the week when most users register on Instagram. Provide insights on when to schedule an ad campaign.</a:t>
            </a:r>
            <a:endParaRPr lang="en-IN" b="0" i="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“Thursday and Sunday” are the best days of the week to launch ads.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4	16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0	16</a:t>
            </a:r>
          </a:p>
          <a:p>
            <a:pPr marL="114300" indent="0">
              <a:lnSpc>
                <a:spcPct val="107000"/>
              </a:lnSpc>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EXTRACT(DOW FROM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created_at</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AS day, COUNT(*) AS total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FROM users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GROUP BY day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ORDER BY total DESC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LIMIT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dirty="0"/>
          </a:p>
        </p:txBody>
      </p:sp>
      <p:sp>
        <p:nvSpPr>
          <p:cNvPr id="119" name="Google Shape;119;p20">
            <a:extLst>
              <a:ext uri="{FF2B5EF4-FFF2-40B4-BE49-F238E27FC236}">
                <a16:creationId xmlns:a16="http://schemas.microsoft.com/office/drawing/2014/main" id="{B37ED63B-E4DB-0D78-8902-ABB9BDD29184}"/>
              </a:ext>
            </a:extLst>
          </p:cNvPr>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30305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0C1B42E9-DCF1-2293-BA03-FA47BDBF9B0F}"/>
            </a:ext>
          </a:extLst>
        </p:cNvPr>
        <p:cNvGrpSpPr/>
        <p:nvPr/>
      </p:nvGrpSpPr>
      <p:grpSpPr>
        <a:xfrm>
          <a:off x="0" y="0"/>
          <a:ext cx="0" cy="0"/>
          <a:chOff x="0" y="0"/>
          <a:chExt cx="0" cy="0"/>
        </a:xfrm>
      </p:grpSpPr>
      <p:sp>
        <p:nvSpPr>
          <p:cNvPr id="116" name="Google Shape;116;p20">
            <a:extLst>
              <a:ext uri="{FF2B5EF4-FFF2-40B4-BE49-F238E27FC236}">
                <a16:creationId xmlns:a16="http://schemas.microsoft.com/office/drawing/2014/main" id="{32584444-8982-9724-5A6D-3EDEEFAECE25}"/>
              </a:ext>
            </a:extLst>
          </p:cNvPr>
          <p:cNvSpPr txBox="1">
            <a:spLocks noGrp="1"/>
          </p:cNvSpPr>
          <p:nvPr>
            <p:ph type="body" idx="1"/>
          </p:nvPr>
        </p:nvSpPr>
        <p:spPr>
          <a:xfrm>
            <a:off x="278606" y="235743"/>
            <a:ext cx="8422482" cy="4686301"/>
          </a:xfrm>
          <a:prstGeom prst="rect">
            <a:avLst/>
          </a:prstGeom>
        </p:spPr>
        <p:txBody>
          <a:bodyPr spcFirstLastPara="1" wrap="square" lIns="0" tIns="0" rIns="0" bIns="0" anchor="t" anchorCtr="0">
            <a:noAutofit/>
          </a:bodyPr>
          <a:lstStyle/>
          <a:p>
            <a:pPr marL="114300" indent="0">
              <a:lnSpc>
                <a:spcPct val="107000"/>
              </a:lnSpc>
              <a:spcAft>
                <a:spcPts val="800"/>
              </a:spcAft>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B</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u="sng" kern="100" dirty="0">
                <a:effectLst/>
                <a:latin typeface="Times New Roman" panose="02020603050405020304" pitchFamily="18" charset="0"/>
                <a:ea typeface="Calibri" panose="020F0502020204030204" pitchFamily="34" charset="0"/>
                <a:cs typeface="Times New Roman" panose="02020603050405020304" pitchFamily="18" charset="0"/>
              </a:rPr>
              <a:t>Investor Metrics: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User Engagement: Investors want to know if users are still active and posting on Instagram or if they are making fewer posts.</a:t>
            </a:r>
          </a:p>
          <a:p>
            <a:pPr marL="114300" indent="0">
              <a:lnSpc>
                <a:spcPct val="107000"/>
              </a:lnSpc>
              <a:spcAft>
                <a:spcPts val="800"/>
              </a:spcAft>
              <a:buNone/>
            </a:pPr>
            <a:r>
              <a:rPr lang="en-US" b="1" i="0" dirty="0">
                <a:effectLst/>
                <a:latin typeface="Arial" panose="020B0604020202020204" pitchFamily="34" charset="0"/>
              </a:rPr>
              <a:t>Task:</a:t>
            </a:r>
            <a:r>
              <a:rPr lang="en-US" b="0" i="0" dirty="0">
                <a:solidFill>
                  <a:srgbClr val="374151"/>
                </a:solidFill>
                <a:effectLst/>
                <a:latin typeface="Arial" panose="020B0604020202020204" pitchFamily="34" charset="0"/>
              </a:rPr>
              <a:t> Calculate the average number of posts per user on Instagram. Additionally, provide the total number of photos on Instagram divided by the total number of users.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users average post is more than 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a:t>
            </a:r>
          </a:p>
          <a:p>
            <a:pPr marL="114300" indent="0">
              <a:lnSpc>
                <a:spcPct val="107000"/>
              </a:lnSpc>
              <a:spcAft>
                <a:spcPts val="800"/>
              </a:spcAft>
              <a:buNone/>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Code: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(SELECT COUNT(*) FROM photos) / (SELECT COUNT(*) FROM users) As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endParaRPr dirty="0"/>
          </a:p>
        </p:txBody>
      </p:sp>
      <p:sp>
        <p:nvSpPr>
          <p:cNvPr id="119" name="Google Shape;119;p20">
            <a:extLst>
              <a:ext uri="{FF2B5EF4-FFF2-40B4-BE49-F238E27FC236}">
                <a16:creationId xmlns:a16="http://schemas.microsoft.com/office/drawing/2014/main" id="{53AD4551-0C24-17BD-6C33-C56E4BC13DD4}"/>
              </a:ext>
            </a:extLst>
          </p:cNvPr>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179310368"/>
      </p:ext>
    </p:extLst>
  </p:cSld>
  <p:clrMapOvr>
    <a:masterClrMapping/>
  </p:clrMapOvr>
</p:sld>
</file>

<file path=ppt/theme/theme1.xml><?xml version="1.0" encoding="utf-8"?>
<a:theme xmlns:a="http://schemas.openxmlformats.org/drawingml/2006/main" name="SlidesCarnival base template">
  <a:themeElements>
    <a:clrScheme name="Custom 347">
      <a:dk1>
        <a:srgbClr val="322B3A"/>
      </a:dk1>
      <a:lt1>
        <a:srgbClr val="FFFFFF"/>
      </a:lt1>
      <a:dk2>
        <a:srgbClr val="B6B4BE"/>
      </a:dk2>
      <a:lt2>
        <a:srgbClr val="F1ECEE"/>
      </a:lt2>
      <a:accent1>
        <a:srgbClr val="ECA3BD"/>
      </a:accent1>
      <a:accent2>
        <a:srgbClr val="B9A9E9"/>
      </a:accent2>
      <a:accent3>
        <a:srgbClr val="A1CAF3"/>
      </a:accent3>
      <a:accent4>
        <a:srgbClr val="A9E9D5"/>
      </a:accent4>
      <a:accent5>
        <a:srgbClr val="C3E299"/>
      </a:accent5>
      <a:accent6>
        <a:srgbClr val="F7DDAD"/>
      </a:accent6>
      <a:hlink>
        <a:srgbClr val="554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1229</Words>
  <Application>Microsoft Office PowerPoint</Application>
  <PresentationFormat>On-screen Show (16:9)</PresentationFormat>
  <Paragraphs>156</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Satisfy</vt:lpstr>
      <vt:lpstr>Times New Roman</vt:lpstr>
      <vt:lpstr>Raleway Thin</vt:lpstr>
      <vt:lpstr>Calibri</vt:lpstr>
      <vt:lpstr>Abadi</vt:lpstr>
      <vt:lpstr>SlidesCarnival base template</vt:lpstr>
      <vt:lpstr>  Instagram User Analytics SQL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Nilons Enterprises</dc:creator>
  <cp:lastModifiedBy>Nilons Enterprises</cp:lastModifiedBy>
  <cp:revision>3</cp:revision>
  <dcterms:modified xsi:type="dcterms:W3CDTF">2024-02-04T06:21:09Z</dcterms:modified>
</cp:coreProperties>
</file>