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8" r:id="rId2"/>
  </p:sldMasterIdLst>
  <p:notesMasterIdLst>
    <p:notesMasterId r:id="rId30"/>
  </p:notesMasterIdLst>
  <p:sldIdLst>
    <p:sldId id="521" r:id="rId3"/>
    <p:sldId id="1014" r:id="rId4"/>
    <p:sldId id="1088" r:id="rId5"/>
    <p:sldId id="1089" r:id="rId6"/>
    <p:sldId id="1090" r:id="rId7"/>
    <p:sldId id="1091" r:id="rId8"/>
    <p:sldId id="1092" r:id="rId9"/>
    <p:sldId id="1093" r:id="rId10"/>
    <p:sldId id="1094" r:id="rId11"/>
    <p:sldId id="1112" r:id="rId12"/>
    <p:sldId id="1114" r:id="rId13"/>
    <p:sldId id="1095" r:id="rId14"/>
    <p:sldId id="1096" r:id="rId15"/>
    <p:sldId id="1097" r:id="rId16"/>
    <p:sldId id="1115" r:id="rId17"/>
    <p:sldId id="1098" r:id="rId18"/>
    <p:sldId id="1113" r:id="rId19"/>
    <p:sldId id="1116" r:id="rId20"/>
    <p:sldId id="1099" r:id="rId21"/>
    <p:sldId id="1100" r:id="rId22"/>
    <p:sldId id="1101" r:id="rId23"/>
    <p:sldId id="1102" r:id="rId24"/>
    <p:sldId id="1103" r:id="rId25"/>
    <p:sldId id="1104" r:id="rId26"/>
    <p:sldId id="1117" r:id="rId27"/>
    <p:sldId id="1119" r:id="rId28"/>
    <p:sldId id="111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bhaskar" initials="Kb" lastIdx="1" clrIdx="0">
    <p:extLst>
      <p:ext uri="{19B8F6BF-5375-455C-9EA6-DF929625EA0E}">
        <p15:presenceInfo xmlns:p15="http://schemas.microsoft.com/office/powerpoint/2012/main" userId="S::k.bhaskar@becbapatla.ac.in::7eb64176-cd10-494e-94b6-161340e855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724EC"/>
    <a:srgbClr val="0000FF"/>
    <a:srgbClr val="9A1645"/>
    <a:srgbClr val="B907AC"/>
    <a:srgbClr val="41CF48"/>
    <a:srgbClr val="0DAB05"/>
    <a:srgbClr val="FF0066"/>
    <a:srgbClr val="F61AEC"/>
    <a:srgbClr val="EC7370"/>
    <a:srgbClr val="54BC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98387" autoAdjust="0"/>
  </p:normalViewPr>
  <p:slideViewPr>
    <p:cSldViewPr>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7A9C8-3990-4E35-8D09-ABF3DC3C0191}" type="datetimeFigureOut">
              <a:rPr lang="en-US" smtClean="0"/>
              <a:pPr/>
              <a:t>6/10/2021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716CA6-4199-40F7-8BFC-14FEAECDE2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3126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921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F0DDCBD-F59C-4E7C-BDAC-870698E431E2}" type="datetimeFigureOut">
              <a:rPr lang="en-US" smtClean="0"/>
              <a:pPr/>
              <a:t>6/10/2021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4679AE9-DE8F-4E6D-9B1F-CED9668279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0DDCBD-F59C-4E7C-BDAC-870698E431E2}"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0DDCBD-F59C-4E7C-BDAC-870698E431E2}"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04800" y="3844269"/>
            <a:ext cx="8534400" cy="667512"/>
          </a:xfrm>
        </p:spPr>
        <p:txBody>
          <a:bodyPr anchor="ct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90013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7789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851528"/>
            <a:ext cx="7886700" cy="669673"/>
          </a:xfrm>
        </p:spPr>
        <p:txBody>
          <a:bodyPr anchor="ctr">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6/10/2021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014125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0336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245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9765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1732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6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F0DDCBD-F59C-4E7C-BDAC-870698E431E2}" type="datetimeFigureOut">
              <a:rPr lang="en-US" smtClean="0"/>
              <a:pPr/>
              <a:t>6/10/2021</a:t>
            </a:fld>
            <a:endParaRPr lang="en-US"/>
          </a:p>
        </p:txBody>
      </p:sp>
      <p:sp>
        <p:nvSpPr>
          <p:cNvPr id="9" name="Slide Number Placeholder 8"/>
          <p:cNvSpPr>
            <a:spLocks noGrp="1"/>
          </p:cNvSpPr>
          <p:nvPr>
            <p:ph type="sldNum" sz="quarter" idx="15"/>
          </p:nvPr>
        </p:nvSpPr>
        <p:spPr/>
        <p:txBody>
          <a:bodyPr rtlCol="0"/>
          <a:lstStyle/>
          <a:p>
            <a:fld id="{94679AE9-DE8F-4E6D-9B1F-CED96682791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5448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20327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1D8BD707-D9CF-40AE-B4C6-C98DA3205C09}" type="datetimeFigureOut">
              <a:rPr lang="en-US" smtClean="0"/>
              <a:pPr/>
              <a:t>6/10/2021</a:t>
            </a:fld>
            <a:endParaRPr lang="en-US"/>
          </a:p>
        </p:txBody>
      </p:sp>
      <p:sp>
        <p:nvSpPr>
          <p:cNvPr id="5" name="Footer Placeholder 4"/>
          <p:cNvSpPr>
            <a:spLocks noGrp="1"/>
          </p:cNvSpPr>
          <p:nvPr>
            <p:ph type="ftr" sz="quarter" idx="11"/>
          </p:nvPr>
        </p:nvSpPr>
        <p:spPr>
          <a:xfrm>
            <a:off x="2832102" y="6422855"/>
            <a:ext cx="3209752" cy="365125"/>
          </a:xfrm>
        </p:spPr>
        <p:txBody>
          <a:bodyPr/>
          <a:lstStyle/>
          <a:p>
            <a:endParaRPr lang="en-US"/>
          </a:p>
        </p:txBody>
      </p:sp>
      <p:sp>
        <p:nvSpPr>
          <p:cNvPr id="6" name="Slide Number Placeholder 5"/>
          <p:cNvSpPr>
            <a:spLocks noGrp="1"/>
          </p:cNvSpPr>
          <p:nvPr>
            <p:ph type="sldNum" sz="quarter" idx="12"/>
          </p:nvPr>
        </p:nvSpPr>
        <p:spPr>
          <a:xfrm>
            <a:off x="6054787" y="6422855"/>
            <a:ext cx="659819"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051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F0DDCBD-F59C-4E7C-BDAC-870698E431E2}" type="datetimeFigureOut">
              <a:rPr lang="en-US" smtClean="0"/>
              <a:pPr/>
              <a:t>6/10/2021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4679AE9-DE8F-4E6D-9B1F-CED9668279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F0DDCBD-F59C-4E7C-BDAC-870698E431E2}"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79AE9-DE8F-4E6D-9B1F-CED96682791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F0DDCBD-F59C-4E7C-BDAC-870698E431E2}" type="datetimeFigureOut">
              <a:rPr lang="en-US" smtClean="0"/>
              <a:pPr/>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79AE9-DE8F-4E6D-9B1F-CED96682791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F0DDCBD-F59C-4E7C-BDAC-870698E431E2}" type="datetimeFigureOut">
              <a:rPr lang="en-US" smtClean="0"/>
              <a:pPr/>
              <a:t>6/10/2021</a:t>
            </a:fld>
            <a:endParaRPr lang="en-US"/>
          </a:p>
        </p:txBody>
      </p:sp>
      <p:sp>
        <p:nvSpPr>
          <p:cNvPr id="7" name="Slide Number Placeholder 6"/>
          <p:cNvSpPr>
            <a:spLocks noGrp="1"/>
          </p:cNvSpPr>
          <p:nvPr>
            <p:ph type="sldNum" sz="quarter" idx="11"/>
          </p:nvPr>
        </p:nvSpPr>
        <p:spPr/>
        <p:txBody>
          <a:bodyPr rtlCol="0"/>
          <a:lstStyle/>
          <a:p>
            <a:fld id="{94679AE9-DE8F-4E6D-9B1F-CED96682791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DDCBD-F59C-4E7C-BDAC-870698E431E2}" type="datetimeFigureOut">
              <a:rPr lang="en-US" smtClean="0"/>
              <a:pPr/>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F0DDCBD-F59C-4E7C-BDAC-870698E431E2}" type="datetimeFigureOut">
              <a:rPr lang="en-US" smtClean="0"/>
              <a:pPr/>
              <a:t>6/10/2021</a:t>
            </a:fld>
            <a:endParaRPr lang="en-US"/>
          </a:p>
        </p:txBody>
      </p:sp>
      <p:sp>
        <p:nvSpPr>
          <p:cNvPr id="22" name="Slide Number Placeholder 21"/>
          <p:cNvSpPr>
            <a:spLocks noGrp="1"/>
          </p:cNvSpPr>
          <p:nvPr>
            <p:ph type="sldNum" sz="quarter" idx="15"/>
          </p:nvPr>
        </p:nvSpPr>
        <p:spPr/>
        <p:txBody>
          <a:bodyPr rtlCol="0"/>
          <a:lstStyle/>
          <a:p>
            <a:fld id="{94679AE9-DE8F-4E6D-9B1F-CED96682791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F0DDCBD-F59C-4E7C-BDAC-870698E431E2}" type="datetimeFigureOut">
              <a:rPr lang="en-US" smtClean="0"/>
              <a:pPr/>
              <a:t>6/10/2021</a:t>
            </a:fld>
            <a:endParaRPr lang="en-US"/>
          </a:p>
        </p:txBody>
      </p:sp>
      <p:sp>
        <p:nvSpPr>
          <p:cNvPr id="18" name="Slide Number Placeholder 17"/>
          <p:cNvSpPr>
            <a:spLocks noGrp="1"/>
          </p:cNvSpPr>
          <p:nvPr>
            <p:ph type="sldNum" sz="quarter" idx="11"/>
          </p:nvPr>
        </p:nvSpPr>
        <p:spPr/>
        <p:txBody>
          <a:bodyPr rtlCol="0"/>
          <a:lstStyle/>
          <a:p>
            <a:fld id="{94679AE9-DE8F-4E6D-9B1F-CED96682791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F0DDCBD-F59C-4E7C-BDAC-870698E431E2}" type="datetimeFigureOut">
              <a:rPr lang="en-US" smtClean="0"/>
              <a:pPr/>
              <a:t>6/10/2021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4679AE9-DE8F-4E6D-9B1F-CED9668279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1D8BD707-D9CF-40AE-B4C6-C98DA3205C09}" type="datetimeFigureOut">
              <a:rPr lang="en-US" smtClean="0"/>
              <a:pPr/>
              <a:t>6/10/2021</a:t>
            </a:fld>
            <a:endParaRPr lang="en-US"/>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8222897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loud.netapp.com/blog/aws-cvo-blg-aws-nosql-choosing-the-best-option-for-you#H_H4" TargetMode="External"/><Relationship Id="rId7" Type="http://schemas.openxmlformats.org/officeDocument/2006/relationships/hyperlink" Target="https://cloud.netapp.com/blog/aws-cvo-blg-aws-nosql-choosing-the-best-option-for-you#H_H8" TargetMode="External"/><Relationship Id="rId2" Type="http://schemas.openxmlformats.org/officeDocument/2006/relationships/hyperlink" Target="https://cloud.netapp.com/blog/aws-cvo-blg-aws-nosql-choosing-the-best-option-for-you#H_H2" TargetMode="External"/><Relationship Id="rId1" Type="http://schemas.openxmlformats.org/officeDocument/2006/relationships/slideLayout" Target="../slideLayouts/slideLayout2.xml"/><Relationship Id="rId6" Type="http://schemas.openxmlformats.org/officeDocument/2006/relationships/hyperlink" Target="https://cloud.netapp.com/blog/aws-cvo-blg-aws-nosql-choosing-the-best-option-for-you#H_H7" TargetMode="External"/><Relationship Id="rId5" Type="http://schemas.openxmlformats.org/officeDocument/2006/relationships/hyperlink" Target="https://cloud.netapp.com/blog/aws-cvo-blg-aws-nosql-choosing-the-best-option-for-you#H_H6" TargetMode="External"/><Relationship Id="rId4" Type="http://schemas.openxmlformats.org/officeDocument/2006/relationships/hyperlink" Target="https://cloud.netapp.com/blog/aws-cvo-blg-aws-nosql-choosing-the-best-option-for-you#H_H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cloud.netapp.com/blog/aws-cvo-blg-aws-nosql-choosing-the-best-option-for-you#H_H15" TargetMode="External"/><Relationship Id="rId3" Type="http://schemas.openxmlformats.org/officeDocument/2006/relationships/hyperlink" Target="https://cloud.netapp.com/blog/aws-cvo-blg-aws-nosql-choosing-the-best-option-for-you#H_H10" TargetMode="External"/><Relationship Id="rId7" Type="http://schemas.openxmlformats.org/officeDocument/2006/relationships/hyperlink" Target="https://cloud.netapp.com/blog/aws-cvo-blg-aws-nosql-choosing-the-best-option-for-you#H_H14" TargetMode="External"/><Relationship Id="rId2" Type="http://schemas.openxmlformats.org/officeDocument/2006/relationships/hyperlink" Target="https://cloud.netapp.com/blog/aws-cvo-blg-aws-nosql-choosing-the-best-option-for-you#H_H9" TargetMode="External"/><Relationship Id="rId1" Type="http://schemas.openxmlformats.org/officeDocument/2006/relationships/slideLayout" Target="../slideLayouts/slideLayout2.xml"/><Relationship Id="rId6" Type="http://schemas.openxmlformats.org/officeDocument/2006/relationships/hyperlink" Target="https://cloud.netapp.com/blog/aws-cvo-blg-aws-nosql-choosing-the-best-option-for-you#H_H13" TargetMode="External"/><Relationship Id="rId5" Type="http://schemas.openxmlformats.org/officeDocument/2006/relationships/hyperlink" Target="https://cloud.netapp.com/blog/aws-cvo-blg-aws-nosql-choosing-the-best-option-for-you#H_H12" TargetMode="External"/><Relationship Id="rId4" Type="http://schemas.openxmlformats.org/officeDocument/2006/relationships/hyperlink" Target="https://cloud.netapp.com/blog/aws-cvo-blg-aws-nosql-choosing-the-best-option-for-you#H_H11" TargetMode="External"/><Relationship Id="rId9" Type="http://schemas.openxmlformats.org/officeDocument/2006/relationships/hyperlink" Target="https://cloud.netapp.com/blog/aws-cvo-blg-aws-nosql-choosing-the-best-option-for-you#H_H1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cloud.netapp.com/blog/aws-cvo-blg-aws-nosql-choosing-the-best-option-for-you#H_H9" TargetMode="External"/><Relationship Id="rId13" Type="http://schemas.openxmlformats.org/officeDocument/2006/relationships/hyperlink" Target="https://cloud.netapp.com/blog/aws-cvo-blg-aws-nosql-choosing-the-best-option-for-you#H_H14" TargetMode="External"/><Relationship Id="rId3" Type="http://schemas.openxmlformats.org/officeDocument/2006/relationships/hyperlink" Target="https://cloud.netapp.com/blog/aws-cvo-blg-aws-nosql-choosing-the-best-option-for-you#H_H4" TargetMode="External"/><Relationship Id="rId7" Type="http://schemas.openxmlformats.org/officeDocument/2006/relationships/hyperlink" Target="https://cloud.netapp.com/blog/aws-cvo-blg-aws-nosql-choosing-the-best-option-for-you#H_H8" TargetMode="External"/><Relationship Id="rId12" Type="http://schemas.openxmlformats.org/officeDocument/2006/relationships/hyperlink" Target="https://cloud.netapp.com/blog/aws-cvo-blg-aws-nosql-choosing-the-best-option-for-you#H_H13" TargetMode="External"/><Relationship Id="rId2" Type="http://schemas.openxmlformats.org/officeDocument/2006/relationships/hyperlink" Target="https://cloud.netapp.com/blog/aws-cvo-blg-aws-nosql-choosing-the-best-option-for-you#H_H2" TargetMode="External"/><Relationship Id="rId1" Type="http://schemas.openxmlformats.org/officeDocument/2006/relationships/slideLayout" Target="../slideLayouts/slideLayout2.xml"/><Relationship Id="rId6" Type="http://schemas.openxmlformats.org/officeDocument/2006/relationships/hyperlink" Target="https://cloud.netapp.com/blog/aws-cvo-blg-aws-nosql-choosing-the-best-option-for-you#H_H7" TargetMode="External"/><Relationship Id="rId11" Type="http://schemas.openxmlformats.org/officeDocument/2006/relationships/hyperlink" Target="https://cloud.netapp.com/blog/aws-cvo-blg-aws-nosql-choosing-the-best-option-for-you#H_H12" TargetMode="External"/><Relationship Id="rId5" Type="http://schemas.openxmlformats.org/officeDocument/2006/relationships/hyperlink" Target="https://cloud.netapp.com/blog/aws-cvo-blg-aws-nosql-choosing-the-best-option-for-you#H_H6" TargetMode="External"/><Relationship Id="rId15" Type="http://schemas.openxmlformats.org/officeDocument/2006/relationships/hyperlink" Target="https://cloud.netapp.com/blog/aws-cvo-blg-aws-nosql-choosing-the-best-option-for-you#H_H16" TargetMode="External"/><Relationship Id="rId10" Type="http://schemas.openxmlformats.org/officeDocument/2006/relationships/hyperlink" Target="https://cloud.netapp.com/blog/aws-cvo-blg-aws-nosql-choosing-the-best-option-for-you#H_H11" TargetMode="External"/><Relationship Id="rId4" Type="http://schemas.openxmlformats.org/officeDocument/2006/relationships/hyperlink" Target="https://cloud.netapp.com/blog/aws-cvo-blg-aws-nosql-choosing-the-best-option-for-you#H_H5" TargetMode="External"/><Relationship Id="rId9" Type="http://schemas.openxmlformats.org/officeDocument/2006/relationships/hyperlink" Target="https://cloud.netapp.com/blog/aws-cvo-blg-aws-nosql-choosing-the-best-option-for-you#H_H10" TargetMode="External"/><Relationship Id="rId14" Type="http://schemas.openxmlformats.org/officeDocument/2006/relationships/hyperlink" Target="https://cloud.netapp.com/blog/aws-cvo-blg-aws-nosql-choosing-the-best-option-for-you#H_H15"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ibm.com/support/knowledgecenter/en/SSGMCP_5.4.0/product-overview/acid.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457200" y="-381000"/>
            <a:ext cx="9144000" cy="6858000"/>
          </a:xfrm>
          <a:ln>
            <a:noFill/>
          </a:ln>
          <a:effectLst>
            <a:outerShdw blurRad="50800" dist="38100" dir="2700000" algn="tl" rotWithShape="0">
              <a:prstClr val="black">
                <a:alpha val="40000"/>
              </a:prstClr>
            </a:outerShdw>
          </a:effectLst>
        </p:spPr>
        <p:txBody>
          <a:bodyPr>
            <a:noAutofit/>
            <a:sp3d extrusionH="57150">
              <a:bevelT w="38100" h="38100" prst="slope"/>
              <a:bevelB w="57150" h="38100" prst="artDeco"/>
            </a:sp3d>
          </a:bodyPr>
          <a:lstStyle/>
          <a:p>
            <a:pPr algn="ctr">
              <a:buNone/>
            </a:pPr>
            <a:endParaRPr lang="en-US" sz="3600" b="1" dirty="0">
              <a:solidFill>
                <a:srgbClr val="A9077B"/>
              </a:solidFill>
            </a:endParaRPr>
          </a:p>
          <a:p>
            <a:pPr algn="ctr">
              <a:buNone/>
            </a:pPr>
            <a:r>
              <a:rPr lang="en-US" sz="6000" b="1" dirty="0">
                <a:gradFill>
                  <a:gsLst>
                    <a:gs pos="0">
                      <a:srgbClr val="FFF200"/>
                    </a:gs>
                    <a:gs pos="45000">
                      <a:srgbClr val="FF7A00"/>
                    </a:gs>
                    <a:gs pos="70000">
                      <a:srgbClr val="FF0300"/>
                    </a:gs>
                    <a:gs pos="100000">
                      <a:srgbClr val="4D0808"/>
                    </a:gs>
                  </a:gsLst>
                  <a:lin ang="5400000" scaled="0"/>
                </a:gradFill>
              </a:rPr>
              <a:t>Cloud Computing</a:t>
            </a:r>
          </a:p>
          <a:p>
            <a:pPr algn="ctr">
              <a:buNone/>
            </a:pPr>
            <a:r>
              <a:rPr lang="en-US" b="1" dirty="0">
                <a:solidFill>
                  <a:srgbClr val="008000"/>
                </a:solidFill>
              </a:rPr>
              <a:t>By</a:t>
            </a:r>
          </a:p>
          <a:p>
            <a:pPr algn="ctr">
              <a:buNone/>
            </a:pPr>
            <a:r>
              <a:rPr lang="en-US" sz="2800" b="1" dirty="0">
                <a:solidFill>
                  <a:srgbClr val="7030A0"/>
                </a:solidFill>
              </a:rPr>
              <a:t>K. </a:t>
            </a:r>
            <a:r>
              <a:rPr lang="en-US" sz="2800" b="1" dirty="0" err="1">
                <a:solidFill>
                  <a:srgbClr val="7030A0"/>
                </a:solidFill>
              </a:rPr>
              <a:t>Bhaskara</a:t>
            </a:r>
            <a:r>
              <a:rPr lang="en-US" sz="2800" b="1" dirty="0">
                <a:solidFill>
                  <a:srgbClr val="7030A0"/>
                </a:solidFill>
              </a:rPr>
              <a:t> </a:t>
            </a:r>
            <a:r>
              <a:rPr lang="en-US" sz="2800" b="1" dirty="0" err="1">
                <a:solidFill>
                  <a:srgbClr val="7030A0"/>
                </a:solidFill>
              </a:rPr>
              <a:t>Rao</a:t>
            </a:r>
            <a:endParaRPr lang="en-US" sz="2800" b="1" dirty="0">
              <a:solidFill>
                <a:srgbClr val="7030A0"/>
              </a:solidFill>
            </a:endParaRPr>
          </a:p>
          <a:p>
            <a:pPr algn="ctr">
              <a:buNone/>
            </a:pPr>
            <a:r>
              <a:rPr lang="en-US" b="1" dirty="0">
                <a:solidFill>
                  <a:srgbClr val="A9077B"/>
                </a:solidFill>
              </a:rPr>
              <a:t>Asst. Prof.</a:t>
            </a:r>
          </a:p>
          <a:p>
            <a:pPr algn="ctr">
              <a:buNone/>
            </a:pPr>
            <a:r>
              <a:rPr lang="en-US" sz="2000" b="1" dirty="0">
                <a:gradFill>
                  <a:gsLst>
                    <a:gs pos="0">
                      <a:srgbClr val="FFF200"/>
                    </a:gs>
                    <a:gs pos="45000">
                      <a:srgbClr val="FF7A00"/>
                    </a:gs>
                    <a:gs pos="70000">
                      <a:srgbClr val="FF0300"/>
                    </a:gs>
                    <a:gs pos="100000">
                      <a:srgbClr val="4D0808"/>
                    </a:gs>
                  </a:gsLst>
                  <a:lin ang="5400000" scaled="0"/>
                </a:gradFill>
              </a:rPr>
              <a:t>IT Dept.</a:t>
            </a:r>
          </a:p>
          <a:p>
            <a:pPr algn="ctr">
              <a:buNone/>
            </a:pPr>
            <a:r>
              <a:rPr lang="en-US" sz="2000" b="1" dirty="0">
                <a:solidFill>
                  <a:srgbClr val="FF0066"/>
                </a:solidFill>
              </a:rPr>
              <a:t>BEC</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4">
                                            <p:txEl>
                                              <p:pRg st="1" end="1"/>
                                            </p:txEl>
                                          </p:spTgt>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nodeType="clickEffect">
                                  <p:stCondLst>
                                    <p:cond delay="0"/>
                                  </p:stCondLst>
                                  <p:childTnLst>
                                    <p:animMotion origin="layout" path="M 0 0  L -0.25 0  E" pathEditMode="relative" ptsTypes="">
                                      <p:cBhvr>
                                        <p:cTn id="15" dur="5000" fill="hold"/>
                                        <p:tgtEl>
                                          <p:spTgt spid="4">
                                            <p:txEl>
                                              <p:pRg st="1" end="1"/>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926"/>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SQL </a:t>
            </a:r>
            <a:r>
              <a:rPr kumimoji="0" lang="en-GB" sz="2000" b="1" i="0" u="none" strike="noStrike" kern="1200" cap="none" spc="0" normalizeH="0" baseline="0" noProof="0" dirty="0">
                <a:ln>
                  <a:noFill/>
                </a:ln>
                <a:solidFill>
                  <a:srgbClr val="6724EC"/>
                </a:solidFill>
                <a:effectLst/>
                <a:uLnTx/>
                <a:uFillTx/>
                <a:latin typeface="Times New Roman" panose="02020603050405020304" pitchFamily="18" charset="0"/>
                <a:ea typeface="+mn-ea"/>
                <a:cs typeface="Times New Roman" panose="02020603050405020304" pitchFamily="18" charset="0"/>
              </a:rPr>
              <a:t>vs</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r>
              <a:rPr lang="en-GB" sz="2000" b="1" kern="1200" dirty="0">
                <a:solidFill>
                  <a:srgbClr val="9A1645"/>
                </a:solidFill>
                <a:latin typeface="Times New Roman" panose="02020603050405020304" pitchFamily="18" charset="0"/>
                <a:ea typeface="+mn-ea"/>
                <a:cs typeface="Times New Roman" panose="02020603050405020304" pitchFamily="18" charset="0"/>
              </a:rPr>
              <a:t>No SQL</a:t>
            </a:r>
            <a:endParaRPr lang="en-US" sz="2000" b="1" kern="1200" dirty="0">
              <a:solidFill>
                <a:srgbClr val="9A1645"/>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Clr>
                <a:srgbClr val="FF0066"/>
              </a:buClr>
              <a:buNone/>
            </a:pPr>
            <a:r>
              <a:rPr lang="en-GB" sz="1700" b="1" dirty="0">
                <a:solidFill>
                  <a:srgbClr val="C00000"/>
                </a:solidFill>
                <a:latin typeface="Times New Roman" panose="02020603050405020304" pitchFamily="18" charset="0"/>
                <a:cs typeface="Times New Roman" panose="02020603050405020304" pitchFamily="18" charset="0"/>
              </a:rPr>
              <a:t>4. </a:t>
            </a:r>
            <a:r>
              <a:rPr lang="en-IN" sz="1700" b="1" dirty="0">
                <a:solidFill>
                  <a:srgbClr val="C00000"/>
                </a:solidFill>
                <a:latin typeface="Times New Roman" panose="02020603050405020304" pitchFamily="18" charset="0"/>
                <a:cs typeface="Times New Roman" panose="02020603050405020304" pitchFamily="18" charset="0"/>
              </a:rPr>
              <a:t>The Structure:</a:t>
            </a:r>
            <a:endParaRPr lang="en-GB" sz="1700" b="1" dirty="0">
              <a:solidFill>
                <a:srgbClr val="C00000"/>
              </a:solidFill>
              <a:latin typeface="Times New Roman" panose="02020603050405020304" pitchFamily="18" charset="0"/>
              <a:cs typeface="Times New Roman" panose="02020603050405020304" pitchFamily="18" charset="0"/>
            </a:endParaRPr>
          </a:p>
          <a:p>
            <a:pPr algn="l">
              <a:buClr>
                <a:srgbClr val="FF0066"/>
              </a:buClr>
              <a:buFont typeface="Wingdings" panose="05000000000000000000" pitchFamily="2" charset="2"/>
              <a:buChar char="Ø"/>
            </a:pPr>
            <a:r>
              <a:rPr lang="en-GB" sz="1700" b="1" dirty="0">
                <a:solidFill>
                  <a:srgbClr val="273239"/>
                </a:solidFill>
                <a:latin typeface="Times New Roman" panose="02020603050405020304" pitchFamily="18" charset="0"/>
                <a:cs typeface="Times New Roman" panose="02020603050405020304" pitchFamily="18" charset="0"/>
              </a:rPr>
              <a:t>SQL databases are table-based </a:t>
            </a:r>
          </a:p>
          <a:p>
            <a:pPr algn="l">
              <a:buClr>
                <a:srgbClr val="FF0066"/>
              </a:buClr>
              <a:buFont typeface="Wingdings" panose="05000000000000000000" pitchFamily="2" charset="2"/>
              <a:buChar char="Ø"/>
            </a:pPr>
            <a:r>
              <a:rPr lang="en-GB" sz="1700" b="1" dirty="0">
                <a:solidFill>
                  <a:srgbClr val="273239"/>
                </a:solidFill>
                <a:latin typeface="Times New Roman" panose="02020603050405020304" pitchFamily="18" charset="0"/>
                <a:cs typeface="Times New Roman" panose="02020603050405020304" pitchFamily="18" charset="0"/>
              </a:rPr>
              <a:t>NoSQL databases are either key-value pairs, document-based, graph databases or wide-column stores.</a:t>
            </a:r>
            <a:r>
              <a:rPr lang="en-GB" sz="1700" dirty="0">
                <a:solidFill>
                  <a:srgbClr val="273239"/>
                </a:solidFill>
                <a:latin typeface="Times New Roman" panose="02020603050405020304" pitchFamily="18" charset="0"/>
                <a:cs typeface="Times New Roman" panose="02020603050405020304" pitchFamily="18" charset="0"/>
              </a:rPr>
              <a:t> This makes relational SQL databases a better option for applications that require multi-row transactions such as an accounting system or for legacy systems that were built for a relational structure. </a:t>
            </a:r>
          </a:p>
          <a:p>
            <a:pPr marL="0" indent="0" algn="l">
              <a:buClr>
                <a:srgbClr val="FF0066"/>
              </a:buClr>
              <a:buNone/>
            </a:pPr>
            <a:r>
              <a:rPr lang="en-GB" sz="1700" b="1" dirty="0">
                <a:solidFill>
                  <a:srgbClr val="C00000"/>
                </a:solidFill>
                <a:latin typeface="Times New Roman" panose="02020603050405020304" pitchFamily="18" charset="0"/>
                <a:cs typeface="Times New Roman" panose="02020603050405020304" pitchFamily="18" charset="0"/>
              </a:rPr>
              <a:t> 5. </a:t>
            </a:r>
            <a:r>
              <a:rPr lang="en-IN" sz="1700" b="1" dirty="0">
                <a:solidFill>
                  <a:srgbClr val="C00000"/>
                </a:solidFill>
                <a:latin typeface="Times New Roman" panose="02020603050405020304" pitchFamily="18" charset="0"/>
                <a:cs typeface="Times New Roman" panose="02020603050405020304" pitchFamily="18" charset="0"/>
              </a:rPr>
              <a:t>Property followed:</a:t>
            </a:r>
          </a:p>
          <a:p>
            <a:pPr algn="l">
              <a:buClr>
                <a:srgbClr val="FF0066"/>
              </a:buClr>
              <a:buFont typeface="Wingdings" panose="05000000000000000000" pitchFamily="2" charset="2"/>
              <a:buChar char="Ø"/>
            </a:pPr>
            <a:r>
              <a:rPr lang="en-GB" sz="1700" b="1" dirty="0">
                <a:solidFill>
                  <a:srgbClr val="273239"/>
                </a:solidFill>
                <a:latin typeface="Times New Roman" panose="02020603050405020304" pitchFamily="18" charset="0"/>
                <a:cs typeface="Times New Roman" panose="02020603050405020304" pitchFamily="18" charset="0"/>
              </a:rPr>
              <a:t>SQL databases follow ACID properties </a:t>
            </a:r>
            <a:r>
              <a:rPr lang="en-GB" sz="1700" dirty="0">
                <a:solidFill>
                  <a:srgbClr val="273239"/>
                </a:solidFill>
                <a:latin typeface="Times New Roman" panose="02020603050405020304" pitchFamily="18" charset="0"/>
                <a:cs typeface="Times New Roman" panose="02020603050405020304" pitchFamily="18" charset="0"/>
              </a:rPr>
              <a:t>(Atomicity, Consistency, Isolation and Durability) whereas </a:t>
            </a:r>
          </a:p>
          <a:p>
            <a:pPr algn="l">
              <a:buClr>
                <a:srgbClr val="FF0066"/>
              </a:buClr>
              <a:buFont typeface="Wingdings" panose="05000000000000000000" pitchFamily="2" charset="2"/>
              <a:buChar char="Ø"/>
            </a:pPr>
            <a:r>
              <a:rPr lang="en-GB" sz="1700" b="1" dirty="0">
                <a:solidFill>
                  <a:srgbClr val="273239"/>
                </a:solidFill>
                <a:latin typeface="Times New Roman" panose="02020603050405020304" pitchFamily="18" charset="0"/>
                <a:cs typeface="Times New Roman" panose="02020603050405020304" pitchFamily="18" charset="0"/>
              </a:rPr>
              <a:t>NoSQL database follows the Brewers CAP theorem </a:t>
            </a:r>
            <a:r>
              <a:rPr lang="en-GB" sz="1700" dirty="0">
                <a:solidFill>
                  <a:srgbClr val="273239"/>
                </a:solidFill>
                <a:latin typeface="Times New Roman" panose="02020603050405020304" pitchFamily="18" charset="0"/>
                <a:cs typeface="Times New Roman" panose="02020603050405020304" pitchFamily="18" charset="0"/>
              </a:rPr>
              <a:t>(Consistency, Availability and Partition tolerance). </a:t>
            </a:r>
          </a:p>
          <a:p>
            <a:pPr marL="0" indent="0" algn="l">
              <a:buClr>
                <a:srgbClr val="FF0066"/>
              </a:buClr>
              <a:buNone/>
            </a:pPr>
            <a:r>
              <a:rPr lang="en-GB" sz="1700" b="1" dirty="0">
                <a:solidFill>
                  <a:srgbClr val="C00000"/>
                </a:solidFill>
                <a:latin typeface="Times New Roman" panose="02020603050405020304" pitchFamily="18" charset="0"/>
                <a:cs typeface="Times New Roman" panose="02020603050405020304" pitchFamily="18" charset="0"/>
              </a:rPr>
              <a:t>6. Support:</a:t>
            </a:r>
          </a:p>
          <a:p>
            <a:pPr algn="l">
              <a:buClr>
                <a:srgbClr val="FF0066"/>
              </a:buClr>
              <a:buFont typeface="Wingdings" panose="05000000000000000000" pitchFamily="2" charset="2"/>
              <a:buChar char="Ø"/>
            </a:pPr>
            <a:r>
              <a:rPr lang="en-GB" sz="1700" b="1" dirty="0">
                <a:solidFill>
                  <a:srgbClr val="273239"/>
                </a:solidFill>
                <a:latin typeface="Times New Roman" panose="02020603050405020304" pitchFamily="18" charset="0"/>
                <a:cs typeface="Times New Roman" panose="02020603050405020304" pitchFamily="18" charset="0"/>
              </a:rPr>
              <a:t>Great support is available for all SQL database from their vendors. </a:t>
            </a:r>
            <a:r>
              <a:rPr lang="en-GB" sz="1700" dirty="0">
                <a:solidFill>
                  <a:srgbClr val="273239"/>
                </a:solidFill>
                <a:latin typeface="Times New Roman" panose="02020603050405020304" pitchFamily="18" charset="0"/>
                <a:cs typeface="Times New Roman" panose="02020603050405020304" pitchFamily="18" charset="0"/>
              </a:rPr>
              <a:t>Also a lot of independent consultations are there who can help you with SQL database for a very large scale deployments </a:t>
            </a:r>
          </a:p>
          <a:p>
            <a:pPr algn="l">
              <a:buClr>
                <a:srgbClr val="FF0066"/>
              </a:buClr>
              <a:buFont typeface="Wingdings" panose="05000000000000000000" pitchFamily="2" charset="2"/>
              <a:buChar char="Ø"/>
            </a:pPr>
            <a:r>
              <a:rPr lang="en-GB" sz="1700" b="1" dirty="0">
                <a:solidFill>
                  <a:srgbClr val="273239"/>
                </a:solidFill>
                <a:latin typeface="Times New Roman" panose="02020603050405020304" pitchFamily="18" charset="0"/>
                <a:cs typeface="Times New Roman" panose="02020603050405020304" pitchFamily="18" charset="0"/>
              </a:rPr>
              <a:t>NoSQL database you still have to rely on community support </a:t>
            </a:r>
            <a:r>
              <a:rPr lang="en-GB" sz="1700" dirty="0">
                <a:solidFill>
                  <a:srgbClr val="273239"/>
                </a:solidFill>
                <a:latin typeface="Times New Roman" panose="02020603050405020304" pitchFamily="18" charset="0"/>
                <a:cs typeface="Times New Roman" panose="02020603050405020304" pitchFamily="18" charset="0"/>
              </a:rPr>
              <a:t>and only limited outside experts are available for setting up and deploying your large scale NoSQL deployments. </a:t>
            </a:r>
          </a:p>
          <a:p>
            <a:pPr algn="l">
              <a:buClr>
                <a:srgbClr val="FF0066"/>
              </a:buClr>
              <a:buFont typeface="Wingdings" panose="05000000000000000000" pitchFamily="2" charset="2"/>
              <a:buChar char="Ø"/>
            </a:pPr>
            <a:r>
              <a:rPr lang="en-GB" sz="1700" dirty="0">
                <a:solidFill>
                  <a:srgbClr val="273239"/>
                </a:solidFill>
                <a:latin typeface="Times New Roman" panose="02020603050405020304" pitchFamily="18" charset="0"/>
                <a:cs typeface="Times New Roman" panose="02020603050405020304" pitchFamily="18" charset="0"/>
              </a:rPr>
              <a:t>Some </a:t>
            </a:r>
            <a:r>
              <a:rPr lang="en-GB" sz="1700" b="1" dirty="0">
                <a:solidFill>
                  <a:srgbClr val="273239"/>
                </a:solidFill>
                <a:latin typeface="Times New Roman" panose="02020603050405020304" pitchFamily="18" charset="0"/>
                <a:cs typeface="Times New Roman" panose="02020603050405020304" pitchFamily="18" charset="0"/>
              </a:rPr>
              <a:t>examples of SQL databases include PostgreSQL, MySQL, Oracle and Microsoft SQL Server. </a:t>
            </a:r>
          </a:p>
          <a:p>
            <a:pPr algn="l">
              <a:buClr>
                <a:srgbClr val="FF0066"/>
              </a:buClr>
              <a:buFont typeface="Wingdings" panose="05000000000000000000" pitchFamily="2" charset="2"/>
              <a:buChar char="Ø"/>
            </a:pPr>
            <a:r>
              <a:rPr lang="en-GB" sz="1700" b="1" dirty="0">
                <a:solidFill>
                  <a:srgbClr val="273239"/>
                </a:solidFill>
                <a:latin typeface="Times New Roman" panose="02020603050405020304" pitchFamily="18" charset="0"/>
                <a:cs typeface="Times New Roman" panose="02020603050405020304" pitchFamily="18" charset="0"/>
              </a:rPr>
              <a:t>NoSQL database examples include Redis, </a:t>
            </a:r>
            <a:r>
              <a:rPr lang="en-GB" sz="1700" b="1" dirty="0" err="1">
                <a:solidFill>
                  <a:srgbClr val="273239"/>
                </a:solidFill>
                <a:latin typeface="Times New Roman" panose="02020603050405020304" pitchFamily="18" charset="0"/>
                <a:cs typeface="Times New Roman" panose="02020603050405020304" pitchFamily="18" charset="0"/>
              </a:rPr>
              <a:t>RavenDB</a:t>
            </a:r>
            <a:r>
              <a:rPr lang="en-GB" sz="1700" b="1" dirty="0">
                <a:solidFill>
                  <a:srgbClr val="273239"/>
                </a:solidFill>
                <a:latin typeface="Times New Roman" panose="02020603050405020304" pitchFamily="18" charset="0"/>
                <a:cs typeface="Times New Roman" panose="02020603050405020304" pitchFamily="18" charset="0"/>
              </a:rPr>
              <a:t> Cassandra, MongoDB, </a:t>
            </a:r>
            <a:r>
              <a:rPr lang="en-GB" sz="1700" b="1" dirty="0" err="1">
                <a:solidFill>
                  <a:srgbClr val="273239"/>
                </a:solidFill>
                <a:latin typeface="Times New Roman" panose="02020603050405020304" pitchFamily="18" charset="0"/>
                <a:cs typeface="Times New Roman" panose="02020603050405020304" pitchFamily="18" charset="0"/>
              </a:rPr>
              <a:t>BigTable</a:t>
            </a:r>
            <a:r>
              <a:rPr lang="en-GB" sz="1700" b="1" dirty="0">
                <a:solidFill>
                  <a:srgbClr val="273239"/>
                </a:solidFill>
                <a:latin typeface="Times New Roman" panose="02020603050405020304" pitchFamily="18" charset="0"/>
                <a:cs typeface="Times New Roman" panose="02020603050405020304" pitchFamily="18" charset="0"/>
              </a:rPr>
              <a:t>, HBase, Neo4j and CouchDB, DynamoDB.</a:t>
            </a:r>
          </a:p>
        </p:txBody>
      </p:sp>
    </p:spTree>
    <p:extLst>
      <p:ext uri="{BB962C8B-B14F-4D97-AF65-F5344CB8AC3E}">
        <p14:creationId xmlns:p14="http://schemas.microsoft.com/office/powerpoint/2010/main" val="127950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No SQL </a:t>
            </a:r>
            <a:r>
              <a:rPr lang="en-GB" sz="2400" b="1" i="1" kern="1200" dirty="0" err="1">
                <a:solidFill>
                  <a:srgbClr val="B907AC"/>
                </a:solidFill>
                <a:latin typeface="Times New Roman" panose="02020603050405020304" pitchFamily="18" charset="0"/>
                <a:ea typeface="+mn-ea"/>
                <a:cs typeface="Times New Roman" panose="02020603050405020304" pitchFamily="18" charset="0"/>
              </a:rPr>
              <a:t>db</a:t>
            </a:r>
            <a:r>
              <a:rPr lang="en-GB" sz="2400" b="1" i="1" kern="1200" dirty="0">
                <a:solidFill>
                  <a:srgbClr val="B907AC"/>
                </a:solidFill>
                <a:latin typeface="Times New Roman" panose="02020603050405020304" pitchFamily="18" charset="0"/>
                <a:ea typeface="+mn-ea"/>
                <a:cs typeface="Times New Roman" panose="02020603050405020304" pitchFamily="18" charset="0"/>
              </a:rPr>
              <a:t> models offered on AWS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fontAlgn="base">
              <a:buFont typeface="Arial" panose="020B0604020202020204" pitchFamily="34" charset="0"/>
              <a:buChar char="•"/>
            </a:pPr>
            <a:r>
              <a:rPr lang="en-GB" sz="1800" b="0" i="0" u="none" strike="noStrike" baseline="0" dirty="0">
                <a:latin typeface="HsdqrjDnpkqpUtopiaStd-Regular"/>
              </a:rPr>
              <a:t> </a:t>
            </a:r>
            <a:r>
              <a:rPr lang="en-IN" sz="1600" b="0" i="0" u="none" strike="noStrike" dirty="0">
                <a:solidFill>
                  <a:srgbClr val="6724EC"/>
                </a:solidFill>
                <a:effectLst/>
                <a:latin typeface="proxima-nova"/>
                <a:hlinkClick r:id="rId2">
                  <a:extLst>
                    <a:ext uri="{A12FA001-AC4F-418D-AE19-62706E023703}">
                      <ahyp:hlinkClr xmlns:ahyp="http://schemas.microsoft.com/office/drawing/2018/hyperlinkcolor" val="tx"/>
                    </a:ext>
                  </a:extLst>
                </a:hlinkClick>
              </a:rPr>
              <a:t>Models of NoSQL Databases Offered on AWS</a:t>
            </a:r>
            <a:endParaRPr lang="en-IN" sz="1600" b="0" i="0" u="none" strike="noStrike" dirty="0">
              <a:solidFill>
                <a:srgbClr val="6724EC"/>
              </a:solidFill>
              <a:effectLst/>
              <a:latin typeface="proxima-nova"/>
            </a:endParaRPr>
          </a:p>
          <a:p>
            <a:pPr marL="742950" lvl="1" indent="-285750" algn="l" fontAlgn="base">
              <a:buFont typeface="Arial" panose="020B0604020202020204" pitchFamily="34" charset="0"/>
              <a:buChar char="•"/>
            </a:pPr>
            <a:r>
              <a:rPr lang="en-IN" sz="1600" b="0" i="0" u="none" strike="noStrike" dirty="0">
                <a:solidFill>
                  <a:srgbClr val="569AEE"/>
                </a:solidFill>
                <a:effectLst/>
                <a:latin typeface="proxima-nova"/>
                <a:hlinkClick r:id="rId2"/>
              </a:rPr>
              <a:t>Key-Value Databases</a:t>
            </a:r>
            <a:endParaRPr lang="en-IN" sz="16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600" b="0" i="0" u="none" strike="noStrike" dirty="0">
                <a:solidFill>
                  <a:srgbClr val="569AEE"/>
                </a:solidFill>
                <a:effectLst/>
                <a:latin typeface="proxima-nova"/>
                <a:hlinkClick r:id="rId3"/>
              </a:rPr>
              <a:t>Document Databases</a:t>
            </a:r>
            <a:endParaRPr lang="en-IN" sz="16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600" b="0" i="0" u="none" strike="noStrike" dirty="0">
                <a:solidFill>
                  <a:srgbClr val="569AEE"/>
                </a:solidFill>
                <a:effectLst/>
                <a:latin typeface="proxima-nova"/>
                <a:hlinkClick r:id="rId4"/>
              </a:rPr>
              <a:t>Wide Column Databases</a:t>
            </a:r>
            <a:endParaRPr lang="en-IN" sz="16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600" b="0" i="0" u="none" strike="noStrike" dirty="0">
                <a:solidFill>
                  <a:srgbClr val="569AEE"/>
                </a:solidFill>
                <a:effectLst/>
                <a:latin typeface="proxima-nova"/>
                <a:hlinkClick r:id="rId5"/>
              </a:rPr>
              <a:t>Graph Databases</a:t>
            </a:r>
            <a:endParaRPr lang="en-IN" sz="16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600" b="0" i="0" u="none" strike="noStrike" dirty="0">
                <a:solidFill>
                  <a:srgbClr val="569AEE"/>
                </a:solidFill>
                <a:effectLst/>
                <a:latin typeface="proxima-nova"/>
                <a:hlinkClick r:id="rId6"/>
              </a:rPr>
              <a:t>Time Series Databases</a:t>
            </a:r>
            <a:endParaRPr lang="en-IN" sz="16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600" b="0" i="0" u="none" strike="noStrike" dirty="0">
                <a:solidFill>
                  <a:srgbClr val="569AEE"/>
                </a:solidFill>
                <a:effectLst/>
                <a:latin typeface="proxima-nova"/>
                <a:hlinkClick r:id="rId7"/>
              </a:rPr>
              <a:t>Ledger Databases</a:t>
            </a:r>
            <a:endParaRPr lang="en-IN" sz="1600" b="0" i="0" u="none" strike="noStrike" dirty="0">
              <a:solidFill>
                <a:srgbClr val="444444"/>
              </a:solidFill>
              <a:effectLst/>
              <a:latin typeface="proxima-nova"/>
            </a:endParaRPr>
          </a:p>
        </p:txBody>
      </p:sp>
    </p:spTree>
    <p:extLst>
      <p:ext uri="{BB962C8B-B14F-4D97-AF65-F5344CB8AC3E}">
        <p14:creationId xmlns:p14="http://schemas.microsoft.com/office/powerpoint/2010/main" val="2564841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No SQL databases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r>
              <a:rPr lang="en-GB" sz="1800" b="1" i="0" u="none" strike="noStrike" baseline="0" dirty="0">
                <a:latin typeface="HsdqrjDnpkqpUtopiaStd-Regular"/>
              </a:rPr>
              <a:t>Types of No-SQL Databases offered on AWS:  </a:t>
            </a:r>
            <a:endParaRPr lang="en-GB" sz="1800" b="1" i="1" u="none" strike="noStrike" baseline="0" dirty="0">
              <a:solidFill>
                <a:srgbClr val="000000"/>
              </a:solidFill>
              <a:latin typeface="Palatino LT Std"/>
              <a:cs typeface="Times New Roman" pitchFamily="18" charset="0"/>
            </a:endParaRPr>
          </a:p>
          <a:p>
            <a:pPr marL="0" indent="0" algn="l">
              <a:buClr>
                <a:srgbClr val="FF0066"/>
              </a:buClr>
              <a:buNone/>
            </a:pPr>
            <a:r>
              <a:rPr lang="en-GB" sz="1600" b="0" i="0" dirty="0">
                <a:solidFill>
                  <a:srgbClr val="101820"/>
                </a:solidFill>
                <a:effectLst/>
                <a:latin typeface="Times New Roman" panose="02020603050405020304" pitchFamily="18" charset="0"/>
                <a:cs typeface="Times New Roman" panose="02020603050405020304" pitchFamily="18" charset="0"/>
              </a:rPr>
              <a:t>There are </a:t>
            </a:r>
            <a:r>
              <a:rPr lang="en-GB" sz="1600" b="1" i="1" u="sng" dirty="0">
                <a:solidFill>
                  <a:srgbClr val="101820"/>
                </a:solidFill>
                <a:effectLst/>
                <a:latin typeface="Times New Roman" panose="02020603050405020304" pitchFamily="18" charset="0"/>
                <a:cs typeface="Times New Roman" panose="02020603050405020304" pitchFamily="18" charset="0"/>
              </a:rPr>
              <a:t>six types of NoSQL </a:t>
            </a:r>
            <a:r>
              <a:rPr lang="en-GB" sz="1600" b="1" i="1" u="sng" dirty="0" err="1">
                <a:solidFill>
                  <a:srgbClr val="101820"/>
                </a:solidFill>
                <a:effectLst/>
                <a:latin typeface="Times New Roman" panose="02020603050405020304" pitchFamily="18" charset="0"/>
                <a:cs typeface="Times New Roman" panose="02020603050405020304" pitchFamily="18" charset="0"/>
              </a:rPr>
              <a:t>dataase</a:t>
            </a:r>
            <a:r>
              <a:rPr lang="en-GB" sz="1600" b="1" i="1" u="sng" dirty="0">
                <a:solidFill>
                  <a:srgbClr val="101820"/>
                </a:solidFill>
                <a:effectLst/>
                <a:latin typeface="Times New Roman" panose="02020603050405020304" pitchFamily="18" charset="0"/>
                <a:cs typeface="Times New Roman" panose="02020603050405020304" pitchFamily="18" charset="0"/>
              </a:rPr>
              <a:t> models </a:t>
            </a:r>
            <a:r>
              <a:rPr lang="en-GB" sz="1600" b="0" i="0" dirty="0">
                <a:solidFill>
                  <a:srgbClr val="101820"/>
                </a:solidFill>
                <a:effectLst/>
                <a:latin typeface="Times New Roman" panose="02020603050405020304" pitchFamily="18" charset="0"/>
                <a:cs typeface="Times New Roman" panose="02020603050405020304" pitchFamily="18" charset="0"/>
              </a:rPr>
              <a:t>you can choose from in AWS.</a:t>
            </a:r>
          </a:p>
          <a:p>
            <a:pPr marL="228600" indent="-228600">
              <a:buClr>
                <a:srgbClr val="FF0066"/>
              </a:buClr>
              <a:buFont typeface="+mj-lt"/>
              <a:buAutoNum type="arabicParenR"/>
            </a:pPr>
            <a:r>
              <a:rPr lang="en-IN" sz="1800" i="0" u="none" strike="noStrike" dirty="0">
                <a:solidFill>
                  <a:srgbClr val="101820"/>
                </a:solidFill>
                <a:effectLst/>
                <a:latin typeface="Times New Roman" panose="02020603050405020304" pitchFamily="18" charset="0"/>
                <a:cs typeface="Times New Roman" panose="02020603050405020304" pitchFamily="18" charset="0"/>
              </a:rPr>
              <a:t>Key-Value Databases</a:t>
            </a:r>
            <a:endParaRPr lang="en-IN" sz="1800" i="0" u="none" strike="noStrike" dirty="0">
              <a:solidFill>
                <a:srgbClr val="252525"/>
              </a:solidFill>
              <a:effectLst/>
              <a:latin typeface="Times New Roman" panose="02020603050405020304" pitchFamily="18" charset="0"/>
              <a:cs typeface="Times New Roman" panose="02020603050405020304" pitchFamily="18" charset="0"/>
            </a:endParaRPr>
          </a:p>
          <a:p>
            <a:pPr marL="228600" indent="-228600">
              <a:buClr>
                <a:srgbClr val="FF0066"/>
              </a:buClr>
              <a:buFont typeface="+mj-lt"/>
              <a:buAutoNum type="arabicParenR"/>
            </a:pPr>
            <a:r>
              <a:rPr lang="en-IN" sz="1800" i="0" u="none" strike="noStrike" dirty="0">
                <a:solidFill>
                  <a:srgbClr val="101820"/>
                </a:solidFill>
                <a:effectLst/>
                <a:latin typeface="Times New Roman" panose="02020603050405020304" pitchFamily="18" charset="0"/>
                <a:cs typeface="Times New Roman" panose="02020603050405020304" pitchFamily="18" charset="0"/>
              </a:rPr>
              <a:t>Document Databases</a:t>
            </a:r>
            <a:endParaRPr lang="en-IN" sz="1800" i="0" u="none" strike="noStrike" dirty="0">
              <a:solidFill>
                <a:srgbClr val="252525"/>
              </a:solidFill>
              <a:effectLst/>
              <a:latin typeface="Times New Roman" panose="02020603050405020304" pitchFamily="18" charset="0"/>
              <a:cs typeface="Times New Roman" panose="02020603050405020304" pitchFamily="18" charset="0"/>
            </a:endParaRPr>
          </a:p>
          <a:p>
            <a:pPr marL="228600" indent="-228600">
              <a:buClr>
                <a:srgbClr val="FF0066"/>
              </a:buClr>
              <a:buFont typeface="+mj-lt"/>
              <a:buAutoNum type="arabicParenR"/>
            </a:pPr>
            <a:r>
              <a:rPr lang="en-IN" sz="1800" i="0" u="none" strike="noStrike" dirty="0">
                <a:solidFill>
                  <a:srgbClr val="101820"/>
                </a:solidFill>
                <a:effectLst/>
                <a:latin typeface="Times New Roman" panose="02020603050405020304" pitchFamily="18" charset="0"/>
                <a:cs typeface="Times New Roman" panose="02020603050405020304" pitchFamily="18" charset="0"/>
              </a:rPr>
              <a:t>Wide Column Databases</a:t>
            </a:r>
            <a:endParaRPr lang="en-IN" sz="1800" i="0" u="none" strike="noStrike" dirty="0">
              <a:solidFill>
                <a:srgbClr val="252525"/>
              </a:solidFill>
              <a:effectLst/>
              <a:latin typeface="Times New Roman" panose="02020603050405020304" pitchFamily="18" charset="0"/>
              <a:cs typeface="Times New Roman" panose="02020603050405020304" pitchFamily="18" charset="0"/>
            </a:endParaRPr>
          </a:p>
          <a:p>
            <a:pPr marL="228600" indent="-228600">
              <a:buClr>
                <a:srgbClr val="FF0066"/>
              </a:buClr>
              <a:buFont typeface="+mj-lt"/>
              <a:buAutoNum type="arabicParenR"/>
            </a:pPr>
            <a:r>
              <a:rPr lang="en-IN" sz="1800" i="0" u="none" strike="noStrike" dirty="0">
                <a:solidFill>
                  <a:srgbClr val="101820"/>
                </a:solidFill>
                <a:effectLst/>
                <a:latin typeface="Times New Roman" panose="02020603050405020304" pitchFamily="18" charset="0"/>
                <a:cs typeface="Times New Roman" panose="02020603050405020304" pitchFamily="18" charset="0"/>
              </a:rPr>
              <a:t>Graph Databases</a:t>
            </a:r>
            <a:endParaRPr lang="en-IN" sz="1800" i="0" u="none" strike="noStrike" dirty="0">
              <a:solidFill>
                <a:srgbClr val="252525"/>
              </a:solidFill>
              <a:effectLst/>
              <a:latin typeface="Times New Roman" panose="02020603050405020304" pitchFamily="18" charset="0"/>
              <a:cs typeface="Times New Roman" panose="02020603050405020304" pitchFamily="18" charset="0"/>
            </a:endParaRPr>
          </a:p>
          <a:p>
            <a:pPr marL="228600" indent="-228600">
              <a:buClr>
                <a:srgbClr val="FF0066"/>
              </a:buClr>
              <a:buFont typeface="+mj-lt"/>
              <a:buAutoNum type="arabicParenR"/>
            </a:pPr>
            <a:r>
              <a:rPr lang="en-IN" sz="1800" i="0" u="none" strike="noStrike" dirty="0">
                <a:solidFill>
                  <a:srgbClr val="101820"/>
                </a:solidFill>
                <a:effectLst/>
                <a:latin typeface="Times New Roman" panose="02020603050405020304" pitchFamily="18" charset="0"/>
                <a:cs typeface="Times New Roman" panose="02020603050405020304" pitchFamily="18" charset="0"/>
              </a:rPr>
              <a:t>Time Series Databases</a:t>
            </a:r>
            <a:endParaRPr lang="en-IN" sz="1800" i="0" u="none" strike="noStrike" dirty="0">
              <a:solidFill>
                <a:srgbClr val="252525"/>
              </a:solidFill>
              <a:effectLst/>
              <a:latin typeface="Times New Roman" panose="02020603050405020304" pitchFamily="18" charset="0"/>
              <a:cs typeface="Times New Roman" panose="02020603050405020304" pitchFamily="18" charset="0"/>
            </a:endParaRPr>
          </a:p>
          <a:p>
            <a:pPr marL="228600" indent="-228600">
              <a:buClr>
                <a:srgbClr val="FF0066"/>
              </a:buClr>
              <a:buFont typeface="+mj-lt"/>
              <a:buAutoNum type="arabicParenR"/>
            </a:pPr>
            <a:r>
              <a:rPr lang="en-IN" sz="1800" i="0" u="none" strike="noStrike" dirty="0">
                <a:solidFill>
                  <a:srgbClr val="101820"/>
                </a:solidFill>
                <a:effectLst/>
                <a:latin typeface="Times New Roman" panose="02020603050405020304" pitchFamily="18" charset="0"/>
                <a:cs typeface="Times New Roman" panose="02020603050405020304" pitchFamily="18" charset="0"/>
              </a:rPr>
              <a:t>Ledger Databases</a:t>
            </a:r>
          </a:p>
          <a:p>
            <a:pPr marL="0" indent="0">
              <a:buClr>
                <a:srgbClr val="FF0066"/>
              </a:buClr>
              <a:buNone/>
            </a:pPr>
            <a:endParaRPr lang="en-IN" sz="1800" b="1" i="0" u="none" strike="noStrike" dirty="0">
              <a:solidFill>
                <a:srgbClr val="101820"/>
              </a:solidFill>
              <a:effectLst/>
              <a:latin typeface="Times New Roman" panose="02020603050405020304" pitchFamily="18" charset="0"/>
              <a:cs typeface="Times New Roman" panose="02020603050405020304" pitchFamily="18" charset="0"/>
            </a:endParaRPr>
          </a:p>
          <a:p>
            <a:pPr marL="0" indent="0">
              <a:buClr>
                <a:srgbClr val="FF0066"/>
              </a:buClr>
              <a:buNone/>
            </a:pPr>
            <a:r>
              <a:rPr lang="en-IN" sz="1800" b="1" i="0" u="none" strike="noStrike" dirty="0">
                <a:solidFill>
                  <a:srgbClr val="101820"/>
                </a:solidFill>
                <a:effectLst/>
                <a:latin typeface="Times New Roman" panose="02020603050405020304" pitchFamily="18" charset="0"/>
                <a:cs typeface="Times New Roman" panose="02020603050405020304" pitchFamily="18" charset="0"/>
              </a:rPr>
              <a:t>Key-Value Databases:</a:t>
            </a:r>
            <a:endParaRPr lang="en-IN" sz="1800" i="0" u="none" strike="noStrike" dirty="0">
              <a:solidFill>
                <a:srgbClr val="252525"/>
              </a:solidFill>
              <a:effectLst/>
              <a:latin typeface="Times New Roman" panose="02020603050405020304" pitchFamily="18" charset="0"/>
              <a:cs typeface="Times New Roman" panose="02020603050405020304" pitchFamily="18" charset="0"/>
            </a:endParaRPr>
          </a:p>
          <a:p>
            <a:pPr marL="0" indent="0" algn="just">
              <a:buClr>
                <a:srgbClr val="FF0066"/>
              </a:buClr>
              <a:buNone/>
            </a:pPr>
            <a:r>
              <a:rPr lang="en-GB" sz="1600" i="0" u="none" strike="noStrike" baseline="0" dirty="0">
                <a:latin typeface="Times New Roman" panose="02020603050405020304" pitchFamily="18" charset="0"/>
                <a:cs typeface="Times New Roman" panose="02020603050405020304" pitchFamily="18" charset="0"/>
              </a:rPr>
              <a:t>Key-value databases enable you to store data in pairs containing a unique ID and a data value. This provides a flexible storage structure since values are not assigned to a table and can hold any amount or structure of data. These databases can manage large volumes of data or requests. </a:t>
            </a:r>
          </a:p>
          <a:p>
            <a:pPr algn="just">
              <a:buClr>
                <a:srgbClr val="FF0066"/>
              </a:buClr>
              <a:buFont typeface="Wingdings" panose="05000000000000000000" pitchFamily="2" charset="2"/>
              <a:buChar char="ü"/>
            </a:pPr>
            <a:r>
              <a:rPr lang="en-GB" sz="1600" i="0" u="none" strike="noStrike" baseline="0" dirty="0">
                <a:latin typeface="Times New Roman" panose="02020603050405020304" pitchFamily="18" charset="0"/>
                <a:cs typeface="Times New Roman" panose="02020603050405020304" pitchFamily="18" charset="0"/>
              </a:rPr>
              <a:t>Use cases for key-value databases include gaming applications, eCommerce systems, and high traffic applications.</a:t>
            </a:r>
          </a:p>
          <a:p>
            <a:pPr marL="0" indent="0" algn="just">
              <a:buClr>
                <a:srgbClr val="FF0066"/>
              </a:buClr>
              <a:buNone/>
            </a:pPr>
            <a:r>
              <a:rPr lang="en-GB" sz="1600" b="1" i="0" u="none" strike="noStrike" baseline="0" dirty="0">
                <a:latin typeface="Times New Roman" panose="02020603050405020304" pitchFamily="18" charset="0"/>
                <a:cs typeface="Times New Roman" panose="02020603050405020304" pitchFamily="18" charset="0"/>
              </a:rPr>
              <a:t>AWS service: </a:t>
            </a:r>
            <a:r>
              <a:rPr lang="en-GB" sz="1600" i="0" u="none" strike="noStrike" baseline="0" dirty="0">
                <a:latin typeface="Times New Roman" panose="02020603050405020304" pitchFamily="18" charset="0"/>
                <a:cs typeface="Times New Roman" panose="02020603050405020304" pitchFamily="18" charset="0"/>
              </a:rPr>
              <a:t>Amazon DynamoDB</a:t>
            </a:r>
          </a:p>
        </p:txBody>
      </p:sp>
    </p:spTree>
    <p:extLst>
      <p:ext uri="{BB962C8B-B14F-4D97-AF65-F5344CB8AC3E}">
        <p14:creationId xmlns:p14="http://schemas.microsoft.com/office/powerpoint/2010/main" val="3090010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No SQL</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fontAlgn="base">
              <a:buNone/>
            </a:pPr>
            <a:r>
              <a:rPr lang="en-IN" sz="1800" b="1" dirty="0">
                <a:solidFill>
                  <a:srgbClr val="101820"/>
                </a:solidFill>
                <a:latin typeface="Times New Roman" panose="02020603050405020304" pitchFamily="18" charset="0"/>
                <a:cs typeface="Times New Roman" panose="02020603050405020304" pitchFamily="18" charset="0"/>
              </a:rPr>
              <a:t>Document Databases:</a:t>
            </a:r>
          </a:p>
          <a:p>
            <a:pPr marL="0" indent="0" algn="l" fontAlgn="base">
              <a:buNone/>
            </a:pPr>
            <a:r>
              <a:rPr lang="en-IN" sz="1600" b="0" i="0" u="none" strike="noStrike" dirty="0">
                <a:solidFill>
                  <a:srgbClr val="101820"/>
                </a:solidFill>
                <a:effectLst/>
                <a:latin typeface="Times New Roman" panose="02020603050405020304" pitchFamily="18" charset="0"/>
                <a:cs typeface="Times New Roman" panose="02020603050405020304" pitchFamily="18" charset="0"/>
              </a:rPr>
              <a:t>Document databases are structured similarly to key-value databases except that keys and values are stored in documents written in a markup language like JSON, XML, or YAML. You can use these databases to store hierarchies of data by linking documents. Use cases for document databases include user profiles, </a:t>
            </a:r>
            <a:r>
              <a:rPr lang="en-IN" sz="1600" b="0" i="0" u="none" strike="noStrike" dirty="0" err="1">
                <a:solidFill>
                  <a:srgbClr val="101820"/>
                </a:solidFill>
                <a:effectLst/>
                <a:latin typeface="Times New Roman" panose="02020603050405020304" pitchFamily="18" charset="0"/>
                <a:cs typeface="Times New Roman" panose="02020603050405020304" pitchFamily="18" charset="0"/>
              </a:rPr>
              <a:t>catalogs</a:t>
            </a:r>
            <a:r>
              <a:rPr lang="en-IN" sz="1600" b="0" i="0" u="none" strike="noStrike" dirty="0">
                <a:solidFill>
                  <a:srgbClr val="101820"/>
                </a:solidFill>
                <a:effectLst/>
                <a:latin typeface="Times New Roman" panose="02020603050405020304" pitchFamily="18" charset="0"/>
                <a:cs typeface="Times New Roman" panose="02020603050405020304" pitchFamily="18" charset="0"/>
              </a:rPr>
              <a:t>, and content management.</a:t>
            </a:r>
          </a:p>
          <a:p>
            <a:pPr marL="0" indent="0" algn="l" fontAlgn="base">
              <a:buNone/>
            </a:pPr>
            <a:r>
              <a:rPr lang="en-IN" sz="1600" b="1" i="0" u="none" strike="noStrike" dirty="0">
                <a:solidFill>
                  <a:srgbClr val="101820"/>
                </a:solidFill>
                <a:effectLst/>
                <a:latin typeface="Times New Roman" panose="02020603050405020304" pitchFamily="18" charset="0"/>
                <a:cs typeface="Times New Roman" panose="02020603050405020304" pitchFamily="18" charset="0"/>
              </a:rPr>
              <a:t>AWS service:</a:t>
            </a:r>
            <a:r>
              <a:rPr lang="en-IN" sz="1600" b="0" i="0" u="none" strike="noStrike" dirty="0">
                <a:solidFill>
                  <a:srgbClr val="101820"/>
                </a:solidFill>
                <a:effectLst/>
                <a:latin typeface="Times New Roman" panose="02020603050405020304" pitchFamily="18" charset="0"/>
                <a:cs typeface="Times New Roman" panose="02020603050405020304" pitchFamily="18" charset="0"/>
              </a:rPr>
              <a:t> Amazon </a:t>
            </a:r>
            <a:r>
              <a:rPr lang="en-IN" sz="1600" b="0" i="0" u="none" strike="noStrike" dirty="0" err="1">
                <a:solidFill>
                  <a:srgbClr val="101820"/>
                </a:solidFill>
                <a:effectLst/>
                <a:latin typeface="Times New Roman" panose="02020603050405020304" pitchFamily="18" charset="0"/>
                <a:cs typeface="Times New Roman" panose="02020603050405020304" pitchFamily="18" charset="0"/>
              </a:rPr>
              <a:t>DocumentDB</a:t>
            </a:r>
            <a:r>
              <a:rPr lang="en-IN" sz="1600" b="0" i="0" u="none" strike="noStrike" dirty="0">
                <a:solidFill>
                  <a:srgbClr val="101820"/>
                </a:solidFill>
                <a:effectLst/>
                <a:latin typeface="Times New Roman" panose="02020603050405020304" pitchFamily="18" charset="0"/>
                <a:cs typeface="Times New Roman" panose="02020603050405020304" pitchFamily="18" charset="0"/>
              </a:rPr>
              <a:t>, DynamoDB</a:t>
            </a:r>
            <a:endParaRPr lang="en-GB" sz="1600" b="0" i="1" u="none" strike="noStrike" dirty="0">
              <a:solidFill>
                <a:srgbClr val="000000"/>
              </a:solidFill>
              <a:effectLst/>
              <a:latin typeface="Palatino LT Std"/>
              <a:cs typeface="Times New Roman" pitchFamily="18" charset="0"/>
            </a:endParaRPr>
          </a:p>
          <a:p>
            <a:pPr marL="0" indent="0" algn="l" fontAlgn="base">
              <a:buNone/>
            </a:pPr>
            <a:endParaRPr lang="en-GB" sz="1200" b="1" i="0" u="none" strike="noStrike" dirty="0">
              <a:solidFill>
                <a:srgbClr val="101820"/>
              </a:solidFill>
              <a:effectLst/>
              <a:latin typeface="proxima-nova"/>
            </a:endParaRPr>
          </a:p>
          <a:p>
            <a:pPr marL="0" indent="0" algn="l" fontAlgn="base">
              <a:buNone/>
            </a:pPr>
            <a:r>
              <a:rPr lang="en-GB" sz="1800" b="1" dirty="0">
                <a:solidFill>
                  <a:srgbClr val="101820"/>
                </a:solidFill>
                <a:latin typeface="Times New Roman" panose="02020603050405020304" pitchFamily="18" charset="0"/>
                <a:cs typeface="Times New Roman" panose="02020603050405020304" pitchFamily="18" charset="0"/>
              </a:rPr>
              <a:t>Wide Column Databases:</a:t>
            </a:r>
          </a:p>
          <a:p>
            <a:pPr marL="0" indent="0" algn="l" fontAlgn="base">
              <a:buNone/>
            </a:pPr>
            <a:r>
              <a:rPr lang="en-GB" sz="1600" dirty="0">
                <a:solidFill>
                  <a:srgbClr val="101820"/>
                </a:solidFill>
                <a:latin typeface="Times New Roman" panose="02020603050405020304" pitchFamily="18" charset="0"/>
                <a:cs typeface="Times New Roman" panose="02020603050405020304" pitchFamily="18" charset="0"/>
              </a:rPr>
              <a:t>Wide column databases are based on tables but without a strict column format. Rows do not need a value in every column and segments of rows and columns containing different data formats can be combined. Use cases for wide column databases include route optimization, fleet management, and industrial maintenance applications.</a:t>
            </a:r>
          </a:p>
          <a:p>
            <a:pPr marL="0" indent="0" algn="l" fontAlgn="base">
              <a:buNone/>
            </a:pPr>
            <a:r>
              <a:rPr lang="en-GB" sz="1600" b="1" dirty="0">
                <a:solidFill>
                  <a:srgbClr val="101820"/>
                </a:solidFill>
                <a:latin typeface="Times New Roman" panose="02020603050405020304" pitchFamily="18" charset="0"/>
                <a:cs typeface="Times New Roman" panose="02020603050405020304" pitchFamily="18" charset="0"/>
              </a:rPr>
              <a:t>AWS service: </a:t>
            </a:r>
            <a:r>
              <a:rPr lang="en-GB" sz="1600" dirty="0">
                <a:solidFill>
                  <a:srgbClr val="101820"/>
                </a:solidFill>
                <a:latin typeface="Times New Roman" panose="02020603050405020304" pitchFamily="18" charset="0"/>
                <a:cs typeface="Times New Roman" panose="02020603050405020304" pitchFamily="18" charset="0"/>
              </a:rPr>
              <a:t>Amazon </a:t>
            </a:r>
            <a:r>
              <a:rPr lang="en-GB" sz="1600" dirty="0" err="1">
                <a:solidFill>
                  <a:srgbClr val="101820"/>
                </a:solidFill>
                <a:latin typeface="Times New Roman" panose="02020603050405020304" pitchFamily="18" charset="0"/>
                <a:cs typeface="Times New Roman" panose="02020603050405020304" pitchFamily="18" charset="0"/>
              </a:rPr>
              <a:t>Keyspaces</a:t>
            </a:r>
            <a:r>
              <a:rPr lang="en-GB" sz="1600" dirty="0">
                <a:solidFill>
                  <a:srgbClr val="101820"/>
                </a:solidFill>
                <a:latin typeface="Times New Roman" panose="02020603050405020304" pitchFamily="18" charset="0"/>
                <a:cs typeface="Times New Roman" panose="02020603050405020304" pitchFamily="18" charset="0"/>
              </a:rPr>
              <a:t> (for Apache Cassandra)</a:t>
            </a:r>
          </a:p>
          <a:p>
            <a:pPr marL="0" indent="0" algn="l" fontAlgn="base">
              <a:buNone/>
            </a:pPr>
            <a:endParaRPr lang="en-GB" sz="1600" i="1" dirty="0">
              <a:solidFill>
                <a:srgbClr val="000000"/>
              </a:solidFill>
              <a:latin typeface="Palatino LT Std"/>
              <a:cs typeface="Times New Roman" pitchFamily="18" charset="0"/>
            </a:endParaRPr>
          </a:p>
          <a:p>
            <a:pPr marL="0" indent="0" algn="l" fontAlgn="base">
              <a:buNone/>
            </a:pPr>
            <a:r>
              <a:rPr lang="en-GB" sz="1800" b="1" dirty="0">
                <a:solidFill>
                  <a:srgbClr val="101820"/>
                </a:solidFill>
                <a:latin typeface="Times New Roman" panose="02020603050405020304" pitchFamily="18" charset="0"/>
                <a:cs typeface="Times New Roman" panose="02020603050405020304" pitchFamily="18" charset="0"/>
              </a:rPr>
              <a:t>Graph Databases</a:t>
            </a:r>
          </a:p>
          <a:p>
            <a:pPr marL="0" indent="0" algn="l" fontAlgn="base">
              <a:buNone/>
            </a:pPr>
            <a:r>
              <a:rPr lang="en-GB" sz="1600" dirty="0">
                <a:solidFill>
                  <a:srgbClr val="101820"/>
                </a:solidFill>
                <a:latin typeface="Times New Roman" panose="02020603050405020304" pitchFamily="18" charset="0"/>
                <a:cs typeface="Times New Roman" panose="02020603050405020304" pitchFamily="18" charset="0"/>
              </a:rPr>
              <a:t>Graph databases are structured as collections of edges and nodes. Nodes are the individual data values and edges are the relationships between those values. These databases enable you to track intricately related data in an organic network rather than a structured table. Use cases for graph databases include recommendation engines, social networking, and fraud detection.</a:t>
            </a:r>
          </a:p>
          <a:p>
            <a:pPr marL="0" indent="0" algn="l" fontAlgn="base">
              <a:buNone/>
            </a:pPr>
            <a:r>
              <a:rPr lang="en-GB" sz="1600" b="1" dirty="0">
                <a:solidFill>
                  <a:srgbClr val="101820"/>
                </a:solidFill>
                <a:latin typeface="Times New Roman" panose="02020603050405020304" pitchFamily="18" charset="0"/>
                <a:cs typeface="Times New Roman" panose="02020603050405020304" pitchFamily="18" charset="0"/>
              </a:rPr>
              <a:t>AWS service: </a:t>
            </a:r>
            <a:r>
              <a:rPr lang="en-GB" sz="1600" dirty="0">
                <a:solidFill>
                  <a:srgbClr val="101820"/>
                </a:solidFill>
                <a:latin typeface="Times New Roman" panose="02020603050405020304" pitchFamily="18" charset="0"/>
                <a:cs typeface="Times New Roman" panose="02020603050405020304" pitchFamily="18" charset="0"/>
              </a:rPr>
              <a:t>Amazon Neptune</a:t>
            </a:r>
          </a:p>
          <a:p>
            <a:pPr marL="0" indent="0" algn="l" fontAlgn="base">
              <a:buNone/>
            </a:pPr>
            <a:endParaRPr lang="en-GB" sz="1600"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1332427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No SQL</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fontAlgn="base">
              <a:buNone/>
            </a:pPr>
            <a:r>
              <a:rPr lang="en-GB" sz="1800" b="1" dirty="0">
                <a:solidFill>
                  <a:srgbClr val="101820"/>
                </a:solidFill>
                <a:latin typeface="Times New Roman" panose="02020603050405020304" pitchFamily="18" charset="0"/>
                <a:cs typeface="Times New Roman" panose="02020603050405020304" pitchFamily="18" charset="0"/>
              </a:rPr>
              <a:t>Time Series Databases:</a:t>
            </a:r>
          </a:p>
          <a:p>
            <a:pPr marL="0" indent="0" algn="l" fontAlgn="base">
              <a:buNone/>
            </a:pPr>
            <a:r>
              <a:rPr lang="en-GB" sz="1600" dirty="0">
                <a:solidFill>
                  <a:srgbClr val="101820"/>
                </a:solidFill>
                <a:latin typeface="Times New Roman" panose="02020603050405020304" pitchFamily="18" charset="0"/>
                <a:cs typeface="Times New Roman" panose="02020603050405020304" pitchFamily="18" charset="0"/>
              </a:rPr>
              <a:t>Time series databases store data in time ordered streams. Data is not sorted by value or ID but by the time of collection, ingestion, or other timestamps included in the metadata. </a:t>
            </a:r>
          </a:p>
          <a:p>
            <a:pPr marL="0" indent="0" algn="l" fontAlgn="base">
              <a:buNone/>
            </a:pPr>
            <a:r>
              <a:rPr lang="en-GB" sz="1600" dirty="0">
                <a:solidFill>
                  <a:srgbClr val="101820"/>
                </a:solidFill>
                <a:latin typeface="Times New Roman" panose="02020603050405020304" pitchFamily="18" charset="0"/>
                <a:cs typeface="Times New Roman" panose="02020603050405020304" pitchFamily="18" charset="0"/>
              </a:rPr>
              <a:t>These databases enable you to manage and query data based on time intervals. Use cases for time series databases include industrial telemetry, DevOps, and Internet of things (IoT) applications.</a:t>
            </a:r>
          </a:p>
          <a:p>
            <a:pPr marL="0" indent="0" algn="l" fontAlgn="base">
              <a:buNone/>
            </a:pPr>
            <a:r>
              <a:rPr lang="en-GB" sz="1600" b="1" dirty="0">
                <a:solidFill>
                  <a:srgbClr val="101820"/>
                </a:solidFill>
                <a:latin typeface="Times New Roman" panose="02020603050405020304" pitchFamily="18" charset="0"/>
                <a:cs typeface="Times New Roman" panose="02020603050405020304" pitchFamily="18" charset="0"/>
              </a:rPr>
              <a:t>AWS service: </a:t>
            </a:r>
            <a:r>
              <a:rPr lang="en-GB" sz="1600" dirty="0">
                <a:solidFill>
                  <a:srgbClr val="101820"/>
                </a:solidFill>
                <a:latin typeface="Times New Roman" panose="02020603050405020304" pitchFamily="18" charset="0"/>
                <a:cs typeface="Times New Roman" panose="02020603050405020304" pitchFamily="18" charset="0"/>
              </a:rPr>
              <a:t>Amazon Timestream</a:t>
            </a:r>
          </a:p>
          <a:p>
            <a:pPr marL="0" indent="0" algn="l" fontAlgn="base">
              <a:buNone/>
            </a:pPr>
            <a:endParaRPr lang="en-GB" sz="1600" dirty="0">
              <a:solidFill>
                <a:srgbClr val="101820"/>
              </a:solidFill>
              <a:latin typeface="Times New Roman" panose="02020603050405020304" pitchFamily="18" charset="0"/>
              <a:cs typeface="Times New Roman" panose="02020603050405020304" pitchFamily="18" charset="0"/>
            </a:endParaRPr>
          </a:p>
          <a:p>
            <a:pPr marL="0" indent="0" algn="l" fontAlgn="base">
              <a:buNone/>
            </a:pPr>
            <a:r>
              <a:rPr lang="en-GB" sz="1800" b="1" dirty="0">
                <a:solidFill>
                  <a:srgbClr val="101820"/>
                </a:solidFill>
                <a:latin typeface="Times New Roman" panose="02020603050405020304" pitchFamily="18" charset="0"/>
                <a:cs typeface="Times New Roman" panose="02020603050405020304" pitchFamily="18" charset="0"/>
              </a:rPr>
              <a:t>Ledger Databases:</a:t>
            </a:r>
          </a:p>
          <a:p>
            <a:pPr marL="0" indent="0" algn="l" fontAlgn="base">
              <a:buNone/>
            </a:pPr>
            <a:r>
              <a:rPr lang="en-GB" sz="1600" dirty="0">
                <a:solidFill>
                  <a:srgbClr val="101820"/>
                </a:solidFill>
                <a:latin typeface="Times New Roman" panose="02020603050405020304" pitchFamily="18" charset="0"/>
                <a:cs typeface="Times New Roman" panose="02020603050405020304" pitchFamily="18" charset="0"/>
              </a:rPr>
              <a:t>Ledger databases are based on logs that record events related to data values. These logs are transparent, immutable, and can be verified cryptographically to prove the authenticity and integrity of data. Use cases for ledger databases include banking systems, registrations, supply chains, and systems of record.</a:t>
            </a:r>
          </a:p>
          <a:p>
            <a:pPr marL="0" indent="0" algn="l" fontAlgn="base">
              <a:buNone/>
            </a:pPr>
            <a:r>
              <a:rPr lang="en-GB" sz="1600" b="1" dirty="0">
                <a:solidFill>
                  <a:srgbClr val="101820"/>
                </a:solidFill>
                <a:latin typeface="Times New Roman" panose="02020603050405020304" pitchFamily="18" charset="0"/>
                <a:cs typeface="Times New Roman" panose="02020603050405020304" pitchFamily="18" charset="0"/>
              </a:rPr>
              <a:t>AWS service: </a:t>
            </a:r>
            <a:r>
              <a:rPr lang="en-GB" sz="1600" dirty="0">
                <a:solidFill>
                  <a:srgbClr val="101820"/>
                </a:solidFill>
                <a:latin typeface="Times New Roman" panose="02020603050405020304" pitchFamily="18" charset="0"/>
                <a:cs typeface="Times New Roman" panose="02020603050405020304" pitchFamily="18" charset="0"/>
              </a:rPr>
              <a:t>Amazon Quantum Ledger Database (QLDB)</a:t>
            </a:r>
          </a:p>
          <a:p>
            <a:pPr marL="0" indent="0" algn="l" fontAlgn="base">
              <a:buNone/>
            </a:pPr>
            <a:endParaRPr lang="en-GB" sz="1600" dirty="0">
              <a:solidFill>
                <a:srgbClr val="10182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877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000" b="1" kern="1200" dirty="0">
                <a:solidFill>
                  <a:srgbClr val="9A1645"/>
                </a:solidFill>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No SQL DB 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fontAlgn="base">
              <a:buFont typeface="Arial" panose="020B0604020202020204" pitchFamily="34" charset="0"/>
              <a:buChar char="•"/>
            </a:pPr>
            <a:r>
              <a:rPr lang="en-IN" sz="1800" b="0" i="0" u="none" strike="noStrike" dirty="0">
                <a:solidFill>
                  <a:srgbClr val="6724EC"/>
                </a:solidFill>
                <a:effectLst/>
                <a:latin typeface="proxima-nova"/>
                <a:hlinkClick r:id="rId2">
                  <a:extLst>
                    <a:ext uri="{A12FA001-AC4F-418D-AE19-62706E023703}">
                      <ahyp:hlinkClr xmlns:ahyp="http://schemas.microsoft.com/office/drawing/2018/hyperlinkcolor" val="tx"/>
                    </a:ext>
                  </a:extLst>
                </a:hlinkClick>
              </a:rPr>
              <a:t>AWS NoSQL Databases Services</a:t>
            </a:r>
            <a:endParaRPr lang="en-IN" sz="1800" b="0" i="0" u="none" strike="noStrike" dirty="0">
              <a:solidFill>
                <a:srgbClr val="6724EC"/>
              </a:solidFill>
              <a:effectLst/>
              <a:latin typeface="proxima-nova"/>
            </a:endParaRPr>
          </a:p>
          <a:p>
            <a:pPr marL="742950" lvl="1" indent="-285750" algn="l" fontAlgn="base">
              <a:buFont typeface="Arial" panose="020B0604020202020204" pitchFamily="34" charset="0"/>
              <a:buChar char="•"/>
            </a:pPr>
            <a:r>
              <a:rPr lang="en-IN" sz="1800" b="0" i="0" u="none" strike="noStrike" dirty="0">
                <a:solidFill>
                  <a:srgbClr val="569AEE"/>
                </a:solidFill>
                <a:effectLst/>
                <a:latin typeface="proxima-nova"/>
                <a:hlinkClick r:id="rId3"/>
              </a:rPr>
              <a:t>Amazon DynamoDB</a:t>
            </a:r>
            <a:endParaRPr lang="en-IN" sz="18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800" b="0" i="0" u="none" strike="noStrike" dirty="0">
                <a:solidFill>
                  <a:srgbClr val="569AEE"/>
                </a:solidFill>
                <a:effectLst/>
                <a:latin typeface="proxima-nova"/>
                <a:hlinkClick r:id="rId4"/>
              </a:rPr>
              <a:t>Amazon </a:t>
            </a:r>
            <a:r>
              <a:rPr lang="en-IN" sz="1800" b="0" i="0" u="none" strike="noStrike" dirty="0" err="1">
                <a:solidFill>
                  <a:srgbClr val="569AEE"/>
                </a:solidFill>
                <a:effectLst/>
                <a:latin typeface="proxima-nova"/>
                <a:hlinkClick r:id="rId4"/>
              </a:rPr>
              <a:t>ElastiCache</a:t>
            </a:r>
            <a:endParaRPr lang="en-IN" sz="18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800" b="0" i="0" u="none" strike="noStrike" dirty="0">
                <a:solidFill>
                  <a:srgbClr val="569AEE"/>
                </a:solidFill>
                <a:effectLst/>
                <a:latin typeface="proxima-nova"/>
                <a:hlinkClick r:id="rId5"/>
              </a:rPr>
              <a:t>Amazon Neptune</a:t>
            </a:r>
            <a:endParaRPr lang="en-IN" sz="18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800" b="0" i="0" u="none" strike="noStrike" dirty="0">
                <a:solidFill>
                  <a:srgbClr val="569AEE"/>
                </a:solidFill>
                <a:effectLst/>
                <a:latin typeface="proxima-nova"/>
                <a:hlinkClick r:id="rId6"/>
              </a:rPr>
              <a:t>Amazon Timestream</a:t>
            </a:r>
            <a:endParaRPr lang="en-IN" sz="18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800" b="0" i="0" u="none" strike="noStrike" dirty="0">
                <a:solidFill>
                  <a:srgbClr val="569AEE"/>
                </a:solidFill>
                <a:effectLst/>
                <a:latin typeface="proxima-nova"/>
                <a:hlinkClick r:id="rId7"/>
              </a:rPr>
              <a:t>Amazon QLDB</a:t>
            </a:r>
            <a:endParaRPr lang="en-IN" sz="18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800" b="0" i="0" u="none" strike="noStrike" dirty="0">
                <a:solidFill>
                  <a:srgbClr val="569AEE"/>
                </a:solidFill>
                <a:effectLst/>
                <a:latin typeface="proxima-nova"/>
                <a:hlinkClick r:id="rId8"/>
              </a:rPr>
              <a:t>Amazon </a:t>
            </a:r>
            <a:r>
              <a:rPr lang="en-IN" sz="1800" b="0" i="0" u="none" strike="noStrike" dirty="0" err="1">
                <a:solidFill>
                  <a:srgbClr val="569AEE"/>
                </a:solidFill>
                <a:effectLst/>
                <a:latin typeface="proxima-nova"/>
                <a:hlinkClick r:id="rId8"/>
              </a:rPr>
              <a:t>DocumentDB</a:t>
            </a:r>
            <a:endParaRPr lang="en-IN" sz="18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800" b="0" i="0" u="none" strike="noStrike" dirty="0">
                <a:solidFill>
                  <a:srgbClr val="569AEE"/>
                </a:solidFill>
                <a:effectLst/>
                <a:latin typeface="proxima-nova"/>
                <a:hlinkClick r:id="rId9"/>
              </a:rPr>
              <a:t>Amazon </a:t>
            </a:r>
            <a:r>
              <a:rPr lang="en-IN" sz="1800" b="0" i="0" u="none" strike="noStrike" dirty="0" err="1">
                <a:solidFill>
                  <a:srgbClr val="569AEE"/>
                </a:solidFill>
                <a:effectLst/>
                <a:latin typeface="proxima-nova"/>
                <a:hlinkClick r:id="rId9"/>
              </a:rPr>
              <a:t>Keyspaces</a:t>
            </a:r>
            <a:endParaRPr lang="en-IN" sz="1800" b="0" i="0" u="none" strike="noStrike" dirty="0">
              <a:solidFill>
                <a:srgbClr val="444444"/>
              </a:solidFill>
              <a:effectLst/>
              <a:latin typeface="proxima-nova"/>
            </a:endParaRPr>
          </a:p>
          <a:p>
            <a:pPr marL="0" indent="0" algn="l">
              <a:buClr>
                <a:srgbClr val="FF0066"/>
              </a:buClr>
              <a:buNone/>
            </a:pPr>
            <a:endParaRPr lang="en-GB" sz="1800" b="0" i="0" u="none" strike="noStrike" baseline="0" dirty="0">
              <a:latin typeface="HsdqrjDnpkqpUtopiaStd-Regular"/>
            </a:endParaRPr>
          </a:p>
        </p:txBody>
      </p:sp>
    </p:spTree>
    <p:extLst>
      <p:ext uri="{BB962C8B-B14F-4D97-AF65-F5344CB8AC3E}">
        <p14:creationId xmlns:p14="http://schemas.microsoft.com/office/powerpoint/2010/main" val="3492456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000" b="1" kern="1200" dirty="0">
                <a:solidFill>
                  <a:srgbClr val="9A1645"/>
                </a:solidFill>
                <a:latin typeface="Times New Roman" panose="02020603050405020304" pitchFamily="18" charset="0"/>
                <a:ea typeface="+mn-ea"/>
                <a:cs typeface="Times New Roman" panose="02020603050405020304" pitchFamily="18" charset="0"/>
              </a:rPr>
              <a:t>AWS No SQL </a:t>
            </a:r>
            <a:r>
              <a:rPr lang="en-GB" sz="2000" b="1" kern="1200" dirty="0" err="1">
                <a:solidFill>
                  <a:srgbClr val="9A1645"/>
                </a:solidFill>
                <a:latin typeface="Times New Roman" panose="02020603050405020304" pitchFamily="18" charset="0"/>
                <a:ea typeface="+mn-ea"/>
                <a:cs typeface="Times New Roman" panose="02020603050405020304" pitchFamily="18" charset="0"/>
              </a:rPr>
              <a:t>db</a:t>
            </a:r>
            <a:r>
              <a:rPr lang="en-GB" sz="2000" b="1" kern="1200" dirty="0">
                <a:solidFill>
                  <a:srgbClr val="9A1645"/>
                </a:solidFill>
                <a:latin typeface="Times New Roman" panose="02020603050405020304" pitchFamily="18" charset="0"/>
                <a:ea typeface="+mn-ea"/>
                <a:cs typeface="Times New Roman" panose="02020603050405020304" pitchFamily="18" charset="0"/>
              </a:rPr>
              <a:t> services</a:t>
            </a:r>
            <a:endParaRPr lang="en-US" sz="2000" b="1" kern="1200" dirty="0">
              <a:solidFill>
                <a:srgbClr val="9A1645"/>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fontAlgn="base">
              <a:buNone/>
            </a:pPr>
            <a:r>
              <a:rPr lang="en-GB" sz="1400" b="1" i="0" u="none" strike="noStrike" dirty="0">
                <a:solidFill>
                  <a:srgbClr val="0000FF"/>
                </a:solidFill>
                <a:effectLst/>
                <a:latin typeface="Times New Roman" panose="02020603050405020304" pitchFamily="18" charset="0"/>
                <a:cs typeface="Times New Roman" panose="02020603050405020304" pitchFamily="18" charset="0"/>
              </a:rPr>
              <a:t>Amazon DynamoDB</a:t>
            </a:r>
          </a:p>
          <a:p>
            <a:pPr marL="0" indent="0" algn="l" fontAlgn="base">
              <a:buNone/>
            </a:pPr>
            <a:r>
              <a:rPr lang="en-GB" sz="1400" b="0" i="0" u="none" strike="noStrike" dirty="0">
                <a:solidFill>
                  <a:srgbClr val="101820"/>
                </a:solidFill>
                <a:effectLst/>
                <a:latin typeface="Times New Roman" panose="02020603050405020304" pitchFamily="18" charset="0"/>
                <a:cs typeface="Times New Roman" panose="02020603050405020304" pitchFamily="18" charset="0"/>
              </a:rPr>
              <a:t>Amazon DynamoDB is a document and key-value database. It is a fully managed service that includes features for backup and restore, in-memory caching, security, and </a:t>
            </a:r>
            <a:r>
              <a:rPr lang="en-GB" sz="1400" b="0" i="0" u="none" strike="noStrike" dirty="0" err="1">
                <a:solidFill>
                  <a:srgbClr val="101820"/>
                </a:solidFill>
                <a:effectLst/>
                <a:latin typeface="Times New Roman" panose="02020603050405020304" pitchFamily="18" charset="0"/>
                <a:cs typeface="Times New Roman" panose="02020603050405020304" pitchFamily="18" charset="0"/>
              </a:rPr>
              <a:t>multiregion</a:t>
            </a:r>
            <a:r>
              <a:rPr lang="en-GB" sz="1400" b="0" i="0" u="none" strike="noStrike" dirty="0">
                <a:solidFill>
                  <a:srgbClr val="101820"/>
                </a:solidFill>
                <a:effectLst/>
                <a:latin typeface="Times New Roman" panose="02020603050405020304" pitchFamily="18" charset="0"/>
                <a:cs typeface="Times New Roman" panose="02020603050405020304" pitchFamily="18" charset="0"/>
              </a:rPr>
              <a:t>, </a:t>
            </a:r>
            <a:r>
              <a:rPr lang="en-GB" sz="1400" b="0" i="0" u="none" strike="noStrike" dirty="0" err="1">
                <a:solidFill>
                  <a:srgbClr val="101820"/>
                </a:solidFill>
                <a:effectLst/>
                <a:latin typeface="Times New Roman" panose="02020603050405020304" pitchFamily="18" charset="0"/>
                <a:cs typeface="Times New Roman" panose="02020603050405020304" pitchFamily="18" charset="0"/>
              </a:rPr>
              <a:t>multimaster</a:t>
            </a:r>
            <a:r>
              <a:rPr lang="en-GB" sz="1400" b="0" i="0" u="none" strike="noStrike" dirty="0">
                <a:solidFill>
                  <a:srgbClr val="101820"/>
                </a:solidFill>
                <a:effectLst/>
                <a:latin typeface="Times New Roman" panose="02020603050405020304" pitchFamily="18" charset="0"/>
                <a:cs typeface="Times New Roman" panose="02020603050405020304" pitchFamily="18" charset="0"/>
              </a:rPr>
              <a:t> distribution. DynamoDB supports atomicity, consistency, isolation, durability (ACID) transactions and encryption by default.</a:t>
            </a:r>
          </a:p>
          <a:p>
            <a:pPr marL="0" indent="0" algn="l">
              <a:buClr>
                <a:srgbClr val="FF0066"/>
              </a:buClr>
              <a:buNone/>
            </a:pPr>
            <a:endParaRPr lang="en-GB" sz="1800" b="0" i="0" u="none" strike="noStrike" baseline="0" dirty="0">
              <a:latin typeface="Times New Roman" panose="02020603050405020304" pitchFamily="18" charset="0"/>
              <a:cs typeface="Times New Roman" panose="02020603050405020304" pitchFamily="18" charset="0"/>
            </a:endParaRPr>
          </a:p>
          <a:p>
            <a:pPr marL="0" indent="0" fontAlgn="base">
              <a:buNone/>
            </a:pPr>
            <a:r>
              <a:rPr lang="en-GB" sz="1400" b="1" dirty="0">
                <a:solidFill>
                  <a:srgbClr val="0000FF"/>
                </a:solidFill>
                <a:latin typeface="Times New Roman" panose="02020603050405020304" pitchFamily="18" charset="0"/>
                <a:cs typeface="Times New Roman" panose="02020603050405020304" pitchFamily="18" charset="0"/>
              </a:rPr>
              <a:t>Amazon </a:t>
            </a:r>
            <a:r>
              <a:rPr lang="en-GB" sz="1400" b="1" dirty="0" err="1">
                <a:solidFill>
                  <a:srgbClr val="0000FF"/>
                </a:solidFill>
                <a:latin typeface="Times New Roman" panose="02020603050405020304" pitchFamily="18" charset="0"/>
                <a:cs typeface="Times New Roman" panose="02020603050405020304" pitchFamily="18" charset="0"/>
              </a:rPr>
              <a:t>ElastiCache</a:t>
            </a:r>
            <a:endParaRPr lang="en-GB" sz="1400" b="1" dirty="0">
              <a:solidFill>
                <a:srgbClr val="0000FF"/>
              </a:solidFill>
              <a:latin typeface="Times New Roman" panose="02020603050405020304" pitchFamily="18" charset="0"/>
              <a:cs typeface="Times New Roman" panose="02020603050405020304" pitchFamily="18" charset="0"/>
            </a:endParaRPr>
          </a:p>
          <a:p>
            <a:pPr marL="0" indent="0" algn="l" fontAlgn="base">
              <a:buNone/>
            </a:pPr>
            <a:r>
              <a:rPr lang="en-GB" sz="1400" b="0" i="0" u="none" strike="noStrike" dirty="0">
                <a:solidFill>
                  <a:srgbClr val="101820"/>
                </a:solidFill>
                <a:effectLst/>
                <a:latin typeface="Times New Roman" panose="02020603050405020304" pitchFamily="18" charset="0"/>
                <a:cs typeface="Times New Roman" panose="02020603050405020304" pitchFamily="18" charset="0"/>
              </a:rPr>
              <a:t>Amazon </a:t>
            </a:r>
            <a:r>
              <a:rPr lang="en-GB" sz="1400" b="0" i="0" u="none" strike="noStrike" dirty="0" err="1">
                <a:solidFill>
                  <a:srgbClr val="101820"/>
                </a:solidFill>
                <a:effectLst/>
                <a:latin typeface="Times New Roman" panose="02020603050405020304" pitchFamily="18" charset="0"/>
                <a:cs typeface="Times New Roman" panose="02020603050405020304" pitchFamily="18" charset="0"/>
              </a:rPr>
              <a:t>ElastiCache</a:t>
            </a:r>
            <a:r>
              <a:rPr lang="en-GB" sz="1400" b="0" i="0" u="none" strike="noStrike" dirty="0">
                <a:solidFill>
                  <a:srgbClr val="101820"/>
                </a:solidFill>
                <a:effectLst/>
                <a:latin typeface="Times New Roman" panose="02020603050405020304" pitchFamily="18" charset="0"/>
                <a:cs typeface="Times New Roman" panose="02020603050405020304" pitchFamily="18" charset="0"/>
              </a:rPr>
              <a:t> is an in-memory data store that you can use in place of a disk-based database. It provides fully managed support for Memcached and Redis, and enables scaling with memory </a:t>
            </a:r>
            <a:r>
              <a:rPr lang="en-GB" sz="1400" b="0" i="0" u="none" strike="noStrike" dirty="0" err="1">
                <a:solidFill>
                  <a:srgbClr val="101820"/>
                </a:solidFill>
                <a:effectLst/>
                <a:latin typeface="Times New Roman" panose="02020603050405020304" pitchFamily="18" charset="0"/>
                <a:cs typeface="Times New Roman" panose="02020603050405020304" pitchFamily="18" charset="0"/>
              </a:rPr>
              <a:t>sharding</a:t>
            </a:r>
            <a:r>
              <a:rPr lang="en-GB" sz="1400" b="0" i="0" u="none" strike="noStrike" dirty="0">
                <a:solidFill>
                  <a:srgbClr val="101820"/>
                </a:solidFill>
                <a:effectLst/>
                <a:latin typeface="Times New Roman" panose="02020603050405020304" pitchFamily="18" charset="0"/>
                <a:cs typeface="Times New Roman" panose="02020603050405020304" pitchFamily="18" charset="0"/>
              </a:rPr>
              <a:t>. It is designed to support sub-millisecond response times and is typically used for queuing, real-time analytics, caching, and session stores.</a:t>
            </a:r>
          </a:p>
          <a:p>
            <a:pPr marL="0" indent="0" algn="l">
              <a:buClr>
                <a:srgbClr val="FF0066"/>
              </a:buClr>
              <a:buNone/>
            </a:pPr>
            <a:endParaRPr lang="en-GB" sz="1800" b="0" i="0" u="none" strike="noStrike" baseline="0" dirty="0">
              <a:latin typeface="Times New Roman" panose="02020603050405020304" pitchFamily="18" charset="0"/>
              <a:cs typeface="Times New Roman" panose="02020603050405020304" pitchFamily="18" charset="0"/>
            </a:endParaRPr>
          </a:p>
          <a:p>
            <a:pPr marL="0" indent="0" fontAlgn="base">
              <a:buNone/>
            </a:pPr>
            <a:r>
              <a:rPr lang="en-GB" sz="1400" b="1" dirty="0">
                <a:solidFill>
                  <a:srgbClr val="0000FF"/>
                </a:solidFill>
                <a:latin typeface="Times New Roman" panose="02020603050405020304" pitchFamily="18" charset="0"/>
                <a:cs typeface="Times New Roman" panose="02020603050405020304" pitchFamily="18" charset="0"/>
              </a:rPr>
              <a:t>Amazon Neptune</a:t>
            </a:r>
          </a:p>
          <a:p>
            <a:pPr marL="0" indent="0" algn="l" fontAlgn="base">
              <a:buNone/>
            </a:pPr>
            <a:r>
              <a:rPr lang="en-GB" sz="1400" b="0" i="0" u="none" strike="noStrike" dirty="0">
                <a:solidFill>
                  <a:srgbClr val="101820"/>
                </a:solidFill>
                <a:effectLst/>
                <a:latin typeface="Times New Roman" panose="02020603050405020304" pitchFamily="18" charset="0"/>
                <a:cs typeface="Times New Roman" panose="02020603050405020304" pitchFamily="18" charset="0"/>
              </a:rPr>
              <a:t>Amazon Neptune is a graph database service that is fully managed and optimized for storing data on billions of relationships. It supports a range of graph models and query languages, including W3C’s RDF, Property Graph, SPARQL, and </a:t>
            </a:r>
            <a:r>
              <a:rPr lang="en-GB" sz="1400" b="0" i="0" u="none" strike="noStrike" dirty="0" err="1">
                <a:solidFill>
                  <a:srgbClr val="101820"/>
                </a:solidFill>
                <a:effectLst/>
                <a:latin typeface="Times New Roman" panose="02020603050405020304" pitchFamily="18" charset="0"/>
                <a:cs typeface="Times New Roman" panose="02020603050405020304" pitchFamily="18" charset="0"/>
              </a:rPr>
              <a:t>TinkerPop</a:t>
            </a:r>
            <a:r>
              <a:rPr lang="en-GB" sz="1400" b="0" i="0" u="none" strike="noStrike" dirty="0">
                <a:solidFill>
                  <a:srgbClr val="101820"/>
                </a:solidFill>
                <a:effectLst/>
                <a:latin typeface="Times New Roman" panose="02020603050405020304" pitchFamily="18" charset="0"/>
                <a:cs typeface="Times New Roman" panose="02020603050405020304" pitchFamily="18" charset="0"/>
              </a:rPr>
              <a:t> Gremlin.</a:t>
            </a:r>
          </a:p>
          <a:p>
            <a:pPr marL="0" indent="0" algn="l" fontAlgn="base">
              <a:buNone/>
            </a:pPr>
            <a:r>
              <a:rPr lang="en-GB" sz="1400" b="0" i="0" u="none" strike="noStrike" dirty="0">
                <a:solidFill>
                  <a:srgbClr val="101820"/>
                </a:solidFill>
                <a:effectLst/>
                <a:latin typeface="Times New Roman" panose="02020603050405020304" pitchFamily="18" charset="0"/>
                <a:cs typeface="Times New Roman" panose="02020603050405020304" pitchFamily="18" charset="0"/>
              </a:rPr>
              <a:t>Neptune includes features for point-in-time recovery, multi-zone data replication, continuous backups, and read replicas. It supports ACID transactions and provides encryption in-transit and at-rest.</a:t>
            </a:r>
          </a:p>
          <a:p>
            <a:pPr marL="0" indent="0" algn="l">
              <a:buClr>
                <a:srgbClr val="FF0066"/>
              </a:buClr>
              <a:buNone/>
            </a:pPr>
            <a:endParaRPr lang="en-GB" sz="1800" b="0" i="0" u="none" strike="noStrike" baseline="0" dirty="0">
              <a:latin typeface="Times New Roman" panose="02020603050405020304" pitchFamily="18" charset="0"/>
              <a:cs typeface="Times New Roman" panose="02020603050405020304" pitchFamily="18" charset="0"/>
            </a:endParaRPr>
          </a:p>
          <a:p>
            <a:pPr marL="0" indent="0" fontAlgn="base">
              <a:buNone/>
            </a:pPr>
            <a:r>
              <a:rPr lang="en-GB" sz="1400" b="1" dirty="0">
                <a:solidFill>
                  <a:srgbClr val="0000FF"/>
                </a:solidFill>
                <a:latin typeface="Times New Roman" panose="02020603050405020304" pitchFamily="18" charset="0"/>
                <a:cs typeface="Times New Roman" panose="02020603050405020304" pitchFamily="18" charset="0"/>
              </a:rPr>
              <a:t>Amazon Timestream</a:t>
            </a:r>
          </a:p>
          <a:p>
            <a:pPr marL="0" indent="0" algn="l" fontAlgn="base">
              <a:buNone/>
            </a:pPr>
            <a:r>
              <a:rPr lang="en-GB" sz="1400" b="0" i="0" u="none" strike="noStrike" dirty="0">
                <a:solidFill>
                  <a:srgbClr val="101820"/>
                </a:solidFill>
                <a:effectLst/>
                <a:latin typeface="Times New Roman" panose="02020603050405020304" pitchFamily="18" charset="0"/>
                <a:cs typeface="Times New Roman" panose="02020603050405020304" pitchFamily="18" charset="0"/>
              </a:rPr>
              <a:t>Amazon Timestream is a fully managed time series database with an adaptive query processing engine. It is a serverless service and automatically manages hardware and software maintenance and provisioning for you.</a:t>
            </a:r>
          </a:p>
          <a:p>
            <a:pPr marL="0" indent="0" algn="l" fontAlgn="base">
              <a:buNone/>
            </a:pPr>
            <a:r>
              <a:rPr lang="en-GB" sz="1400" b="0" i="0" u="none" strike="noStrike" dirty="0">
                <a:solidFill>
                  <a:srgbClr val="101820"/>
                </a:solidFill>
                <a:effectLst/>
                <a:latin typeface="Times New Roman" panose="02020603050405020304" pitchFamily="18" charset="0"/>
                <a:cs typeface="Times New Roman" panose="02020603050405020304" pitchFamily="18" charset="0"/>
              </a:rPr>
              <a:t>Timestream includes features for automated data compression, tiering, retention, and rollups. It also includes built-in analytics for the approximation, smoothing, and interpolation of data.</a:t>
            </a:r>
          </a:p>
          <a:p>
            <a:pPr marL="0" indent="0" algn="l">
              <a:buClr>
                <a:srgbClr val="FF0066"/>
              </a:buClr>
              <a:buNone/>
            </a:pPr>
            <a:endParaRPr lang="en-GB" sz="1800" b="0" i="0" u="none" strike="noStrike" baseline="0" dirty="0">
              <a:latin typeface="HsdqrjDnpkqpUtopiaStd-Regular"/>
            </a:endParaRPr>
          </a:p>
        </p:txBody>
      </p:sp>
    </p:spTree>
    <p:extLst>
      <p:ext uri="{BB962C8B-B14F-4D97-AF65-F5344CB8AC3E}">
        <p14:creationId xmlns:p14="http://schemas.microsoft.com/office/powerpoint/2010/main" val="304219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000" b="1" kern="1200" dirty="0">
                <a:solidFill>
                  <a:srgbClr val="9A1645"/>
                </a:solidFill>
                <a:latin typeface="Times New Roman" panose="02020603050405020304" pitchFamily="18" charset="0"/>
                <a:ea typeface="+mn-ea"/>
                <a:cs typeface="Times New Roman" panose="02020603050405020304" pitchFamily="18" charset="0"/>
              </a:rPr>
              <a:t>AWS No SQL </a:t>
            </a:r>
            <a:r>
              <a:rPr lang="en-GB" sz="2000" b="1" kern="1200" dirty="0" err="1">
                <a:solidFill>
                  <a:srgbClr val="9A1645"/>
                </a:solidFill>
                <a:latin typeface="Times New Roman" panose="02020603050405020304" pitchFamily="18" charset="0"/>
                <a:ea typeface="+mn-ea"/>
                <a:cs typeface="Times New Roman" panose="02020603050405020304" pitchFamily="18" charset="0"/>
              </a:rPr>
              <a:t>db</a:t>
            </a:r>
            <a:r>
              <a:rPr lang="en-GB" sz="2000" b="1" kern="1200" dirty="0">
                <a:solidFill>
                  <a:srgbClr val="9A1645"/>
                </a:solidFill>
                <a:latin typeface="Times New Roman" panose="02020603050405020304" pitchFamily="18" charset="0"/>
                <a:ea typeface="+mn-ea"/>
                <a:cs typeface="Times New Roman" panose="02020603050405020304" pitchFamily="18" charset="0"/>
              </a:rPr>
              <a:t> services</a:t>
            </a:r>
            <a:endParaRPr lang="en-US" sz="2000" b="1" kern="1200" dirty="0">
              <a:solidFill>
                <a:srgbClr val="9A1645"/>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fontAlgn="base">
              <a:buNone/>
            </a:pPr>
            <a:r>
              <a:rPr lang="en-GB" sz="1400" b="1" dirty="0">
                <a:solidFill>
                  <a:srgbClr val="0000FF"/>
                </a:solidFill>
                <a:latin typeface="Times New Roman" panose="02020603050405020304" pitchFamily="18" charset="0"/>
                <a:cs typeface="Times New Roman" panose="02020603050405020304" pitchFamily="18" charset="0"/>
              </a:rPr>
              <a:t>Amazon QLDB</a:t>
            </a:r>
          </a:p>
          <a:p>
            <a:pPr marL="0" indent="0" algn="l" fontAlgn="base">
              <a:buNone/>
            </a:pPr>
            <a:r>
              <a:rPr lang="en-GB" sz="1400" dirty="0">
                <a:solidFill>
                  <a:srgbClr val="101820"/>
                </a:solidFill>
                <a:latin typeface="Times New Roman" panose="02020603050405020304" pitchFamily="18" charset="0"/>
                <a:cs typeface="Times New Roman" panose="02020603050405020304" pitchFamily="18" charset="0"/>
              </a:rPr>
              <a:t>Amazon QLDB is a ledger database that you can use to track data changes. It is fully managed and designed to enable you to avoid complex setups required for managing ledger data with relational databases or blockchain.</a:t>
            </a:r>
          </a:p>
          <a:p>
            <a:pPr marL="0" indent="0" algn="l" fontAlgn="base">
              <a:buNone/>
            </a:pPr>
            <a:r>
              <a:rPr lang="en-GB" sz="1400" dirty="0">
                <a:solidFill>
                  <a:srgbClr val="101820"/>
                </a:solidFill>
                <a:latin typeface="Times New Roman" panose="02020603050405020304" pitchFamily="18" charset="0"/>
                <a:cs typeface="Times New Roman" panose="02020603050405020304" pitchFamily="18" charset="0"/>
              </a:rPr>
              <a:t>QLDB provides a SQL-like API, full transactional support, and a flexible document data model. It includes features for automatic scaling, ACID compliant transactions, multizone availability, and data streaming with Kinesis Data Streams.</a:t>
            </a:r>
          </a:p>
          <a:p>
            <a:pPr marL="0" indent="0" algn="l" fontAlgn="base">
              <a:buNone/>
            </a:pPr>
            <a:endParaRPr lang="en-GB" sz="1400" b="0" i="0" u="none" strike="noStrike" dirty="0">
              <a:solidFill>
                <a:srgbClr val="101820"/>
              </a:solidFill>
              <a:effectLst/>
              <a:latin typeface="Times New Roman" panose="02020603050405020304" pitchFamily="18" charset="0"/>
              <a:cs typeface="Times New Roman" panose="02020603050405020304" pitchFamily="18" charset="0"/>
            </a:endParaRPr>
          </a:p>
          <a:p>
            <a:pPr marL="0" indent="0" fontAlgn="base">
              <a:buNone/>
            </a:pPr>
            <a:r>
              <a:rPr lang="en-GB" sz="1400" b="1" dirty="0">
                <a:solidFill>
                  <a:srgbClr val="0000FF"/>
                </a:solidFill>
                <a:latin typeface="Times New Roman" panose="02020603050405020304" pitchFamily="18" charset="0"/>
                <a:cs typeface="Times New Roman" panose="02020603050405020304" pitchFamily="18" charset="0"/>
              </a:rPr>
              <a:t>Amazon </a:t>
            </a:r>
            <a:r>
              <a:rPr lang="en-GB" sz="1400" b="1" dirty="0" err="1">
                <a:solidFill>
                  <a:srgbClr val="0000FF"/>
                </a:solidFill>
                <a:latin typeface="Times New Roman" panose="02020603050405020304" pitchFamily="18" charset="0"/>
                <a:cs typeface="Times New Roman" panose="02020603050405020304" pitchFamily="18" charset="0"/>
              </a:rPr>
              <a:t>DocumentDB</a:t>
            </a:r>
            <a:endParaRPr lang="en-GB" sz="1400" b="1" dirty="0">
              <a:solidFill>
                <a:srgbClr val="0000FF"/>
              </a:solidFill>
              <a:latin typeface="Times New Roman" panose="02020603050405020304" pitchFamily="18" charset="0"/>
              <a:cs typeface="Times New Roman" panose="02020603050405020304" pitchFamily="18" charset="0"/>
            </a:endParaRPr>
          </a:p>
          <a:p>
            <a:pPr marL="0" indent="0" algn="l" fontAlgn="base">
              <a:buNone/>
            </a:pPr>
            <a:r>
              <a:rPr lang="en-GB" sz="1400" dirty="0">
                <a:solidFill>
                  <a:srgbClr val="101820"/>
                </a:solidFill>
                <a:latin typeface="Times New Roman" panose="02020603050405020304" pitchFamily="18" charset="0"/>
                <a:cs typeface="Times New Roman" panose="02020603050405020304" pitchFamily="18" charset="0"/>
              </a:rPr>
              <a:t>Amazon </a:t>
            </a:r>
            <a:r>
              <a:rPr lang="en-GB" sz="1400" dirty="0" err="1">
                <a:solidFill>
                  <a:srgbClr val="101820"/>
                </a:solidFill>
                <a:latin typeface="Times New Roman" panose="02020603050405020304" pitchFamily="18" charset="0"/>
                <a:cs typeface="Times New Roman" panose="02020603050405020304" pitchFamily="18" charset="0"/>
              </a:rPr>
              <a:t>DocumentDB</a:t>
            </a:r>
            <a:r>
              <a:rPr lang="en-GB" sz="1400" dirty="0">
                <a:solidFill>
                  <a:srgbClr val="101820"/>
                </a:solidFill>
                <a:latin typeface="Times New Roman" panose="02020603050405020304" pitchFamily="18" charset="0"/>
                <a:cs typeface="Times New Roman" panose="02020603050405020304" pitchFamily="18" charset="0"/>
              </a:rPr>
              <a:t> is a fully managed document database that is compatible with MongoDB. </a:t>
            </a:r>
            <a:r>
              <a:rPr lang="en-GB" sz="1400" dirty="0" err="1">
                <a:solidFill>
                  <a:srgbClr val="101820"/>
                </a:solidFill>
                <a:latin typeface="Times New Roman" panose="02020603050405020304" pitchFamily="18" charset="0"/>
                <a:cs typeface="Times New Roman" panose="02020603050405020304" pitchFamily="18" charset="0"/>
              </a:rPr>
              <a:t>DocumentDB</a:t>
            </a:r>
            <a:r>
              <a:rPr lang="en-GB" sz="1400" dirty="0">
                <a:solidFill>
                  <a:srgbClr val="101820"/>
                </a:solidFill>
                <a:latin typeface="Times New Roman" panose="02020603050405020304" pitchFamily="18" charset="0"/>
                <a:cs typeface="Times New Roman" panose="02020603050405020304" pitchFamily="18" charset="0"/>
              </a:rPr>
              <a:t> architecture separates compute and storage resources for greater scalability and flexibility. It also includes support for up to 15 read replicas, data replication for durability across three availability zones, and free use of the AWS Database Migration Service.</a:t>
            </a:r>
          </a:p>
          <a:p>
            <a:pPr marL="0" indent="0" algn="l" fontAlgn="base">
              <a:buNone/>
            </a:pPr>
            <a:endParaRPr lang="en-GB" sz="1100" b="0" i="0" u="none" strike="noStrike" dirty="0">
              <a:solidFill>
                <a:srgbClr val="101820"/>
              </a:solidFill>
              <a:effectLst/>
              <a:latin typeface="Times New Roman" panose="02020603050405020304" pitchFamily="18" charset="0"/>
              <a:cs typeface="Times New Roman" panose="02020603050405020304" pitchFamily="18" charset="0"/>
            </a:endParaRPr>
          </a:p>
          <a:p>
            <a:pPr marL="0" indent="0" fontAlgn="base">
              <a:buNone/>
            </a:pPr>
            <a:r>
              <a:rPr lang="en-GB" sz="1400" b="1" dirty="0">
                <a:solidFill>
                  <a:srgbClr val="0000FF"/>
                </a:solidFill>
                <a:latin typeface="Times New Roman" panose="02020603050405020304" pitchFamily="18" charset="0"/>
                <a:cs typeface="Times New Roman" panose="02020603050405020304" pitchFamily="18" charset="0"/>
              </a:rPr>
              <a:t>Amazon </a:t>
            </a:r>
            <a:r>
              <a:rPr lang="en-GB" sz="1400" b="1" dirty="0" err="1">
                <a:solidFill>
                  <a:srgbClr val="0000FF"/>
                </a:solidFill>
                <a:latin typeface="Times New Roman" panose="02020603050405020304" pitchFamily="18" charset="0"/>
                <a:cs typeface="Times New Roman" panose="02020603050405020304" pitchFamily="18" charset="0"/>
              </a:rPr>
              <a:t>Keyspaces</a:t>
            </a:r>
            <a:endParaRPr lang="en-GB" sz="1400" b="1" dirty="0">
              <a:solidFill>
                <a:srgbClr val="0000FF"/>
              </a:solidFill>
              <a:latin typeface="Times New Roman" panose="02020603050405020304" pitchFamily="18" charset="0"/>
              <a:cs typeface="Times New Roman" panose="02020603050405020304" pitchFamily="18" charset="0"/>
            </a:endParaRPr>
          </a:p>
          <a:p>
            <a:pPr marL="0" indent="0" algn="l" fontAlgn="base">
              <a:buNone/>
            </a:pPr>
            <a:r>
              <a:rPr lang="en-GB" sz="1400" dirty="0">
                <a:solidFill>
                  <a:srgbClr val="101820"/>
                </a:solidFill>
                <a:latin typeface="Times New Roman" panose="02020603050405020304" pitchFamily="18" charset="0"/>
                <a:cs typeface="Times New Roman" panose="02020603050405020304" pitchFamily="18" charset="0"/>
              </a:rPr>
              <a:t>Amazon </a:t>
            </a:r>
            <a:r>
              <a:rPr lang="en-GB" sz="1400" dirty="0" err="1">
                <a:solidFill>
                  <a:srgbClr val="101820"/>
                </a:solidFill>
                <a:latin typeface="Times New Roman" panose="02020603050405020304" pitchFamily="18" charset="0"/>
                <a:cs typeface="Times New Roman" panose="02020603050405020304" pitchFamily="18" charset="0"/>
              </a:rPr>
              <a:t>Keyspaces</a:t>
            </a:r>
            <a:r>
              <a:rPr lang="en-GB" sz="1400" dirty="0">
                <a:solidFill>
                  <a:srgbClr val="101820"/>
                </a:solidFill>
                <a:latin typeface="Times New Roman" panose="02020603050405020304" pitchFamily="18" charset="0"/>
                <a:cs typeface="Times New Roman" panose="02020603050405020304" pitchFamily="18" charset="0"/>
              </a:rPr>
              <a:t> is a managed wide column database that is compatible with Apache Cassandra. You can use it to migrate Cassandra workloads and applications and continue to use Cassandra native code and tools. It includes features for autoscaling and enables you to select between on-demand or provisioned resources.</a:t>
            </a:r>
          </a:p>
          <a:p>
            <a:pPr marL="0" indent="0" algn="l" fontAlgn="base">
              <a:buNone/>
            </a:pPr>
            <a:endParaRPr lang="en-GB" sz="1400" b="0" i="0" u="none" strike="noStrike" dirty="0">
              <a:solidFill>
                <a:srgbClr val="101820"/>
              </a:solidFill>
              <a:effectLst/>
              <a:latin typeface="proxima-nova"/>
            </a:endParaRPr>
          </a:p>
          <a:p>
            <a:pPr marL="0" indent="0" algn="l">
              <a:buClr>
                <a:srgbClr val="FF0066"/>
              </a:buClr>
              <a:buNone/>
            </a:pPr>
            <a:r>
              <a:rPr lang="en-GB" sz="1800" b="0" i="0" u="none" strike="noStrike" baseline="0" dirty="0">
                <a:latin typeface="HsdqrjDnpkqpUtopiaStd-Regular"/>
              </a:rPr>
              <a:t> </a:t>
            </a:r>
          </a:p>
        </p:txBody>
      </p:sp>
    </p:spTree>
    <p:extLst>
      <p:ext uri="{BB962C8B-B14F-4D97-AF65-F5344CB8AC3E}">
        <p14:creationId xmlns:p14="http://schemas.microsoft.com/office/powerpoint/2010/main" val="368002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GB" sz="3200" b="1" cap="none">
                <a:solidFill>
                  <a:schemeClr val="accent1">
                    <a:lumMod val="20000"/>
                    <a:lumOff val="80000"/>
                  </a:schemeClr>
                </a:solidFill>
                <a:effectLst/>
                <a:latin typeface="Arial" panose="020B0604020202020204" pitchFamily="34" charset="0"/>
                <a:ea typeface="Arial" panose="020B0604020202020204" pitchFamily="34" charset="0"/>
              </a:rPr>
              <a:t>Amazon DynamoDB</a:t>
            </a:r>
            <a:endParaRPr lang="en-IN" sz="3200" b="1" cap="none"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359793482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DynamoDB</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just">
              <a:buFont typeface="Arial" panose="020B0604020202020204" pitchFamily="34" charset="0"/>
              <a:buChar char="•"/>
            </a:pPr>
            <a:r>
              <a:rPr lang="en-GB" sz="1800" b="0" i="0" u="none" strike="noStrike" baseline="0" dirty="0">
                <a:latin typeface="AmazonEmber-Regular"/>
              </a:rPr>
              <a:t>Amazon DynamoDB is a fully managed NoSQL database service that provides </a:t>
            </a:r>
            <a:r>
              <a:rPr lang="en-GB" sz="1800" b="1" i="0" u="none" strike="noStrike" baseline="0" dirty="0">
                <a:latin typeface="AmazonEmber-Regular"/>
              </a:rPr>
              <a:t>fast and predictable </a:t>
            </a:r>
            <a:r>
              <a:rPr lang="en-IN" sz="1800" b="1" i="0" u="none" strike="noStrike" baseline="0" dirty="0">
                <a:latin typeface="AmazonEmber-Regular"/>
              </a:rPr>
              <a:t>performance with seamless scalability.</a:t>
            </a:r>
          </a:p>
          <a:p>
            <a:pPr algn="just">
              <a:buFont typeface="Arial" panose="020B0604020202020204" pitchFamily="34" charset="0"/>
              <a:buChar char="•"/>
            </a:pPr>
            <a:r>
              <a:rPr lang="en-GB" sz="1800" b="0" i="0" u="none" strike="noStrike" baseline="0" dirty="0">
                <a:latin typeface="AmazonEmber-Regular"/>
              </a:rPr>
              <a:t>DynamoDB lets you offload the administrative burdens of operating and scaling a distributed database so that you </a:t>
            </a:r>
            <a:r>
              <a:rPr lang="en-GB" sz="1800" b="1" i="0" u="none" strike="noStrike" baseline="0" dirty="0">
                <a:latin typeface="AmazonEmber-Regular"/>
              </a:rPr>
              <a:t>don't have to worry about hardware provisioning, setup and configuration, replication, software patching, or cluster scaling.</a:t>
            </a:r>
            <a:r>
              <a:rPr lang="en-GB" sz="1800" b="0" i="0" u="none" strike="noStrike" baseline="0" dirty="0">
                <a:latin typeface="AmazonEmber-Regular"/>
              </a:rPr>
              <a:t> DynamoDB also </a:t>
            </a:r>
            <a:r>
              <a:rPr lang="en-IN" sz="1800" b="0" i="0" u="none" strike="noStrike" baseline="0" dirty="0">
                <a:latin typeface="AmazonEmber-Regular"/>
              </a:rPr>
              <a:t>offers </a:t>
            </a:r>
            <a:r>
              <a:rPr lang="en-IN" sz="1800" b="1" i="0" u="none" strike="noStrike" baseline="0" dirty="0">
                <a:latin typeface="AmazonEmber-Regular"/>
              </a:rPr>
              <a:t>encryption</a:t>
            </a:r>
            <a:r>
              <a:rPr lang="en-IN" sz="1800" b="0" i="0" u="none" strike="noStrike" baseline="0" dirty="0">
                <a:latin typeface="AmazonEmber-Regular"/>
              </a:rPr>
              <a:t>.</a:t>
            </a:r>
          </a:p>
          <a:p>
            <a:pPr algn="l"/>
            <a:r>
              <a:rPr lang="en-IN" sz="1800" dirty="0">
                <a:latin typeface="AmazonEmber-Regular"/>
              </a:rPr>
              <a:t> </a:t>
            </a:r>
            <a:r>
              <a:rPr lang="en-GB" sz="1800" b="0" i="0" u="none" strike="noStrike" baseline="0" dirty="0">
                <a:latin typeface="AmazonEmber-Regular"/>
              </a:rPr>
              <a:t>With DynamoDB, you can create database tables that can store and retrieve </a:t>
            </a:r>
            <a:r>
              <a:rPr lang="en-GB" sz="1800" b="1" i="0" u="none" strike="noStrike" baseline="0" dirty="0">
                <a:latin typeface="AmazonEmber-Regular"/>
              </a:rPr>
              <a:t>any amount of data and serve any level of request traffic.</a:t>
            </a:r>
          </a:p>
          <a:p>
            <a:pPr algn="l"/>
            <a:r>
              <a:rPr lang="en-GB" sz="1800" dirty="0">
                <a:latin typeface="AmazonEmber-Regular"/>
              </a:rPr>
              <a:t> </a:t>
            </a:r>
            <a:r>
              <a:rPr lang="en-GB" sz="1800" b="0" i="0" u="none" strike="noStrike" baseline="0" dirty="0">
                <a:latin typeface="AmazonEmber-Regular"/>
              </a:rPr>
              <a:t>You can use the AWS Management Console </a:t>
            </a:r>
            <a:r>
              <a:rPr lang="en-GB" sz="1800" b="1" i="0" u="none" strike="noStrike" baseline="0" dirty="0">
                <a:latin typeface="AmazonEmber-Regular"/>
              </a:rPr>
              <a:t>to monitor resource utilization and performance metrics.</a:t>
            </a:r>
          </a:p>
          <a:p>
            <a:pPr algn="l"/>
            <a:r>
              <a:rPr lang="en-GB" sz="1800" dirty="0">
                <a:latin typeface="AmazonEmber-Regular"/>
              </a:rPr>
              <a:t> </a:t>
            </a:r>
            <a:r>
              <a:rPr lang="en-GB" sz="1800" b="0" i="0" u="none" strike="noStrike" baseline="0" dirty="0">
                <a:latin typeface="AmazonEmber-Regular"/>
              </a:rPr>
              <a:t>DynamoDB provides </a:t>
            </a:r>
            <a:r>
              <a:rPr lang="en-GB" sz="1800" b="1" i="0" u="none" strike="noStrike" baseline="0" dirty="0">
                <a:latin typeface="AmazonEmber-Regular"/>
              </a:rPr>
              <a:t>on-demand backup </a:t>
            </a:r>
            <a:r>
              <a:rPr lang="en-GB" sz="1800" b="0" i="0" u="none" strike="noStrike" baseline="0" dirty="0">
                <a:latin typeface="AmazonEmber-Regular"/>
              </a:rPr>
              <a:t>capability. It allows you to create full backups of your tables for long-term retention and archival for regulatory compliance needs.</a:t>
            </a:r>
          </a:p>
          <a:p>
            <a:pPr algn="l"/>
            <a:r>
              <a:rPr lang="en-GB" sz="1800" dirty="0">
                <a:latin typeface="AmazonEmber-Regular"/>
              </a:rPr>
              <a:t> </a:t>
            </a:r>
            <a:r>
              <a:rPr lang="en-GB" sz="1800" b="0" i="0" u="none" strike="noStrike" baseline="0" dirty="0">
                <a:latin typeface="AmazonEmber-Regular"/>
              </a:rPr>
              <a:t>You can create on-demand backups and enable </a:t>
            </a:r>
            <a:r>
              <a:rPr lang="en-GB" sz="1800" b="1" i="0" u="none" strike="noStrike" baseline="0" dirty="0">
                <a:latin typeface="AmazonEmber-Regular"/>
              </a:rPr>
              <a:t>point-in-time recovery </a:t>
            </a:r>
            <a:r>
              <a:rPr lang="en-GB" sz="1800" b="0" i="0" u="none" strike="noStrike" baseline="0" dirty="0">
                <a:latin typeface="AmazonEmber-Regular"/>
              </a:rPr>
              <a:t>for your Amazon DynamoDB tables. Point-in-time recovery helps protect your tables from accidental write or delete operations. With point-in-time recovery, you can restore a table to any point in time during the last 35 days.</a:t>
            </a:r>
          </a:p>
          <a:p>
            <a:pPr algn="l"/>
            <a:r>
              <a:rPr lang="en-GB" sz="1800" dirty="0">
                <a:latin typeface="AmazonEmber-Regular"/>
              </a:rPr>
              <a:t> </a:t>
            </a:r>
            <a:r>
              <a:rPr lang="en-GB" sz="1800" b="0" i="0" u="none" strike="noStrike" baseline="0" dirty="0">
                <a:latin typeface="AmazonEmber-Regular"/>
              </a:rPr>
              <a:t>DynamoDB allows you to delete expired items from tables automatically to help you reduce storage usage and the cost of storing data that is no longer relevant.</a:t>
            </a:r>
            <a:endParaRPr lang="en-GB" sz="1800" b="0" i="0" u="none" strike="noStrike" baseline="0" dirty="0">
              <a:latin typeface="HsdqrjDnpkqpUtopiaStd-Regular"/>
            </a:endParaRPr>
          </a:p>
        </p:txBody>
      </p:sp>
    </p:spTree>
    <p:extLst>
      <p:ext uri="{BB962C8B-B14F-4D97-AF65-F5344CB8AC3E}">
        <p14:creationId xmlns:p14="http://schemas.microsoft.com/office/powerpoint/2010/main" val="96300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GB" sz="3200" b="1" cap="none" dirty="0">
                <a:solidFill>
                  <a:schemeClr val="accent1">
                    <a:lumMod val="20000"/>
                    <a:lumOff val="80000"/>
                  </a:schemeClr>
                </a:solidFill>
                <a:effectLst/>
                <a:latin typeface="Arial" panose="020B0604020202020204" pitchFamily="34" charset="0"/>
                <a:ea typeface="Arial" panose="020B0604020202020204" pitchFamily="34" charset="0"/>
              </a:rPr>
              <a:t>NoSQL</a:t>
            </a:r>
            <a:br>
              <a:rPr lang="en-GB" sz="3200" b="1" dirty="0">
                <a:effectLst/>
                <a:latin typeface="Arial" panose="020B0604020202020204" pitchFamily="34" charset="0"/>
                <a:ea typeface="Arial" panose="020B0604020202020204" pitchFamily="34" charset="0"/>
              </a:rPr>
            </a:br>
            <a:endParaRPr lang="en-IN" sz="3200" b="1" cap="none"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111476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No SQL</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r>
              <a:rPr lang="en-IN" sz="1800" b="0" i="0" u="none" strike="noStrike" baseline="0" dirty="0">
                <a:solidFill>
                  <a:srgbClr val="E57911"/>
                </a:solidFill>
                <a:latin typeface="AmazonEmber-Regular"/>
              </a:rPr>
              <a:t>High Availability and Durability: </a:t>
            </a:r>
            <a:r>
              <a:rPr lang="en-GB" sz="1800" b="0" i="0" u="none" strike="noStrike" baseline="0" dirty="0">
                <a:latin typeface="HsdqrjDnpkqpUtopiaStd-Regular"/>
              </a:rPr>
              <a:t>  </a:t>
            </a:r>
          </a:p>
          <a:p>
            <a:pPr algn="just"/>
            <a:r>
              <a:rPr lang="en-GB" sz="1800" b="0" i="0" u="none" strike="noStrike" baseline="0" dirty="0">
                <a:latin typeface="AmazonEmber-Regular"/>
              </a:rPr>
              <a:t>DynamoDB automatically spreads the data and traffic for your tables over a sufficient number of servers to handle your throughput and storage requirements, while maintaining consistent and fast performance. </a:t>
            </a:r>
          </a:p>
          <a:p>
            <a:pPr algn="just"/>
            <a:r>
              <a:rPr lang="en-GB" sz="1800" b="0" i="0" u="none" strike="noStrike" baseline="0" dirty="0">
                <a:latin typeface="AmazonEmber-Regular"/>
              </a:rPr>
              <a:t>All of your data is stored on solid-state disks (SSDs) and is automatically replicated across multiple Availability Zones in an AWS Region, providing built-in high availability and data durability. </a:t>
            </a:r>
          </a:p>
          <a:p>
            <a:pPr algn="just"/>
            <a:r>
              <a:rPr lang="en-GB" sz="1800" b="0" i="0" u="none" strike="noStrike" baseline="0" dirty="0">
                <a:latin typeface="AmazonEmber-Regular"/>
              </a:rPr>
              <a:t>You can use global tables to keep DynamoDB tables in sync across AWS Regions.</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4088189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Dynamo DB</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lnSpcReduction="10000"/>
          </a:bodyPr>
          <a:lstStyle/>
          <a:p>
            <a:pPr algn="l"/>
            <a:r>
              <a:rPr lang="en-GB" sz="1800" b="0" i="0" u="none" strike="noStrike" baseline="0" dirty="0">
                <a:latin typeface="AmazonEmber-Regular"/>
              </a:rPr>
              <a:t>In DynamoDB, tables, items, and attributes </a:t>
            </a:r>
          </a:p>
          <a:p>
            <a:pPr lvl="1"/>
            <a:r>
              <a:rPr lang="en-GB" sz="1500" b="0" i="0" u="none" strike="noStrike" baseline="0" dirty="0">
                <a:latin typeface="AmazonEmber-Regular"/>
              </a:rPr>
              <a:t>are the core components that you work with. </a:t>
            </a:r>
          </a:p>
          <a:p>
            <a:pPr marL="266700" lvl="1" indent="-266700"/>
            <a:r>
              <a:rPr lang="en-GB" sz="1500" b="0" i="0" u="none" strike="noStrike" baseline="0" dirty="0">
                <a:latin typeface="AmazonEmber-Regular"/>
              </a:rPr>
              <a:t>A </a:t>
            </a:r>
            <a:r>
              <a:rPr lang="en-GB" sz="1500" b="0" i="1" u="none" strike="noStrike" baseline="0" dirty="0">
                <a:latin typeface="AmazonEmber-Italic"/>
              </a:rPr>
              <a:t>table </a:t>
            </a:r>
            <a:r>
              <a:rPr lang="en-GB" sz="1500" b="0" i="0" u="none" strike="noStrike" baseline="0" dirty="0">
                <a:latin typeface="AmazonEmber-Regular"/>
              </a:rPr>
              <a:t>is a collection of </a:t>
            </a:r>
            <a:r>
              <a:rPr lang="en-GB" sz="1500" b="0" i="1" u="none" strike="noStrike" baseline="0" dirty="0">
                <a:latin typeface="AmazonEmber-Italic"/>
              </a:rPr>
              <a:t>items</a:t>
            </a:r>
            <a:r>
              <a:rPr lang="en-GB" sz="1500" b="0" i="0" u="none" strike="noStrike" baseline="0" dirty="0">
                <a:latin typeface="AmazonEmber-Regular"/>
              </a:rPr>
              <a:t>, and each item is a collection of </a:t>
            </a:r>
            <a:r>
              <a:rPr lang="en-GB" sz="1500" b="0" i="1" u="none" strike="noStrike" baseline="0" dirty="0">
                <a:latin typeface="AmazonEmber-Italic"/>
              </a:rPr>
              <a:t>attributes</a:t>
            </a:r>
            <a:r>
              <a:rPr lang="en-GB" sz="1500" b="0" i="0" u="none" strike="noStrike" baseline="0" dirty="0">
                <a:latin typeface="AmazonEmber-Regular"/>
              </a:rPr>
              <a:t>. </a:t>
            </a:r>
          </a:p>
          <a:p>
            <a:pPr marL="266700" lvl="1" indent="-266700"/>
            <a:r>
              <a:rPr lang="en-GB" sz="1500" b="0" i="0" u="none" strike="noStrike" baseline="0" dirty="0">
                <a:latin typeface="AmazonEmber-Regular"/>
              </a:rPr>
              <a:t>DynamoDB uses primary keys to uniquely identify each item in a table and secondary indexes to provide more querying flexibility.</a:t>
            </a:r>
            <a:endParaRPr lang="en-GB" sz="1500" b="0" i="0" u="none" strike="noStrike" baseline="0" dirty="0">
              <a:latin typeface="HsdqrjDnpkqpUtopiaStd-Regular"/>
            </a:endParaRPr>
          </a:p>
          <a:p>
            <a:pPr marL="0" indent="0" algn="l">
              <a:buClr>
                <a:srgbClr val="FF0066"/>
              </a:buClr>
              <a:buNone/>
            </a:pPr>
            <a:r>
              <a:rPr lang="en-IN" sz="1800" b="0" i="0" u="none" strike="noStrike" baseline="0" dirty="0">
                <a:solidFill>
                  <a:srgbClr val="004B92"/>
                </a:solidFill>
                <a:latin typeface="AmazonEmber-Regular"/>
              </a:rPr>
              <a:t>Tables, Items, and Attributes:</a:t>
            </a:r>
          </a:p>
          <a:p>
            <a:pPr marL="0" indent="0" algn="l">
              <a:buClr>
                <a:srgbClr val="FF0066"/>
              </a:buClr>
              <a:buNone/>
            </a:pPr>
            <a:r>
              <a:rPr lang="en-GB" sz="1800" b="0" i="0" u="none" strike="noStrike" baseline="0" dirty="0">
                <a:latin typeface="AmazonEmber-Regular"/>
              </a:rPr>
              <a:t>The following are the basic DynamoDB components:</a:t>
            </a:r>
            <a:endParaRPr lang="en-IN" sz="1800" dirty="0">
              <a:solidFill>
                <a:srgbClr val="004B92"/>
              </a:solidFill>
              <a:latin typeface="AmazonEmber-Regular"/>
            </a:endParaRPr>
          </a:p>
          <a:p>
            <a:pPr algn="just"/>
            <a:r>
              <a:rPr lang="en-GB" sz="1800" b="1" i="0" u="none" strike="noStrike" baseline="0" dirty="0">
                <a:latin typeface="AmazonEmber-Bold"/>
              </a:rPr>
              <a:t>Tables </a:t>
            </a:r>
            <a:r>
              <a:rPr lang="en-GB" sz="1800" b="0" i="0" u="none" strike="noStrike" baseline="0" dirty="0">
                <a:latin typeface="AmazonEmber-Regular"/>
              </a:rPr>
              <a:t>– Similar to other database systems, </a:t>
            </a:r>
            <a:r>
              <a:rPr lang="en-GB" sz="1800" b="1" i="0" u="none" strike="noStrike" baseline="0" dirty="0">
                <a:latin typeface="AmazonEmber-Regular"/>
              </a:rPr>
              <a:t>DynamoDB stores data in tables. </a:t>
            </a:r>
            <a:r>
              <a:rPr lang="en-GB" sz="1800" b="0" i="0" u="none" strike="noStrike" baseline="0" dirty="0">
                <a:latin typeface="AmazonEmber-Regular"/>
              </a:rPr>
              <a:t>A </a:t>
            </a:r>
            <a:r>
              <a:rPr lang="en-GB" sz="1800" b="0" i="1" u="none" strike="noStrike" baseline="0" dirty="0">
                <a:latin typeface="AmazonEmber-Italic"/>
              </a:rPr>
              <a:t>table </a:t>
            </a:r>
            <a:r>
              <a:rPr lang="en-GB" sz="1800" b="0" i="0" u="none" strike="noStrike" baseline="0" dirty="0">
                <a:latin typeface="AmazonEmber-Regular"/>
              </a:rPr>
              <a:t>is a collection of  data. For example, see the example table called </a:t>
            </a:r>
            <a:r>
              <a:rPr lang="en-GB" sz="1800" b="0" i="1" u="none" strike="noStrike" baseline="0" dirty="0">
                <a:latin typeface="AmazonEmber-Italic"/>
              </a:rPr>
              <a:t>People </a:t>
            </a:r>
            <a:r>
              <a:rPr lang="en-GB" sz="1800" b="0" i="0" u="none" strike="noStrike" baseline="0" dirty="0">
                <a:latin typeface="AmazonEmber-Regular"/>
              </a:rPr>
              <a:t>that you could use to store personal contact information about friends, family, or anyone else of interest. You could also have a </a:t>
            </a:r>
            <a:r>
              <a:rPr lang="en-GB" sz="1800" b="0" i="1" u="none" strike="noStrike" baseline="0" dirty="0">
                <a:latin typeface="AmazonEmber-Italic"/>
              </a:rPr>
              <a:t>Cars </a:t>
            </a:r>
            <a:r>
              <a:rPr lang="en-GB" sz="1800" b="0" i="0" u="none" strike="noStrike" baseline="0" dirty="0">
                <a:latin typeface="AmazonEmber-Regular"/>
              </a:rPr>
              <a:t>table to store information about vehicles that people drive.</a:t>
            </a:r>
          </a:p>
          <a:p>
            <a:pPr algn="just"/>
            <a:r>
              <a:rPr lang="en-GB" sz="1800" b="1" i="0" u="none" strike="noStrike" baseline="0" dirty="0">
                <a:latin typeface="AmazonEmber-Bold"/>
              </a:rPr>
              <a:t>Items </a:t>
            </a:r>
            <a:r>
              <a:rPr lang="en-GB" sz="1800" b="0" i="0" u="none" strike="noStrike" baseline="0" dirty="0">
                <a:latin typeface="AmazonEmber-Regular"/>
              </a:rPr>
              <a:t>– Each table contains zero or more items. An </a:t>
            </a:r>
            <a:r>
              <a:rPr lang="en-GB" sz="1800" b="0" i="1" u="none" strike="noStrike" baseline="0" dirty="0">
                <a:latin typeface="AmazonEmber-Italic"/>
              </a:rPr>
              <a:t>item </a:t>
            </a:r>
            <a:r>
              <a:rPr lang="en-GB" sz="1800" b="0" i="0" u="none" strike="noStrike" baseline="0" dirty="0">
                <a:latin typeface="AmazonEmber-Regular"/>
              </a:rPr>
              <a:t>is a group of attributes that is uniquely identifiable among all of the other items. In a </a:t>
            </a:r>
            <a:r>
              <a:rPr lang="en-GB" sz="1800" b="0" i="1" u="none" strike="noStrike" baseline="0" dirty="0">
                <a:latin typeface="AmazonEmber-Italic"/>
              </a:rPr>
              <a:t>People </a:t>
            </a:r>
            <a:r>
              <a:rPr lang="en-GB" sz="1800" b="0" i="0" u="none" strike="noStrike" baseline="0" dirty="0">
                <a:latin typeface="AmazonEmber-Regular"/>
              </a:rPr>
              <a:t>table, each item represents a person. For a </a:t>
            </a:r>
            <a:r>
              <a:rPr lang="en-GB" sz="1800" b="0" i="1" u="none" strike="noStrike" baseline="0" dirty="0">
                <a:latin typeface="AmazonEmber-Italic"/>
              </a:rPr>
              <a:t>Cars </a:t>
            </a:r>
            <a:r>
              <a:rPr lang="en-GB" sz="1800" b="0" i="0" u="none" strike="noStrike" baseline="0" dirty="0">
                <a:latin typeface="AmazonEmber-Regular"/>
              </a:rPr>
              <a:t>table, each item represents one vehicle. Items in DynamoDB are similar in many ways to rows, records, or tuples in other database systems. In DynamoDB, there is no limit to the number of items you can </a:t>
            </a:r>
            <a:r>
              <a:rPr lang="en-IN" sz="1800" b="0" i="0" u="none" strike="noStrike" baseline="0" dirty="0">
                <a:latin typeface="AmazonEmber-Regular"/>
              </a:rPr>
              <a:t>store in a table.</a:t>
            </a:r>
            <a:r>
              <a:rPr lang="en-GB" sz="1800" dirty="0">
                <a:solidFill>
                  <a:srgbClr val="000000"/>
                </a:solidFill>
                <a:latin typeface="HsdqrjDnpkqpUtopiaStd-Regular"/>
                <a:cs typeface="Times New Roman" pitchFamily="18" charset="0"/>
              </a:rPr>
              <a:t>  </a:t>
            </a:r>
          </a:p>
          <a:p>
            <a:pPr algn="l"/>
            <a:r>
              <a:rPr lang="en-GB" sz="1800" b="1" i="0" u="none" strike="noStrike" baseline="0" dirty="0">
                <a:latin typeface="AmazonEmber-Bold"/>
              </a:rPr>
              <a:t>Attributes </a:t>
            </a:r>
            <a:r>
              <a:rPr lang="en-GB" sz="1800" b="0" i="0" u="none" strike="noStrike" baseline="0" dirty="0">
                <a:latin typeface="AmazonEmber-Regular"/>
              </a:rPr>
              <a:t>– Each item is composed of one or more attributes. An </a:t>
            </a:r>
            <a:r>
              <a:rPr lang="en-GB" sz="1800" b="0" i="1" u="none" strike="noStrike" baseline="0" dirty="0">
                <a:latin typeface="AmazonEmber-Italic"/>
              </a:rPr>
              <a:t>attribute </a:t>
            </a:r>
            <a:r>
              <a:rPr lang="en-GB" sz="1800" b="0" i="0" u="none" strike="noStrike" baseline="0" dirty="0">
                <a:latin typeface="AmazonEmber-Regular"/>
              </a:rPr>
              <a:t>is a fundamental data element, something that does not need to be broken down any further. For example, an item in a </a:t>
            </a:r>
            <a:r>
              <a:rPr lang="en-GB" sz="1800" b="0" i="1" u="none" strike="noStrike" baseline="0" dirty="0">
                <a:latin typeface="AmazonEmber-Italic"/>
              </a:rPr>
              <a:t>People </a:t>
            </a:r>
            <a:r>
              <a:rPr lang="en-GB" sz="1800" b="0" i="0" u="none" strike="noStrike" baseline="0" dirty="0">
                <a:latin typeface="AmazonEmber-Regular"/>
              </a:rPr>
              <a:t>table contains attributes called </a:t>
            </a:r>
            <a:r>
              <a:rPr lang="en-GB" sz="1800" b="0" i="1" u="none" strike="noStrike" baseline="0" dirty="0" err="1">
                <a:latin typeface="AmazonEmber-Italic"/>
              </a:rPr>
              <a:t>PersonID</a:t>
            </a:r>
            <a:r>
              <a:rPr lang="en-GB" sz="1800" b="0" i="0" u="none" strike="noStrike" baseline="0" dirty="0">
                <a:latin typeface="AmazonEmber-Regular"/>
              </a:rPr>
              <a:t>, </a:t>
            </a:r>
            <a:r>
              <a:rPr lang="en-GB" sz="1800" b="0" i="1" u="none" strike="noStrike" baseline="0" dirty="0" err="1">
                <a:latin typeface="AmazonEmber-Italic"/>
              </a:rPr>
              <a:t>LastName</a:t>
            </a:r>
            <a:r>
              <a:rPr lang="en-GB" sz="1800" b="0" i="0" u="none" strike="noStrike" baseline="0" dirty="0">
                <a:latin typeface="AmazonEmber-Regular"/>
              </a:rPr>
              <a:t>, </a:t>
            </a:r>
            <a:r>
              <a:rPr lang="en-GB" sz="1800" b="0" i="1" u="none" strike="noStrike" baseline="0" dirty="0">
                <a:latin typeface="AmazonEmber-Italic"/>
              </a:rPr>
              <a:t>FirstName</a:t>
            </a:r>
            <a:r>
              <a:rPr lang="en-GB" sz="1800" b="0" i="0" u="none" strike="noStrike" baseline="0" dirty="0">
                <a:latin typeface="AmazonEmber-Regular"/>
              </a:rPr>
              <a:t>, and so on. For a </a:t>
            </a:r>
            <a:r>
              <a:rPr lang="en-GB" sz="1800" b="0" i="1" u="none" strike="noStrike" baseline="0" dirty="0">
                <a:latin typeface="AmazonEmber-Italic"/>
              </a:rPr>
              <a:t>Department </a:t>
            </a:r>
            <a:r>
              <a:rPr lang="en-GB" sz="1800" b="0" i="0" u="none" strike="noStrike" baseline="0" dirty="0">
                <a:latin typeface="AmazonEmber-Regular"/>
              </a:rPr>
              <a:t>table, an item might have attributes such as </a:t>
            </a:r>
            <a:r>
              <a:rPr lang="en-GB" sz="1800" b="0" i="1" u="none" strike="noStrike" baseline="0" dirty="0" err="1">
                <a:latin typeface="AmazonEmber-Italic"/>
              </a:rPr>
              <a:t>DepartmentID</a:t>
            </a:r>
            <a:r>
              <a:rPr lang="en-GB" sz="1800" b="0" i="0" u="none" strike="noStrike" baseline="0" dirty="0">
                <a:latin typeface="AmazonEmber-Regular"/>
              </a:rPr>
              <a:t>, </a:t>
            </a:r>
            <a:r>
              <a:rPr lang="en-GB" sz="1800" b="0" i="1" u="none" strike="noStrike" baseline="0" dirty="0">
                <a:latin typeface="AmazonEmber-Italic"/>
              </a:rPr>
              <a:t>Name</a:t>
            </a:r>
            <a:r>
              <a:rPr lang="en-GB" sz="1800" b="0" i="0" u="none" strike="noStrike" baseline="0" dirty="0">
                <a:latin typeface="AmazonEmber-Regular"/>
              </a:rPr>
              <a:t>, </a:t>
            </a:r>
            <a:r>
              <a:rPr lang="en-GB" sz="1800" b="0" i="1" u="none" strike="noStrike" baseline="0" dirty="0">
                <a:latin typeface="AmazonEmber-Italic"/>
              </a:rPr>
              <a:t>Manager</a:t>
            </a:r>
            <a:r>
              <a:rPr lang="en-GB" sz="1800" b="0" i="0" u="none" strike="noStrike" baseline="0" dirty="0">
                <a:latin typeface="AmazonEmber-Regular"/>
              </a:rPr>
              <a:t>, and so on. Attributes in DynamoDB are similar in many ways to fields or columns in other database systems.</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1281853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299" y="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Dynamo DB</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a:buClr>
                <a:srgbClr val="FF0066"/>
              </a:buClr>
              <a:buFont typeface="Arial" panose="020B0604020202020204" pitchFamily="34" charset="0"/>
              <a:buChar char="•"/>
            </a:pPr>
            <a:r>
              <a:rPr lang="en-GB" sz="1800" b="0" i="0" u="none" strike="noStrike" baseline="0" dirty="0">
                <a:latin typeface="HsdqrjDnpkqpUtopiaStd-Regular"/>
              </a:rPr>
              <a:t>  </a:t>
            </a:r>
          </a:p>
          <a:p>
            <a:pPr algn="l">
              <a:buClr>
                <a:srgbClr val="FF0066"/>
              </a:buClr>
              <a:buFont typeface="Arial" panose="020B0604020202020204" pitchFamily="34" charset="0"/>
              <a:buChar char="•"/>
            </a:pPr>
            <a:r>
              <a:rPr lang="en-GB" sz="1800" dirty="0">
                <a:solidFill>
                  <a:srgbClr val="000000"/>
                </a:solidFill>
                <a:latin typeface="HsdqrjDnpkqpUtopiaStd-Regular"/>
                <a:cs typeface="Times New Roman" pitchFamily="18" charset="0"/>
              </a:rPr>
              <a:t> </a:t>
            </a:r>
            <a:endParaRPr lang="en-GB" i="1" dirty="0">
              <a:solidFill>
                <a:srgbClr val="000000"/>
              </a:solidFill>
              <a:latin typeface="Palatino LT Std"/>
              <a:cs typeface="Times New Roman" pitchFamily="18" charset="0"/>
            </a:endParaRPr>
          </a:p>
        </p:txBody>
      </p:sp>
      <p:pic>
        <p:nvPicPr>
          <p:cNvPr id="5" name="Picture 4">
            <a:extLst>
              <a:ext uri="{FF2B5EF4-FFF2-40B4-BE49-F238E27FC236}">
                <a16:creationId xmlns:a16="http://schemas.microsoft.com/office/drawing/2014/main" id="{A0D01214-EB88-428F-BA3F-2ECB24A170C7}"/>
              </a:ext>
            </a:extLst>
          </p:cNvPr>
          <p:cNvPicPr>
            <a:picLocks noChangeAspect="1"/>
          </p:cNvPicPr>
          <p:nvPr/>
        </p:nvPicPr>
        <p:blipFill>
          <a:blip r:embed="rId2"/>
          <a:stretch>
            <a:fillRect/>
          </a:stretch>
        </p:blipFill>
        <p:spPr>
          <a:xfrm>
            <a:off x="5862" y="563562"/>
            <a:ext cx="8763000" cy="6945945"/>
          </a:xfrm>
          <a:prstGeom prst="rect">
            <a:avLst/>
          </a:prstGeom>
        </p:spPr>
      </p:pic>
    </p:spTree>
    <p:extLst>
      <p:ext uri="{BB962C8B-B14F-4D97-AF65-F5344CB8AC3E}">
        <p14:creationId xmlns:p14="http://schemas.microsoft.com/office/powerpoint/2010/main" val="3894926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Dynamo DB</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r>
              <a:rPr lang="en-GB" sz="1800" b="1" i="0" u="none" strike="noStrike" baseline="0" dirty="0">
                <a:latin typeface="HsdqrjDnpkqpUtopiaStd-Regular"/>
              </a:rPr>
              <a:t>Points:</a:t>
            </a:r>
          </a:p>
          <a:p>
            <a:pPr algn="l"/>
            <a:r>
              <a:rPr lang="en-GB" sz="1800" b="0" i="0" u="none" strike="noStrike" baseline="0" dirty="0">
                <a:latin typeface="AmazonEmber-Regular"/>
              </a:rPr>
              <a:t>Note the following about the </a:t>
            </a:r>
            <a:r>
              <a:rPr lang="en-GB" sz="1800" b="0" i="1" u="none" strike="noStrike" baseline="0" dirty="0">
                <a:latin typeface="AmazonEmber-Italic"/>
              </a:rPr>
              <a:t>People </a:t>
            </a:r>
            <a:r>
              <a:rPr lang="en-GB" sz="1800" b="0" i="0" u="none" strike="noStrike" baseline="0" dirty="0">
                <a:latin typeface="AmazonEmber-Regular"/>
              </a:rPr>
              <a:t>table:</a:t>
            </a:r>
          </a:p>
          <a:p>
            <a:pPr algn="l"/>
            <a:r>
              <a:rPr lang="en-GB" sz="1800" b="0" i="0" u="none" strike="noStrike" baseline="0" dirty="0">
                <a:latin typeface="AmazonEmber-Regular"/>
              </a:rPr>
              <a:t>Each item in the table has a unique identifier, or primary key, that distinguishes the item from all of the others in the table. In the </a:t>
            </a:r>
            <a:r>
              <a:rPr lang="en-GB" sz="1800" b="0" i="1" u="none" strike="noStrike" baseline="0" dirty="0">
                <a:latin typeface="AmazonEmber-Italic"/>
              </a:rPr>
              <a:t>People </a:t>
            </a:r>
            <a:r>
              <a:rPr lang="en-GB" sz="1800" b="0" i="0" u="none" strike="noStrike" baseline="0" dirty="0">
                <a:latin typeface="AmazonEmber-Regular"/>
              </a:rPr>
              <a:t>table, the primary key consists of one attribute (</a:t>
            </a:r>
            <a:r>
              <a:rPr lang="en-GB" sz="1800" b="0" i="1" u="none" strike="noStrike" baseline="0" dirty="0" err="1">
                <a:latin typeface="AmazonEmber-Italic"/>
              </a:rPr>
              <a:t>PersonID</a:t>
            </a:r>
            <a:r>
              <a:rPr lang="en-GB" sz="1800" b="0" i="0" u="none" strike="noStrike" baseline="0" dirty="0">
                <a:latin typeface="AmazonEmber-Regular"/>
              </a:rPr>
              <a:t>).</a:t>
            </a:r>
          </a:p>
          <a:p>
            <a:pPr algn="l"/>
            <a:r>
              <a:rPr lang="en-GB" sz="1800" b="0" i="0" u="none" strike="noStrike" baseline="0" dirty="0">
                <a:latin typeface="AmazonEmber-Regular"/>
              </a:rPr>
              <a:t>Other than the primary key, the </a:t>
            </a:r>
            <a:r>
              <a:rPr lang="en-GB" sz="1800" b="0" i="1" u="none" strike="noStrike" baseline="0" dirty="0">
                <a:latin typeface="AmazonEmber-Italic"/>
              </a:rPr>
              <a:t>People </a:t>
            </a:r>
            <a:r>
              <a:rPr lang="en-GB" sz="1800" b="0" i="0" u="none" strike="noStrike" baseline="0" dirty="0">
                <a:latin typeface="AmazonEmber-Regular"/>
              </a:rPr>
              <a:t>table is </a:t>
            </a:r>
            <a:r>
              <a:rPr lang="en-GB" sz="1800" b="0" i="0" u="none" strike="noStrike" baseline="0" dirty="0" err="1">
                <a:latin typeface="AmazonEmber-Regular"/>
              </a:rPr>
              <a:t>schemaless</a:t>
            </a:r>
            <a:r>
              <a:rPr lang="en-GB" sz="1800" b="0" i="0" u="none" strike="noStrike" baseline="0" dirty="0">
                <a:latin typeface="AmazonEmber-Regular"/>
              </a:rPr>
              <a:t>, which means that neither the attributes nor their data types need to be defined beforehand. Each item can have its own distinct attributes.</a:t>
            </a:r>
          </a:p>
          <a:p>
            <a:pPr algn="l"/>
            <a:r>
              <a:rPr lang="en-GB" sz="1800" b="0" i="0" u="none" strike="noStrike" baseline="0" dirty="0">
                <a:latin typeface="AmazonEmber-Regular"/>
              </a:rPr>
              <a:t>Most of the attributes are </a:t>
            </a:r>
            <a:r>
              <a:rPr lang="en-GB" sz="1800" b="0" i="1" u="none" strike="noStrike" baseline="0" dirty="0">
                <a:latin typeface="AmazonEmber-Italic"/>
              </a:rPr>
              <a:t>scalar</a:t>
            </a:r>
            <a:r>
              <a:rPr lang="en-GB" sz="1800" b="0" i="0" u="none" strike="noStrike" baseline="0" dirty="0">
                <a:latin typeface="AmazonEmber-Regular"/>
              </a:rPr>
              <a:t>, which means that they can have only one value. Strings and numbers are common examples of scalars.</a:t>
            </a:r>
            <a:r>
              <a:rPr lang="en-GB" sz="1800" b="0" i="0" u="none" strike="noStrike" baseline="0" dirty="0">
                <a:latin typeface="HsdqrjDnpkqpUtopiaStd-Regular"/>
              </a:rPr>
              <a:t>  </a:t>
            </a:r>
          </a:p>
          <a:p>
            <a:pPr algn="l"/>
            <a:r>
              <a:rPr lang="en-GB" sz="1800" dirty="0">
                <a:latin typeface="HsdqrjDnpkqpUtopiaStd-Regular"/>
              </a:rPr>
              <a:t> </a:t>
            </a:r>
            <a:r>
              <a:rPr lang="en-GB" sz="1800" b="0" i="0" u="none" strike="noStrike" baseline="0" dirty="0">
                <a:latin typeface="AmazonEmber-Regular"/>
              </a:rPr>
              <a:t>Some of the items have a nested attribute (</a:t>
            </a:r>
            <a:r>
              <a:rPr lang="en-GB" sz="1800" b="0" i="1" u="none" strike="noStrike" baseline="0" dirty="0">
                <a:latin typeface="AmazonEmber-Italic"/>
              </a:rPr>
              <a:t>Address</a:t>
            </a:r>
            <a:r>
              <a:rPr lang="en-GB" sz="1800" b="0" i="0" u="none" strike="noStrike" baseline="0" dirty="0">
                <a:latin typeface="AmazonEmber-Regular"/>
              </a:rPr>
              <a:t>). DynamoDB supports nested attributes up to 32 </a:t>
            </a:r>
            <a:r>
              <a:rPr lang="en-IN" sz="1800" b="0" i="0" u="none" strike="noStrike" baseline="0" dirty="0">
                <a:latin typeface="AmazonEmber-Regular"/>
              </a:rPr>
              <a:t>levels deep.</a:t>
            </a:r>
            <a:endParaRPr lang="en-GB" sz="1800" b="0" i="0" u="none" strike="noStrike" baseline="0" dirty="0">
              <a:latin typeface="HsdqrjDnpkqpUtopiaStd-Regular"/>
            </a:endParaRPr>
          </a:p>
          <a:p>
            <a:pPr algn="l">
              <a:buClr>
                <a:srgbClr val="FF0066"/>
              </a:buClr>
              <a:buFont typeface="Arial" panose="020B0604020202020204" pitchFamily="34" charset="0"/>
              <a:buChar char="•"/>
            </a:pPr>
            <a:r>
              <a:rPr lang="en-GB" sz="1800" dirty="0">
                <a:solidFill>
                  <a:srgbClr val="000000"/>
                </a:solidFill>
                <a:latin typeface="HsdqrjDnpkqpUtopiaStd-Regular"/>
                <a:cs typeface="Times New Roman" pitchFamily="18" charset="0"/>
              </a:rPr>
              <a:t> </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4240986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2"/>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Dynamo DB</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0" y="457200"/>
            <a:ext cx="9143999" cy="6477000"/>
          </a:xfrm>
        </p:spPr>
        <p:txBody>
          <a:bodyPr>
            <a:normAutofit fontScale="92500"/>
          </a:bodyPr>
          <a:lstStyle/>
          <a:p>
            <a:pPr marL="0" indent="0" algn="l">
              <a:buClr>
                <a:srgbClr val="FF0066"/>
              </a:buClr>
              <a:buNone/>
            </a:pPr>
            <a:r>
              <a:rPr lang="en-IN" sz="1800" b="0" i="0" u="none" strike="noStrike" baseline="0" dirty="0">
                <a:solidFill>
                  <a:srgbClr val="004B92"/>
                </a:solidFill>
                <a:latin typeface="AmazonEmber-Regular"/>
              </a:rPr>
              <a:t>Primary Key:</a:t>
            </a:r>
            <a:r>
              <a:rPr lang="en-GB" sz="1800" dirty="0">
                <a:solidFill>
                  <a:srgbClr val="000000"/>
                </a:solidFill>
                <a:latin typeface="HsdqrjDnpkqpUtopiaStd-Regular"/>
                <a:cs typeface="Times New Roman" pitchFamily="18" charset="0"/>
              </a:rPr>
              <a:t> </a:t>
            </a:r>
          </a:p>
          <a:p>
            <a:pPr algn="l">
              <a:buFont typeface="Arial" panose="020B0604020202020204" pitchFamily="34" charset="0"/>
              <a:buChar char="•"/>
            </a:pPr>
            <a:r>
              <a:rPr lang="en-GB" sz="1800" b="0" i="0" u="none" strike="noStrike" baseline="0" dirty="0">
                <a:latin typeface="AmazonEmber-Regular"/>
              </a:rPr>
              <a:t>When you create a table, in addition to the table name, you must specify the primary key of the table.</a:t>
            </a:r>
          </a:p>
          <a:p>
            <a:pPr algn="l">
              <a:buFont typeface="Arial" panose="020B0604020202020204" pitchFamily="34" charset="0"/>
              <a:buChar char="•"/>
            </a:pPr>
            <a:r>
              <a:rPr lang="en-GB" sz="1800" b="0" i="0" u="none" strike="noStrike" baseline="0" dirty="0">
                <a:latin typeface="AmazonEmber-Regular"/>
              </a:rPr>
              <a:t>The primary key uniquely identifies each item in the table, so that no two items can have the same key. </a:t>
            </a:r>
          </a:p>
          <a:p>
            <a:pPr marL="0" indent="0" algn="l">
              <a:buNone/>
            </a:pPr>
            <a:r>
              <a:rPr lang="en-GB" sz="1800" b="1" i="0" u="none" strike="noStrike" baseline="0" dirty="0">
                <a:latin typeface="AmazonEmber-Regular"/>
              </a:rPr>
              <a:t>DynamoDB supports two different kinds of primary keys:</a:t>
            </a:r>
            <a:endParaRPr lang="en-GB" sz="1800" b="1" dirty="0">
              <a:latin typeface="AmazonEmber-Regular"/>
            </a:endParaRPr>
          </a:p>
          <a:p>
            <a:pPr marL="0" indent="0" algn="just">
              <a:buNone/>
            </a:pPr>
            <a:r>
              <a:rPr lang="en-GB" sz="1800" b="1" i="0" u="none" strike="noStrike" baseline="0" dirty="0">
                <a:latin typeface="AmazonEmber-Bold"/>
              </a:rPr>
              <a:t>Partition key </a:t>
            </a:r>
            <a:r>
              <a:rPr lang="en-GB" sz="1800" b="0" i="0" u="none" strike="noStrike" baseline="0" dirty="0">
                <a:latin typeface="AmazonEmber-Regular"/>
              </a:rPr>
              <a:t>– A simple primary key, composed of one attribute known as the </a:t>
            </a:r>
            <a:r>
              <a:rPr lang="en-GB" sz="1800" b="0" i="1" u="none" strike="noStrike" baseline="0" dirty="0">
                <a:latin typeface="AmazonEmber-Italic"/>
              </a:rPr>
              <a:t>partition key</a:t>
            </a:r>
            <a:r>
              <a:rPr lang="en-GB" sz="1800" b="0" i="0" u="none" strike="noStrike" baseline="0" dirty="0">
                <a:latin typeface="AmazonEmber-Regular"/>
              </a:rPr>
              <a:t>.</a:t>
            </a:r>
          </a:p>
          <a:p>
            <a:pPr marL="0" indent="0" algn="just">
              <a:buNone/>
            </a:pPr>
            <a:r>
              <a:rPr lang="en-GB" sz="1800" b="0" i="0" u="none" strike="noStrike" baseline="0" dirty="0">
                <a:latin typeface="AmazonEmber-Regular"/>
              </a:rPr>
              <a:t>DynamoDB uses the partition key's value as input to an internal hash function. The output from the hash function determines the partition (physical storage internal to DynamoDB) in which the item will </a:t>
            </a:r>
            <a:r>
              <a:rPr lang="en-IN" sz="1800" b="0" i="0" u="none" strike="noStrike" baseline="0" dirty="0">
                <a:latin typeface="AmazonEmber-Regular"/>
              </a:rPr>
              <a:t>be stored. </a:t>
            </a:r>
            <a:r>
              <a:rPr lang="en-GB" sz="1800" b="0" i="0" u="none" strike="noStrike" baseline="0" dirty="0">
                <a:latin typeface="AmazonEmber-Regular"/>
              </a:rPr>
              <a:t>In a table that has only a partition key, no two items can have the same partition key value. </a:t>
            </a:r>
          </a:p>
          <a:p>
            <a:pPr marL="0" indent="0" algn="l">
              <a:buNone/>
            </a:pPr>
            <a:endParaRPr lang="en-GB" sz="1800" b="1" i="0" u="none" strike="noStrike" baseline="0" dirty="0">
              <a:latin typeface="AmazonEmber-Bold"/>
            </a:endParaRPr>
          </a:p>
          <a:p>
            <a:pPr marL="0" indent="0" algn="just">
              <a:buNone/>
            </a:pPr>
            <a:r>
              <a:rPr lang="en-GB" sz="1800" b="1" i="0" u="none" strike="noStrike" baseline="0" dirty="0">
                <a:latin typeface="AmazonEmber-Bold"/>
              </a:rPr>
              <a:t>Partition key and sort key </a:t>
            </a:r>
            <a:r>
              <a:rPr lang="en-GB" sz="1800" b="0" i="0" u="none" strike="noStrike" baseline="0" dirty="0">
                <a:latin typeface="AmazonEmber-Regular"/>
              </a:rPr>
              <a:t>– Referred to as a </a:t>
            </a:r>
            <a:r>
              <a:rPr lang="en-GB" sz="1800" b="1" i="1" u="none" strike="noStrike" baseline="0" dirty="0">
                <a:latin typeface="AmazonEmber-Italic"/>
              </a:rPr>
              <a:t>composite primary key</a:t>
            </a:r>
            <a:r>
              <a:rPr lang="en-GB" sz="1800" b="1" i="0" u="none" strike="noStrike" baseline="0" dirty="0">
                <a:latin typeface="AmazonEmber-Regular"/>
              </a:rPr>
              <a:t>, this type of key is composed of</a:t>
            </a:r>
          </a:p>
          <a:p>
            <a:pPr marL="0" indent="0" algn="just">
              <a:buNone/>
            </a:pPr>
            <a:r>
              <a:rPr lang="en-GB" sz="1800" b="1" i="0" u="none" strike="noStrike" baseline="0" dirty="0">
                <a:latin typeface="AmazonEmber-Regular"/>
              </a:rPr>
              <a:t>two attributes. The first attribute is the </a:t>
            </a:r>
            <a:r>
              <a:rPr lang="en-GB" sz="1800" b="1" i="1" u="none" strike="noStrike" baseline="0" dirty="0">
                <a:latin typeface="AmazonEmber-Italic"/>
              </a:rPr>
              <a:t>partition key</a:t>
            </a:r>
            <a:r>
              <a:rPr lang="en-GB" sz="1800" b="1" i="0" u="none" strike="noStrike" baseline="0" dirty="0">
                <a:latin typeface="AmazonEmber-Regular"/>
              </a:rPr>
              <a:t>, and the second attribute is the </a:t>
            </a:r>
            <a:r>
              <a:rPr lang="en-GB" sz="1800" b="1" i="1" u="none" strike="noStrike" baseline="0" dirty="0">
                <a:latin typeface="AmazonEmber-Italic"/>
              </a:rPr>
              <a:t>sort key</a:t>
            </a:r>
            <a:r>
              <a:rPr lang="en-GB" sz="1800" b="1" i="0" u="none" strike="noStrike" baseline="0" dirty="0">
                <a:latin typeface="AmazonEmber-Regular"/>
              </a:rPr>
              <a:t>.</a:t>
            </a:r>
          </a:p>
          <a:p>
            <a:pPr marL="0" indent="0" algn="just">
              <a:buNone/>
            </a:pPr>
            <a:r>
              <a:rPr lang="en-GB" sz="1800" b="0" i="0" u="none" strike="noStrike" baseline="0" dirty="0">
                <a:latin typeface="AmazonEmber-Regular"/>
              </a:rPr>
              <a:t>DynamoDB uses the partition key value as input to an internal hash function. The output from the</a:t>
            </a:r>
          </a:p>
          <a:p>
            <a:pPr marL="0" indent="0" algn="just">
              <a:buNone/>
            </a:pPr>
            <a:r>
              <a:rPr lang="en-GB" sz="1800" b="0" i="0" u="none" strike="noStrike" baseline="0" dirty="0">
                <a:latin typeface="AmazonEmber-Regular"/>
              </a:rPr>
              <a:t>hash function determines the partition (physical storage internal to DynamoDB) in which the item will</a:t>
            </a:r>
          </a:p>
          <a:p>
            <a:pPr marL="0" indent="0" algn="just">
              <a:buNone/>
            </a:pPr>
            <a:r>
              <a:rPr lang="en-GB" sz="1800" b="0" i="0" u="none" strike="noStrike" baseline="0" dirty="0">
                <a:latin typeface="AmazonEmber-Regular"/>
              </a:rPr>
              <a:t>be stored. All items with the same partition key value are stored together, in sorted order by sort key</a:t>
            </a:r>
          </a:p>
          <a:p>
            <a:pPr marL="0" indent="0" algn="just">
              <a:buNone/>
            </a:pPr>
            <a:r>
              <a:rPr lang="en-IN" sz="1800" b="0" i="0" u="none" strike="noStrike" baseline="0" dirty="0">
                <a:latin typeface="AmazonEmber-Regular"/>
              </a:rPr>
              <a:t>value.</a:t>
            </a:r>
          </a:p>
          <a:p>
            <a:pPr marL="0" indent="0" algn="just">
              <a:buNone/>
            </a:pPr>
            <a:r>
              <a:rPr lang="en-GB" sz="1800" b="0" i="0" u="none" strike="noStrike" baseline="0" dirty="0">
                <a:latin typeface="AmazonEmber-Regular"/>
              </a:rPr>
              <a:t>In a table that has a partition key and a sort key, it's possible for two items to have the same partition</a:t>
            </a:r>
          </a:p>
          <a:p>
            <a:pPr marL="0" indent="0" algn="just">
              <a:buNone/>
            </a:pPr>
            <a:r>
              <a:rPr lang="en-GB" sz="1800" b="0" i="0" u="none" strike="noStrike" baseline="0" dirty="0">
                <a:latin typeface="AmazonEmber-Regular"/>
              </a:rPr>
              <a:t>key value. However, those two items must have different sort key values.</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2599147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Dynamo DB</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a:buClr>
                <a:srgbClr val="FF0066"/>
              </a:buClr>
              <a:buFont typeface="Arial" panose="020B0604020202020204" pitchFamily="34" charset="0"/>
              <a:buChar char="•"/>
            </a:pPr>
            <a:r>
              <a:rPr lang="en-GB" sz="1800" b="0" i="0" u="none" strike="noStrike" baseline="0" dirty="0">
                <a:latin typeface="HsdqrjDnpkqpUtopiaStd-Regular"/>
              </a:rPr>
              <a:t>  </a:t>
            </a:r>
          </a:p>
          <a:p>
            <a:pPr algn="l">
              <a:buClr>
                <a:srgbClr val="FF0066"/>
              </a:buClr>
              <a:buFont typeface="Arial" panose="020B0604020202020204" pitchFamily="34" charset="0"/>
              <a:buChar char="•"/>
            </a:pPr>
            <a:r>
              <a:rPr lang="en-GB" sz="1800" dirty="0">
                <a:solidFill>
                  <a:srgbClr val="000000"/>
                </a:solidFill>
                <a:latin typeface="HsdqrjDnpkqpUtopiaStd-Regular"/>
                <a:cs typeface="Times New Roman" pitchFamily="18" charset="0"/>
              </a:rPr>
              <a:t> </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2380950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Dynamo DB</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a:buClr>
                <a:srgbClr val="FF0066"/>
              </a:buClr>
              <a:buFont typeface="Arial" panose="020B0604020202020204" pitchFamily="34" charset="0"/>
              <a:buChar char="•"/>
            </a:pPr>
            <a:r>
              <a:rPr lang="en-GB" sz="1800" b="0" i="0" u="none" strike="noStrike" baseline="0" dirty="0">
                <a:latin typeface="HsdqrjDnpkqpUtopiaStd-Regular"/>
              </a:rPr>
              <a:t>  </a:t>
            </a:r>
          </a:p>
          <a:p>
            <a:pPr algn="l">
              <a:buClr>
                <a:srgbClr val="FF0066"/>
              </a:buClr>
              <a:buFont typeface="Arial" panose="020B0604020202020204" pitchFamily="34" charset="0"/>
              <a:buChar char="•"/>
            </a:pPr>
            <a:r>
              <a:rPr lang="en-GB" sz="1800" dirty="0">
                <a:solidFill>
                  <a:srgbClr val="000000"/>
                </a:solidFill>
                <a:latin typeface="HsdqrjDnpkqpUtopiaStd-Regular"/>
                <a:cs typeface="Times New Roman" pitchFamily="18" charset="0"/>
              </a:rPr>
              <a:t> </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3342105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Dynamo DB</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a:buClr>
                <a:srgbClr val="FF0066"/>
              </a:buClr>
              <a:buFont typeface="Arial" panose="020B0604020202020204" pitchFamily="34" charset="0"/>
              <a:buChar char="•"/>
            </a:pPr>
            <a:r>
              <a:rPr lang="en-GB" sz="1800" b="0" i="0" u="none" strike="noStrike" baseline="0" dirty="0">
                <a:latin typeface="HsdqrjDnpkqpUtopiaStd-Regular"/>
              </a:rPr>
              <a:t>  </a:t>
            </a:r>
          </a:p>
          <a:p>
            <a:pPr algn="l">
              <a:buClr>
                <a:srgbClr val="FF0066"/>
              </a:buClr>
              <a:buFont typeface="Arial" panose="020B0604020202020204" pitchFamily="34" charset="0"/>
              <a:buChar char="•"/>
            </a:pPr>
            <a:r>
              <a:rPr lang="en-GB" sz="1800" dirty="0">
                <a:solidFill>
                  <a:srgbClr val="000000"/>
                </a:solidFill>
                <a:latin typeface="HsdqrjDnpkqpUtopiaStd-Regular"/>
                <a:cs typeface="Times New Roman" pitchFamily="18" charset="0"/>
              </a:rPr>
              <a:t> </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289984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No SQL</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85000" lnSpcReduction="10000"/>
          </a:bodyPr>
          <a:lstStyle/>
          <a:p>
            <a:pPr algn="l">
              <a:buClr>
                <a:srgbClr val="FF0066"/>
              </a:buClr>
              <a:buFont typeface="Arial" panose="020B0604020202020204" pitchFamily="34" charset="0"/>
              <a:buChar char="•"/>
            </a:pPr>
            <a:r>
              <a:rPr lang="en-GB" sz="1800" b="0" i="0" u="none" strike="noStrike" baseline="0" dirty="0">
                <a:latin typeface="HsdqrjDnpkqpUtopiaStd-Regular"/>
              </a:rPr>
              <a:t> NoSQL databases enable you to store data with flexible schema and a variety of data models. These databases are relatively easy for developers to use, and have the high performance and functionality needed for modern applications. </a:t>
            </a:r>
          </a:p>
          <a:p>
            <a:pPr algn="l">
              <a:buClr>
                <a:srgbClr val="FF0066"/>
              </a:buClr>
              <a:buFont typeface="Arial" panose="020B0604020202020204" pitchFamily="34" charset="0"/>
              <a:buChar char="•"/>
            </a:pPr>
            <a:r>
              <a:rPr lang="en-GB" sz="1800" b="0" i="0" u="none" strike="noStrike" baseline="0" dirty="0">
                <a:latin typeface="HsdqrjDnpkqpUtopiaStd-Regular"/>
              </a:rPr>
              <a:t>NoSQL is a new breed of database management systems that fundamentally differ from relational database systems. NoSQL database is a highly scalable and flexible database management system. NoSQL database allows the user to store and process unstructured data and semi-structured data; this feature is not possible in RDBMS tools.  </a:t>
            </a:r>
          </a:p>
          <a:p>
            <a:pPr algn="l">
              <a:buClr>
                <a:srgbClr val="FF0066"/>
              </a:buClr>
              <a:buFont typeface="Arial" panose="020B0604020202020204" pitchFamily="34" charset="0"/>
              <a:buChar char="•"/>
            </a:pPr>
            <a:r>
              <a:rPr lang="en-GB" sz="1800" b="0" i="0" u="none" strike="noStrike" baseline="0" dirty="0">
                <a:latin typeface="HsdqrjDnpkqpUtopiaStd-Regular"/>
              </a:rPr>
              <a:t>NoSQL database is a type of non-relational database, and it is capable of processing structured, semi-structured and unstructured data.   </a:t>
            </a:r>
          </a:p>
          <a:p>
            <a:pPr algn="l">
              <a:buClr>
                <a:srgbClr val="FF0066"/>
              </a:buClr>
              <a:buFont typeface="Arial" panose="020B0604020202020204" pitchFamily="34" charset="0"/>
              <a:buChar char="•"/>
            </a:pPr>
            <a:r>
              <a:rPr lang="en-GB" sz="1800" dirty="0">
                <a:solidFill>
                  <a:srgbClr val="000000"/>
                </a:solidFill>
                <a:latin typeface="HsdqrjDnpkqpUtopiaStd-Regular"/>
                <a:cs typeface="Times New Roman" pitchFamily="18" charset="0"/>
              </a:rPr>
              <a:t> </a:t>
            </a:r>
            <a:r>
              <a:rPr lang="en-GB" sz="1800" dirty="0">
                <a:latin typeface="HsdqrjDnpkqpUtopiaStd-Regular"/>
              </a:rPr>
              <a:t>NoSQL databases, also referred to as “non-SQL” and “Not Only SQL” databases, are mainly used for unstructured data. </a:t>
            </a:r>
          </a:p>
          <a:p>
            <a:pPr algn="l">
              <a:buClr>
                <a:srgbClr val="FF0066"/>
              </a:buClr>
              <a:buFont typeface="Arial" panose="020B0604020202020204" pitchFamily="34" charset="0"/>
              <a:buChar char="•"/>
            </a:pPr>
            <a:r>
              <a:rPr lang="en-GB" sz="1800" dirty="0">
                <a:latin typeface="HsdqrjDnpkqpUtopiaStd-Regular"/>
              </a:rPr>
              <a:t> </a:t>
            </a:r>
            <a:r>
              <a:rPr lang="en-GB" sz="1800" b="1" dirty="0">
                <a:latin typeface="HsdqrjDnpkqpUtopiaStd-Regular"/>
              </a:rPr>
              <a:t>Data is not stored in tabular format </a:t>
            </a:r>
            <a:r>
              <a:rPr lang="en-GB" sz="1800" dirty="0">
                <a:latin typeface="HsdqrjDnpkqpUtopiaStd-Regular"/>
              </a:rPr>
              <a:t>but is stored mainly </a:t>
            </a:r>
            <a:r>
              <a:rPr lang="en-GB" sz="1800" b="1" dirty="0">
                <a:latin typeface="HsdqrjDnpkqpUtopiaStd-Regular"/>
              </a:rPr>
              <a:t>in documents, key-value pairs, graphs, or wide column stores format. </a:t>
            </a:r>
            <a:r>
              <a:rPr lang="en-GB" sz="1800" dirty="0">
                <a:latin typeface="HsdqrjDnpkqpUtopiaStd-Regular"/>
              </a:rPr>
              <a:t>As NoSQL databases are schema agnostic, </a:t>
            </a:r>
            <a:r>
              <a:rPr lang="en-GB" sz="1800" b="1" dirty="0">
                <a:latin typeface="HsdqrjDnpkqpUtopiaStd-Regular"/>
              </a:rPr>
              <a:t>unstructured data such as blog articles, photos, videos, or other content can be stored very easily.</a:t>
            </a:r>
          </a:p>
          <a:p>
            <a:pPr algn="l">
              <a:buClr>
                <a:srgbClr val="FF0066"/>
              </a:buClr>
              <a:buFont typeface="Arial" panose="020B0604020202020204" pitchFamily="34" charset="0"/>
              <a:buChar char="•"/>
            </a:pPr>
            <a:r>
              <a:rPr lang="en-GB" sz="1800" dirty="0">
                <a:solidFill>
                  <a:srgbClr val="000000"/>
                </a:solidFill>
                <a:latin typeface="HsdqrjDnpkqpUtopiaStd-Regular"/>
                <a:cs typeface="Times New Roman" pitchFamily="18" charset="0"/>
              </a:rPr>
              <a:t>NoSQL is an approach to database design that can accommodate a wide variety of data models, including key-value, document, columnar and graph formats. </a:t>
            </a:r>
          </a:p>
          <a:p>
            <a:pPr algn="l">
              <a:buClr>
                <a:srgbClr val="FF0066"/>
              </a:buClr>
              <a:buFont typeface="Arial" panose="020B0604020202020204" pitchFamily="34" charset="0"/>
              <a:buChar char="•"/>
            </a:pPr>
            <a:r>
              <a:rPr lang="en-GB" sz="1800" dirty="0">
                <a:solidFill>
                  <a:srgbClr val="000000"/>
                </a:solidFill>
                <a:latin typeface="HsdqrjDnpkqpUtopiaStd-Regular"/>
                <a:cs typeface="Times New Roman" pitchFamily="18" charset="0"/>
              </a:rPr>
              <a:t>NoSQL systems don’t generally provide the same level of data consistency as SQL databases.  </a:t>
            </a:r>
          </a:p>
          <a:p>
            <a:pPr algn="l">
              <a:buClr>
                <a:srgbClr val="FF0066"/>
              </a:buClr>
              <a:buFont typeface="Arial" panose="020B0604020202020204" pitchFamily="34" charset="0"/>
              <a:buChar char="•"/>
            </a:pPr>
            <a:r>
              <a:rPr lang="en-GB" sz="1800" dirty="0">
                <a:solidFill>
                  <a:srgbClr val="000000"/>
                </a:solidFill>
                <a:latin typeface="HsdqrjDnpkqpUtopiaStd-Regular"/>
                <a:cs typeface="Times New Roman" pitchFamily="18" charset="0"/>
              </a:rPr>
              <a:t>SQL databases have traditionally sacrificed scalability and performance for the ACID properties. </a:t>
            </a:r>
          </a:p>
          <a:p>
            <a:pPr algn="l">
              <a:buClr>
                <a:srgbClr val="FF0066"/>
              </a:buClr>
              <a:buFont typeface="Arial" panose="020B0604020202020204" pitchFamily="34" charset="0"/>
              <a:buChar char="•"/>
            </a:pPr>
            <a:r>
              <a:rPr lang="en-GB" sz="1800" dirty="0">
                <a:solidFill>
                  <a:srgbClr val="000000"/>
                </a:solidFill>
                <a:latin typeface="HsdqrjDnpkqpUtopiaStd-Regular"/>
                <a:cs typeface="Times New Roman" pitchFamily="18" charset="0"/>
              </a:rPr>
              <a:t>NoSQL databases guarantee high speed and scalability performance. </a:t>
            </a:r>
          </a:p>
          <a:p>
            <a:pPr algn="l">
              <a:buClr>
                <a:srgbClr val="FF0066"/>
              </a:buClr>
              <a:buFont typeface="Arial" panose="020B0604020202020204" pitchFamily="34" charset="0"/>
              <a:buChar char="•"/>
            </a:pPr>
            <a:r>
              <a:rPr lang="en-GB" sz="1800" dirty="0">
                <a:solidFill>
                  <a:srgbClr val="000000"/>
                </a:solidFill>
                <a:latin typeface="HsdqrjDnpkqpUtopiaStd-Regular"/>
                <a:cs typeface="Times New Roman" pitchFamily="18" charset="0"/>
              </a:rPr>
              <a:t>NoSQL systems have the architecture in such a way to operate at high speed and wider flexibility towards the developer side.  </a:t>
            </a:r>
          </a:p>
          <a:p>
            <a:pPr algn="l">
              <a:buClr>
                <a:srgbClr val="FF0066"/>
              </a:buClr>
              <a:buFont typeface="Arial" panose="020B0604020202020204" pitchFamily="34" charset="0"/>
              <a:buChar char="•"/>
            </a:pPr>
            <a:r>
              <a:rPr lang="en-GB" sz="1800" dirty="0">
                <a:solidFill>
                  <a:srgbClr val="000000"/>
                </a:solidFill>
                <a:latin typeface="HsdqrjDnpkqpUtopiaStd-Regular"/>
                <a:cs typeface="Times New Roman" pitchFamily="18" charset="0"/>
              </a:rPr>
              <a:t> Some of the most common NoSQL databases are MongoDB, </a:t>
            </a:r>
            <a:r>
              <a:rPr lang="en-GB" sz="1800" dirty="0" err="1">
                <a:solidFill>
                  <a:srgbClr val="000000"/>
                </a:solidFill>
                <a:latin typeface="HsdqrjDnpkqpUtopiaStd-Regular"/>
                <a:cs typeface="Times New Roman" pitchFamily="18" charset="0"/>
              </a:rPr>
              <a:t>MarkLogic</a:t>
            </a:r>
            <a:r>
              <a:rPr lang="en-GB" sz="1800" dirty="0">
                <a:solidFill>
                  <a:srgbClr val="000000"/>
                </a:solidFill>
                <a:latin typeface="HsdqrjDnpkqpUtopiaStd-Regular"/>
                <a:cs typeface="Times New Roman" pitchFamily="18" charset="0"/>
              </a:rPr>
              <a:t>, </a:t>
            </a:r>
            <a:r>
              <a:rPr lang="en-GB" sz="1800" dirty="0" err="1">
                <a:solidFill>
                  <a:srgbClr val="000000"/>
                </a:solidFill>
                <a:latin typeface="HsdqrjDnpkqpUtopiaStd-Regular"/>
                <a:cs typeface="Times New Roman" pitchFamily="18" charset="0"/>
              </a:rPr>
              <a:t>CloudDB</a:t>
            </a:r>
            <a:r>
              <a:rPr lang="en-GB" sz="1800" dirty="0">
                <a:solidFill>
                  <a:srgbClr val="000000"/>
                </a:solidFill>
                <a:latin typeface="HsdqrjDnpkqpUtopiaStd-Regular"/>
                <a:cs typeface="Times New Roman" pitchFamily="18" charset="0"/>
              </a:rPr>
              <a:t>, and Dynamo DB. </a:t>
            </a:r>
          </a:p>
          <a:p>
            <a:pPr algn="l">
              <a:buClr>
                <a:srgbClr val="FF0066"/>
              </a:buClr>
              <a:buFont typeface="Arial" panose="020B0604020202020204" pitchFamily="34" charset="0"/>
              <a:buChar char="•"/>
            </a:pPr>
            <a:r>
              <a:rPr lang="en-GB" sz="1800" i="1" dirty="0">
                <a:solidFill>
                  <a:srgbClr val="000000"/>
                </a:solidFill>
                <a:latin typeface="HsdqrjDnpkqpUtopiaStd-Regular"/>
                <a:cs typeface="Times New Roman" pitchFamily="18" charset="0"/>
              </a:rPr>
              <a:t> Unlike SQL databases, NoSQL databases are more horizontally scalable which means that the load can be distributed by adding more database servers in the pool. This elastic scalability is a big advantage in providing optimal support for the MapReduce programming model, which makes NoSQL the perfect candidate for big-data applications. </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51345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No SQL - Characteristics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a:buClr>
                <a:srgbClr val="FF0066"/>
              </a:buClr>
              <a:buFont typeface="Arial" panose="020B0604020202020204" pitchFamily="34" charset="0"/>
              <a:buChar char="•"/>
            </a:pPr>
            <a:r>
              <a:rPr lang="en-GB" sz="1800" b="1" i="0" u="none" strike="noStrike" baseline="0" dirty="0">
                <a:latin typeface="HsdqrjDnpkqpUtopiaStd-Regular"/>
              </a:rPr>
              <a:t>Multi-Model: </a:t>
            </a:r>
            <a:r>
              <a:rPr lang="en-GB" sz="1800" b="0" i="0" u="none" strike="noStrike" baseline="0" dirty="0">
                <a:latin typeface="HsdqrjDnpkqpUtopiaStd-Regular"/>
              </a:rPr>
              <a:t>This feature of NoSQL databases makes them extremely flexible when it comes to handling data.</a:t>
            </a:r>
          </a:p>
          <a:p>
            <a:pPr algn="l">
              <a:buClr>
                <a:srgbClr val="FF0066"/>
              </a:buClr>
              <a:buFont typeface="Arial" panose="020B0604020202020204" pitchFamily="34" charset="0"/>
              <a:buChar char="•"/>
            </a:pPr>
            <a:r>
              <a:rPr lang="en-GB" sz="1800" b="1" i="0" u="none" strike="noStrike" baseline="0" dirty="0">
                <a:latin typeface="HsdqrjDnpkqpUtopiaStd-Regular"/>
              </a:rPr>
              <a:t>Easily Scalable: </a:t>
            </a:r>
            <a:r>
              <a:rPr lang="en-GB" sz="1800" b="0" i="0" u="none" strike="noStrike" baseline="0" dirty="0">
                <a:latin typeface="HsdqrjDnpkqpUtopiaStd-Regular"/>
              </a:rPr>
              <a:t>This feature of NoSQL databases easy scales to adapt to huge volumes and complexity of cloud applications. This scalability also improves performance, allowing for continuous availability and very high read/write speeds.</a:t>
            </a:r>
          </a:p>
          <a:p>
            <a:pPr algn="l">
              <a:buClr>
                <a:srgbClr val="FF0066"/>
              </a:buClr>
              <a:buFont typeface="Arial" panose="020B0604020202020204" pitchFamily="34" charset="0"/>
              <a:buChar char="•"/>
            </a:pPr>
            <a:r>
              <a:rPr lang="en-GB" sz="1800" b="1" i="0" u="none" strike="noStrike" baseline="0" dirty="0">
                <a:latin typeface="HsdqrjDnpkqpUtopiaStd-Regular"/>
              </a:rPr>
              <a:t>Flexible: </a:t>
            </a:r>
            <a:r>
              <a:rPr lang="en-GB" sz="1800" b="0" i="0" u="none" strike="noStrike" baseline="0" dirty="0">
                <a:latin typeface="HsdqrjDnpkqpUtopiaStd-Regular"/>
              </a:rPr>
              <a:t>This feature of NoSQL databases allows you to process all varieties of data. It can process structured, semi-structured and unstructured data. It works on many processors—NoSQL systems allow you to store your database on multiple processors and maintain high-speed performance.</a:t>
            </a:r>
          </a:p>
          <a:p>
            <a:pPr algn="l">
              <a:buClr>
                <a:srgbClr val="FF0066"/>
              </a:buClr>
              <a:buFont typeface="Arial" panose="020B0604020202020204" pitchFamily="34" charset="0"/>
              <a:buChar char="•"/>
            </a:pPr>
            <a:r>
              <a:rPr lang="en-GB" sz="1800" b="1" i="0" u="none" strike="noStrike" baseline="0" dirty="0">
                <a:latin typeface="HsdqrjDnpkqpUtopiaStd-Regular"/>
              </a:rPr>
              <a:t>Less Downtime: </a:t>
            </a:r>
            <a:r>
              <a:rPr lang="en-GB" sz="1800" b="0" i="0" u="none" strike="noStrike" baseline="0" dirty="0">
                <a:latin typeface="HsdqrjDnpkqpUtopiaStd-Regular"/>
              </a:rPr>
              <a:t>The elastic nature of NoSQL allows for the workload to automatically be spread across any number of servers.   </a:t>
            </a:r>
          </a:p>
          <a:p>
            <a:pPr algn="l">
              <a:buClr>
                <a:srgbClr val="FF0066"/>
              </a:buClr>
              <a:buFont typeface="Arial" panose="020B0604020202020204" pitchFamily="34" charset="0"/>
              <a:buChar char="•"/>
            </a:pPr>
            <a:r>
              <a:rPr lang="en-GB" sz="1800" dirty="0">
                <a:solidFill>
                  <a:srgbClr val="000000"/>
                </a:solidFill>
                <a:latin typeface="HsdqrjDnpkqpUtopiaStd-Regular"/>
                <a:cs typeface="Times New Roman" pitchFamily="18" charset="0"/>
              </a:rPr>
              <a:t> </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397167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No SQL</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fontAlgn="base">
              <a:buFont typeface="Arial" panose="020B0604020202020204" pitchFamily="34" charset="0"/>
              <a:buChar char="•"/>
            </a:pPr>
            <a:r>
              <a:rPr lang="en-GB" sz="1800" b="0" i="0" u="none" strike="noStrike" baseline="0" dirty="0">
                <a:latin typeface="HsdqrjDnpkqpUtopiaStd-Regular"/>
              </a:rPr>
              <a:t> </a:t>
            </a:r>
            <a:r>
              <a:rPr lang="en-IN" sz="1600" b="0" i="0" u="none" strike="noStrike" dirty="0">
                <a:solidFill>
                  <a:srgbClr val="6724EC"/>
                </a:solidFill>
                <a:effectLst/>
                <a:latin typeface="proxima-nova"/>
                <a:hlinkClick r:id="rId2">
                  <a:extLst>
                    <a:ext uri="{A12FA001-AC4F-418D-AE19-62706E023703}">
                      <ahyp:hlinkClr xmlns:ahyp="http://schemas.microsoft.com/office/drawing/2018/hyperlinkcolor" val="tx"/>
                    </a:ext>
                  </a:extLst>
                </a:hlinkClick>
              </a:rPr>
              <a:t>Models of NoSQL Databases Offered on AWS</a:t>
            </a:r>
            <a:endParaRPr lang="en-IN" sz="1600" b="0" i="0" u="none" strike="noStrike" dirty="0">
              <a:solidFill>
                <a:srgbClr val="6724EC"/>
              </a:solidFill>
              <a:effectLst/>
              <a:latin typeface="proxima-nova"/>
            </a:endParaRPr>
          </a:p>
          <a:p>
            <a:pPr marL="742950" lvl="1" indent="-285750" algn="l" fontAlgn="base">
              <a:buFont typeface="Arial" panose="020B0604020202020204" pitchFamily="34" charset="0"/>
              <a:buChar char="•"/>
            </a:pPr>
            <a:r>
              <a:rPr lang="en-IN" sz="1600" b="0" i="0" u="none" strike="noStrike" dirty="0">
                <a:solidFill>
                  <a:srgbClr val="569AEE"/>
                </a:solidFill>
                <a:effectLst/>
                <a:latin typeface="proxima-nova"/>
                <a:hlinkClick r:id="rId2"/>
              </a:rPr>
              <a:t>Key-Value Databases</a:t>
            </a:r>
            <a:endParaRPr lang="en-IN" sz="16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600" b="0" i="0" u="none" strike="noStrike" dirty="0">
                <a:solidFill>
                  <a:srgbClr val="569AEE"/>
                </a:solidFill>
                <a:effectLst/>
                <a:latin typeface="proxima-nova"/>
                <a:hlinkClick r:id="rId3"/>
              </a:rPr>
              <a:t>Document Databases</a:t>
            </a:r>
            <a:endParaRPr lang="en-IN" sz="16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600" b="0" i="0" u="none" strike="noStrike" dirty="0">
                <a:solidFill>
                  <a:srgbClr val="569AEE"/>
                </a:solidFill>
                <a:effectLst/>
                <a:latin typeface="proxima-nova"/>
                <a:hlinkClick r:id="rId4"/>
              </a:rPr>
              <a:t>Wide Column Databases</a:t>
            </a:r>
            <a:endParaRPr lang="en-IN" sz="16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600" b="0" i="0" u="none" strike="noStrike" dirty="0">
                <a:solidFill>
                  <a:srgbClr val="569AEE"/>
                </a:solidFill>
                <a:effectLst/>
                <a:latin typeface="proxima-nova"/>
                <a:hlinkClick r:id="rId5"/>
              </a:rPr>
              <a:t>Graph Databases</a:t>
            </a:r>
            <a:endParaRPr lang="en-IN" sz="16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600" b="0" i="0" u="none" strike="noStrike" dirty="0">
                <a:solidFill>
                  <a:srgbClr val="569AEE"/>
                </a:solidFill>
                <a:effectLst/>
                <a:latin typeface="proxima-nova"/>
                <a:hlinkClick r:id="rId6"/>
              </a:rPr>
              <a:t>Time Series Databases</a:t>
            </a:r>
            <a:endParaRPr lang="en-IN" sz="16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600" b="0" i="0" u="none" strike="noStrike" dirty="0">
                <a:solidFill>
                  <a:srgbClr val="569AEE"/>
                </a:solidFill>
                <a:effectLst/>
                <a:latin typeface="proxima-nova"/>
                <a:hlinkClick r:id="rId7"/>
              </a:rPr>
              <a:t>Ledger Databases</a:t>
            </a:r>
            <a:endParaRPr lang="en-IN" sz="1600" b="0" i="0" u="none" strike="noStrike" dirty="0">
              <a:solidFill>
                <a:srgbClr val="444444"/>
              </a:solidFill>
              <a:effectLst/>
              <a:latin typeface="proxima-nova"/>
            </a:endParaRPr>
          </a:p>
          <a:p>
            <a:pPr algn="l" fontAlgn="base">
              <a:buFont typeface="Arial" panose="020B0604020202020204" pitchFamily="34" charset="0"/>
              <a:buChar char="•"/>
            </a:pPr>
            <a:r>
              <a:rPr lang="en-GB" sz="1800" b="0" i="0" u="none" strike="noStrike" baseline="0" dirty="0">
                <a:latin typeface="HsdqrjDnpkqpUtopiaStd-Regular"/>
              </a:rPr>
              <a:t>  </a:t>
            </a:r>
            <a:r>
              <a:rPr lang="en-IN" sz="1800" b="0" i="0" u="none" strike="noStrike" dirty="0">
                <a:solidFill>
                  <a:srgbClr val="6724EC"/>
                </a:solidFill>
                <a:effectLst/>
                <a:latin typeface="proxima-nova"/>
                <a:hlinkClick r:id="rId8">
                  <a:extLst>
                    <a:ext uri="{A12FA001-AC4F-418D-AE19-62706E023703}">
                      <ahyp:hlinkClr xmlns:ahyp="http://schemas.microsoft.com/office/drawing/2018/hyperlinkcolor" val="tx"/>
                    </a:ext>
                  </a:extLst>
                </a:hlinkClick>
              </a:rPr>
              <a:t>AWS NoSQL Databases Services</a:t>
            </a:r>
            <a:endParaRPr lang="en-IN" sz="1800" b="0" i="0" u="none" strike="noStrike" dirty="0">
              <a:solidFill>
                <a:srgbClr val="6724EC"/>
              </a:solidFill>
              <a:effectLst/>
              <a:latin typeface="proxima-nova"/>
            </a:endParaRPr>
          </a:p>
          <a:p>
            <a:pPr marL="742950" lvl="1" indent="-285750" algn="l" fontAlgn="base">
              <a:buFont typeface="Arial" panose="020B0604020202020204" pitchFamily="34" charset="0"/>
              <a:buChar char="•"/>
            </a:pPr>
            <a:r>
              <a:rPr lang="en-IN" sz="1800" b="0" i="0" u="none" strike="noStrike" dirty="0">
                <a:solidFill>
                  <a:srgbClr val="569AEE"/>
                </a:solidFill>
                <a:effectLst/>
                <a:latin typeface="proxima-nova"/>
                <a:hlinkClick r:id="rId9"/>
              </a:rPr>
              <a:t>Amazon DynamoDB</a:t>
            </a:r>
            <a:endParaRPr lang="en-IN" sz="18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800" b="0" i="0" u="none" strike="noStrike" dirty="0">
                <a:solidFill>
                  <a:srgbClr val="569AEE"/>
                </a:solidFill>
                <a:effectLst/>
                <a:latin typeface="proxima-nova"/>
                <a:hlinkClick r:id="rId10"/>
              </a:rPr>
              <a:t>Amazon </a:t>
            </a:r>
            <a:r>
              <a:rPr lang="en-IN" sz="1800" b="0" i="0" u="none" strike="noStrike" dirty="0" err="1">
                <a:solidFill>
                  <a:srgbClr val="569AEE"/>
                </a:solidFill>
                <a:effectLst/>
                <a:latin typeface="proxima-nova"/>
                <a:hlinkClick r:id="rId10"/>
              </a:rPr>
              <a:t>ElastiCache</a:t>
            </a:r>
            <a:endParaRPr lang="en-IN" sz="18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800" b="0" i="0" u="none" strike="noStrike" dirty="0">
                <a:solidFill>
                  <a:srgbClr val="569AEE"/>
                </a:solidFill>
                <a:effectLst/>
                <a:latin typeface="proxima-nova"/>
                <a:hlinkClick r:id="rId11"/>
              </a:rPr>
              <a:t>Amazon Neptune</a:t>
            </a:r>
            <a:endParaRPr lang="en-IN" sz="18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800" b="0" i="0" u="none" strike="noStrike" dirty="0">
                <a:solidFill>
                  <a:srgbClr val="569AEE"/>
                </a:solidFill>
                <a:effectLst/>
                <a:latin typeface="proxima-nova"/>
                <a:hlinkClick r:id="rId12"/>
              </a:rPr>
              <a:t>Amazon Timestream</a:t>
            </a:r>
            <a:endParaRPr lang="en-IN" sz="18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800" b="0" i="0" u="none" strike="noStrike" dirty="0">
                <a:solidFill>
                  <a:srgbClr val="569AEE"/>
                </a:solidFill>
                <a:effectLst/>
                <a:latin typeface="proxima-nova"/>
                <a:hlinkClick r:id="rId13"/>
              </a:rPr>
              <a:t>Amazon QLDB</a:t>
            </a:r>
            <a:endParaRPr lang="en-IN" sz="18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800" b="0" i="0" u="none" strike="noStrike" dirty="0">
                <a:solidFill>
                  <a:srgbClr val="569AEE"/>
                </a:solidFill>
                <a:effectLst/>
                <a:latin typeface="proxima-nova"/>
                <a:hlinkClick r:id="rId14"/>
              </a:rPr>
              <a:t>Amazon </a:t>
            </a:r>
            <a:r>
              <a:rPr lang="en-IN" sz="1800" b="0" i="0" u="none" strike="noStrike" dirty="0" err="1">
                <a:solidFill>
                  <a:srgbClr val="569AEE"/>
                </a:solidFill>
                <a:effectLst/>
                <a:latin typeface="proxima-nova"/>
                <a:hlinkClick r:id="rId14"/>
              </a:rPr>
              <a:t>DocumentDB</a:t>
            </a:r>
            <a:endParaRPr lang="en-IN" sz="1800" b="0" i="0" u="none" strike="noStrike" dirty="0">
              <a:solidFill>
                <a:srgbClr val="444444"/>
              </a:solidFill>
              <a:effectLst/>
              <a:latin typeface="proxima-nova"/>
            </a:endParaRPr>
          </a:p>
          <a:p>
            <a:pPr marL="742950" lvl="1" indent="-285750" algn="l" fontAlgn="base">
              <a:buFont typeface="Arial" panose="020B0604020202020204" pitchFamily="34" charset="0"/>
              <a:buChar char="•"/>
            </a:pPr>
            <a:r>
              <a:rPr lang="en-IN" sz="1800" b="0" i="0" u="none" strike="noStrike" dirty="0">
                <a:solidFill>
                  <a:srgbClr val="569AEE"/>
                </a:solidFill>
                <a:effectLst/>
                <a:latin typeface="proxima-nova"/>
                <a:hlinkClick r:id="rId15"/>
              </a:rPr>
              <a:t>Amazon </a:t>
            </a:r>
            <a:r>
              <a:rPr lang="en-IN" sz="1800" b="0" i="0" u="none" strike="noStrike" dirty="0" err="1">
                <a:solidFill>
                  <a:srgbClr val="569AEE"/>
                </a:solidFill>
                <a:effectLst/>
                <a:latin typeface="proxima-nova"/>
                <a:hlinkClick r:id="rId15"/>
              </a:rPr>
              <a:t>Keyspaces</a:t>
            </a:r>
            <a:endParaRPr lang="en-IN" sz="1800" b="0" i="0" u="none" strike="noStrike" dirty="0">
              <a:solidFill>
                <a:srgbClr val="444444"/>
              </a:solidFill>
              <a:effectLst/>
              <a:latin typeface="proxima-nova"/>
            </a:endParaRPr>
          </a:p>
          <a:p>
            <a:pPr algn="l">
              <a:buClr>
                <a:srgbClr val="FF0066"/>
              </a:buClr>
              <a:buFont typeface="Arial" panose="020B0604020202020204" pitchFamily="34" charset="0"/>
              <a:buChar char="•"/>
            </a:pPr>
            <a:endParaRPr lang="en-GB" sz="1800" b="0" i="0" u="none" strike="noStrike" baseline="0" dirty="0">
              <a:latin typeface="HsdqrjDnpkqpUtopiaStd-Regular"/>
            </a:endParaRPr>
          </a:p>
          <a:p>
            <a:pPr algn="l">
              <a:buClr>
                <a:srgbClr val="FF0066"/>
              </a:buClr>
              <a:buFont typeface="Arial" panose="020B0604020202020204" pitchFamily="34" charset="0"/>
              <a:buChar char="•"/>
            </a:pPr>
            <a:r>
              <a:rPr lang="en-GB" sz="1800" dirty="0">
                <a:solidFill>
                  <a:srgbClr val="000000"/>
                </a:solidFill>
                <a:latin typeface="HsdqrjDnpkqpUtopiaStd-Regular"/>
                <a:cs typeface="Times New Roman" pitchFamily="18" charset="0"/>
              </a:rPr>
              <a:t> </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2615493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 SQL </a:t>
            </a:r>
            <a:r>
              <a:rPr lang="en-GB" sz="2400" b="1" i="1" kern="1200" dirty="0" err="1">
                <a:solidFill>
                  <a:srgbClr val="B907AC"/>
                </a:solidFill>
                <a:latin typeface="Times New Roman" panose="02020603050405020304" pitchFamily="18" charset="0"/>
                <a:ea typeface="+mn-ea"/>
                <a:cs typeface="Times New Roman" panose="02020603050405020304" pitchFamily="18" charset="0"/>
              </a:rPr>
              <a:t>dbs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76200" y="563562"/>
            <a:ext cx="9067799" cy="6370638"/>
          </a:xfrm>
        </p:spPr>
        <p:txBody>
          <a:bodyPr>
            <a:normAutofit/>
          </a:bodyPr>
          <a:lstStyle/>
          <a:p>
            <a:pPr algn="l">
              <a:buClr>
                <a:srgbClr val="FF0066"/>
              </a:buClr>
              <a:buFont typeface="Arial" panose="020B0604020202020204" pitchFamily="34" charset="0"/>
              <a:buChar char="•"/>
            </a:pPr>
            <a:r>
              <a:rPr lang="en-GB" sz="1800" b="0" i="0" u="none" strike="noStrike" baseline="0" dirty="0">
                <a:latin typeface="Times New Roman" panose="02020603050405020304" pitchFamily="18" charset="0"/>
                <a:cs typeface="Times New Roman" panose="02020603050405020304" pitchFamily="18" charset="0"/>
              </a:rPr>
              <a:t> </a:t>
            </a:r>
            <a:r>
              <a:rPr lang="en-GB" sz="1800" b="0" i="0" dirty="0">
                <a:solidFill>
                  <a:srgbClr val="636363"/>
                </a:solidFill>
                <a:effectLst/>
                <a:latin typeface="Times New Roman" panose="02020603050405020304" pitchFamily="18" charset="0"/>
                <a:cs typeface="Times New Roman" panose="02020603050405020304" pitchFamily="18" charset="0"/>
              </a:rPr>
              <a:t>SQL databases use the</a:t>
            </a:r>
            <a:r>
              <a:rPr lang="en-GB" sz="1800" b="0" i="0" u="none" strike="noStrike" dirty="0">
                <a:solidFill>
                  <a:srgbClr val="569AEE"/>
                </a:solidFill>
                <a:effectLst/>
                <a:latin typeface="Times New Roman" panose="02020603050405020304" pitchFamily="18" charset="0"/>
                <a:cs typeface="Times New Roman" panose="02020603050405020304" pitchFamily="18" charset="0"/>
                <a:hlinkClick r:id="rId2"/>
              </a:rPr>
              <a:t> ACID</a:t>
            </a:r>
            <a:r>
              <a:rPr lang="en-GB" sz="1800" b="0" i="0" dirty="0">
                <a:solidFill>
                  <a:srgbClr val="636363"/>
                </a:solidFill>
                <a:effectLst/>
                <a:latin typeface="Times New Roman" panose="02020603050405020304" pitchFamily="18" charset="0"/>
                <a:cs typeface="Times New Roman" panose="02020603050405020304" pitchFamily="18" charset="0"/>
              </a:rPr>
              <a:t> database properties to ensure that the database transactions are reliable. </a:t>
            </a:r>
          </a:p>
          <a:p>
            <a:pPr algn="l">
              <a:buClr>
                <a:srgbClr val="FF0066"/>
              </a:buClr>
              <a:buFont typeface="Arial" panose="020B0604020202020204" pitchFamily="34" charset="0"/>
              <a:buChar char="•"/>
            </a:pPr>
            <a:r>
              <a:rPr lang="en-GB" sz="1800" b="0" i="0" dirty="0">
                <a:solidFill>
                  <a:srgbClr val="636363"/>
                </a:solidFill>
                <a:effectLst/>
                <a:latin typeface="Times New Roman" panose="02020603050405020304" pitchFamily="18" charset="0"/>
                <a:cs typeface="Times New Roman" panose="02020603050405020304" pitchFamily="18" charset="0"/>
              </a:rPr>
              <a:t>ACID stands for </a:t>
            </a:r>
            <a:endParaRPr lang="en-GB" sz="1800" b="1" i="0" dirty="0">
              <a:solidFill>
                <a:srgbClr val="636363"/>
              </a:solidFill>
              <a:effectLst/>
              <a:latin typeface="Times New Roman" panose="02020603050405020304" pitchFamily="18" charset="0"/>
              <a:cs typeface="Times New Roman" panose="02020603050405020304" pitchFamily="18" charset="0"/>
            </a:endParaRPr>
          </a:p>
          <a:p>
            <a:pPr lvl="1">
              <a:buClr>
                <a:srgbClr val="FF0066"/>
              </a:buClr>
              <a:buFont typeface="Arial" panose="020B0604020202020204" pitchFamily="34" charset="0"/>
              <a:buChar char="•"/>
            </a:pPr>
            <a:r>
              <a:rPr lang="en-GB" sz="1500" b="1" i="0" dirty="0">
                <a:solidFill>
                  <a:srgbClr val="636363"/>
                </a:solidFill>
                <a:effectLst/>
                <a:latin typeface="Times New Roman" panose="02020603050405020304" pitchFamily="18" charset="0"/>
                <a:cs typeface="Times New Roman" panose="02020603050405020304" pitchFamily="18" charset="0"/>
              </a:rPr>
              <a:t>Atomicity</a:t>
            </a:r>
            <a:r>
              <a:rPr lang="en-GB" sz="1500" b="0" i="0" dirty="0">
                <a:solidFill>
                  <a:srgbClr val="636363"/>
                </a:solidFill>
                <a:effectLst/>
                <a:latin typeface="Times New Roman" panose="02020603050405020304" pitchFamily="18" charset="0"/>
                <a:cs typeface="Times New Roman" panose="02020603050405020304" pitchFamily="18" charset="0"/>
              </a:rPr>
              <a:t> (An “all or nothing” approach for the data that is committed to be saved), </a:t>
            </a:r>
          </a:p>
          <a:p>
            <a:pPr lvl="1">
              <a:buClr>
                <a:srgbClr val="FF0066"/>
              </a:buClr>
              <a:buFont typeface="Arial" panose="020B0604020202020204" pitchFamily="34" charset="0"/>
              <a:buChar char="•"/>
            </a:pPr>
            <a:r>
              <a:rPr lang="en-GB" sz="1500" b="1" i="0" dirty="0">
                <a:solidFill>
                  <a:srgbClr val="636363"/>
                </a:solidFill>
                <a:effectLst/>
                <a:latin typeface="Times New Roman" panose="02020603050405020304" pitchFamily="18" charset="0"/>
                <a:cs typeface="Times New Roman" panose="02020603050405020304" pitchFamily="18" charset="0"/>
              </a:rPr>
              <a:t>Consistency</a:t>
            </a:r>
            <a:r>
              <a:rPr lang="en-GB" sz="1500" b="0" i="0" dirty="0">
                <a:solidFill>
                  <a:srgbClr val="636363"/>
                </a:solidFill>
                <a:effectLst/>
                <a:latin typeface="Times New Roman" panose="02020603050405020304" pitchFamily="18" charset="0"/>
                <a:cs typeface="Times New Roman" panose="02020603050405020304" pitchFamily="18" charset="0"/>
              </a:rPr>
              <a:t> (Interrupted changes are rolled back), </a:t>
            </a:r>
          </a:p>
          <a:p>
            <a:pPr lvl="1">
              <a:buClr>
                <a:srgbClr val="FF0066"/>
              </a:buClr>
              <a:buFont typeface="Arial" panose="020B0604020202020204" pitchFamily="34" charset="0"/>
              <a:buChar char="•"/>
            </a:pPr>
            <a:r>
              <a:rPr lang="en-GB" sz="1500" b="1" i="0" dirty="0">
                <a:solidFill>
                  <a:srgbClr val="636363"/>
                </a:solidFill>
                <a:effectLst/>
                <a:latin typeface="Times New Roman" panose="02020603050405020304" pitchFamily="18" charset="0"/>
                <a:cs typeface="Times New Roman" panose="02020603050405020304" pitchFamily="18" charset="0"/>
              </a:rPr>
              <a:t>Isolation</a:t>
            </a:r>
            <a:r>
              <a:rPr lang="en-GB" sz="1500" b="0" i="0" dirty="0">
                <a:solidFill>
                  <a:srgbClr val="636363"/>
                </a:solidFill>
                <a:effectLst/>
                <a:latin typeface="Times New Roman" panose="02020603050405020304" pitchFamily="18" charset="0"/>
                <a:cs typeface="Times New Roman" panose="02020603050405020304" pitchFamily="18" charset="0"/>
              </a:rPr>
              <a:t> (Intermediate state of a transaction is not visible to other transactions), and </a:t>
            </a:r>
          </a:p>
          <a:p>
            <a:pPr lvl="1">
              <a:buClr>
                <a:srgbClr val="FF0066"/>
              </a:buClr>
              <a:buFont typeface="Arial" panose="020B0604020202020204" pitchFamily="34" charset="0"/>
              <a:buChar char="•"/>
            </a:pPr>
            <a:r>
              <a:rPr lang="en-GB" sz="1500" b="1" i="0" dirty="0">
                <a:solidFill>
                  <a:srgbClr val="636363"/>
                </a:solidFill>
                <a:effectLst/>
                <a:latin typeface="Times New Roman" panose="02020603050405020304" pitchFamily="18" charset="0"/>
                <a:cs typeface="Times New Roman" panose="02020603050405020304" pitchFamily="18" charset="0"/>
              </a:rPr>
              <a:t>Durability</a:t>
            </a:r>
            <a:r>
              <a:rPr lang="en-GB" sz="1500" b="0" i="0" dirty="0">
                <a:solidFill>
                  <a:srgbClr val="636363"/>
                </a:solidFill>
                <a:effectLst/>
                <a:latin typeface="Times New Roman" panose="02020603050405020304" pitchFamily="18" charset="0"/>
                <a:cs typeface="Times New Roman" panose="02020603050405020304" pitchFamily="18" charset="0"/>
              </a:rPr>
              <a:t> (Completed transactions retain their state even in system failure). </a:t>
            </a:r>
            <a:endParaRPr lang="en-GB" sz="15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52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SQL</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r>
              <a:rPr kumimoji="0" lang="en-GB" sz="16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VS</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No SQL</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r>
              <a:rPr lang="en-GB" sz="1800" b="1" i="0" u="none" strike="noStrike" baseline="0" dirty="0">
                <a:latin typeface="HsdqrjDnpkqpUtopiaStd-Regular"/>
              </a:rPr>
              <a:t>You would choose an SQL database when:</a:t>
            </a:r>
          </a:p>
          <a:p>
            <a:pPr algn="l">
              <a:buClr>
                <a:srgbClr val="FF0066"/>
              </a:buClr>
              <a:buFont typeface="Arial" panose="020B0604020202020204" pitchFamily="34" charset="0"/>
              <a:buChar char="•"/>
            </a:pPr>
            <a:r>
              <a:rPr lang="en-GB" sz="1800" b="0" i="0" u="none" strike="noStrike" baseline="0" dirty="0">
                <a:latin typeface="HsdqrjDnpkqpUtopiaStd-Regular"/>
              </a:rPr>
              <a:t>You need a database with a predefined schema so that applications adhere to that schema.</a:t>
            </a:r>
          </a:p>
          <a:p>
            <a:pPr algn="l">
              <a:buClr>
                <a:srgbClr val="FF0066"/>
              </a:buClr>
              <a:buFont typeface="Arial" panose="020B0604020202020204" pitchFamily="34" charset="0"/>
              <a:buChar char="•"/>
            </a:pPr>
            <a:r>
              <a:rPr lang="en-GB" sz="1800" b="0" i="0" u="none" strike="noStrike" baseline="0" dirty="0">
                <a:latin typeface="HsdqrjDnpkqpUtopiaStd-Regular"/>
              </a:rPr>
              <a:t>You are designing an application that requires multi-row transactions.</a:t>
            </a:r>
          </a:p>
          <a:p>
            <a:pPr algn="l">
              <a:buClr>
                <a:srgbClr val="FF0066"/>
              </a:buClr>
              <a:buFont typeface="Arial" panose="020B0604020202020204" pitchFamily="34" charset="0"/>
              <a:buChar char="•"/>
            </a:pPr>
            <a:r>
              <a:rPr lang="en-GB" sz="1800" b="0" i="0" u="none" strike="noStrike" baseline="0" dirty="0">
                <a:latin typeface="HsdqrjDnpkqpUtopiaStd-Regular"/>
              </a:rPr>
              <a:t>You require a database that has no room for error and is very consistent, for example in the case of data warehousing systems. </a:t>
            </a:r>
          </a:p>
          <a:p>
            <a:pPr marL="0" indent="0" algn="l">
              <a:buClr>
                <a:srgbClr val="FF0066"/>
              </a:buClr>
              <a:buNone/>
            </a:pPr>
            <a:endParaRPr lang="en-GB" sz="1800" dirty="0">
              <a:latin typeface="HsdqrjDnpkqpUtopiaStd-Regular"/>
            </a:endParaRPr>
          </a:p>
          <a:p>
            <a:pPr marL="0" indent="0">
              <a:buClr>
                <a:srgbClr val="FF0066"/>
              </a:buClr>
              <a:buNone/>
            </a:pPr>
            <a:r>
              <a:rPr lang="en-GB" sz="1800" b="0" i="0" u="none" strike="noStrike" baseline="0" dirty="0">
                <a:latin typeface="HsdqrjDnpkqpUtopiaStd-Regular"/>
              </a:rPr>
              <a:t> </a:t>
            </a:r>
            <a:r>
              <a:rPr lang="en-GB" sz="1800" b="1" i="0" u="none" strike="noStrike" baseline="0" dirty="0">
                <a:latin typeface="HsdqrjDnpkqpUtopiaStd-Regular"/>
              </a:rPr>
              <a:t>You would choose an NoSQL database when:</a:t>
            </a:r>
          </a:p>
          <a:p>
            <a:pPr>
              <a:buClr>
                <a:srgbClr val="FF0066"/>
              </a:buClr>
              <a:buFont typeface="Arial" panose="020B0604020202020204" pitchFamily="34" charset="0"/>
              <a:buChar char="•"/>
            </a:pPr>
            <a:r>
              <a:rPr lang="en-GB" sz="1800" b="0" i="0" u="none" strike="noStrike" baseline="0" dirty="0">
                <a:latin typeface="HsdqrjDnpkqpUtopiaStd-Regular"/>
              </a:rPr>
              <a:t>You need a database that accounts for exponential growth with no clear schema definitions.</a:t>
            </a:r>
          </a:p>
          <a:p>
            <a:pPr>
              <a:buClr>
                <a:srgbClr val="FF0066"/>
              </a:buClr>
              <a:buFont typeface="Arial" panose="020B0604020202020204" pitchFamily="34" charset="0"/>
              <a:buChar char="•"/>
            </a:pPr>
            <a:r>
              <a:rPr lang="en-GB" sz="1800" b="0" i="0" u="none" strike="noStrike" baseline="0" dirty="0">
                <a:latin typeface="HsdqrjDnpkqpUtopiaStd-Regular"/>
              </a:rPr>
              <a:t>You require a database which can accommodate variable data structures and plays well with big data platforms such as Hadoop.</a:t>
            </a:r>
          </a:p>
          <a:p>
            <a:pPr>
              <a:buClr>
                <a:srgbClr val="FF0066"/>
              </a:buClr>
              <a:buFont typeface="Arial" panose="020B0604020202020204" pitchFamily="34" charset="0"/>
              <a:buChar char="•"/>
            </a:pPr>
            <a:r>
              <a:rPr lang="en-GB" sz="1800" b="0" i="0" u="none" strike="noStrike" baseline="0" dirty="0">
                <a:latin typeface="HsdqrjDnpkqpUtopiaStd-Regular"/>
              </a:rPr>
              <a:t>You need a distributed database system that scales easily and inexpensively.</a:t>
            </a:r>
          </a:p>
        </p:txBody>
      </p:sp>
    </p:spTree>
    <p:extLst>
      <p:ext uri="{BB962C8B-B14F-4D97-AF65-F5344CB8AC3E}">
        <p14:creationId xmlns:p14="http://schemas.microsoft.com/office/powerpoint/2010/main" val="502029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No SQL</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r>
              <a:rPr lang="en-GB" sz="1800" b="0" i="0" u="none" strike="noStrike" baseline="0" dirty="0">
                <a:latin typeface="HsdqrjDnpkqpUtopiaStd-Regular"/>
              </a:rPr>
              <a:t>  </a:t>
            </a:r>
          </a:p>
          <a:p>
            <a:pPr marL="0" indent="0" algn="l">
              <a:buClr>
                <a:srgbClr val="FF0066"/>
              </a:buClr>
              <a:buNone/>
            </a:pPr>
            <a:r>
              <a:rPr lang="en-GB" sz="1800" dirty="0">
                <a:solidFill>
                  <a:srgbClr val="000000"/>
                </a:solidFill>
                <a:latin typeface="HsdqrjDnpkqpUtopiaStd-Regular"/>
                <a:cs typeface="Times New Roman" pitchFamily="18" charset="0"/>
              </a:rPr>
              <a:t> </a:t>
            </a:r>
            <a:endParaRPr lang="en-GB" i="1" dirty="0">
              <a:solidFill>
                <a:srgbClr val="000000"/>
              </a:solidFill>
              <a:latin typeface="Palatino LT Std"/>
              <a:cs typeface="Times New Roman" pitchFamily="18" charset="0"/>
            </a:endParaRPr>
          </a:p>
        </p:txBody>
      </p:sp>
      <p:graphicFrame>
        <p:nvGraphicFramePr>
          <p:cNvPr id="5" name="Table 4">
            <a:extLst>
              <a:ext uri="{FF2B5EF4-FFF2-40B4-BE49-F238E27FC236}">
                <a16:creationId xmlns:a16="http://schemas.microsoft.com/office/drawing/2014/main" id="{054FB8ED-5269-4B51-AA08-A16E83CC9389}"/>
              </a:ext>
            </a:extLst>
          </p:cNvPr>
          <p:cNvGraphicFramePr>
            <a:graphicFrameLocks noGrp="1"/>
          </p:cNvGraphicFramePr>
          <p:nvPr>
            <p:extLst>
              <p:ext uri="{D42A27DB-BD31-4B8C-83A1-F6EECF244321}">
                <p14:modId xmlns:p14="http://schemas.microsoft.com/office/powerpoint/2010/main" val="3031969670"/>
              </p:ext>
            </p:extLst>
          </p:nvPr>
        </p:nvGraphicFramePr>
        <p:xfrm>
          <a:off x="685800" y="838200"/>
          <a:ext cx="8001000" cy="5257799"/>
        </p:xfrm>
        <a:graphic>
          <a:graphicData uri="http://schemas.openxmlformats.org/drawingml/2006/table">
            <a:tbl>
              <a:tblPr/>
              <a:tblGrid>
                <a:gridCol w="4000500">
                  <a:extLst>
                    <a:ext uri="{9D8B030D-6E8A-4147-A177-3AD203B41FA5}">
                      <a16:colId xmlns:a16="http://schemas.microsoft.com/office/drawing/2014/main" val="3867812747"/>
                    </a:ext>
                  </a:extLst>
                </a:gridCol>
                <a:gridCol w="4000500">
                  <a:extLst>
                    <a:ext uri="{9D8B030D-6E8A-4147-A177-3AD203B41FA5}">
                      <a16:colId xmlns:a16="http://schemas.microsoft.com/office/drawing/2014/main" val="3474813858"/>
                    </a:ext>
                  </a:extLst>
                </a:gridCol>
              </a:tblGrid>
              <a:tr h="517962">
                <a:tc>
                  <a:txBody>
                    <a:bodyPr/>
                    <a:lstStyle/>
                    <a:p>
                      <a:pPr algn="ctr" fontAlgn="base"/>
                      <a:r>
                        <a:rPr lang="en-IN" sz="1400" b="1" dirty="0">
                          <a:solidFill>
                            <a:srgbClr val="9A1645"/>
                          </a:solidFill>
                          <a:effectLst/>
                        </a:rPr>
                        <a:t>SQL</a:t>
                      </a:r>
                    </a:p>
                  </a:txBody>
                  <a:tcPr marL="95250" marR="95250" marT="95250" marB="95250" anchor="ctr">
                    <a:lnL>
                      <a:noFill/>
                    </a:lnL>
                    <a:lnR>
                      <a:noFill/>
                    </a:lnR>
                    <a:lnT>
                      <a:noFill/>
                    </a:lnT>
                    <a:lnB>
                      <a:noFill/>
                    </a:lnB>
                    <a:solidFill>
                      <a:srgbClr val="FFFFFF"/>
                    </a:solidFill>
                  </a:tcPr>
                </a:tc>
                <a:tc>
                  <a:txBody>
                    <a:bodyPr/>
                    <a:lstStyle/>
                    <a:p>
                      <a:pPr algn="ctr" fontAlgn="base"/>
                      <a:r>
                        <a:rPr lang="en-IN" sz="1400" b="1" dirty="0">
                          <a:solidFill>
                            <a:srgbClr val="9A1645"/>
                          </a:solidFill>
                          <a:effectLst/>
                        </a:rPr>
                        <a:t>NoSQL</a:t>
                      </a:r>
                    </a:p>
                  </a:txBody>
                  <a:tcPr marL="95250" marR="95250" marT="95250" marB="95250" anchor="ctr">
                    <a:lnL>
                      <a:noFill/>
                    </a:lnL>
                    <a:lnR>
                      <a:noFill/>
                    </a:lnR>
                    <a:lnT>
                      <a:noFill/>
                    </a:lnT>
                    <a:lnB>
                      <a:noFill/>
                    </a:lnB>
                    <a:solidFill>
                      <a:srgbClr val="FFFFFF"/>
                    </a:solidFill>
                  </a:tcPr>
                </a:tc>
                <a:extLst>
                  <a:ext uri="{0D108BD9-81ED-4DB2-BD59-A6C34878D82A}">
                    <a16:rowId xmlns:a16="http://schemas.microsoft.com/office/drawing/2014/main" val="347958439"/>
                  </a:ext>
                </a:extLst>
              </a:tr>
              <a:tr h="830693">
                <a:tc>
                  <a:txBody>
                    <a:bodyPr/>
                    <a:lstStyle/>
                    <a:p>
                      <a:pPr algn="l" fontAlgn="base"/>
                      <a:r>
                        <a:rPr lang="en-IN" sz="1250" b="0" cap="none" baseline="0" dirty="0">
                          <a:effectLst/>
                        </a:rPr>
                        <a:t>Relational Data Base Management System (RDBMS)</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Non-relational or distributed database system. (Non – RDBMS)</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557834680"/>
                  </a:ext>
                </a:extLst>
              </a:tr>
              <a:tr h="830693">
                <a:tc>
                  <a:txBody>
                    <a:bodyPr/>
                    <a:lstStyle/>
                    <a:p>
                      <a:pPr algn="l" fontAlgn="base"/>
                      <a:r>
                        <a:rPr lang="en-GB" sz="1250" b="0" dirty="0">
                          <a:effectLst/>
                        </a:rPr>
                        <a:t>These databases have fixed or static or predefined schema</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They have dynamic schema</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499292194"/>
                  </a:ext>
                </a:extLst>
              </a:tr>
              <a:tr h="830693">
                <a:tc>
                  <a:txBody>
                    <a:bodyPr/>
                    <a:lstStyle/>
                    <a:p>
                      <a:pPr algn="l" fontAlgn="base"/>
                      <a:r>
                        <a:rPr lang="en-GB" sz="1250" b="0">
                          <a:effectLst/>
                        </a:rPr>
                        <a:t>These databases are not suited for hierarchical data storage.</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These databases are best suited for hierarchical data storage.</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76821868"/>
                  </a:ext>
                </a:extLst>
              </a:tr>
              <a:tr h="830693">
                <a:tc>
                  <a:txBody>
                    <a:bodyPr/>
                    <a:lstStyle/>
                    <a:p>
                      <a:pPr algn="l" fontAlgn="base"/>
                      <a:r>
                        <a:rPr lang="en-GB" sz="1250" b="0">
                          <a:effectLst/>
                        </a:rPr>
                        <a:t>These databases are best suited for complex queries</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dirty="0">
                          <a:effectLst/>
                        </a:rPr>
                        <a:t>These databases are not so good for complex queries</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2921983109"/>
                  </a:ext>
                </a:extLst>
              </a:tr>
              <a:tr h="586372">
                <a:tc>
                  <a:txBody>
                    <a:bodyPr/>
                    <a:lstStyle/>
                    <a:p>
                      <a:pPr algn="l" fontAlgn="base"/>
                      <a:r>
                        <a:rPr lang="en-IN" sz="1250" b="0">
                          <a:effectLst/>
                        </a:rPr>
                        <a:t>Vertically Scalable</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Horizontally scalable</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286299392"/>
                  </a:ext>
                </a:extLst>
              </a:tr>
              <a:tr h="830693">
                <a:tc>
                  <a:txBody>
                    <a:bodyPr/>
                    <a:lstStyle/>
                    <a:p>
                      <a:pPr algn="l" fontAlgn="base"/>
                      <a:r>
                        <a:rPr lang="en-IN" sz="1250" b="0" dirty="0">
                          <a:effectLst/>
                        </a:rPr>
                        <a:t>Follows </a:t>
                      </a:r>
                      <a:r>
                        <a:rPr lang="en-IN" sz="1250" b="1" dirty="0">
                          <a:effectLst/>
                        </a:rPr>
                        <a:t>ACID</a:t>
                      </a:r>
                      <a:r>
                        <a:rPr lang="en-IN" sz="1250" b="0" dirty="0">
                          <a:effectLst/>
                        </a:rPr>
                        <a:t> (</a:t>
                      </a:r>
                      <a:r>
                        <a:rPr lang="en-IN" sz="1250" b="0" dirty="0" err="1">
                          <a:effectLst/>
                        </a:rPr>
                        <a:t>Automocity</a:t>
                      </a:r>
                      <a:r>
                        <a:rPr lang="en-IN" sz="1250" b="0" dirty="0">
                          <a:effectLst/>
                        </a:rPr>
                        <a:t>, Consistency, Isolation and Durability) property</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dirty="0">
                          <a:effectLst/>
                        </a:rPr>
                        <a:t>Follows </a:t>
                      </a:r>
                      <a:r>
                        <a:rPr lang="en-GB" sz="1250" b="1" dirty="0">
                          <a:effectLst/>
                        </a:rPr>
                        <a:t>CAP</a:t>
                      </a:r>
                      <a:r>
                        <a:rPr lang="en-GB" sz="1250" b="0" dirty="0">
                          <a:effectLst/>
                        </a:rPr>
                        <a:t>(consistency, availability, partition tolerance)</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739349469"/>
                  </a:ext>
                </a:extLst>
              </a:tr>
            </a:tbl>
          </a:graphicData>
        </a:graphic>
      </p:graphicFrame>
    </p:spTree>
    <p:extLst>
      <p:ext uri="{BB962C8B-B14F-4D97-AF65-F5344CB8AC3E}">
        <p14:creationId xmlns:p14="http://schemas.microsoft.com/office/powerpoint/2010/main" val="133038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926"/>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SQL </a:t>
            </a:r>
            <a:r>
              <a:rPr kumimoji="0" lang="en-GB" sz="2000" b="1" i="0" u="none" strike="noStrike" kern="1200" cap="none" spc="0" normalizeH="0" baseline="0" noProof="0" dirty="0">
                <a:ln>
                  <a:noFill/>
                </a:ln>
                <a:solidFill>
                  <a:srgbClr val="6724EC"/>
                </a:solidFill>
                <a:effectLst/>
                <a:uLnTx/>
                <a:uFillTx/>
                <a:latin typeface="Times New Roman" panose="02020603050405020304" pitchFamily="18" charset="0"/>
                <a:ea typeface="+mn-ea"/>
                <a:cs typeface="Times New Roman" panose="02020603050405020304" pitchFamily="18" charset="0"/>
              </a:rPr>
              <a:t>vs</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r>
              <a:rPr lang="en-GB" sz="2000" b="1" kern="1200" dirty="0">
                <a:solidFill>
                  <a:srgbClr val="9A1645"/>
                </a:solidFill>
                <a:latin typeface="Times New Roman" panose="02020603050405020304" pitchFamily="18" charset="0"/>
                <a:ea typeface="+mn-ea"/>
                <a:cs typeface="Times New Roman" panose="02020603050405020304" pitchFamily="18" charset="0"/>
              </a:rPr>
              <a:t>No SQL</a:t>
            </a:r>
            <a:endParaRPr lang="en-US" sz="2000" b="1" kern="1200" dirty="0">
              <a:solidFill>
                <a:srgbClr val="9A1645"/>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14299" y="541288"/>
            <a:ext cx="8915401" cy="6370638"/>
          </a:xfrm>
        </p:spPr>
        <p:txBody>
          <a:bodyPr>
            <a:normAutofit fontScale="85000" lnSpcReduction="10000"/>
          </a:bodyPr>
          <a:lstStyle/>
          <a:p>
            <a:pPr marL="0" indent="0" algn="l">
              <a:buClr>
                <a:srgbClr val="FF0066"/>
              </a:buClr>
              <a:buNone/>
            </a:pPr>
            <a:r>
              <a:rPr lang="en-GB" sz="1900" b="1" dirty="0">
                <a:solidFill>
                  <a:srgbClr val="C00000"/>
                </a:solidFill>
                <a:latin typeface="Times New Roman" panose="02020603050405020304" pitchFamily="18" charset="0"/>
                <a:cs typeface="Times New Roman" panose="02020603050405020304" pitchFamily="18" charset="0"/>
              </a:rPr>
              <a:t>1. Type:</a:t>
            </a:r>
          </a:p>
          <a:p>
            <a:pPr algn="l">
              <a:buClr>
                <a:srgbClr val="FF0066"/>
              </a:buClr>
              <a:buFont typeface="Wingdings" panose="05000000000000000000" pitchFamily="2" charset="2"/>
              <a:buChar char="Ø"/>
            </a:pPr>
            <a:r>
              <a:rPr lang="en-GB" sz="1900" dirty="0">
                <a:solidFill>
                  <a:srgbClr val="273239"/>
                </a:solidFill>
                <a:latin typeface="Times New Roman" panose="02020603050405020304" pitchFamily="18" charset="0"/>
                <a:cs typeface="Times New Roman" panose="02020603050405020304" pitchFamily="18" charset="0"/>
              </a:rPr>
              <a:t>SQL databases are primarily called as Relational Databases (RDBMS); whereas </a:t>
            </a:r>
          </a:p>
          <a:p>
            <a:pPr algn="l">
              <a:buClr>
                <a:srgbClr val="FF0066"/>
              </a:buClr>
              <a:buFont typeface="Wingdings" panose="05000000000000000000" pitchFamily="2" charset="2"/>
              <a:buChar char="Ø"/>
            </a:pPr>
            <a:r>
              <a:rPr lang="en-GB" sz="1900" dirty="0">
                <a:solidFill>
                  <a:srgbClr val="273239"/>
                </a:solidFill>
                <a:latin typeface="Times New Roman" panose="02020603050405020304" pitchFamily="18" charset="0"/>
                <a:cs typeface="Times New Roman" panose="02020603050405020304" pitchFamily="18" charset="0"/>
              </a:rPr>
              <a:t>NoSQL database are primarily called as non-relational or distributed database.  </a:t>
            </a:r>
          </a:p>
          <a:p>
            <a:pPr marL="0" indent="0" algn="l">
              <a:buClr>
                <a:srgbClr val="FF0066"/>
              </a:buClr>
              <a:buNone/>
            </a:pPr>
            <a:endParaRPr lang="en-GB" sz="1900" b="1" i="0" dirty="0">
              <a:solidFill>
                <a:srgbClr val="273239"/>
              </a:solidFill>
              <a:effectLst/>
              <a:latin typeface="Times New Roman" panose="02020603050405020304" pitchFamily="18" charset="0"/>
              <a:cs typeface="Times New Roman" panose="02020603050405020304" pitchFamily="18" charset="0"/>
            </a:endParaRPr>
          </a:p>
          <a:p>
            <a:pPr marL="0" indent="0">
              <a:buClr>
                <a:srgbClr val="FF0066"/>
              </a:buClr>
              <a:buNone/>
            </a:pPr>
            <a:r>
              <a:rPr lang="en-GB" sz="1900" b="1" dirty="0">
                <a:solidFill>
                  <a:srgbClr val="C00000"/>
                </a:solidFill>
                <a:latin typeface="Times New Roman" panose="02020603050405020304" pitchFamily="18" charset="0"/>
                <a:cs typeface="Times New Roman" panose="02020603050405020304" pitchFamily="18" charset="0"/>
              </a:rPr>
              <a:t>2. Language difference: </a:t>
            </a:r>
          </a:p>
          <a:p>
            <a:pPr algn="l">
              <a:buClr>
                <a:srgbClr val="FF0066"/>
              </a:buClr>
              <a:buFont typeface="Wingdings" panose="05000000000000000000" pitchFamily="2" charset="2"/>
              <a:buChar char="Ø"/>
            </a:pPr>
            <a:r>
              <a:rPr lang="en-GB" sz="1900" b="1" i="0" dirty="0">
                <a:solidFill>
                  <a:srgbClr val="273239"/>
                </a:solidFill>
                <a:effectLst/>
                <a:latin typeface="Times New Roman" panose="02020603050405020304" pitchFamily="18" charset="0"/>
                <a:cs typeface="Times New Roman" panose="02020603050405020304" pitchFamily="18" charset="0"/>
              </a:rPr>
              <a:t>SQL requires you to use predefined schemas </a:t>
            </a:r>
            <a:r>
              <a:rPr lang="en-GB" sz="1900" b="0" i="0" dirty="0">
                <a:solidFill>
                  <a:srgbClr val="273239"/>
                </a:solidFill>
                <a:effectLst/>
                <a:latin typeface="Times New Roman" panose="02020603050405020304" pitchFamily="18" charset="0"/>
                <a:cs typeface="Times New Roman" panose="02020603050405020304" pitchFamily="18" charset="0"/>
              </a:rPr>
              <a:t>to determine the structure of your data before you work with it. Also all of your data must follow the same structure. This can require significant up-front preparation which means that a change in the structure would be both difficult and disruptive to your whole system. </a:t>
            </a:r>
            <a:r>
              <a:rPr lang="en-GB" sz="1900" b="0" i="0" u="none" strike="noStrike" baseline="0" dirty="0">
                <a:latin typeface="Times New Roman" panose="02020603050405020304" pitchFamily="18" charset="0"/>
                <a:cs typeface="Times New Roman" panose="02020603050405020304" pitchFamily="18" charset="0"/>
              </a:rPr>
              <a:t>  </a:t>
            </a:r>
          </a:p>
          <a:p>
            <a:pPr algn="l">
              <a:buClr>
                <a:srgbClr val="FF0066"/>
              </a:buClr>
              <a:buFont typeface="Wingdings" panose="05000000000000000000" pitchFamily="2" charset="2"/>
              <a:buChar char="Ø"/>
            </a:pPr>
            <a:r>
              <a:rPr lang="en-GB" sz="1900" dirty="0">
                <a:latin typeface="Times New Roman" panose="02020603050405020304" pitchFamily="18" charset="0"/>
                <a:cs typeface="Times New Roman" panose="02020603050405020304" pitchFamily="18" charset="0"/>
              </a:rPr>
              <a:t> </a:t>
            </a:r>
            <a:r>
              <a:rPr lang="en-GB" sz="1900" b="1" i="0" dirty="0">
                <a:solidFill>
                  <a:srgbClr val="273239"/>
                </a:solidFill>
                <a:effectLst/>
                <a:latin typeface="Times New Roman" panose="02020603050405020304" pitchFamily="18" charset="0"/>
                <a:cs typeface="Times New Roman" panose="02020603050405020304" pitchFamily="18" charset="0"/>
              </a:rPr>
              <a:t>A NoSQL database has dynamic schema for unstructured data</a:t>
            </a:r>
            <a:r>
              <a:rPr lang="en-GB" sz="1900" b="0" i="0" dirty="0">
                <a:solidFill>
                  <a:srgbClr val="273239"/>
                </a:solidFill>
                <a:effectLst/>
                <a:latin typeface="Times New Roman" panose="02020603050405020304" pitchFamily="18" charset="0"/>
                <a:cs typeface="Times New Roman" panose="02020603050405020304" pitchFamily="18" charset="0"/>
              </a:rPr>
              <a:t>. Data is stored in many ways which means it can be document-oriented, column-oriented, graph-based or organized as a </a:t>
            </a:r>
            <a:r>
              <a:rPr lang="en-GB" sz="1900" b="0" i="0" dirty="0" err="1">
                <a:solidFill>
                  <a:srgbClr val="273239"/>
                </a:solidFill>
                <a:effectLst/>
                <a:latin typeface="Times New Roman" panose="02020603050405020304" pitchFamily="18" charset="0"/>
                <a:cs typeface="Times New Roman" panose="02020603050405020304" pitchFamily="18" charset="0"/>
              </a:rPr>
              <a:t>KeyValue</a:t>
            </a:r>
            <a:r>
              <a:rPr lang="en-GB" sz="1900" b="0" i="0" dirty="0">
                <a:solidFill>
                  <a:srgbClr val="273239"/>
                </a:solidFill>
                <a:effectLst/>
                <a:latin typeface="Times New Roman" panose="02020603050405020304" pitchFamily="18" charset="0"/>
                <a:cs typeface="Times New Roman" panose="02020603050405020304" pitchFamily="18" charset="0"/>
              </a:rPr>
              <a:t> store. This flexibility means that documents can be created without having defined structure first. Also each document can have its own unique structure. The syntax varies from database to database, and you can add fields as you go.  </a:t>
            </a:r>
          </a:p>
          <a:p>
            <a:pPr marL="0" indent="0" algn="l">
              <a:buClr>
                <a:srgbClr val="FF0066"/>
              </a:buClr>
              <a:buNone/>
            </a:pPr>
            <a:endParaRPr lang="en-GB" sz="1900" u="none" strike="noStrike" baseline="0" dirty="0">
              <a:solidFill>
                <a:srgbClr val="273239"/>
              </a:solidFill>
              <a:latin typeface="Times New Roman" panose="02020603050405020304" pitchFamily="18" charset="0"/>
              <a:cs typeface="Times New Roman" panose="02020603050405020304" pitchFamily="18" charset="0"/>
            </a:endParaRPr>
          </a:p>
          <a:p>
            <a:pPr marL="0" indent="0">
              <a:buClr>
                <a:srgbClr val="FF0066"/>
              </a:buClr>
              <a:buNone/>
            </a:pPr>
            <a:r>
              <a:rPr lang="en-GB" sz="1900" b="1" dirty="0">
                <a:solidFill>
                  <a:srgbClr val="C00000"/>
                </a:solidFill>
                <a:latin typeface="Times New Roman" panose="02020603050405020304" pitchFamily="18" charset="0"/>
                <a:cs typeface="Times New Roman" panose="02020603050405020304" pitchFamily="18" charset="0"/>
              </a:rPr>
              <a:t>3. </a:t>
            </a:r>
            <a:r>
              <a:rPr lang="en-IN" sz="1900" b="1" dirty="0">
                <a:solidFill>
                  <a:srgbClr val="C00000"/>
                </a:solidFill>
                <a:latin typeface="Times New Roman" panose="02020603050405020304" pitchFamily="18" charset="0"/>
                <a:cs typeface="Times New Roman" panose="02020603050405020304" pitchFamily="18" charset="0"/>
              </a:rPr>
              <a:t>The Scalability</a:t>
            </a:r>
            <a:r>
              <a:rPr lang="en-GB" sz="1900" b="1" dirty="0">
                <a:solidFill>
                  <a:srgbClr val="C00000"/>
                </a:solidFill>
                <a:latin typeface="Times New Roman" panose="02020603050405020304" pitchFamily="18" charset="0"/>
                <a:cs typeface="Times New Roman" panose="02020603050405020304" pitchFamily="18" charset="0"/>
              </a:rPr>
              <a:t>:</a:t>
            </a:r>
          </a:p>
          <a:p>
            <a:pPr algn="l">
              <a:buClr>
                <a:srgbClr val="FF0066"/>
              </a:buClr>
              <a:buFont typeface="Wingdings" panose="05000000000000000000" pitchFamily="2" charset="2"/>
              <a:buChar char="Ø"/>
            </a:pPr>
            <a:r>
              <a:rPr lang="en-GB" sz="1900" dirty="0">
                <a:solidFill>
                  <a:srgbClr val="273239"/>
                </a:solidFill>
                <a:latin typeface="Times New Roman" panose="02020603050405020304" pitchFamily="18" charset="0"/>
                <a:cs typeface="Times New Roman" panose="02020603050405020304" pitchFamily="18" charset="0"/>
              </a:rPr>
              <a:t>In almost all situations </a:t>
            </a:r>
            <a:r>
              <a:rPr lang="en-GB" sz="1900" b="1" dirty="0">
                <a:solidFill>
                  <a:srgbClr val="273239"/>
                </a:solidFill>
                <a:latin typeface="Times New Roman" panose="02020603050405020304" pitchFamily="18" charset="0"/>
                <a:cs typeface="Times New Roman" panose="02020603050405020304" pitchFamily="18" charset="0"/>
              </a:rPr>
              <a:t>SQL databases are vertically scalable</a:t>
            </a:r>
            <a:r>
              <a:rPr lang="en-GB" sz="1900" dirty="0">
                <a:solidFill>
                  <a:srgbClr val="273239"/>
                </a:solidFill>
                <a:latin typeface="Times New Roman" panose="02020603050405020304" pitchFamily="18" charset="0"/>
                <a:cs typeface="Times New Roman" panose="02020603050405020304" pitchFamily="18" charset="0"/>
              </a:rPr>
              <a:t>. This means that you can increase the load on a single server by increasing things like RAM, CPU or SSD. </a:t>
            </a:r>
          </a:p>
          <a:p>
            <a:pPr algn="l">
              <a:buClr>
                <a:srgbClr val="FF0066"/>
              </a:buClr>
              <a:buFont typeface="Wingdings" panose="05000000000000000000" pitchFamily="2" charset="2"/>
              <a:buChar char="Ø"/>
            </a:pPr>
            <a:r>
              <a:rPr lang="en-GB" sz="1900" b="1" dirty="0">
                <a:solidFill>
                  <a:srgbClr val="273239"/>
                </a:solidFill>
                <a:latin typeface="Times New Roman" panose="02020603050405020304" pitchFamily="18" charset="0"/>
                <a:cs typeface="Times New Roman" panose="02020603050405020304" pitchFamily="18" charset="0"/>
              </a:rPr>
              <a:t>NoSQL databases are horizontally scalable</a:t>
            </a:r>
            <a:r>
              <a:rPr lang="en-GB" sz="1900" dirty="0">
                <a:solidFill>
                  <a:srgbClr val="273239"/>
                </a:solidFill>
                <a:latin typeface="Times New Roman" panose="02020603050405020304" pitchFamily="18" charset="0"/>
                <a:cs typeface="Times New Roman" panose="02020603050405020304" pitchFamily="18" charset="0"/>
              </a:rPr>
              <a:t>. This means that you handle more traffic by sharing, or adding more servers in your NoSQL database. It is similar to adding more floors to the same building versus adding more buildings to the neighbourhood. Thus NoSQL can ultimately become larger and more powerful, making these databases the preferred choice for large or ever-changing data sets. </a:t>
            </a:r>
          </a:p>
          <a:p>
            <a:pPr algn="l">
              <a:buClr>
                <a:srgbClr val="FF0066"/>
              </a:buClr>
              <a:buFont typeface="Wingdings" panose="05000000000000000000" pitchFamily="2" charset="2"/>
              <a:buChar char="Ø"/>
            </a:pPr>
            <a:endParaRPr lang="en-GB" sz="1700" dirty="0">
              <a:solidFill>
                <a:srgbClr val="273239"/>
              </a:solidFill>
              <a:latin typeface="Times New Roman" panose="02020603050405020304" pitchFamily="18" charset="0"/>
              <a:cs typeface="Times New Roman" panose="02020603050405020304" pitchFamily="18" charset="0"/>
            </a:endParaRPr>
          </a:p>
          <a:p>
            <a:pPr marL="0" indent="0" algn="l">
              <a:buClr>
                <a:srgbClr val="FF0066"/>
              </a:buClr>
              <a:buNone/>
            </a:pPr>
            <a:r>
              <a:rPr lang="en-GB" sz="1400" dirty="0">
                <a:solidFill>
                  <a:srgbClr val="273239"/>
                </a:solidFill>
                <a:latin typeface="urw-din"/>
              </a:rPr>
              <a:t> </a:t>
            </a:r>
          </a:p>
        </p:txBody>
      </p:sp>
    </p:spTree>
    <p:extLst>
      <p:ext uri="{BB962C8B-B14F-4D97-AF65-F5344CB8AC3E}">
        <p14:creationId xmlns:p14="http://schemas.microsoft.com/office/powerpoint/2010/main" val="4074915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35108</TotalTime>
  <Words>3500</Words>
  <Application>Microsoft Office PowerPoint</Application>
  <PresentationFormat>On-screen Show (4:3)</PresentationFormat>
  <Paragraphs>247</Paragraphs>
  <Slides>27</Slides>
  <Notes>2</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27</vt:i4>
      </vt:variant>
    </vt:vector>
  </HeadingPairs>
  <TitlesOfParts>
    <vt:vector size="43" baseType="lpstr">
      <vt:lpstr>AmazonEmber-Bold</vt:lpstr>
      <vt:lpstr>AmazonEmber-Italic</vt:lpstr>
      <vt:lpstr>AmazonEmber-Regular</vt:lpstr>
      <vt:lpstr>Arial</vt:lpstr>
      <vt:lpstr>Calibri</vt:lpstr>
      <vt:lpstr>Century Schoolbook</vt:lpstr>
      <vt:lpstr>Corbel</vt:lpstr>
      <vt:lpstr>HsdqrjDnpkqpUtopiaStd-Regular</vt:lpstr>
      <vt:lpstr>Palatino LT Std</vt:lpstr>
      <vt:lpstr>proxima-nova</vt:lpstr>
      <vt:lpstr>Times New Roman</vt:lpstr>
      <vt:lpstr>urw-din</vt:lpstr>
      <vt:lpstr>Wingdings</vt:lpstr>
      <vt:lpstr>Wingdings 2</vt:lpstr>
      <vt:lpstr>Oriel</vt:lpstr>
      <vt:lpstr>Banded</vt:lpstr>
      <vt:lpstr>PowerPoint Presentation</vt:lpstr>
      <vt:lpstr>NoSQL </vt:lpstr>
      <vt:lpstr>      No SQL</vt:lpstr>
      <vt:lpstr>      No SQL - Characteristics</vt:lpstr>
      <vt:lpstr>      No SQL</vt:lpstr>
      <vt:lpstr>       SQL dbs</vt:lpstr>
      <vt:lpstr>      SQL VS No SQL</vt:lpstr>
      <vt:lpstr>      No SQL</vt:lpstr>
      <vt:lpstr>      SQL vs No SQL</vt:lpstr>
      <vt:lpstr>      SQL vs No SQL</vt:lpstr>
      <vt:lpstr>      No SQL db models offered on AWS</vt:lpstr>
      <vt:lpstr>      AWS No SQL databases </vt:lpstr>
      <vt:lpstr>      No SQL</vt:lpstr>
      <vt:lpstr>      No SQL</vt:lpstr>
      <vt:lpstr>      AWS No SQL DB Services</vt:lpstr>
      <vt:lpstr>      AWS No SQL db services</vt:lpstr>
      <vt:lpstr>      AWS No SQL db services</vt:lpstr>
      <vt:lpstr>Amazon DynamoDB</vt:lpstr>
      <vt:lpstr>      DynamoDB</vt:lpstr>
      <vt:lpstr>      No SQL</vt:lpstr>
      <vt:lpstr>      Dynamo DB</vt:lpstr>
      <vt:lpstr>      Dynamo DB</vt:lpstr>
      <vt:lpstr>      Dynamo DB</vt:lpstr>
      <vt:lpstr>      Dynamo DB</vt:lpstr>
      <vt:lpstr>      Dynamo DB</vt:lpstr>
      <vt:lpstr>      Dynamo DB</vt:lpstr>
      <vt:lpstr>      Dynamo 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bhaskar</dc:creator>
  <cp:lastModifiedBy>K Bhaskar</cp:lastModifiedBy>
  <cp:revision>3161</cp:revision>
  <dcterms:created xsi:type="dcterms:W3CDTF">2014-03-18T22:56:13Z</dcterms:created>
  <dcterms:modified xsi:type="dcterms:W3CDTF">2021-06-10T04:46:30Z</dcterms:modified>
</cp:coreProperties>
</file>