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8" r:id="rId2"/>
  </p:sldMasterIdLst>
  <p:notesMasterIdLst>
    <p:notesMasterId r:id="rId55"/>
  </p:notesMasterIdLst>
  <p:sldIdLst>
    <p:sldId id="521" r:id="rId3"/>
    <p:sldId id="1014" r:id="rId4"/>
    <p:sldId id="1088" r:id="rId5"/>
    <p:sldId id="1141" r:id="rId6"/>
    <p:sldId id="1133" r:id="rId7"/>
    <p:sldId id="1142" r:id="rId8"/>
    <p:sldId id="1132" r:id="rId9"/>
    <p:sldId id="1131" r:id="rId10"/>
    <p:sldId id="1130" r:id="rId11"/>
    <p:sldId id="1137" r:id="rId12"/>
    <p:sldId id="1140" r:id="rId13"/>
    <p:sldId id="1158" r:id="rId14"/>
    <p:sldId id="1164" r:id="rId15"/>
    <p:sldId id="1163" r:id="rId16"/>
    <p:sldId id="1162" r:id="rId17"/>
    <p:sldId id="1161" r:id="rId18"/>
    <p:sldId id="1160" r:id="rId19"/>
    <p:sldId id="1149" r:id="rId20"/>
    <p:sldId id="1148" r:id="rId21"/>
    <p:sldId id="1154" r:id="rId22"/>
    <p:sldId id="1153" r:id="rId23"/>
    <p:sldId id="1152" r:id="rId24"/>
    <p:sldId id="1151" r:id="rId25"/>
    <p:sldId id="1150" r:id="rId26"/>
    <p:sldId id="1157" r:id="rId27"/>
    <p:sldId id="1128" r:id="rId28"/>
    <p:sldId id="1136" r:id="rId29"/>
    <p:sldId id="1134" r:id="rId30"/>
    <p:sldId id="1135" r:id="rId31"/>
    <p:sldId id="1172" r:id="rId32"/>
    <p:sldId id="1173" r:id="rId33"/>
    <p:sldId id="1174" r:id="rId34"/>
    <p:sldId id="1175" r:id="rId35"/>
    <p:sldId id="1176" r:id="rId36"/>
    <p:sldId id="1177" r:id="rId37"/>
    <p:sldId id="1166" r:id="rId38"/>
    <p:sldId id="1167" r:id="rId39"/>
    <p:sldId id="1165" r:id="rId40"/>
    <p:sldId id="1171" r:id="rId41"/>
    <p:sldId id="1170" r:id="rId42"/>
    <p:sldId id="1183" r:id="rId43"/>
    <p:sldId id="1169" r:id="rId44"/>
    <p:sldId id="1186" r:id="rId45"/>
    <p:sldId id="1182" r:id="rId46"/>
    <p:sldId id="1185" r:id="rId47"/>
    <p:sldId id="1184" r:id="rId48"/>
    <p:sldId id="1181" r:id="rId49"/>
    <p:sldId id="1180" r:id="rId50"/>
    <p:sldId id="1187" r:id="rId51"/>
    <p:sldId id="1179" r:id="rId52"/>
    <p:sldId id="1178" r:id="rId53"/>
    <p:sldId id="116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bhaskar" initials="Kb" lastIdx="1" clrIdx="0">
    <p:extLst>
      <p:ext uri="{19B8F6BF-5375-455C-9EA6-DF929625EA0E}">
        <p15:presenceInfo xmlns:p15="http://schemas.microsoft.com/office/powerpoint/2012/main" userId="S::k.bhaskar@becbapatla.ac.in::7eb64176-cd10-494e-94b6-161340e855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724EC"/>
    <a:srgbClr val="B907AC"/>
    <a:srgbClr val="41CF48"/>
    <a:srgbClr val="0DAB05"/>
    <a:srgbClr val="FF0066"/>
    <a:srgbClr val="9A1645"/>
    <a:srgbClr val="F61AEC"/>
    <a:srgbClr val="EC7370"/>
    <a:srgbClr val="54BC56"/>
    <a:srgbClr val="F61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8387" autoAdjust="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36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7A9C8-3990-4E35-8D09-ABF3DC3C0191}" type="datetimeFigureOut">
              <a:rPr lang="en-US" smtClean="0"/>
              <a:pPr/>
              <a:t>6/7/2021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16CA6-4199-40F7-8BFC-14FEAECDE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3126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566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9525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405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F0DDCBD-F59C-4E7C-BDAC-870698E431E2}" type="datetimeFigureOut">
              <a:rPr lang="en-US" smtClean="0"/>
              <a:pPr/>
              <a:t>6/7/2021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4679AE9-DE8F-4E6D-9B1F-CED9668279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04800" y="3844269"/>
            <a:ext cx="8534400" cy="667512"/>
          </a:xfrm>
        </p:spPr>
        <p:txBody>
          <a:bodyPr anchor="ct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90013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7789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851528"/>
            <a:ext cx="7886700" cy="669673"/>
          </a:xfrm>
        </p:spPr>
        <p:txBody>
          <a:bodyPr anchor="ctr">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01412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0336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245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976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1732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6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F0DDCBD-F59C-4E7C-BDAC-870698E431E2}" type="datetimeFigureOut">
              <a:rPr lang="en-US" smtClean="0"/>
              <a:pPr/>
              <a:t>6/7/2021</a:t>
            </a:fld>
            <a:endParaRPr lang="en-US"/>
          </a:p>
        </p:txBody>
      </p:sp>
      <p:sp>
        <p:nvSpPr>
          <p:cNvPr id="9" name="Slide Number Placeholder 8"/>
          <p:cNvSpPr>
            <a:spLocks noGrp="1"/>
          </p:cNvSpPr>
          <p:nvPr>
            <p:ph type="sldNum" sz="quarter" idx="15"/>
          </p:nvPr>
        </p:nvSpPr>
        <p:spPr/>
        <p:txBody>
          <a:bodyPr rtlCol="0"/>
          <a:lstStyle/>
          <a:p>
            <a:fld id="{94679AE9-DE8F-4E6D-9B1F-CED96682791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5448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2032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1D8BD707-D9CF-40AE-B4C6-C98DA3205C09}" type="datetimeFigureOut">
              <a:rPr lang="en-US" smtClean="0"/>
              <a:pPr/>
              <a:t>6/7/2021</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051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0DDCBD-F59C-4E7C-BDAC-870698E431E2}" type="datetimeFigureOut">
              <a:rPr lang="en-US" smtClean="0"/>
              <a:pPr/>
              <a:t>6/7/2021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4679AE9-DE8F-4E6D-9B1F-CED96682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F0DDCBD-F59C-4E7C-BDAC-870698E431E2}"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79AE9-DE8F-4E6D-9B1F-CED96682791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F0DDCBD-F59C-4E7C-BDAC-870698E431E2}" type="datetimeFigureOut">
              <a:rPr lang="en-US" smtClean="0"/>
              <a:pPr/>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79AE9-DE8F-4E6D-9B1F-CED96682791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F0DDCBD-F59C-4E7C-BDAC-870698E431E2}" type="datetimeFigureOut">
              <a:rPr lang="en-US" smtClean="0"/>
              <a:pPr/>
              <a:t>6/7/2021</a:t>
            </a:fld>
            <a:endParaRPr lang="en-US"/>
          </a:p>
        </p:txBody>
      </p:sp>
      <p:sp>
        <p:nvSpPr>
          <p:cNvPr id="7" name="Slide Number Placeholder 6"/>
          <p:cNvSpPr>
            <a:spLocks noGrp="1"/>
          </p:cNvSpPr>
          <p:nvPr>
            <p:ph type="sldNum" sz="quarter" idx="11"/>
          </p:nvPr>
        </p:nvSpPr>
        <p:spPr/>
        <p:txBody>
          <a:bodyPr rtlCol="0"/>
          <a:lstStyle/>
          <a:p>
            <a:fld id="{94679AE9-DE8F-4E6D-9B1F-CED96682791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DDCBD-F59C-4E7C-BDAC-870698E431E2}" type="datetimeFigureOut">
              <a:rPr lang="en-US" smtClean="0"/>
              <a:pPr/>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F0DDCBD-F59C-4E7C-BDAC-870698E431E2}" type="datetimeFigureOut">
              <a:rPr lang="en-US" smtClean="0"/>
              <a:pPr/>
              <a:t>6/7/2021</a:t>
            </a:fld>
            <a:endParaRPr lang="en-US"/>
          </a:p>
        </p:txBody>
      </p:sp>
      <p:sp>
        <p:nvSpPr>
          <p:cNvPr id="22" name="Slide Number Placeholder 21"/>
          <p:cNvSpPr>
            <a:spLocks noGrp="1"/>
          </p:cNvSpPr>
          <p:nvPr>
            <p:ph type="sldNum" sz="quarter" idx="15"/>
          </p:nvPr>
        </p:nvSpPr>
        <p:spPr/>
        <p:txBody>
          <a:bodyPr rtlCol="0"/>
          <a:lstStyle/>
          <a:p>
            <a:fld id="{94679AE9-DE8F-4E6D-9B1F-CED96682791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0DDCBD-F59C-4E7C-BDAC-870698E431E2}" type="datetimeFigureOut">
              <a:rPr lang="en-US" smtClean="0"/>
              <a:pPr/>
              <a:t>6/7/2021</a:t>
            </a:fld>
            <a:endParaRPr lang="en-US"/>
          </a:p>
        </p:txBody>
      </p:sp>
      <p:sp>
        <p:nvSpPr>
          <p:cNvPr id="18" name="Slide Number Placeholder 17"/>
          <p:cNvSpPr>
            <a:spLocks noGrp="1"/>
          </p:cNvSpPr>
          <p:nvPr>
            <p:ph type="sldNum" sz="quarter" idx="11"/>
          </p:nvPr>
        </p:nvSpPr>
        <p:spPr/>
        <p:txBody>
          <a:bodyPr rtlCol="0"/>
          <a:lstStyle/>
          <a:p>
            <a:fld id="{94679AE9-DE8F-4E6D-9B1F-CED96682791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0DDCBD-F59C-4E7C-BDAC-870698E431E2}" type="datetimeFigureOut">
              <a:rPr lang="en-US" smtClean="0"/>
              <a:pPr/>
              <a:t>6/7/2021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4679AE9-DE8F-4E6D-9B1F-CED9668279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pPr/>
              <a:t>6/7/2021</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8222897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rds/pricing/" TargetMode="External"/><Relationship Id="rId2" Type="http://schemas.openxmlformats.org/officeDocument/2006/relationships/hyperlink" Target="https://aws.amazon.com/vpc/" TargetMode="External"/><Relationship Id="rId1" Type="http://schemas.openxmlformats.org/officeDocument/2006/relationships/slideLayout" Target="../slideLayouts/slideLayout2.xml"/><Relationship Id="rId4" Type="http://schemas.openxmlformats.org/officeDocument/2006/relationships/hyperlink" Target="https://aws.amazon.com/rds/reserved-instanc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ws.amazon.com/code-samples/latest/catalog/javav2-rds-src-main-java-com-example-rds-DescribeDBInstances.java.html" TargetMode="External"/><Relationship Id="rId2" Type="http://schemas.openxmlformats.org/officeDocument/2006/relationships/hyperlink" Target="https://docs.aws.amazon.com/AWSJavaSDK/latest/javadoc/com/amazonaws/services/rds/AmazonRDSClient.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aws.amazon.com/AmazonRDS/latest/UserGuide/MySQL.Procedural.Importing.Other.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nsole.aws.amazon.com/rds" TargetMode="External"/><Relationship Id="rId7" Type="http://schemas.openxmlformats.org/officeDocument/2006/relationships/hyperlink" Target="https://aws.amazon.com/rds/features/#Scalability" TargetMode="External"/><Relationship Id="rId2" Type="http://schemas.openxmlformats.org/officeDocument/2006/relationships/hyperlink" Target="https://console.aws.amazon.com/rds/" TargetMode="External"/><Relationship Id="rId1" Type="http://schemas.openxmlformats.org/officeDocument/2006/relationships/slideLayout" Target="../slideLayouts/slideLayout2.xml"/><Relationship Id="rId6" Type="http://schemas.openxmlformats.org/officeDocument/2006/relationships/hyperlink" Target="https://aws.amazon.com/rds/details/#DB_Instance_Classes" TargetMode="External"/><Relationship Id="rId5" Type="http://schemas.openxmlformats.org/officeDocument/2006/relationships/hyperlink" Target="https://docs.aws.amazon.com/AmazonRDS/latest/APIReference/Welcome.html" TargetMode="External"/><Relationship Id="rId4" Type="http://schemas.openxmlformats.org/officeDocument/2006/relationships/hyperlink" Target="https://docs.aws.amazon.com/cli/latest/reference/rds/index.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rds/aurora/" TargetMode="External"/><Relationship Id="rId2" Type="http://schemas.openxmlformats.org/officeDocument/2006/relationships/hyperlink" Target="https://aws.amazon.com/rds/details/multi-a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457200" y="-381000"/>
            <a:ext cx="9144000" cy="6858000"/>
          </a:xfrm>
          <a:ln>
            <a:noFill/>
          </a:ln>
          <a:effectLst>
            <a:outerShdw blurRad="50800" dist="38100" dir="2700000" algn="tl" rotWithShape="0">
              <a:prstClr val="black">
                <a:alpha val="40000"/>
              </a:prstClr>
            </a:outerShdw>
          </a:effectLst>
        </p:spPr>
        <p:txBody>
          <a:bodyPr>
            <a:noAutofit/>
            <a:sp3d extrusionH="57150">
              <a:bevelT w="38100" h="38100" prst="slope"/>
              <a:bevelB w="57150" h="38100" prst="artDeco"/>
            </a:sp3d>
          </a:bodyPr>
          <a:lstStyle/>
          <a:p>
            <a:pPr algn="ctr">
              <a:buNone/>
            </a:pPr>
            <a:endParaRPr lang="en-US" sz="3600" b="1" dirty="0">
              <a:solidFill>
                <a:srgbClr val="A9077B"/>
              </a:solidFill>
            </a:endParaRPr>
          </a:p>
          <a:p>
            <a:pPr algn="ctr">
              <a:buNone/>
            </a:pPr>
            <a:r>
              <a:rPr lang="en-US" sz="6000" b="1" dirty="0">
                <a:gradFill>
                  <a:gsLst>
                    <a:gs pos="0">
                      <a:srgbClr val="FFF200"/>
                    </a:gs>
                    <a:gs pos="45000">
                      <a:srgbClr val="FF7A00"/>
                    </a:gs>
                    <a:gs pos="70000">
                      <a:srgbClr val="FF0300"/>
                    </a:gs>
                    <a:gs pos="100000">
                      <a:srgbClr val="4D0808"/>
                    </a:gs>
                  </a:gsLst>
                  <a:lin ang="5400000" scaled="0"/>
                </a:gradFill>
              </a:rPr>
              <a:t>Cloud Computing</a:t>
            </a:r>
          </a:p>
          <a:p>
            <a:pPr algn="ctr">
              <a:buNone/>
            </a:pPr>
            <a:r>
              <a:rPr lang="en-US" b="1" dirty="0">
                <a:solidFill>
                  <a:srgbClr val="008000"/>
                </a:solidFill>
              </a:rPr>
              <a:t>By</a:t>
            </a:r>
          </a:p>
          <a:p>
            <a:pPr algn="ctr">
              <a:buNone/>
            </a:pPr>
            <a:r>
              <a:rPr lang="en-US" sz="2800" b="1" dirty="0">
                <a:solidFill>
                  <a:srgbClr val="7030A0"/>
                </a:solidFill>
              </a:rPr>
              <a:t>K. </a:t>
            </a:r>
            <a:r>
              <a:rPr lang="en-US" sz="2800" b="1" dirty="0" err="1">
                <a:solidFill>
                  <a:srgbClr val="7030A0"/>
                </a:solidFill>
              </a:rPr>
              <a:t>Bhaskara</a:t>
            </a:r>
            <a:r>
              <a:rPr lang="en-US" sz="2800" b="1" dirty="0">
                <a:solidFill>
                  <a:srgbClr val="7030A0"/>
                </a:solidFill>
              </a:rPr>
              <a:t> </a:t>
            </a:r>
            <a:r>
              <a:rPr lang="en-US" sz="2800" b="1" dirty="0" err="1">
                <a:solidFill>
                  <a:srgbClr val="7030A0"/>
                </a:solidFill>
              </a:rPr>
              <a:t>Rao</a:t>
            </a:r>
            <a:endParaRPr lang="en-US" sz="2800" b="1" dirty="0">
              <a:solidFill>
                <a:srgbClr val="7030A0"/>
              </a:solidFill>
            </a:endParaRPr>
          </a:p>
          <a:p>
            <a:pPr algn="ctr">
              <a:buNone/>
            </a:pPr>
            <a:r>
              <a:rPr lang="en-US" b="1" dirty="0">
                <a:solidFill>
                  <a:srgbClr val="A9077B"/>
                </a:solidFill>
              </a:rPr>
              <a:t>Asst. Prof.</a:t>
            </a:r>
          </a:p>
          <a:p>
            <a:pPr algn="ctr">
              <a:buNone/>
            </a:pPr>
            <a:r>
              <a:rPr lang="en-US" sz="2000" b="1" dirty="0">
                <a:gradFill>
                  <a:gsLst>
                    <a:gs pos="0">
                      <a:srgbClr val="FFF200"/>
                    </a:gs>
                    <a:gs pos="45000">
                      <a:srgbClr val="FF7A00"/>
                    </a:gs>
                    <a:gs pos="70000">
                      <a:srgbClr val="FF0300"/>
                    </a:gs>
                    <a:gs pos="100000">
                      <a:srgbClr val="4D0808"/>
                    </a:gs>
                  </a:gsLst>
                  <a:lin ang="5400000" scaled="0"/>
                </a:gradFill>
              </a:rPr>
              <a:t>IT Dept.</a:t>
            </a:r>
          </a:p>
          <a:p>
            <a:pPr algn="ctr">
              <a:buNone/>
            </a:pPr>
            <a:r>
              <a:rPr lang="en-US" sz="2000" b="1" dirty="0">
                <a:solidFill>
                  <a:srgbClr val="FF0066"/>
                </a:solidFill>
              </a:rPr>
              <a:t>BEC</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xEl>
                                              <p:pRg st="1" end="1"/>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 0  L -0.25 0  E" pathEditMode="relative" ptsTypes="">
                                      <p:cBhvr>
                                        <p:cTn id="15" dur="5000" fill="hold"/>
                                        <p:tgtEl>
                                          <p:spTgt spid="4">
                                            <p:txEl>
                                              <p:pRg st="1" end="1"/>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benefits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None/>
            </a:pPr>
            <a:r>
              <a:rPr lang="en-GB" sz="1800" b="1" dirty="0">
                <a:solidFill>
                  <a:srgbClr val="222222"/>
                </a:solidFill>
                <a:latin typeface="Times New Roman" panose="02020603050405020304" pitchFamily="18" charset="0"/>
                <a:cs typeface="Times New Roman" panose="02020603050405020304" pitchFamily="18" charset="0"/>
              </a:rPr>
              <a:t>Secure</a:t>
            </a:r>
          </a:p>
          <a:p>
            <a:pPr algn="just">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Amazon RDS makes it easy to control network access to your database. Amazon RDS also lets you run your database instances in </a:t>
            </a:r>
            <a:r>
              <a:rPr lang="en-GB" sz="1800" dirty="0">
                <a:solidFill>
                  <a:srgbClr val="22222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Amazon Virtual Private Cloud (Amazon VPC)</a:t>
            </a:r>
            <a:r>
              <a:rPr lang="en-GB" sz="1800" dirty="0">
                <a:solidFill>
                  <a:srgbClr val="222222"/>
                </a:solidFill>
                <a:latin typeface="Times New Roman" panose="02020603050405020304" pitchFamily="18" charset="0"/>
                <a:cs typeface="Times New Roman" panose="02020603050405020304" pitchFamily="18" charset="0"/>
              </a:rPr>
              <a:t>, which enables you to isolate your database instances and to connect to your existing IT infrastructure through an industry-standard encrypted IPsec VPN. </a:t>
            </a:r>
          </a:p>
          <a:p>
            <a:pPr algn="just">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Many Amazon RDS engine types offer encryption at rest and encryption in transit.</a:t>
            </a:r>
          </a:p>
          <a:p>
            <a:pPr marL="0" indent="0" algn="just">
              <a:buNone/>
            </a:pPr>
            <a:endParaRPr lang="en-GB" sz="1800" b="1" dirty="0">
              <a:solidFill>
                <a:srgbClr val="222222"/>
              </a:solidFill>
              <a:latin typeface="Times New Roman" panose="02020603050405020304" pitchFamily="18" charset="0"/>
              <a:cs typeface="Times New Roman" panose="02020603050405020304" pitchFamily="18" charset="0"/>
            </a:endParaRPr>
          </a:p>
          <a:p>
            <a:pPr marL="0" indent="0" algn="l">
              <a:buNone/>
            </a:pPr>
            <a:r>
              <a:rPr lang="en-GB" sz="1800" b="1" dirty="0">
                <a:solidFill>
                  <a:srgbClr val="222222"/>
                </a:solidFill>
                <a:latin typeface="Times New Roman" panose="02020603050405020304" pitchFamily="18" charset="0"/>
                <a:cs typeface="Times New Roman" panose="02020603050405020304" pitchFamily="18" charset="0"/>
              </a:rPr>
              <a:t>Inexpensive</a:t>
            </a:r>
          </a:p>
          <a:p>
            <a:pPr algn="l">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You pay very low rates and only for the resources you actually consume. </a:t>
            </a:r>
          </a:p>
          <a:p>
            <a:pPr algn="l">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In addition, you benefit from the option of </a:t>
            </a:r>
            <a:r>
              <a:rPr lang="en-GB" sz="1800" dirty="0">
                <a:solidFill>
                  <a:srgbClr val="22222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On-Demand pricing</a:t>
            </a:r>
            <a:r>
              <a:rPr lang="en-GB" sz="1800" dirty="0">
                <a:solidFill>
                  <a:srgbClr val="222222"/>
                </a:solidFill>
                <a:latin typeface="Times New Roman" panose="02020603050405020304" pitchFamily="18" charset="0"/>
                <a:cs typeface="Times New Roman" panose="02020603050405020304" pitchFamily="18" charset="0"/>
              </a:rPr>
              <a:t> with no up-front or long-term commitments, or even lower hourly rates via our </a:t>
            </a:r>
            <a:r>
              <a:rPr lang="en-GB" sz="1800" dirty="0">
                <a:solidFill>
                  <a:srgbClr val="222222"/>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Reserved Instance pricing</a:t>
            </a:r>
            <a:r>
              <a:rPr lang="en-GB" sz="1800" dirty="0">
                <a:solidFill>
                  <a:srgbClr val="222222"/>
                </a:solidFill>
                <a:latin typeface="Times New Roman" panose="02020603050405020304" pitchFamily="18" charset="0"/>
                <a:cs typeface="Times New Roman" panose="02020603050405020304" pitchFamily="18" charset="0"/>
              </a:rPr>
              <a:t>.</a:t>
            </a:r>
          </a:p>
          <a:p>
            <a:pPr marL="0" indent="0" algn="l">
              <a:buNone/>
            </a:pPr>
            <a:endParaRPr lang="en-GB" sz="1800" dirty="0">
              <a:solidFill>
                <a:srgbClr val="222222"/>
              </a:solidFill>
              <a:latin typeface="Times New Roman" panose="02020603050405020304" pitchFamily="18" charset="0"/>
              <a:cs typeface="Times New Roman" panose="02020603050405020304" pitchFamily="18" charset="0"/>
            </a:endParaRP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4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Deploying with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800" b="1" dirty="0">
                <a:solidFill>
                  <a:srgbClr val="222222"/>
                </a:solidFill>
                <a:latin typeface="Times New Roman" panose="02020603050405020304" pitchFamily="18" charset="0"/>
                <a:cs typeface="Times New Roman" panose="02020603050405020304" pitchFamily="18" charset="0"/>
              </a:rPr>
              <a:t> </a:t>
            </a:r>
            <a:r>
              <a:rPr lang="en-GB" sz="1800" b="0" i="0" u="none" strike="noStrike" baseline="0" dirty="0">
                <a:solidFill>
                  <a:srgbClr val="000000"/>
                </a:solidFill>
                <a:latin typeface="Frutiger Condensed"/>
              </a:rPr>
              <a:t>The normal process for deploying a DBMS is: </a:t>
            </a:r>
          </a:p>
          <a:p>
            <a:pPr marL="0" indent="265113">
              <a:buNone/>
            </a:pPr>
            <a:r>
              <a:rPr lang="en-IN" sz="1800" b="0" i="0" u="none" strike="noStrike" baseline="0" dirty="0">
                <a:solidFill>
                  <a:srgbClr val="000000"/>
                </a:solidFill>
                <a:latin typeface="Frutiger Condensed"/>
              </a:rPr>
              <a:t>• Choose the system </a:t>
            </a:r>
          </a:p>
          <a:p>
            <a:pPr marL="0" indent="265113">
              <a:buNone/>
            </a:pPr>
            <a:r>
              <a:rPr lang="en-IN" sz="1800" b="0" i="0" u="none" strike="noStrike" baseline="0" dirty="0">
                <a:solidFill>
                  <a:srgbClr val="000000"/>
                </a:solidFill>
                <a:latin typeface="Frutiger Condensed"/>
              </a:rPr>
              <a:t>• Obtain the software: </a:t>
            </a:r>
          </a:p>
          <a:p>
            <a:pPr marL="365760" lvl="1" indent="265113">
              <a:buNone/>
            </a:pPr>
            <a:r>
              <a:rPr lang="en-GB" sz="1500" b="0" i="0" u="none" strike="noStrike" baseline="0" dirty="0">
                <a:solidFill>
                  <a:srgbClr val="000000"/>
                </a:solidFill>
                <a:latin typeface="Frutiger Condensed"/>
              </a:rPr>
              <a:t>− If commercial software, purchase license for estimated usage </a:t>
            </a:r>
          </a:p>
          <a:p>
            <a:pPr marL="365760" lvl="1" indent="265113">
              <a:buNone/>
            </a:pPr>
            <a:r>
              <a:rPr lang="en-GB" sz="1500" b="0" i="0" u="none" strike="noStrike" baseline="0" dirty="0">
                <a:solidFill>
                  <a:srgbClr val="000000"/>
                </a:solidFill>
                <a:latin typeface="Frutiger Condensed"/>
              </a:rPr>
              <a:t>− If open source software, choose the version and download the software </a:t>
            </a:r>
          </a:p>
          <a:p>
            <a:pPr marL="0" indent="265113">
              <a:buNone/>
            </a:pPr>
            <a:r>
              <a:rPr lang="en-GB" sz="1800" b="0" i="0" u="none" strike="noStrike" baseline="0" dirty="0">
                <a:solidFill>
                  <a:srgbClr val="000000"/>
                </a:solidFill>
                <a:latin typeface="Frutiger Condensed"/>
              </a:rPr>
              <a:t>• Specify, purchase, install, and configure the platform (hardware and disk storage) </a:t>
            </a:r>
          </a:p>
          <a:p>
            <a:pPr marL="0" indent="265113">
              <a:buNone/>
            </a:pPr>
            <a:r>
              <a:rPr lang="en-IN" sz="1800" b="0" i="0" u="none" strike="noStrike" baseline="0" dirty="0">
                <a:solidFill>
                  <a:srgbClr val="000000"/>
                </a:solidFill>
                <a:latin typeface="Frutiger Condensed"/>
              </a:rPr>
              <a:t>• Install the DBMS </a:t>
            </a:r>
          </a:p>
          <a:p>
            <a:pPr marL="0" indent="265113">
              <a:buNone/>
            </a:pPr>
            <a:r>
              <a:rPr lang="en-GB" sz="1800" b="0" i="0" u="none" strike="noStrike" baseline="0" dirty="0">
                <a:solidFill>
                  <a:srgbClr val="000000"/>
                </a:solidFill>
                <a:latin typeface="Frutiger Condensed"/>
              </a:rPr>
              <a:t>• Configure the administrative user and the initial database </a:t>
            </a:r>
          </a:p>
          <a:p>
            <a:pPr marL="0" indent="265113">
              <a:buNone/>
            </a:pPr>
            <a:r>
              <a:rPr lang="en-IN" sz="1800" b="0" i="0" u="none" strike="noStrike" baseline="0" dirty="0">
                <a:solidFill>
                  <a:srgbClr val="000000"/>
                </a:solidFill>
                <a:latin typeface="Frutiger Condensed"/>
              </a:rPr>
              <a:t>• Secure the system </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745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Setup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IN" sz="1800" b="1" dirty="0">
                <a:solidFill>
                  <a:srgbClr val="222222"/>
                </a:solidFill>
                <a:latin typeface="Times New Roman" panose="02020603050405020304" pitchFamily="18" charset="0"/>
                <a:cs typeface="Times New Roman" panose="02020603050405020304" pitchFamily="18" charset="0"/>
              </a:rPr>
              <a:t>  Steps:</a:t>
            </a:r>
          </a:p>
          <a:p>
            <a:pPr marL="0" indent="0">
              <a:buNone/>
            </a:pPr>
            <a:r>
              <a:rPr lang="en-IN" sz="1800" b="1" i="0" u="none" strike="noStrike" baseline="0" dirty="0">
                <a:solidFill>
                  <a:srgbClr val="222222"/>
                </a:solidFill>
                <a:latin typeface="Times New Roman" panose="02020603050405020304" pitchFamily="18" charset="0"/>
                <a:cs typeface="Times New Roman" panose="02020603050405020304" pitchFamily="18" charset="0"/>
              </a:rPr>
              <a:t>1. </a:t>
            </a:r>
            <a:r>
              <a:rPr lang="en-IN" sz="1800" b="1" dirty="0">
                <a:solidFill>
                  <a:srgbClr val="222222"/>
                </a:solidFill>
                <a:latin typeface="Times New Roman" panose="02020603050405020304" pitchFamily="18" charset="0"/>
                <a:cs typeface="Times New Roman" panose="02020603050405020304" pitchFamily="18" charset="0"/>
              </a:rPr>
              <a:t>Login to AWS Mgt. Console. Using the link: https://console.aws.amazon.com/rds/</a:t>
            </a:r>
            <a:endParaRPr lang="en-IN" sz="1800" b="0" i="0" u="none" strike="noStrike" baseline="0" dirty="0">
              <a:solidFill>
                <a:srgbClr val="000000"/>
              </a:solidFill>
              <a:latin typeface="Frutiger Condensed"/>
            </a:endParaRP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2. Select the region where the </a:t>
            </a:r>
            <a:r>
              <a:rPr lang="en-GB" sz="1800" dirty="0" err="1">
                <a:solidFill>
                  <a:srgbClr val="222222"/>
                </a:solidFill>
                <a:latin typeface="Times New Roman" panose="02020603050405020304" pitchFamily="18" charset="0"/>
                <a:cs typeface="Times New Roman" panose="02020603050405020304" pitchFamily="18" charset="0"/>
              </a:rPr>
              <a:t>db</a:t>
            </a:r>
            <a:r>
              <a:rPr lang="en-GB" sz="1800" dirty="0">
                <a:solidFill>
                  <a:srgbClr val="222222"/>
                </a:solidFill>
                <a:latin typeface="Times New Roman" panose="02020603050405020304" pitchFamily="18" charset="0"/>
                <a:cs typeface="Times New Roman" panose="02020603050405020304" pitchFamily="18" charset="0"/>
              </a:rPr>
              <a:t> instance is to be created, at top right corner of the </a:t>
            </a:r>
            <a:r>
              <a:rPr lang="en-GB" sz="1800" dirty="0" err="1">
                <a:solidFill>
                  <a:srgbClr val="222222"/>
                </a:solidFill>
                <a:latin typeface="Times New Roman" panose="02020603050405020304" pitchFamily="18" charset="0"/>
                <a:cs typeface="Times New Roman" panose="02020603050405020304" pitchFamily="18" charset="0"/>
              </a:rPr>
              <a:t>rds</a:t>
            </a:r>
            <a:r>
              <a:rPr lang="en-GB" sz="1800" dirty="0">
                <a:solidFill>
                  <a:srgbClr val="222222"/>
                </a:solidFill>
                <a:latin typeface="Times New Roman" panose="02020603050405020304" pitchFamily="18" charset="0"/>
                <a:cs typeface="Times New Roman" panose="02020603050405020304" pitchFamily="18" charset="0"/>
              </a:rPr>
              <a:t> console.</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3. Select instances in navigation pane. Then click ‘Launch DB instance’ button. The Launch DB instance wizard opens.</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4. Select the type of instance and click Select button.</a:t>
            </a:r>
          </a:p>
          <a:p>
            <a:pPr marL="0" indent="0" algn="l">
              <a:buNone/>
            </a:pPr>
            <a:endParaRPr lang="en-GB" sz="1800" dirty="0">
              <a:solidFill>
                <a:srgbClr val="222222"/>
              </a:solidFill>
              <a:latin typeface="Times New Roman" panose="02020603050405020304" pitchFamily="18" charset="0"/>
              <a:cs typeface="Times New Roman" panose="02020603050405020304" pitchFamily="18" charset="0"/>
            </a:endParaRPr>
          </a:p>
          <a:p>
            <a:pPr marL="0" indent="0" algn="l">
              <a:buNone/>
            </a:pPr>
            <a:endParaRPr lang="en-GB" sz="1800" dirty="0">
              <a:solidFill>
                <a:srgbClr val="222222"/>
              </a:solidFill>
              <a:latin typeface="Times New Roman" panose="02020603050405020304" pitchFamily="18" charset="0"/>
              <a:cs typeface="Times New Roman" panose="02020603050405020304" pitchFamily="18" charset="0"/>
            </a:endParaRPr>
          </a:p>
          <a:p>
            <a:pPr algn="l">
              <a:buClr>
                <a:srgbClr val="FF0066"/>
              </a:buClr>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B4A5152B-4827-4C58-8347-293F587AA783}"/>
              </a:ext>
            </a:extLst>
          </p:cNvPr>
          <p:cNvPicPr>
            <a:picLocks noChangeAspect="1"/>
          </p:cNvPicPr>
          <p:nvPr/>
        </p:nvPicPr>
        <p:blipFill>
          <a:blip r:embed="rId2"/>
          <a:stretch>
            <a:fillRect/>
          </a:stretch>
        </p:blipFill>
        <p:spPr>
          <a:xfrm>
            <a:off x="69376" y="2971800"/>
            <a:ext cx="8706188" cy="3640280"/>
          </a:xfrm>
          <a:prstGeom prst="rect">
            <a:avLst/>
          </a:prstGeom>
        </p:spPr>
      </p:pic>
    </p:spTree>
    <p:extLst>
      <p:ext uri="{BB962C8B-B14F-4D97-AF65-F5344CB8AC3E}">
        <p14:creationId xmlns:p14="http://schemas.microsoft.com/office/powerpoint/2010/main" val="164859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Setup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IN" sz="1800" b="1" dirty="0">
                <a:solidFill>
                  <a:srgbClr val="222222"/>
                </a:solidFill>
                <a:latin typeface="Times New Roman" panose="02020603050405020304" pitchFamily="18" charset="0"/>
                <a:cs typeface="Times New Roman" panose="02020603050405020304" pitchFamily="18" charset="0"/>
              </a:rPr>
              <a:t> 5. </a:t>
            </a:r>
            <a:r>
              <a:rPr lang="en-IN" sz="1800" dirty="0">
                <a:solidFill>
                  <a:srgbClr val="222222"/>
                </a:solidFill>
                <a:latin typeface="Times New Roman" panose="02020603050405020304" pitchFamily="18" charset="0"/>
                <a:cs typeface="Times New Roman" panose="02020603050405020304" pitchFamily="18" charset="0"/>
              </a:rPr>
              <a:t>Give the details in ‘Launch DB instance Wizard’ dialog:</a:t>
            </a:r>
          </a:p>
          <a:p>
            <a:pPr marL="0" indent="0">
              <a:buNone/>
            </a:pPr>
            <a:endParaRPr lang="en-IN" sz="1800" i="0" u="none" strike="noStrike" baseline="0" dirty="0">
              <a:solidFill>
                <a:srgbClr val="000000"/>
              </a:solidFill>
              <a:latin typeface="Frutiger Condensed"/>
            </a:endParaRP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894029-4D3C-4046-AE91-E1301067DEEF}"/>
              </a:ext>
            </a:extLst>
          </p:cNvPr>
          <p:cNvPicPr>
            <a:picLocks noChangeAspect="1"/>
          </p:cNvPicPr>
          <p:nvPr/>
        </p:nvPicPr>
        <p:blipFill>
          <a:blip r:embed="rId2"/>
          <a:stretch>
            <a:fillRect/>
          </a:stretch>
        </p:blipFill>
        <p:spPr>
          <a:xfrm>
            <a:off x="0" y="914400"/>
            <a:ext cx="8833515" cy="5943600"/>
          </a:xfrm>
          <a:prstGeom prst="rect">
            <a:avLst/>
          </a:prstGeom>
        </p:spPr>
      </p:pic>
    </p:spTree>
    <p:extLst>
      <p:ext uri="{BB962C8B-B14F-4D97-AF65-F5344CB8AC3E}">
        <p14:creationId xmlns:p14="http://schemas.microsoft.com/office/powerpoint/2010/main" val="92003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Setup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IN" sz="1800" b="1" i="0" u="none" strike="noStrike" baseline="0" dirty="0">
                <a:solidFill>
                  <a:srgbClr val="222222"/>
                </a:solidFill>
                <a:latin typeface="Times New Roman" panose="02020603050405020304" pitchFamily="18" charset="0"/>
                <a:cs typeface="Times New Roman" panose="02020603050405020304" pitchFamily="18" charset="0"/>
              </a:rPr>
              <a:t>Step 6: </a:t>
            </a:r>
            <a:r>
              <a:rPr lang="en-IN" sz="1800" i="0" u="none" strike="noStrike" baseline="0" dirty="0">
                <a:solidFill>
                  <a:srgbClr val="222222"/>
                </a:solidFill>
                <a:latin typeface="Times New Roman" panose="02020603050405020304" pitchFamily="18" charset="0"/>
                <a:cs typeface="Times New Roman" panose="02020603050405020304" pitchFamily="18" charset="0"/>
              </a:rPr>
              <a:t>On the ‘Additional Configuration</a:t>
            </a:r>
            <a:r>
              <a:rPr lang="en-IN" sz="1800" dirty="0">
                <a:solidFill>
                  <a:srgbClr val="222222"/>
                </a:solidFill>
                <a:latin typeface="Times New Roman" panose="02020603050405020304" pitchFamily="18" charset="0"/>
                <a:cs typeface="Times New Roman" panose="02020603050405020304" pitchFamily="18" charset="0"/>
              </a:rPr>
              <a:t>’ page, provide additional information required  to launch </a:t>
            </a:r>
            <a:r>
              <a:rPr lang="en-IN" sz="1800" dirty="0" err="1">
                <a:solidFill>
                  <a:srgbClr val="222222"/>
                </a:solidFill>
                <a:latin typeface="Times New Roman" panose="02020603050405020304" pitchFamily="18" charset="0"/>
                <a:cs typeface="Times New Roman" panose="02020603050405020304" pitchFamily="18" charset="0"/>
              </a:rPr>
              <a:t>MySql</a:t>
            </a:r>
            <a:r>
              <a:rPr lang="en-IN" sz="1800" dirty="0">
                <a:solidFill>
                  <a:srgbClr val="222222"/>
                </a:solidFill>
                <a:latin typeface="Times New Roman" panose="02020603050405020304" pitchFamily="18" charset="0"/>
                <a:cs typeface="Times New Roman" panose="02020603050405020304" pitchFamily="18" charset="0"/>
              </a:rPr>
              <a:t> </a:t>
            </a:r>
            <a:r>
              <a:rPr lang="en-IN" sz="1800" dirty="0" err="1">
                <a:solidFill>
                  <a:srgbClr val="222222"/>
                </a:solidFill>
                <a:latin typeface="Times New Roman" panose="02020603050405020304" pitchFamily="18" charset="0"/>
                <a:cs typeface="Times New Roman" panose="02020603050405020304" pitchFamily="18" charset="0"/>
              </a:rPr>
              <a:t>db</a:t>
            </a:r>
            <a:r>
              <a:rPr lang="en-IN" sz="1800" dirty="0">
                <a:solidFill>
                  <a:srgbClr val="222222"/>
                </a:solidFill>
                <a:latin typeface="Times New Roman" panose="02020603050405020304" pitchFamily="18" charset="0"/>
                <a:cs typeface="Times New Roman" panose="02020603050405020304" pitchFamily="18" charset="0"/>
              </a:rPr>
              <a:t> instance.</a:t>
            </a:r>
            <a:endParaRPr lang="en-IN" sz="1800" i="0" u="none" strike="noStrike" baseline="0" dirty="0">
              <a:solidFill>
                <a:srgbClr val="000000"/>
              </a:solidFill>
              <a:latin typeface="Frutiger Condensed"/>
            </a:endParaRP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3E85B5C5-BF59-4E07-9460-FDDAE2994A35}"/>
              </a:ext>
            </a:extLst>
          </p:cNvPr>
          <p:cNvPicPr>
            <a:picLocks noChangeAspect="1"/>
          </p:cNvPicPr>
          <p:nvPr/>
        </p:nvPicPr>
        <p:blipFill>
          <a:blip r:embed="rId2"/>
          <a:stretch>
            <a:fillRect/>
          </a:stretch>
        </p:blipFill>
        <p:spPr>
          <a:xfrm>
            <a:off x="0" y="1303338"/>
            <a:ext cx="9144000" cy="5554662"/>
          </a:xfrm>
          <a:prstGeom prst="rect">
            <a:avLst/>
          </a:prstGeom>
        </p:spPr>
      </p:pic>
    </p:spTree>
    <p:extLst>
      <p:ext uri="{BB962C8B-B14F-4D97-AF65-F5344CB8AC3E}">
        <p14:creationId xmlns:p14="http://schemas.microsoft.com/office/powerpoint/2010/main" val="22148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Setup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IN" sz="1800" b="1" i="0" u="none" strike="noStrike" baseline="0" dirty="0">
                <a:solidFill>
                  <a:srgbClr val="222222"/>
                </a:solidFill>
                <a:latin typeface="Times New Roman" panose="02020603050405020304" pitchFamily="18" charset="0"/>
                <a:cs typeface="Times New Roman" panose="02020603050405020304" pitchFamily="18" charset="0"/>
              </a:rPr>
              <a:t>Step 7: </a:t>
            </a:r>
            <a:r>
              <a:rPr lang="en-IN" sz="1800" i="0" u="none" strike="noStrike" baseline="0" dirty="0">
                <a:solidFill>
                  <a:srgbClr val="222222"/>
                </a:solidFill>
                <a:latin typeface="Times New Roman" panose="02020603050405020304" pitchFamily="18" charset="0"/>
                <a:cs typeface="Times New Roman" panose="02020603050405020304" pitchFamily="18" charset="0"/>
              </a:rPr>
              <a:t>On ‘Management Options’ </a:t>
            </a:r>
            <a:r>
              <a:rPr lang="en-IN" sz="1800" i="0" u="none" strike="noStrike" baseline="0" dirty="0" err="1">
                <a:solidFill>
                  <a:srgbClr val="222222"/>
                </a:solidFill>
                <a:latin typeface="Times New Roman" panose="02020603050405020304" pitchFamily="18" charset="0"/>
                <a:cs typeface="Times New Roman" panose="02020603050405020304" pitchFamily="18" charset="0"/>
              </a:rPr>
              <a:t>page,select</a:t>
            </a:r>
            <a:r>
              <a:rPr lang="en-IN" sz="1800" i="0" u="none" strike="noStrike" baseline="0" dirty="0">
                <a:solidFill>
                  <a:srgbClr val="222222"/>
                </a:solidFill>
                <a:latin typeface="Times New Roman" panose="02020603050405020304" pitchFamily="18" charset="0"/>
                <a:cs typeface="Times New Roman" panose="02020603050405020304" pitchFamily="18" charset="0"/>
              </a:rPr>
              <a:t> options and click ‘Continue’.</a:t>
            </a:r>
          </a:p>
          <a:p>
            <a:pPr marL="0" indent="0">
              <a:buNone/>
            </a:pPr>
            <a:endParaRPr lang="en-IN" sz="1800" b="0" i="0" u="none" strike="noStrike" baseline="0" dirty="0">
              <a:solidFill>
                <a:srgbClr val="000000"/>
              </a:solidFill>
              <a:latin typeface="Frutiger Condensed"/>
            </a:endParaRPr>
          </a:p>
        </p:txBody>
      </p:sp>
      <p:pic>
        <p:nvPicPr>
          <p:cNvPr id="5" name="Picture 4">
            <a:extLst>
              <a:ext uri="{FF2B5EF4-FFF2-40B4-BE49-F238E27FC236}">
                <a16:creationId xmlns:a16="http://schemas.microsoft.com/office/drawing/2014/main" id="{6F3D35A3-5C2B-4497-90EE-16A7B241EF8B}"/>
              </a:ext>
            </a:extLst>
          </p:cNvPr>
          <p:cNvPicPr>
            <a:picLocks noChangeAspect="1"/>
          </p:cNvPicPr>
          <p:nvPr/>
        </p:nvPicPr>
        <p:blipFill>
          <a:blip r:embed="rId2"/>
          <a:stretch>
            <a:fillRect/>
          </a:stretch>
        </p:blipFill>
        <p:spPr>
          <a:xfrm>
            <a:off x="1" y="1050924"/>
            <a:ext cx="9144000" cy="3444876"/>
          </a:xfrm>
          <a:prstGeom prst="rect">
            <a:avLst/>
          </a:prstGeom>
        </p:spPr>
      </p:pic>
    </p:spTree>
    <p:extLst>
      <p:ext uri="{BB962C8B-B14F-4D97-AF65-F5344CB8AC3E}">
        <p14:creationId xmlns:p14="http://schemas.microsoft.com/office/powerpoint/2010/main" val="183528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239"/>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Setup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IN" sz="1800" b="1" dirty="0">
                <a:solidFill>
                  <a:srgbClr val="222222"/>
                </a:solidFill>
                <a:latin typeface="Times New Roman" panose="02020603050405020304" pitchFamily="18" charset="0"/>
                <a:cs typeface="Times New Roman" panose="02020603050405020304" pitchFamily="18" charset="0"/>
              </a:rPr>
              <a:t> Step 8: </a:t>
            </a:r>
            <a:r>
              <a:rPr lang="en-IN" sz="1800" dirty="0">
                <a:solidFill>
                  <a:srgbClr val="222222"/>
                </a:solidFill>
                <a:latin typeface="Times New Roman" panose="02020603050405020304" pitchFamily="18" charset="0"/>
                <a:cs typeface="Times New Roman" panose="02020603050405020304" pitchFamily="18" charset="0"/>
              </a:rPr>
              <a:t>Review and click ‘Launch DB instance’ button to Finish.</a:t>
            </a:r>
            <a:endParaRPr lang="en-IN" sz="1800" i="0" u="none" strike="noStrike" baseline="0" dirty="0">
              <a:solidFill>
                <a:srgbClr val="000000"/>
              </a:solidFill>
              <a:latin typeface="Frutiger Condensed"/>
            </a:endParaRP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8C5BF7E-9B2D-457F-951B-64DC25BFD352}"/>
              </a:ext>
            </a:extLst>
          </p:cNvPr>
          <p:cNvPicPr>
            <a:picLocks noChangeAspect="1"/>
          </p:cNvPicPr>
          <p:nvPr/>
        </p:nvPicPr>
        <p:blipFill>
          <a:blip r:embed="rId2"/>
          <a:stretch>
            <a:fillRect/>
          </a:stretch>
        </p:blipFill>
        <p:spPr>
          <a:xfrm>
            <a:off x="1752600" y="932851"/>
            <a:ext cx="5791200" cy="5935723"/>
          </a:xfrm>
          <a:prstGeom prst="rect">
            <a:avLst/>
          </a:prstGeom>
        </p:spPr>
      </p:pic>
    </p:spTree>
    <p:extLst>
      <p:ext uri="{BB962C8B-B14F-4D97-AF65-F5344CB8AC3E}">
        <p14:creationId xmlns:p14="http://schemas.microsoft.com/office/powerpoint/2010/main" val="100959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Cost of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IN" sz="1800" b="1" dirty="0">
                <a:solidFill>
                  <a:srgbClr val="000000"/>
                </a:solidFill>
                <a:latin typeface="Frutiger Condensed"/>
              </a:rPr>
              <a:t>Parameters:</a:t>
            </a:r>
          </a:p>
          <a:p>
            <a:pPr marL="342900" indent="-342900">
              <a:buFont typeface="+mj-lt"/>
              <a:buAutoNum type="arabicPeriod"/>
            </a:pPr>
            <a:r>
              <a:rPr lang="en-IN" sz="1800" b="0" i="0" u="none" strike="noStrike" baseline="0" dirty="0">
                <a:solidFill>
                  <a:srgbClr val="000000"/>
                </a:solidFill>
                <a:latin typeface="Frutiger Condensed"/>
              </a:rPr>
              <a:t>Instance Class</a:t>
            </a:r>
          </a:p>
          <a:p>
            <a:pPr marL="342900" indent="-342900">
              <a:buFont typeface="+mj-lt"/>
              <a:buAutoNum type="arabicPeriod"/>
            </a:pPr>
            <a:r>
              <a:rPr lang="en-IN" sz="1800" dirty="0">
                <a:solidFill>
                  <a:srgbClr val="000000"/>
                </a:solidFill>
                <a:latin typeface="Frutiger Condensed"/>
              </a:rPr>
              <a:t>Running Time</a:t>
            </a:r>
          </a:p>
          <a:p>
            <a:pPr marL="342900" indent="-342900">
              <a:buFont typeface="+mj-lt"/>
              <a:buAutoNum type="arabicPeriod"/>
            </a:pPr>
            <a:r>
              <a:rPr lang="en-IN" sz="1800" b="0" i="0" u="none" strike="noStrike" baseline="0" dirty="0">
                <a:solidFill>
                  <a:srgbClr val="000000"/>
                </a:solidFill>
                <a:latin typeface="Frutiger Condensed"/>
              </a:rPr>
              <a:t>Storage</a:t>
            </a:r>
          </a:p>
          <a:p>
            <a:pPr marL="342900" indent="-342900">
              <a:buFont typeface="+mj-lt"/>
              <a:buAutoNum type="arabicPeriod"/>
            </a:pPr>
            <a:r>
              <a:rPr lang="en-IN" sz="1800" dirty="0">
                <a:solidFill>
                  <a:srgbClr val="000000"/>
                </a:solidFill>
                <a:latin typeface="Frutiger Condensed"/>
              </a:rPr>
              <a:t>I/O requests per month</a:t>
            </a:r>
          </a:p>
          <a:p>
            <a:pPr marL="342900" indent="-342900">
              <a:buFont typeface="+mj-lt"/>
              <a:buAutoNum type="arabicPeriod"/>
            </a:pPr>
            <a:r>
              <a:rPr lang="en-IN" sz="1800" b="0" i="0" u="none" strike="noStrike" baseline="0" dirty="0">
                <a:solidFill>
                  <a:srgbClr val="000000"/>
                </a:solidFill>
                <a:latin typeface="Frutiger Condensed"/>
              </a:rPr>
              <a:t>Backup storage</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73536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800" b="1" dirty="0">
                <a:solidFill>
                  <a:srgbClr val="222222"/>
                </a:solidFill>
                <a:latin typeface="Times New Roman" panose="02020603050405020304" pitchFamily="18" charset="0"/>
                <a:cs typeface="Times New Roman" panose="02020603050405020304" pitchFamily="18" charset="0"/>
              </a:rPr>
              <a:t> </a:t>
            </a:r>
            <a:r>
              <a:rPr lang="en-IN" sz="1800" b="0" i="0" u="none" strike="noStrike" baseline="0" dirty="0">
                <a:solidFill>
                  <a:srgbClr val="000000"/>
                </a:solidFill>
                <a:latin typeface="Frutiger Condensed"/>
              </a:rPr>
              <a:t> </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27E5F60-F7A3-425B-B40A-2148AB847919}"/>
              </a:ext>
            </a:extLst>
          </p:cNvPr>
          <p:cNvPicPr>
            <a:picLocks noChangeAspect="1"/>
          </p:cNvPicPr>
          <p:nvPr/>
        </p:nvPicPr>
        <p:blipFill>
          <a:blip r:embed="rId2"/>
          <a:stretch>
            <a:fillRect/>
          </a:stretch>
        </p:blipFill>
        <p:spPr>
          <a:xfrm>
            <a:off x="48126" y="563562"/>
            <a:ext cx="9119948" cy="5989638"/>
          </a:xfrm>
          <a:prstGeom prst="rect">
            <a:avLst/>
          </a:prstGeom>
        </p:spPr>
      </p:pic>
    </p:spTree>
    <p:extLst>
      <p:ext uri="{BB962C8B-B14F-4D97-AF65-F5344CB8AC3E}">
        <p14:creationId xmlns:p14="http://schemas.microsoft.com/office/powerpoint/2010/main" val="75978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800" b="1" dirty="0">
                <a:solidFill>
                  <a:srgbClr val="222222"/>
                </a:solidFill>
                <a:latin typeface="Times New Roman" panose="02020603050405020304" pitchFamily="18" charset="0"/>
                <a:cs typeface="Times New Roman" panose="02020603050405020304" pitchFamily="18" charset="0"/>
              </a:rPr>
              <a:t> </a:t>
            </a:r>
            <a:r>
              <a:rPr lang="en-IN" sz="1800" b="0" i="0" u="none" strike="noStrike" baseline="0" dirty="0">
                <a:solidFill>
                  <a:srgbClr val="000000"/>
                </a:solidFill>
                <a:latin typeface="Frutiger Condensed"/>
              </a:rPr>
              <a:t> </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AB9602E-158B-48B7-8701-A60BA9E3F528}"/>
              </a:ext>
            </a:extLst>
          </p:cNvPr>
          <p:cNvPicPr>
            <a:picLocks noChangeAspect="1"/>
          </p:cNvPicPr>
          <p:nvPr/>
        </p:nvPicPr>
        <p:blipFill>
          <a:blip r:embed="rId2"/>
          <a:stretch>
            <a:fillRect/>
          </a:stretch>
        </p:blipFill>
        <p:spPr>
          <a:xfrm>
            <a:off x="76200" y="571583"/>
            <a:ext cx="8420100" cy="4667250"/>
          </a:xfrm>
          <a:prstGeom prst="rect">
            <a:avLst/>
          </a:prstGeom>
        </p:spPr>
      </p:pic>
    </p:spTree>
    <p:extLst>
      <p:ext uri="{BB962C8B-B14F-4D97-AF65-F5344CB8AC3E}">
        <p14:creationId xmlns:p14="http://schemas.microsoft.com/office/powerpoint/2010/main" val="282036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dirty="0">
                <a:solidFill>
                  <a:srgbClr val="41CF48"/>
                </a:solidFill>
                <a:effectLst/>
                <a:latin typeface="Arial" panose="020B0604020202020204" pitchFamily="34" charset="0"/>
                <a:ea typeface="Arial" panose="020B0604020202020204" pitchFamily="34" charset="0"/>
              </a:rPr>
              <a:t>AWS RDS </a:t>
            </a:r>
            <a:br>
              <a:rPr lang="en-GB" sz="3200" b="1" dirty="0">
                <a:effectLst/>
                <a:latin typeface="Arial" panose="020B0604020202020204" pitchFamily="34" charset="0"/>
                <a:ea typeface="Arial" panose="020B0604020202020204" pitchFamily="34" charset="0"/>
              </a:rPr>
            </a:br>
            <a:r>
              <a:rPr lang="en-GB" sz="3200" b="1" dirty="0">
                <a:effectLst/>
                <a:latin typeface="Arial" panose="020B0604020202020204" pitchFamily="34" charset="0"/>
                <a:ea typeface="Arial" panose="020B0604020202020204" pitchFamily="34" charset="0"/>
              </a:rPr>
              <a:t>(</a:t>
            </a:r>
            <a:r>
              <a:rPr lang="en-GB" sz="3200" b="1" cap="none" dirty="0">
                <a:effectLst/>
                <a:latin typeface="Arial" panose="020B0604020202020204" pitchFamily="34" charset="0"/>
                <a:ea typeface="Arial" panose="020B0604020202020204" pitchFamily="34" charset="0"/>
              </a:rPr>
              <a:t>Relational database service)</a:t>
            </a:r>
            <a:endParaRPr lang="en-IN" sz="3200" b="1" cap="none"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111476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800" b="1" dirty="0">
                <a:solidFill>
                  <a:srgbClr val="222222"/>
                </a:solidFill>
                <a:latin typeface="Times New Roman" panose="02020603050405020304" pitchFamily="18" charset="0"/>
                <a:cs typeface="Times New Roman" panose="02020603050405020304" pitchFamily="18" charset="0"/>
              </a:rPr>
              <a:t> </a:t>
            </a:r>
            <a:r>
              <a:rPr lang="en-IN" sz="1800" b="0" i="0" u="none" strike="noStrike" baseline="0" dirty="0">
                <a:solidFill>
                  <a:srgbClr val="000000"/>
                </a:solidFill>
                <a:latin typeface="Frutiger Condensed"/>
              </a:rPr>
              <a:t> </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42C9EA-9A79-4AC7-BE15-E49A03D954E1}"/>
              </a:ext>
            </a:extLst>
          </p:cNvPr>
          <p:cNvPicPr>
            <a:picLocks noChangeAspect="1"/>
          </p:cNvPicPr>
          <p:nvPr/>
        </p:nvPicPr>
        <p:blipFill>
          <a:blip r:embed="rId2"/>
          <a:stretch>
            <a:fillRect/>
          </a:stretch>
        </p:blipFill>
        <p:spPr>
          <a:xfrm>
            <a:off x="89736" y="587624"/>
            <a:ext cx="8633061" cy="4441575"/>
          </a:xfrm>
          <a:prstGeom prst="rect">
            <a:avLst/>
          </a:prstGeom>
        </p:spPr>
      </p:pic>
    </p:spTree>
    <p:extLst>
      <p:ext uri="{BB962C8B-B14F-4D97-AF65-F5344CB8AC3E}">
        <p14:creationId xmlns:p14="http://schemas.microsoft.com/office/powerpoint/2010/main" val="268114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800" b="1" dirty="0">
                <a:solidFill>
                  <a:srgbClr val="222222"/>
                </a:solidFill>
                <a:latin typeface="Times New Roman" panose="02020603050405020304" pitchFamily="18" charset="0"/>
                <a:cs typeface="Times New Roman" panose="02020603050405020304" pitchFamily="18" charset="0"/>
              </a:rPr>
              <a:t> </a:t>
            </a:r>
            <a:r>
              <a:rPr lang="en-IN" sz="1800" b="0" i="0" u="none" strike="noStrike" baseline="0" dirty="0">
                <a:solidFill>
                  <a:srgbClr val="000000"/>
                </a:solidFill>
                <a:latin typeface="Frutiger Condensed"/>
              </a:rPr>
              <a:t> </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3D06C0-B32A-47F5-8C03-31ED77F52E44}"/>
              </a:ext>
            </a:extLst>
          </p:cNvPr>
          <p:cNvPicPr>
            <a:picLocks noChangeAspect="1"/>
          </p:cNvPicPr>
          <p:nvPr/>
        </p:nvPicPr>
        <p:blipFill>
          <a:blip r:embed="rId2"/>
          <a:stretch>
            <a:fillRect/>
          </a:stretch>
        </p:blipFill>
        <p:spPr>
          <a:xfrm>
            <a:off x="2781299" y="563562"/>
            <a:ext cx="3657600" cy="5231219"/>
          </a:xfrm>
          <a:prstGeom prst="rect">
            <a:avLst/>
          </a:prstGeom>
        </p:spPr>
      </p:pic>
    </p:spTree>
    <p:extLst>
      <p:ext uri="{BB962C8B-B14F-4D97-AF65-F5344CB8AC3E}">
        <p14:creationId xmlns:p14="http://schemas.microsoft.com/office/powerpoint/2010/main" val="301782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800" b="1" dirty="0">
                <a:solidFill>
                  <a:srgbClr val="222222"/>
                </a:solidFill>
                <a:latin typeface="Times New Roman" panose="02020603050405020304" pitchFamily="18" charset="0"/>
                <a:cs typeface="Times New Roman" panose="02020603050405020304" pitchFamily="18" charset="0"/>
              </a:rPr>
              <a:t> </a:t>
            </a:r>
            <a:r>
              <a:rPr lang="en-IN" sz="1800" b="0" i="0" u="none" strike="noStrike" baseline="0" dirty="0">
                <a:solidFill>
                  <a:srgbClr val="000000"/>
                </a:solidFill>
                <a:latin typeface="Frutiger Condensed"/>
              </a:rPr>
              <a:t> </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AB6AC7-6724-44DA-8BD0-6BA3623FB7A3}"/>
              </a:ext>
            </a:extLst>
          </p:cNvPr>
          <p:cNvPicPr>
            <a:picLocks noChangeAspect="1"/>
          </p:cNvPicPr>
          <p:nvPr/>
        </p:nvPicPr>
        <p:blipFill>
          <a:blip r:embed="rId2"/>
          <a:stretch>
            <a:fillRect/>
          </a:stretch>
        </p:blipFill>
        <p:spPr>
          <a:xfrm>
            <a:off x="0" y="685800"/>
            <a:ext cx="9144000" cy="4695825"/>
          </a:xfrm>
          <a:prstGeom prst="rect">
            <a:avLst/>
          </a:prstGeom>
        </p:spPr>
      </p:pic>
    </p:spTree>
    <p:extLst>
      <p:ext uri="{BB962C8B-B14F-4D97-AF65-F5344CB8AC3E}">
        <p14:creationId xmlns:p14="http://schemas.microsoft.com/office/powerpoint/2010/main" val="3873604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800" b="1" dirty="0">
                <a:solidFill>
                  <a:srgbClr val="222222"/>
                </a:solidFill>
                <a:latin typeface="Times New Roman" panose="02020603050405020304" pitchFamily="18" charset="0"/>
                <a:cs typeface="Times New Roman" panose="02020603050405020304" pitchFamily="18" charset="0"/>
              </a:rPr>
              <a:t> </a:t>
            </a:r>
            <a:r>
              <a:rPr lang="en-IN" sz="1800" b="0" i="0" u="none" strike="noStrike" baseline="0" dirty="0">
                <a:solidFill>
                  <a:srgbClr val="000000"/>
                </a:solidFill>
                <a:latin typeface="Frutiger Condensed"/>
              </a:rPr>
              <a:t> </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2B3A7B-D6A0-487D-A2D0-F966EFCE0250}"/>
              </a:ext>
            </a:extLst>
          </p:cNvPr>
          <p:cNvPicPr>
            <a:picLocks noChangeAspect="1"/>
          </p:cNvPicPr>
          <p:nvPr/>
        </p:nvPicPr>
        <p:blipFill>
          <a:blip r:embed="rId2"/>
          <a:stretch>
            <a:fillRect/>
          </a:stretch>
        </p:blipFill>
        <p:spPr>
          <a:xfrm>
            <a:off x="0" y="563562"/>
            <a:ext cx="9144000" cy="4576604"/>
          </a:xfrm>
          <a:prstGeom prst="rect">
            <a:avLst/>
          </a:prstGeom>
        </p:spPr>
      </p:pic>
    </p:spTree>
    <p:extLst>
      <p:ext uri="{BB962C8B-B14F-4D97-AF65-F5344CB8AC3E}">
        <p14:creationId xmlns:p14="http://schemas.microsoft.com/office/powerpoint/2010/main" val="2530227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800" b="1" dirty="0">
                <a:solidFill>
                  <a:srgbClr val="222222"/>
                </a:solidFill>
                <a:latin typeface="Times New Roman" panose="02020603050405020304" pitchFamily="18" charset="0"/>
                <a:cs typeface="Times New Roman" panose="02020603050405020304" pitchFamily="18" charset="0"/>
              </a:rPr>
              <a:t> </a:t>
            </a:r>
            <a:r>
              <a:rPr lang="en-IN" sz="1800" b="0" i="0" u="none" strike="noStrike" baseline="0" dirty="0">
                <a:solidFill>
                  <a:srgbClr val="000000"/>
                </a:solidFill>
                <a:latin typeface="Frutiger Condensed"/>
              </a:rPr>
              <a:t> </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1D8749-0ABD-4877-B4EE-28C5774D5A71}"/>
              </a:ext>
            </a:extLst>
          </p:cNvPr>
          <p:cNvPicPr>
            <a:picLocks noChangeAspect="1"/>
          </p:cNvPicPr>
          <p:nvPr/>
        </p:nvPicPr>
        <p:blipFill>
          <a:blip r:embed="rId2"/>
          <a:stretch>
            <a:fillRect/>
          </a:stretch>
        </p:blipFill>
        <p:spPr>
          <a:xfrm>
            <a:off x="0" y="685800"/>
            <a:ext cx="9144000" cy="3784040"/>
          </a:xfrm>
          <a:prstGeom prst="rect">
            <a:avLst/>
          </a:prstGeom>
        </p:spPr>
      </p:pic>
    </p:spTree>
    <p:extLst>
      <p:ext uri="{BB962C8B-B14F-4D97-AF65-F5344CB8AC3E}">
        <p14:creationId xmlns:p14="http://schemas.microsoft.com/office/powerpoint/2010/main" val="1735144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800" b="1" dirty="0">
                <a:solidFill>
                  <a:srgbClr val="222222"/>
                </a:solidFill>
                <a:latin typeface="Times New Roman" panose="02020603050405020304" pitchFamily="18" charset="0"/>
                <a:cs typeface="Times New Roman" panose="02020603050405020304" pitchFamily="18" charset="0"/>
              </a:rPr>
              <a:t> </a:t>
            </a:r>
            <a:r>
              <a:rPr lang="en-IN" sz="1800" b="0" i="0" u="none" strike="noStrike" baseline="0" dirty="0">
                <a:solidFill>
                  <a:srgbClr val="000000"/>
                </a:solidFill>
                <a:latin typeface="Frutiger Condensed"/>
              </a:rPr>
              <a:t> </a:t>
            </a: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683680-F359-43F8-AFAA-96569DCE51EC}"/>
              </a:ext>
            </a:extLst>
          </p:cNvPr>
          <p:cNvPicPr>
            <a:picLocks noChangeAspect="1"/>
          </p:cNvPicPr>
          <p:nvPr/>
        </p:nvPicPr>
        <p:blipFill>
          <a:blip r:embed="rId2"/>
          <a:stretch>
            <a:fillRect/>
          </a:stretch>
        </p:blipFill>
        <p:spPr>
          <a:xfrm>
            <a:off x="76200" y="763450"/>
            <a:ext cx="9144000" cy="2985431"/>
          </a:xfrm>
          <a:prstGeom prst="rect">
            <a:avLst/>
          </a:prstGeom>
        </p:spPr>
      </p:pic>
    </p:spTree>
    <p:extLst>
      <p:ext uri="{BB962C8B-B14F-4D97-AF65-F5344CB8AC3E}">
        <p14:creationId xmlns:p14="http://schemas.microsoft.com/office/powerpoint/2010/main" val="2736390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cap="none" dirty="0">
                <a:effectLst/>
                <a:latin typeface="Arial" panose="020B0604020202020204" pitchFamily="34" charset="0"/>
                <a:ea typeface="Arial" panose="020B0604020202020204" pitchFamily="34" charset="0"/>
              </a:rPr>
              <a:t>AWS RDS</a:t>
            </a:r>
            <a:r>
              <a:rPr lang="en-GB" sz="3200" b="1" cap="none" dirty="0">
                <a:latin typeface="Arial" panose="020B0604020202020204" pitchFamily="34" charset="0"/>
                <a:ea typeface="Arial" panose="020B0604020202020204" pitchFamily="34" charset="0"/>
              </a:rPr>
              <a:t>: </a:t>
            </a:r>
            <a:endParaRPr lang="en-IN" sz="3200" b="1" cap="none"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45449327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GB" sz="1800" b="0" i="0" u="none" strike="noStrike" baseline="0" dirty="0">
                <a:latin typeface="HsdqrjDnpkqpUtopiaStd-Regular"/>
              </a:rPr>
              <a:t>Why do you want a managed relational database service? Because Amazon RDS takes over many of the difficult and tedious management tasks of a relational </a:t>
            </a:r>
            <a:r>
              <a:rPr lang="en-GB" sz="1800" b="0" i="0" u="none" strike="noStrike" baseline="0">
                <a:latin typeface="HsdqrjDnpkqpUtopiaStd-Regular"/>
              </a:rPr>
              <a:t>database:</a:t>
            </a:r>
          </a:p>
          <a:p>
            <a:pPr marL="0" indent="0" algn="l">
              <a:buClr>
                <a:srgbClr val="FF0066"/>
              </a:buClr>
              <a:buNone/>
            </a:pPr>
            <a:endParaRPr lang="en-GB" sz="1800" b="0" i="0" u="none" strike="noStrike" baseline="0" dirty="0">
              <a:latin typeface="HsdqrjDnpkqpUtopiaStd-Regular"/>
            </a:endParaRPr>
          </a:p>
          <a:p>
            <a:pPr algn="l">
              <a:buClr>
                <a:srgbClr val="FF0066"/>
              </a:buClr>
              <a:buFont typeface="Wingdings" panose="05000000000000000000" pitchFamily="2" charset="2"/>
              <a:buChar char="ü"/>
            </a:pPr>
            <a:r>
              <a:rPr lang="en-GB" sz="1400" dirty="0">
                <a:latin typeface="Lucida Sans Unicode" panose="020B0602030504020204" pitchFamily="34" charset="0"/>
                <a:cs typeface="Lucida Sans Unicode" panose="020B0602030504020204" pitchFamily="34" charset="0"/>
              </a:rPr>
              <a:t>W</a:t>
            </a:r>
            <a:r>
              <a:rPr lang="en-GB" sz="1400" b="0" i="0" u="none" strike="noStrike" baseline="0" dirty="0">
                <a:latin typeface="Lucida Sans Unicode" panose="020B0602030504020204" pitchFamily="34" charset="0"/>
                <a:cs typeface="Lucida Sans Unicode" panose="020B0602030504020204" pitchFamily="34" charset="0"/>
              </a:rPr>
              <a:t>hen you buy a server, you get CPU, memory, storage, and IOPS, all bundled together. With Amazon RDS, these are split apart so that you can </a:t>
            </a:r>
            <a:r>
              <a:rPr lang="en-GB" sz="1400" b="1" i="0" u="none" strike="noStrike" baseline="0" dirty="0">
                <a:latin typeface="Lucida Sans Unicode" panose="020B0602030504020204" pitchFamily="34" charset="0"/>
                <a:cs typeface="Lucida Sans Unicode" panose="020B0602030504020204" pitchFamily="34" charset="0"/>
              </a:rPr>
              <a:t>scale</a:t>
            </a:r>
            <a:r>
              <a:rPr lang="en-GB" sz="1400" b="0" i="0" u="none" strike="noStrike" baseline="0" dirty="0">
                <a:latin typeface="Lucida Sans Unicode" panose="020B0602030504020204" pitchFamily="34" charset="0"/>
                <a:cs typeface="Lucida Sans Unicode" panose="020B0602030504020204" pitchFamily="34" charset="0"/>
              </a:rPr>
              <a:t> them independently. If you need more CPU, less IOPS, or more storage, you can easily allocate them.</a:t>
            </a:r>
          </a:p>
          <a:p>
            <a:pPr algn="l">
              <a:buClr>
                <a:srgbClr val="FF0066"/>
              </a:buClr>
              <a:buFont typeface="Wingdings" panose="05000000000000000000" pitchFamily="2" charset="2"/>
              <a:buChar char="ü"/>
            </a:pPr>
            <a:r>
              <a:rPr lang="en-GB" sz="1400" b="0" i="0" u="none" strike="noStrike" baseline="0" dirty="0">
                <a:latin typeface="Lucida Sans Unicode" panose="020B0602030504020204" pitchFamily="34" charset="0"/>
                <a:cs typeface="Lucida Sans Unicode" panose="020B0602030504020204" pitchFamily="34" charset="0"/>
              </a:rPr>
              <a:t>Amazon RDS manages </a:t>
            </a:r>
            <a:r>
              <a:rPr lang="en-GB" sz="1400" b="1" i="0" u="none" strike="noStrike" baseline="0" dirty="0">
                <a:latin typeface="Lucida Sans Unicode" panose="020B0602030504020204" pitchFamily="34" charset="0"/>
                <a:cs typeface="Lucida Sans Unicode" panose="020B0602030504020204" pitchFamily="34" charset="0"/>
              </a:rPr>
              <a:t>backups, software patching, automatic failure detection, and recovery</a:t>
            </a:r>
            <a:r>
              <a:rPr lang="en-GB" sz="1400" b="0" i="0" u="none" strike="noStrike" baseline="0" dirty="0">
                <a:latin typeface="Lucida Sans Unicode" panose="020B0602030504020204" pitchFamily="34" charset="0"/>
                <a:cs typeface="Lucida Sans Unicode" panose="020B0602030504020204" pitchFamily="34" charset="0"/>
              </a:rPr>
              <a:t>.</a:t>
            </a:r>
          </a:p>
          <a:p>
            <a:pPr algn="l">
              <a:buClr>
                <a:srgbClr val="FF0066"/>
              </a:buClr>
              <a:buFont typeface="Wingdings" panose="05000000000000000000" pitchFamily="2" charset="2"/>
              <a:buChar char="ü"/>
            </a:pPr>
            <a:r>
              <a:rPr lang="en-GB" sz="1400" b="0" i="0" u="none" strike="noStrike" baseline="0" dirty="0">
                <a:latin typeface="Lucida Sans Unicode" panose="020B0602030504020204" pitchFamily="34" charset="0"/>
                <a:cs typeface="Lucida Sans Unicode" panose="020B0602030504020204" pitchFamily="34" charset="0"/>
              </a:rPr>
              <a:t>To deliver a managed service experience, Amazon RDS </a:t>
            </a:r>
            <a:r>
              <a:rPr lang="en-GB" sz="1400" b="1" i="0" u="none" strike="noStrike" baseline="0" dirty="0">
                <a:latin typeface="Lucida Sans Unicode" panose="020B0602030504020204" pitchFamily="34" charset="0"/>
                <a:cs typeface="Lucida Sans Unicode" panose="020B0602030504020204" pitchFamily="34" charset="0"/>
              </a:rPr>
              <a:t>doesn't provide shell access to DB instances</a:t>
            </a:r>
            <a:r>
              <a:rPr lang="en-GB" sz="1400" b="0" i="0" u="none" strike="noStrike" baseline="0" dirty="0">
                <a:latin typeface="Lucida Sans Unicode" panose="020B0602030504020204" pitchFamily="34" charset="0"/>
                <a:cs typeface="Lucida Sans Unicode" panose="020B0602030504020204" pitchFamily="34" charset="0"/>
              </a:rPr>
              <a:t>. It also restricts access to certain system procedures and tables that require advanced privileges.</a:t>
            </a:r>
          </a:p>
          <a:p>
            <a:pPr algn="l">
              <a:buClr>
                <a:srgbClr val="FF0066"/>
              </a:buClr>
              <a:buFont typeface="Wingdings" panose="05000000000000000000" pitchFamily="2" charset="2"/>
              <a:buChar char="ü"/>
            </a:pPr>
            <a:r>
              <a:rPr lang="en-GB" sz="1400" b="0" i="0" u="none" strike="noStrike" baseline="0" dirty="0">
                <a:latin typeface="Lucida Sans Unicode" panose="020B0602030504020204" pitchFamily="34" charset="0"/>
                <a:cs typeface="Lucida Sans Unicode" panose="020B0602030504020204" pitchFamily="34" charset="0"/>
              </a:rPr>
              <a:t>You can have </a:t>
            </a:r>
            <a:r>
              <a:rPr lang="en-GB" sz="1400" b="1" i="0" u="none" strike="noStrike" baseline="0" dirty="0">
                <a:latin typeface="Lucida Sans Unicode" panose="020B0602030504020204" pitchFamily="34" charset="0"/>
                <a:cs typeface="Lucida Sans Unicode" panose="020B0602030504020204" pitchFamily="34" charset="0"/>
              </a:rPr>
              <a:t>automated backups </a:t>
            </a:r>
            <a:r>
              <a:rPr lang="en-GB" sz="1400" b="0" i="0" u="none" strike="noStrike" baseline="0" dirty="0">
                <a:latin typeface="Lucida Sans Unicode" panose="020B0602030504020204" pitchFamily="34" charset="0"/>
                <a:cs typeface="Lucida Sans Unicode" panose="020B0602030504020204" pitchFamily="34" charset="0"/>
              </a:rPr>
              <a:t>performed when you need them, or manually create your own backup snapshot. You can use these backups to restore a database. The Amazon RDS restore process works reliably and efficiently. </a:t>
            </a:r>
          </a:p>
          <a:p>
            <a:pPr algn="l">
              <a:buClr>
                <a:srgbClr val="FF0066"/>
              </a:buClr>
              <a:buFont typeface="Wingdings" panose="05000000000000000000" pitchFamily="2" charset="2"/>
              <a:buChar char="ü"/>
            </a:pPr>
            <a:r>
              <a:rPr lang="en-GB" sz="1400" dirty="0">
                <a:latin typeface="Lucida Sans Unicode" panose="020B0602030504020204" pitchFamily="34" charset="0"/>
                <a:cs typeface="Lucida Sans Unicode" panose="020B0602030504020204" pitchFamily="34" charset="0"/>
              </a:rPr>
              <a:t>You can use the </a:t>
            </a:r>
            <a:r>
              <a:rPr lang="en-GB" sz="1400" b="1" dirty="0">
                <a:latin typeface="Lucida Sans Unicode" panose="020B0602030504020204" pitchFamily="34" charset="0"/>
                <a:cs typeface="Lucida Sans Unicode" panose="020B0602030504020204" pitchFamily="34" charset="0"/>
              </a:rPr>
              <a:t>database products </a:t>
            </a:r>
            <a:r>
              <a:rPr lang="en-GB" sz="1400" dirty="0">
                <a:latin typeface="Lucida Sans Unicode" panose="020B0602030504020204" pitchFamily="34" charset="0"/>
                <a:cs typeface="Lucida Sans Unicode" panose="020B0602030504020204" pitchFamily="34" charset="0"/>
              </a:rPr>
              <a:t>you are already familiar with: MySQL, MariaDB, PostgreSQL, Oracle, Microsoft SQL Server. </a:t>
            </a:r>
          </a:p>
          <a:p>
            <a:pPr algn="l">
              <a:buClr>
                <a:srgbClr val="FF0066"/>
              </a:buClr>
              <a:buFont typeface="Wingdings" panose="05000000000000000000" pitchFamily="2" charset="2"/>
              <a:buChar char="ü"/>
            </a:pPr>
            <a:r>
              <a:rPr lang="en-GB" sz="1400" dirty="0">
                <a:latin typeface="Lucida Sans Unicode" panose="020B0602030504020204" pitchFamily="34" charset="0"/>
                <a:cs typeface="Lucida Sans Unicode" panose="020B0602030504020204" pitchFamily="34" charset="0"/>
              </a:rPr>
              <a:t>You can get </a:t>
            </a:r>
            <a:r>
              <a:rPr lang="en-GB" sz="1400" b="1" dirty="0">
                <a:latin typeface="Lucida Sans Unicode" panose="020B0602030504020204" pitchFamily="34" charset="0"/>
                <a:cs typeface="Lucida Sans Unicode" panose="020B0602030504020204" pitchFamily="34" charset="0"/>
              </a:rPr>
              <a:t>high availability </a:t>
            </a:r>
            <a:r>
              <a:rPr lang="en-GB" sz="1400" dirty="0">
                <a:latin typeface="Lucida Sans Unicode" panose="020B0602030504020204" pitchFamily="34" charset="0"/>
                <a:cs typeface="Lucida Sans Unicode" panose="020B0602030504020204" pitchFamily="34" charset="0"/>
              </a:rPr>
              <a:t>with a primary instance and a synchronous secondary instance that you can fail over to when problems occur. You can also use MariaDB, Microsoft SQL Server, MySQL, Oracle,  and PostgreSQL read replicas to increase read scaling. </a:t>
            </a:r>
          </a:p>
          <a:p>
            <a:pPr algn="l">
              <a:buClr>
                <a:srgbClr val="FF0066"/>
              </a:buClr>
              <a:buFont typeface="Wingdings" panose="05000000000000000000" pitchFamily="2" charset="2"/>
              <a:buChar char="ü"/>
            </a:pPr>
            <a:r>
              <a:rPr lang="en-GB" sz="1400" dirty="0">
                <a:latin typeface="Lucida Sans Unicode" panose="020B0602030504020204" pitchFamily="34" charset="0"/>
                <a:cs typeface="Lucida Sans Unicode" panose="020B0602030504020204" pitchFamily="34" charset="0"/>
              </a:rPr>
              <a:t>In addition to the </a:t>
            </a:r>
            <a:r>
              <a:rPr lang="en-GB" sz="1400" b="1" dirty="0">
                <a:latin typeface="Lucida Sans Unicode" panose="020B0602030504020204" pitchFamily="34" charset="0"/>
                <a:cs typeface="Lucida Sans Unicode" panose="020B0602030504020204" pitchFamily="34" charset="0"/>
              </a:rPr>
              <a:t>security</a:t>
            </a:r>
            <a:r>
              <a:rPr lang="en-GB" sz="1400" dirty="0">
                <a:latin typeface="Lucida Sans Unicode" panose="020B0602030504020204" pitchFamily="34" charset="0"/>
                <a:cs typeface="Lucida Sans Unicode" panose="020B0602030504020204" pitchFamily="34" charset="0"/>
              </a:rPr>
              <a:t> in your database package, you can help control who can access your RDS databases by using </a:t>
            </a:r>
            <a:r>
              <a:rPr lang="en-GB" sz="1400" b="1" dirty="0">
                <a:latin typeface="Lucida Sans Unicode" panose="020B0602030504020204" pitchFamily="34" charset="0"/>
                <a:cs typeface="Lucida Sans Unicode" panose="020B0602030504020204" pitchFamily="34" charset="0"/>
              </a:rPr>
              <a:t>AWS Identity and Access Management (IAM) </a:t>
            </a:r>
            <a:r>
              <a:rPr lang="en-GB" sz="1400" dirty="0">
                <a:latin typeface="Lucida Sans Unicode" panose="020B0602030504020204" pitchFamily="34" charset="0"/>
                <a:cs typeface="Lucida Sans Unicode" panose="020B0602030504020204" pitchFamily="34" charset="0"/>
              </a:rPr>
              <a:t>to define users and permissions. You can also help protect your databases by putting them in a virtual private cloud.</a:t>
            </a:r>
          </a:p>
        </p:txBody>
      </p:sp>
    </p:spTree>
    <p:extLst>
      <p:ext uri="{BB962C8B-B14F-4D97-AF65-F5344CB8AC3E}">
        <p14:creationId xmlns:p14="http://schemas.microsoft.com/office/powerpoint/2010/main" val="2396745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cap="none" dirty="0">
                <a:effectLst/>
                <a:latin typeface="Arial" panose="020B0604020202020204" pitchFamily="34" charset="0"/>
                <a:ea typeface="Arial" panose="020B0604020202020204" pitchFamily="34" charset="0"/>
              </a:rPr>
              <a:t>AWS RDS</a:t>
            </a:r>
            <a:r>
              <a:rPr lang="en-GB" sz="3200" b="1" cap="none" dirty="0">
                <a:latin typeface="Arial" panose="020B0604020202020204" pitchFamily="34" charset="0"/>
                <a:ea typeface="Arial" panose="020B0604020202020204" pitchFamily="34" charset="0"/>
              </a:rPr>
              <a:t>: </a:t>
            </a:r>
            <a:endParaRPr lang="en-IN" sz="3200" b="1" cap="none"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335030179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MySQL DB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None/>
            </a:pPr>
            <a:r>
              <a:rPr lang="en-GB" sz="1800" b="1" i="1" dirty="0">
                <a:solidFill>
                  <a:srgbClr val="000000"/>
                </a:solidFill>
                <a:latin typeface="Times New Roman" panose="02020603050405020304" pitchFamily="18" charset="0"/>
                <a:cs typeface="Times New Roman" panose="02020603050405020304" pitchFamily="18" charset="0"/>
              </a:rPr>
              <a:t>1. Crating an Amazon RDS DB instance</a:t>
            </a:r>
            <a:r>
              <a:rPr lang="en-GB" sz="1800" i="1" dirty="0">
                <a:solidFill>
                  <a:srgbClr val="000000"/>
                </a:solidFill>
                <a:latin typeface="Times New Roman" panose="02020603050405020304" pitchFamily="18" charset="0"/>
                <a:cs typeface="Times New Roman" panose="02020603050405020304" pitchFamily="18" charset="0"/>
              </a:rPr>
              <a:t> (</a:t>
            </a:r>
            <a:r>
              <a:rPr lang="en-GB" sz="1800" i="1" dirty="0" err="1">
                <a:solidFill>
                  <a:srgbClr val="000000"/>
                </a:solidFill>
                <a:latin typeface="Times New Roman" panose="02020603050405020304" pitchFamily="18" charset="0"/>
                <a:cs typeface="Times New Roman" panose="02020603050405020304" pitchFamily="18" charset="0"/>
              </a:rPr>
              <a:t>CreateDBInstance</a:t>
            </a:r>
            <a:r>
              <a:rPr lang="en-GB" sz="1800" i="1" dirty="0">
                <a:solidFill>
                  <a:srgbClr val="000000"/>
                </a:solidFill>
                <a:latin typeface="Times New Roman" panose="02020603050405020304" pitchFamily="18" charset="0"/>
                <a:cs typeface="Times New Roman" panose="02020603050405020304" pitchFamily="18" charset="0"/>
              </a:rPr>
              <a:t>)</a:t>
            </a:r>
          </a:p>
          <a:p>
            <a:pPr marL="273050" indent="177800" algn="l" defTabSz="900113">
              <a:buFont typeface="Wingdings" panose="05000000000000000000" pitchFamily="2" charset="2"/>
              <a:buChar char="Ø"/>
              <a:tabLst>
                <a:tab pos="534988" algn="l"/>
              </a:tabLst>
            </a:pPr>
            <a:r>
              <a:rPr lang="en-GB" sz="1800" i="1" dirty="0">
                <a:solidFill>
                  <a:srgbClr val="B907AC"/>
                </a:solidFill>
                <a:latin typeface="Times New Roman" panose="02020603050405020304" pitchFamily="18" charset="0"/>
                <a:cs typeface="Times New Roman" panose="02020603050405020304" pitchFamily="18" charset="0"/>
              </a:rPr>
              <a:t>	</a:t>
            </a:r>
            <a:r>
              <a:rPr lang="en-GB" sz="1800" i="1" strike="sngStrike" dirty="0">
                <a:solidFill>
                  <a:srgbClr val="B907AC"/>
                </a:solidFill>
                <a:latin typeface="Times New Roman" panose="02020603050405020304" pitchFamily="18" charset="0"/>
                <a:cs typeface="Times New Roman" panose="02020603050405020304" pitchFamily="18" charset="0"/>
              </a:rPr>
              <a:t>using Console</a:t>
            </a:r>
          </a:p>
          <a:p>
            <a:pPr marL="273050" indent="177800" algn="l" defTabSz="900113">
              <a:buFont typeface="Wingdings" panose="05000000000000000000" pitchFamily="2" charset="2"/>
              <a:buChar char="Ø"/>
              <a:tabLst>
                <a:tab pos="534988" algn="l"/>
              </a:tabLst>
            </a:pPr>
            <a:r>
              <a:rPr lang="en-GB" sz="1800" i="1" dirty="0">
                <a:solidFill>
                  <a:srgbClr val="B907AC"/>
                </a:solidFill>
                <a:latin typeface="Times New Roman" panose="02020603050405020304" pitchFamily="18" charset="0"/>
                <a:cs typeface="Times New Roman" panose="02020603050405020304" pitchFamily="18" charset="0"/>
              </a:rPr>
              <a:t>	</a:t>
            </a:r>
            <a:r>
              <a:rPr lang="en-GB" sz="1800" i="1" strike="sngStrike" dirty="0">
                <a:solidFill>
                  <a:srgbClr val="B907AC"/>
                </a:solidFill>
                <a:latin typeface="Times New Roman" panose="02020603050405020304" pitchFamily="18" charset="0"/>
                <a:cs typeface="Times New Roman" panose="02020603050405020304" pitchFamily="18" charset="0"/>
              </a:rPr>
              <a:t>using AWS CLI</a:t>
            </a:r>
          </a:p>
          <a:p>
            <a:pPr marL="273050" indent="177800" algn="l" defTabSz="900113">
              <a:buFont typeface="Wingdings" panose="05000000000000000000" pitchFamily="2" charset="2"/>
              <a:buChar char="Ø"/>
              <a:tabLst>
                <a:tab pos="534988" algn="l"/>
              </a:tabLst>
            </a:pPr>
            <a:r>
              <a:rPr lang="en-GB" sz="1800" i="1" strike="sngStrike" dirty="0">
                <a:solidFill>
                  <a:srgbClr val="B907AC"/>
                </a:solidFill>
                <a:latin typeface="Times New Roman" panose="02020603050405020304" pitchFamily="18" charset="0"/>
                <a:cs typeface="Times New Roman" panose="02020603050405020304" pitchFamily="18" charset="0"/>
              </a:rPr>
              <a:t>	using RDS API</a:t>
            </a:r>
          </a:p>
          <a:p>
            <a:pPr marL="273050" indent="-273050" algn="l" defTabSz="900113">
              <a:buNone/>
              <a:tabLst>
                <a:tab pos="534988" algn="l"/>
              </a:tabLst>
            </a:pPr>
            <a:r>
              <a:rPr lang="en-GB" sz="1800" b="1" i="1" strike="sngStrike" dirty="0">
                <a:latin typeface="Times New Roman" panose="02020603050405020304" pitchFamily="18" charset="0"/>
                <a:cs typeface="Times New Roman" panose="02020603050405020304" pitchFamily="18" charset="0"/>
              </a:rPr>
              <a:t>2. Connecting to an Amazon RDS DB instance </a:t>
            </a:r>
          </a:p>
          <a:p>
            <a:pPr marL="273050" indent="177800" algn="l" defTabSz="900113">
              <a:buFont typeface="Wingdings" panose="05000000000000000000" pitchFamily="2" charset="2"/>
              <a:buChar char="Ø"/>
              <a:tabLst>
                <a:tab pos="534988" algn="l"/>
              </a:tabLst>
            </a:pPr>
            <a:r>
              <a:rPr lang="en-GB" sz="1800" i="1" strike="sngStrike" dirty="0">
                <a:solidFill>
                  <a:srgbClr val="B907AC"/>
                </a:solidFill>
                <a:latin typeface="Times New Roman" panose="02020603050405020304" pitchFamily="18" charset="0"/>
                <a:cs typeface="Times New Roman" panose="02020603050405020304" pitchFamily="18" charset="0"/>
              </a:rPr>
              <a:t>	Finding the connection information for a MySQL DB instance</a:t>
            </a:r>
          </a:p>
          <a:p>
            <a:pPr marL="273050" indent="177800" algn="l" defTabSz="900113">
              <a:buFont typeface="Wingdings" panose="05000000000000000000" pitchFamily="2" charset="2"/>
              <a:buChar char="Ø"/>
              <a:tabLst>
                <a:tab pos="534988" algn="l"/>
              </a:tabLst>
            </a:pPr>
            <a:r>
              <a:rPr lang="en-GB" sz="1800" b="0" i="0" u="none" strike="sngStrike" baseline="0" dirty="0">
                <a:solidFill>
                  <a:srgbClr val="146EB5"/>
                </a:solidFill>
                <a:latin typeface="AmazonEmber-Regular"/>
              </a:rPr>
              <a:t>Connecting from the MySQL client</a:t>
            </a:r>
            <a:endParaRPr lang="en-GB" sz="1800" i="1" strike="sngStrike" dirty="0">
              <a:solidFill>
                <a:srgbClr val="B907AC"/>
              </a:solidFill>
              <a:latin typeface="Times New Roman" panose="02020603050405020304" pitchFamily="18" charset="0"/>
              <a:cs typeface="Times New Roman" panose="02020603050405020304" pitchFamily="18" charset="0"/>
            </a:endParaRPr>
          </a:p>
          <a:p>
            <a:pPr marL="273050" indent="177800" algn="l" defTabSz="900113">
              <a:buFont typeface="Wingdings" panose="05000000000000000000" pitchFamily="2" charset="2"/>
              <a:buChar char="Ø"/>
              <a:tabLst>
                <a:tab pos="534988" algn="l"/>
              </a:tabLst>
            </a:pPr>
            <a:r>
              <a:rPr lang="en-GB" sz="1800" i="1" strike="sngStrike" dirty="0">
                <a:solidFill>
                  <a:srgbClr val="B907AC"/>
                </a:solidFill>
                <a:latin typeface="Times New Roman" panose="02020603050405020304" pitchFamily="18" charset="0"/>
                <a:cs typeface="Times New Roman" panose="02020603050405020304" pitchFamily="18" charset="0"/>
              </a:rPr>
              <a:t>using MySQL client (</a:t>
            </a:r>
            <a:r>
              <a:rPr lang="en-GB" sz="1800" i="1" strike="sngStrike" dirty="0" err="1">
                <a:solidFill>
                  <a:srgbClr val="B907AC"/>
                </a:solidFill>
                <a:latin typeface="Times New Roman" panose="02020603050405020304" pitchFamily="18" charset="0"/>
                <a:cs typeface="Times New Roman" panose="02020603050405020304" pitchFamily="18" charset="0"/>
              </a:rPr>
              <a:t>Mysql</a:t>
            </a:r>
            <a:r>
              <a:rPr lang="en-GB" sz="1800" i="1" strike="sngStrike" dirty="0">
                <a:solidFill>
                  <a:srgbClr val="B907AC"/>
                </a:solidFill>
                <a:latin typeface="Times New Roman" panose="02020603050405020304" pitchFamily="18" charset="0"/>
                <a:cs typeface="Times New Roman" panose="02020603050405020304" pitchFamily="18" charset="0"/>
              </a:rPr>
              <a:t> workbench) </a:t>
            </a:r>
          </a:p>
          <a:p>
            <a:pPr marL="273050" indent="177800" algn="l" defTabSz="900113">
              <a:buFont typeface="Wingdings" panose="05000000000000000000" pitchFamily="2" charset="2"/>
              <a:buChar char="Ø"/>
              <a:tabLst>
                <a:tab pos="534988" algn="l"/>
              </a:tabLst>
            </a:pPr>
            <a:r>
              <a:rPr lang="en-GB" sz="1800" i="1" strike="sngStrike" dirty="0">
                <a:solidFill>
                  <a:srgbClr val="B907AC"/>
                </a:solidFill>
                <a:latin typeface="Times New Roman" panose="02020603050405020304" pitchFamily="18" charset="0"/>
                <a:cs typeface="Times New Roman" panose="02020603050405020304" pitchFamily="18" charset="0"/>
              </a:rPr>
              <a:t>	using RDS API</a:t>
            </a:r>
          </a:p>
          <a:p>
            <a:pPr marL="273050" indent="177800" algn="l" defTabSz="900113">
              <a:buFont typeface="Wingdings" panose="05000000000000000000" pitchFamily="2" charset="2"/>
              <a:buChar char="Ø"/>
              <a:tabLst>
                <a:tab pos="534988" algn="l"/>
              </a:tabLst>
            </a:pPr>
            <a:r>
              <a:rPr lang="en-GB" sz="1800" b="1" i="1" strike="sngStrike" dirty="0">
                <a:solidFill>
                  <a:srgbClr val="B907AC"/>
                </a:solidFill>
                <a:latin typeface="Times New Roman" panose="02020603050405020304" pitchFamily="18" charset="0"/>
                <a:cs typeface="Times New Roman" panose="02020603050405020304" pitchFamily="18" charset="0"/>
              </a:rPr>
              <a:t> </a:t>
            </a:r>
            <a:r>
              <a:rPr lang="en-GB" sz="1800" i="1" strike="sngStrike" dirty="0">
                <a:solidFill>
                  <a:srgbClr val="B907AC"/>
                </a:solidFill>
                <a:latin typeface="Times New Roman" panose="02020603050405020304" pitchFamily="18" charset="0"/>
                <a:cs typeface="Times New Roman" panose="02020603050405020304" pitchFamily="18" charset="0"/>
              </a:rPr>
              <a:t>MySQL </a:t>
            </a:r>
            <a:r>
              <a:rPr lang="en-GB" sz="1800" i="1" strike="sngStrike" dirty="0" err="1">
                <a:solidFill>
                  <a:srgbClr val="B907AC"/>
                </a:solidFill>
                <a:latin typeface="Times New Roman" panose="02020603050405020304" pitchFamily="18" charset="0"/>
                <a:cs typeface="Times New Roman" panose="02020603050405020304" pitchFamily="18" charset="0"/>
              </a:rPr>
              <a:t>commandline</a:t>
            </a:r>
            <a:r>
              <a:rPr lang="en-GB" sz="1800" i="1" strike="sngStrike" dirty="0">
                <a:solidFill>
                  <a:srgbClr val="B907AC"/>
                </a:solidFill>
                <a:latin typeface="Times New Roman" panose="02020603050405020304" pitchFamily="18" charset="0"/>
                <a:cs typeface="Times New Roman" panose="02020603050405020304" pitchFamily="18" charset="0"/>
              </a:rPr>
              <a:t> tool (</a:t>
            </a:r>
            <a:r>
              <a:rPr lang="en-GB" sz="1800" i="1" strike="sngStrike" dirty="0" err="1">
                <a:solidFill>
                  <a:srgbClr val="B907AC"/>
                </a:solidFill>
                <a:latin typeface="Times New Roman" panose="02020603050405020304" pitchFamily="18" charset="0"/>
                <a:cs typeface="Times New Roman" panose="02020603050405020304" pitchFamily="18" charset="0"/>
              </a:rPr>
              <a:t>mysql</a:t>
            </a:r>
            <a:r>
              <a:rPr lang="en-GB" sz="1800" i="1" strike="sngStrike" dirty="0">
                <a:solidFill>
                  <a:srgbClr val="B907AC"/>
                </a:solidFill>
                <a:latin typeface="Times New Roman" panose="02020603050405020304" pitchFamily="18" charset="0"/>
                <a:cs typeface="Times New Roman" panose="02020603050405020304" pitchFamily="18" charset="0"/>
              </a:rPr>
              <a:t> shell)/ AWS CLI</a:t>
            </a:r>
          </a:p>
          <a:p>
            <a:pPr marL="273050" indent="-273050" defTabSz="900113">
              <a:buNone/>
              <a:tabLst>
                <a:tab pos="534988" algn="l"/>
              </a:tabLst>
            </a:pPr>
            <a:r>
              <a:rPr lang="en-GB" sz="1800" b="1" i="1" strike="sngStrike" dirty="0">
                <a:latin typeface="Times New Roman" panose="02020603050405020304" pitchFamily="18" charset="0"/>
                <a:cs typeface="Times New Roman" panose="02020603050405020304" pitchFamily="18" charset="0"/>
              </a:rPr>
              <a:t>3. Getting  </a:t>
            </a:r>
            <a:r>
              <a:rPr lang="en-GB" sz="1800" b="1" i="1" strike="sngStrike" dirty="0" err="1">
                <a:latin typeface="Times New Roman" panose="02020603050405020304" pitchFamily="18" charset="0"/>
                <a:cs typeface="Times New Roman" panose="02020603050405020304" pitchFamily="18" charset="0"/>
              </a:rPr>
              <a:t>DescribeDBInstances</a:t>
            </a:r>
            <a:r>
              <a:rPr lang="en-GB" sz="1800" b="1" i="1" strike="sngStrike" dirty="0">
                <a:latin typeface="Times New Roman" panose="02020603050405020304" pitchFamily="18" charset="0"/>
                <a:cs typeface="Times New Roman" panose="02020603050405020304" pitchFamily="18" charset="0"/>
              </a:rPr>
              <a:t> information</a:t>
            </a:r>
          </a:p>
          <a:p>
            <a:pPr marL="273050" indent="177800" algn="l" defTabSz="900113">
              <a:buFont typeface="Wingdings" panose="05000000000000000000" pitchFamily="2" charset="2"/>
              <a:buChar char="Ø"/>
              <a:tabLst>
                <a:tab pos="534988" algn="l"/>
              </a:tabLst>
            </a:pPr>
            <a:r>
              <a:rPr lang="en-GB" sz="1800" i="1" strike="sngStrike" dirty="0">
                <a:solidFill>
                  <a:srgbClr val="B907AC"/>
                </a:solidFill>
                <a:latin typeface="Times New Roman" panose="02020603050405020304" pitchFamily="18" charset="0"/>
                <a:cs typeface="Times New Roman" panose="02020603050405020304" pitchFamily="18" charset="0"/>
              </a:rPr>
              <a:t>	using Console</a:t>
            </a:r>
          </a:p>
          <a:p>
            <a:pPr marL="273050" indent="177800" algn="l" defTabSz="900113">
              <a:buFont typeface="Wingdings" panose="05000000000000000000" pitchFamily="2" charset="2"/>
              <a:buChar char="Ø"/>
              <a:tabLst>
                <a:tab pos="534988" algn="l"/>
              </a:tabLst>
            </a:pPr>
            <a:r>
              <a:rPr lang="en-GB" sz="1800" i="1" strike="sngStrike" dirty="0">
                <a:solidFill>
                  <a:srgbClr val="B907AC"/>
                </a:solidFill>
                <a:latin typeface="Times New Roman" panose="02020603050405020304" pitchFamily="18" charset="0"/>
                <a:cs typeface="Times New Roman" panose="02020603050405020304" pitchFamily="18" charset="0"/>
              </a:rPr>
              <a:t>	using AWS CLI</a:t>
            </a:r>
          </a:p>
          <a:p>
            <a:pPr marL="273050" indent="177800" algn="l" defTabSz="900113">
              <a:buFont typeface="Wingdings" panose="05000000000000000000" pitchFamily="2" charset="2"/>
              <a:buChar char="Ø"/>
              <a:tabLst>
                <a:tab pos="534988" algn="l"/>
              </a:tabLst>
            </a:pPr>
            <a:r>
              <a:rPr lang="en-GB" sz="1800" i="1" dirty="0">
                <a:solidFill>
                  <a:srgbClr val="B907AC"/>
                </a:solidFill>
                <a:latin typeface="Times New Roman" panose="02020603050405020304" pitchFamily="18" charset="0"/>
                <a:cs typeface="Times New Roman" panose="02020603050405020304" pitchFamily="18" charset="0"/>
              </a:rPr>
              <a:t>	</a:t>
            </a:r>
            <a:r>
              <a:rPr lang="en-GB" sz="1800" i="1" strike="sngStrike" dirty="0">
                <a:solidFill>
                  <a:srgbClr val="B907AC"/>
                </a:solidFill>
                <a:latin typeface="Times New Roman" panose="02020603050405020304" pitchFamily="18" charset="0"/>
                <a:cs typeface="Times New Roman" panose="02020603050405020304" pitchFamily="18" charset="0"/>
              </a:rPr>
              <a:t>using RDS API</a:t>
            </a:r>
          </a:p>
          <a:p>
            <a:pPr marL="0" indent="0" algn="l" defTabSz="900113">
              <a:buNone/>
              <a:tabLst>
                <a:tab pos="534988" algn="l"/>
              </a:tabLst>
            </a:pPr>
            <a:r>
              <a:rPr lang="en-GB" sz="1800" b="1" i="1" dirty="0">
                <a:latin typeface="Times New Roman" panose="02020603050405020304" pitchFamily="18" charset="0"/>
                <a:cs typeface="Times New Roman" panose="02020603050405020304" pitchFamily="18" charset="0"/>
              </a:rPr>
              <a:t>4. Importing and Exporting data </a:t>
            </a:r>
          </a:p>
          <a:p>
            <a:pPr marL="273050" indent="-273050" algn="l" defTabSz="900113">
              <a:buNone/>
              <a:tabLst>
                <a:tab pos="534988" algn="l"/>
              </a:tabLst>
            </a:pPr>
            <a:r>
              <a:rPr lang="en-GB" sz="1800" b="1" i="1" dirty="0">
                <a:latin typeface="Times New Roman" panose="02020603050405020304" pitchFamily="18" charset="0"/>
                <a:cs typeface="Times New Roman" panose="02020603050405020304" pitchFamily="18" charset="0"/>
              </a:rPr>
              <a:t>5. Managing and RDS DB Instance </a:t>
            </a:r>
          </a:p>
          <a:p>
            <a:pPr algn="l" defTabSz="900113">
              <a:buFont typeface="Wingdings" panose="05000000000000000000" pitchFamily="2" charset="2"/>
              <a:buChar char="Ø"/>
              <a:tabLst>
                <a:tab pos="534988" algn="l"/>
              </a:tabLst>
            </a:pPr>
            <a:r>
              <a:rPr lang="en-GB" sz="1800" i="1" dirty="0">
                <a:solidFill>
                  <a:srgbClr val="B907AC"/>
                </a:solidFill>
                <a:latin typeface="Times New Roman" panose="02020603050405020304" pitchFamily="18" charset="0"/>
                <a:cs typeface="Times New Roman" panose="02020603050405020304" pitchFamily="18" charset="0"/>
              </a:rPr>
              <a:t>Starting, Stopping, Rebooting, Modifying, Renaming, Deleting DB instances</a:t>
            </a:r>
          </a:p>
          <a:p>
            <a:pPr marL="273050" indent="-273050" algn="l" defTabSz="900113">
              <a:buNone/>
              <a:tabLst>
                <a:tab pos="534988" algn="l"/>
              </a:tabLst>
            </a:pPr>
            <a:r>
              <a:rPr lang="en-GB" sz="1800" b="1" i="1" dirty="0">
                <a:latin typeface="Times New Roman" panose="02020603050405020304" pitchFamily="18" charset="0"/>
                <a:cs typeface="Times New Roman" panose="02020603050405020304" pitchFamily="18" charset="0"/>
              </a:rPr>
              <a:t>6. Working with RDS events</a:t>
            </a:r>
          </a:p>
        </p:txBody>
      </p:sp>
    </p:spTree>
    <p:extLst>
      <p:ext uri="{BB962C8B-B14F-4D97-AF65-F5344CB8AC3E}">
        <p14:creationId xmlns:p14="http://schemas.microsoft.com/office/powerpoint/2010/main" val="321303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Clr>
                <a:srgbClr val="FF0066"/>
              </a:buClr>
              <a:buFont typeface="Arial" panose="020B0604020202020204" pitchFamily="34" charset="0"/>
              <a:buChar char="•"/>
            </a:pPr>
            <a:r>
              <a:rPr lang="en-GB" sz="1800" b="0" i="0" u="none" strike="noStrike" baseline="0" dirty="0">
                <a:latin typeface="HsdqrjDnpkqpUtopiaStd-Regular"/>
              </a:rPr>
              <a:t> Amazon RDS is a fully managed relationa</a:t>
            </a:r>
            <a:r>
              <a:rPr lang="en-GB" sz="1800" dirty="0">
                <a:latin typeface="HsdqrjDnpkqpUtopiaStd-Regular"/>
              </a:rPr>
              <a:t>l database service.</a:t>
            </a:r>
            <a:endParaRPr lang="en-GB" sz="1800" b="0" i="0" u="none" strike="noStrike" baseline="0" dirty="0">
              <a:latin typeface="HsdqrjDnpkqpUtopiaStd-Regular"/>
            </a:endParaRPr>
          </a:p>
          <a:p>
            <a:pPr algn="l">
              <a:buClr>
                <a:srgbClr val="FF0066"/>
              </a:buClr>
              <a:buFont typeface="Arial" panose="020B0604020202020204" pitchFamily="34" charset="0"/>
              <a:buChar char="•"/>
            </a:pPr>
            <a:r>
              <a:rPr lang="en-GB" sz="1800" b="0" i="0" u="none" strike="noStrike" baseline="0" dirty="0">
                <a:latin typeface="HsdqrjDnpkqpUtopiaStd-Regular"/>
              </a:rPr>
              <a:t>Amazon Relational Database Service (Amazon RDS) is a web service that makes it easier to set up, operate, and scale a relational database in the cloud. </a:t>
            </a:r>
          </a:p>
          <a:p>
            <a:pPr algn="l">
              <a:buClr>
                <a:srgbClr val="FF0066"/>
              </a:buClr>
              <a:buFont typeface="Arial" panose="020B0604020202020204" pitchFamily="34" charset="0"/>
              <a:buChar char="•"/>
            </a:pPr>
            <a:r>
              <a:rPr lang="en-GB" sz="1800" b="0" i="0" u="none" strike="noStrike" baseline="0" dirty="0">
                <a:latin typeface="HsdqrjDnpkqpUtopiaStd-Regular"/>
              </a:rPr>
              <a:t>It provides cost-efficient and resizable capacity while automating time-consuming administration tasks such as hardware provisioning, database setup, patching and backups.</a:t>
            </a:r>
          </a:p>
          <a:p>
            <a:pPr algn="l">
              <a:buClr>
                <a:srgbClr val="FF0066"/>
              </a:buClr>
              <a:buFont typeface="Arial" panose="020B0604020202020204" pitchFamily="34" charset="0"/>
              <a:buChar char="•"/>
            </a:pPr>
            <a:r>
              <a:rPr lang="en-GB" sz="1800" b="0" i="0" u="none" strike="noStrike" baseline="0" dirty="0">
                <a:latin typeface="HsdqrjDnpkqpUtopiaStd-Regular"/>
              </a:rPr>
              <a:t>It frees you to focus on your applications so you can give them the fast performance, high availability, security and compatibility they need.</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 Amazon RDS is available on several </a:t>
            </a:r>
            <a:r>
              <a:rPr lang="en-GB" sz="1800" b="1" dirty="0">
                <a:solidFill>
                  <a:srgbClr val="000000"/>
                </a:solidFill>
                <a:latin typeface="HsdqrjDnpkqpUtopiaStd-Regular"/>
                <a:cs typeface="Times New Roman" pitchFamily="18" charset="0"/>
              </a:rPr>
              <a:t>database instance types </a:t>
            </a:r>
            <a:r>
              <a:rPr lang="en-GB" sz="1800" dirty="0">
                <a:solidFill>
                  <a:srgbClr val="000000"/>
                </a:solidFill>
                <a:latin typeface="HsdqrjDnpkqpUtopiaStd-Regular"/>
                <a:cs typeface="Times New Roman" pitchFamily="18" charset="0"/>
              </a:rPr>
              <a:t>- optimized for memory, performance or I/O - and provides you with six familiar database engines to choose from, including </a:t>
            </a:r>
          </a:p>
          <a:p>
            <a:pPr marL="801688" lvl="1" indent="-266700">
              <a:buClr>
                <a:srgbClr val="FF0066"/>
              </a:buClr>
              <a:buFont typeface="Arial" panose="020B0604020202020204" pitchFamily="34" charset="0"/>
              <a:buChar char="•"/>
            </a:pPr>
            <a:r>
              <a:rPr lang="en-GB" sz="1600" dirty="0">
                <a:solidFill>
                  <a:srgbClr val="000000"/>
                </a:solidFill>
                <a:latin typeface="HsdqrjDnpkqpUtopiaStd-Regular"/>
                <a:cs typeface="Times New Roman" pitchFamily="18" charset="0"/>
              </a:rPr>
              <a:t>Amazon Aurora, </a:t>
            </a:r>
          </a:p>
          <a:p>
            <a:pPr marL="801688" lvl="1" indent="-266700">
              <a:buClr>
                <a:srgbClr val="FF0066"/>
              </a:buClr>
              <a:buFont typeface="Arial" panose="020B0604020202020204" pitchFamily="34" charset="0"/>
              <a:buChar char="•"/>
            </a:pPr>
            <a:r>
              <a:rPr lang="en-GB" sz="1600" dirty="0">
                <a:solidFill>
                  <a:srgbClr val="000000"/>
                </a:solidFill>
                <a:latin typeface="HsdqrjDnpkqpUtopiaStd-Regular"/>
                <a:cs typeface="Times New Roman" pitchFamily="18" charset="0"/>
              </a:rPr>
              <a:t>PostgreSQL, </a:t>
            </a:r>
          </a:p>
          <a:p>
            <a:pPr marL="801688" lvl="1" indent="-266700">
              <a:buClr>
                <a:srgbClr val="FF0066"/>
              </a:buClr>
              <a:buFont typeface="Arial" panose="020B0604020202020204" pitchFamily="34" charset="0"/>
              <a:buChar char="•"/>
            </a:pPr>
            <a:r>
              <a:rPr lang="en-GB" sz="1600" dirty="0">
                <a:solidFill>
                  <a:srgbClr val="000000"/>
                </a:solidFill>
                <a:latin typeface="HsdqrjDnpkqpUtopiaStd-Regular"/>
                <a:cs typeface="Times New Roman" pitchFamily="18" charset="0"/>
              </a:rPr>
              <a:t>MySQL, </a:t>
            </a:r>
          </a:p>
          <a:p>
            <a:pPr marL="801688" lvl="1" indent="-266700">
              <a:buClr>
                <a:srgbClr val="FF0066"/>
              </a:buClr>
              <a:buFont typeface="Arial" panose="020B0604020202020204" pitchFamily="34" charset="0"/>
              <a:buChar char="•"/>
            </a:pPr>
            <a:r>
              <a:rPr lang="en-GB" sz="1600" dirty="0">
                <a:solidFill>
                  <a:srgbClr val="000000"/>
                </a:solidFill>
                <a:latin typeface="HsdqrjDnpkqpUtopiaStd-Regular"/>
                <a:cs typeface="Times New Roman" pitchFamily="18" charset="0"/>
              </a:rPr>
              <a:t>MariaDB, </a:t>
            </a:r>
          </a:p>
          <a:p>
            <a:pPr marL="801688" lvl="1" indent="-266700">
              <a:buClr>
                <a:srgbClr val="FF0066"/>
              </a:buClr>
              <a:buFont typeface="Arial" panose="020B0604020202020204" pitchFamily="34" charset="0"/>
              <a:buChar char="•"/>
            </a:pPr>
            <a:r>
              <a:rPr lang="en-GB" sz="1600" dirty="0">
                <a:solidFill>
                  <a:srgbClr val="000000"/>
                </a:solidFill>
                <a:latin typeface="HsdqrjDnpkqpUtopiaStd-Regular"/>
                <a:cs typeface="Times New Roman" pitchFamily="18" charset="0"/>
              </a:rPr>
              <a:t>Oracle Database, and </a:t>
            </a:r>
          </a:p>
          <a:p>
            <a:pPr marL="801688" lvl="1" indent="-266700">
              <a:buClr>
                <a:srgbClr val="FF0066"/>
              </a:buClr>
              <a:buFont typeface="Arial" panose="020B0604020202020204" pitchFamily="34" charset="0"/>
              <a:buChar char="•"/>
            </a:pPr>
            <a:r>
              <a:rPr lang="en-GB" sz="1600" dirty="0">
                <a:solidFill>
                  <a:srgbClr val="000000"/>
                </a:solidFill>
                <a:latin typeface="HsdqrjDnpkqpUtopiaStd-Regular"/>
                <a:cs typeface="Times New Roman" pitchFamily="18" charset="0"/>
              </a:rPr>
              <a:t>SQL Server.</a:t>
            </a:r>
          </a:p>
          <a:p>
            <a:pPr algn="l">
              <a:buClr>
                <a:srgbClr val="FF0066"/>
              </a:buClr>
              <a:buFont typeface="Arial" panose="020B0604020202020204" pitchFamily="34" charset="0"/>
              <a:buChar char="•"/>
            </a:pPr>
            <a:r>
              <a:rPr lang="en-GB" sz="1800" dirty="0">
                <a:solidFill>
                  <a:srgbClr val="000000"/>
                </a:solidFill>
                <a:latin typeface="HsdqrjDnpkqpUtopiaStd-Regular"/>
                <a:cs typeface="Times New Roman" pitchFamily="18" charset="0"/>
              </a:rPr>
              <a:t>You can use the </a:t>
            </a:r>
            <a:r>
              <a:rPr lang="en-GB" sz="1800" b="1" dirty="0">
                <a:solidFill>
                  <a:srgbClr val="000000"/>
                </a:solidFill>
                <a:latin typeface="HsdqrjDnpkqpUtopiaStd-Regular"/>
                <a:cs typeface="Times New Roman" pitchFamily="18" charset="0"/>
              </a:rPr>
              <a:t>AWS Database Migration Service </a:t>
            </a:r>
            <a:r>
              <a:rPr lang="en-GB" sz="1800" dirty="0">
                <a:solidFill>
                  <a:srgbClr val="000000"/>
                </a:solidFill>
                <a:latin typeface="HsdqrjDnpkqpUtopiaStd-Regular"/>
                <a:cs typeface="Times New Roman" pitchFamily="18" charset="0"/>
              </a:rPr>
              <a:t>to easily migrate or replicate your existing databases to Amazon RDS. </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513457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Connecting to Db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None/>
            </a:pPr>
            <a:r>
              <a:rPr lang="en-GB" sz="1800" b="1" i="0" dirty="0">
                <a:solidFill>
                  <a:srgbClr val="333333"/>
                </a:solidFill>
                <a:effectLst/>
                <a:latin typeface="Times New Roman" panose="02020603050405020304" pitchFamily="18" charset="0"/>
                <a:cs typeface="Times New Roman" panose="02020603050405020304" pitchFamily="18" charset="0"/>
              </a:rPr>
              <a:t>Reasons for connection to </a:t>
            </a:r>
            <a:r>
              <a:rPr lang="en-GB" sz="1800" b="1" i="0" dirty="0" err="1">
                <a:solidFill>
                  <a:srgbClr val="333333"/>
                </a:solidFill>
                <a:effectLst/>
                <a:latin typeface="Times New Roman" panose="02020603050405020304" pitchFamily="18" charset="0"/>
                <a:cs typeface="Times New Roman" panose="02020603050405020304" pitchFamily="18" charset="0"/>
              </a:rPr>
              <a:t>db</a:t>
            </a:r>
            <a:r>
              <a:rPr lang="en-GB" sz="1800" b="1" i="0" dirty="0">
                <a:solidFill>
                  <a:srgbClr val="333333"/>
                </a:solidFill>
                <a:effectLst/>
                <a:latin typeface="Times New Roman" panose="02020603050405020304" pitchFamily="18" charset="0"/>
                <a:cs typeface="Times New Roman" panose="02020603050405020304" pitchFamily="18" charset="0"/>
              </a:rPr>
              <a:t> failure:</a:t>
            </a:r>
          </a:p>
          <a:p>
            <a:pPr algn="l">
              <a:buFont typeface="Arial" panose="020B0604020202020204" pitchFamily="34" charset="0"/>
              <a:buChar char="•"/>
            </a:pPr>
            <a:r>
              <a:rPr lang="en-GB" sz="1800" b="0" i="0" dirty="0">
                <a:solidFill>
                  <a:srgbClr val="333333"/>
                </a:solidFill>
                <a:effectLst/>
                <a:latin typeface="Times New Roman" panose="02020603050405020304" pitchFamily="18" charset="0"/>
                <a:cs typeface="Times New Roman" panose="02020603050405020304" pitchFamily="18" charset="0"/>
              </a:rPr>
              <a:t>The RDS DB instance is in a state other than available, so it can't accept connections.</a:t>
            </a:r>
          </a:p>
          <a:p>
            <a:pPr algn="l">
              <a:buFont typeface="Arial" panose="020B0604020202020204" pitchFamily="34" charset="0"/>
              <a:buChar char="•"/>
            </a:pPr>
            <a:r>
              <a:rPr lang="en-GB" sz="1800" b="0" i="0" dirty="0">
                <a:solidFill>
                  <a:srgbClr val="333333"/>
                </a:solidFill>
                <a:effectLst/>
                <a:latin typeface="Times New Roman" panose="02020603050405020304" pitchFamily="18" charset="0"/>
                <a:cs typeface="Times New Roman" panose="02020603050405020304" pitchFamily="18" charset="0"/>
              </a:rPr>
              <a:t>The source you use to connect to the DB instance is missing from the sources authorized to access the DB instance in your security group, network access control lists (ACLs), or local firewalls.</a:t>
            </a:r>
          </a:p>
          <a:p>
            <a:pPr algn="l">
              <a:buFont typeface="Arial" panose="020B0604020202020204" pitchFamily="34" charset="0"/>
              <a:buChar char="•"/>
            </a:pPr>
            <a:r>
              <a:rPr lang="en-GB" sz="1800" b="0" i="0" dirty="0">
                <a:solidFill>
                  <a:srgbClr val="333333"/>
                </a:solidFill>
                <a:effectLst/>
                <a:latin typeface="Times New Roman" panose="02020603050405020304" pitchFamily="18" charset="0"/>
                <a:cs typeface="Times New Roman" panose="02020603050405020304" pitchFamily="18" charset="0"/>
              </a:rPr>
              <a:t>The wrong DNS name or endpoint was used to connect to the DB instance.</a:t>
            </a:r>
          </a:p>
          <a:p>
            <a:pPr algn="l">
              <a:buFont typeface="Arial" panose="020B0604020202020204" pitchFamily="34" charset="0"/>
              <a:buChar char="•"/>
            </a:pPr>
            <a:r>
              <a:rPr lang="en-GB" sz="1800" b="0" i="0" dirty="0">
                <a:solidFill>
                  <a:srgbClr val="333333"/>
                </a:solidFill>
                <a:effectLst/>
                <a:latin typeface="Times New Roman" panose="02020603050405020304" pitchFamily="18" charset="0"/>
                <a:cs typeface="Times New Roman" panose="02020603050405020304" pitchFamily="18" charset="0"/>
              </a:rPr>
              <a:t>The Multi-AZ DB instance failed over, and the secondary DB instance uses a subnet or route table that doesn't allow inbound connections.</a:t>
            </a:r>
          </a:p>
          <a:p>
            <a:pPr algn="l">
              <a:buFont typeface="Arial" panose="020B0604020202020204" pitchFamily="34" charset="0"/>
              <a:buChar char="•"/>
            </a:pPr>
            <a:r>
              <a:rPr lang="en-GB" sz="1800" b="0" i="0" dirty="0">
                <a:solidFill>
                  <a:srgbClr val="333333"/>
                </a:solidFill>
                <a:effectLst/>
                <a:latin typeface="Times New Roman" panose="02020603050405020304" pitchFamily="18" charset="0"/>
                <a:cs typeface="Times New Roman" panose="02020603050405020304" pitchFamily="18" charset="0"/>
              </a:rPr>
              <a:t>The user authentication is incorrect.</a:t>
            </a:r>
          </a:p>
          <a:p>
            <a:pPr marL="0" indent="0" algn="l">
              <a:buNone/>
            </a:pPr>
            <a:r>
              <a:rPr lang="en-GB" sz="1800" b="1" dirty="0" err="1">
                <a:solidFill>
                  <a:srgbClr val="333333"/>
                </a:solidFill>
                <a:latin typeface="Times New Roman" panose="02020603050405020304" pitchFamily="18" charset="0"/>
                <a:cs typeface="Times New Roman" panose="02020603050405020304" pitchFamily="18" charset="0"/>
              </a:rPr>
              <a:t>Sdk</a:t>
            </a:r>
            <a:r>
              <a:rPr lang="en-GB" sz="1800" b="1" dirty="0">
                <a:solidFill>
                  <a:srgbClr val="333333"/>
                </a:solidFill>
                <a:latin typeface="Times New Roman" panose="02020603050405020304" pitchFamily="18" charset="0"/>
                <a:cs typeface="Times New Roman" panose="02020603050405020304" pitchFamily="18" charset="0"/>
              </a:rPr>
              <a:t> </a:t>
            </a:r>
            <a:r>
              <a:rPr lang="en-GB" sz="1800" b="1" dirty="0" err="1">
                <a:solidFill>
                  <a:srgbClr val="333333"/>
                </a:solidFill>
                <a:latin typeface="Times New Roman" panose="02020603050405020304" pitchFamily="18" charset="0"/>
                <a:cs typeface="Times New Roman" panose="02020603050405020304" pitchFamily="18" charset="0"/>
              </a:rPr>
              <a:t>urls</a:t>
            </a:r>
            <a:r>
              <a:rPr lang="en-GB" sz="1800" b="1" dirty="0">
                <a:solidFill>
                  <a:srgbClr val="333333"/>
                </a:solidFill>
                <a:latin typeface="Times New Roman" panose="02020603050405020304" pitchFamily="18" charset="0"/>
                <a:cs typeface="Times New Roman" panose="02020603050405020304" pitchFamily="18" charset="0"/>
              </a:rPr>
              <a:t>:</a:t>
            </a:r>
            <a:endParaRPr lang="en-GB" sz="1800" b="1" i="0" dirty="0">
              <a:solidFill>
                <a:srgbClr val="333333"/>
              </a:solidFill>
              <a:effectLst/>
              <a:latin typeface="Times New Roman" panose="02020603050405020304" pitchFamily="18" charset="0"/>
              <a:cs typeface="Times New Roman" panose="02020603050405020304" pitchFamily="18" charset="0"/>
            </a:endParaRPr>
          </a:p>
          <a:p>
            <a:pPr marL="0" indent="0">
              <a:buClr>
                <a:srgbClr val="FF0066"/>
              </a:buClr>
              <a:buNone/>
            </a:pPr>
            <a:r>
              <a:rPr lang="en-GB" sz="1800" b="1" i="1" dirty="0">
                <a:latin typeface="Times New Roman" panose="02020603050405020304" pitchFamily="18" charset="0"/>
                <a:cs typeface="Times New Roman" panose="02020603050405020304" pitchFamily="18" charset="0"/>
              </a:rPr>
              <a:t>https://docs.aws.amazon.com/code-samples/latest/catalog/javav2-rds-src-main-java-com-example-rds-CreateDBInstance.java.html</a:t>
            </a:r>
          </a:p>
          <a:p>
            <a:pPr marL="0" indent="0" algn="l">
              <a:buClr>
                <a:srgbClr val="FF0066"/>
              </a:buClr>
              <a:buNone/>
            </a:pPr>
            <a:r>
              <a:rPr lang="en-GB" sz="1800" b="1" i="1" dirty="0">
                <a:latin typeface="Times New Roman" panose="02020603050405020304" pitchFamily="18" charset="0"/>
                <a:cs typeface="Times New Roman" panose="02020603050405020304" pitchFamily="18" charset="0"/>
                <a:hlinkClick r:id="rId2"/>
              </a:rPr>
              <a:t>https://docs.aws.amazon.com/AWSJavaSDK/latest/javadoc/com/amazonaws/services/rds/AmazonRDSClient.html</a:t>
            </a:r>
            <a:endParaRPr lang="en-GB" sz="1800" b="1" i="1" dirty="0">
              <a:latin typeface="Times New Roman" panose="02020603050405020304" pitchFamily="18" charset="0"/>
              <a:cs typeface="Times New Roman" panose="02020603050405020304" pitchFamily="18" charset="0"/>
            </a:endParaRPr>
          </a:p>
          <a:p>
            <a:pPr marL="0" indent="0" algn="l">
              <a:buClr>
                <a:srgbClr val="FF0066"/>
              </a:buClr>
              <a:buNone/>
            </a:pPr>
            <a:r>
              <a:rPr lang="en-GB" sz="1800" b="1" i="1" dirty="0">
                <a:latin typeface="Times New Roman" panose="02020603050405020304" pitchFamily="18" charset="0"/>
                <a:cs typeface="Times New Roman" panose="02020603050405020304" pitchFamily="18" charset="0"/>
                <a:hlinkClick r:id="rId3"/>
              </a:rPr>
              <a:t>https://docs.aws.amazon.com/code-samples/latest/catalog/javav2-rds-src-main-java-com-example-rds-DescribeDBInstances.java.html</a:t>
            </a:r>
            <a:r>
              <a:rPr lang="en-GB" sz="1800" b="1"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4930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Connecting to </a:t>
            </a:r>
            <a:r>
              <a:rPr lang="en-GB" sz="2400" b="1" i="1" kern="1200" dirty="0" err="1">
                <a:solidFill>
                  <a:srgbClr val="B907AC"/>
                </a:solidFill>
                <a:latin typeface="Times New Roman" panose="02020603050405020304" pitchFamily="18" charset="0"/>
                <a:ea typeface="+mn-ea"/>
                <a:cs typeface="Times New Roman" panose="02020603050405020304" pitchFamily="18" charset="0"/>
              </a:rPr>
              <a:t>MySql</a:t>
            </a:r>
            <a:r>
              <a:rPr lang="en-GB" sz="2400" b="1" i="1" kern="1200" dirty="0">
                <a:solidFill>
                  <a:srgbClr val="B907AC"/>
                </a:solidFill>
                <a:latin typeface="Times New Roman" panose="02020603050405020304" pitchFamily="18" charset="0"/>
                <a:ea typeface="+mn-ea"/>
                <a:cs typeface="Times New Roman" panose="02020603050405020304" pitchFamily="18" charset="0"/>
              </a:rPr>
              <a:t> Db instance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 y="563562"/>
            <a:ext cx="9144000" cy="6370638"/>
          </a:xfrm>
        </p:spPr>
        <p:txBody>
          <a:bodyPr>
            <a:normAutofit/>
          </a:bodyPr>
          <a:lstStyle/>
          <a:p>
            <a:pPr algn="l">
              <a:buFont typeface="Arial" panose="020B0604020202020204" pitchFamily="34" charset="0"/>
              <a:buChar char="•"/>
            </a:pPr>
            <a:r>
              <a:rPr lang="en-GB" sz="1800" b="1" i="0" dirty="0">
                <a:solidFill>
                  <a:srgbClr val="333333"/>
                </a:solidFill>
                <a:effectLst/>
                <a:latin typeface="Times New Roman" panose="02020603050405020304" pitchFamily="18" charset="0"/>
                <a:cs typeface="Times New Roman" panose="02020603050405020304" pitchFamily="18" charset="0"/>
              </a:rPr>
              <a:t> </a:t>
            </a:r>
            <a:r>
              <a:rPr lang="en-GB" sz="1800" b="0" i="0" u="none" strike="noStrike" baseline="0" dirty="0">
                <a:latin typeface="AmazonEmber-Regular"/>
              </a:rPr>
              <a:t>The connection information for a DB instance includes its </a:t>
            </a:r>
            <a:r>
              <a:rPr lang="en-GB" sz="1800" b="1" i="0" u="none" strike="noStrike" baseline="0" dirty="0">
                <a:latin typeface="AmazonEmber-Regular"/>
              </a:rPr>
              <a:t>endpoint, port, and a valid database user, such as the master user. </a:t>
            </a:r>
          </a:p>
          <a:p>
            <a:pPr algn="l">
              <a:buFont typeface="Arial" panose="020B0604020202020204" pitchFamily="34" charset="0"/>
              <a:buChar char="•"/>
            </a:pPr>
            <a:r>
              <a:rPr lang="en-GB" sz="1800" b="0" i="0" u="none" strike="noStrike" baseline="0" dirty="0">
                <a:latin typeface="AmazonEmber-Regular"/>
              </a:rPr>
              <a:t>For example, suppose that an endpoint value is </a:t>
            </a:r>
            <a:r>
              <a:rPr lang="en-GB" sz="1800" b="0" i="0" u="none" strike="noStrike" baseline="0" dirty="0">
                <a:latin typeface="CourierPrime"/>
              </a:rPr>
              <a:t>mydb.123456789012.us-east-1.rds.amazonaws.com</a:t>
            </a:r>
            <a:r>
              <a:rPr lang="en-GB" sz="1800" b="0" i="0" u="none" strike="noStrike" baseline="0" dirty="0">
                <a:latin typeface="AmazonEmber-Regular"/>
              </a:rPr>
              <a:t>. In this case, the port value is </a:t>
            </a:r>
            <a:r>
              <a:rPr lang="en-GB" sz="1800" b="0" i="0" u="none" strike="noStrike" baseline="0" dirty="0">
                <a:latin typeface="CourierPrime"/>
              </a:rPr>
              <a:t>3306</a:t>
            </a:r>
            <a:r>
              <a:rPr lang="en-GB" sz="1800" b="0" i="0" u="none" strike="noStrike" baseline="0" dirty="0">
                <a:latin typeface="AmazonEmber-Regular"/>
              </a:rPr>
              <a:t>, and the database user is </a:t>
            </a:r>
            <a:r>
              <a:rPr lang="en-GB" sz="1800" b="0" i="0" u="none" strike="noStrike" baseline="0" dirty="0">
                <a:latin typeface="CourierPrime"/>
              </a:rPr>
              <a:t>admin</a:t>
            </a:r>
            <a:r>
              <a:rPr lang="en-GB" sz="1800" b="0" i="0" u="none" strike="noStrike" baseline="0" dirty="0">
                <a:latin typeface="AmazonEmber-Regular"/>
              </a:rPr>
              <a:t>.</a:t>
            </a:r>
          </a:p>
          <a:p>
            <a:pPr algn="l">
              <a:buFont typeface="Arial" panose="020B0604020202020204" pitchFamily="34" charset="0"/>
              <a:buChar char="•"/>
            </a:pPr>
            <a:r>
              <a:rPr lang="en-GB" sz="1800" b="0" i="0" u="none" strike="noStrike" baseline="0" dirty="0">
                <a:latin typeface="AmazonEmber-Regular"/>
              </a:rPr>
              <a:t>Given this information, you specify the following values in a connection string:</a:t>
            </a:r>
          </a:p>
          <a:p>
            <a:pPr marL="365760" lvl="1" indent="0">
              <a:buNone/>
            </a:pPr>
            <a:r>
              <a:rPr lang="en-GB" sz="1500" b="0" i="0" u="none" strike="noStrike" baseline="0" dirty="0">
                <a:latin typeface="AmazonEmber-Regular"/>
              </a:rPr>
              <a:t>• For host or </a:t>
            </a:r>
            <a:r>
              <a:rPr lang="en-GB" sz="1500" b="1" i="0" u="none" strike="noStrike" baseline="0" dirty="0">
                <a:latin typeface="AmazonEmber-Regular"/>
              </a:rPr>
              <a:t>host name or </a:t>
            </a:r>
            <a:r>
              <a:rPr lang="en-GB" sz="1500" b="0" i="0" u="none" strike="noStrike" baseline="0" dirty="0">
                <a:latin typeface="AmazonEmber-Regular"/>
              </a:rPr>
              <a:t>DNS name, specify </a:t>
            </a:r>
            <a:r>
              <a:rPr lang="en-GB" sz="1500" b="0" i="0" u="none" strike="noStrike" baseline="0" dirty="0">
                <a:latin typeface="CourierPrime"/>
              </a:rPr>
              <a:t>mydb.123456789012.useast</a:t>
            </a:r>
            <a:r>
              <a:rPr lang="en-IN" sz="1500" b="0" i="0" u="none" strike="noStrike" baseline="0" dirty="0">
                <a:latin typeface="CourierPrime"/>
              </a:rPr>
              <a:t>1.rds.amazonaws.com</a:t>
            </a:r>
            <a:r>
              <a:rPr lang="en-IN" sz="1500" b="0" i="0" u="none" strike="noStrike" baseline="0" dirty="0">
                <a:latin typeface="AmazonEmber-Regular"/>
              </a:rPr>
              <a:t>.</a:t>
            </a:r>
          </a:p>
          <a:p>
            <a:pPr marL="365760" lvl="1" indent="0">
              <a:buNone/>
            </a:pPr>
            <a:r>
              <a:rPr lang="en-IN" sz="1500" b="0" i="0" u="none" strike="noStrike" baseline="0" dirty="0">
                <a:latin typeface="AmazonEmber-Regular"/>
              </a:rPr>
              <a:t>• For </a:t>
            </a:r>
            <a:r>
              <a:rPr lang="en-IN" sz="1500" b="1" i="0" u="none" strike="noStrike" baseline="0" dirty="0">
                <a:latin typeface="AmazonEmber-Regular"/>
              </a:rPr>
              <a:t>port</a:t>
            </a:r>
            <a:r>
              <a:rPr lang="en-IN" sz="1500" b="0" i="0" u="none" strike="noStrike" baseline="0" dirty="0">
                <a:latin typeface="AmazonEmber-Regular"/>
              </a:rPr>
              <a:t>, specify </a:t>
            </a:r>
            <a:r>
              <a:rPr lang="en-IN" sz="1500" b="0" i="0" u="none" strike="noStrike" baseline="0" dirty="0">
                <a:latin typeface="CourierPrime"/>
              </a:rPr>
              <a:t>3306</a:t>
            </a:r>
            <a:r>
              <a:rPr lang="en-IN" sz="1500" b="0" i="0" u="none" strike="noStrike" baseline="0" dirty="0">
                <a:latin typeface="AmazonEmber-Regular"/>
              </a:rPr>
              <a:t>.</a:t>
            </a:r>
          </a:p>
          <a:p>
            <a:pPr marL="365760" lvl="1" indent="0">
              <a:buNone/>
            </a:pPr>
            <a:r>
              <a:rPr lang="en-IN" sz="1500" b="0" i="0" u="none" strike="noStrike" baseline="0" dirty="0">
                <a:latin typeface="AmazonEmber-Regular"/>
              </a:rPr>
              <a:t>• For </a:t>
            </a:r>
            <a:r>
              <a:rPr lang="en-IN" sz="1500" b="1" i="0" u="none" strike="noStrike" baseline="0" dirty="0">
                <a:latin typeface="AmazonEmber-Regular"/>
              </a:rPr>
              <a:t>user</a:t>
            </a:r>
            <a:r>
              <a:rPr lang="en-IN" sz="1500" b="0" i="0" u="none" strike="noStrike" baseline="0" dirty="0">
                <a:latin typeface="AmazonEmber-Regular"/>
              </a:rPr>
              <a:t>, specify </a:t>
            </a:r>
            <a:r>
              <a:rPr lang="en-IN" sz="1500" b="0" i="0" u="none" strike="noStrike" baseline="0" dirty="0">
                <a:latin typeface="CourierPrime"/>
              </a:rPr>
              <a:t>admin</a:t>
            </a:r>
            <a:r>
              <a:rPr lang="en-IN" sz="1500" b="0" i="0" u="none" strike="noStrike" baseline="0" dirty="0">
                <a:latin typeface="AmazonEmber-Regular"/>
              </a:rPr>
              <a:t>. </a:t>
            </a:r>
          </a:p>
          <a:p>
            <a:pPr algn="l">
              <a:buFont typeface="Arial" panose="020B0604020202020204" pitchFamily="34" charset="0"/>
              <a:buChar char="•"/>
            </a:pPr>
            <a:r>
              <a:rPr lang="en-GB" sz="1800" b="0" i="0" u="none" strike="noStrike" baseline="0" dirty="0">
                <a:latin typeface="AmazonEmber-Regular"/>
              </a:rPr>
              <a:t>To connect to a DB instance, use any client for a DB engine. For example, you might use the </a:t>
            </a:r>
            <a:r>
              <a:rPr lang="en-GB" sz="1800" b="0" i="0" u="none" strike="noStrike" baseline="0" dirty="0" err="1">
                <a:latin typeface="AmazonEmber-Regular"/>
              </a:rPr>
              <a:t>mysql</a:t>
            </a:r>
            <a:r>
              <a:rPr lang="en-GB" sz="1800" b="0" i="0" u="none" strike="noStrike" baseline="0" dirty="0">
                <a:latin typeface="AmazonEmber-Regular"/>
              </a:rPr>
              <a:t> utility to connect to a  MariaDB or MySQL DB instance.</a:t>
            </a:r>
            <a:endParaRPr lang="en-IN" sz="1500" dirty="0">
              <a:latin typeface="AmazonEmber-Regular"/>
              <a:cs typeface="Times New Roman" panose="02020603050405020304" pitchFamily="18" charset="0"/>
            </a:endParaRPr>
          </a:p>
        </p:txBody>
      </p:sp>
    </p:spTree>
    <p:extLst>
      <p:ext uri="{BB962C8B-B14F-4D97-AF65-F5344CB8AC3E}">
        <p14:creationId xmlns:p14="http://schemas.microsoft.com/office/powerpoint/2010/main" val="3869041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Connecting to </a:t>
            </a:r>
            <a:r>
              <a:rPr lang="en-GB" sz="2400" b="1" i="1" kern="1200" dirty="0" err="1">
                <a:solidFill>
                  <a:srgbClr val="B907AC"/>
                </a:solidFill>
                <a:latin typeface="Times New Roman" panose="02020603050405020304" pitchFamily="18" charset="0"/>
                <a:ea typeface="+mn-ea"/>
                <a:cs typeface="Times New Roman" panose="02020603050405020304" pitchFamily="18" charset="0"/>
              </a:rPr>
              <a:t>MySql</a:t>
            </a:r>
            <a:r>
              <a:rPr lang="en-GB" sz="2400" b="1" i="1" kern="1200" dirty="0">
                <a:solidFill>
                  <a:srgbClr val="B907AC"/>
                </a:solidFill>
                <a:latin typeface="Times New Roman" panose="02020603050405020304" pitchFamily="18" charset="0"/>
                <a:ea typeface="+mn-ea"/>
                <a:cs typeface="Times New Roman" panose="02020603050405020304" pitchFamily="18" charset="0"/>
              </a:rPr>
              <a:t> Db instance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 y="563562"/>
            <a:ext cx="9144000" cy="6370638"/>
          </a:xfrm>
        </p:spPr>
        <p:txBody>
          <a:bodyPr>
            <a:normAutofit/>
          </a:bodyPr>
          <a:lstStyle/>
          <a:p>
            <a:pPr marL="0" indent="0" algn="l">
              <a:buNone/>
            </a:pPr>
            <a:r>
              <a:rPr lang="en-IN" sz="1800" b="1" i="0" dirty="0">
                <a:solidFill>
                  <a:srgbClr val="333333"/>
                </a:solidFill>
                <a:effectLst/>
                <a:latin typeface="Times New Roman" panose="02020603050405020304" pitchFamily="18" charset="0"/>
                <a:cs typeface="Times New Roman" panose="02020603050405020304" pitchFamily="18" charset="0"/>
              </a:rPr>
              <a:t>Getting Connection Information:</a:t>
            </a:r>
          </a:p>
          <a:p>
            <a:pPr marL="0" indent="0" algn="l">
              <a:buNone/>
            </a:pPr>
            <a:r>
              <a:rPr lang="en-IN" sz="1800" b="0" i="0" u="none" strike="noStrike" baseline="0" dirty="0">
                <a:solidFill>
                  <a:srgbClr val="004B92"/>
                </a:solidFill>
                <a:latin typeface="Times New Roman" panose="02020603050405020304" pitchFamily="18" charset="0"/>
                <a:cs typeface="Times New Roman" panose="02020603050405020304" pitchFamily="18" charset="0"/>
              </a:rPr>
              <a:t>Console</a:t>
            </a:r>
          </a:p>
          <a:p>
            <a:pPr marL="0" indent="0" algn="l">
              <a:buNone/>
            </a:pPr>
            <a:r>
              <a:rPr lang="en-GB" sz="1800" b="1" i="0" u="none" strike="noStrike" baseline="0" dirty="0">
                <a:solidFill>
                  <a:srgbClr val="000000"/>
                </a:solidFill>
                <a:latin typeface="Times New Roman" panose="02020603050405020304" pitchFamily="18" charset="0"/>
                <a:cs typeface="Times New Roman" panose="02020603050405020304" pitchFamily="18" charset="0"/>
              </a:rPr>
              <a:t>To find the connection information for a DB instance in the AWS Management Console</a:t>
            </a:r>
          </a:p>
          <a:p>
            <a:pPr marL="0" indent="0" algn="l">
              <a:buNone/>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1. Sign in to the AWS Management Console and open the Amazon RDS console at </a:t>
            </a:r>
            <a:r>
              <a:rPr lang="en-GB" sz="1800" b="0" i="0" u="none" strike="noStrike" baseline="0" dirty="0">
                <a:solidFill>
                  <a:srgbClr val="146EB5"/>
                </a:solidFill>
                <a:latin typeface="Times New Roman" panose="02020603050405020304" pitchFamily="18" charset="0"/>
                <a:cs typeface="Times New Roman" panose="02020603050405020304" pitchFamily="18" charset="0"/>
              </a:rPr>
              <a:t>https://</a:t>
            </a:r>
          </a:p>
          <a:p>
            <a:pPr marL="0" indent="0" algn="l">
              <a:buNone/>
            </a:pPr>
            <a:r>
              <a:rPr lang="en-IN" sz="1800" b="0" i="0" u="none" strike="noStrike" baseline="0" dirty="0">
                <a:solidFill>
                  <a:srgbClr val="146EB5"/>
                </a:solidFill>
                <a:latin typeface="Times New Roman" panose="02020603050405020304" pitchFamily="18" charset="0"/>
                <a:cs typeface="Times New Roman" panose="02020603050405020304" pitchFamily="18" charset="0"/>
              </a:rPr>
              <a:t>console.aws.amazon.com/</a:t>
            </a:r>
            <a:r>
              <a:rPr lang="en-IN" sz="1800" b="0" i="0" u="none" strike="noStrike" baseline="0" dirty="0" err="1">
                <a:solidFill>
                  <a:srgbClr val="146EB5"/>
                </a:solidFill>
                <a:latin typeface="Times New Roman" panose="02020603050405020304" pitchFamily="18" charset="0"/>
                <a:cs typeface="Times New Roman" panose="02020603050405020304" pitchFamily="18" charset="0"/>
              </a:rPr>
              <a:t>rds</a:t>
            </a:r>
            <a:r>
              <a:rPr lang="en-IN" sz="1800" b="0" i="0" u="none" strike="noStrike" baseline="0" dirty="0">
                <a:solidFill>
                  <a:srgbClr val="146EB5"/>
                </a:solidFill>
                <a:latin typeface="Times New Roman" panose="02020603050405020304" pitchFamily="18" charset="0"/>
                <a:cs typeface="Times New Roman" panose="02020603050405020304" pitchFamily="18" charset="0"/>
              </a:rPr>
              <a:t>/</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a:t>
            </a:r>
          </a:p>
          <a:p>
            <a:pPr marL="0" indent="0" algn="l">
              <a:buNone/>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2. In the navigation pane, choose </a:t>
            </a:r>
            <a:r>
              <a:rPr lang="en-GB" sz="1800" b="1" i="0" u="none" strike="noStrike" baseline="0" dirty="0">
                <a:solidFill>
                  <a:srgbClr val="000000"/>
                </a:solidFill>
                <a:latin typeface="Times New Roman" panose="02020603050405020304" pitchFamily="18" charset="0"/>
                <a:cs typeface="Times New Roman" panose="02020603050405020304" pitchFamily="18" charset="0"/>
              </a:rPr>
              <a:t>Databases </a:t>
            </a:r>
            <a:r>
              <a:rPr lang="en-GB" sz="1800" b="0" i="0" u="none" strike="noStrike" baseline="0" dirty="0">
                <a:solidFill>
                  <a:srgbClr val="000000"/>
                </a:solidFill>
                <a:latin typeface="Times New Roman" panose="02020603050405020304" pitchFamily="18" charset="0"/>
                <a:cs typeface="Times New Roman" panose="02020603050405020304" pitchFamily="18" charset="0"/>
              </a:rPr>
              <a:t>to display a list of your DB instances.</a:t>
            </a:r>
          </a:p>
          <a:p>
            <a:pPr marL="0" indent="0" algn="l">
              <a:buNone/>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3. Choose the name of the MySQL DB instance to display its details.</a:t>
            </a:r>
          </a:p>
          <a:p>
            <a:pPr marL="0" indent="0" algn="l">
              <a:buNone/>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4. On the </a:t>
            </a:r>
            <a:r>
              <a:rPr lang="en-GB" sz="1800" b="1" i="0" u="none" strike="noStrike" baseline="0" dirty="0">
                <a:solidFill>
                  <a:srgbClr val="000000"/>
                </a:solidFill>
                <a:latin typeface="Times New Roman" panose="02020603050405020304" pitchFamily="18" charset="0"/>
                <a:cs typeface="Times New Roman" panose="02020603050405020304" pitchFamily="18" charset="0"/>
              </a:rPr>
              <a:t>Connectivity &amp; security </a:t>
            </a:r>
            <a:r>
              <a:rPr lang="en-GB" sz="1800" b="0" i="0" u="none" strike="noStrike" baseline="0" dirty="0">
                <a:solidFill>
                  <a:srgbClr val="000000"/>
                </a:solidFill>
                <a:latin typeface="Times New Roman" panose="02020603050405020304" pitchFamily="18" charset="0"/>
                <a:cs typeface="Times New Roman" panose="02020603050405020304" pitchFamily="18" charset="0"/>
              </a:rPr>
              <a:t>tab, copy the endpoint. Also, note the port number. You need both the endpoint and the port number to connect to the DB instance. </a:t>
            </a:r>
          </a:p>
          <a:p>
            <a:pPr marL="0" indent="0" algn="l">
              <a:buNone/>
            </a:pPr>
            <a:endParaRPr lang="en-GB" sz="1800" dirty="0">
              <a:solidFill>
                <a:srgbClr val="000000"/>
              </a:solidFill>
              <a:latin typeface="Times New Roman" panose="02020603050405020304" pitchFamily="18" charset="0"/>
              <a:cs typeface="Times New Roman" panose="02020603050405020304" pitchFamily="18" charset="0"/>
            </a:endParaRPr>
          </a:p>
          <a:p>
            <a:pPr marL="0" indent="0" algn="l">
              <a:buNone/>
            </a:pPr>
            <a:r>
              <a:rPr lang="en-GB" sz="1800" b="1" dirty="0">
                <a:solidFill>
                  <a:srgbClr val="000000"/>
                </a:solidFill>
                <a:latin typeface="Times New Roman" panose="02020603050405020304" pitchFamily="18" charset="0"/>
                <a:cs typeface="Times New Roman" panose="02020603050405020304" pitchFamily="18" charset="0"/>
              </a:rPr>
              <a:t>Ex: From Windows command prompt, </a:t>
            </a:r>
            <a:r>
              <a:rPr lang="en-GB" sz="1800" dirty="0">
                <a:solidFill>
                  <a:srgbClr val="000000"/>
                </a:solidFill>
                <a:latin typeface="Times New Roman" panose="02020603050405020304" pitchFamily="18" charset="0"/>
                <a:cs typeface="Times New Roman" panose="02020603050405020304" pitchFamily="18" charset="0"/>
              </a:rPr>
              <a:t>give command to get connection information:</a:t>
            </a:r>
          </a:p>
          <a:p>
            <a:pPr marL="0" indent="0" algn="l">
              <a:buNone/>
            </a:pPr>
            <a:r>
              <a:rPr lang="en-IN" sz="1800" dirty="0" err="1">
                <a:latin typeface="Times New Roman" panose="02020603050405020304" pitchFamily="18" charset="0"/>
                <a:cs typeface="Times New Roman" panose="02020603050405020304" pitchFamily="18" charset="0"/>
              </a:rPr>
              <a:t>aws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rds</a:t>
            </a:r>
            <a:r>
              <a:rPr lang="en-IN" sz="1800" dirty="0">
                <a:latin typeface="Times New Roman" panose="02020603050405020304" pitchFamily="18" charset="0"/>
                <a:cs typeface="Times New Roman" panose="02020603050405020304" pitchFamily="18" charset="0"/>
              </a:rPr>
              <a:t> describe-</a:t>
            </a:r>
            <a:r>
              <a:rPr lang="en-IN" sz="1800" dirty="0" err="1">
                <a:latin typeface="Times New Roman" panose="02020603050405020304" pitchFamily="18" charset="0"/>
                <a:cs typeface="Times New Roman" panose="02020603050405020304" pitchFamily="18" charset="0"/>
              </a:rPr>
              <a:t>db</a:t>
            </a:r>
            <a:r>
              <a:rPr lang="en-IN" sz="1800" dirty="0">
                <a:latin typeface="Times New Roman" panose="02020603050405020304" pitchFamily="18" charset="0"/>
                <a:cs typeface="Times New Roman" panose="02020603050405020304" pitchFamily="18" charset="0"/>
              </a:rPr>
              <a:t>-instances --filters "Name=</a:t>
            </a:r>
            <a:r>
              <a:rPr lang="en-IN" sz="1800" dirty="0" err="1">
                <a:latin typeface="Times New Roman" panose="02020603050405020304" pitchFamily="18" charset="0"/>
                <a:cs typeface="Times New Roman" panose="02020603050405020304" pitchFamily="18" charset="0"/>
              </a:rPr>
              <a:t>engine,Values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mysql</a:t>
            </a:r>
            <a:r>
              <a:rPr lang="en-IN" sz="1800" dirty="0">
                <a:latin typeface="Times New Roman" panose="02020603050405020304" pitchFamily="18" charset="0"/>
                <a:cs typeface="Times New Roman" panose="02020603050405020304" pitchFamily="18" charset="0"/>
              </a:rPr>
              <a:t>" --query "*[].[DBInstanceIdentifier,Endpoint.Address,Endpoint.Port,MasterUsername]"</a:t>
            </a:r>
          </a:p>
        </p:txBody>
      </p:sp>
    </p:spTree>
    <p:extLst>
      <p:ext uri="{BB962C8B-B14F-4D97-AF65-F5344CB8AC3E}">
        <p14:creationId xmlns:p14="http://schemas.microsoft.com/office/powerpoint/2010/main" val="1987739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Connecting to </a:t>
            </a:r>
            <a:r>
              <a:rPr lang="en-GB" sz="2400" b="1" i="1" kern="1200" dirty="0" err="1">
                <a:solidFill>
                  <a:srgbClr val="B907AC"/>
                </a:solidFill>
                <a:latin typeface="Times New Roman" panose="02020603050405020304" pitchFamily="18" charset="0"/>
                <a:ea typeface="+mn-ea"/>
                <a:cs typeface="Times New Roman" panose="02020603050405020304" pitchFamily="18" charset="0"/>
              </a:rPr>
              <a:t>MySql</a:t>
            </a:r>
            <a:r>
              <a:rPr lang="en-GB" sz="2400" b="1" i="1" kern="1200" dirty="0">
                <a:solidFill>
                  <a:srgbClr val="B907AC"/>
                </a:solidFill>
                <a:latin typeface="Times New Roman" panose="02020603050405020304" pitchFamily="18" charset="0"/>
                <a:ea typeface="+mn-ea"/>
                <a:cs typeface="Times New Roman" panose="02020603050405020304" pitchFamily="18" charset="0"/>
              </a:rPr>
              <a:t> Db instance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 y="563562"/>
            <a:ext cx="9144000" cy="6370638"/>
          </a:xfrm>
        </p:spPr>
        <p:txBody>
          <a:bodyPr>
            <a:normAutofit/>
          </a:bodyPr>
          <a:lstStyle/>
          <a:p>
            <a:pPr marL="0" indent="0" algn="l">
              <a:buNone/>
            </a:pPr>
            <a:r>
              <a:rPr lang="en-GB" sz="1800" b="1" i="0" dirty="0">
                <a:solidFill>
                  <a:srgbClr val="333333"/>
                </a:solidFill>
                <a:effectLst/>
                <a:latin typeface="Times New Roman" panose="02020603050405020304" pitchFamily="18" charset="0"/>
                <a:cs typeface="Times New Roman" panose="02020603050405020304" pitchFamily="18" charset="0"/>
              </a:rPr>
              <a:t>To connect to a DB instance using the MySQL client, enter the following command at a Windows command prompt to connect to a DB instance using the MySQL client. </a:t>
            </a:r>
          </a:p>
          <a:p>
            <a:pPr lvl="1">
              <a:buFont typeface="Wingdings" panose="05000000000000000000" pitchFamily="2" charset="2"/>
              <a:buChar char="Ø"/>
            </a:pPr>
            <a:r>
              <a:rPr lang="en-GB" sz="1500" i="0" dirty="0">
                <a:solidFill>
                  <a:srgbClr val="333333"/>
                </a:solidFill>
                <a:effectLst/>
                <a:latin typeface="Times New Roman" panose="02020603050405020304" pitchFamily="18" charset="0"/>
                <a:cs typeface="Times New Roman" panose="02020603050405020304" pitchFamily="18" charset="0"/>
              </a:rPr>
              <a:t>For the -h parameter, substitute the DNS name (endpoint) for your DB instance. </a:t>
            </a:r>
          </a:p>
          <a:p>
            <a:pPr lvl="1">
              <a:buFont typeface="Wingdings" panose="05000000000000000000" pitchFamily="2" charset="2"/>
              <a:buChar char="Ø"/>
            </a:pPr>
            <a:r>
              <a:rPr lang="en-GB" sz="1500" i="0" dirty="0">
                <a:solidFill>
                  <a:srgbClr val="333333"/>
                </a:solidFill>
                <a:effectLst/>
                <a:latin typeface="Times New Roman" panose="02020603050405020304" pitchFamily="18" charset="0"/>
                <a:cs typeface="Times New Roman" panose="02020603050405020304" pitchFamily="18" charset="0"/>
              </a:rPr>
              <a:t>For the -P parameter, substitute the port for your DB instance. </a:t>
            </a:r>
          </a:p>
          <a:p>
            <a:pPr lvl="1">
              <a:buFont typeface="Wingdings" panose="05000000000000000000" pitchFamily="2" charset="2"/>
              <a:buChar char="Ø"/>
            </a:pPr>
            <a:r>
              <a:rPr lang="en-GB" sz="1500" i="0" dirty="0">
                <a:solidFill>
                  <a:srgbClr val="333333"/>
                </a:solidFill>
                <a:effectLst/>
                <a:latin typeface="Times New Roman" panose="02020603050405020304" pitchFamily="18" charset="0"/>
                <a:cs typeface="Times New Roman" panose="02020603050405020304" pitchFamily="18" charset="0"/>
              </a:rPr>
              <a:t>For</a:t>
            </a:r>
            <a:r>
              <a:rPr lang="en-GB" sz="1500" dirty="0">
                <a:solidFill>
                  <a:srgbClr val="333333"/>
                </a:solidFill>
                <a:latin typeface="Times New Roman" panose="02020603050405020304" pitchFamily="18" charset="0"/>
                <a:cs typeface="Times New Roman" panose="02020603050405020304" pitchFamily="18" charset="0"/>
              </a:rPr>
              <a:t> </a:t>
            </a:r>
            <a:r>
              <a:rPr lang="en-GB" sz="1500" i="0" dirty="0">
                <a:solidFill>
                  <a:srgbClr val="333333"/>
                </a:solidFill>
                <a:effectLst/>
                <a:latin typeface="Times New Roman" panose="02020603050405020304" pitchFamily="18" charset="0"/>
                <a:cs typeface="Times New Roman" panose="02020603050405020304" pitchFamily="18" charset="0"/>
              </a:rPr>
              <a:t>the -u parameter, substitute the user name of a valid database user, such as the master user. Enter the master user password when prompted.</a:t>
            </a:r>
            <a:endParaRPr lang="en-IN" sz="1500" i="0" dirty="0">
              <a:solidFill>
                <a:srgbClr val="333333"/>
              </a:solidFill>
              <a:effectLst/>
              <a:latin typeface="Times New Roman" panose="02020603050405020304" pitchFamily="18" charset="0"/>
              <a:cs typeface="Times New Roman" panose="02020603050405020304" pitchFamily="18" charset="0"/>
            </a:endParaRPr>
          </a:p>
          <a:p>
            <a:pPr marL="0" indent="0" algn="l">
              <a:buNone/>
            </a:pPr>
            <a:r>
              <a:rPr lang="en-IN" sz="1800" b="1" dirty="0">
                <a:solidFill>
                  <a:srgbClr val="333333"/>
                </a:solidFill>
                <a:latin typeface="Times New Roman" panose="02020603050405020304" pitchFamily="18" charset="0"/>
                <a:cs typeface="Times New Roman" panose="02020603050405020304" pitchFamily="18" charset="0"/>
              </a:rPr>
              <a:t>Ex: To connect with mydb1id </a:t>
            </a:r>
            <a:r>
              <a:rPr lang="en-IN" sz="1800" b="1" dirty="0" err="1">
                <a:solidFill>
                  <a:srgbClr val="333333"/>
                </a:solidFill>
                <a:latin typeface="Times New Roman" panose="02020603050405020304" pitchFamily="18" charset="0"/>
                <a:cs typeface="Times New Roman" panose="02020603050405020304" pitchFamily="18" charset="0"/>
              </a:rPr>
              <a:t>mysql</a:t>
            </a:r>
            <a:r>
              <a:rPr lang="en-IN" sz="1800" b="1" dirty="0">
                <a:solidFill>
                  <a:srgbClr val="333333"/>
                </a:solidFill>
                <a:latin typeface="Times New Roman" panose="02020603050405020304" pitchFamily="18" charset="0"/>
                <a:cs typeface="Times New Roman" panose="02020603050405020304" pitchFamily="18" charset="0"/>
              </a:rPr>
              <a:t> database </a:t>
            </a:r>
            <a:endParaRPr lang="en-IN" sz="1800" b="1" i="0" dirty="0">
              <a:solidFill>
                <a:srgbClr val="333333"/>
              </a:solidFill>
              <a:effectLst/>
              <a:latin typeface="Times New Roman" panose="02020603050405020304" pitchFamily="18" charset="0"/>
              <a:cs typeface="Times New Roman" panose="02020603050405020304" pitchFamily="18" charset="0"/>
            </a:endParaRPr>
          </a:p>
          <a:p>
            <a:pPr marL="0" indent="0" algn="l">
              <a:buNone/>
            </a:pPr>
            <a:r>
              <a:rPr lang="en-IN" sz="1800" i="0" dirty="0">
                <a:solidFill>
                  <a:srgbClr val="333333"/>
                </a:solidFill>
                <a:effectLst/>
                <a:latin typeface="Times New Roman" panose="02020603050405020304" pitchFamily="18" charset="0"/>
                <a:cs typeface="Times New Roman" panose="02020603050405020304" pitchFamily="18" charset="0"/>
              </a:rPr>
              <a:t>C:\Users\bh&gt;mysql -h mydb1id.c90djrnrrzvh.us-east-1.rds.amazonaws.com -P 3306 -u admin -p</a:t>
            </a:r>
          </a:p>
          <a:p>
            <a:pPr marL="0" indent="0" algn="l">
              <a:buNone/>
            </a:pPr>
            <a:r>
              <a:rPr lang="en-IN" sz="1800" b="1" i="0" dirty="0">
                <a:solidFill>
                  <a:srgbClr val="333333"/>
                </a:solidFill>
                <a:effectLst/>
                <a:latin typeface="Times New Roman" panose="02020603050405020304" pitchFamily="18" charset="0"/>
                <a:cs typeface="Times New Roman" panose="02020603050405020304" pitchFamily="18" charset="0"/>
              </a:rPr>
              <a:t>Output:</a:t>
            </a:r>
          </a:p>
          <a:p>
            <a:pPr marL="0" indent="0" algn="l">
              <a:buNone/>
            </a:pPr>
            <a:r>
              <a:rPr lang="en-IN" sz="1800" i="0" dirty="0">
                <a:solidFill>
                  <a:srgbClr val="333333"/>
                </a:solidFill>
                <a:effectLst/>
                <a:latin typeface="Times New Roman" panose="02020603050405020304" pitchFamily="18" charset="0"/>
                <a:cs typeface="Times New Roman" panose="02020603050405020304" pitchFamily="18" charset="0"/>
              </a:rPr>
              <a:t>Enter password: **********</a:t>
            </a:r>
          </a:p>
          <a:p>
            <a:pPr marL="0" indent="0" algn="l">
              <a:buNone/>
            </a:pPr>
            <a:r>
              <a:rPr lang="en-IN" sz="1800" i="0" dirty="0">
                <a:solidFill>
                  <a:srgbClr val="333333"/>
                </a:solidFill>
                <a:effectLst/>
                <a:latin typeface="Times New Roman" panose="02020603050405020304" pitchFamily="18" charset="0"/>
                <a:cs typeface="Times New Roman" panose="02020603050405020304" pitchFamily="18" charset="0"/>
              </a:rPr>
              <a:t>Welcome to the MariaDB monitor.  Commands end with ; or \g.</a:t>
            </a:r>
          </a:p>
          <a:p>
            <a:pPr marL="0" indent="0" algn="l">
              <a:buNone/>
            </a:pPr>
            <a:r>
              <a:rPr lang="en-IN" sz="1800" i="0" dirty="0">
                <a:solidFill>
                  <a:srgbClr val="333333"/>
                </a:solidFill>
                <a:effectLst/>
                <a:latin typeface="Times New Roman" panose="02020603050405020304" pitchFamily="18" charset="0"/>
                <a:cs typeface="Times New Roman" panose="02020603050405020304" pitchFamily="18" charset="0"/>
              </a:rPr>
              <a:t>Your MySQL connection id is 193</a:t>
            </a:r>
          </a:p>
          <a:p>
            <a:pPr marL="0" indent="0" algn="l">
              <a:buNone/>
            </a:pPr>
            <a:r>
              <a:rPr lang="en-IN" sz="1800" i="0" dirty="0">
                <a:solidFill>
                  <a:srgbClr val="333333"/>
                </a:solidFill>
                <a:effectLst/>
                <a:latin typeface="Times New Roman" panose="02020603050405020304" pitchFamily="18" charset="0"/>
                <a:cs typeface="Times New Roman" panose="02020603050405020304" pitchFamily="18" charset="0"/>
              </a:rPr>
              <a:t>Server version: 8.0.20 Source distribution</a:t>
            </a:r>
          </a:p>
          <a:p>
            <a:pPr marL="0" indent="0" algn="l">
              <a:buNone/>
            </a:pPr>
            <a:r>
              <a:rPr lang="en-IN" sz="1800" i="0" dirty="0">
                <a:solidFill>
                  <a:srgbClr val="333333"/>
                </a:solidFill>
                <a:effectLst/>
                <a:latin typeface="Times New Roman" panose="02020603050405020304" pitchFamily="18" charset="0"/>
                <a:cs typeface="Times New Roman" panose="02020603050405020304" pitchFamily="18" charset="0"/>
              </a:rPr>
              <a:t>Copyright (c) 2000, 2018, Oracle, MariaDB Corporation Ab and others.</a:t>
            </a:r>
          </a:p>
          <a:p>
            <a:pPr marL="0" indent="0" algn="l">
              <a:buNone/>
            </a:pPr>
            <a:r>
              <a:rPr lang="en-IN" sz="1800" i="0" dirty="0">
                <a:solidFill>
                  <a:srgbClr val="333333"/>
                </a:solidFill>
                <a:effectLst/>
                <a:latin typeface="Times New Roman" panose="02020603050405020304" pitchFamily="18" charset="0"/>
                <a:cs typeface="Times New Roman" panose="02020603050405020304" pitchFamily="18" charset="0"/>
              </a:rPr>
              <a:t>Type 'help;' or '\h' for help. Type '\c' to clear the current input statement.</a:t>
            </a:r>
          </a:p>
          <a:p>
            <a:pPr marL="0" indent="0" algn="l">
              <a:buNone/>
            </a:pPr>
            <a:r>
              <a:rPr lang="en-IN" sz="1800" i="0" dirty="0">
                <a:solidFill>
                  <a:srgbClr val="333333"/>
                </a:solidFill>
                <a:effectLst/>
                <a:latin typeface="Times New Roman" panose="02020603050405020304" pitchFamily="18" charset="0"/>
                <a:cs typeface="Times New Roman" panose="02020603050405020304" pitchFamily="18" charset="0"/>
              </a:rPr>
              <a:t>MySQL [(none)]&gt;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494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Connecting to </a:t>
            </a:r>
            <a:r>
              <a:rPr lang="en-GB" sz="2400" b="1" i="1" kern="1200" dirty="0" err="1">
                <a:solidFill>
                  <a:srgbClr val="B907AC"/>
                </a:solidFill>
                <a:latin typeface="Times New Roman" panose="02020603050405020304" pitchFamily="18" charset="0"/>
                <a:ea typeface="+mn-ea"/>
                <a:cs typeface="Times New Roman" panose="02020603050405020304" pitchFamily="18" charset="0"/>
              </a:rPr>
              <a:t>MySql</a:t>
            </a:r>
            <a:r>
              <a:rPr lang="en-GB" sz="2400" b="1" i="1" kern="1200" dirty="0">
                <a:solidFill>
                  <a:srgbClr val="B907AC"/>
                </a:solidFill>
                <a:latin typeface="Times New Roman" panose="02020603050405020304" pitchFamily="18" charset="0"/>
                <a:ea typeface="+mn-ea"/>
                <a:cs typeface="Times New Roman" panose="02020603050405020304" pitchFamily="18" charset="0"/>
              </a:rPr>
              <a:t> Db instance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 y="563562"/>
            <a:ext cx="9144000" cy="6370638"/>
          </a:xfrm>
        </p:spPr>
        <p:txBody>
          <a:bodyPr>
            <a:normAutofit/>
          </a:bodyPr>
          <a:lstStyle/>
          <a:p>
            <a:pPr marL="0" indent="0" algn="l">
              <a:buNone/>
            </a:pPr>
            <a:r>
              <a:rPr lang="en-IN" sz="1800" b="1" i="0" dirty="0">
                <a:solidFill>
                  <a:srgbClr val="333333"/>
                </a:solidFill>
                <a:effectLst/>
                <a:latin typeface="Times New Roman" panose="02020603050405020304" pitchFamily="18" charset="0"/>
                <a:cs typeface="Times New Roman" panose="02020603050405020304" pitchFamily="18" charset="0"/>
              </a:rPr>
              <a:t> using AWS JAVA API:</a:t>
            </a:r>
          </a:p>
          <a:p>
            <a:pPr marL="0" indent="0" algn="l">
              <a:buNone/>
            </a:pPr>
            <a:endParaRPr lang="en-IN" sz="1800" b="1" i="0" dirty="0">
              <a:solidFill>
                <a:srgbClr val="333333"/>
              </a:solidFill>
              <a:effectLst/>
              <a:latin typeface="Times New Roman" panose="02020603050405020304" pitchFamily="18" charset="0"/>
              <a:cs typeface="Times New Roman" panose="02020603050405020304" pitchFamily="18" charset="0"/>
            </a:endParaRPr>
          </a:p>
          <a:p>
            <a:pPr marL="0" indent="0" algn="l">
              <a:buNone/>
            </a:pPr>
            <a:endParaRPr lang="en-IN" sz="1800" b="1" i="0" dirty="0">
              <a:solidFill>
                <a:srgbClr val="333333"/>
              </a:solidFill>
              <a:effectLst/>
              <a:latin typeface="Times New Roman" panose="02020603050405020304" pitchFamily="18" charset="0"/>
              <a:cs typeface="Times New Roman" panose="02020603050405020304" pitchFamily="18" charset="0"/>
            </a:endParaRPr>
          </a:p>
          <a:p>
            <a:pPr marL="0" indent="0" algn="l">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957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Connecting to </a:t>
            </a:r>
            <a:r>
              <a:rPr lang="en-GB" sz="2400" b="1" i="1" kern="1200" dirty="0" err="1">
                <a:solidFill>
                  <a:srgbClr val="B907AC"/>
                </a:solidFill>
                <a:latin typeface="Times New Roman" panose="02020603050405020304" pitchFamily="18" charset="0"/>
                <a:ea typeface="+mn-ea"/>
                <a:cs typeface="Times New Roman" panose="02020603050405020304" pitchFamily="18" charset="0"/>
              </a:rPr>
              <a:t>MySql</a:t>
            </a:r>
            <a:r>
              <a:rPr lang="en-GB" sz="2400" b="1" i="1" kern="1200" dirty="0">
                <a:solidFill>
                  <a:srgbClr val="B907AC"/>
                </a:solidFill>
                <a:latin typeface="Times New Roman" panose="02020603050405020304" pitchFamily="18" charset="0"/>
                <a:ea typeface="+mn-ea"/>
                <a:cs typeface="Times New Roman" panose="02020603050405020304" pitchFamily="18" charset="0"/>
              </a:rPr>
              <a:t> Db instance FROM  MYSQL WORKBENCH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 y="563562"/>
            <a:ext cx="9144000" cy="6370638"/>
          </a:xfrm>
        </p:spPr>
        <p:txBody>
          <a:bodyPr>
            <a:normAutofit/>
          </a:bodyPr>
          <a:lstStyle/>
          <a:p>
            <a:pPr marL="0" indent="0" algn="l">
              <a:buNone/>
            </a:pPr>
            <a:r>
              <a:rPr lang="en-IN" sz="1800" b="1" i="0" dirty="0">
                <a:solidFill>
                  <a:srgbClr val="333333"/>
                </a:solidFill>
                <a:effectLst/>
                <a:latin typeface="Times New Roman" panose="02020603050405020304" pitchFamily="18" charset="0"/>
                <a:cs typeface="Times New Roman" panose="02020603050405020304" pitchFamily="18" charset="0"/>
              </a:rPr>
              <a:t> using AWS JAVA API: </a:t>
            </a:r>
          </a:p>
          <a:p>
            <a:pPr marL="0" indent="0" algn="l">
              <a:buNone/>
            </a:pPr>
            <a:r>
              <a:rPr lang="en-GB" sz="1800" b="1" i="0" u="none" strike="noStrike" baseline="0" dirty="0">
                <a:solidFill>
                  <a:srgbClr val="000000"/>
                </a:solidFill>
                <a:latin typeface="AmazonEmber-Bold"/>
              </a:rPr>
              <a:t>To connect from MySQL Workbench</a:t>
            </a:r>
          </a:p>
          <a:p>
            <a:pPr marL="342900" indent="-342900" algn="l">
              <a:buFont typeface="+mj-lt"/>
              <a:buAutoNum type="arabicPeriod"/>
            </a:pPr>
            <a:r>
              <a:rPr lang="en-GB" sz="1800" b="0" i="0" u="none" strike="noStrike" baseline="0" dirty="0">
                <a:solidFill>
                  <a:srgbClr val="000000"/>
                </a:solidFill>
                <a:latin typeface="AmazonEmber-Regular"/>
              </a:rPr>
              <a:t>Download and install MySQL Workbench at </a:t>
            </a:r>
            <a:r>
              <a:rPr lang="en-GB" sz="1800" b="0" i="0" u="none" strike="noStrike" baseline="0" dirty="0">
                <a:solidFill>
                  <a:srgbClr val="146EB5"/>
                </a:solidFill>
                <a:latin typeface="AmazonEmber-Regular"/>
              </a:rPr>
              <a:t>Download MySQL Workbench</a:t>
            </a:r>
          </a:p>
          <a:p>
            <a:pPr marL="342900" indent="-342900" algn="l">
              <a:buFont typeface="+mj-lt"/>
              <a:buAutoNum type="arabicPeriod"/>
            </a:pPr>
            <a:r>
              <a:rPr lang="en-IN" sz="1800" b="0" i="0" u="none" strike="noStrike" baseline="0" dirty="0">
                <a:latin typeface="AmazonEmber-Regular"/>
              </a:rPr>
              <a:t>Open MySQL Workbench.</a:t>
            </a:r>
            <a:endParaRPr lang="en-GB" sz="1800" dirty="0">
              <a:solidFill>
                <a:srgbClr val="146EB5"/>
              </a:solidFill>
              <a:latin typeface="AmazonEmber-Regular"/>
            </a:endParaRPr>
          </a:p>
          <a:p>
            <a:pPr marL="342900" indent="-342900" algn="l">
              <a:buFont typeface="+mj-lt"/>
              <a:buAutoNum type="arabicPeriod"/>
            </a:pPr>
            <a:r>
              <a:rPr lang="en-GB" sz="1800" b="0" i="0" u="none" strike="noStrike" baseline="0" dirty="0">
                <a:latin typeface="AmazonEmber-Regular"/>
              </a:rPr>
              <a:t>From </a:t>
            </a:r>
            <a:r>
              <a:rPr lang="en-GB" sz="1800" b="1" i="0" u="none" strike="noStrike" baseline="0" dirty="0">
                <a:latin typeface="AmazonEmber-Bold"/>
              </a:rPr>
              <a:t>Database</a:t>
            </a:r>
            <a:r>
              <a:rPr lang="en-GB" sz="1800" b="0" i="0" u="none" strike="noStrike" baseline="0" dirty="0">
                <a:latin typeface="AmazonEmber-Regular"/>
              </a:rPr>
              <a:t>, choose </a:t>
            </a:r>
            <a:r>
              <a:rPr lang="en-GB" sz="1800" b="1" i="0" u="none" strike="noStrike" baseline="0" dirty="0">
                <a:latin typeface="AmazonEmber-Bold"/>
              </a:rPr>
              <a:t>Manage Connections</a:t>
            </a:r>
            <a:r>
              <a:rPr lang="en-GB" sz="1800" b="0" i="0" u="none" strike="noStrike" baseline="0" dirty="0">
                <a:latin typeface="AmazonEmber-Regular"/>
              </a:rPr>
              <a:t>.</a:t>
            </a:r>
          </a:p>
          <a:p>
            <a:pPr marL="342900" indent="-342900" algn="l">
              <a:buFont typeface="+mj-lt"/>
              <a:buAutoNum type="arabicPeriod"/>
            </a:pPr>
            <a:r>
              <a:rPr lang="en-GB" sz="1800" b="0" i="0" u="none" strike="noStrike" baseline="0" dirty="0">
                <a:latin typeface="AmazonEmber-Regular"/>
              </a:rPr>
              <a:t>In the </a:t>
            </a:r>
            <a:r>
              <a:rPr lang="en-GB" sz="1800" b="1" i="0" u="none" strike="noStrike" baseline="0" dirty="0">
                <a:latin typeface="AmazonEmber-Bold"/>
              </a:rPr>
              <a:t>Manage Server Connections </a:t>
            </a:r>
            <a:r>
              <a:rPr lang="en-GB" sz="1800" b="0" i="0" u="none" strike="noStrike" baseline="0" dirty="0">
                <a:latin typeface="AmazonEmber-Regular"/>
              </a:rPr>
              <a:t>window, choose </a:t>
            </a:r>
            <a:r>
              <a:rPr lang="en-GB" sz="1800" b="1" i="0" u="none" strike="noStrike" baseline="0" dirty="0">
                <a:latin typeface="AmazonEmber-Bold"/>
              </a:rPr>
              <a:t>New</a:t>
            </a:r>
            <a:r>
              <a:rPr lang="en-GB" sz="1800" b="0" i="0" u="none" strike="noStrike" baseline="0" dirty="0">
                <a:latin typeface="AmazonEmber-Regular"/>
              </a:rPr>
              <a:t>.</a:t>
            </a:r>
          </a:p>
          <a:p>
            <a:pPr marL="342900" indent="-342900" algn="l">
              <a:buFont typeface="+mj-lt"/>
              <a:buAutoNum type="arabicPeriod"/>
            </a:pPr>
            <a:r>
              <a:rPr lang="en-GB" sz="1800" b="0" i="0" u="none" strike="noStrike" baseline="0" dirty="0">
                <a:latin typeface="AmazonEmber-Regular"/>
              </a:rPr>
              <a:t>In the </a:t>
            </a:r>
            <a:r>
              <a:rPr lang="en-GB" sz="1800" b="1" i="0" u="none" strike="noStrike" baseline="0" dirty="0">
                <a:latin typeface="AmazonEmber-Bold"/>
              </a:rPr>
              <a:t>Connect to Database </a:t>
            </a:r>
            <a:r>
              <a:rPr lang="en-GB" sz="1800" b="0" i="0" u="none" strike="noStrike" baseline="0" dirty="0">
                <a:latin typeface="AmazonEmber-Regular"/>
              </a:rPr>
              <a:t>window, enter the following information:</a:t>
            </a:r>
          </a:p>
          <a:p>
            <a:pPr marL="365760" lvl="1" indent="0">
              <a:buNone/>
            </a:pPr>
            <a:r>
              <a:rPr lang="en-GB" sz="1500" b="0" i="0" u="none" strike="noStrike" baseline="0" dirty="0">
                <a:latin typeface="AmazonEmber-Regular"/>
              </a:rPr>
              <a:t>• </a:t>
            </a:r>
            <a:r>
              <a:rPr lang="en-GB" sz="1500" b="1" i="0" u="none" strike="noStrike" baseline="0" dirty="0">
                <a:latin typeface="AmazonEmber-Bold"/>
              </a:rPr>
              <a:t>Stored Connection </a:t>
            </a:r>
            <a:r>
              <a:rPr lang="en-GB" sz="1500" b="0" i="0" u="none" strike="noStrike" baseline="0" dirty="0">
                <a:latin typeface="AmazonEmber-Regular"/>
              </a:rPr>
              <a:t>– Enter a name for the connection, such as </a:t>
            </a:r>
            <a:r>
              <a:rPr lang="en-GB" sz="1500" b="1" i="0" u="none" strike="noStrike" baseline="0" dirty="0" err="1">
                <a:latin typeface="CourierPrime-Bold"/>
              </a:rPr>
              <a:t>MyDB</a:t>
            </a:r>
            <a:r>
              <a:rPr lang="en-GB" sz="1500" b="0" i="0" u="none" strike="noStrike" baseline="0" dirty="0">
                <a:latin typeface="AmazonEmber-Regular"/>
              </a:rPr>
              <a:t>.</a:t>
            </a:r>
          </a:p>
          <a:p>
            <a:pPr marL="365760" lvl="1" indent="0">
              <a:buNone/>
            </a:pPr>
            <a:r>
              <a:rPr lang="en-GB" sz="1500" b="0" i="0" u="none" strike="noStrike" baseline="0" dirty="0">
                <a:latin typeface="AmazonEmber-Regular"/>
              </a:rPr>
              <a:t>• </a:t>
            </a:r>
            <a:r>
              <a:rPr lang="en-GB" sz="1500" b="1" i="0" u="none" strike="noStrike" baseline="0" dirty="0">
                <a:latin typeface="AmazonEmber-Bold"/>
              </a:rPr>
              <a:t>Hostname </a:t>
            </a:r>
            <a:r>
              <a:rPr lang="en-GB" sz="1500" b="0" i="0" u="none" strike="noStrike" baseline="0" dirty="0">
                <a:latin typeface="AmazonEmber-Regular"/>
              </a:rPr>
              <a:t>– Enter the DB instance endpoint.</a:t>
            </a:r>
          </a:p>
          <a:p>
            <a:pPr marL="365760" lvl="1" indent="0">
              <a:buNone/>
            </a:pPr>
            <a:r>
              <a:rPr lang="en-GB" sz="1500" b="0" i="0" u="none" strike="noStrike" baseline="0" dirty="0">
                <a:latin typeface="AmazonEmber-Regular"/>
              </a:rPr>
              <a:t>• </a:t>
            </a:r>
            <a:r>
              <a:rPr lang="en-GB" sz="1500" b="1" i="0" u="none" strike="noStrike" baseline="0" dirty="0">
                <a:latin typeface="AmazonEmber-Bold"/>
              </a:rPr>
              <a:t>Port </a:t>
            </a:r>
            <a:r>
              <a:rPr lang="en-GB" sz="1500" b="0" i="0" u="none" strike="noStrike" baseline="0" dirty="0">
                <a:latin typeface="AmazonEmber-Regular"/>
              </a:rPr>
              <a:t>– Enter the port used by the DB instance.</a:t>
            </a:r>
          </a:p>
          <a:p>
            <a:pPr marL="365760" lvl="1" indent="0">
              <a:buNone/>
            </a:pPr>
            <a:r>
              <a:rPr lang="en-GB" sz="1500" b="0" i="0" u="none" strike="noStrike" baseline="0" dirty="0">
                <a:latin typeface="AmazonEmber-Regular"/>
              </a:rPr>
              <a:t>• </a:t>
            </a:r>
            <a:r>
              <a:rPr lang="en-GB" sz="1500" b="1" i="0" u="none" strike="noStrike" baseline="0" dirty="0">
                <a:latin typeface="AmazonEmber-Bold"/>
              </a:rPr>
              <a:t>Username </a:t>
            </a:r>
            <a:r>
              <a:rPr lang="en-GB" sz="1500" b="0" i="0" u="none" strike="noStrike" baseline="0" dirty="0">
                <a:latin typeface="AmazonEmber-Regular"/>
              </a:rPr>
              <a:t>– Enter the user name of a valid database user, such as the master user.</a:t>
            </a:r>
          </a:p>
          <a:p>
            <a:pPr marL="365760" lvl="1" indent="0">
              <a:buNone/>
            </a:pPr>
            <a:r>
              <a:rPr lang="en-GB" sz="1500" b="0" i="0" u="none" strike="noStrike" baseline="0" dirty="0">
                <a:latin typeface="AmazonEmber-Regular"/>
              </a:rPr>
              <a:t>• </a:t>
            </a:r>
            <a:r>
              <a:rPr lang="en-GB" sz="1500" b="1" i="0" u="none" strike="noStrike" baseline="0" dirty="0">
                <a:latin typeface="AmazonEmber-Bold"/>
              </a:rPr>
              <a:t>Password </a:t>
            </a:r>
            <a:r>
              <a:rPr lang="en-GB" sz="1500" b="0" i="0" u="none" strike="noStrike" baseline="0" dirty="0">
                <a:latin typeface="AmazonEmber-Regular"/>
              </a:rPr>
              <a:t>– Optionally, choose </a:t>
            </a:r>
            <a:r>
              <a:rPr lang="en-GB" sz="1500" b="1" i="0" u="none" strike="noStrike" baseline="0" dirty="0">
                <a:latin typeface="AmazonEmber-Bold"/>
              </a:rPr>
              <a:t>Store in Vault </a:t>
            </a:r>
            <a:r>
              <a:rPr lang="en-GB" sz="1500" b="0" i="0" u="none" strike="noStrike" baseline="0" dirty="0">
                <a:latin typeface="AmazonEmber-Regular"/>
              </a:rPr>
              <a:t>and then enter and save the password for the user.</a:t>
            </a:r>
          </a:p>
          <a:p>
            <a:pPr marL="0" indent="0" algn="l">
              <a:buNone/>
            </a:pPr>
            <a:r>
              <a:rPr lang="en-IN" sz="1800" b="0" i="0" u="none" strike="noStrike" baseline="0" dirty="0">
                <a:latin typeface="AmazonEmber-Regular"/>
              </a:rPr>
              <a:t> </a:t>
            </a:r>
            <a:r>
              <a:rPr lang="en-GB" sz="1800" b="0" i="0" u="none" strike="noStrike" baseline="0" dirty="0">
                <a:latin typeface="AmazonEmber-Regular"/>
              </a:rPr>
              <a:t>6. Optionally, choose </a:t>
            </a:r>
            <a:r>
              <a:rPr lang="en-GB" sz="1800" b="1" i="0" u="none" strike="noStrike" baseline="0" dirty="0">
                <a:latin typeface="AmazonEmber-Bold"/>
              </a:rPr>
              <a:t>Test Connection </a:t>
            </a:r>
            <a:r>
              <a:rPr lang="en-GB" sz="1800" b="0" i="0" u="none" strike="noStrike" baseline="0" dirty="0">
                <a:latin typeface="AmazonEmber-Regular"/>
              </a:rPr>
              <a:t>to confirm that the connection to the DB instance is successful.</a:t>
            </a:r>
          </a:p>
          <a:p>
            <a:pPr marL="0" indent="0" algn="l">
              <a:buNone/>
            </a:pPr>
            <a:r>
              <a:rPr lang="en-IN" sz="1800" b="0" i="0" u="none" strike="noStrike" baseline="0" dirty="0">
                <a:latin typeface="AmazonEmber-Regular"/>
              </a:rPr>
              <a:t>7. Choose </a:t>
            </a:r>
            <a:r>
              <a:rPr lang="en-IN" sz="1800" b="1" i="0" u="none" strike="noStrike" baseline="0" dirty="0">
                <a:latin typeface="AmazonEmber-Bold"/>
              </a:rPr>
              <a:t>Close</a:t>
            </a:r>
            <a:r>
              <a:rPr lang="en-IN" sz="1800" b="0" i="0" u="none" strike="noStrike" baseline="0" dirty="0">
                <a:latin typeface="AmazonEmber-Regular"/>
              </a:rPr>
              <a:t>.</a:t>
            </a:r>
          </a:p>
          <a:p>
            <a:pPr marL="0" indent="0" algn="l">
              <a:buNone/>
            </a:pPr>
            <a:r>
              <a:rPr lang="en-GB" sz="1800" b="0" i="0" u="none" strike="noStrike" baseline="0" dirty="0">
                <a:latin typeface="AmazonEmber-Regular"/>
              </a:rPr>
              <a:t>8. From </a:t>
            </a:r>
            <a:r>
              <a:rPr lang="en-GB" sz="1800" b="1" i="0" u="none" strike="noStrike" baseline="0" dirty="0">
                <a:latin typeface="AmazonEmber-Bold"/>
              </a:rPr>
              <a:t>Database</a:t>
            </a:r>
            <a:r>
              <a:rPr lang="en-GB" sz="1800" b="0" i="0" u="none" strike="noStrike" baseline="0" dirty="0">
                <a:latin typeface="AmazonEmber-Regular"/>
              </a:rPr>
              <a:t>, choose </a:t>
            </a:r>
            <a:r>
              <a:rPr lang="en-GB" sz="1800" b="1" i="0" u="none" strike="noStrike" baseline="0" dirty="0">
                <a:latin typeface="AmazonEmber-Bold"/>
              </a:rPr>
              <a:t>Connect to Database</a:t>
            </a:r>
            <a:r>
              <a:rPr lang="en-GB" sz="1800" b="0" i="0" u="none" strike="noStrike" baseline="0" dirty="0">
                <a:latin typeface="AmazonEmber-Regular"/>
              </a:rPr>
              <a:t>.</a:t>
            </a:r>
          </a:p>
          <a:p>
            <a:pPr marL="0" indent="0" algn="l">
              <a:buNone/>
            </a:pPr>
            <a:r>
              <a:rPr lang="en-GB" sz="1800" b="0" i="0" u="none" strike="noStrike" baseline="0" dirty="0">
                <a:latin typeface="AmazonEmber-Regular"/>
              </a:rPr>
              <a:t>9. From </a:t>
            </a:r>
            <a:r>
              <a:rPr lang="en-GB" sz="1800" b="1" i="0" u="none" strike="noStrike" baseline="0" dirty="0">
                <a:latin typeface="AmazonEmber-Bold"/>
              </a:rPr>
              <a:t>Stored Connection</a:t>
            </a:r>
            <a:r>
              <a:rPr lang="en-GB" sz="1800" b="0" i="0" u="none" strike="noStrike" baseline="0" dirty="0">
                <a:latin typeface="AmazonEmber-Regular"/>
              </a:rPr>
              <a:t>, choose your connection.</a:t>
            </a:r>
          </a:p>
          <a:p>
            <a:pPr marL="0" indent="0" algn="l">
              <a:buNone/>
            </a:pPr>
            <a:r>
              <a:rPr lang="en-IN" sz="1800" b="0" i="0" u="none" strike="noStrike" baseline="0" dirty="0">
                <a:latin typeface="AmazonEmber-Regular"/>
              </a:rPr>
              <a:t>10. Choose </a:t>
            </a:r>
            <a:r>
              <a:rPr lang="en-IN" sz="1800" b="1" i="0" u="none" strike="noStrike" baseline="0" dirty="0">
                <a:latin typeface="AmazonEmber-Bold"/>
              </a:rPr>
              <a:t>OK</a:t>
            </a:r>
            <a:r>
              <a:rPr lang="en-IN" sz="1800" b="0" i="0" u="none" strike="noStrike" baseline="0" dirty="0">
                <a:latin typeface="AmazonEmber-Regular"/>
              </a:rPr>
              <a:t>.</a:t>
            </a:r>
            <a:endParaRPr lang="en-IN" sz="1800" b="1" i="0" dirty="0">
              <a:solidFill>
                <a:srgbClr val="333333"/>
              </a:solidFill>
              <a:effectLst/>
              <a:latin typeface="Times New Roman" panose="02020603050405020304" pitchFamily="18" charset="0"/>
              <a:cs typeface="Times New Roman" panose="02020603050405020304" pitchFamily="18" charset="0"/>
            </a:endParaRPr>
          </a:p>
          <a:p>
            <a:pPr marL="0" indent="0" algn="l">
              <a:buNone/>
            </a:pPr>
            <a:endParaRPr lang="en-IN" sz="1800" b="1" i="0" dirty="0">
              <a:solidFill>
                <a:srgbClr val="333333"/>
              </a:solidFill>
              <a:effectLst/>
              <a:latin typeface="Times New Roman" panose="02020603050405020304" pitchFamily="18" charset="0"/>
              <a:cs typeface="Times New Roman" panose="02020603050405020304" pitchFamily="18" charset="0"/>
            </a:endParaRPr>
          </a:p>
          <a:p>
            <a:pPr marL="0" indent="0" algn="l">
              <a:buNone/>
            </a:pPr>
            <a:endParaRPr lang="en-IN" sz="1800" b="1" i="0" dirty="0">
              <a:solidFill>
                <a:srgbClr val="333333"/>
              </a:solidFill>
              <a:effectLst/>
              <a:latin typeface="Times New Roman" panose="02020603050405020304" pitchFamily="18" charset="0"/>
              <a:cs typeface="Times New Roman" panose="02020603050405020304" pitchFamily="18" charset="0"/>
            </a:endParaRPr>
          </a:p>
          <a:p>
            <a:pPr marL="0" indent="0" algn="l">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223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Data import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None/>
            </a:pPr>
            <a:r>
              <a:rPr lang="en-GB" i="1" dirty="0">
                <a:solidFill>
                  <a:srgbClr val="000000"/>
                </a:solidFill>
                <a:latin typeface="Palatino LT Std"/>
                <a:cs typeface="Times New Roman" pitchFamily="18" charset="0"/>
                <a:hlinkClick r:id="rId2"/>
              </a:rPr>
              <a:t>https://docs.aws.amazon.com/AmazonRDS/latest/UserGuide/MySQL.Procedural.Importing.Other.html</a:t>
            </a:r>
            <a:endParaRPr lang="en-GB" i="1" dirty="0">
              <a:solidFill>
                <a:srgbClr val="000000"/>
              </a:solidFill>
              <a:latin typeface="Palatino LT Std"/>
              <a:cs typeface="Times New Roman" pitchFamily="18" charset="0"/>
            </a:endParaRPr>
          </a:p>
          <a:p>
            <a:pPr algn="l">
              <a:buFont typeface="Arial" panose="020B0604020202020204" pitchFamily="34" charset="0"/>
              <a:buChar char="•"/>
            </a:pPr>
            <a:r>
              <a:rPr lang="en-GB" sz="1800" b="0" i="0" dirty="0">
                <a:solidFill>
                  <a:srgbClr val="16191F"/>
                </a:solidFill>
                <a:effectLst/>
                <a:latin typeface="Times New Roman" panose="02020603050405020304" pitchFamily="18" charset="0"/>
                <a:cs typeface="Times New Roman" panose="02020603050405020304" pitchFamily="18" charset="0"/>
              </a:rPr>
              <a:t>You can use several different techniques to import data into an Amazon RDS for MySQL DB instance. The best approach depends on the source of the data, the amount of data, and whether the import is done one time or is ongoing. </a:t>
            </a:r>
          </a:p>
          <a:p>
            <a:pPr algn="l">
              <a:buFont typeface="Arial" panose="020B0604020202020204" pitchFamily="34" charset="0"/>
              <a:buChar char="•"/>
            </a:pPr>
            <a:r>
              <a:rPr lang="en-GB" sz="1800" b="0" i="0" dirty="0">
                <a:solidFill>
                  <a:srgbClr val="16191F"/>
                </a:solidFill>
                <a:effectLst/>
                <a:latin typeface="Times New Roman" panose="02020603050405020304" pitchFamily="18" charset="0"/>
                <a:cs typeface="Times New Roman" panose="02020603050405020304" pitchFamily="18" charset="0"/>
              </a:rPr>
              <a:t>If you are migrating an application along with the data, also consider the amount of downtime that you are willing to experience.</a:t>
            </a:r>
          </a:p>
          <a:p>
            <a:pPr algn="l">
              <a:buFont typeface="Arial" panose="020B0604020202020204" pitchFamily="34" charset="0"/>
              <a:buChar char="•"/>
            </a:pPr>
            <a:r>
              <a:rPr lang="en-GB" sz="1800" b="1" i="1" dirty="0" err="1">
                <a:solidFill>
                  <a:srgbClr val="000000"/>
                </a:solidFill>
                <a:latin typeface="Times New Roman" panose="02020603050405020304" pitchFamily="18" charset="0"/>
                <a:cs typeface="Times New Roman" panose="02020603050405020304" pitchFamily="18" charset="0"/>
              </a:rPr>
              <a:t>mysqldump</a:t>
            </a:r>
            <a:r>
              <a:rPr lang="en-GB" sz="1800" b="1" i="1" dirty="0">
                <a:solidFill>
                  <a:srgbClr val="000000"/>
                </a:solidFill>
                <a:latin typeface="Times New Roman" panose="02020603050405020304" pitchFamily="18" charset="0"/>
                <a:cs typeface="Times New Roman" panose="02020603050405020304" pitchFamily="18" charset="0"/>
              </a:rPr>
              <a:t>:</a:t>
            </a:r>
            <a:endParaRPr lang="en-GB" sz="1800" dirty="0">
              <a:solidFill>
                <a:srgbClr val="16191F"/>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1400" b="0" i="0" dirty="0">
                <a:solidFill>
                  <a:srgbClr val="16191F"/>
                </a:solidFill>
                <a:effectLst/>
                <a:latin typeface="Amazon Ember"/>
              </a:rPr>
              <a:t>For Windows, the following command needs to be run in a command prompt that has been opened by right-clicking </a:t>
            </a:r>
            <a:r>
              <a:rPr lang="en-GB" sz="1400" b="1" i="0" dirty="0">
                <a:solidFill>
                  <a:srgbClr val="16191F"/>
                </a:solidFill>
                <a:effectLst/>
                <a:latin typeface="Amazon Ember"/>
              </a:rPr>
              <a:t>Command Prompt</a:t>
            </a:r>
            <a:r>
              <a:rPr lang="en-GB" sz="1400" b="0" i="0" dirty="0">
                <a:solidFill>
                  <a:srgbClr val="16191F"/>
                </a:solidFill>
                <a:effectLst/>
                <a:latin typeface="Amazon Ember"/>
              </a:rPr>
              <a:t> on the Windows programs menu and choosing </a:t>
            </a:r>
            <a:r>
              <a:rPr lang="en-GB" sz="1400" b="1" i="0" dirty="0">
                <a:solidFill>
                  <a:srgbClr val="16191F"/>
                </a:solidFill>
                <a:effectLst/>
                <a:latin typeface="Amazon Ember"/>
              </a:rPr>
              <a:t>Run as administrator</a:t>
            </a:r>
            <a:r>
              <a:rPr lang="en-GB" sz="1400" b="0" i="0" dirty="0">
                <a:solidFill>
                  <a:srgbClr val="16191F"/>
                </a:solidFill>
                <a:effectLst/>
                <a:latin typeface="Amazon Ember"/>
              </a:rPr>
              <a:t>:</a:t>
            </a:r>
            <a:endParaRPr lang="en-GB" sz="1800" i="1" dirty="0">
              <a:solidFill>
                <a:srgbClr val="16191F"/>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1800" b="1" i="1" dirty="0" err="1">
                <a:solidFill>
                  <a:srgbClr val="000000"/>
                </a:solidFill>
                <a:latin typeface="Times New Roman" panose="02020603050405020304" pitchFamily="18" charset="0"/>
                <a:cs typeface="Times New Roman" panose="02020603050405020304" pitchFamily="18" charset="0"/>
              </a:rPr>
              <a:t>mysqldump</a:t>
            </a:r>
            <a:r>
              <a:rPr lang="en-GB" sz="1800" i="1" dirty="0">
                <a:solidFill>
                  <a:srgbClr val="000000"/>
                </a:solidFill>
                <a:latin typeface="Times New Roman" panose="02020603050405020304" pitchFamily="18" charset="0"/>
                <a:cs typeface="Times New Roman" panose="02020603050405020304" pitchFamily="18" charset="0"/>
              </a:rPr>
              <a:t> -u </a:t>
            </a:r>
            <a:r>
              <a:rPr lang="en-GB" sz="1800" i="1" dirty="0" err="1">
                <a:solidFill>
                  <a:srgbClr val="000000"/>
                </a:solidFill>
                <a:latin typeface="Times New Roman" panose="02020603050405020304" pitchFamily="18" charset="0"/>
                <a:cs typeface="Times New Roman" panose="02020603050405020304" pitchFamily="18" charset="0"/>
              </a:rPr>
              <a:t>localuser</a:t>
            </a:r>
            <a:r>
              <a:rPr lang="en-GB" sz="1800" i="1" dirty="0">
                <a:solidFill>
                  <a:srgbClr val="000000"/>
                </a:solidFill>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GB" sz="1800" i="1" dirty="0">
                <a:solidFill>
                  <a:srgbClr val="000000"/>
                </a:solidFill>
                <a:latin typeface="Times New Roman" panose="02020603050405020304" pitchFamily="18" charset="0"/>
                <a:cs typeface="Times New Roman" panose="02020603050405020304" pitchFamily="18" charset="0"/>
              </a:rPr>
              <a:t>    --databases world </a:t>
            </a:r>
          </a:p>
          <a:p>
            <a:pPr algn="l">
              <a:buFont typeface="Arial" panose="020B0604020202020204" pitchFamily="34" charset="0"/>
              <a:buChar char="•"/>
            </a:pPr>
            <a:r>
              <a:rPr lang="en-GB" sz="1800" i="1" dirty="0">
                <a:solidFill>
                  <a:srgbClr val="000000"/>
                </a:solidFill>
                <a:latin typeface="Times New Roman" panose="02020603050405020304" pitchFamily="18" charset="0"/>
                <a:cs typeface="Times New Roman" panose="02020603050405020304" pitchFamily="18" charset="0"/>
              </a:rPr>
              <a:t>    --single-transaction </a:t>
            </a:r>
          </a:p>
          <a:p>
            <a:pPr algn="l">
              <a:buFont typeface="Arial" panose="020B0604020202020204" pitchFamily="34" charset="0"/>
              <a:buChar char="•"/>
            </a:pPr>
            <a:r>
              <a:rPr lang="en-GB" sz="1800" i="1" dirty="0">
                <a:solidFill>
                  <a:srgbClr val="000000"/>
                </a:solidFill>
                <a:latin typeface="Times New Roman" panose="02020603050405020304" pitchFamily="18" charset="0"/>
                <a:cs typeface="Times New Roman" panose="02020603050405020304" pitchFamily="18" charset="0"/>
              </a:rPr>
              <a:t>    --compress </a:t>
            </a:r>
          </a:p>
          <a:p>
            <a:pPr algn="l">
              <a:buFont typeface="Arial" panose="020B0604020202020204" pitchFamily="34" charset="0"/>
              <a:buChar char="•"/>
            </a:pPr>
            <a:r>
              <a:rPr lang="en-GB" sz="1800" i="1" dirty="0">
                <a:solidFill>
                  <a:srgbClr val="000000"/>
                </a:solidFill>
                <a:latin typeface="Times New Roman" panose="02020603050405020304" pitchFamily="18" charset="0"/>
                <a:cs typeface="Times New Roman" panose="02020603050405020304" pitchFamily="18" charset="0"/>
              </a:rPr>
              <a:t>    --order-by-primary  </a:t>
            </a:r>
          </a:p>
          <a:p>
            <a:pPr algn="l">
              <a:buFont typeface="Arial" panose="020B0604020202020204" pitchFamily="34" charset="0"/>
              <a:buChar char="•"/>
            </a:pPr>
            <a:r>
              <a:rPr lang="en-GB" sz="1800" i="1" dirty="0">
                <a:solidFill>
                  <a:srgbClr val="000000"/>
                </a:solidFill>
                <a:latin typeface="Times New Roman" panose="02020603050405020304" pitchFamily="18" charset="0"/>
                <a:cs typeface="Times New Roman" panose="02020603050405020304" pitchFamily="18" charset="0"/>
              </a:rPr>
              <a:t>    -</a:t>
            </a:r>
            <a:r>
              <a:rPr lang="en-GB" sz="1800" i="1" dirty="0" err="1">
                <a:solidFill>
                  <a:srgbClr val="000000"/>
                </a:solidFill>
                <a:latin typeface="Times New Roman" panose="02020603050405020304" pitchFamily="18" charset="0"/>
                <a:cs typeface="Times New Roman" panose="02020603050405020304" pitchFamily="18" charset="0"/>
              </a:rPr>
              <a:t>plocalpassword</a:t>
            </a:r>
            <a:r>
              <a:rPr lang="en-GB" sz="1800" i="1" dirty="0">
                <a:solidFill>
                  <a:srgbClr val="000000"/>
                </a:solidFill>
                <a:latin typeface="Times New Roman" panose="02020603050405020304" pitchFamily="18" charset="0"/>
                <a:cs typeface="Times New Roman" panose="02020603050405020304" pitchFamily="18" charset="0"/>
              </a:rPr>
              <a:t> | </a:t>
            </a:r>
            <a:r>
              <a:rPr lang="en-GB" sz="1800" i="1" dirty="0" err="1">
                <a:solidFill>
                  <a:srgbClr val="000000"/>
                </a:solidFill>
                <a:latin typeface="Times New Roman" panose="02020603050405020304" pitchFamily="18" charset="0"/>
                <a:cs typeface="Times New Roman" panose="02020603050405020304" pitchFamily="18" charset="0"/>
              </a:rPr>
              <a:t>mysql</a:t>
            </a:r>
            <a:r>
              <a:rPr lang="en-GB" sz="1800" i="1" dirty="0">
                <a:solidFill>
                  <a:srgbClr val="000000"/>
                </a:solidFill>
                <a:latin typeface="Times New Roman" panose="02020603050405020304" pitchFamily="18" charset="0"/>
                <a:cs typeface="Times New Roman" panose="02020603050405020304" pitchFamily="18" charset="0"/>
              </a:rPr>
              <a:t> -u </a:t>
            </a:r>
            <a:r>
              <a:rPr lang="en-GB" sz="1800" i="1" dirty="0" err="1">
                <a:solidFill>
                  <a:srgbClr val="000000"/>
                </a:solidFill>
                <a:latin typeface="Times New Roman" panose="02020603050405020304" pitchFamily="18" charset="0"/>
                <a:cs typeface="Times New Roman" panose="02020603050405020304" pitchFamily="18" charset="0"/>
              </a:rPr>
              <a:t>rdsuser</a:t>
            </a:r>
            <a:r>
              <a:rPr lang="en-GB" sz="1800" i="1" dirty="0">
                <a:solidFill>
                  <a:srgbClr val="000000"/>
                </a:solidFill>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GB" sz="1800" i="1" dirty="0">
                <a:solidFill>
                  <a:srgbClr val="000000"/>
                </a:solidFill>
                <a:latin typeface="Times New Roman" panose="02020603050405020304" pitchFamily="18" charset="0"/>
                <a:cs typeface="Times New Roman" panose="02020603050405020304" pitchFamily="18" charset="0"/>
              </a:rPr>
              <a:t>        --port=3306 </a:t>
            </a:r>
          </a:p>
          <a:p>
            <a:pPr algn="l">
              <a:buFont typeface="Arial" panose="020B0604020202020204" pitchFamily="34" charset="0"/>
              <a:buChar char="•"/>
            </a:pPr>
            <a:r>
              <a:rPr lang="en-GB" sz="1800" i="1" dirty="0">
                <a:solidFill>
                  <a:srgbClr val="000000"/>
                </a:solidFill>
                <a:latin typeface="Times New Roman" panose="02020603050405020304" pitchFamily="18" charset="0"/>
                <a:cs typeface="Times New Roman" panose="02020603050405020304" pitchFamily="18" charset="0"/>
              </a:rPr>
              <a:t>        --host=myinstance.123456789012.us-east-1.rds.amazonaws.com </a:t>
            </a:r>
          </a:p>
          <a:p>
            <a:pPr algn="l">
              <a:buFont typeface="Arial" panose="020B0604020202020204" pitchFamily="34" charset="0"/>
              <a:buChar char="•"/>
            </a:pPr>
            <a:r>
              <a:rPr lang="en-GB" sz="1800" i="1" dirty="0">
                <a:solidFill>
                  <a:srgbClr val="000000"/>
                </a:solidFill>
                <a:latin typeface="Times New Roman" panose="02020603050405020304" pitchFamily="18" charset="0"/>
                <a:cs typeface="Times New Roman" panose="02020603050405020304" pitchFamily="18" charset="0"/>
              </a:rPr>
              <a:t>        -</a:t>
            </a:r>
            <a:r>
              <a:rPr lang="en-GB" sz="1800" i="1" dirty="0" err="1">
                <a:solidFill>
                  <a:srgbClr val="000000"/>
                </a:solidFill>
                <a:latin typeface="Times New Roman" panose="02020603050405020304" pitchFamily="18" charset="0"/>
                <a:cs typeface="Times New Roman" panose="02020603050405020304" pitchFamily="18" charset="0"/>
              </a:rPr>
              <a:t>prdspassword</a:t>
            </a:r>
            <a:endParaRPr lang="en-GB" sz="1800"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537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Data import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14299" y="563562"/>
            <a:ext cx="8915401" cy="6370638"/>
          </a:xfrm>
        </p:spPr>
        <p:txBody>
          <a:bodyPr>
            <a:normAutofit/>
          </a:bodyPr>
          <a:lstStyle/>
          <a:p>
            <a:pPr marL="0" indent="0" algn="l">
              <a:buNone/>
            </a:pPr>
            <a:r>
              <a:rPr lang="en-GB" sz="1800" i="1" dirty="0">
                <a:solidFill>
                  <a:srgbClr val="000000"/>
                </a:solidFill>
                <a:latin typeface="Times New Roman" panose="02020603050405020304" pitchFamily="18" charset="0"/>
                <a:cs typeface="Times New Roman" panose="02020603050405020304" pitchFamily="18" charset="0"/>
              </a:rPr>
              <a:t> </a:t>
            </a:r>
            <a:r>
              <a:rPr lang="en-GB" sz="1800" b="1" i="1" dirty="0" err="1">
                <a:solidFill>
                  <a:srgbClr val="000000"/>
                </a:solidFill>
                <a:latin typeface="Times New Roman" panose="02020603050405020304" pitchFamily="18" charset="0"/>
                <a:cs typeface="Times New Roman" panose="02020603050405020304" pitchFamily="18" charset="0"/>
              </a:rPr>
              <a:t>mysqldump</a:t>
            </a:r>
            <a:r>
              <a:rPr lang="en-GB" sz="1800" i="1" dirty="0">
                <a:solidFill>
                  <a:srgbClr val="000000"/>
                </a:solidFill>
                <a:latin typeface="Times New Roman" panose="02020603050405020304" pitchFamily="18" charset="0"/>
                <a:cs typeface="Times New Roman" panose="02020603050405020304" pitchFamily="18" charset="0"/>
              </a:rPr>
              <a:t> -u </a:t>
            </a:r>
            <a:r>
              <a:rPr lang="en-GB" sz="1800" i="1" dirty="0" err="1">
                <a:solidFill>
                  <a:srgbClr val="000000"/>
                </a:solidFill>
                <a:latin typeface="Times New Roman" panose="02020603050405020304" pitchFamily="18" charset="0"/>
                <a:cs typeface="Times New Roman" panose="02020603050405020304" pitchFamily="18" charset="0"/>
              </a:rPr>
              <a:t>local_user</a:t>
            </a:r>
            <a:r>
              <a:rPr lang="en-GB" sz="1800" i="1" dirty="0">
                <a:solidFill>
                  <a:srgbClr val="000000"/>
                </a:solidFill>
                <a:latin typeface="Times New Roman" panose="02020603050405020304" pitchFamily="18" charset="0"/>
                <a:cs typeface="Times New Roman" panose="02020603050405020304" pitchFamily="18" charset="0"/>
              </a:rPr>
              <a:t> \</a:t>
            </a:r>
          </a:p>
          <a:p>
            <a:pPr marL="0" indent="0" algn="l">
              <a:buNone/>
            </a:pPr>
            <a:r>
              <a:rPr lang="en-GB" sz="1800" i="1" dirty="0">
                <a:solidFill>
                  <a:srgbClr val="000000"/>
                </a:solidFill>
                <a:latin typeface="Times New Roman" panose="02020603050405020304" pitchFamily="18" charset="0"/>
                <a:cs typeface="Times New Roman" panose="02020603050405020304" pitchFamily="18" charset="0"/>
              </a:rPr>
              <a:t>    --databases </a:t>
            </a:r>
            <a:r>
              <a:rPr lang="en-GB" sz="1800" i="1" dirty="0" err="1">
                <a:solidFill>
                  <a:srgbClr val="000000"/>
                </a:solidFill>
                <a:latin typeface="Times New Roman" panose="02020603050405020304" pitchFamily="18" charset="0"/>
                <a:cs typeface="Times New Roman" panose="02020603050405020304" pitchFamily="18" charset="0"/>
              </a:rPr>
              <a:t>database_name</a:t>
            </a:r>
            <a:r>
              <a:rPr lang="en-GB" sz="1800" i="1" dirty="0">
                <a:solidFill>
                  <a:srgbClr val="000000"/>
                </a:solidFill>
                <a:latin typeface="Times New Roman" panose="02020603050405020304" pitchFamily="18" charset="0"/>
                <a:cs typeface="Times New Roman" panose="02020603050405020304" pitchFamily="18" charset="0"/>
              </a:rPr>
              <a:t> \</a:t>
            </a:r>
          </a:p>
          <a:p>
            <a:pPr marL="0" indent="0" algn="l">
              <a:buNone/>
            </a:pPr>
            <a:r>
              <a:rPr lang="en-GB" sz="1800" i="1" dirty="0">
                <a:solidFill>
                  <a:srgbClr val="000000"/>
                </a:solidFill>
                <a:latin typeface="Times New Roman" panose="02020603050405020304" pitchFamily="18" charset="0"/>
                <a:cs typeface="Times New Roman" panose="02020603050405020304" pitchFamily="18" charset="0"/>
              </a:rPr>
              <a:t>    --single-transaction \</a:t>
            </a:r>
          </a:p>
          <a:p>
            <a:pPr marL="0" indent="0" algn="l">
              <a:buNone/>
            </a:pPr>
            <a:r>
              <a:rPr lang="en-GB" sz="1800" i="1" dirty="0">
                <a:solidFill>
                  <a:srgbClr val="000000"/>
                </a:solidFill>
                <a:latin typeface="Times New Roman" panose="02020603050405020304" pitchFamily="18" charset="0"/>
                <a:cs typeface="Times New Roman" panose="02020603050405020304" pitchFamily="18" charset="0"/>
              </a:rPr>
              <a:t>    --compress \</a:t>
            </a:r>
          </a:p>
          <a:p>
            <a:pPr marL="0" indent="0" algn="l">
              <a:buNone/>
            </a:pPr>
            <a:r>
              <a:rPr lang="en-GB" sz="1800" i="1" dirty="0">
                <a:solidFill>
                  <a:srgbClr val="000000"/>
                </a:solidFill>
                <a:latin typeface="Times New Roman" panose="02020603050405020304" pitchFamily="18" charset="0"/>
                <a:cs typeface="Times New Roman" panose="02020603050405020304" pitchFamily="18" charset="0"/>
              </a:rPr>
              <a:t>    --order-by-primary  \</a:t>
            </a:r>
          </a:p>
          <a:p>
            <a:pPr marL="0" indent="0" algn="l">
              <a:buNone/>
            </a:pPr>
            <a:r>
              <a:rPr lang="en-GB" sz="1800" i="1" dirty="0">
                <a:solidFill>
                  <a:srgbClr val="000000"/>
                </a:solidFill>
                <a:latin typeface="Times New Roman" panose="02020603050405020304" pitchFamily="18" charset="0"/>
                <a:cs typeface="Times New Roman" panose="02020603050405020304" pitchFamily="18" charset="0"/>
              </a:rPr>
              <a:t>    -</a:t>
            </a:r>
            <a:r>
              <a:rPr lang="en-GB" sz="1800" i="1" dirty="0" err="1">
                <a:solidFill>
                  <a:srgbClr val="000000"/>
                </a:solidFill>
                <a:latin typeface="Times New Roman" panose="02020603050405020304" pitchFamily="18" charset="0"/>
                <a:cs typeface="Times New Roman" panose="02020603050405020304" pitchFamily="18" charset="0"/>
              </a:rPr>
              <a:t>plocal_password</a:t>
            </a:r>
            <a:r>
              <a:rPr lang="en-GB" sz="1800" i="1" dirty="0">
                <a:solidFill>
                  <a:srgbClr val="000000"/>
                </a:solidFill>
                <a:latin typeface="Times New Roman" panose="02020603050405020304" pitchFamily="18" charset="0"/>
                <a:cs typeface="Times New Roman" panose="02020603050405020304" pitchFamily="18" charset="0"/>
              </a:rPr>
              <a:t> | </a:t>
            </a:r>
            <a:r>
              <a:rPr lang="en-GB" sz="1800" i="1" dirty="0" err="1">
                <a:solidFill>
                  <a:srgbClr val="000000"/>
                </a:solidFill>
                <a:latin typeface="Times New Roman" panose="02020603050405020304" pitchFamily="18" charset="0"/>
                <a:cs typeface="Times New Roman" panose="02020603050405020304" pitchFamily="18" charset="0"/>
              </a:rPr>
              <a:t>mysql</a:t>
            </a:r>
            <a:r>
              <a:rPr lang="en-GB" sz="1800" i="1" dirty="0">
                <a:solidFill>
                  <a:srgbClr val="000000"/>
                </a:solidFill>
                <a:latin typeface="Times New Roman" panose="02020603050405020304" pitchFamily="18" charset="0"/>
                <a:cs typeface="Times New Roman" panose="02020603050405020304" pitchFamily="18" charset="0"/>
              </a:rPr>
              <a:t> -u </a:t>
            </a:r>
            <a:r>
              <a:rPr lang="en-GB" sz="1800" i="1" dirty="0" err="1">
                <a:solidFill>
                  <a:srgbClr val="000000"/>
                </a:solidFill>
                <a:latin typeface="Times New Roman" panose="02020603050405020304" pitchFamily="18" charset="0"/>
                <a:cs typeface="Times New Roman" panose="02020603050405020304" pitchFamily="18" charset="0"/>
              </a:rPr>
              <a:t>RDS_user</a:t>
            </a:r>
            <a:r>
              <a:rPr lang="en-GB" sz="1800" i="1" dirty="0">
                <a:solidFill>
                  <a:srgbClr val="000000"/>
                </a:solidFill>
                <a:latin typeface="Times New Roman" panose="02020603050405020304" pitchFamily="18" charset="0"/>
                <a:cs typeface="Times New Roman" panose="02020603050405020304" pitchFamily="18" charset="0"/>
              </a:rPr>
              <a:t> \</a:t>
            </a:r>
          </a:p>
          <a:p>
            <a:pPr marL="0" indent="0" algn="l">
              <a:buNone/>
            </a:pPr>
            <a:r>
              <a:rPr lang="en-GB" sz="1800" i="1" dirty="0">
                <a:solidFill>
                  <a:srgbClr val="000000"/>
                </a:solidFill>
                <a:latin typeface="Times New Roman" panose="02020603050405020304" pitchFamily="18" charset="0"/>
                <a:cs typeface="Times New Roman" panose="02020603050405020304" pitchFamily="18" charset="0"/>
              </a:rPr>
              <a:t>        --port=</a:t>
            </a:r>
            <a:r>
              <a:rPr lang="en-GB" sz="1800" i="1" dirty="0" err="1">
                <a:solidFill>
                  <a:srgbClr val="000000"/>
                </a:solidFill>
                <a:latin typeface="Times New Roman" panose="02020603050405020304" pitchFamily="18" charset="0"/>
                <a:cs typeface="Times New Roman" panose="02020603050405020304" pitchFamily="18" charset="0"/>
              </a:rPr>
              <a:t>port_number</a:t>
            </a:r>
            <a:r>
              <a:rPr lang="en-GB" sz="1800" i="1" dirty="0">
                <a:solidFill>
                  <a:srgbClr val="000000"/>
                </a:solidFill>
                <a:latin typeface="Times New Roman" panose="02020603050405020304" pitchFamily="18" charset="0"/>
                <a:cs typeface="Times New Roman" panose="02020603050405020304" pitchFamily="18" charset="0"/>
              </a:rPr>
              <a:t> \</a:t>
            </a:r>
          </a:p>
          <a:p>
            <a:pPr marL="0" indent="0" algn="l">
              <a:buNone/>
            </a:pPr>
            <a:r>
              <a:rPr lang="en-GB" sz="1800" i="1" dirty="0">
                <a:solidFill>
                  <a:srgbClr val="000000"/>
                </a:solidFill>
                <a:latin typeface="Times New Roman" panose="02020603050405020304" pitchFamily="18" charset="0"/>
                <a:cs typeface="Times New Roman" panose="02020603050405020304" pitchFamily="18" charset="0"/>
              </a:rPr>
              <a:t>        --host=</a:t>
            </a:r>
            <a:r>
              <a:rPr lang="en-GB" sz="1800" i="1" dirty="0" err="1">
                <a:solidFill>
                  <a:srgbClr val="000000"/>
                </a:solidFill>
                <a:latin typeface="Times New Roman" panose="02020603050405020304" pitchFamily="18" charset="0"/>
                <a:cs typeface="Times New Roman" panose="02020603050405020304" pitchFamily="18" charset="0"/>
              </a:rPr>
              <a:t>host_name</a:t>
            </a:r>
            <a:r>
              <a:rPr lang="en-GB" sz="1800" i="1" dirty="0">
                <a:solidFill>
                  <a:srgbClr val="000000"/>
                </a:solidFill>
                <a:latin typeface="Times New Roman" panose="02020603050405020304" pitchFamily="18" charset="0"/>
                <a:cs typeface="Times New Roman" panose="02020603050405020304" pitchFamily="18" charset="0"/>
              </a:rPr>
              <a:t> \</a:t>
            </a:r>
          </a:p>
          <a:p>
            <a:pPr marL="0" indent="0" algn="l">
              <a:buNone/>
            </a:pPr>
            <a:r>
              <a:rPr lang="en-GB" sz="1800" i="1" dirty="0">
                <a:solidFill>
                  <a:srgbClr val="000000"/>
                </a:solidFill>
                <a:latin typeface="Times New Roman" panose="02020603050405020304" pitchFamily="18" charset="0"/>
                <a:cs typeface="Times New Roman" panose="02020603050405020304" pitchFamily="18" charset="0"/>
              </a:rPr>
              <a:t>        -</a:t>
            </a:r>
            <a:r>
              <a:rPr lang="en-GB" sz="1800" i="1" dirty="0" err="1">
                <a:solidFill>
                  <a:srgbClr val="000000"/>
                </a:solidFill>
                <a:latin typeface="Times New Roman" panose="02020603050405020304" pitchFamily="18" charset="0"/>
                <a:cs typeface="Times New Roman" panose="02020603050405020304" pitchFamily="18" charset="0"/>
              </a:rPr>
              <a:t>pRDS_password</a:t>
            </a:r>
            <a:endParaRPr lang="en-GB" sz="1800" i="1"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GB" sz="1800" i="1"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GB" sz="1800"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956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GB" sz="1400" dirty="0">
                <a:latin typeface="Lucida Sans Unicode" panose="020B0602030504020204" pitchFamily="34" charset="0"/>
                <a:cs typeface="Lucida Sans Unicode" panose="020B0602030504020204" pitchFamily="34" charset="0"/>
              </a:rPr>
              <a:t>   The parameters used are as follows:    </a:t>
            </a:r>
          </a:p>
          <a:p>
            <a:pPr marL="0" indent="0" algn="l">
              <a:buClr>
                <a:srgbClr val="FF0066"/>
              </a:buClr>
              <a:buNone/>
            </a:pPr>
            <a:endParaRPr lang="en-GB" sz="1400" dirty="0">
              <a:latin typeface="Lucida Sans Unicode" panose="020B0602030504020204" pitchFamily="34" charset="0"/>
              <a:cs typeface="Lucida Sans Unicode" panose="020B0602030504020204" pitchFamily="34" charset="0"/>
            </a:endParaRPr>
          </a:p>
          <a:p>
            <a:pPr marL="0" indent="0" algn="l">
              <a:buClr>
                <a:srgbClr val="FF0066"/>
              </a:buClr>
              <a:buNone/>
            </a:pPr>
            <a:r>
              <a:rPr lang="en-GB" sz="1600" b="1" dirty="0">
                <a:latin typeface="Lucida Sans Unicode" panose="020B0602030504020204" pitchFamily="34" charset="0"/>
                <a:cs typeface="Lucida Sans Unicode" panose="020B0602030504020204" pitchFamily="34" charset="0"/>
              </a:rPr>
              <a:t>-u </a:t>
            </a:r>
            <a:r>
              <a:rPr lang="en-GB" sz="1600" b="1" dirty="0" err="1">
                <a:latin typeface="Lucida Sans Unicode" panose="020B0602030504020204" pitchFamily="34" charset="0"/>
                <a:cs typeface="Lucida Sans Unicode" panose="020B0602030504020204" pitchFamily="34" charset="0"/>
              </a:rPr>
              <a:t>local_user</a:t>
            </a:r>
            <a:r>
              <a:rPr lang="en-GB" sz="1600" b="1" dirty="0">
                <a:latin typeface="Lucida Sans Unicode" panose="020B0602030504020204" pitchFamily="34" charset="0"/>
                <a:cs typeface="Lucida Sans Unicode" panose="020B0602030504020204" pitchFamily="34" charset="0"/>
              </a:rPr>
              <a:t> </a:t>
            </a:r>
            <a:r>
              <a:rPr lang="en-GB" sz="1600" dirty="0">
                <a:latin typeface="Lucida Sans Unicode" panose="020B0602030504020204" pitchFamily="34" charset="0"/>
                <a:cs typeface="Lucida Sans Unicode" panose="020B0602030504020204" pitchFamily="34" charset="0"/>
              </a:rPr>
              <a:t>– Use to specify a user name. In the first usage of this parameter, you specify the name of a user account on the local MySQL or MariaDB database identified by the --databases parameter.</a:t>
            </a:r>
          </a:p>
          <a:p>
            <a:pPr marL="0" indent="0" algn="l">
              <a:buClr>
                <a:srgbClr val="FF0066"/>
              </a:buClr>
              <a:buNone/>
            </a:pPr>
            <a:r>
              <a:rPr lang="en-GB" sz="1600" b="1" dirty="0">
                <a:latin typeface="Lucida Sans Unicode" panose="020B0602030504020204" pitchFamily="34" charset="0"/>
                <a:cs typeface="Lucida Sans Unicode" panose="020B0602030504020204" pitchFamily="34" charset="0"/>
              </a:rPr>
              <a:t>--databases </a:t>
            </a:r>
            <a:r>
              <a:rPr lang="en-GB" sz="1600" b="1" dirty="0" err="1">
                <a:latin typeface="Lucida Sans Unicode" panose="020B0602030504020204" pitchFamily="34" charset="0"/>
                <a:cs typeface="Lucida Sans Unicode" panose="020B0602030504020204" pitchFamily="34" charset="0"/>
              </a:rPr>
              <a:t>database_name</a:t>
            </a:r>
            <a:r>
              <a:rPr lang="en-GB" sz="1600" b="1" dirty="0">
                <a:latin typeface="Lucida Sans Unicode" panose="020B0602030504020204" pitchFamily="34" charset="0"/>
                <a:cs typeface="Lucida Sans Unicode" panose="020B0602030504020204" pitchFamily="34" charset="0"/>
              </a:rPr>
              <a:t> </a:t>
            </a:r>
            <a:r>
              <a:rPr lang="en-GB" sz="1600" dirty="0">
                <a:latin typeface="Lucida Sans Unicode" panose="020B0602030504020204" pitchFamily="34" charset="0"/>
                <a:cs typeface="Lucida Sans Unicode" panose="020B0602030504020204" pitchFamily="34" charset="0"/>
              </a:rPr>
              <a:t>– Use to specify the name of the database on the local MySQL or MariaDB instance that you want to import into Amazon RDS.</a:t>
            </a:r>
          </a:p>
          <a:p>
            <a:pPr marL="0" indent="0" algn="l">
              <a:buClr>
                <a:srgbClr val="FF0066"/>
              </a:buClr>
              <a:buNone/>
            </a:pPr>
            <a:r>
              <a:rPr lang="en-GB" sz="1600" b="1" dirty="0">
                <a:latin typeface="Lucida Sans Unicode" panose="020B0602030504020204" pitchFamily="34" charset="0"/>
                <a:cs typeface="Lucida Sans Unicode" panose="020B0602030504020204" pitchFamily="34" charset="0"/>
              </a:rPr>
              <a:t>--single-transaction </a:t>
            </a:r>
            <a:r>
              <a:rPr lang="en-GB" sz="1600" dirty="0">
                <a:latin typeface="Lucida Sans Unicode" panose="020B0602030504020204" pitchFamily="34" charset="0"/>
                <a:cs typeface="Lucida Sans Unicode" panose="020B0602030504020204" pitchFamily="34" charset="0"/>
              </a:rPr>
              <a:t>– Use to ensure that all of the data loaded from the local database is consistent with a single point in time. If there are other processes changing the data while </a:t>
            </a:r>
            <a:r>
              <a:rPr lang="en-GB" sz="1600" dirty="0" err="1">
                <a:latin typeface="Lucida Sans Unicode" panose="020B0602030504020204" pitchFamily="34" charset="0"/>
                <a:cs typeface="Lucida Sans Unicode" panose="020B0602030504020204" pitchFamily="34" charset="0"/>
              </a:rPr>
              <a:t>mysqldump</a:t>
            </a:r>
            <a:r>
              <a:rPr lang="en-GB" sz="1600" dirty="0">
                <a:latin typeface="Lucida Sans Unicode" panose="020B0602030504020204" pitchFamily="34" charset="0"/>
                <a:cs typeface="Lucida Sans Unicode" panose="020B0602030504020204" pitchFamily="34" charset="0"/>
              </a:rPr>
              <a:t> is reading it, using this option helps maintain data integrity.</a:t>
            </a:r>
          </a:p>
          <a:p>
            <a:pPr marL="0" indent="0" algn="l">
              <a:buClr>
                <a:srgbClr val="FF0066"/>
              </a:buClr>
              <a:buNone/>
            </a:pPr>
            <a:r>
              <a:rPr lang="en-GB" sz="1600" b="1" dirty="0">
                <a:latin typeface="Lucida Sans Unicode" panose="020B0602030504020204" pitchFamily="34" charset="0"/>
                <a:cs typeface="Lucida Sans Unicode" panose="020B0602030504020204" pitchFamily="34" charset="0"/>
              </a:rPr>
              <a:t>--compress </a:t>
            </a:r>
            <a:r>
              <a:rPr lang="en-GB" sz="1600" dirty="0">
                <a:latin typeface="Lucida Sans Unicode" panose="020B0602030504020204" pitchFamily="34" charset="0"/>
                <a:cs typeface="Lucida Sans Unicode" panose="020B0602030504020204" pitchFamily="34" charset="0"/>
              </a:rPr>
              <a:t>– Use to reduce network bandwidth consumption by compressing the data from the local database before sending it to Amazon RDS.</a:t>
            </a:r>
          </a:p>
          <a:p>
            <a:pPr marL="0" indent="0" algn="l">
              <a:buClr>
                <a:srgbClr val="FF0066"/>
              </a:buClr>
              <a:buNone/>
            </a:pPr>
            <a:r>
              <a:rPr lang="en-GB" sz="1600" b="1" dirty="0">
                <a:latin typeface="Lucida Sans Unicode" panose="020B0602030504020204" pitchFamily="34" charset="0"/>
                <a:cs typeface="Lucida Sans Unicode" panose="020B0602030504020204" pitchFamily="34" charset="0"/>
              </a:rPr>
              <a:t>--order-by-primary </a:t>
            </a:r>
            <a:r>
              <a:rPr lang="en-GB" sz="1600" dirty="0">
                <a:latin typeface="Lucida Sans Unicode" panose="020B0602030504020204" pitchFamily="34" charset="0"/>
                <a:cs typeface="Lucida Sans Unicode" panose="020B0602030504020204" pitchFamily="34" charset="0"/>
              </a:rPr>
              <a:t>– Use to reduce load time by sorting each table's data by its primary key. </a:t>
            </a:r>
          </a:p>
          <a:p>
            <a:pPr marL="0" indent="0" algn="l">
              <a:buClr>
                <a:srgbClr val="FF0066"/>
              </a:buClr>
              <a:buNone/>
            </a:pPr>
            <a:r>
              <a:rPr lang="en-GB" sz="1600" b="1" dirty="0">
                <a:latin typeface="Lucida Sans Unicode" panose="020B0602030504020204" pitchFamily="34" charset="0"/>
                <a:cs typeface="Lucida Sans Unicode" panose="020B0602030504020204" pitchFamily="34" charset="0"/>
              </a:rPr>
              <a:t>-</a:t>
            </a:r>
            <a:r>
              <a:rPr lang="en-GB" sz="1600" b="1" dirty="0" err="1">
                <a:latin typeface="Lucida Sans Unicode" panose="020B0602030504020204" pitchFamily="34" charset="0"/>
                <a:cs typeface="Lucida Sans Unicode" panose="020B0602030504020204" pitchFamily="34" charset="0"/>
              </a:rPr>
              <a:t>plocal_password</a:t>
            </a:r>
            <a:r>
              <a:rPr lang="en-GB" sz="1600" b="1" dirty="0">
                <a:latin typeface="Lucida Sans Unicode" panose="020B0602030504020204" pitchFamily="34" charset="0"/>
                <a:cs typeface="Lucida Sans Unicode" panose="020B0602030504020204" pitchFamily="34" charset="0"/>
              </a:rPr>
              <a:t> </a:t>
            </a:r>
            <a:r>
              <a:rPr lang="en-GB" sz="1600" dirty="0">
                <a:latin typeface="Lucida Sans Unicode" panose="020B0602030504020204" pitchFamily="34" charset="0"/>
                <a:cs typeface="Lucida Sans Unicode" panose="020B0602030504020204" pitchFamily="34" charset="0"/>
              </a:rPr>
              <a:t>– Use to specify a password. In the first usage of this parameter, you specify the password for the user account identified by the first -u parameter.</a:t>
            </a:r>
          </a:p>
          <a:p>
            <a:pPr marL="0" indent="0" algn="l">
              <a:buClr>
                <a:srgbClr val="FF0066"/>
              </a:buClr>
              <a:buNone/>
            </a:pPr>
            <a:r>
              <a:rPr lang="en-GB" sz="1600" b="1" dirty="0">
                <a:latin typeface="Lucida Sans Unicode" panose="020B0602030504020204" pitchFamily="34" charset="0"/>
                <a:cs typeface="Lucida Sans Unicode" panose="020B0602030504020204" pitchFamily="34" charset="0"/>
              </a:rPr>
              <a:t>-u </a:t>
            </a:r>
            <a:r>
              <a:rPr lang="en-GB" sz="1600" b="1" dirty="0" err="1">
                <a:latin typeface="Lucida Sans Unicode" panose="020B0602030504020204" pitchFamily="34" charset="0"/>
                <a:cs typeface="Lucida Sans Unicode" panose="020B0602030504020204" pitchFamily="34" charset="0"/>
              </a:rPr>
              <a:t>RDS_user</a:t>
            </a:r>
            <a:r>
              <a:rPr lang="en-GB" sz="1600" b="1" dirty="0">
                <a:latin typeface="Lucida Sans Unicode" panose="020B0602030504020204" pitchFamily="34" charset="0"/>
                <a:cs typeface="Lucida Sans Unicode" panose="020B0602030504020204" pitchFamily="34" charset="0"/>
              </a:rPr>
              <a:t> </a:t>
            </a:r>
            <a:r>
              <a:rPr lang="en-GB" sz="1600" dirty="0">
                <a:latin typeface="Lucida Sans Unicode" panose="020B0602030504020204" pitchFamily="34" charset="0"/>
                <a:cs typeface="Lucida Sans Unicode" panose="020B0602030504020204" pitchFamily="34" charset="0"/>
              </a:rPr>
              <a:t>– Use to specify a user name. In the second usage of this parameter, you specify the name of a user account on the default database for the MySQL or MariaDB DB instance identified by the --host parameter.</a:t>
            </a:r>
          </a:p>
          <a:p>
            <a:pPr marL="0" indent="0" algn="l">
              <a:buClr>
                <a:srgbClr val="FF0066"/>
              </a:buClr>
              <a:buNone/>
            </a:pPr>
            <a:endParaRPr lang="en-GB" sz="1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734900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GB" sz="1400" dirty="0">
                <a:latin typeface="Lucida Sans Unicode" panose="020B0602030504020204" pitchFamily="34" charset="0"/>
                <a:cs typeface="Lucida Sans Unicode" panose="020B0602030504020204" pitchFamily="34" charset="0"/>
              </a:rPr>
              <a:t>  </a:t>
            </a:r>
          </a:p>
        </p:txBody>
      </p:sp>
      <p:sp>
        <p:nvSpPr>
          <p:cNvPr id="12" name="TextBox 11">
            <a:extLst>
              <a:ext uri="{FF2B5EF4-FFF2-40B4-BE49-F238E27FC236}">
                <a16:creationId xmlns:a16="http://schemas.microsoft.com/office/drawing/2014/main" id="{BD8AD5BD-3E96-4754-978D-4BFED3BB4DF8}"/>
              </a:ext>
            </a:extLst>
          </p:cNvPr>
          <p:cNvSpPr txBox="1"/>
          <p:nvPr/>
        </p:nvSpPr>
        <p:spPr>
          <a:xfrm>
            <a:off x="80889" y="578401"/>
            <a:ext cx="8839202" cy="2862322"/>
          </a:xfrm>
          <a:prstGeom prst="rect">
            <a:avLst/>
          </a:prstGeom>
          <a:noFill/>
        </p:spPr>
        <p:txBody>
          <a:bodyPr wrap="square">
            <a:spAutoFit/>
          </a:bodyPr>
          <a:lstStyle/>
          <a:p>
            <a:r>
              <a:rPr lang="en-GB" b="1" dirty="0"/>
              <a:t>--port </a:t>
            </a:r>
            <a:r>
              <a:rPr lang="en-GB" b="1" dirty="0" err="1"/>
              <a:t>port_number</a:t>
            </a:r>
            <a:r>
              <a:rPr lang="en-GB" b="1" dirty="0"/>
              <a:t> </a:t>
            </a:r>
            <a:r>
              <a:rPr lang="en-GB" dirty="0"/>
              <a:t>– Use to specify the port for your MySQL or MariaDB DB instance. By default, this is 3306 unless you changed the value when creating the instance.</a:t>
            </a:r>
          </a:p>
          <a:p>
            <a:r>
              <a:rPr lang="en-GB" b="1" dirty="0"/>
              <a:t>--host </a:t>
            </a:r>
            <a:r>
              <a:rPr lang="en-GB" b="1" dirty="0" err="1"/>
              <a:t>host_name</a:t>
            </a:r>
            <a:r>
              <a:rPr lang="en-GB" b="1" dirty="0"/>
              <a:t> </a:t>
            </a:r>
            <a:r>
              <a:rPr lang="en-GB" dirty="0"/>
              <a:t>– Use to specify the DNS name from the Amazon RDS DB instance endpoint, for example, myinstance.123456789012.us-east-1.rds.amazonaws.com. You can find the endpoint value in the instance details in the Amazon RDS Management Console.</a:t>
            </a:r>
          </a:p>
          <a:p>
            <a:r>
              <a:rPr lang="en-GB" b="1" dirty="0"/>
              <a:t>-</a:t>
            </a:r>
            <a:r>
              <a:rPr lang="en-GB" b="1" dirty="0" err="1"/>
              <a:t>pRDS_password</a:t>
            </a:r>
            <a:r>
              <a:rPr lang="en-GB" b="1" dirty="0"/>
              <a:t> </a:t>
            </a:r>
            <a:r>
              <a:rPr lang="en-GB" dirty="0"/>
              <a:t>– Use to specify a password. In the second usage of this parameter, you specify the password for the user account identified by the second -u parameter.</a:t>
            </a:r>
          </a:p>
        </p:txBody>
      </p:sp>
    </p:spTree>
    <p:extLst>
      <p:ext uri="{BB962C8B-B14F-4D97-AF65-F5344CB8AC3E}">
        <p14:creationId xmlns:p14="http://schemas.microsoft.com/office/powerpoint/2010/main" val="244438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IN" sz="1800" b="1" dirty="0">
                <a:solidFill>
                  <a:srgbClr val="222222"/>
                </a:solidFill>
                <a:latin typeface="Times New Roman" panose="02020603050405020304" pitchFamily="18" charset="0"/>
                <a:cs typeface="Times New Roman" panose="02020603050405020304" pitchFamily="18" charset="0"/>
              </a:rPr>
              <a:t> </a:t>
            </a:r>
            <a:endParaRPr lang="en-IN" sz="1800" b="0" i="0" u="none" strike="noStrike" baseline="0" dirty="0">
              <a:solidFill>
                <a:srgbClr val="000000"/>
              </a:solidFill>
              <a:latin typeface="Frutiger Condensed"/>
            </a:endParaRP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1AFCB5-1459-46E5-8E94-E90ADFBC2B77}"/>
              </a:ext>
            </a:extLst>
          </p:cNvPr>
          <p:cNvPicPr>
            <a:picLocks noChangeAspect="1"/>
          </p:cNvPicPr>
          <p:nvPr/>
        </p:nvPicPr>
        <p:blipFill>
          <a:blip r:embed="rId2"/>
          <a:stretch>
            <a:fillRect/>
          </a:stretch>
        </p:blipFill>
        <p:spPr>
          <a:xfrm>
            <a:off x="533400" y="762000"/>
            <a:ext cx="7315200" cy="4021863"/>
          </a:xfrm>
          <a:prstGeom prst="rect">
            <a:avLst/>
          </a:prstGeom>
        </p:spPr>
      </p:pic>
    </p:spTree>
    <p:extLst>
      <p:ext uri="{BB962C8B-B14F-4D97-AF65-F5344CB8AC3E}">
        <p14:creationId xmlns:p14="http://schemas.microsoft.com/office/powerpoint/2010/main" val="2453213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CLI for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r>
              <a:rPr lang="en-GB" sz="1800" b="0" i="0" u="none" strike="noStrike" baseline="0" dirty="0">
                <a:solidFill>
                  <a:srgbClr val="000000"/>
                </a:solidFill>
                <a:latin typeface="AmazonEmber-Regular"/>
              </a:rPr>
              <a:t>To find the connection information for a DB instance by using the AWS CLI, call the </a:t>
            </a:r>
            <a:r>
              <a:rPr lang="en-GB" sz="1800" b="0" i="0" u="none" strike="noStrike" baseline="0" dirty="0">
                <a:solidFill>
                  <a:srgbClr val="146EB5"/>
                </a:solidFill>
                <a:latin typeface="AmazonEmber-Regular"/>
              </a:rPr>
              <a:t>describe-</a:t>
            </a:r>
            <a:r>
              <a:rPr lang="en-GB" sz="1800" b="0" i="0" u="none" strike="noStrike" baseline="0" dirty="0" err="1">
                <a:solidFill>
                  <a:srgbClr val="146EB5"/>
                </a:solidFill>
                <a:latin typeface="AmazonEmber-Regular"/>
              </a:rPr>
              <a:t>dbinstances</a:t>
            </a:r>
            <a:r>
              <a:rPr lang="en-GB" sz="1800" b="0" i="0" u="none" strike="noStrike" baseline="0" dirty="0">
                <a:solidFill>
                  <a:srgbClr val="146EB5"/>
                </a:solidFill>
                <a:latin typeface="AmazonEmber-Regular"/>
              </a:rPr>
              <a:t> </a:t>
            </a:r>
            <a:r>
              <a:rPr lang="en-GB" sz="1800" b="0" i="0" u="none" strike="noStrike" baseline="0" dirty="0">
                <a:solidFill>
                  <a:srgbClr val="000000"/>
                </a:solidFill>
                <a:latin typeface="AmazonEmber-Regular"/>
              </a:rPr>
              <a:t>command. In the call, query for the DB instance ID, endpoint, port, and master user name. </a:t>
            </a:r>
          </a:p>
          <a:p>
            <a:pPr algn="l"/>
            <a:endParaRPr lang="en-GB" sz="1800" dirty="0">
              <a:solidFill>
                <a:srgbClr val="000000"/>
              </a:solidFill>
              <a:latin typeface="AmazonEmber-Regular"/>
              <a:cs typeface="Lucida Sans Unicode" panose="020B0602030504020204" pitchFamily="34" charset="0"/>
            </a:endParaRPr>
          </a:p>
          <a:p>
            <a:pPr algn="l"/>
            <a:r>
              <a:rPr lang="en-IN" sz="1800" b="0" i="0" u="none" strike="noStrike" baseline="0" dirty="0" err="1">
                <a:latin typeface="CourierPrime"/>
              </a:rPr>
              <a:t>aws</a:t>
            </a:r>
            <a:r>
              <a:rPr lang="en-IN" sz="1800" b="0" i="0" u="none" strike="noStrike" baseline="0" dirty="0">
                <a:latin typeface="CourierPrime"/>
              </a:rPr>
              <a:t> </a:t>
            </a:r>
            <a:r>
              <a:rPr lang="en-IN" sz="1800" b="0" i="0" u="none" strike="noStrike" baseline="0" dirty="0" err="1">
                <a:latin typeface="CourierPrime"/>
              </a:rPr>
              <a:t>rds</a:t>
            </a:r>
            <a:r>
              <a:rPr lang="en-IN" sz="1800" b="0" i="0" u="none" strike="noStrike" baseline="0" dirty="0">
                <a:latin typeface="CourierPrime"/>
              </a:rPr>
              <a:t> describe-</a:t>
            </a:r>
            <a:r>
              <a:rPr lang="en-IN" sz="1800" b="0" i="0" u="none" strike="noStrike" baseline="0" dirty="0" err="1">
                <a:latin typeface="CourierPrime"/>
              </a:rPr>
              <a:t>db</a:t>
            </a:r>
            <a:r>
              <a:rPr lang="en-IN" sz="1800" b="0" i="0" u="none" strike="noStrike" baseline="0" dirty="0">
                <a:latin typeface="CourierPrime"/>
              </a:rPr>
              <a:t>-instances --query "*[].[DBInstanceIdentifier,Endpoint.Address,Endpoint.Port,MasterUsername]"</a:t>
            </a:r>
            <a:endParaRPr lang="en-GB" sz="1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771008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cap="none" dirty="0">
                <a:effectLst/>
                <a:latin typeface="Arial" panose="020B0604020202020204" pitchFamily="34" charset="0"/>
                <a:ea typeface="Arial" panose="020B0604020202020204" pitchFamily="34" charset="0"/>
              </a:rPr>
              <a:t>Managing RDS DB Instance:</a:t>
            </a:r>
            <a:br>
              <a:rPr lang="en-GB" sz="2200" b="1" cap="none" dirty="0">
                <a:effectLst/>
                <a:latin typeface="Arial" panose="020B0604020202020204" pitchFamily="34" charset="0"/>
                <a:ea typeface="Arial" panose="020B0604020202020204" pitchFamily="34" charset="0"/>
              </a:rPr>
            </a:br>
            <a:endParaRPr lang="en-IN" sz="2200" b="1" cap="none" dirty="0">
              <a:effectLst/>
              <a:latin typeface="Arial" panose="020B0604020202020204" pitchFamily="34" charset="0"/>
              <a:ea typeface="Arial" panose="020B0604020202020204" pitchFamily="34" charset="0"/>
            </a:endParaRPr>
          </a:p>
        </p:txBody>
      </p:sp>
      <p:sp>
        <p:nvSpPr>
          <p:cNvPr id="5" name="Subtitle 4">
            <a:extLst>
              <a:ext uri="{FF2B5EF4-FFF2-40B4-BE49-F238E27FC236}">
                <a16:creationId xmlns:a16="http://schemas.microsoft.com/office/drawing/2014/main" id="{68235224-4A15-4F6E-9F9F-9C6002D81FEE}"/>
              </a:ext>
            </a:extLst>
          </p:cNvPr>
          <p:cNvSpPr>
            <a:spLocks noGrp="1"/>
          </p:cNvSpPr>
          <p:nvPr>
            <p:ph type="subTitle" idx="1"/>
          </p:nvPr>
        </p:nvSpPr>
        <p:spPr/>
        <p:txBody>
          <a:bodyPr/>
          <a:lstStyle/>
          <a:p>
            <a:r>
              <a:rPr lang="en-GB" sz="2000" b="1" cap="none" dirty="0">
                <a:solidFill>
                  <a:srgbClr val="6724EC"/>
                </a:solidFill>
                <a:effectLst/>
                <a:latin typeface="Arial" panose="020B0604020202020204" pitchFamily="34" charset="0"/>
                <a:ea typeface="Arial" panose="020B0604020202020204" pitchFamily="34" charset="0"/>
              </a:rPr>
              <a:t>Starting, Stopping, Rebooting, Modifying, Renaming, Deleting DB instances </a:t>
            </a:r>
            <a:endParaRPr lang="en-IN" dirty="0">
              <a:solidFill>
                <a:srgbClr val="6724EC"/>
              </a:solidFill>
            </a:endParaRPr>
          </a:p>
        </p:txBody>
      </p:sp>
    </p:spTree>
    <p:extLst>
      <p:ext uri="{BB962C8B-B14F-4D97-AF65-F5344CB8AC3E}">
        <p14:creationId xmlns:p14="http://schemas.microsoft.com/office/powerpoint/2010/main" val="193682727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Stopping DB Instance</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273050" marR="0" lvl="0" indent="-273050" algn="l" defTabSz="900113" rtl="0" eaLnBrk="1" fontAlgn="auto" latinLnBrk="0" hangingPunct="1">
              <a:lnSpc>
                <a:spcPct val="100000"/>
              </a:lnSpc>
              <a:spcBef>
                <a:spcPts val="600"/>
              </a:spcBef>
              <a:spcAft>
                <a:spcPts val="0"/>
              </a:spcAft>
              <a:buClr>
                <a:srgbClr val="FE8637"/>
              </a:buClr>
              <a:buSzPct val="70000"/>
              <a:buFont typeface="Wingdings"/>
              <a:buNone/>
              <a:tabLst>
                <a:tab pos="534988" algn="l"/>
              </a:tabLst>
              <a:defRPr/>
            </a:pPr>
            <a:r>
              <a:rPr lang="en-GB" sz="1400" dirty="0">
                <a:latin typeface="Lucida Sans Unicode" panose="020B0602030504020204" pitchFamily="34" charset="0"/>
                <a:cs typeface="Lucida Sans Unicode" panose="020B0602030504020204" pitchFamily="34" charset="0"/>
              </a:rPr>
              <a:t>   </a:t>
            </a:r>
            <a:r>
              <a:rPr kumimoji="0" lang="en-GB" sz="1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Managing an RDS DB Instance:</a:t>
            </a:r>
          </a:p>
          <a:p>
            <a:pPr marL="274320" marR="0" lvl="0" indent="-274320" algn="l" defTabSz="900113" rtl="0" eaLnBrk="1" fontAlgn="auto" latinLnBrk="0" hangingPunct="1">
              <a:lnSpc>
                <a:spcPct val="100000"/>
              </a:lnSpc>
              <a:spcBef>
                <a:spcPts val="600"/>
              </a:spcBef>
              <a:spcAft>
                <a:spcPts val="0"/>
              </a:spcAft>
              <a:buClr>
                <a:srgbClr val="FE8637"/>
              </a:buClr>
              <a:buSzPct val="70000"/>
              <a:buFont typeface="Wingdings" panose="05000000000000000000" pitchFamily="2" charset="2"/>
              <a:buChar char="Ø"/>
              <a:tabLst>
                <a:tab pos="534988" algn="l"/>
              </a:tabLst>
              <a:defRPr/>
            </a:pPr>
            <a:r>
              <a:rPr kumimoji="0" lang="en-GB" sz="1800" b="0"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Starting, Stopping, Rebooting, Modifying, Renaming, Deleting DB instances</a:t>
            </a:r>
          </a:p>
          <a:p>
            <a:pPr marL="0" marR="0" lvl="0" indent="0" algn="l" defTabSz="900113" rtl="0" eaLnBrk="1" fontAlgn="auto" latinLnBrk="0" hangingPunct="1">
              <a:lnSpc>
                <a:spcPct val="100000"/>
              </a:lnSpc>
              <a:spcBef>
                <a:spcPts val="600"/>
              </a:spcBef>
              <a:spcAft>
                <a:spcPts val="0"/>
              </a:spcAft>
              <a:buClr>
                <a:srgbClr val="FE8637"/>
              </a:buClr>
              <a:buSzPct val="70000"/>
              <a:buNone/>
              <a:tabLst>
                <a:tab pos="534988" algn="l"/>
              </a:tabLst>
              <a:defRPr/>
            </a:pPr>
            <a:r>
              <a:rPr lang="en-GB" sz="1800" b="1" i="1" u="sng" dirty="0">
                <a:solidFill>
                  <a:prstClr val="black"/>
                </a:solidFill>
                <a:latin typeface="Times New Roman" panose="02020603050405020304" pitchFamily="18" charset="0"/>
                <a:cs typeface="Times New Roman" panose="02020603050405020304" pitchFamily="18" charset="0"/>
              </a:rPr>
              <a:t>Stopping an RDS DB Instance:</a:t>
            </a:r>
          </a:p>
          <a:p>
            <a:pPr>
              <a:buFont typeface="Arial" panose="020B0604020202020204" pitchFamily="34" charset="0"/>
              <a:buChar char="•"/>
            </a:pPr>
            <a:r>
              <a:rPr lang="en-GB" sz="1800" b="0" i="0" u="none" strike="noStrike" baseline="0" dirty="0">
                <a:latin typeface="Times New Roman" panose="02020603050405020304" pitchFamily="18" charset="0"/>
                <a:cs typeface="Times New Roman" panose="02020603050405020304" pitchFamily="18" charset="0"/>
              </a:rPr>
              <a:t>If you use a DB instance intermittently, for temporary testing, or for a daily development activity, you can stop your Amazon RDS DB instance temporarily to save money. </a:t>
            </a:r>
          </a:p>
          <a:p>
            <a:pPr>
              <a:buFont typeface="Arial" panose="020B0604020202020204" pitchFamily="34" charset="0"/>
              <a:buChar char="•"/>
            </a:pPr>
            <a:r>
              <a:rPr lang="en-GB" sz="1800" b="0" i="0" u="none" strike="noStrike" baseline="0" dirty="0">
                <a:latin typeface="Times New Roman" panose="02020603050405020304" pitchFamily="18" charset="0"/>
                <a:cs typeface="Times New Roman" panose="02020603050405020304" pitchFamily="18" charset="0"/>
              </a:rPr>
              <a:t>While your DB instance is stopped, you are charged for provisioned storage (including Provisioned IOPS) and backup storage (including manual snapshots and automated backups within your specified retention window), but not for DB </a:t>
            </a:r>
            <a:r>
              <a:rPr lang="en-IN" sz="1800" b="0" i="0" u="none" strike="noStrike" baseline="0" dirty="0">
                <a:latin typeface="Times New Roman" panose="02020603050405020304" pitchFamily="18" charset="0"/>
                <a:cs typeface="Times New Roman" panose="02020603050405020304" pitchFamily="18" charset="0"/>
              </a:rPr>
              <a:t>instance hours.  </a:t>
            </a:r>
            <a:endParaRPr kumimoji="0" lang="en-GB" sz="1800" b="0" i="1" u="none" strike="noStrike" kern="1200" cap="none" spc="0" normalizeH="0" baseline="0" noProof="0" dirty="0">
              <a:ln>
                <a:noFill/>
              </a:ln>
              <a:solidFill>
                <a:srgbClr val="B907AC"/>
              </a:solidFill>
              <a:effectLst/>
              <a:uLnTx/>
              <a:uFillTx/>
              <a:latin typeface="Times New Roman" panose="02020603050405020304" pitchFamily="18" charset="0"/>
              <a:cs typeface="Times New Roman" panose="02020603050405020304" pitchFamily="18" charset="0"/>
            </a:endParaRPr>
          </a:p>
          <a:p>
            <a:pPr marL="0" marR="0" lvl="0" indent="0" algn="l" defTabSz="900113" rtl="0" eaLnBrk="1" fontAlgn="auto" latinLnBrk="0" hangingPunct="1">
              <a:lnSpc>
                <a:spcPct val="100000"/>
              </a:lnSpc>
              <a:spcBef>
                <a:spcPts val="600"/>
              </a:spcBef>
              <a:spcAft>
                <a:spcPts val="0"/>
              </a:spcAft>
              <a:buClr>
                <a:srgbClr val="FE8637"/>
              </a:buClr>
              <a:buSzPct val="70000"/>
              <a:buNone/>
              <a:tabLst>
                <a:tab pos="534988" algn="l"/>
              </a:tabLst>
              <a:defRPr/>
            </a:pPr>
            <a:r>
              <a:rPr lang="en-GB" sz="1800" b="0" i="0" u="none" strike="noStrike" baseline="0" dirty="0">
                <a:latin typeface="AmazonEmber-Regular"/>
              </a:rPr>
              <a:t>You can stop a DB using the AWS Management Console, the AWS CLI, or the RDS API. </a:t>
            </a:r>
            <a:endParaRPr lang="en-GB" sz="1800" b="1" dirty="0">
              <a:latin typeface="Times New Roman" panose="02020603050405020304" pitchFamily="18" charset="0"/>
              <a:cs typeface="Times New Roman" panose="02020603050405020304" pitchFamily="18" charset="0"/>
            </a:endParaRPr>
          </a:p>
          <a:p>
            <a:pPr marL="0" marR="0" lvl="0" indent="0" algn="l" defTabSz="900113" rtl="0" eaLnBrk="1" fontAlgn="auto" latinLnBrk="0" hangingPunct="1">
              <a:lnSpc>
                <a:spcPct val="100000"/>
              </a:lnSpc>
              <a:spcBef>
                <a:spcPts val="600"/>
              </a:spcBef>
              <a:spcAft>
                <a:spcPts val="0"/>
              </a:spcAft>
              <a:buClr>
                <a:srgbClr val="FE8637"/>
              </a:buClr>
              <a:buSzPct val="70000"/>
              <a:buNone/>
              <a:tabLst>
                <a:tab pos="534988" algn="l"/>
              </a:tabLst>
              <a:defRPr/>
            </a:pPr>
            <a:r>
              <a:rPr lang="en-GB" sz="1800" b="1" dirty="0">
                <a:latin typeface="Times New Roman" panose="02020603050405020304" pitchFamily="18" charset="0"/>
                <a:cs typeface="Times New Roman" panose="02020603050405020304" pitchFamily="18" charset="0"/>
              </a:rPr>
              <a:t>Limitations:</a:t>
            </a:r>
          </a:p>
          <a:p>
            <a:pPr marL="342900" indent="-342900" algn="l">
              <a:buFont typeface="+mj-lt"/>
              <a:buAutoNum type="arabicPeriod"/>
            </a:pPr>
            <a:r>
              <a:rPr lang="en-GB" sz="1800" b="0" i="0" u="none" strike="noStrike" baseline="0" dirty="0">
                <a:latin typeface="AmazonEmber-Regular"/>
              </a:rPr>
              <a:t>You can't stop a DB instance that has a </a:t>
            </a:r>
            <a:r>
              <a:rPr lang="en-GB" sz="1800" b="1" i="0" u="none" strike="noStrike" baseline="0" dirty="0">
                <a:latin typeface="AmazonEmber-Regular"/>
              </a:rPr>
              <a:t>read replica</a:t>
            </a:r>
            <a:r>
              <a:rPr lang="en-GB" sz="1800" b="0" i="0" u="none" strike="noStrike" baseline="0" dirty="0">
                <a:latin typeface="AmazonEmber-Regular"/>
              </a:rPr>
              <a:t>, or that is a read replica.</a:t>
            </a:r>
          </a:p>
          <a:p>
            <a:pPr marL="342900" indent="-342900" algn="l">
              <a:buFont typeface="+mj-lt"/>
              <a:buAutoNum type="arabicPeriod"/>
            </a:pPr>
            <a:r>
              <a:rPr lang="en-GB" sz="1800" b="0" i="0" u="none" strike="noStrike" baseline="0" dirty="0">
                <a:latin typeface="AmazonEmber-Regular"/>
              </a:rPr>
              <a:t>You can't stop an Amazon RDS for SQL Server DB instance in a </a:t>
            </a:r>
            <a:r>
              <a:rPr lang="en-GB" sz="1800" b="1" i="0" u="none" strike="noStrike" baseline="0" dirty="0">
                <a:latin typeface="AmazonEmber-Regular"/>
              </a:rPr>
              <a:t>Multi-AZ configuration</a:t>
            </a:r>
            <a:r>
              <a:rPr lang="en-GB" sz="1800" b="0" i="0" u="none" strike="noStrike" baseline="0" dirty="0">
                <a:latin typeface="AmazonEmber-Regular"/>
              </a:rPr>
              <a:t>.</a:t>
            </a:r>
          </a:p>
          <a:p>
            <a:pPr marL="342900" indent="-342900" algn="l">
              <a:buFont typeface="+mj-lt"/>
              <a:buAutoNum type="arabicPeriod"/>
            </a:pPr>
            <a:r>
              <a:rPr lang="en-GB" sz="1800" b="0" i="0" u="none" strike="noStrike" baseline="0" dirty="0">
                <a:latin typeface="AmazonEmber-Regular"/>
              </a:rPr>
              <a:t>You can't modify a stopped DB instance.</a:t>
            </a:r>
          </a:p>
          <a:p>
            <a:pPr marL="342900" indent="-342900" algn="l">
              <a:buFont typeface="+mj-lt"/>
              <a:buAutoNum type="arabicPeriod"/>
            </a:pPr>
            <a:r>
              <a:rPr lang="en-GB" sz="1800" b="0" i="0" u="none" strike="noStrike" baseline="0" dirty="0">
                <a:latin typeface="AmazonEmber-Regular"/>
              </a:rPr>
              <a:t>You can't delete an </a:t>
            </a:r>
            <a:r>
              <a:rPr lang="en-GB" sz="1800" b="1" i="0" u="none" strike="noStrike" baseline="0" dirty="0">
                <a:latin typeface="AmazonEmber-Regular"/>
              </a:rPr>
              <a:t>option group </a:t>
            </a:r>
            <a:r>
              <a:rPr lang="en-GB" sz="1800" b="0" i="0" u="none" strike="noStrike" baseline="0" dirty="0">
                <a:latin typeface="AmazonEmber-Regular"/>
              </a:rPr>
              <a:t>that is associated with a stopped DB instance.</a:t>
            </a:r>
          </a:p>
          <a:p>
            <a:pPr marL="342900" indent="-342900" algn="l">
              <a:buFont typeface="+mj-lt"/>
              <a:buAutoNum type="arabicPeriod"/>
            </a:pPr>
            <a:r>
              <a:rPr lang="en-GB" sz="1800" b="0" i="0" u="none" strike="noStrike" baseline="0" dirty="0">
                <a:latin typeface="AmazonEmber-Regular"/>
              </a:rPr>
              <a:t>You can't delete a DB </a:t>
            </a:r>
            <a:r>
              <a:rPr lang="en-GB" sz="1800" b="1" i="0" u="none" strike="noStrike" baseline="0" dirty="0">
                <a:latin typeface="AmazonEmber-Regular"/>
              </a:rPr>
              <a:t>parameter group </a:t>
            </a:r>
            <a:r>
              <a:rPr lang="en-GB" sz="1800" b="0" i="0" u="none" strike="noStrike" baseline="0" dirty="0">
                <a:latin typeface="AmazonEmber-Regular"/>
              </a:rPr>
              <a:t>that is associated with a stopped DB instance.</a:t>
            </a:r>
          </a:p>
          <a:p>
            <a:pPr marL="0" indent="0" algn="l">
              <a:buNone/>
            </a:pPr>
            <a:endParaRPr kumimoji="0" lang="en-GB" sz="1800" b="0"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67264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Stopping DB Instance</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lnSpcReduction="10000"/>
          </a:bodyPr>
          <a:lstStyle/>
          <a:p>
            <a:pPr marL="273050" marR="0" lvl="0" indent="-273050" algn="l" defTabSz="900113" rtl="0" eaLnBrk="1" fontAlgn="auto" latinLnBrk="0" hangingPunct="1">
              <a:lnSpc>
                <a:spcPct val="100000"/>
              </a:lnSpc>
              <a:spcBef>
                <a:spcPts val="600"/>
              </a:spcBef>
              <a:spcAft>
                <a:spcPts val="0"/>
              </a:spcAft>
              <a:buClr>
                <a:srgbClr val="FE8637"/>
              </a:buClr>
              <a:buSzPct val="70000"/>
              <a:buFont typeface="Wingdings"/>
              <a:buNone/>
              <a:tabLst>
                <a:tab pos="534988" algn="l"/>
              </a:tabLst>
              <a:defRPr/>
            </a:pPr>
            <a:r>
              <a:rPr lang="en-GB" sz="1400" dirty="0">
                <a:latin typeface="Lucida Sans Unicode" panose="020B0602030504020204" pitchFamily="34" charset="0"/>
                <a:cs typeface="Lucida Sans Unicode" panose="020B0602030504020204" pitchFamily="34" charset="0"/>
              </a:rPr>
              <a:t> </a:t>
            </a:r>
            <a:r>
              <a:rPr kumimoji="0" lang="en-GB" sz="1800" b="1" kern="1200" cap="none" spc="0" normalizeH="0" noProof="0" dirty="0">
                <a:ln>
                  <a:noFill/>
                </a:ln>
                <a:solidFill>
                  <a:srgbClr val="B907AC"/>
                </a:solidFill>
                <a:effectLst/>
                <a:uLnTx/>
                <a:uFillTx/>
                <a:latin typeface="AmazonEmber-Regular"/>
                <a:ea typeface="+mn-ea"/>
                <a:cs typeface="Times New Roman" panose="02020603050405020304" pitchFamily="18" charset="0"/>
              </a:rPr>
              <a:t>Using AWS Console:</a:t>
            </a:r>
          </a:p>
          <a:p>
            <a:pPr marL="0" indent="0" algn="l">
              <a:buNone/>
            </a:pPr>
            <a:r>
              <a:rPr lang="en-GB" sz="1800" b="1" i="0" u="none" strike="noStrike" baseline="0" dirty="0">
                <a:solidFill>
                  <a:srgbClr val="000000"/>
                </a:solidFill>
                <a:latin typeface="AmazonEmber-Bold"/>
              </a:rPr>
              <a:t>To stop a DB instance</a:t>
            </a:r>
          </a:p>
          <a:p>
            <a:pPr marL="0" indent="0" algn="l">
              <a:buNone/>
            </a:pPr>
            <a:r>
              <a:rPr lang="en-GB" sz="1800" b="0" i="0" u="none" strike="noStrike" baseline="0" dirty="0">
                <a:solidFill>
                  <a:srgbClr val="000000"/>
                </a:solidFill>
                <a:latin typeface="AmazonEmber-Regular"/>
              </a:rPr>
              <a:t>1. Sign in to the AWS Management Console and open the Amazon RDS console at </a:t>
            </a:r>
            <a:r>
              <a:rPr lang="en-GB" sz="1800" b="0" i="0" u="none" strike="noStrike" baseline="0" dirty="0">
                <a:solidFill>
                  <a:srgbClr val="146EB5"/>
                </a:solidFill>
                <a:latin typeface="AmazonEmber-Regular"/>
              </a:rPr>
              <a:t>https://</a:t>
            </a:r>
          </a:p>
          <a:p>
            <a:pPr marL="0" indent="0" algn="l">
              <a:buNone/>
            </a:pPr>
            <a:r>
              <a:rPr lang="en-IN" sz="1800" b="0" i="0" u="none" strike="noStrike" baseline="0" dirty="0">
                <a:solidFill>
                  <a:srgbClr val="146EB5"/>
                </a:solidFill>
                <a:latin typeface="AmazonEmber-Regular"/>
              </a:rPr>
              <a:t>console.aws.amazon.com/</a:t>
            </a:r>
            <a:r>
              <a:rPr lang="en-IN" sz="1800" b="0" i="0" u="none" strike="noStrike" baseline="0" dirty="0" err="1">
                <a:solidFill>
                  <a:srgbClr val="146EB5"/>
                </a:solidFill>
                <a:latin typeface="AmazonEmber-Regular"/>
              </a:rPr>
              <a:t>rds</a:t>
            </a:r>
            <a:r>
              <a:rPr lang="en-IN" sz="1800" b="0" i="0" u="none" strike="noStrike" baseline="0" dirty="0">
                <a:solidFill>
                  <a:srgbClr val="146EB5"/>
                </a:solidFill>
                <a:latin typeface="AmazonEmber-Regular"/>
              </a:rPr>
              <a:t>/</a:t>
            </a:r>
            <a:r>
              <a:rPr lang="en-IN" sz="1800" b="0" i="0" u="none" strike="noStrike" baseline="0" dirty="0">
                <a:solidFill>
                  <a:srgbClr val="000000"/>
                </a:solidFill>
                <a:latin typeface="AmazonEmber-Regular"/>
              </a:rPr>
              <a:t>.</a:t>
            </a:r>
          </a:p>
          <a:p>
            <a:pPr marL="0" indent="0" algn="l">
              <a:buNone/>
            </a:pPr>
            <a:r>
              <a:rPr lang="en-GB" sz="1800" b="0" i="0" u="none" strike="noStrike" baseline="0" dirty="0">
                <a:solidFill>
                  <a:srgbClr val="000000"/>
                </a:solidFill>
                <a:latin typeface="AmazonEmber-Regular"/>
              </a:rPr>
              <a:t>2. In the navigation pane, choose </a:t>
            </a:r>
            <a:r>
              <a:rPr lang="en-GB" sz="1800" b="1" i="0" u="none" strike="noStrike" baseline="0" dirty="0">
                <a:solidFill>
                  <a:srgbClr val="000000"/>
                </a:solidFill>
                <a:latin typeface="AmazonEmber-Bold"/>
              </a:rPr>
              <a:t>Databases</a:t>
            </a:r>
            <a:r>
              <a:rPr lang="en-GB" sz="1800" b="0" i="0" u="none" strike="noStrike" baseline="0" dirty="0">
                <a:solidFill>
                  <a:srgbClr val="000000"/>
                </a:solidFill>
                <a:latin typeface="AmazonEmber-Regular"/>
              </a:rPr>
              <a:t>, and then choose the DB instance that you want to stop.</a:t>
            </a:r>
          </a:p>
          <a:p>
            <a:pPr marL="0" indent="0" algn="l">
              <a:buNone/>
            </a:pPr>
            <a:r>
              <a:rPr lang="en-GB" sz="1800" b="0" i="0" u="none" strike="noStrike" baseline="0" dirty="0">
                <a:solidFill>
                  <a:srgbClr val="000000"/>
                </a:solidFill>
                <a:latin typeface="AmazonEmber-Regular"/>
              </a:rPr>
              <a:t>3. For </a:t>
            </a:r>
            <a:r>
              <a:rPr lang="en-GB" sz="1800" b="1" i="0" u="none" strike="noStrike" baseline="0" dirty="0">
                <a:solidFill>
                  <a:srgbClr val="000000"/>
                </a:solidFill>
                <a:latin typeface="AmazonEmber-Bold"/>
              </a:rPr>
              <a:t>Actions</a:t>
            </a:r>
            <a:r>
              <a:rPr lang="en-GB" sz="1800" b="0" i="0" u="none" strike="noStrike" baseline="0" dirty="0">
                <a:solidFill>
                  <a:srgbClr val="000000"/>
                </a:solidFill>
                <a:latin typeface="AmazonEmber-Regular"/>
              </a:rPr>
              <a:t>, choose </a:t>
            </a:r>
            <a:r>
              <a:rPr lang="en-GB" sz="1800" b="1" i="0" u="none" strike="noStrike" baseline="0" dirty="0">
                <a:solidFill>
                  <a:srgbClr val="000000"/>
                </a:solidFill>
                <a:latin typeface="AmazonEmber-Bold"/>
              </a:rPr>
              <a:t>Stop</a:t>
            </a:r>
            <a:r>
              <a:rPr lang="en-GB" sz="1800" b="0" i="0" u="none" strike="noStrike" baseline="0" dirty="0">
                <a:solidFill>
                  <a:srgbClr val="000000"/>
                </a:solidFill>
                <a:latin typeface="AmazonEmber-Regular"/>
              </a:rPr>
              <a:t>.</a:t>
            </a:r>
          </a:p>
          <a:p>
            <a:pPr marL="0" indent="0" algn="l">
              <a:buNone/>
            </a:pPr>
            <a:r>
              <a:rPr lang="en-GB" sz="1800" b="0" i="0" u="none" strike="noStrike" baseline="0" dirty="0">
                <a:solidFill>
                  <a:srgbClr val="000000"/>
                </a:solidFill>
                <a:latin typeface="AmazonEmber-Regular"/>
              </a:rPr>
              <a:t>4. (Optional) In the </a:t>
            </a:r>
            <a:r>
              <a:rPr lang="en-GB" sz="1800" b="1" i="0" u="none" strike="noStrike" baseline="0" dirty="0">
                <a:solidFill>
                  <a:srgbClr val="000000"/>
                </a:solidFill>
                <a:latin typeface="AmazonEmber-Bold"/>
              </a:rPr>
              <a:t>Stop DB Instance </a:t>
            </a:r>
            <a:r>
              <a:rPr lang="en-GB" sz="1800" b="0" i="0" u="none" strike="noStrike" baseline="0" dirty="0">
                <a:solidFill>
                  <a:srgbClr val="000000"/>
                </a:solidFill>
                <a:latin typeface="AmazonEmber-Regular"/>
              </a:rPr>
              <a:t>window, choose </a:t>
            </a:r>
            <a:r>
              <a:rPr lang="en-GB" sz="1800" b="1" i="0" u="none" strike="noStrike" baseline="0" dirty="0">
                <a:solidFill>
                  <a:srgbClr val="000000"/>
                </a:solidFill>
                <a:latin typeface="AmazonEmber-Bold"/>
              </a:rPr>
              <a:t>Yes </a:t>
            </a:r>
            <a:r>
              <a:rPr lang="en-GB" sz="1800" b="0" i="0" u="none" strike="noStrike" baseline="0" dirty="0">
                <a:solidFill>
                  <a:srgbClr val="000000"/>
                </a:solidFill>
                <a:latin typeface="AmazonEmber-Regular"/>
              </a:rPr>
              <a:t>for </a:t>
            </a:r>
            <a:r>
              <a:rPr lang="en-GB" sz="1800" b="1" i="0" u="none" strike="noStrike" baseline="0" dirty="0">
                <a:solidFill>
                  <a:srgbClr val="000000"/>
                </a:solidFill>
                <a:latin typeface="AmazonEmber-Bold"/>
              </a:rPr>
              <a:t>Create Snapshot? </a:t>
            </a:r>
            <a:r>
              <a:rPr lang="en-GB" sz="1800" b="0" i="0" u="none" strike="noStrike" baseline="0" dirty="0">
                <a:solidFill>
                  <a:srgbClr val="000000"/>
                </a:solidFill>
                <a:latin typeface="AmazonEmber-Regular"/>
              </a:rPr>
              <a:t>and enter the</a:t>
            </a:r>
          </a:p>
          <a:p>
            <a:pPr marL="0" indent="0" algn="l">
              <a:buNone/>
            </a:pPr>
            <a:r>
              <a:rPr lang="en-GB" sz="1800" b="0" i="0" u="none" strike="noStrike" baseline="0" dirty="0">
                <a:solidFill>
                  <a:srgbClr val="000000"/>
                </a:solidFill>
                <a:latin typeface="AmazonEmber-Regular"/>
              </a:rPr>
              <a:t>snapshot name for </a:t>
            </a:r>
            <a:r>
              <a:rPr lang="en-GB" sz="1800" b="1" i="0" u="none" strike="noStrike" baseline="0" dirty="0">
                <a:solidFill>
                  <a:srgbClr val="000000"/>
                </a:solidFill>
                <a:latin typeface="AmazonEmber-Bold"/>
              </a:rPr>
              <a:t>Snapshot name</a:t>
            </a:r>
            <a:r>
              <a:rPr lang="en-GB" sz="1800" b="0" i="0" u="none" strike="noStrike" baseline="0" dirty="0">
                <a:solidFill>
                  <a:srgbClr val="000000"/>
                </a:solidFill>
                <a:latin typeface="AmazonEmber-Regular"/>
              </a:rPr>
              <a:t>. Choose </a:t>
            </a:r>
            <a:r>
              <a:rPr lang="en-GB" sz="1800" b="1" i="0" u="none" strike="noStrike" baseline="0" dirty="0">
                <a:solidFill>
                  <a:srgbClr val="000000"/>
                </a:solidFill>
                <a:latin typeface="AmazonEmber-Bold"/>
              </a:rPr>
              <a:t>Yes </a:t>
            </a:r>
            <a:r>
              <a:rPr lang="en-GB" sz="1800" b="0" i="0" u="none" strike="noStrike" baseline="0" dirty="0">
                <a:solidFill>
                  <a:srgbClr val="000000"/>
                </a:solidFill>
                <a:latin typeface="AmazonEmber-Regular"/>
              </a:rPr>
              <a:t>if you want to create a snapshot of the DB instance </a:t>
            </a:r>
            <a:r>
              <a:rPr lang="en-IN" sz="1800" b="0" i="0" u="none" strike="noStrike" baseline="0" dirty="0">
                <a:solidFill>
                  <a:srgbClr val="000000"/>
                </a:solidFill>
                <a:latin typeface="AmazonEmber-Regular"/>
              </a:rPr>
              <a:t>before stopping it.</a:t>
            </a:r>
          </a:p>
          <a:p>
            <a:pPr marL="0" indent="0" algn="l">
              <a:buNone/>
            </a:pPr>
            <a:r>
              <a:rPr lang="en-GB" sz="1800" b="0" i="0" u="none" strike="noStrike" baseline="0" dirty="0">
                <a:solidFill>
                  <a:srgbClr val="000000"/>
                </a:solidFill>
                <a:latin typeface="AmazonEmber-Regular"/>
              </a:rPr>
              <a:t>5. Choose </a:t>
            </a:r>
            <a:r>
              <a:rPr lang="en-GB" sz="1800" b="1" i="0" u="none" strike="noStrike" baseline="0" dirty="0">
                <a:solidFill>
                  <a:srgbClr val="000000"/>
                </a:solidFill>
                <a:latin typeface="AmazonEmber-Bold"/>
              </a:rPr>
              <a:t>Yes, Stop Now </a:t>
            </a:r>
            <a:r>
              <a:rPr lang="en-GB" sz="1800" b="0" i="0" u="none" strike="noStrike" baseline="0" dirty="0">
                <a:solidFill>
                  <a:srgbClr val="000000"/>
                </a:solidFill>
                <a:latin typeface="AmazonEmber-Regular"/>
              </a:rPr>
              <a:t>to stop the DB instance, or choose </a:t>
            </a:r>
            <a:r>
              <a:rPr lang="en-GB" sz="1800" b="1" i="0" u="none" strike="noStrike" baseline="0" dirty="0">
                <a:solidFill>
                  <a:srgbClr val="000000"/>
                </a:solidFill>
                <a:latin typeface="AmazonEmber-Bold"/>
              </a:rPr>
              <a:t>Cancel </a:t>
            </a:r>
            <a:r>
              <a:rPr lang="en-GB" sz="1800" b="0" i="0" u="none" strike="noStrike" baseline="0" dirty="0">
                <a:solidFill>
                  <a:srgbClr val="000000"/>
                </a:solidFill>
                <a:latin typeface="AmazonEmber-Regular"/>
              </a:rPr>
              <a:t>to cancel the operation. </a:t>
            </a:r>
          </a:p>
          <a:p>
            <a:pPr marL="273050" marR="0" lvl="0" indent="-273050" algn="l" defTabSz="900113" rtl="0" eaLnBrk="1" fontAlgn="auto" latinLnBrk="0" hangingPunct="1">
              <a:lnSpc>
                <a:spcPct val="100000"/>
              </a:lnSpc>
              <a:spcBef>
                <a:spcPts val="600"/>
              </a:spcBef>
              <a:spcAft>
                <a:spcPts val="0"/>
              </a:spcAft>
              <a:buClr>
                <a:srgbClr val="FE8637"/>
              </a:buClr>
              <a:buSzPct val="70000"/>
              <a:buFont typeface="Wingdings"/>
              <a:buNone/>
              <a:tabLst>
                <a:tab pos="534988" algn="l"/>
              </a:tabLst>
              <a:defRPr/>
            </a:pPr>
            <a:r>
              <a:rPr lang="en-GB" sz="1400" b="1" dirty="0">
                <a:solidFill>
                  <a:schemeClr val="accent1">
                    <a:lumMod val="75000"/>
                  </a:schemeClr>
                </a:solidFill>
                <a:latin typeface="Lucida Sans Unicode" panose="020B0602030504020204" pitchFamily="34" charset="0"/>
                <a:cs typeface="Lucida Sans Unicode" panose="020B0602030504020204" pitchFamily="34" charset="0"/>
              </a:rPr>
              <a:t> </a:t>
            </a:r>
            <a:r>
              <a:rPr lang="en-GB" sz="1800" b="1" i="1" dirty="0">
                <a:solidFill>
                  <a:schemeClr val="accent1">
                    <a:lumMod val="75000"/>
                  </a:schemeClr>
                </a:solidFill>
                <a:latin typeface="Times New Roman" panose="02020603050405020304" pitchFamily="18" charset="0"/>
                <a:cs typeface="Times New Roman" panose="02020603050405020304" pitchFamily="18" charset="0"/>
              </a:rPr>
              <a:t>using RDS API</a:t>
            </a:r>
            <a:r>
              <a:rPr lang="en-GB" sz="1400" b="1" dirty="0">
                <a:solidFill>
                  <a:schemeClr val="accent1">
                    <a:lumMod val="75000"/>
                  </a:schemeClr>
                </a:solidFill>
                <a:latin typeface="Times New Roman" panose="02020603050405020304" pitchFamily="18" charset="0"/>
                <a:cs typeface="Times New Roman" panose="02020603050405020304" pitchFamily="18" charset="0"/>
              </a:rPr>
              <a:t>:</a:t>
            </a:r>
            <a:endParaRPr kumimoji="0" lang="en-IN" sz="1800" b="1" i="1" kern="1200" cap="none" spc="0" normalizeH="0" noProof="0" dirty="0">
              <a:ln>
                <a:noFill/>
              </a:ln>
              <a:solidFill>
                <a:schemeClr val="accent1">
                  <a:lumMod val="75000"/>
                </a:schemeClr>
              </a:solidFill>
              <a:effectLst/>
              <a:uLnTx/>
              <a:uFillTx/>
              <a:latin typeface="Times New Roman" panose="02020603050405020304" pitchFamily="18" charset="0"/>
              <a:cs typeface="Times New Roman" panose="02020603050405020304" pitchFamily="18" charset="0"/>
            </a:endParaRPr>
          </a:p>
          <a:p>
            <a:pPr marL="0" indent="0" algn="l">
              <a:buNone/>
            </a:pPr>
            <a:r>
              <a:rPr lang="en-GB" sz="1800" b="0" i="0" u="none" strike="noStrike" baseline="0" dirty="0">
                <a:solidFill>
                  <a:srgbClr val="000000"/>
                </a:solidFill>
                <a:latin typeface="AmazonEmber-Regular"/>
              </a:rPr>
              <a:t>To stop a DB instance by using the Amazon RDS API, call the </a:t>
            </a:r>
            <a:r>
              <a:rPr lang="en-GB" sz="1800" b="0" i="0" u="none" strike="noStrike" baseline="0" dirty="0" err="1">
                <a:solidFill>
                  <a:srgbClr val="146EB5"/>
                </a:solidFill>
                <a:latin typeface="AmazonEmber-Regular"/>
              </a:rPr>
              <a:t>StopDBInstance</a:t>
            </a:r>
            <a:r>
              <a:rPr lang="en-GB" sz="1800" b="0" i="0" u="none" strike="noStrike" baseline="0" dirty="0">
                <a:solidFill>
                  <a:srgbClr val="146EB5"/>
                </a:solidFill>
                <a:latin typeface="AmazonEmber-Regular"/>
              </a:rPr>
              <a:t> </a:t>
            </a:r>
            <a:r>
              <a:rPr lang="en-GB" sz="1800" b="0" i="0" u="none" strike="noStrike" baseline="0" dirty="0">
                <a:solidFill>
                  <a:srgbClr val="000000"/>
                </a:solidFill>
                <a:latin typeface="AmazonEmber-Regular"/>
              </a:rPr>
              <a:t>operation with the </a:t>
            </a:r>
            <a:r>
              <a:rPr lang="en-IN" sz="1800" b="0" i="0" u="none" strike="noStrike" baseline="0" dirty="0">
                <a:solidFill>
                  <a:srgbClr val="000000"/>
                </a:solidFill>
                <a:latin typeface="AmazonEmber-Regular"/>
              </a:rPr>
              <a:t>following parameter:</a:t>
            </a:r>
          </a:p>
          <a:p>
            <a:pPr marL="0" indent="0" algn="l">
              <a:buNone/>
            </a:pPr>
            <a:r>
              <a:rPr lang="en-GB" sz="1800" b="0" i="0" u="none" strike="noStrike" baseline="0" dirty="0">
                <a:solidFill>
                  <a:srgbClr val="000000"/>
                </a:solidFill>
                <a:latin typeface="AmazonEmber-Regular"/>
              </a:rPr>
              <a:t>• </a:t>
            </a:r>
            <a:r>
              <a:rPr lang="en-GB" sz="1800" b="0" i="0" u="none" strike="noStrike" baseline="0" dirty="0" err="1">
                <a:solidFill>
                  <a:srgbClr val="000000"/>
                </a:solidFill>
                <a:latin typeface="CourierPrime"/>
              </a:rPr>
              <a:t>DBInstanceIdentifier</a:t>
            </a:r>
            <a:r>
              <a:rPr lang="en-GB" sz="1800" b="0" i="0" u="none" strike="noStrike" baseline="0" dirty="0">
                <a:solidFill>
                  <a:srgbClr val="000000"/>
                </a:solidFill>
                <a:latin typeface="CourierPrime"/>
              </a:rPr>
              <a:t> </a:t>
            </a:r>
            <a:r>
              <a:rPr lang="en-GB" sz="1800" b="0" i="0" u="none" strike="noStrike" baseline="0" dirty="0">
                <a:solidFill>
                  <a:srgbClr val="000000"/>
                </a:solidFill>
                <a:latin typeface="AmazonEmber-Regular"/>
              </a:rPr>
              <a:t>– the name of the DB instance.</a:t>
            </a:r>
            <a:endParaRPr kumimoji="0" lang="en-GB" sz="1800" b="0"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endParaRPr>
          </a:p>
          <a:p>
            <a:pPr marL="0" indent="0" algn="l">
              <a:buNone/>
            </a:pPr>
            <a:r>
              <a:rPr kumimoji="0" lang="en-GB" sz="1800" b="1" kern="1200" cap="none" spc="0" normalizeH="0" noProof="0" dirty="0">
                <a:ln>
                  <a:noFill/>
                </a:ln>
                <a:solidFill>
                  <a:srgbClr val="B907AC"/>
                </a:solidFill>
                <a:effectLst/>
                <a:uLnTx/>
                <a:uFillTx/>
                <a:latin typeface="AmazonEmber-Regular"/>
                <a:ea typeface="+mn-ea"/>
                <a:cs typeface="Times New Roman" panose="02020603050405020304" pitchFamily="18" charset="0"/>
              </a:rPr>
              <a:t>Using AWS CLI:</a:t>
            </a:r>
          </a:p>
          <a:p>
            <a:pPr marL="0" indent="0" algn="l">
              <a:buNone/>
            </a:pPr>
            <a:r>
              <a:rPr lang="en-IN" sz="1800" b="0" i="0" u="none" strike="noStrike" baseline="0" dirty="0" err="1">
                <a:solidFill>
                  <a:srgbClr val="000000"/>
                </a:solidFill>
                <a:latin typeface="CourierPrime"/>
              </a:rPr>
              <a:t>aws</a:t>
            </a:r>
            <a:r>
              <a:rPr lang="en-IN" sz="1800" b="0" i="0" u="none" strike="noStrike" baseline="0" dirty="0">
                <a:solidFill>
                  <a:srgbClr val="000000"/>
                </a:solidFill>
                <a:latin typeface="CourierPrime"/>
              </a:rPr>
              <a:t> </a:t>
            </a:r>
            <a:r>
              <a:rPr lang="en-IN" sz="1800" b="0" i="0" u="none" strike="noStrike" baseline="0" dirty="0" err="1">
                <a:solidFill>
                  <a:srgbClr val="000000"/>
                </a:solidFill>
                <a:latin typeface="CourierPrime"/>
              </a:rPr>
              <a:t>rds</a:t>
            </a:r>
            <a:r>
              <a:rPr lang="en-IN" sz="1800" b="0" i="0" u="none" strike="noStrike" baseline="0" dirty="0">
                <a:solidFill>
                  <a:srgbClr val="000000"/>
                </a:solidFill>
                <a:latin typeface="CourierPrime"/>
              </a:rPr>
              <a:t> </a:t>
            </a:r>
            <a:r>
              <a:rPr lang="en-IN" sz="1800" b="1" i="0" u="none" strike="noStrike" baseline="0" dirty="0">
                <a:solidFill>
                  <a:srgbClr val="000000"/>
                </a:solidFill>
                <a:latin typeface="CourierPrime"/>
              </a:rPr>
              <a:t>stop-</a:t>
            </a:r>
            <a:r>
              <a:rPr lang="en-IN" sz="1800" b="1" i="0" u="none" strike="noStrike" baseline="0" dirty="0" err="1">
                <a:solidFill>
                  <a:srgbClr val="000000"/>
                </a:solidFill>
                <a:latin typeface="CourierPrime"/>
              </a:rPr>
              <a:t>db</a:t>
            </a:r>
            <a:r>
              <a:rPr lang="en-IN" sz="1800" b="1" i="0" u="none" strike="noStrike" baseline="0" dirty="0">
                <a:solidFill>
                  <a:srgbClr val="000000"/>
                </a:solidFill>
                <a:latin typeface="CourierPrime"/>
              </a:rPr>
              <a:t>-instance</a:t>
            </a:r>
            <a:r>
              <a:rPr lang="en-IN" sz="1800" b="0" i="0" u="none" strike="noStrike" baseline="0" dirty="0">
                <a:solidFill>
                  <a:srgbClr val="000000"/>
                </a:solidFill>
                <a:latin typeface="CourierPrime"/>
              </a:rPr>
              <a:t> --</a:t>
            </a:r>
            <a:r>
              <a:rPr lang="en-IN" sz="1800" b="0" i="0" u="none" strike="noStrike" baseline="0" dirty="0" err="1">
                <a:solidFill>
                  <a:srgbClr val="000000"/>
                </a:solidFill>
                <a:latin typeface="CourierPrime"/>
              </a:rPr>
              <a:t>db</a:t>
            </a:r>
            <a:r>
              <a:rPr lang="en-IN" sz="1800" b="0" i="0" u="none" strike="noStrike" baseline="0" dirty="0">
                <a:solidFill>
                  <a:srgbClr val="000000"/>
                </a:solidFill>
                <a:latin typeface="CourierPrime"/>
              </a:rPr>
              <a:t>-instance-identifier </a:t>
            </a:r>
            <a:r>
              <a:rPr lang="en-IN" sz="1800" b="0" i="1" u="none" strike="noStrike" baseline="0" dirty="0" err="1">
                <a:solidFill>
                  <a:srgbClr val="FF0000"/>
                </a:solidFill>
                <a:latin typeface="CourierPrime-Italic"/>
              </a:rPr>
              <a:t>mydbinstance</a:t>
            </a:r>
            <a:r>
              <a:rPr lang="en-IN" sz="1800" b="0" i="1" u="none" strike="noStrike" baseline="0" dirty="0">
                <a:solidFill>
                  <a:srgbClr val="FF0000"/>
                </a:solidFill>
                <a:latin typeface="CourierPrime-Italic"/>
              </a:rPr>
              <a:t>. </a:t>
            </a:r>
          </a:p>
          <a:p>
            <a:pPr marL="0" indent="0" algn="l">
              <a:buNone/>
            </a:pPr>
            <a:r>
              <a:rPr kumimoji="0" lang="en-IN" sz="1800" b="1" i="1" kern="1200" cap="none" spc="0" normalizeH="0" noProof="0" dirty="0">
                <a:ln>
                  <a:noFill/>
                </a:ln>
                <a:solidFill>
                  <a:srgbClr val="FF0000"/>
                </a:solidFill>
                <a:effectLst/>
                <a:uLnTx/>
                <a:uFillTx/>
                <a:latin typeface="CourierPrime-Italic"/>
                <a:ea typeface="+mn-ea"/>
                <a:cs typeface="Times New Roman" panose="02020603050405020304" pitchFamily="18" charset="0"/>
              </a:rPr>
              <a:t>Where:</a:t>
            </a:r>
          </a:p>
          <a:p>
            <a:pPr marL="0" indent="0" algn="l">
              <a:buNone/>
            </a:pPr>
            <a:r>
              <a:rPr lang="en-GB" sz="1800" b="0" i="0" u="none" strike="noStrike" baseline="0" dirty="0" err="1">
                <a:latin typeface="CourierPrime"/>
              </a:rPr>
              <a:t>DBInstanceIdentifier</a:t>
            </a:r>
            <a:r>
              <a:rPr lang="en-GB" sz="1800" b="0" i="0" u="none" strike="noStrike" baseline="0" dirty="0">
                <a:latin typeface="CourierPrime"/>
              </a:rPr>
              <a:t> </a:t>
            </a:r>
            <a:r>
              <a:rPr lang="en-GB" sz="1800" b="0" i="0" u="none" strike="noStrike" baseline="0" dirty="0">
                <a:latin typeface="AmazonEmber-Regular"/>
                <a:sym typeface="Wingdings" panose="05000000000000000000" pitchFamily="2" charset="2"/>
              </a:rPr>
              <a:t></a:t>
            </a:r>
            <a:r>
              <a:rPr lang="en-GB" sz="1800" b="0" i="0" u="none" strike="noStrike" baseline="0" dirty="0">
                <a:latin typeface="AmazonEmber-Regular"/>
              </a:rPr>
              <a:t> the name of the DB instance.  </a:t>
            </a:r>
            <a:endParaRPr kumimoji="0" lang="en-IN" sz="1800" i="1" kern="1200" cap="none" spc="0" normalizeH="0" noProof="0" dirty="0">
              <a:ln>
                <a:noFill/>
              </a:ln>
              <a:solidFill>
                <a:srgbClr val="FF0000"/>
              </a:solidFill>
              <a:effectLst/>
              <a:uLnTx/>
              <a:uFillTx/>
              <a:latin typeface="CourierPrime-Italic"/>
              <a:ea typeface="+mn-ea"/>
              <a:cs typeface="Times New Roman" panose="02020603050405020304" pitchFamily="18" charset="0"/>
            </a:endParaRPr>
          </a:p>
          <a:p>
            <a:pPr marL="0" indent="0" algn="l">
              <a:buNone/>
            </a:pPr>
            <a:endParaRPr kumimoji="0" lang="en-GB" sz="1800" b="0"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82654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Starting DB Instance</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10000"/>
          </a:bodyPr>
          <a:lstStyle/>
          <a:p>
            <a:pPr marL="0" indent="0" algn="l">
              <a:buClr>
                <a:srgbClr val="FF0066"/>
              </a:buClr>
              <a:buNone/>
            </a:pPr>
            <a:r>
              <a:rPr lang="en-GB" sz="1900" b="1" dirty="0">
                <a:solidFill>
                  <a:schemeClr val="accent1">
                    <a:lumMod val="75000"/>
                  </a:schemeClr>
                </a:solidFill>
                <a:latin typeface="Times New Roman" panose="02020603050405020304" pitchFamily="18" charset="0"/>
                <a:cs typeface="Times New Roman" panose="02020603050405020304" pitchFamily="18" charset="0"/>
              </a:rPr>
              <a:t>Starting an Amazon RDS DB instance that was previously stopped: </a:t>
            </a:r>
          </a:p>
          <a:p>
            <a:pPr algn="l">
              <a:buFont typeface="Arial" panose="020B0604020202020204" pitchFamily="34" charset="0"/>
              <a:buChar char="•"/>
            </a:pPr>
            <a:r>
              <a:rPr lang="en-GB" sz="1800" b="0" i="0" u="none" strike="noStrike" baseline="0" dirty="0">
                <a:latin typeface="AmazonEmber-Regular"/>
              </a:rPr>
              <a:t>After you stop your DB instance, you can restart it to begin using it again. </a:t>
            </a:r>
          </a:p>
          <a:p>
            <a:pPr algn="l">
              <a:buFont typeface="Arial" panose="020B0604020202020204" pitchFamily="34" charset="0"/>
              <a:buChar char="•"/>
            </a:pPr>
            <a:r>
              <a:rPr lang="en-GB" sz="1800" b="0" i="0" u="none" strike="noStrike" baseline="0" dirty="0">
                <a:latin typeface="AmazonEmber-Regular"/>
              </a:rPr>
              <a:t>When you start a DB instance that you previously stopped, the DB instance retains the ID, Domain Name Server (DNS) endpoint, parameter group, security group, and option group. When you start a stopped instance, you are charged a full instance hour. </a:t>
            </a:r>
          </a:p>
          <a:p>
            <a:pPr marL="0" indent="0" algn="l">
              <a:buNone/>
            </a:pPr>
            <a:endParaRPr lang="en-GB" sz="1800" b="1" i="0" u="none" strike="noStrike" baseline="0" dirty="0">
              <a:solidFill>
                <a:srgbClr val="000000"/>
              </a:solidFill>
              <a:latin typeface="AmazonEmber-Bold"/>
            </a:endParaRPr>
          </a:p>
          <a:p>
            <a:pPr marL="0" indent="0" algn="l">
              <a:buNone/>
            </a:pPr>
            <a:r>
              <a:rPr lang="en-GB" sz="1900" b="1" dirty="0">
                <a:solidFill>
                  <a:schemeClr val="accent1">
                    <a:lumMod val="75000"/>
                  </a:schemeClr>
                </a:solidFill>
                <a:latin typeface="Times New Roman" panose="02020603050405020304" pitchFamily="18" charset="0"/>
                <a:cs typeface="Times New Roman" panose="02020603050405020304" pitchFamily="18" charset="0"/>
              </a:rPr>
              <a:t>To start a DB instance using Console:</a:t>
            </a:r>
          </a:p>
          <a:p>
            <a:pPr marL="0" indent="0" algn="l">
              <a:buNone/>
            </a:pPr>
            <a:r>
              <a:rPr lang="en-GB" sz="1800" b="0" i="0" u="none" strike="noStrike" baseline="0" dirty="0">
                <a:solidFill>
                  <a:srgbClr val="000000"/>
                </a:solidFill>
                <a:latin typeface="AmazonEmber-Regular"/>
              </a:rPr>
              <a:t>1. Sign in to the AWS Management Console and open the Amazon RDS console at </a:t>
            </a:r>
            <a:r>
              <a:rPr lang="en-GB" sz="1800" b="0" i="0" u="none" strike="noStrike" baseline="0" dirty="0">
                <a:solidFill>
                  <a:srgbClr val="146EB5"/>
                </a:solidFill>
                <a:latin typeface="AmazonEmber-Regular"/>
              </a:rPr>
              <a:t>https://</a:t>
            </a:r>
          </a:p>
          <a:p>
            <a:pPr marL="0" indent="0" algn="l">
              <a:buNone/>
            </a:pPr>
            <a:r>
              <a:rPr lang="en-IN" sz="1800" b="0" i="0" u="none" strike="noStrike" baseline="0" dirty="0">
                <a:solidFill>
                  <a:srgbClr val="146EB5"/>
                </a:solidFill>
                <a:latin typeface="AmazonEmber-Regular"/>
              </a:rPr>
              <a:t>console.aws.amazon.com/</a:t>
            </a:r>
            <a:r>
              <a:rPr lang="en-IN" sz="1800" b="0" i="0" u="none" strike="noStrike" baseline="0" dirty="0" err="1">
                <a:solidFill>
                  <a:srgbClr val="146EB5"/>
                </a:solidFill>
                <a:latin typeface="AmazonEmber-Regular"/>
              </a:rPr>
              <a:t>rds</a:t>
            </a:r>
            <a:r>
              <a:rPr lang="en-IN" sz="1800" b="0" i="0" u="none" strike="noStrike" baseline="0" dirty="0">
                <a:solidFill>
                  <a:srgbClr val="146EB5"/>
                </a:solidFill>
                <a:latin typeface="AmazonEmber-Regular"/>
              </a:rPr>
              <a:t>/</a:t>
            </a:r>
            <a:r>
              <a:rPr lang="en-IN" sz="1800" b="0" i="0" u="none" strike="noStrike" baseline="0" dirty="0">
                <a:solidFill>
                  <a:srgbClr val="000000"/>
                </a:solidFill>
                <a:latin typeface="AmazonEmber-Regular"/>
              </a:rPr>
              <a:t>.</a:t>
            </a:r>
          </a:p>
          <a:p>
            <a:pPr marL="0" indent="0" algn="l">
              <a:buNone/>
            </a:pPr>
            <a:r>
              <a:rPr lang="en-GB" sz="1800" b="0" i="0" u="none" strike="noStrike" baseline="0" dirty="0">
                <a:solidFill>
                  <a:srgbClr val="000000"/>
                </a:solidFill>
                <a:latin typeface="AmazonEmber-Regular"/>
              </a:rPr>
              <a:t>2. In the navigation pane, choose </a:t>
            </a:r>
            <a:r>
              <a:rPr lang="en-GB" sz="1800" b="1" i="0" u="none" strike="noStrike" baseline="0" dirty="0">
                <a:solidFill>
                  <a:srgbClr val="000000"/>
                </a:solidFill>
                <a:latin typeface="AmazonEmber-Bold"/>
              </a:rPr>
              <a:t>Databases</a:t>
            </a:r>
            <a:r>
              <a:rPr lang="en-GB" sz="1800" b="0" i="0" u="none" strike="noStrike" baseline="0" dirty="0">
                <a:solidFill>
                  <a:srgbClr val="000000"/>
                </a:solidFill>
                <a:latin typeface="AmazonEmber-Regular"/>
              </a:rPr>
              <a:t>, and then choose the DB instance that you want to start.</a:t>
            </a:r>
          </a:p>
          <a:p>
            <a:pPr marL="0" indent="0" algn="l">
              <a:buNone/>
            </a:pPr>
            <a:r>
              <a:rPr lang="en-GB" sz="1800" b="0" i="0" u="none" strike="noStrike" baseline="0" dirty="0">
                <a:solidFill>
                  <a:srgbClr val="000000"/>
                </a:solidFill>
                <a:latin typeface="AmazonEmber-Regular"/>
              </a:rPr>
              <a:t>3. For </a:t>
            </a:r>
            <a:r>
              <a:rPr lang="en-GB" sz="1800" b="1" i="0" u="none" strike="noStrike" baseline="0" dirty="0">
                <a:solidFill>
                  <a:srgbClr val="000000"/>
                </a:solidFill>
                <a:latin typeface="AmazonEmber-Bold"/>
              </a:rPr>
              <a:t>Actions</a:t>
            </a:r>
            <a:r>
              <a:rPr lang="en-GB" sz="1800" b="0" i="0" u="none" strike="noStrike" baseline="0" dirty="0">
                <a:solidFill>
                  <a:srgbClr val="000000"/>
                </a:solidFill>
                <a:latin typeface="AmazonEmber-Regular"/>
              </a:rPr>
              <a:t>, choose </a:t>
            </a:r>
            <a:r>
              <a:rPr lang="en-GB" sz="1800" b="1" i="0" u="none" strike="noStrike" baseline="0" dirty="0">
                <a:solidFill>
                  <a:srgbClr val="000000"/>
                </a:solidFill>
                <a:latin typeface="AmazonEmber-Bold"/>
              </a:rPr>
              <a:t>Start</a:t>
            </a:r>
            <a:r>
              <a:rPr lang="en-GB" sz="1800" b="0" i="0" u="none" strike="noStrike" baseline="0" dirty="0">
                <a:solidFill>
                  <a:srgbClr val="000000"/>
                </a:solidFill>
                <a:latin typeface="AmazonEmber-Regular"/>
              </a:rPr>
              <a:t>.</a:t>
            </a:r>
            <a:endParaRPr lang="en-GB" sz="1800" dirty="0">
              <a:latin typeface="AmazonEmber-Regular"/>
              <a:cs typeface="Lucida Sans Unicode" panose="020B0602030504020204" pitchFamily="34" charset="0"/>
            </a:endParaRPr>
          </a:p>
          <a:p>
            <a:pPr algn="l">
              <a:buFont typeface="Arial" panose="020B0604020202020204" pitchFamily="34" charset="0"/>
              <a:buChar char="•"/>
            </a:pPr>
            <a:endParaRPr lang="en-GB" sz="1800" dirty="0">
              <a:latin typeface="AmazonEmber-Regular"/>
              <a:cs typeface="Lucida Sans Unicode" panose="020B0602030504020204" pitchFamily="34" charset="0"/>
            </a:endParaRPr>
          </a:p>
          <a:p>
            <a:pPr marL="273050" indent="-273050" defTabSz="900113">
              <a:buClr>
                <a:srgbClr val="FE8637"/>
              </a:buClr>
              <a:buNone/>
              <a:tabLst>
                <a:tab pos="534988" algn="l"/>
              </a:tabLst>
              <a:defRPr/>
            </a:pPr>
            <a:r>
              <a:rPr lang="en-GB" sz="1400" b="1" dirty="0">
                <a:solidFill>
                  <a:schemeClr val="accent1">
                    <a:lumMod val="75000"/>
                  </a:schemeClr>
                </a:solidFill>
                <a:latin typeface="Lucida Sans Unicode" panose="020B0602030504020204" pitchFamily="34" charset="0"/>
                <a:cs typeface="Lucida Sans Unicode" panose="020B0602030504020204" pitchFamily="34" charset="0"/>
              </a:rPr>
              <a:t>Using AWS CLI:</a:t>
            </a:r>
          </a:p>
          <a:p>
            <a:pPr marL="0" indent="0" algn="l">
              <a:buNone/>
            </a:pPr>
            <a:r>
              <a:rPr lang="en-IN" sz="1800" b="0" i="0" u="none" strike="noStrike" baseline="0" dirty="0" err="1">
                <a:solidFill>
                  <a:srgbClr val="000000"/>
                </a:solidFill>
                <a:latin typeface="CourierPrime"/>
              </a:rPr>
              <a:t>aws</a:t>
            </a:r>
            <a:r>
              <a:rPr lang="en-IN" sz="1800" b="0" i="0" u="none" strike="noStrike" baseline="0" dirty="0">
                <a:solidFill>
                  <a:srgbClr val="000000"/>
                </a:solidFill>
                <a:latin typeface="CourierPrime"/>
              </a:rPr>
              <a:t> </a:t>
            </a:r>
            <a:r>
              <a:rPr lang="en-IN" sz="1800" b="0" i="0" u="none" strike="noStrike" baseline="0" dirty="0" err="1">
                <a:solidFill>
                  <a:srgbClr val="000000"/>
                </a:solidFill>
                <a:latin typeface="CourierPrime"/>
              </a:rPr>
              <a:t>rds</a:t>
            </a:r>
            <a:r>
              <a:rPr lang="en-IN" sz="1800" b="0" i="0" u="none" strike="noStrike" baseline="0" dirty="0">
                <a:solidFill>
                  <a:srgbClr val="000000"/>
                </a:solidFill>
                <a:latin typeface="CourierPrime"/>
              </a:rPr>
              <a:t> start-</a:t>
            </a:r>
            <a:r>
              <a:rPr lang="en-IN" sz="1800" b="0" i="0" u="none" strike="noStrike" baseline="0" dirty="0" err="1">
                <a:solidFill>
                  <a:srgbClr val="000000"/>
                </a:solidFill>
                <a:latin typeface="CourierPrime"/>
              </a:rPr>
              <a:t>db</a:t>
            </a:r>
            <a:r>
              <a:rPr lang="en-IN" sz="1800" b="0" i="0" u="none" strike="noStrike" baseline="0" dirty="0">
                <a:solidFill>
                  <a:srgbClr val="000000"/>
                </a:solidFill>
                <a:latin typeface="CourierPrime"/>
              </a:rPr>
              <a:t>-instance --</a:t>
            </a:r>
            <a:r>
              <a:rPr lang="en-IN" sz="1800" b="0" i="0" u="none" strike="noStrike" baseline="0" dirty="0" err="1">
                <a:solidFill>
                  <a:srgbClr val="000000"/>
                </a:solidFill>
                <a:latin typeface="CourierPrime"/>
              </a:rPr>
              <a:t>db</a:t>
            </a:r>
            <a:r>
              <a:rPr lang="en-IN" sz="1800" b="0" i="0" u="none" strike="noStrike" baseline="0" dirty="0">
                <a:solidFill>
                  <a:srgbClr val="000000"/>
                </a:solidFill>
                <a:latin typeface="CourierPrime"/>
              </a:rPr>
              <a:t>-instance-identifier </a:t>
            </a:r>
            <a:r>
              <a:rPr lang="en-IN" sz="1800" b="0" i="1" u="none" strike="noStrike" baseline="0" dirty="0" err="1">
                <a:solidFill>
                  <a:srgbClr val="FF0000"/>
                </a:solidFill>
                <a:latin typeface="CourierPrime-Italic"/>
              </a:rPr>
              <a:t>mydbinstance</a:t>
            </a:r>
            <a:r>
              <a:rPr lang="en-IN" sz="1800" b="0" i="1" u="none" strike="noStrike" baseline="0" dirty="0">
                <a:solidFill>
                  <a:srgbClr val="FF0000"/>
                </a:solidFill>
                <a:latin typeface="CourierPrime-Italic"/>
              </a:rPr>
              <a:t> </a:t>
            </a:r>
          </a:p>
          <a:p>
            <a:pPr marL="0" indent="0" algn="l">
              <a:buNone/>
            </a:pPr>
            <a:endParaRPr lang="en-IN" sz="1400" b="1" dirty="0">
              <a:solidFill>
                <a:schemeClr val="accent1">
                  <a:lumMod val="75000"/>
                </a:schemeClr>
              </a:solidFill>
              <a:latin typeface="Lucida Sans Unicode" panose="020B0602030504020204" pitchFamily="34" charset="0"/>
              <a:cs typeface="Lucida Sans Unicode" panose="020B0602030504020204" pitchFamily="34" charset="0"/>
            </a:endParaRPr>
          </a:p>
          <a:p>
            <a:pPr marL="0" indent="0" algn="l">
              <a:buNone/>
            </a:pPr>
            <a:r>
              <a:rPr lang="en-IN" sz="1400" b="1" dirty="0">
                <a:solidFill>
                  <a:schemeClr val="accent1">
                    <a:lumMod val="75000"/>
                  </a:schemeClr>
                </a:solidFill>
                <a:latin typeface="Lucida Sans Unicode" panose="020B0602030504020204" pitchFamily="34" charset="0"/>
                <a:cs typeface="Lucida Sans Unicode" panose="020B0602030504020204" pitchFamily="34" charset="0"/>
              </a:rPr>
              <a:t>Using RDS API:</a:t>
            </a:r>
          </a:p>
          <a:p>
            <a:pPr marL="0" indent="0" algn="l">
              <a:buNone/>
            </a:pPr>
            <a:r>
              <a:rPr lang="en-GB" sz="1800" b="0" i="0" u="none" strike="noStrike" baseline="0" dirty="0">
                <a:solidFill>
                  <a:srgbClr val="000000"/>
                </a:solidFill>
                <a:latin typeface="AmazonEmber-Regular"/>
              </a:rPr>
              <a:t>To start a DB instance by using the Amazon RDS API, call the </a:t>
            </a:r>
            <a:r>
              <a:rPr lang="en-GB" sz="1800" b="0" i="0" u="none" strike="noStrike" baseline="0" dirty="0" err="1">
                <a:solidFill>
                  <a:srgbClr val="146EB5"/>
                </a:solidFill>
                <a:latin typeface="AmazonEmber-Regular"/>
              </a:rPr>
              <a:t>StartDBInstance</a:t>
            </a:r>
            <a:r>
              <a:rPr lang="en-GB" sz="1800" b="0" i="0" u="none" strike="noStrike" baseline="0" dirty="0">
                <a:solidFill>
                  <a:srgbClr val="146EB5"/>
                </a:solidFill>
                <a:latin typeface="AmazonEmber-Regular"/>
              </a:rPr>
              <a:t> </a:t>
            </a:r>
            <a:r>
              <a:rPr lang="en-GB" sz="1800" b="0" i="0" u="none" strike="noStrike" baseline="0" dirty="0">
                <a:solidFill>
                  <a:srgbClr val="000000"/>
                </a:solidFill>
                <a:latin typeface="AmazonEmber-Regular"/>
              </a:rPr>
              <a:t>operation with the</a:t>
            </a:r>
          </a:p>
          <a:p>
            <a:pPr marL="0" indent="0" algn="l">
              <a:buNone/>
            </a:pPr>
            <a:r>
              <a:rPr lang="en-IN" sz="1800" b="0" i="0" u="none" strike="noStrike" baseline="0" dirty="0">
                <a:solidFill>
                  <a:srgbClr val="000000"/>
                </a:solidFill>
                <a:latin typeface="AmazonEmber-Regular"/>
              </a:rPr>
              <a:t>following parameter:</a:t>
            </a:r>
          </a:p>
          <a:p>
            <a:pPr marL="0" indent="0" algn="l">
              <a:buNone/>
            </a:pPr>
            <a:r>
              <a:rPr lang="en-GB" sz="1800" b="0" i="0" u="none" strike="noStrike" baseline="0" dirty="0">
                <a:solidFill>
                  <a:srgbClr val="000000"/>
                </a:solidFill>
                <a:latin typeface="AmazonEmber-Regular"/>
              </a:rPr>
              <a:t>• </a:t>
            </a:r>
            <a:r>
              <a:rPr lang="en-GB" sz="1800" b="0" i="0" u="none" strike="noStrike" baseline="0" dirty="0" err="1">
                <a:solidFill>
                  <a:srgbClr val="000000"/>
                </a:solidFill>
                <a:latin typeface="CourierPrime"/>
              </a:rPr>
              <a:t>DBInstanceIdentifier</a:t>
            </a:r>
            <a:r>
              <a:rPr lang="en-GB" sz="1800" b="0" i="0" u="none" strike="noStrike" baseline="0" dirty="0">
                <a:solidFill>
                  <a:srgbClr val="000000"/>
                </a:solidFill>
                <a:latin typeface="CourierPrime"/>
              </a:rPr>
              <a:t> </a:t>
            </a:r>
            <a:r>
              <a:rPr lang="en-GB" sz="1800" b="0" i="0" u="none" strike="noStrike" baseline="0" dirty="0">
                <a:solidFill>
                  <a:srgbClr val="000000"/>
                </a:solidFill>
                <a:latin typeface="AmazonEmber-Regular"/>
              </a:rPr>
              <a:t>– The name of the DB instance.</a:t>
            </a:r>
            <a:endParaRPr lang="en-IN" sz="1800" i="1" dirty="0">
              <a:solidFill>
                <a:srgbClr val="FF0000"/>
              </a:solidFill>
              <a:latin typeface="CourierPrime-Italic"/>
              <a:cs typeface="Lucida Sans Unicode" panose="020B0602030504020204" pitchFamily="34" charset="0"/>
            </a:endParaRPr>
          </a:p>
          <a:p>
            <a:pPr marL="0" indent="0" algn="l">
              <a:buNone/>
            </a:pPr>
            <a:r>
              <a:rPr lang="en-GB" sz="1400" b="1" u="sng" dirty="0">
                <a:latin typeface="Lucida Sans Unicode" panose="020B0602030504020204" pitchFamily="34" charset="0"/>
                <a:cs typeface="Lucida Sans Unicode" panose="020B0602030504020204" pitchFamily="34" charset="0"/>
              </a:rPr>
              <a:t> </a:t>
            </a:r>
            <a:endParaRPr lang="en-GB" sz="1400" b="1"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296503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Modifying DB Instance</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400" b="1" dirty="0">
                <a:solidFill>
                  <a:schemeClr val="accent1">
                    <a:lumMod val="75000"/>
                  </a:schemeClr>
                </a:solidFill>
                <a:latin typeface="Lucida Sans Unicode" panose="020B0602030504020204" pitchFamily="34" charset="0"/>
                <a:cs typeface="Lucida Sans Unicode" panose="020B0602030504020204" pitchFamily="34" charset="0"/>
              </a:rPr>
              <a:t>Using AWS Console:</a:t>
            </a:r>
          </a:p>
          <a:p>
            <a:pPr marL="0" indent="0" algn="l">
              <a:buNone/>
            </a:pPr>
            <a:r>
              <a:rPr lang="en-GB" sz="1800" b="1" i="0" u="none" strike="noStrike" baseline="0" dirty="0">
                <a:solidFill>
                  <a:srgbClr val="000000"/>
                </a:solidFill>
                <a:latin typeface="AmazonEmber-Bold"/>
              </a:rPr>
              <a:t>To modify a DB instance</a:t>
            </a:r>
          </a:p>
          <a:p>
            <a:pPr marL="0" indent="0" algn="l">
              <a:buNone/>
            </a:pPr>
            <a:r>
              <a:rPr lang="en-GB" sz="1800" b="0" i="0" u="none" strike="noStrike" baseline="0" dirty="0">
                <a:solidFill>
                  <a:srgbClr val="000000"/>
                </a:solidFill>
                <a:latin typeface="AmazonEmber-Regular"/>
              </a:rPr>
              <a:t>1. Sign in to the AWS Management Console and open the Amazon RDS console at </a:t>
            </a:r>
            <a:r>
              <a:rPr lang="en-GB" sz="1800" b="0" i="0" u="none" strike="noStrike" baseline="0" dirty="0">
                <a:solidFill>
                  <a:srgbClr val="146EB5"/>
                </a:solidFill>
                <a:latin typeface="AmazonEmber-Regular"/>
              </a:rPr>
              <a:t>https://</a:t>
            </a:r>
          </a:p>
          <a:p>
            <a:pPr marL="0" indent="0" algn="l">
              <a:buNone/>
            </a:pPr>
            <a:r>
              <a:rPr lang="en-IN" sz="1800" b="0" i="0" u="none" strike="noStrike" baseline="0" dirty="0">
                <a:solidFill>
                  <a:srgbClr val="146EB5"/>
                </a:solidFill>
                <a:latin typeface="AmazonEmber-Regular"/>
              </a:rPr>
              <a:t>console.aws.amazon.com/</a:t>
            </a:r>
            <a:r>
              <a:rPr lang="en-IN" sz="1800" b="0" i="0" u="none" strike="noStrike" baseline="0" dirty="0" err="1">
                <a:solidFill>
                  <a:srgbClr val="146EB5"/>
                </a:solidFill>
                <a:latin typeface="AmazonEmber-Regular"/>
              </a:rPr>
              <a:t>rds</a:t>
            </a:r>
            <a:r>
              <a:rPr lang="en-IN" sz="1800" b="0" i="0" u="none" strike="noStrike" baseline="0" dirty="0">
                <a:solidFill>
                  <a:srgbClr val="146EB5"/>
                </a:solidFill>
                <a:latin typeface="AmazonEmber-Regular"/>
              </a:rPr>
              <a:t>/</a:t>
            </a:r>
            <a:r>
              <a:rPr lang="en-IN" sz="1800" b="0" i="0" u="none" strike="noStrike" baseline="0" dirty="0">
                <a:solidFill>
                  <a:srgbClr val="000000"/>
                </a:solidFill>
                <a:latin typeface="AmazonEmber-Regular"/>
              </a:rPr>
              <a:t>.</a:t>
            </a:r>
          </a:p>
          <a:p>
            <a:pPr marL="0" indent="0" algn="l">
              <a:buNone/>
            </a:pPr>
            <a:r>
              <a:rPr lang="en-GB" sz="1800" b="0" i="0" u="none" strike="noStrike" baseline="0" dirty="0">
                <a:solidFill>
                  <a:srgbClr val="000000"/>
                </a:solidFill>
                <a:latin typeface="AmazonEmber-Regular"/>
              </a:rPr>
              <a:t>2. In the navigation pane, choose </a:t>
            </a:r>
            <a:r>
              <a:rPr lang="en-GB" sz="1800" b="1" i="0" u="none" strike="noStrike" baseline="0" dirty="0">
                <a:solidFill>
                  <a:srgbClr val="000000"/>
                </a:solidFill>
                <a:latin typeface="AmazonEmber-Bold"/>
              </a:rPr>
              <a:t>Databases</a:t>
            </a:r>
            <a:r>
              <a:rPr lang="en-GB" sz="1800" b="0" i="0" u="none" strike="noStrike" baseline="0" dirty="0">
                <a:solidFill>
                  <a:srgbClr val="000000"/>
                </a:solidFill>
                <a:latin typeface="AmazonEmber-Regular"/>
              </a:rPr>
              <a:t>, and then choose the DB instance that you want to </a:t>
            </a:r>
            <a:r>
              <a:rPr lang="en-IN" sz="1800" b="0" i="0" u="none" strike="noStrike" baseline="0" dirty="0">
                <a:solidFill>
                  <a:srgbClr val="000000"/>
                </a:solidFill>
                <a:latin typeface="AmazonEmber-Regular"/>
              </a:rPr>
              <a:t>modify.</a:t>
            </a:r>
          </a:p>
          <a:p>
            <a:pPr marL="0" indent="0" algn="l">
              <a:buNone/>
            </a:pPr>
            <a:r>
              <a:rPr lang="en-GB" sz="1800" b="0" i="0" u="none" strike="noStrike" baseline="0" dirty="0">
                <a:solidFill>
                  <a:srgbClr val="000000"/>
                </a:solidFill>
                <a:latin typeface="AmazonEmber-Regular"/>
              </a:rPr>
              <a:t>3. Choose </a:t>
            </a:r>
            <a:r>
              <a:rPr lang="en-GB" sz="1800" b="1" i="0" u="none" strike="noStrike" baseline="0" dirty="0">
                <a:solidFill>
                  <a:srgbClr val="000000"/>
                </a:solidFill>
                <a:latin typeface="AmazonEmber-Bold"/>
              </a:rPr>
              <a:t>Modify</a:t>
            </a:r>
            <a:r>
              <a:rPr lang="en-GB" sz="1800" b="0" i="0" u="none" strike="noStrike" baseline="0" dirty="0">
                <a:solidFill>
                  <a:srgbClr val="000000"/>
                </a:solidFill>
                <a:latin typeface="AmazonEmber-Regular"/>
              </a:rPr>
              <a:t>. The </a:t>
            </a:r>
            <a:r>
              <a:rPr lang="en-GB" sz="1800" b="1" i="0" u="none" strike="noStrike" baseline="0" dirty="0">
                <a:solidFill>
                  <a:srgbClr val="000000"/>
                </a:solidFill>
                <a:latin typeface="AmazonEmber-Bold"/>
              </a:rPr>
              <a:t>Modify DB Instance </a:t>
            </a:r>
            <a:r>
              <a:rPr lang="en-GB" sz="1800" b="0" i="0" u="none" strike="noStrike" baseline="0" dirty="0">
                <a:solidFill>
                  <a:srgbClr val="000000"/>
                </a:solidFill>
                <a:latin typeface="AmazonEmber-Regular"/>
              </a:rPr>
              <a:t>page appears.</a:t>
            </a:r>
          </a:p>
          <a:p>
            <a:pPr marL="0" indent="0" algn="l">
              <a:buNone/>
            </a:pPr>
            <a:r>
              <a:rPr lang="en-GB" sz="1800" b="0" i="0" u="none" strike="noStrike" baseline="0" dirty="0">
                <a:solidFill>
                  <a:srgbClr val="000000"/>
                </a:solidFill>
                <a:latin typeface="AmazonEmber-Regular"/>
              </a:rPr>
              <a:t>4. Change any of the settings that you want.  </a:t>
            </a:r>
            <a:endParaRPr lang="en-IN" sz="1800" b="0" i="0" u="none" strike="noStrike" baseline="0" dirty="0">
              <a:solidFill>
                <a:srgbClr val="000000"/>
              </a:solidFill>
              <a:latin typeface="AmazonEmber-Regular"/>
            </a:endParaRPr>
          </a:p>
          <a:p>
            <a:pPr marL="0" indent="0" algn="l">
              <a:buNone/>
            </a:pPr>
            <a:r>
              <a:rPr lang="en-GB" sz="1800" b="0" i="0" u="none" strike="noStrike" baseline="0" dirty="0">
                <a:solidFill>
                  <a:srgbClr val="000000"/>
                </a:solidFill>
                <a:latin typeface="AmazonEmber-Regular"/>
              </a:rPr>
              <a:t>5. When all the changes are as you want them, choose </a:t>
            </a:r>
            <a:r>
              <a:rPr lang="en-GB" sz="1800" b="1" i="0" u="none" strike="noStrike" baseline="0" dirty="0">
                <a:solidFill>
                  <a:srgbClr val="000000"/>
                </a:solidFill>
                <a:latin typeface="AmazonEmber-Bold"/>
              </a:rPr>
              <a:t>Continue </a:t>
            </a:r>
            <a:r>
              <a:rPr lang="en-GB" sz="1800" b="0" i="0" u="none" strike="noStrike" baseline="0" dirty="0">
                <a:solidFill>
                  <a:srgbClr val="000000"/>
                </a:solidFill>
                <a:latin typeface="AmazonEmber-Regular"/>
              </a:rPr>
              <a:t>and check the summary of</a:t>
            </a:r>
          </a:p>
          <a:p>
            <a:pPr marL="0" indent="0" algn="l">
              <a:buNone/>
            </a:pPr>
            <a:r>
              <a:rPr lang="en-IN" sz="1800" b="0" i="0" u="none" strike="noStrike" baseline="0" dirty="0">
                <a:solidFill>
                  <a:srgbClr val="000000"/>
                </a:solidFill>
                <a:latin typeface="AmazonEmber-Regular"/>
              </a:rPr>
              <a:t>modifications.</a:t>
            </a:r>
          </a:p>
          <a:p>
            <a:pPr marL="0" indent="0" algn="l">
              <a:buNone/>
            </a:pPr>
            <a:r>
              <a:rPr lang="en-GB" sz="1800" b="0" i="0" u="none" strike="noStrike" baseline="0" dirty="0">
                <a:solidFill>
                  <a:srgbClr val="000000"/>
                </a:solidFill>
                <a:latin typeface="AmazonEmber-Regular"/>
              </a:rPr>
              <a:t>6. (Optional) Choose </a:t>
            </a:r>
            <a:r>
              <a:rPr lang="en-GB" sz="1800" b="1" i="0" u="none" strike="noStrike" baseline="0" dirty="0">
                <a:solidFill>
                  <a:srgbClr val="000000"/>
                </a:solidFill>
                <a:latin typeface="AmazonEmber-Bold"/>
              </a:rPr>
              <a:t>Apply immediately </a:t>
            </a:r>
            <a:r>
              <a:rPr lang="en-GB" sz="1800" b="0" i="0" u="none" strike="noStrike" baseline="0" dirty="0">
                <a:solidFill>
                  <a:srgbClr val="000000"/>
                </a:solidFill>
                <a:latin typeface="AmazonEmber-Regular"/>
              </a:rPr>
              <a:t>to apply the changes immediately. Choosing this option can cause downtime in some cases.  </a:t>
            </a:r>
            <a:endParaRPr lang="en-IN" sz="1800" b="0" i="0" u="none" strike="noStrike" baseline="0" dirty="0">
              <a:solidFill>
                <a:srgbClr val="000000"/>
              </a:solidFill>
              <a:latin typeface="AmazonEmber-Regular"/>
            </a:endParaRPr>
          </a:p>
          <a:p>
            <a:pPr marL="0" indent="0" algn="l">
              <a:buNone/>
            </a:pPr>
            <a:r>
              <a:rPr lang="en-GB" sz="1800" b="0" i="0" u="none" strike="noStrike" baseline="0" dirty="0">
                <a:solidFill>
                  <a:srgbClr val="000000"/>
                </a:solidFill>
                <a:latin typeface="AmazonEmber-Regular"/>
              </a:rPr>
              <a:t>7. On the confirmation page, review your changes. If they are correct, choose </a:t>
            </a:r>
            <a:r>
              <a:rPr lang="en-GB" sz="1800" b="1" i="0" u="none" strike="noStrike" baseline="0" dirty="0">
                <a:solidFill>
                  <a:srgbClr val="000000"/>
                </a:solidFill>
                <a:latin typeface="AmazonEmber-Bold"/>
              </a:rPr>
              <a:t>Modify DB Instance </a:t>
            </a:r>
            <a:r>
              <a:rPr lang="en-GB" sz="1800" b="0" i="0" u="none" strike="noStrike" baseline="0" dirty="0">
                <a:solidFill>
                  <a:srgbClr val="000000"/>
                </a:solidFill>
                <a:latin typeface="AmazonEmber-Regular"/>
              </a:rPr>
              <a:t>to </a:t>
            </a:r>
            <a:r>
              <a:rPr lang="en-IN" sz="1800" b="0" i="0" u="none" strike="noStrike" baseline="0" dirty="0">
                <a:solidFill>
                  <a:srgbClr val="000000"/>
                </a:solidFill>
                <a:latin typeface="AmazonEmber-Regular"/>
              </a:rPr>
              <a:t>save your changes.</a:t>
            </a:r>
          </a:p>
          <a:p>
            <a:pPr marL="0" indent="0" algn="l">
              <a:buNone/>
            </a:pPr>
            <a:r>
              <a:rPr lang="en-GB" sz="1800" b="0" i="0" u="none" strike="noStrike" baseline="0" dirty="0">
                <a:solidFill>
                  <a:srgbClr val="000000"/>
                </a:solidFill>
                <a:latin typeface="AmazonEmber-Regular"/>
              </a:rPr>
              <a:t>Or choose </a:t>
            </a:r>
            <a:r>
              <a:rPr lang="en-GB" sz="1800" b="1" i="0" u="none" strike="noStrike" baseline="0" dirty="0">
                <a:solidFill>
                  <a:srgbClr val="000000"/>
                </a:solidFill>
                <a:latin typeface="AmazonEmber-Bold"/>
              </a:rPr>
              <a:t>Back </a:t>
            </a:r>
            <a:r>
              <a:rPr lang="en-GB" sz="1800" b="0" i="0" u="none" strike="noStrike" baseline="0" dirty="0">
                <a:solidFill>
                  <a:srgbClr val="000000"/>
                </a:solidFill>
                <a:latin typeface="AmazonEmber-Regular"/>
              </a:rPr>
              <a:t>to edit your changes or </a:t>
            </a:r>
            <a:r>
              <a:rPr lang="en-GB" sz="1800" b="1" i="0" u="none" strike="noStrike" baseline="0" dirty="0">
                <a:solidFill>
                  <a:srgbClr val="000000"/>
                </a:solidFill>
                <a:latin typeface="AmazonEmber-Bold"/>
              </a:rPr>
              <a:t>Cancel </a:t>
            </a:r>
            <a:r>
              <a:rPr lang="en-GB" sz="1800" b="0" i="0" u="none" strike="noStrike" baseline="0" dirty="0">
                <a:solidFill>
                  <a:srgbClr val="000000"/>
                </a:solidFill>
                <a:latin typeface="AmazonEmber-Regular"/>
              </a:rPr>
              <a:t>to cancel your changes.</a:t>
            </a:r>
            <a:endParaRPr lang="en-GB" sz="1400" b="1" dirty="0">
              <a:solidFill>
                <a:schemeClr val="accent1">
                  <a:lumMod val="75000"/>
                </a:schemeClr>
              </a:solidFill>
              <a:latin typeface="Lucida Sans Unicode" panose="020B0602030504020204" pitchFamily="34" charset="0"/>
              <a:cs typeface="Lucida Sans Unicode" panose="020B0602030504020204" pitchFamily="34" charset="0"/>
            </a:endParaRPr>
          </a:p>
          <a:p>
            <a:pPr marL="0" indent="0" algn="l">
              <a:buNone/>
            </a:pPr>
            <a:endParaRPr lang="en-GB" sz="1400" b="1"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269065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Modifying DB Instance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800" b="1" dirty="0">
                <a:solidFill>
                  <a:schemeClr val="accent1">
                    <a:lumMod val="75000"/>
                  </a:schemeClr>
                </a:solidFill>
                <a:latin typeface="Lucida Sans Unicode" panose="020B0602030504020204" pitchFamily="34" charset="0"/>
                <a:cs typeface="Lucida Sans Unicode" panose="020B0602030504020204" pitchFamily="34" charset="0"/>
              </a:rPr>
              <a:t>Using AWS CLI:</a:t>
            </a:r>
            <a:endParaRPr lang="en-GB" sz="1800" b="0" i="0" u="none" strike="noStrike" baseline="0" dirty="0">
              <a:solidFill>
                <a:srgbClr val="000000"/>
              </a:solidFill>
              <a:latin typeface="AmazonEmber-Regular"/>
            </a:endParaRPr>
          </a:p>
          <a:p>
            <a:pPr marL="0" indent="0" algn="l">
              <a:buNone/>
            </a:pPr>
            <a:r>
              <a:rPr lang="en-GB" sz="1800" b="0" i="0" u="none" strike="noStrike" baseline="0" dirty="0">
                <a:solidFill>
                  <a:srgbClr val="000000"/>
                </a:solidFill>
                <a:latin typeface="AmazonEmber-Regular"/>
              </a:rPr>
              <a:t>To modify a DB instance by using the AWS CLI, call the </a:t>
            </a:r>
            <a:r>
              <a:rPr lang="en-GB" sz="1800" b="0" i="0" u="none" strike="noStrike" baseline="0" dirty="0">
                <a:solidFill>
                  <a:srgbClr val="146EB5"/>
                </a:solidFill>
                <a:latin typeface="AmazonEmber-Regular"/>
              </a:rPr>
              <a:t>modify-</a:t>
            </a:r>
            <a:r>
              <a:rPr lang="en-GB" sz="1800" b="0" i="0" u="none" strike="noStrike" baseline="0" dirty="0" err="1">
                <a:solidFill>
                  <a:srgbClr val="146EB5"/>
                </a:solidFill>
                <a:latin typeface="AmazonEmber-Regular"/>
              </a:rPr>
              <a:t>db</a:t>
            </a:r>
            <a:r>
              <a:rPr lang="en-GB" sz="1800" b="0" i="0" u="none" strike="noStrike" baseline="0" dirty="0">
                <a:solidFill>
                  <a:srgbClr val="146EB5"/>
                </a:solidFill>
                <a:latin typeface="AmazonEmber-Regular"/>
              </a:rPr>
              <a:t>-instance </a:t>
            </a:r>
            <a:r>
              <a:rPr lang="en-GB" sz="1800" b="0" i="0" u="none" strike="noStrike" baseline="0" dirty="0">
                <a:solidFill>
                  <a:srgbClr val="000000"/>
                </a:solidFill>
                <a:latin typeface="AmazonEmber-Regular"/>
              </a:rPr>
              <a:t>command. Specify the DB instance identifier and the values for the options that you want to modify.</a:t>
            </a:r>
            <a:endParaRPr lang="en-GB" sz="19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l">
              <a:buClr>
                <a:srgbClr val="FF0066"/>
              </a:buClr>
              <a:buNone/>
            </a:pPr>
            <a:endParaRPr lang="en-GB" sz="19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l">
              <a:buClr>
                <a:srgbClr val="FF0066"/>
              </a:buClr>
              <a:buNone/>
            </a:pPr>
            <a:r>
              <a:rPr lang="en-GB" sz="1900" b="1" dirty="0">
                <a:solidFill>
                  <a:schemeClr val="accent1">
                    <a:lumMod val="75000"/>
                  </a:schemeClr>
                </a:solidFill>
                <a:latin typeface="Times New Roman" panose="02020603050405020304" pitchFamily="18" charset="0"/>
                <a:cs typeface="Times New Roman" panose="02020603050405020304" pitchFamily="18" charset="0"/>
              </a:rPr>
              <a:t> </a:t>
            </a:r>
            <a:r>
              <a:rPr lang="en-GB" sz="1400" b="1" u="sng" dirty="0">
                <a:latin typeface="Lucida Sans Unicode" panose="020B0602030504020204" pitchFamily="34" charset="0"/>
                <a:cs typeface="Lucida Sans Unicode" panose="020B0602030504020204" pitchFamily="34" charset="0"/>
              </a:rPr>
              <a:t>Modifying an Amazon RDS DB instance:</a:t>
            </a:r>
          </a:p>
          <a:p>
            <a:pPr marL="0" indent="0" algn="l">
              <a:buNone/>
            </a:pPr>
            <a:r>
              <a:rPr lang="en-IN" sz="1800" b="0" i="0" u="none" strike="noStrike" baseline="0" dirty="0" err="1">
                <a:solidFill>
                  <a:srgbClr val="000000"/>
                </a:solidFill>
                <a:latin typeface="CourierPrime"/>
              </a:rPr>
              <a:t>aws</a:t>
            </a:r>
            <a:r>
              <a:rPr lang="en-IN" sz="1800" b="0" i="0" u="none" strike="noStrike" baseline="0" dirty="0">
                <a:solidFill>
                  <a:srgbClr val="000000"/>
                </a:solidFill>
                <a:latin typeface="CourierPrime"/>
              </a:rPr>
              <a:t> </a:t>
            </a:r>
            <a:r>
              <a:rPr lang="en-IN" sz="1800" b="0" i="0" u="none" strike="noStrike" baseline="0" dirty="0" err="1">
                <a:solidFill>
                  <a:srgbClr val="000000"/>
                </a:solidFill>
                <a:latin typeface="CourierPrime"/>
              </a:rPr>
              <a:t>rds</a:t>
            </a:r>
            <a:r>
              <a:rPr lang="en-IN" sz="1800" b="0" i="0" u="none" strike="noStrike" baseline="0" dirty="0">
                <a:solidFill>
                  <a:srgbClr val="000000"/>
                </a:solidFill>
                <a:latin typeface="CourierPrime"/>
              </a:rPr>
              <a:t> modify-</a:t>
            </a:r>
            <a:r>
              <a:rPr lang="en-IN" sz="1800" b="0" i="0" u="none" strike="noStrike" baseline="0" dirty="0" err="1">
                <a:solidFill>
                  <a:srgbClr val="000000"/>
                </a:solidFill>
                <a:latin typeface="CourierPrime"/>
              </a:rPr>
              <a:t>db</a:t>
            </a:r>
            <a:r>
              <a:rPr lang="en-IN" sz="1800" b="0" i="0" u="none" strike="noStrike" baseline="0" dirty="0">
                <a:solidFill>
                  <a:srgbClr val="000000"/>
                </a:solidFill>
                <a:latin typeface="CourierPrime"/>
              </a:rPr>
              <a:t>-instance ^</a:t>
            </a:r>
          </a:p>
          <a:p>
            <a:pPr marL="0" indent="0" algn="l">
              <a:buNone/>
            </a:pPr>
            <a:r>
              <a:rPr lang="en-IN" sz="1800" b="0" i="0" u="none" strike="noStrike" baseline="0" dirty="0">
                <a:solidFill>
                  <a:srgbClr val="000000"/>
                </a:solidFill>
                <a:latin typeface="CourierPrime"/>
              </a:rPr>
              <a:t>--</a:t>
            </a:r>
            <a:r>
              <a:rPr lang="en-IN" sz="1800" b="0" i="0" u="none" strike="noStrike" baseline="0" dirty="0" err="1">
                <a:solidFill>
                  <a:srgbClr val="000000"/>
                </a:solidFill>
                <a:latin typeface="CourierPrime"/>
              </a:rPr>
              <a:t>db</a:t>
            </a:r>
            <a:r>
              <a:rPr lang="en-IN" sz="1800" b="0" i="0" u="none" strike="noStrike" baseline="0" dirty="0">
                <a:solidFill>
                  <a:srgbClr val="000000"/>
                </a:solidFill>
                <a:latin typeface="CourierPrime"/>
              </a:rPr>
              <a:t>-instance-identifier </a:t>
            </a:r>
            <a:r>
              <a:rPr lang="en-IN" sz="1800" b="0" i="1" u="none" strike="noStrike" baseline="0" dirty="0" err="1">
                <a:solidFill>
                  <a:srgbClr val="FF0000"/>
                </a:solidFill>
                <a:latin typeface="CourierPrime-Italic"/>
              </a:rPr>
              <a:t>mydbinstance</a:t>
            </a:r>
            <a:r>
              <a:rPr lang="en-IN" sz="1800" b="0" i="1" u="none" strike="noStrike" baseline="0" dirty="0">
                <a:solidFill>
                  <a:srgbClr val="FF0000"/>
                </a:solidFill>
                <a:latin typeface="CourierPrime-Italic"/>
              </a:rPr>
              <a:t> </a:t>
            </a:r>
            <a:r>
              <a:rPr lang="en-IN" sz="1800" b="0" i="0" u="none" strike="noStrike" baseline="0" dirty="0">
                <a:solidFill>
                  <a:srgbClr val="000000"/>
                </a:solidFill>
                <a:latin typeface="CourierPrime"/>
              </a:rPr>
              <a:t>^</a:t>
            </a:r>
          </a:p>
          <a:p>
            <a:pPr marL="0" indent="0" algn="l">
              <a:buNone/>
            </a:pPr>
            <a:r>
              <a:rPr lang="en-IN" sz="1800" b="0" i="0" u="none" strike="noStrike" baseline="0" dirty="0">
                <a:solidFill>
                  <a:srgbClr val="000000"/>
                </a:solidFill>
                <a:latin typeface="CourierPrime"/>
              </a:rPr>
              <a:t>--backup-retention-period </a:t>
            </a:r>
            <a:r>
              <a:rPr lang="en-IN" sz="1800" b="0" i="1" u="none" strike="noStrike" baseline="0" dirty="0">
                <a:solidFill>
                  <a:srgbClr val="FF0000"/>
                </a:solidFill>
                <a:latin typeface="CourierPrime-Italic"/>
              </a:rPr>
              <a:t>7 </a:t>
            </a:r>
            <a:r>
              <a:rPr lang="en-IN" sz="1800" b="0" i="0" u="none" strike="noStrike" baseline="0" dirty="0">
                <a:solidFill>
                  <a:srgbClr val="000000"/>
                </a:solidFill>
                <a:latin typeface="CourierPrime"/>
              </a:rPr>
              <a:t>^</a:t>
            </a:r>
          </a:p>
          <a:p>
            <a:pPr marL="0" indent="0" algn="l">
              <a:buNone/>
            </a:pPr>
            <a:r>
              <a:rPr lang="en-IN" sz="1800" b="0" i="1" u="none" strike="noStrike" baseline="0" dirty="0">
                <a:solidFill>
                  <a:srgbClr val="FF0000"/>
                </a:solidFill>
                <a:latin typeface="CourierPrime-Italic"/>
              </a:rPr>
              <a:t>--deletion-protection </a:t>
            </a:r>
            <a:r>
              <a:rPr lang="en-IN" sz="1800" b="0" i="0" u="none" strike="noStrike" baseline="0" dirty="0">
                <a:solidFill>
                  <a:srgbClr val="000000"/>
                </a:solidFill>
                <a:latin typeface="CourierPrime"/>
              </a:rPr>
              <a:t>^</a:t>
            </a:r>
          </a:p>
          <a:p>
            <a:pPr marL="0" indent="0" algn="l">
              <a:buNone/>
            </a:pPr>
            <a:r>
              <a:rPr lang="en-IN" sz="1800" b="0" i="1" u="none" strike="noStrike" baseline="0" dirty="0">
                <a:solidFill>
                  <a:srgbClr val="FF0000"/>
                </a:solidFill>
                <a:latin typeface="CourierPrime-Italic"/>
              </a:rPr>
              <a:t>--no-apply-immediately</a:t>
            </a:r>
          </a:p>
          <a:p>
            <a:pPr marL="273050" indent="-273050" defTabSz="900113">
              <a:buClr>
                <a:srgbClr val="FE8637"/>
              </a:buClr>
              <a:buNone/>
              <a:tabLst>
                <a:tab pos="534988" algn="l"/>
              </a:tabLst>
              <a:defRPr/>
            </a:pPr>
            <a:r>
              <a:rPr kumimoji="0" lang="en-GB" sz="1800" b="0"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p>
          <a:p>
            <a:pPr marL="273050" indent="-273050" defTabSz="900113">
              <a:buClr>
                <a:srgbClr val="FE8637"/>
              </a:buClr>
              <a:buNone/>
              <a:tabLst>
                <a:tab pos="534988" algn="l"/>
              </a:tabLst>
              <a:defRPr/>
            </a:pPr>
            <a:r>
              <a:rPr lang="en-IN" sz="1800" b="1" dirty="0">
                <a:solidFill>
                  <a:schemeClr val="accent1">
                    <a:lumMod val="75000"/>
                  </a:schemeClr>
                </a:solidFill>
                <a:latin typeface="Lucida Sans Unicode" panose="020B0602030504020204" pitchFamily="34" charset="0"/>
                <a:cs typeface="Lucida Sans Unicode" panose="020B0602030504020204" pitchFamily="34" charset="0"/>
              </a:rPr>
              <a:t>Using RDS API:</a:t>
            </a:r>
            <a:endParaRPr kumimoji="0" lang="en-GB" sz="1800" b="0"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endParaRPr>
          </a:p>
          <a:p>
            <a:pPr algn="l"/>
            <a:r>
              <a:rPr lang="en-GB" sz="1800" b="0" i="0" u="none" strike="noStrike" baseline="0" dirty="0">
                <a:solidFill>
                  <a:srgbClr val="000000"/>
                </a:solidFill>
                <a:latin typeface="AmazonEmber-Regular"/>
              </a:rPr>
              <a:t>To modify a DB instance by using the Amazon RDS API, call the </a:t>
            </a:r>
            <a:r>
              <a:rPr lang="en-GB" sz="1800" b="0" i="0" u="none" strike="noStrike" baseline="0" dirty="0" err="1">
                <a:solidFill>
                  <a:srgbClr val="146EB5"/>
                </a:solidFill>
                <a:latin typeface="AmazonEmber-Regular"/>
              </a:rPr>
              <a:t>ModifyDBInstance</a:t>
            </a:r>
            <a:r>
              <a:rPr lang="en-GB" sz="1800" b="0" i="0" u="none" strike="noStrike" baseline="0" dirty="0">
                <a:solidFill>
                  <a:srgbClr val="146EB5"/>
                </a:solidFill>
                <a:latin typeface="AmazonEmber-Regular"/>
              </a:rPr>
              <a:t> </a:t>
            </a:r>
            <a:r>
              <a:rPr lang="en-GB" sz="1800" b="0" i="0" u="none" strike="noStrike" baseline="0" dirty="0">
                <a:solidFill>
                  <a:srgbClr val="000000"/>
                </a:solidFill>
                <a:latin typeface="AmazonEmber-Regular"/>
              </a:rPr>
              <a:t>operation. Specify the DB instance identifier, and the parameters for the settings that you want to modify</a:t>
            </a:r>
            <a:endParaRPr kumimoji="0" lang="en-GB" sz="1800" b="0"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20357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Renaming DB Instance</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GB" sz="1800" b="1" dirty="0">
                <a:solidFill>
                  <a:schemeClr val="accent1">
                    <a:lumMod val="75000"/>
                  </a:schemeClr>
                </a:solidFill>
                <a:latin typeface="Lucida Sans Unicode" panose="020B0602030504020204" pitchFamily="34" charset="0"/>
                <a:cs typeface="Lucida Sans Unicode" panose="020B0602030504020204" pitchFamily="34" charset="0"/>
              </a:rPr>
              <a:t>Renaming DB Instance using Console:  </a:t>
            </a:r>
          </a:p>
          <a:p>
            <a:pPr marL="0" indent="0" algn="l">
              <a:buNone/>
            </a:pPr>
            <a:r>
              <a:rPr lang="en-GB" sz="1800" b="0" i="0" u="none" strike="noStrike" baseline="0" dirty="0">
                <a:solidFill>
                  <a:srgbClr val="000000"/>
                </a:solidFill>
                <a:latin typeface="AmazonEmber-Regular"/>
              </a:rPr>
              <a:t>1. Sign in to the AWS Management Console and open the Amazon RDS console at </a:t>
            </a:r>
            <a:r>
              <a:rPr lang="en-GB" sz="1800" b="0" i="0" u="none" strike="noStrike" baseline="0" dirty="0">
                <a:solidFill>
                  <a:srgbClr val="146EB5"/>
                </a:solidFill>
                <a:latin typeface="AmazonEmber-Regular"/>
              </a:rPr>
              <a:t>https://</a:t>
            </a:r>
          </a:p>
          <a:p>
            <a:pPr marL="0" indent="0" algn="l">
              <a:buNone/>
            </a:pPr>
            <a:r>
              <a:rPr lang="en-IN" sz="1800" b="0" i="0" u="none" strike="noStrike" baseline="0" dirty="0">
                <a:solidFill>
                  <a:srgbClr val="146EB5"/>
                </a:solidFill>
                <a:latin typeface="AmazonEmber-Regular"/>
              </a:rPr>
              <a:t>console.aws.amazon.com/</a:t>
            </a:r>
            <a:r>
              <a:rPr lang="en-IN" sz="1800" b="0" i="0" u="none" strike="noStrike" baseline="0" dirty="0" err="1">
                <a:solidFill>
                  <a:srgbClr val="146EB5"/>
                </a:solidFill>
                <a:latin typeface="AmazonEmber-Regular"/>
              </a:rPr>
              <a:t>rds</a:t>
            </a:r>
            <a:r>
              <a:rPr lang="en-IN" sz="1800" b="0" i="0" u="none" strike="noStrike" baseline="0" dirty="0">
                <a:solidFill>
                  <a:srgbClr val="146EB5"/>
                </a:solidFill>
                <a:latin typeface="AmazonEmber-Regular"/>
              </a:rPr>
              <a:t>/</a:t>
            </a:r>
            <a:r>
              <a:rPr lang="en-IN" sz="1800" b="0" i="0" u="none" strike="noStrike" baseline="0" dirty="0">
                <a:solidFill>
                  <a:srgbClr val="000000"/>
                </a:solidFill>
                <a:latin typeface="AmazonEmber-Regular"/>
              </a:rPr>
              <a:t>.</a:t>
            </a:r>
          </a:p>
          <a:p>
            <a:pPr marL="0" indent="0" algn="l">
              <a:buNone/>
            </a:pPr>
            <a:r>
              <a:rPr lang="en-GB" sz="1800" b="0" i="0" u="none" strike="noStrike" baseline="0" dirty="0">
                <a:solidFill>
                  <a:srgbClr val="000000"/>
                </a:solidFill>
                <a:latin typeface="AmazonEmber-Regular"/>
              </a:rPr>
              <a:t>2. In the navigation pane, choose </a:t>
            </a:r>
            <a:r>
              <a:rPr lang="en-GB" sz="1800" b="1" i="0" u="none" strike="noStrike" baseline="0" dirty="0">
                <a:solidFill>
                  <a:srgbClr val="000000"/>
                </a:solidFill>
                <a:latin typeface="AmazonEmber-Bold"/>
              </a:rPr>
              <a:t>Databases</a:t>
            </a:r>
            <a:r>
              <a:rPr lang="en-GB" sz="1800" b="0" i="0" u="none" strike="noStrike" baseline="0" dirty="0">
                <a:solidFill>
                  <a:srgbClr val="000000"/>
                </a:solidFill>
                <a:latin typeface="AmazonEmber-Regular"/>
              </a:rPr>
              <a:t>.</a:t>
            </a:r>
          </a:p>
          <a:p>
            <a:pPr marL="0" indent="0" algn="l">
              <a:buNone/>
            </a:pPr>
            <a:r>
              <a:rPr lang="en-GB" sz="1800" b="0" i="0" u="none" strike="noStrike" baseline="0" dirty="0">
                <a:solidFill>
                  <a:srgbClr val="000000"/>
                </a:solidFill>
                <a:latin typeface="AmazonEmber-Regular"/>
              </a:rPr>
              <a:t>3. Choose the DB instance that you want to rename.</a:t>
            </a:r>
          </a:p>
          <a:p>
            <a:pPr marL="0" indent="0" algn="l">
              <a:buNone/>
            </a:pPr>
            <a:r>
              <a:rPr lang="en-IN" sz="1800" b="0" i="0" u="none" strike="noStrike" baseline="0" dirty="0">
                <a:solidFill>
                  <a:srgbClr val="000000"/>
                </a:solidFill>
                <a:latin typeface="AmazonEmber-Regular"/>
              </a:rPr>
              <a:t>4. Choose </a:t>
            </a:r>
            <a:r>
              <a:rPr lang="en-IN" sz="1800" b="1" i="0" u="none" strike="noStrike" baseline="0" dirty="0">
                <a:solidFill>
                  <a:srgbClr val="000000"/>
                </a:solidFill>
                <a:latin typeface="AmazonEmber-Bold"/>
              </a:rPr>
              <a:t>Modify</a:t>
            </a:r>
            <a:r>
              <a:rPr lang="en-IN" sz="1800" b="0" i="0" u="none" strike="noStrike" baseline="0" dirty="0">
                <a:solidFill>
                  <a:srgbClr val="000000"/>
                </a:solidFill>
                <a:latin typeface="AmazonEmber-Regular"/>
              </a:rPr>
              <a:t>.</a:t>
            </a:r>
          </a:p>
          <a:p>
            <a:pPr marL="0" indent="0" algn="l">
              <a:buNone/>
            </a:pPr>
            <a:r>
              <a:rPr lang="en-GB" sz="1800" b="0" i="0" u="none" strike="noStrike" baseline="0" dirty="0">
                <a:solidFill>
                  <a:srgbClr val="000000"/>
                </a:solidFill>
                <a:latin typeface="AmazonEmber-Regular"/>
              </a:rPr>
              <a:t>5. In </a:t>
            </a:r>
            <a:r>
              <a:rPr lang="en-GB" sz="1800" b="1" i="0" u="none" strike="noStrike" baseline="0" dirty="0">
                <a:solidFill>
                  <a:srgbClr val="000000"/>
                </a:solidFill>
                <a:latin typeface="AmazonEmber-Bold"/>
              </a:rPr>
              <a:t>Settings</a:t>
            </a:r>
            <a:r>
              <a:rPr lang="en-GB" sz="1800" b="0" i="0" u="none" strike="noStrike" baseline="0" dirty="0">
                <a:solidFill>
                  <a:srgbClr val="000000"/>
                </a:solidFill>
                <a:latin typeface="AmazonEmber-Regular"/>
              </a:rPr>
              <a:t>, enter a new name for </a:t>
            </a:r>
            <a:r>
              <a:rPr lang="en-GB" sz="1800" b="1" i="0" u="none" strike="noStrike" baseline="0" dirty="0">
                <a:solidFill>
                  <a:srgbClr val="000000"/>
                </a:solidFill>
                <a:latin typeface="AmazonEmber-Bold"/>
              </a:rPr>
              <a:t>DB instance identifier</a:t>
            </a:r>
            <a:r>
              <a:rPr lang="en-GB" sz="1800" b="0" i="0" u="none" strike="noStrike" baseline="0" dirty="0">
                <a:solidFill>
                  <a:srgbClr val="000000"/>
                </a:solidFill>
                <a:latin typeface="AmazonEmber-Regular"/>
              </a:rPr>
              <a:t>.</a:t>
            </a:r>
          </a:p>
          <a:p>
            <a:pPr marL="0" indent="0" algn="l">
              <a:buNone/>
            </a:pPr>
            <a:r>
              <a:rPr lang="en-IN" sz="1800" b="0" i="0" u="none" strike="noStrike" baseline="0" dirty="0">
                <a:solidFill>
                  <a:srgbClr val="000000"/>
                </a:solidFill>
                <a:latin typeface="AmazonEmber-Regular"/>
              </a:rPr>
              <a:t>6. Choose </a:t>
            </a:r>
            <a:r>
              <a:rPr lang="en-IN" sz="1800" b="1" i="0" u="none" strike="noStrike" baseline="0" dirty="0">
                <a:solidFill>
                  <a:srgbClr val="000000"/>
                </a:solidFill>
                <a:latin typeface="AmazonEmber-Bold"/>
              </a:rPr>
              <a:t>Continue</a:t>
            </a:r>
            <a:r>
              <a:rPr lang="en-IN" sz="1800" b="0" i="0" u="none" strike="noStrike" baseline="0" dirty="0">
                <a:solidFill>
                  <a:srgbClr val="000000"/>
                </a:solidFill>
                <a:latin typeface="AmazonEmber-Regular"/>
              </a:rPr>
              <a:t>.</a:t>
            </a:r>
          </a:p>
          <a:p>
            <a:pPr marL="0" indent="0" algn="l">
              <a:buNone/>
            </a:pPr>
            <a:r>
              <a:rPr lang="en-GB" sz="1800" b="0" i="0" u="none" strike="noStrike" baseline="0" dirty="0">
                <a:solidFill>
                  <a:srgbClr val="000000"/>
                </a:solidFill>
                <a:latin typeface="AmazonEmber-Regular"/>
              </a:rPr>
              <a:t>7. To apply the changes immediately, choose </a:t>
            </a:r>
            <a:r>
              <a:rPr lang="en-GB" sz="1800" b="1" i="0" u="none" strike="noStrike" baseline="0" dirty="0">
                <a:solidFill>
                  <a:srgbClr val="000000"/>
                </a:solidFill>
                <a:latin typeface="AmazonEmber-Bold"/>
              </a:rPr>
              <a:t>Apply immediately</a:t>
            </a:r>
            <a:r>
              <a:rPr lang="en-GB" sz="1800" b="0" i="0" u="none" strike="noStrike" baseline="0" dirty="0">
                <a:solidFill>
                  <a:srgbClr val="000000"/>
                </a:solidFill>
                <a:latin typeface="AmazonEmber-Regular"/>
              </a:rPr>
              <a:t>. Choosing this option can cause an outage in some cases.  </a:t>
            </a:r>
          </a:p>
          <a:p>
            <a:pPr marL="0" indent="0" algn="l">
              <a:buNone/>
            </a:pPr>
            <a:r>
              <a:rPr lang="en-GB" sz="1800" b="0" i="0" u="none" strike="noStrike" baseline="0" dirty="0">
                <a:solidFill>
                  <a:srgbClr val="000000"/>
                </a:solidFill>
                <a:latin typeface="AmazonEmber-Regular"/>
              </a:rPr>
              <a:t>8. On the confirmation page, review your changes. If they are correct, choose </a:t>
            </a:r>
            <a:r>
              <a:rPr lang="en-GB" sz="1800" b="1" i="0" u="none" strike="noStrike" baseline="0" dirty="0">
                <a:solidFill>
                  <a:srgbClr val="000000"/>
                </a:solidFill>
                <a:latin typeface="AmazonEmber-Bold"/>
              </a:rPr>
              <a:t>Modify DB Instance </a:t>
            </a:r>
            <a:r>
              <a:rPr lang="en-GB" sz="1800" b="0" i="0" u="none" strike="noStrike" baseline="0" dirty="0">
                <a:solidFill>
                  <a:srgbClr val="000000"/>
                </a:solidFill>
                <a:latin typeface="AmazonEmber-Regular"/>
              </a:rPr>
              <a:t>to </a:t>
            </a:r>
            <a:r>
              <a:rPr lang="en-IN" sz="1800" b="0" i="0" u="none" strike="noStrike" baseline="0" dirty="0">
                <a:solidFill>
                  <a:srgbClr val="000000"/>
                </a:solidFill>
                <a:latin typeface="AmazonEmber-Regular"/>
              </a:rPr>
              <a:t>save your changes.</a:t>
            </a:r>
            <a:endParaRPr lang="en-GB" sz="1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9422618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Renaming DB Instance</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GB" sz="1800" b="1" i="1" dirty="0">
                <a:solidFill>
                  <a:srgbClr val="FF0000"/>
                </a:solidFill>
                <a:latin typeface="CourierPrime-Italic"/>
                <a:cs typeface="Lucida Sans Unicode" panose="020B0602030504020204" pitchFamily="34" charset="0"/>
              </a:rPr>
              <a:t>Renaming DB instance Using using CLI:</a:t>
            </a:r>
          </a:p>
          <a:p>
            <a:pPr marL="0" indent="0" algn="l">
              <a:buNone/>
            </a:pPr>
            <a:r>
              <a:rPr lang="en-IN" sz="1800" b="0" i="0" u="none" strike="noStrike" baseline="0" dirty="0" err="1">
                <a:solidFill>
                  <a:srgbClr val="000000"/>
                </a:solidFill>
                <a:latin typeface="CourierPrime"/>
              </a:rPr>
              <a:t>aws</a:t>
            </a:r>
            <a:r>
              <a:rPr lang="en-IN" sz="1800" b="0" i="0" u="none" strike="noStrike" baseline="0" dirty="0">
                <a:solidFill>
                  <a:srgbClr val="000000"/>
                </a:solidFill>
                <a:latin typeface="CourierPrime"/>
              </a:rPr>
              <a:t> </a:t>
            </a:r>
            <a:r>
              <a:rPr lang="en-IN" sz="1800" b="0" i="0" u="none" strike="noStrike" baseline="0" dirty="0" err="1">
                <a:solidFill>
                  <a:srgbClr val="000000"/>
                </a:solidFill>
                <a:latin typeface="CourierPrime"/>
              </a:rPr>
              <a:t>rds</a:t>
            </a:r>
            <a:r>
              <a:rPr lang="en-IN" sz="1800" b="0" i="0" u="none" strike="noStrike" baseline="0" dirty="0">
                <a:solidFill>
                  <a:srgbClr val="000000"/>
                </a:solidFill>
                <a:latin typeface="CourierPrime"/>
              </a:rPr>
              <a:t> modify-</a:t>
            </a:r>
            <a:r>
              <a:rPr lang="en-IN" sz="1800" b="0" i="0" u="none" strike="noStrike" baseline="0" dirty="0" err="1">
                <a:solidFill>
                  <a:srgbClr val="000000"/>
                </a:solidFill>
                <a:latin typeface="CourierPrime"/>
              </a:rPr>
              <a:t>db</a:t>
            </a:r>
            <a:r>
              <a:rPr lang="en-IN" sz="1800" b="0" i="0" u="none" strike="noStrike" baseline="0" dirty="0">
                <a:solidFill>
                  <a:srgbClr val="000000"/>
                </a:solidFill>
                <a:latin typeface="CourierPrime"/>
              </a:rPr>
              <a:t>-instance ^</a:t>
            </a:r>
          </a:p>
          <a:p>
            <a:pPr marL="0" indent="0" algn="l">
              <a:buNone/>
            </a:pPr>
            <a:r>
              <a:rPr lang="en-IN" sz="1800" b="0" i="0" u="none" strike="noStrike" baseline="0" dirty="0">
                <a:solidFill>
                  <a:srgbClr val="000000"/>
                </a:solidFill>
                <a:latin typeface="CourierPrime"/>
              </a:rPr>
              <a:t>--</a:t>
            </a:r>
            <a:r>
              <a:rPr lang="en-IN" sz="1800" b="0" i="0" u="none" strike="noStrike" baseline="0" dirty="0" err="1">
                <a:solidFill>
                  <a:srgbClr val="000000"/>
                </a:solidFill>
                <a:latin typeface="CourierPrime"/>
              </a:rPr>
              <a:t>db</a:t>
            </a:r>
            <a:r>
              <a:rPr lang="en-IN" sz="1800" b="0" i="0" u="none" strike="noStrike" baseline="0" dirty="0">
                <a:solidFill>
                  <a:srgbClr val="000000"/>
                </a:solidFill>
                <a:latin typeface="CourierPrime"/>
              </a:rPr>
              <a:t>-instance-identifier </a:t>
            </a:r>
            <a:r>
              <a:rPr lang="en-IN" sz="1800" b="0" i="1" u="none" strike="noStrike" baseline="0" dirty="0" err="1">
                <a:solidFill>
                  <a:srgbClr val="FF0000"/>
                </a:solidFill>
                <a:latin typeface="CourierPrime-Italic"/>
              </a:rPr>
              <a:t>DBInstanceIdentifier</a:t>
            </a:r>
            <a:r>
              <a:rPr lang="en-IN" sz="1800" b="0" i="1" u="none" strike="noStrike" baseline="0" dirty="0">
                <a:solidFill>
                  <a:srgbClr val="FF0000"/>
                </a:solidFill>
                <a:latin typeface="CourierPrime-Italic"/>
              </a:rPr>
              <a:t> </a:t>
            </a:r>
            <a:r>
              <a:rPr lang="en-IN" sz="1800" b="0" i="0" u="none" strike="noStrike" baseline="0" dirty="0">
                <a:solidFill>
                  <a:srgbClr val="000000"/>
                </a:solidFill>
                <a:latin typeface="CourierPrime"/>
              </a:rPr>
              <a:t>^</a:t>
            </a:r>
          </a:p>
          <a:p>
            <a:pPr marL="0" indent="0" algn="l">
              <a:buNone/>
            </a:pPr>
            <a:r>
              <a:rPr lang="en-IN" sz="1800" b="0" i="0" u="none" strike="noStrike" baseline="0" dirty="0">
                <a:solidFill>
                  <a:srgbClr val="000000"/>
                </a:solidFill>
                <a:latin typeface="CourierPrime"/>
              </a:rPr>
              <a:t>--new-</a:t>
            </a:r>
            <a:r>
              <a:rPr lang="en-IN" sz="1800" b="0" i="0" u="none" strike="noStrike" baseline="0" dirty="0" err="1">
                <a:solidFill>
                  <a:srgbClr val="000000"/>
                </a:solidFill>
                <a:latin typeface="CourierPrime"/>
              </a:rPr>
              <a:t>db</a:t>
            </a:r>
            <a:r>
              <a:rPr lang="en-IN" sz="1800" b="0" i="0" u="none" strike="noStrike" baseline="0" dirty="0">
                <a:solidFill>
                  <a:srgbClr val="000000"/>
                </a:solidFill>
                <a:latin typeface="CourierPrime"/>
              </a:rPr>
              <a:t>-instance-identifier </a:t>
            </a:r>
            <a:r>
              <a:rPr lang="en-IN" sz="1800" b="0" i="1" u="none" strike="noStrike" baseline="0" dirty="0" err="1">
                <a:solidFill>
                  <a:srgbClr val="FF0000"/>
                </a:solidFill>
                <a:latin typeface="CourierPrime-Italic"/>
              </a:rPr>
              <a:t>NewDBInstanceIdentifier</a:t>
            </a:r>
            <a:r>
              <a:rPr lang="en-IN" sz="1800" b="0" i="1" u="none" strike="noStrike" baseline="0" dirty="0">
                <a:solidFill>
                  <a:srgbClr val="FF0000"/>
                </a:solidFill>
                <a:latin typeface="CourierPrime-Italic"/>
              </a:rPr>
              <a:t> </a:t>
            </a:r>
          </a:p>
          <a:p>
            <a:pPr marL="0" indent="0" algn="l">
              <a:buNone/>
            </a:pPr>
            <a:r>
              <a:rPr lang="en-IN" sz="1800" b="1" i="1" dirty="0">
                <a:solidFill>
                  <a:srgbClr val="FF0000"/>
                </a:solidFill>
                <a:latin typeface="CourierPrime-Italic"/>
                <a:cs typeface="Lucida Sans Unicode" panose="020B0602030504020204" pitchFamily="34" charset="0"/>
              </a:rPr>
              <a:t>Using RDS API:</a:t>
            </a:r>
          </a:p>
          <a:p>
            <a:pPr marL="0" indent="0" algn="l">
              <a:buNone/>
            </a:pPr>
            <a:r>
              <a:rPr lang="en-GB" sz="1800" b="0" i="0" u="none" strike="noStrike" baseline="0" dirty="0">
                <a:solidFill>
                  <a:srgbClr val="000000"/>
                </a:solidFill>
                <a:latin typeface="AmazonEmber-Regular"/>
              </a:rPr>
              <a:t>To rename a DB instance, call Amazon RDS API operation </a:t>
            </a:r>
            <a:r>
              <a:rPr lang="en-GB" sz="1800" b="0" i="0" u="none" strike="noStrike" baseline="0" dirty="0" err="1">
                <a:solidFill>
                  <a:srgbClr val="146EB5"/>
                </a:solidFill>
                <a:latin typeface="CourierPrime"/>
              </a:rPr>
              <a:t>ModifyDBInstance</a:t>
            </a:r>
            <a:r>
              <a:rPr lang="en-GB" sz="1800" b="0" i="0" u="none" strike="noStrike" baseline="0" dirty="0">
                <a:solidFill>
                  <a:srgbClr val="146EB5"/>
                </a:solidFill>
                <a:latin typeface="CourierPrime"/>
              </a:rPr>
              <a:t> </a:t>
            </a:r>
            <a:r>
              <a:rPr lang="en-GB" sz="1800" b="0" i="0" u="none" strike="noStrike" baseline="0" dirty="0">
                <a:solidFill>
                  <a:srgbClr val="000000"/>
                </a:solidFill>
                <a:latin typeface="AmazonEmber-Regular"/>
              </a:rPr>
              <a:t>with the following </a:t>
            </a:r>
            <a:r>
              <a:rPr lang="en-IN" sz="1800" b="0" i="0" u="none" strike="noStrike" baseline="0" dirty="0">
                <a:solidFill>
                  <a:srgbClr val="000000"/>
                </a:solidFill>
                <a:latin typeface="AmazonEmber-Regular"/>
              </a:rPr>
              <a:t>parameters:</a:t>
            </a:r>
          </a:p>
          <a:p>
            <a:pPr marL="0" indent="0" algn="l">
              <a:buNone/>
            </a:pPr>
            <a:r>
              <a:rPr lang="en-GB" sz="1800" b="0" i="0" u="none" strike="noStrike" baseline="0" dirty="0">
                <a:solidFill>
                  <a:srgbClr val="000000"/>
                </a:solidFill>
                <a:latin typeface="AmazonEmber-Regular"/>
              </a:rPr>
              <a:t>• </a:t>
            </a:r>
            <a:r>
              <a:rPr lang="en-GB" sz="1800" b="0" i="0" u="none" strike="noStrike" baseline="0" dirty="0" err="1">
                <a:solidFill>
                  <a:srgbClr val="000000"/>
                </a:solidFill>
                <a:latin typeface="CourierPrime"/>
              </a:rPr>
              <a:t>DBInstanceIdentifier</a:t>
            </a:r>
            <a:r>
              <a:rPr lang="en-GB" sz="1800" b="0" i="0" u="none" strike="noStrike" baseline="0" dirty="0">
                <a:solidFill>
                  <a:srgbClr val="000000"/>
                </a:solidFill>
                <a:latin typeface="CourierPrime"/>
              </a:rPr>
              <a:t> </a:t>
            </a:r>
            <a:r>
              <a:rPr lang="en-GB" sz="1800" b="0" i="0" u="none" strike="noStrike" baseline="0" dirty="0">
                <a:solidFill>
                  <a:srgbClr val="000000"/>
                </a:solidFill>
                <a:latin typeface="AmazonEmber-Regular"/>
              </a:rPr>
              <a:t>— existing name for the instance</a:t>
            </a:r>
          </a:p>
          <a:p>
            <a:pPr marL="0" indent="0" algn="l">
              <a:buNone/>
            </a:pPr>
            <a:r>
              <a:rPr lang="en-GB" sz="1800" b="0" i="0" u="none" strike="noStrike" baseline="0" dirty="0">
                <a:solidFill>
                  <a:srgbClr val="000000"/>
                </a:solidFill>
                <a:latin typeface="AmazonEmber-Regular"/>
              </a:rPr>
              <a:t>• </a:t>
            </a:r>
            <a:r>
              <a:rPr lang="en-GB" sz="1800" b="0" i="0" u="none" strike="noStrike" baseline="0" dirty="0" err="1">
                <a:solidFill>
                  <a:srgbClr val="000000"/>
                </a:solidFill>
                <a:latin typeface="CourierPrime"/>
              </a:rPr>
              <a:t>NewDBInstanceIdentifier</a:t>
            </a:r>
            <a:r>
              <a:rPr lang="en-GB" sz="1800" b="0" i="0" u="none" strike="noStrike" baseline="0" dirty="0">
                <a:solidFill>
                  <a:srgbClr val="000000"/>
                </a:solidFill>
                <a:latin typeface="CourierPrime"/>
              </a:rPr>
              <a:t> </a:t>
            </a:r>
            <a:r>
              <a:rPr lang="en-GB" sz="1800" b="0" i="0" u="none" strike="noStrike" baseline="0" dirty="0">
                <a:solidFill>
                  <a:srgbClr val="000000"/>
                </a:solidFill>
                <a:latin typeface="AmazonEmber-Regular"/>
              </a:rPr>
              <a:t>— new name for the instance </a:t>
            </a:r>
            <a:endParaRPr lang="en-GB" sz="1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780878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 Rebooting DB Instance</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228599" y="591697"/>
            <a:ext cx="8915401" cy="6370638"/>
          </a:xfrm>
        </p:spPr>
        <p:txBody>
          <a:bodyPr>
            <a:normAutofit/>
          </a:bodyPr>
          <a:lstStyle/>
          <a:p>
            <a:pPr marL="0" indent="0">
              <a:buNone/>
            </a:pPr>
            <a:r>
              <a:rPr lang="en-GB" sz="1800" b="1" i="1" dirty="0">
                <a:solidFill>
                  <a:srgbClr val="FF0000"/>
                </a:solidFill>
                <a:latin typeface="Times New Roman" panose="02020603050405020304" pitchFamily="18" charset="0"/>
                <a:cs typeface="Times New Roman" panose="02020603050405020304" pitchFamily="18" charset="0"/>
              </a:rPr>
              <a:t>using Console:</a:t>
            </a:r>
          </a:p>
          <a:p>
            <a:pPr marL="0" indent="0" algn="l">
              <a:buNone/>
            </a:pPr>
            <a:r>
              <a:rPr lang="en-GB" sz="1800" b="1" i="0" u="none" strike="noStrike" baseline="0" dirty="0">
                <a:solidFill>
                  <a:srgbClr val="000000"/>
                </a:solidFill>
                <a:latin typeface="AmazonEmber-Bold"/>
              </a:rPr>
              <a:t>To reboot a DB instance</a:t>
            </a:r>
          </a:p>
          <a:p>
            <a:pPr marL="0" indent="0" algn="l">
              <a:buNone/>
            </a:pPr>
            <a:r>
              <a:rPr lang="en-GB" sz="1800" b="0" i="0" u="none" strike="noStrike" baseline="0" dirty="0">
                <a:solidFill>
                  <a:srgbClr val="000000"/>
                </a:solidFill>
                <a:latin typeface="AmazonEmber-Regular"/>
              </a:rPr>
              <a:t>1. Sign in to the AWS Management Console and open the Amazon RDS console at </a:t>
            </a:r>
            <a:r>
              <a:rPr lang="en-GB" sz="1800" b="0" i="0" u="none" strike="noStrike" baseline="0" dirty="0">
                <a:solidFill>
                  <a:srgbClr val="146EB5"/>
                </a:solidFill>
                <a:latin typeface="AmazonEmber-Regular"/>
              </a:rPr>
              <a:t>https://</a:t>
            </a:r>
          </a:p>
          <a:p>
            <a:pPr marL="0" indent="0" algn="l">
              <a:buNone/>
            </a:pPr>
            <a:r>
              <a:rPr lang="en-IN" sz="1800" b="0" i="0" u="none" strike="noStrike" baseline="0" dirty="0">
                <a:solidFill>
                  <a:srgbClr val="146EB5"/>
                </a:solidFill>
                <a:latin typeface="AmazonEmber-Regular"/>
              </a:rPr>
              <a:t>console.aws.amazon.com/</a:t>
            </a:r>
            <a:r>
              <a:rPr lang="en-IN" sz="1800" b="0" i="0" u="none" strike="noStrike" baseline="0" dirty="0" err="1">
                <a:solidFill>
                  <a:srgbClr val="146EB5"/>
                </a:solidFill>
                <a:latin typeface="AmazonEmber-Regular"/>
              </a:rPr>
              <a:t>rds</a:t>
            </a:r>
            <a:r>
              <a:rPr lang="en-IN" sz="1800" b="0" i="0" u="none" strike="noStrike" baseline="0" dirty="0">
                <a:solidFill>
                  <a:srgbClr val="146EB5"/>
                </a:solidFill>
                <a:latin typeface="AmazonEmber-Regular"/>
              </a:rPr>
              <a:t>/</a:t>
            </a:r>
            <a:r>
              <a:rPr lang="en-IN" sz="1800" b="0" i="0" u="none" strike="noStrike" baseline="0" dirty="0">
                <a:solidFill>
                  <a:srgbClr val="000000"/>
                </a:solidFill>
                <a:latin typeface="AmazonEmber-Regular"/>
              </a:rPr>
              <a:t>.</a:t>
            </a:r>
          </a:p>
          <a:p>
            <a:pPr marL="0" indent="0" algn="l">
              <a:buNone/>
            </a:pPr>
            <a:r>
              <a:rPr lang="en-GB" sz="1800" b="0" i="0" u="none" strike="noStrike" baseline="0" dirty="0">
                <a:solidFill>
                  <a:srgbClr val="000000"/>
                </a:solidFill>
                <a:latin typeface="AmazonEmber-Regular"/>
              </a:rPr>
              <a:t>2. In the navigation pane, choose </a:t>
            </a:r>
            <a:r>
              <a:rPr lang="en-GB" sz="1800" b="1" i="0" u="none" strike="noStrike" baseline="0" dirty="0">
                <a:solidFill>
                  <a:srgbClr val="000000"/>
                </a:solidFill>
                <a:latin typeface="AmazonEmber-Bold"/>
              </a:rPr>
              <a:t>Databases</a:t>
            </a:r>
            <a:r>
              <a:rPr lang="en-GB" sz="1800" b="0" i="0" u="none" strike="noStrike" baseline="0" dirty="0">
                <a:solidFill>
                  <a:srgbClr val="000000"/>
                </a:solidFill>
                <a:latin typeface="AmazonEmber-Regular"/>
              </a:rPr>
              <a:t>, and then choose the DB instance that you want to reboot.</a:t>
            </a:r>
          </a:p>
          <a:p>
            <a:pPr marL="0" indent="0" algn="l">
              <a:buNone/>
            </a:pPr>
            <a:r>
              <a:rPr lang="en-GB" sz="1800" b="0" i="0" u="none" strike="noStrike" baseline="0" dirty="0">
                <a:solidFill>
                  <a:srgbClr val="000000"/>
                </a:solidFill>
                <a:latin typeface="AmazonEmber-Regular"/>
              </a:rPr>
              <a:t>3. For </a:t>
            </a:r>
            <a:r>
              <a:rPr lang="en-GB" sz="1800" b="1" i="0" u="none" strike="noStrike" baseline="0" dirty="0">
                <a:solidFill>
                  <a:srgbClr val="000000"/>
                </a:solidFill>
                <a:latin typeface="AmazonEmber-Bold"/>
              </a:rPr>
              <a:t>Actions</a:t>
            </a:r>
            <a:r>
              <a:rPr lang="en-GB" sz="1800" b="0" i="0" u="none" strike="noStrike" baseline="0" dirty="0">
                <a:solidFill>
                  <a:srgbClr val="000000"/>
                </a:solidFill>
                <a:latin typeface="AmazonEmber-Regular"/>
              </a:rPr>
              <a:t>, choose </a:t>
            </a:r>
            <a:r>
              <a:rPr lang="en-GB" sz="1800" b="1" i="0" u="none" strike="noStrike" baseline="0" dirty="0">
                <a:solidFill>
                  <a:srgbClr val="000000"/>
                </a:solidFill>
                <a:latin typeface="AmazonEmber-Bold"/>
              </a:rPr>
              <a:t>Reboot</a:t>
            </a:r>
            <a:r>
              <a:rPr lang="en-GB" sz="1800" b="0" i="0" u="none" strike="noStrike" baseline="0" dirty="0">
                <a:solidFill>
                  <a:srgbClr val="000000"/>
                </a:solidFill>
                <a:latin typeface="AmazonEmber-Regular"/>
              </a:rPr>
              <a:t>.</a:t>
            </a:r>
          </a:p>
          <a:p>
            <a:pPr marL="0" indent="0" algn="l">
              <a:buNone/>
            </a:pPr>
            <a:r>
              <a:rPr lang="en-GB" sz="1800" b="0" i="0" u="none" strike="noStrike" baseline="0" dirty="0">
                <a:solidFill>
                  <a:srgbClr val="000000"/>
                </a:solidFill>
                <a:latin typeface="AmazonEmber-Regular"/>
              </a:rPr>
              <a:t>The </a:t>
            </a:r>
            <a:r>
              <a:rPr lang="en-GB" sz="1800" b="1" i="0" u="none" strike="noStrike" baseline="0" dirty="0">
                <a:solidFill>
                  <a:srgbClr val="000000"/>
                </a:solidFill>
                <a:latin typeface="AmazonEmber-Bold"/>
              </a:rPr>
              <a:t>Reboot DB Instance </a:t>
            </a:r>
            <a:r>
              <a:rPr lang="en-GB" sz="1800" b="0" i="0" u="none" strike="noStrike" baseline="0" dirty="0">
                <a:solidFill>
                  <a:srgbClr val="000000"/>
                </a:solidFill>
                <a:latin typeface="AmazonEmber-Regular"/>
              </a:rPr>
              <a:t>page appears.</a:t>
            </a:r>
          </a:p>
          <a:p>
            <a:pPr marL="0" indent="0" algn="l">
              <a:buNone/>
            </a:pPr>
            <a:r>
              <a:rPr lang="en-GB" sz="1800" b="0" i="0" u="none" strike="noStrike" baseline="0" dirty="0">
                <a:solidFill>
                  <a:srgbClr val="000000"/>
                </a:solidFill>
                <a:latin typeface="AmazonEmber-Regular"/>
              </a:rPr>
              <a:t>4. (Optional) Choose </a:t>
            </a:r>
            <a:r>
              <a:rPr lang="en-GB" sz="1800" b="1" i="0" u="none" strike="noStrike" baseline="0" dirty="0">
                <a:solidFill>
                  <a:srgbClr val="000000"/>
                </a:solidFill>
                <a:latin typeface="AmazonEmber-Bold"/>
              </a:rPr>
              <a:t>Reboot with failover? </a:t>
            </a:r>
            <a:r>
              <a:rPr lang="en-GB" sz="1800" b="0" i="0" u="none" strike="noStrike" baseline="0" dirty="0">
                <a:solidFill>
                  <a:srgbClr val="000000"/>
                </a:solidFill>
                <a:latin typeface="AmazonEmber-Regular"/>
              </a:rPr>
              <a:t>to force a failover from one AZ to another.</a:t>
            </a:r>
          </a:p>
          <a:p>
            <a:pPr marL="0" indent="0" algn="l">
              <a:buNone/>
            </a:pPr>
            <a:r>
              <a:rPr lang="en-GB" sz="1800" b="0" i="0" u="none" strike="noStrike" baseline="0" dirty="0">
                <a:solidFill>
                  <a:srgbClr val="000000"/>
                </a:solidFill>
                <a:latin typeface="AmazonEmber-Regular"/>
              </a:rPr>
              <a:t>5. Choose </a:t>
            </a:r>
            <a:r>
              <a:rPr lang="en-GB" sz="1800" b="1" i="0" u="none" strike="noStrike" baseline="0" dirty="0">
                <a:solidFill>
                  <a:srgbClr val="000000"/>
                </a:solidFill>
                <a:latin typeface="AmazonEmber-Bold"/>
              </a:rPr>
              <a:t>Reboot </a:t>
            </a:r>
            <a:r>
              <a:rPr lang="en-GB" sz="1800" b="0" i="0" u="none" strike="noStrike" baseline="0" dirty="0">
                <a:solidFill>
                  <a:srgbClr val="000000"/>
                </a:solidFill>
                <a:latin typeface="AmazonEmber-Regular"/>
              </a:rPr>
              <a:t>to reboot your DB instance. </a:t>
            </a:r>
            <a:r>
              <a:rPr lang="en-IN" sz="1800" b="0" i="0" u="none" strike="noStrike" baseline="0" dirty="0">
                <a:latin typeface="AmazonEmber-Regular"/>
              </a:rPr>
              <a:t>Alternatively, choose </a:t>
            </a:r>
            <a:r>
              <a:rPr lang="en-IN" sz="1800" b="1" i="0" u="none" strike="noStrike" baseline="0" dirty="0">
                <a:latin typeface="AmazonEmber-Bold"/>
              </a:rPr>
              <a:t>Cancel</a:t>
            </a:r>
            <a:r>
              <a:rPr lang="en-IN" sz="1800" b="0" i="0" u="none" strike="noStrike" baseline="0" dirty="0">
                <a:latin typeface="AmazonEmber-Regular"/>
              </a:rPr>
              <a:t>. </a:t>
            </a:r>
            <a:endParaRPr lang="en-GB" sz="1800" b="1" i="1" dirty="0">
              <a:solidFill>
                <a:srgbClr val="FF0000"/>
              </a:solidFill>
              <a:latin typeface="Times New Roman" panose="02020603050405020304" pitchFamily="18" charset="0"/>
              <a:cs typeface="Times New Roman" panose="02020603050405020304" pitchFamily="18" charset="0"/>
            </a:endParaRPr>
          </a:p>
          <a:p>
            <a:pPr marL="0" indent="0">
              <a:buNone/>
            </a:pPr>
            <a:r>
              <a:rPr lang="en-GB" sz="1800" b="1" i="1" dirty="0">
                <a:solidFill>
                  <a:srgbClr val="FF0000"/>
                </a:solidFill>
                <a:latin typeface="Times New Roman" panose="02020603050405020304" pitchFamily="18" charset="0"/>
                <a:cs typeface="Times New Roman" panose="02020603050405020304" pitchFamily="18" charset="0"/>
              </a:rPr>
              <a:t>using CLI:</a:t>
            </a:r>
          </a:p>
          <a:p>
            <a:pPr marL="0" indent="0" algn="l">
              <a:buNone/>
            </a:pPr>
            <a:r>
              <a:rPr lang="en-GB" sz="1800" b="0" i="0" u="none" strike="noStrike" baseline="0" dirty="0">
                <a:solidFill>
                  <a:srgbClr val="000000"/>
                </a:solidFill>
                <a:latin typeface="AmazonEmber-Regular"/>
              </a:rPr>
              <a:t>To reboot a DB instance by using the AWS CLI, call the </a:t>
            </a:r>
            <a:r>
              <a:rPr lang="en-GB" sz="1800" b="0" i="0" u="none" strike="noStrike" baseline="0" dirty="0">
                <a:solidFill>
                  <a:srgbClr val="146EB5"/>
                </a:solidFill>
                <a:latin typeface="CourierPrime"/>
              </a:rPr>
              <a:t>reboot-</a:t>
            </a:r>
            <a:r>
              <a:rPr lang="en-GB" sz="1800" b="0" i="0" u="none" strike="noStrike" baseline="0" dirty="0" err="1">
                <a:solidFill>
                  <a:srgbClr val="146EB5"/>
                </a:solidFill>
                <a:latin typeface="CourierPrime"/>
              </a:rPr>
              <a:t>db</a:t>
            </a:r>
            <a:r>
              <a:rPr lang="en-GB" sz="1800" b="0" i="0" u="none" strike="noStrike" baseline="0" dirty="0">
                <a:solidFill>
                  <a:srgbClr val="146EB5"/>
                </a:solidFill>
                <a:latin typeface="CourierPrime"/>
              </a:rPr>
              <a:t>-instance </a:t>
            </a:r>
            <a:r>
              <a:rPr lang="en-GB" sz="1800" b="0" i="0" u="none" strike="noStrike" baseline="0" dirty="0">
                <a:solidFill>
                  <a:srgbClr val="000000"/>
                </a:solidFill>
                <a:latin typeface="AmazonEmber-Regular"/>
              </a:rPr>
              <a:t>command.</a:t>
            </a:r>
          </a:p>
          <a:p>
            <a:pPr marL="0" indent="0" algn="l">
              <a:buNone/>
            </a:pPr>
            <a:r>
              <a:rPr lang="en-IN" sz="1800" b="0" i="0" u="none" strike="noStrike" baseline="0" dirty="0" err="1">
                <a:solidFill>
                  <a:srgbClr val="000000"/>
                </a:solidFill>
                <a:latin typeface="CourierPrime"/>
              </a:rPr>
              <a:t>aws</a:t>
            </a:r>
            <a:r>
              <a:rPr lang="en-IN" sz="1800" b="0" i="0" u="none" strike="noStrike" baseline="0" dirty="0">
                <a:solidFill>
                  <a:srgbClr val="000000"/>
                </a:solidFill>
                <a:latin typeface="CourierPrime"/>
              </a:rPr>
              <a:t> </a:t>
            </a:r>
            <a:r>
              <a:rPr lang="en-IN" sz="1800" b="0" i="0" u="none" strike="noStrike" baseline="0" dirty="0" err="1">
                <a:solidFill>
                  <a:srgbClr val="000000"/>
                </a:solidFill>
                <a:latin typeface="CourierPrime"/>
              </a:rPr>
              <a:t>rds</a:t>
            </a:r>
            <a:r>
              <a:rPr lang="en-IN" sz="1800" b="0" i="0" u="none" strike="noStrike" baseline="0" dirty="0">
                <a:solidFill>
                  <a:srgbClr val="000000"/>
                </a:solidFill>
                <a:latin typeface="CourierPrime"/>
              </a:rPr>
              <a:t> reboot-</a:t>
            </a:r>
            <a:r>
              <a:rPr lang="en-IN" sz="1800" b="0" i="0" u="none" strike="noStrike" baseline="0" dirty="0" err="1">
                <a:solidFill>
                  <a:srgbClr val="000000"/>
                </a:solidFill>
                <a:latin typeface="CourierPrime"/>
              </a:rPr>
              <a:t>db</a:t>
            </a:r>
            <a:r>
              <a:rPr lang="en-IN" sz="1800" b="0" i="0" u="none" strike="noStrike" baseline="0" dirty="0">
                <a:solidFill>
                  <a:srgbClr val="000000"/>
                </a:solidFill>
                <a:latin typeface="CourierPrime"/>
              </a:rPr>
              <a:t>-instance ^</a:t>
            </a:r>
          </a:p>
          <a:p>
            <a:pPr marL="0" indent="0" algn="l">
              <a:buNone/>
            </a:pPr>
            <a:r>
              <a:rPr lang="en-IN" sz="1800" b="0" i="0" u="none" strike="noStrike" baseline="0" dirty="0">
                <a:solidFill>
                  <a:srgbClr val="000000"/>
                </a:solidFill>
                <a:latin typeface="CourierPrime"/>
              </a:rPr>
              <a:t>--</a:t>
            </a:r>
            <a:r>
              <a:rPr lang="en-IN" sz="1800" b="0" i="0" u="none" strike="noStrike" baseline="0" dirty="0" err="1">
                <a:solidFill>
                  <a:srgbClr val="000000"/>
                </a:solidFill>
                <a:latin typeface="CourierPrime"/>
              </a:rPr>
              <a:t>db</a:t>
            </a:r>
            <a:r>
              <a:rPr lang="en-IN" sz="1800" b="0" i="0" u="none" strike="noStrike" baseline="0" dirty="0">
                <a:solidFill>
                  <a:srgbClr val="000000"/>
                </a:solidFill>
                <a:latin typeface="CourierPrime"/>
              </a:rPr>
              <a:t>-instance-identifier </a:t>
            </a:r>
            <a:r>
              <a:rPr lang="en-IN" sz="1800" b="0" i="1" u="none" strike="noStrike" baseline="0" dirty="0" err="1">
                <a:solidFill>
                  <a:srgbClr val="FF0000"/>
                </a:solidFill>
                <a:latin typeface="CourierPrime-Italic"/>
              </a:rPr>
              <a:t>mydbinstance</a:t>
            </a:r>
            <a:endParaRPr lang="en-IN" sz="1800" b="1" i="1" u="none" strike="noStrike" baseline="0" dirty="0">
              <a:solidFill>
                <a:srgbClr val="FF0000"/>
              </a:solidFill>
              <a:latin typeface="Times New Roman" panose="02020603050405020304" pitchFamily="18" charset="0"/>
              <a:cs typeface="Times New Roman" panose="02020603050405020304" pitchFamily="18" charset="0"/>
            </a:endParaRPr>
          </a:p>
          <a:p>
            <a:pPr marL="0" indent="0" algn="l">
              <a:buNone/>
            </a:pPr>
            <a:r>
              <a:rPr lang="en-IN" sz="1800" b="1" i="1" dirty="0">
                <a:solidFill>
                  <a:srgbClr val="FF0000"/>
                </a:solidFill>
                <a:latin typeface="Times New Roman" panose="02020603050405020304" pitchFamily="18" charset="0"/>
                <a:cs typeface="Times New Roman" panose="02020603050405020304" pitchFamily="18" charset="0"/>
              </a:rPr>
              <a:t>Using RDS API:</a:t>
            </a:r>
          </a:p>
          <a:p>
            <a:pPr marL="0" indent="0" algn="l">
              <a:buNone/>
            </a:pPr>
            <a:r>
              <a:rPr lang="en-GB" sz="1800" b="0" i="0" u="none" strike="noStrike" baseline="0" dirty="0">
                <a:solidFill>
                  <a:srgbClr val="000000"/>
                </a:solidFill>
                <a:latin typeface="AmazonEmber-Regular"/>
              </a:rPr>
              <a:t> To reboot a DB instance by using the Amazon RDS API, call the </a:t>
            </a:r>
            <a:r>
              <a:rPr lang="en-GB" sz="1800" b="0" i="0" u="none" strike="noStrike" baseline="0" dirty="0" err="1">
                <a:solidFill>
                  <a:srgbClr val="146EB5"/>
                </a:solidFill>
                <a:latin typeface="CourierPrime"/>
              </a:rPr>
              <a:t>RebootDBInstance</a:t>
            </a:r>
            <a:r>
              <a:rPr lang="en-GB" sz="1800" b="0" i="0" u="none" strike="noStrike" baseline="0">
                <a:solidFill>
                  <a:srgbClr val="146EB5"/>
                </a:solidFill>
                <a:latin typeface="CourierPrime"/>
              </a:rPr>
              <a:t> </a:t>
            </a:r>
            <a:r>
              <a:rPr lang="en-GB" sz="1800" b="0" i="0" u="none" strike="noStrike" baseline="0">
                <a:solidFill>
                  <a:srgbClr val="000000"/>
                </a:solidFill>
                <a:latin typeface="AmazonEmber-Regular"/>
              </a:rPr>
              <a:t>operation </a:t>
            </a:r>
            <a:endParaRPr lang="en-GB" sz="1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00894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Clr>
                <a:srgbClr val="FF0066"/>
              </a:buClr>
              <a:buFont typeface="Arial" panose="020B0604020202020204" pitchFamily="34" charset="0"/>
              <a:buChar char="•"/>
            </a:pPr>
            <a:r>
              <a:rPr lang="en-GB" sz="1800" b="0" i="0" u="none" strike="noStrike" baseline="0" dirty="0">
                <a:latin typeface="HsdqrjDnpkqpUtopiaStd-Regular"/>
              </a:rPr>
              <a:t> </a:t>
            </a:r>
            <a:endParaRPr lang="en-GB" i="1" dirty="0">
              <a:solidFill>
                <a:srgbClr val="000000"/>
              </a:solidFill>
              <a:latin typeface="Palatino LT Std"/>
              <a:cs typeface="Times New Roman" pitchFamily="18" charset="0"/>
            </a:endParaRPr>
          </a:p>
        </p:txBody>
      </p:sp>
      <p:pic>
        <p:nvPicPr>
          <p:cNvPr id="5" name="Picture 4">
            <a:extLst>
              <a:ext uri="{FF2B5EF4-FFF2-40B4-BE49-F238E27FC236}">
                <a16:creationId xmlns:a16="http://schemas.microsoft.com/office/drawing/2014/main" id="{6C438926-9C59-470A-8B28-FD97F5400ABF}"/>
              </a:ext>
            </a:extLst>
          </p:cNvPr>
          <p:cNvPicPr>
            <a:picLocks noChangeAspect="1"/>
          </p:cNvPicPr>
          <p:nvPr/>
        </p:nvPicPr>
        <p:blipFill>
          <a:blip r:embed="rId2"/>
          <a:stretch>
            <a:fillRect/>
          </a:stretch>
        </p:blipFill>
        <p:spPr>
          <a:xfrm>
            <a:off x="533400" y="914400"/>
            <a:ext cx="6484321" cy="4224461"/>
          </a:xfrm>
          <a:prstGeom prst="rect">
            <a:avLst/>
          </a:prstGeom>
        </p:spPr>
      </p:pic>
    </p:spTree>
    <p:extLst>
      <p:ext uri="{BB962C8B-B14F-4D97-AF65-F5344CB8AC3E}">
        <p14:creationId xmlns:p14="http://schemas.microsoft.com/office/powerpoint/2010/main" val="4186680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endParaRPr lang="en-GB" sz="1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928599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endParaRPr lang="en-GB" sz="1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97805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endParaRPr lang="en-GB" sz="14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84328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Amazon</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r>
              <a:rPr lang="en-IN" sz="1800" b="1" dirty="0">
                <a:solidFill>
                  <a:srgbClr val="222222"/>
                </a:solidFill>
                <a:latin typeface="Times New Roman" panose="02020603050405020304" pitchFamily="18" charset="0"/>
                <a:cs typeface="Times New Roman" panose="02020603050405020304" pitchFamily="18" charset="0"/>
              </a:rPr>
              <a:t> </a:t>
            </a:r>
            <a:endParaRPr lang="en-IN" sz="1800" b="0" i="0" u="none" strike="noStrike" baseline="0" dirty="0">
              <a:solidFill>
                <a:srgbClr val="000000"/>
              </a:solidFill>
              <a:latin typeface="Frutiger Condensed"/>
            </a:endParaRPr>
          </a:p>
          <a:p>
            <a:pPr marL="0" indent="0" algn="l">
              <a:buNone/>
            </a:pPr>
            <a:r>
              <a:rPr lang="en-GB" sz="1800" dirty="0">
                <a:solidFill>
                  <a:srgbClr val="222222"/>
                </a:solidFill>
                <a:latin typeface="Times New Roman" panose="02020603050405020304" pitchFamily="18" charset="0"/>
                <a:cs typeface="Times New Roman" panose="02020603050405020304" pitchFamily="18" charset="0"/>
              </a:rPr>
              <a:t> </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DBB0F2B-290F-48CC-B413-FEF29E9E929D}"/>
              </a:ext>
            </a:extLst>
          </p:cNvPr>
          <p:cNvPicPr>
            <a:picLocks noChangeAspect="1"/>
          </p:cNvPicPr>
          <p:nvPr/>
        </p:nvPicPr>
        <p:blipFill>
          <a:blip r:embed="rId2"/>
          <a:stretch>
            <a:fillRect/>
          </a:stretch>
        </p:blipFill>
        <p:spPr>
          <a:xfrm>
            <a:off x="858253" y="685800"/>
            <a:ext cx="7418080" cy="3733800"/>
          </a:xfrm>
          <a:prstGeom prst="rect">
            <a:avLst/>
          </a:prstGeom>
        </p:spPr>
      </p:pic>
    </p:spTree>
    <p:extLst>
      <p:ext uri="{BB962C8B-B14F-4D97-AF65-F5344CB8AC3E}">
        <p14:creationId xmlns:p14="http://schemas.microsoft.com/office/powerpoint/2010/main" val="129928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features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Font typeface="Arial" panose="020B0604020202020204" pitchFamily="34" charset="0"/>
              <a:buChar char="•"/>
            </a:pPr>
            <a:r>
              <a:rPr lang="en-GB" sz="1800" b="0" i="0" u="none" strike="noStrike" baseline="0" dirty="0">
                <a:latin typeface="Times New Roman" panose="02020603050405020304" pitchFamily="18" charset="0"/>
                <a:cs typeface="Times New Roman" panose="02020603050405020304" pitchFamily="18" charset="0"/>
              </a:rPr>
              <a:t> </a:t>
            </a:r>
            <a:r>
              <a:rPr lang="en-GB" sz="1800" b="1" i="0" dirty="0">
                <a:solidFill>
                  <a:srgbClr val="222222"/>
                </a:solidFill>
                <a:effectLst/>
                <a:latin typeface="Times New Roman" panose="02020603050405020304" pitchFamily="18" charset="0"/>
                <a:cs typeface="Times New Roman" panose="02020603050405020304" pitchFamily="18" charset="0"/>
              </a:rPr>
              <a:t>Scalable</a:t>
            </a:r>
            <a:r>
              <a:rPr lang="en-GB" sz="1800" b="0" i="0" dirty="0">
                <a:solidFill>
                  <a:srgbClr val="222222"/>
                </a:solidFill>
                <a:effectLst/>
                <a:latin typeface="Times New Roman" panose="02020603050405020304" pitchFamily="18" charset="0"/>
                <a:cs typeface="Times New Roman" panose="02020603050405020304" pitchFamily="18" charset="0"/>
              </a:rPr>
              <a:t>− Amazon RDS permits to scale the social database by utilizing the AWS Management Console or RDS-explicit API. We can either increase or decrease your RDS prerequisites within minutes.</a:t>
            </a:r>
          </a:p>
          <a:p>
            <a:pPr algn="l">
              <a:buFont typeface="Arial" panose="020B0604020202020204" pitchFamily="34" charset="0"/>
              <a:buChar char="•"/>
            </a:pPr>
            <a:r>
              <a:rPr lang="en-GB" sz="1800" b="1" i="0" dirty="0">
                <a:solidFill>
                  <a:srgbClr val="222222"/>
                </a:solidFill>
                <a:effectLst/>
                <a:latin typeface="Times New Roman" panose="02020603050405020304" pitchFamily="18" charset="0"/>
                <a:cs typeface="Times New Roman" panose="02020603050405020304" pitchFamily="18" charset="0"/>
              </a:rPr>
              <a:t>Inexpensive</a:t>
            </a:r>
            <a:r>
              <a:rPr lang="en-GB" sz="1800" b="0" i="0" dirty="0">
                <a:solidFill>
                  <a:srgbClr val="222222"/>
                </a:solidFill>
                <a:effectLst/>
                <a:latin typeface="Times New Roman" panose="02020603050405020304" pitchFamily="18" charset="0"/>
                <a:cs typeface="Times New Roman" panose="02020603050405020304" pitchFamily="18" charset="0"/>
              </a:rPr>
              <a:t>− Using Amazon RDS, we pay just for the features that we actually use. There is no forthcoming and long-term payment.</a:t>
            </a:r>
          </a:p>
          <a:p>
            <a:pPr algn="l">
              <a:buFont typeface="Arial" panose="020B0604020202020204" pitchFamily="34" charset="0"/>
              <a:buChar char="•"/>
            </a:pPr>
            <a:r>
              <a:rPr lang="en-GB" sz="1800" b="1" i="0" dirty="0">
                <a:solidFill>
                  <a:srgbClr val="222222"/>
                </a:solidFill>
                <a:effectLst/>
                <a:latin typeface="Times New Roman" panose="02020603050405020304" pitchFamily="18" charset="0"/>
                <a:cs typeface="Times New Roman" panose="02020603050405020304" pitchFamily="18" charset="0"/>
              </a:rPr>
              <a:t>Secure</a:t>
            </a:r>
            <a:r>
              <a:rPr lang="en-GB" sz="1800" b="0" i="0" dirty="0">
                <a:solidFill>
                  <a:srgbClr val="222222"/>
                </a:solidFill>
                <a:effectLst/>
                <a:latin typeface="Times New Roman" panose="02020603050405020304" pitchFamily="18" charset="0"/>
                <a:cs typeface="Times New Roman" panose="02020603050405020304" pitchFamily="18" charset="0"/>
              </a:rPr>
              <a:t>− Amazon RDS gives unlimited authority over the system to get to their database and their related services.</a:t>
            </a:r>
          </a:p>
          <a:p>
            <a:pPr algn="l">
              <a:buFont typeface="Arial" panose="020B0604020202020204" pitchFamily="34" charset="0"/>
              <a:buChar char="•"/>
            </a:pPr>
            <a:r>
              <a:rPr lang="en-GB" sz="1800" b="1" i="0" dirty="0">
                <a:solidFill>
                  <a:srgbClr val="222222"/>
                </a:solidFill>
                <a:effectLst/>
                <a:latin typeface="Times New Roman" panose="02020603050405020304" pitchFamily="18" charset="0"/>
                <a:cs typeface="Times New Roman" panose="02020603050405020304" pitchFamily="18" charset="0"/>
              </a:rPr>
              <a:t>Automatic backups</a:t>
            </a:r>
            <a:r>
              <a:rPr lang="en-GB" sz="1800" b="0" i="0" dirty="0">
                <a:solidFill>
                  <a:srgbClr val="222222"/>
                </a:solidFill>
                <a:effectLst/>
                <a:latin typeface="Times New Roman" panose="02020603050405020304" pitchFamily="18" charset="0"/>
                <a:cs typeface="Times New Roman" panose="02020603050405020304" pitchFamily="18" charset="0"/>
              </a:rPr>
              <a:t>− Amazon RDS backs up everything in the database including exchange logs up to most recent five minutes and furthermore oversees programmed backup timings.</a:t>
            </a:r>
          </a:p>
          <a:p>
            <a:pPr algn="l">
              <a:buFont typeface="Arial" panose="020B0604020202020204" pitchFamily="34" charset="0"/>
              <a:buChar char="•"/>
            </a:pPr>
            <a:r>
              <a:rPr lang="en-GB" sz="1800" b="1" i="0" dirty="0">
                <a:solidFill>
                  <a:srgbClr val="222222"/>
                </a:solidFill>
                <a:effectLst/>
                <a:latin typeface="Times New Roman" panose="02020603050405020304" pitchFamily="18" charset="0"/>
                <a:cs typeface="Times New Roman" panose="02020603050405020304" pitchFamily="18" charset="0"/>
              </a:rPr>
              <a:t>Software patching</a:t>
            </a:r>
            <a:r>
              <a:rPr lang="en-GB" sz="1800" b="0" i="0" dirty="0">
                <a:solidFill>
                  <a:srgbClr val="222222"/>
                </a:solidFill>
                <a:effectLst/>
                <a:latin typeface="Times New Roman" panose="02020603050405020304" pitchFamily="18" charset="0"/>
                <a:cs typeface="Times New Roman" panose="02020603050405020304" pitchFamily="18" charset="0"/>
              </a:rPr>
              <a:t>− Automatically gets all the most recent patches for the database programming. We can likewise indicate when the product ought to be fixed utilizing DB Engine Version Management</a:t>
            </a:r>
            <a:r>
              <a:rPr lang="en-GB" sz="1800" b="0" i="0" dirty="0">
                <a:solidFill>
                  <a:srgbClr val="222222"/>
                </a:solidFill>
                <a:effectLst/>
                <a:latin typeface="Roboto" panose="020B0604020202020204" pitchFamily="2" charset="0"/>
              </a:rPr>
              <a:t>.</a:t>
            </a:r>
          </a:p>
          <a:p>
            <a:pPr algn="l">
              <a:buClr>
                <a:srgbClr val="FF0066"/>
              </a:buClr>
              <a:buFont typeface="Arial" panose="020B0604020202020204" pitchFamily="34" charset="0"/>
              <a:buChar char="•"/>
            </a:pPr>
            <a:r>
              <a:rPr lang="en-GB" sz="1800" i="1">
                <a:solidFill>
                  <a:srgbClr val="000000"/>
                </a:solidFill>
                <a:latin typeface="Palatino LT Std"/>
                <a:cs typeface="Times New Roman" pitchFamily="18" charset="0"/>
              </a:rPr>
              <a:t> </a:t>
            </a:r>
            <a:endParaRPr lang="en-GB" sz="1800"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406876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benefits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14299" y="563562"/>
            <a:ext cx="8915401" cy="6370638"/>
          </a:xfrm>
        </p:spPr>
        <p:txBody>
          <a:bodyPr>
            <a:normAutofit fontScale="92500" lnSpcReduction="10000"/>
          </a:bodyPr>
          <a:lstStyle/>
          <a:p>
            <a:pPr algn="l">
              <a:buClr>
                <a:srgbClr val="FF0066"/>
              </a:buClr>
              <a:buFont typeface="Arial" panose="020B0604020202020204" pitchFamily="34" charset="0"/>
              <a:buChar char="•"/>
            </a:pPr>
            <a:r>
              <a:rPr lang="en-GB" sz="1800" b="0" i="0" u="none" strike="noStrike" baseline="0" dirty="0">
                <a:latin typeface="HsdqrjDnpkqpUtopiaStd-Regular"/>
              </a:rPr>
              <a:t> </a:t>
            </a:r>
            <a:r>
              <a:rPr lang="en-GB" sz="1800" b="0" i="0" u="none" strike="noStrike" baseline="0" dirty="0">
                <a:latin typeface="HsdqrjDnpkqpUtopiaStd-Regular"/>
                <a:hlinkClick r:id="rId2"/>
              </a:rPr>
              <a:t>https://console.aws.amazon.com/rds/</a:t>
            </a:r>
            <a:r>
              <a:rPr lang="en-GB" sz="1800" b="0" i="0" u="none" strike="noStrike" baseline="0" dirty="0">
                <a:latin typeface="HsdqrjDnpkqpUtopiaStd-Regular"/>
              </a:rPr>
              <a:t>        -</a:t>
            </a:r>
            <a:r>
              <a:rPr lang="en-GB" sz="1800" b="0" i="0" u="none" strike="noStrike" baseline="0" dirty="0">
                <a:latin typeface="HsdqrjDnpkqpUtopiaStd-Regular"/>
                <a:sym typeface="Wingdings" panose="05000000000000000000" pitchFamily="2" charset="2"/>
              </a:rPr>
              <a:t> AWS CONSOLE</a:t>
            </a:r>
          </a:p>
          <a:p>
            <a:pPr marL="0" indent="0" algn="l">
              <a:buClr>
                <a:srgbClr val="FF0066"/>
              </a:buClr>
              <a:buNone/>
            </a:pPr>
            <a:r>
              <a:rPr lang="en-GB" sz="1800" b="1" dirty="0">
                <a:solidFill>
                  <a:srgbClr val="FF0000"/>
                </a:solidFill>
                <a:latin typeface="HsdqrjDnpkqpUtopiaStd-Regular"/>
                <a:cs typeface="Times New Roman" pitchFamily="18" charset="0"/>
                <a:sym typeface="Wingdings" panose="05000000000000000000" pitchFamily="2" charset="2"/>
              </a:rPr>
              <a:t>Benefits: </a:t>
            </a:r>
          </a:p>
          <a:p>
            <a:pPr>
              <a:buClr>
                <a:srgbClr val="FF0066"/>
              </a:buClr>
              <a:buFont typeface="Wingdings" panose="05000000000000000000" pitchFamily="2" charset="2"/>
              <a:buChar char="Ø"/>
            </a:pPr>
            <a:r>
              <a:rPr lang="en-IN" sz="1800" dirty="0">
                <a:solidFill>
                  <a:srgbClr val="222222"/>
                </a:solidFill>
                <a:latin typeface="Times New Roman" panose="02020603050405020304" pitchFamily="18" charset="0"/>
                <a:cs typeface="Times New Roman" panose="02020603050405020304" pitchFamily="18" charset="0"/>
              </a:rPr>
              <a:t>Easy to administer</a:t>
            </a:r>
          </a:p>
          <a:p>
            <a:pPr>
              <a:buClr>
                <a:srgbClr val="FF0066"/>
              </a:buClr>
              <a:buFont typeface="Wingdings" panose="05000000000000000000" pitchFamily="2" charset="2"/>
              <a:buChar char="Ø"/>
            </a:pPr>
            <a:r>
              <a:rPr lang="en-IN" sz="1800" dirty="0">
                <a:solidFill>
                  <a:srgbClr val="222222"/>
                </a:solidFill>
                <a:latin typeface="Times New Roman" panose="02020603050405020304" pitchFamily="18" charset="0"/>
                <a:cs typeface="Times New Roman" panose="02020603050405020304" pitchFamily="18" charset="0"/>
              </a:rPr>
              <a:t>Highly scalable</a:t>
            </a:r>
          </a:p>
          <a:p>
            <a:pPr>
              <a:buClr>
                <a:srgbClr val="FF0066"/>
              </a:buClr>
              <a:buFont typeface="Wingdings" panose="05000000000000000000" pitchFamily="2" charset="2"/>
              <a:buChar char="Ø"/>
            </a:pPr>
            <a:r>
              <a:rPr lang="en-IN" sz="1800" dirty="0">
                <a:solidFill>
                  <a:srgbClr val="222222"/>
                </a:solidFill>
                <a:latin typeface="Times New Roman" panose="02020603050405020304" pitchFamily="18" charset="0"/>
                <a:cs typeface="Times New Roman" panose="02020603050405020304" pitchFamily="18" charset="0"/>
              </a:rPr>
              <a:t>Available and durable</a:t>
            </a:r>
          </a:p>
          <a:p>
            <a:pPr algn="l">
              <a:buClr>
                <a:srgbClr val="FF0066"/>
              </a:buClr>
              <a:buFont typeface="Wingdings" panose="05000000000000000000" pitchFamily="2" charset="2"/>
              <a:buChar char="Ø"/>
            </a:pPr>
            <a:r>
              <a:rPr lang="en-GB" sz="1800" dirty="0">
                <a:solidFill>
                  <a:srgbClr val="222222"/>
                </a:solidFill>
                <a:latin typeface="Times New Roman" panose="02020603050405020304" pitchFamily="18" charset="0"/>
                <a:cs typeface="Times New Roman" panose="02020603050405020304" pitchFamily="18" charset="0"/>
                <a:sym typeface="Wingdings" panose="05000000000000000000" pitchFamily="2" charset="2"/>
              </a:rPr>
              <a:t>Fast</a:t>
            </a:r>
          </a:p>
          <a:p>
            <a:pPr algn="l">
              <a:buClr>
                <a:srgbClr val="FF0066"/>
              </a:buClr>
              <a:buFont typeface="Wingdings" panose="05000000000000000000" pitchFamily="2" charset="2"/>
              <a:buChar char="Ø"/>
            </a:pPr>
            <a:r>
              <a:rPr lang="en-GB" sz="1800" dirty="0">
                <a:solidFill>
                  <a:srgbClr val="222222"/>
                </a:solidFill>
                <a:latin typeface="Times New Roman" panose="02020603050405020304" pitchFamily="18" charset="0"/>
                <a:cs typeface="Times New Roman" panose="02020603050405020304" pitchFamily="18" charset="0"/>
                <a:sym typeface="Wingdings" panose="05000000000000000000" pitchFamily="2" charset="2"/>
              </a:rPr>
              <a:t>Secure</a:t>
            </a:r>
          </a:p>
          <a:p>
            <a:pPr algn="l">
              <a:buClr>
                <a:srgbClr val="FF0066"/>
              </a:buClr>
              <a:buFont typeface="Wingdings" panose="05000000000000000000" pitchFamily="2" charset="2"/>
              <a:buChar char="Ø"/>
            </a:pPr>
            <a:r>
              <a:rPr lang="en-GB" sz="1800" dirty="0">
                <a:solidFill>
                  <a:srgbClr val="222222"/>
                </a:solidFill>
                <a:latin typeface="Times New Roman" panose="02020603050405020304" pitchFamily="18" charset="0"/>
                <a:cs typeface="Times New Roman" panose="02020603050405020304" pitchFamily="18" charset="0"/>
                <a:sym typeface="Wingdings" panose="05000000000000000000" pitchFamily="2" charset="2"/>
              </a:rPr>
              <a:t>Inexpensive </a:t>
            </a:r>
          </a:p>
          <a:p>
            <a:pPr algn="l">
              <a:buClr>
                <a:srgbClr val="FF0066"/>
              </a:buClr>
              <a:buFont typeface="Wingdings" panose="05000000000000000000" pitchFamily="2" charset="2"/>
              <a:buChar char="Ø"/>
            </a:pPr>
            <a:r>
              <a:rPr lang="en-GB" sz="1800" dirty="0">
                <a:solidFill>
                  <a:srgbClr val="222222"/>
                </a:solidFill>
                <a:latin typeface="Times New Roman" panose="02020603050405020304" pitchFamily="18" charset="0"/>
                <a:cs typeface="Times New Roman" panose="02020603050405020304" pitchFamily="18" charset="0"/>
                <a:sym typeface="Wingdings" panose="05000000000000000000" pitchFamily="2" charset="2"/>
              </a:rPr>
              <a:t> reliable</a:t>
            </a:r>
          </a:p>
          <a:p>
            <a:pPr marL="0" indent="0" algn="l">
              <a:buNone/>
            </a:pPr>
            <a:r>
              <a:rPr lang="en-GB" sz="1800" b="1" dirty="0">
                <a:solidFill>
                  <a:srgbClr val="222222"/>
                </a:solidFill>
                <a:latin typeface="Times New Roman" panose="02020603050405020304" pitchFamily="18" charset="0"/>
                <a:cs typeface="Times New Roman" panose="02020603050405020304" pitchFamily="18" charset="0"/>
              </a:rPr>
              <a:t>Easy to administer:</a:t>
            </a:r>
          </a:p>
          <a:p>
            <a:pPr algn="just">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Amazon RDS makes it easy to go from project conception to deployment. Use the </a:t>
            </a:r>
            <a:r>
              <a:rPr lang="en-GB" sz="1800" dirty="0">
                <a:solidFill>
                  <a:srgbClr val="22222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Amazon RDS Management Console</a:t>
            </a:r>
            <a:r>
              <a:rPr lang="en-GB" sz="1800" dirty="0">
                <a:solidFill>
                  <a:srgbClr val="222222"/>
                </a:solidFill>
                <a:latin typeface="Times New Roman" panose="02020603050405020304" pitchFamily="18" charset="0"/>
                <a:cs typeface="Times New Roman" panose="02020603050405020304" pitchFamily="18" charset="0"/>
              </a:rPr>
              <a:t>, the </a:t>
            </a:r>
            <a:r>
              <a:rPr lang="en-GB" sz="1800" dirty="0">
                <a:solidFill>
                  <a:srgbClr val="222222"/>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AWS RDS Command-Line Interface,</a:t>
            </a:r>
            <a:r>
              <a:rPr lang="en-GB" sz="1800" dirty="0">
                <a:solidFill>
                  <a:srgbClr val="222222"/>
                </a:solidFill>
                <a:latin typeface="Times New Roman" panose="02020603050405020304" pitchFamily="18" charset="0"/>
                <a:cs typeface="Times New Roman" panose="02020603050405020304" pitchFamily="18" charset="0"/>
              </a:rPr>
              <a:t> or simple </a:t>
            </a:r>
            <a:r>
              <a:rPr lang="en-GB" sz="1800" dirty="0">
                <a:solidFill>
                  <a:srgbClr val="222222"/>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API calls</a:t>
            </a:r>
            <a:r>
              <a:rPr lang="en-GB" sz="1800" dirty="0">
                <a:solidFill>
                  <a:srgbClr val="222222"/>
                </a:solidFill>
                <a:latin typeface="Times New Roman" panose="02020603050405020304" pitchFamily="18" charset="0"/>
                <a:cs typeface="Times New Roman" panose="02020603050405020304" pitchFamily="18" charset="0"/>
              </a:rPr>
              <a:t> to access the capabilities of a production-ready relational database in minutes. </a:t>
            </a:r>
          </a:p>
          <a:p>
            <a:pPr algn="just">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No need for infrastructure provisioning, and no need for installing and maintaining database software.</a:t>
            </a:r>
          </a:p>
          <a:p>
            <a:pPr marL="0" indent="0" algn="just">
              <a:buNone/>
            </a:pPr>
            <a:endParaRPr lang="en-GB" sz="1800" dirty="0">
              <a:solidFill>
                <a:srgbClr val="222222"/>
              </a:solidFill>
              <a:latin typeface="Times New Roman" panose="02020603050405020304" pitchFamily="18" charset="0"/>
              <a:cs typeface="Times New Roman" panose="02020603050405020304" pitchFamily="18" charset="0"/>
            </a:endParaRPr>
          </a:p>
          <a:p>
            <a:pPr marL="0" indent="0" algn="l">
              <a:buNone/>
            </a:pPr>
            <a:r>
              <a:rPr lang="en-GB" sz="1800" b="1" dirty="0">
                <a:solidFill>
                  <a:srgbClr val="222222"/>
                </a:solidFill>
                <a:latin typeface="Times New Roman" panose="02020603050405020304" pitchFamily="18" charset="0"/>
                <a:cs typeface="Times New Roman" panose="02020603050405020304" pitchFamily="18" charset="0"/>
              </a:rPr>
              <a:t>Highly scalable</a:t>
            </a:r>
          </a:p>
          <a:p>
            <a:pPr algn="just">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You can </a:t>
            </a:r>
            <a:r>
              <a:rPr lang="en-GB" sz="1800" dirty="0">
                <a:solidFill>
                  <a:srgbClr val="222222"/>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scale your database's compute and storage resources</a:t>
            </a:r>
            <a:r>
              <a:rPr lang="en-GB" sz="1800" dirty="0">
                <a:solidFill>
                  <a:srgbClr val="222222"/>
                </a:solidFill>
                <a:latin typeface="Times New Roman" panose="02020603050405020304" pitchFamily="18" charset="0"/>
                <a:cs typeface="Times New Roman" panose="02020603050405020304" pitchFamily="18" charset="0"/>
              </a:rPr>
              <a:t> with only a few mouse clicks or an API call, often with no downtime. </a:t>
            </a:r>
          </a:p>
          <a:p>
            <a:pPr algn="just">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Many Amazon RDS engine types allow you to launch one or more </a:t>
            </a:r>
            <a:r>
              <a:rPr lang="en-GB" sz="1800" dirty="0">
                <a:solidFill>
                  <a:srgbClr val="222222"/>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Read Replicas</a:t>
            </a:r>
            <a:r>
              <a:rPr lang="en-GB" sz="1800" dirty="0">
                <a:solidFill>
                  <a:srgbClr val="222222"/>
                </a:solidFill>
                <a:latin typeface="Times New Roman" panose="02020603050405020304" pitchFamily="18" charset="0"/>
                <a:cs typeface="Times New Roman" panose="02020603050405020304" pitchFamily="18" charset="0"/>
              </a:rPr>
              <a:t> to offload read traffic from your primary database instance.</a:t>
            </a:r>
          </a:p>
          <a:p>
            <a:pPr marL="0" indent="0" algn="just">
              <a:buNone/>
            </a:pPr>
            <a:endParaRPr lang="en-GB" sz="1800" dirty="0">
              <a:solidFill>
                <a:srgbClr val="222222"/>
              </a:solidFill>
              <a:latin typeface="Times New Roman" panose="02020603050405020304" pitchFamily="18" charset="0"/>
              <a:cs typeface="Times New Roman" panose="02020603050405020304" pitchFamily="18" charset="0"/>
            </a:endParaRPr>
          </a:p>
          <a:p>
            <a:pPr marL="0" indent="0" algn="l">
              <a:buClr>
                <a:srgbClr val="FF0066"/>
              </a:buClr>
              <a:buNone/>
            </a:pPr>
            <a:endParaRPr lang="en-GB" sz="18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35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RDS benefits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None/>
            </a:pPr>
            <a:r>
              <a:rPr lang="en-GB" sz="1800" b="1" dirty="0">
                <a:solidFill>
                  <a:srgbClr val="222222"/>
                </a:solidFill>
                <a:latin typeface="Times New Roman" panose="02020603050405020304" pitchFamily="18" charset="0"/>
                <a:cs typeface="Times New Roman" panose="02020603050405020304" pitchFamily="18" charset="0"/>
              </a:rPr>
              <a:t>Available and durable:</a:t>
            </a:r>
          </a:p>
          <a:p>
            <a:pPr algn="l">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Amazon RDS runs on the same highly reliable infrastructure used by other Amazon Web Services. </a:t>
            </a:r>
          </a:p>
          <a:p>
            <a:pPr algn="just">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When you provision a </a:t>
            </a:r>
            <a:r>
              <a:rPr lang="en-GB" sz="1800" dirty="0">
                <a:solidFill>
                  <a:srgbClr val="22222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Multi-AZ</a:t>
            </a:r>
            <a:r>
              <a:rPr lang="en-GB" sz="1800" dirty="0">
                <a:solidFill>
                  <a:srgbClr val="222222"/>
                </a:solidFill>
                <a:latin typeface="Times New Roman" panose="02020603050405020304" pitchFamily="18" charset="0"/>
                <a:cs typeface="Times New Roman" panose="02020603050405020304" pitchFamily="18" charset="0"/>
              </a:rPr>
              <a:t> DB Instance, Amazon RDS synchronously replicates the data to a standby instance in a different Availability Zone (AZ). Amazon RDS has many other features that enhance reliability for critical production databases, including automated backups, database snapshots, and automatic host replacement.</a:t>
            </a:r>
          </a:p>
          <a:p>
            <a:pPr marL="0" indent="0" algn="l">
              <a:buNone/>
            </a:pPr>
            <a:endParaRPr lang="en-GB" sz="1800" b="0" i="0" dirty="0">
              <a:solidFill>
                <a:srgbClr val="222222"/>
              </a:solidFill>
              <a:effectLst/>
              <a:latin typeface="Times New Roman" panose="02020603050405020304" pitchFamily="18" charset="0"/>
              <a:cs typeface="Times New Roman" panose="02020603050405020304" pitchFamily="18" charset="0"/>
            </a:endParaRPr>
          </a:p>
          <a:p>
            <a:pPr marL="0" indent="0" algn="l">
              <a:buNone/>
            </a:pPr>
            <a:r>
              <a:rPr lang="en-GB" sz="1800" b="1" dirty="0">
                <a:solidFill>
                  <a:srgbClr val="222222"/>
                </a:solidFill>
                <a:latin typeface="Times New Roman" panose="02020603050405020304" pitchFamily="18" charset="0"/>
                <a:cs typeface="Times New Roman" panose="02020603050405020304" pitchFamily="18" charset="0"/>
              </a:rPr>
              <a:t>Fast</a:t>
            </a:r>
          </a:p>
          <a:p>
            <a:pPr algn="just">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Amazon RDS supports the most demanding database applications. You can choose between two SSD-backed storage options: one optimized for high-performance OLTP applications, and the other for cost-effective general-purpose use. </a:t>
            </a:r>
          </a:p>
          <a:p>
            <a:pPr algn="l">
              <a:buFont typeface="Arial" panose="020B0604020202020204" pitchFamily="34" charset="0"/>
              <a:buChar char="•"/>
            </a:pPr>
            <a:r>
              <a:rPr lang="en-GB" sz="1800" dirty="0">
                <a:solidFill>
                  <a:srgbClr val="222222"/>
                </a:solidFill>
                <a:latin typeface="Times New Roman" panose="02020603050405020304" pitchFamily="18" charset="0"/>
                <a:cs typeface="Times New Roman" panose="02020603050405020304" pitchFamily="18" charset="0"/>
              </a:rPr>
              <a:t>In addition, </a:t>
            </a:r>
            <a:r>
              <a:rPr lang="en-GB" sz="1800" dirty="0">
                <a:solidFill>
                  <a:srgbClr val="22222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Amazon Aurora</a:t>
            </a:r>
            <a:r>
              <a:rPr lang="en-GB" sz="1800" dirty="0">
                <a:solidFill>
                  <a:srgbClr val="222222"/>
                </a:solidFill>
                <a:latin typeface="Times New Roman" panose="02020603050405020304" pitchFamily="18" charset="0"/>
                <a:cs typeface="Times New Roman" panose="02020603050405020304" pitchFamily="18" charset="0"/>
              </a:rPr>
              <a:t> provides performance on par with commercial databases at 1/10th the cost.</a:t>
            </a:r>
          </a:p>
          <a:p>
            <a:pPr algn="l">
              <a:buClr>
                <a:srgbClr val="FF0066"/>
              </a:buClr>
              <a:buFont typeface="Arial" panose="020B0604020202020204" pitchFamily="34" charset="0"/>
              <a:buChar char="•"/>
            </a:pPr>
            <a:endParaRPr lang="en-GB" sz="18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277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33098</TotalTime>
  <Words>4640</Words>
  <Application>Microsoft Office PowerPoint</Application>
  <PresentationFormat>On-screen Show (4:3)</PresentationFormat>
  <Paragraphs>401</Paragraphs>
  <Slides>52</Slides>
  <Notes>4</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52</vt:i4>
      </vt:variant>
    </vt:vector>
  </HeadingPairs>
  <TitlesOfParts>
    <vt:vector size="72" baseType="lpstr">
      <vt:lpstr>Amazon Ember</vt:lpstr>
      <vt:lpstr>AmazonEmber-Bold</vt:lpstr>
      <vt:lpstr>AmazonEmber-Regular</vt:lpstr>
      <vt:lpstr>Arial</vt:lpstr>
      <vt:lpstr>Calibri</vt:lpstr>
      <vt:lpstr>Century Schoolbook</vt:lpstr>
      <vt:lpstr>Corbel</vt:lpstr>
      <vt:lpstr>CourierPrime</vt:lpstr>
      <vt:lpstr>CourierPrime-Bold</vt:lpstr>
      <vt:lpstr>CourierPrime-Italic</vt:lpstr>
      <vt:lpstr>Frutiger Condensed</vt:lpstr>
      <vt:lpstr>HsdqrjDnpkqpUtopiaStd-Regular</vt:lpstr>
      <vt:lpstr>Lucida Sans Unicode</vt:lpstr>
      <vt:lpstr>Palatino LT Std</vt:lpstr>
      <vt:lpstr>Roboto</vt:lpstr>
      <vt:lpstr>Times New Roman</vt:lpstr>
      <vt:lpstr>Wingdings</vt:lpstr>
      <vt:lpstr>Wingdings 2</vt:lpstr>
      <vt:lpstr>Oriel</vt:lpstr>
      <vt:lpstr>Banded</vt:lpstr>
      <vt:lpstr>PowerPoint Presentation</vt:lpstr>
      <vt:lpstr>AWS RDS  (Relational database service)</vt:lpstr>
      <vt:lpstr>      AWS RDS</vt:lpstr>
      <vt:lpstr>       Amazon RDS  </vt:lpstr>
      <vt:lpstr>      AWS RDS</vt:lpstr>
      <vt:lpstr>       Amazon RDS  </vt:lpstr>
      <vt:lpstr>      AWS RDS features</vt:lpstr>
      <vt:lpstr>      AWS RDS benefits</vt:lpstr>
      <vt:lpstr>      AWS RDS benefits</vt:lpstr>
      <vt:lpstr>      AWS RDS benefits </vt:lpstr>
      <vt:lpstr>      Deploying with Amazon RDS  </vt:lpstr>
      <vt:lpstr>       Setup Amazon RDS  </vt:lpstr>
      <vt:lpstr>       Setup Amazon RDS  </vt:lpstr>
      <vt:lpstr>       Setup Amazon RDS  </vt:lpstr>
      <vt:lpstr>       Setup Amazon RDS  </vt:lpstr>
      <vt:lpstr>       Setup Amazon RDS  </vt:lpstr>
      <vt:lpstr>      Cost of Amazon RDS  </vt:lpstr>
      <vt:lpstr>       Amazon RDS  </vt:lpstr>
      <vt:lpstr>       Amazon RDS  </vt:lpstr>
      <vt:lpstr>       Amazon RDS  </vt:lpstr>
      <vt:lpstr>       Amazon RDS  </vt:lpstr>
      <vt:lpstr>       Amazon RDS  </vt:lpstr>
      <vt:lpstr>       Amazon RDS  </vt:lpstr>
      <vt:lpstr>       Amazon RDS  </vt:lpstr>
      <vt:lpstr>       Amazon RDS  </vt:lpstr>
      <vt:lpstr>AWS RDS: </vt:lpstr>
      <vt:lpstr>      AWS RDS</vt:lpstr>
      <vt:lpstr>AWS RDS: </vt:lpstr>
      <vt:lpstr>      AWS RDS  - MySQL DB </vt:lpstr>
      <vt:lpstr>      AWS RDS  -  Connecting to Db </vt:lpstr>
      <vt:lpstr>      AWS RDS  -  Connecting to MySql Db instance </vt:lpstr>
      <vt:lpstr>      AWS RDS  -  Connecting to MySql Db instance </vt:lpstr>
      <vt:lpstr>      AWS RDS  -  Connecting to MySql Db instance </vt:lpstr>
      <vt:lpstr>      AWS RDS  -  Connecting to MySql Db instance </vt:lpstr>
      <vt:lpstr>      AWS RDS  -  Connecting to MySql Db instance FROM  MYSQL WORKBENCH </vt:lpstr>
      <vt:lpstr>      AWS RDS  -  Data import </vt:lpstr>
      <vt:lpstr>      AWS RDS  -  Data import </vt:lpstr>
      <vt:lpstr>      AWS RDS</vt:lpstr>
      <vt:lpstr>      AWS RDS</vt:lpstr>
      <vt:lpstr>      AWS CLI for RDS</vt:lpstr>
      <vt:lpstr>Managing RDS DB Instance: </vt:lpstr>
      <vt:lpstr>      AWS RDS – Stopping DB Instance</vt:lpstr>
      <vt:lpstr>      AWS RDS – Stopping DB Instance</vt:lpstr>
      <vt:lpstr>      AWS RDS – Starting DB Instance</vt:lpstr>
      <vt:lpstr>      AWS RDS – Modifying DB Instance</vt:lpstr>
      <vt:lpstr>      AWS RDS – Modifying DB Instance  </vt:lpstr>
      <vt:lpstr>      AWS RDS - Renaming DB Instance</vt:lpstr>
      <vt:lpstr>      AWS RDS - Renaming DB Instance</vt:lpstr>
      <vt:lpstr>      AWS RDS - Rebooting DB Instance</vt:lpstr>
      <vt:lpstr>      AWS RDS</vt:lpstr>
      <vt:lpstr>      AWS RDS</vt:lpstr>
      <vt:lpstr>      AWS 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bhaskar</dc:creator>
  <cp:lastModifiedBy>K Bhaskar</cp:lastModifiedBy>
  <cp:revision>3046</cp:revision>
  <dcterms:created xsi:type="dcterms:W3CDTF">2014-03-18T22:56:13Z</dcterms:created>
  <dcterms:modified xsi:type="dcterms:W3CDTF">2021-06-07T04:43:07Z</dcterms:modified>
</cp:coreProperties>
</file>