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Lst>
  <p:notesMasterIdLst>
    <p:notesMasterId r:id="rId162"/>
  </p:notesMasterIdLst>
  <p:sldIdLst>
    <p:sldId id="521" r:id="rId3"/>
    <p:sldId id="1014" r:id="rId4"/>
    <p:sldId id="529" r:id="rId5"/>
    <p:sldId id="1115" r:id="rId6"/>
    <p:sldId id="527" r:id="rId7"/>
    <p:sldId id="526" r:id="rId8"/>
    <p:sldId id="945" r:id="rId9"/>
    <p:sldId id="525" r:id="rId10"/>
    <p:sldId id="524" r:id="rId11"/>
    <p:sldId id="553" r:id="rId12"/>
    <p:sldId id="551" r:id="rId13"/>
    <p:sldId id="552" r:id="rId14"/>
    <p:sldId id="549" r:id="rId15"/>
    <p:sldId id="534" r:id="rId16"/>
    <p:sldId id="536" r:id="rId17"/>
    <p:sldId id="687" r:id="rId18"/>
    <p:sldId id="1015" r:id="rId19"/>
    <p:sldId id="1017" r:id="rId20"/>
    <p:sldId id="1117" r:id="rId21"/>
    <p:sldId id="1119" r:id="rId22"/>
    <p:sldId id="1120" r:id="rId23"/>
    <p:sldId id="1116" r:id="rId24"/>
    <p:sldId id="1122" r:id="rId25"/>
    <p:sldId id="1121" r:id="rId26"/>
    <p:sldId id="1123" r:id="rId27"/>
    <p:sldId id="1129" r:id="rId28"/>
    <p:sldId id="554" r:id="rId29"/>
    <p:sldId id="1124" r:id="rId30"/>
    <p:sldId id="1125" r:id="rId31"/>
    <p:sldId id="533" r:id="rId32"/>
    <p:sldId id="1126" r:id="rId33"/>
    <p:sldId id="523" r:id="rId34"/>
    <p:sldId id="546" r:id="rId35"/>
    <p:sldId id="1127" r:id="rId36"/>
    <p:sldId id="547" r:id="rId37"/>
    <p:sldId id="1128" r:id="rId38"/>
    <p:sldId id="1114" r:id="rId39"/>
    <p:sldId id="1016" r:id="rId40"/>
    <p:sldId id="1036" r:id="rId41"/>
    <p:sldId id="1018" r:id="rId42"/>
    <p:sldId id="1130" r:id="rId43"/>
    <p:sldId id="1131" r:id="rId44"/>
    <p:sldId id="1019" r:id="rId45"/>
    <p:sldId id="1020" r:id="rId46"/>
    <p:sldId id="1021" r:id="rId47"/>
    <p:sldId id="1022" r:id="rId48"/>
    <p:sldId id="1132" r:id="rId49"/>
    <p:sldId id="1026" r:id="rId50"/>
    <p:sldId id="1037" r:id="rId51"/>
    <p:sldId id="1028" r:id="rId52"/>
    <p:sldId id="1029" r:id="rId53"/>
    <p:sldId id="1030" r:id="rId54"/>
    <p:sldId id="1023" r:id="rId55"/>
    <p:sldId id="1031" r:id="rId56"/>
    <p:sldId id="1032" r:id="rId57"/>
    <p:sldId id="1038" r:id="rId58"/>
    <p:sldId id="1024" r:id="rId59"/>
    <p:sldId id="1033" r:id="rId60"/>
    <p:sldId id="1034" r:id="rId61"/>
    <p:sldId id="1039" r:id="rId62"/>
    <p:sldId id="1041" r:id="rId63"/>
    <p:sldId id="1042" r:id="rId64"/>
    <p:sldId id="1040" r:id="rId65"/>
    <p:sldId id="1043" r:id="rId66"/>
    <p:sldId id="1025" r:id="rId67"/>
    <p:sldId id="1045" r:id="rId68"/>
    <p:sldId id="1047" r:id="rId69"/>
    <p:sldId id="1046" r:id="rId70"/>
    <p:sldId id="1048" r:id="rId71"/>
    <p:sldId id="1049" r:id="rId72"/>
    <p:sldId id="1050" r:id="rId73"/>
    <p:sldId id="1051" r:id="rId74"/>
    <p:sldId id="1052" r:id="rId75"/>
    <p:sldId id="1053" r:id="rId76"/>
    <p:sldId id="1044" r:id="rId77"/>
    <p:sldId id="1054" r:id="rId78"/>
    <p:sldId id="1056" r:id="rId79"/>
    <p:sldId id="1080" r:id="rId80"/>
    <p:sldId id="1058" r:id="rId81"/>
    <p:sldId id="1139" r:id="rId82"/>
    <p:sldId id="1057" r:id="rId83"/>
    <p:sldId id="1059" r:id="rId84"/>
    <p:sldId id="1060" r:id="rId85"/>
    <p:sldId id="1061" r:id="rId86"/>
    <p:sldId id="1062" r:id="rId87"/>
    <p:sldId id="1133" r:id="rId88"/>
    <p:sldId id="1134" r:id="rId89"/>
    <p:sldId id="1135" r:id="rId90"/>
    <p:sldId id="1136" r:id="rId91"/>
    <p:sldId id="1137" r:id="rId92"/>
    <p:sldId id="1138" r:id="rId93"/>
    <p:sldId id="1140" r:id="rId94"/>
    <p:sldId id="1063" r:id="rId95"/>
    <p:sldId id="1067" r:id="rId96"/>
    <p:sldId id="1066" r:id="rId97"/>
    <p:sldId id="1065" r:id="rId98"/>
    <p:sldId id="1144" r:id="rId99"/>
    <p:sldId id="1143" r:id="rId100"/>
    <p:sldId id="1064" r:id="rId101"/>
    <p:sldId id="1141" r:id="rId102"/>
    <p:sldId id="1074" r:id="rId103"/>
    <p:sldId id="1073" r:id="rId104"/>
    <p:sldId id="1078" r:id="rId105"/>
    <p:sldId id="1077" r:id="rId106"/>
    <p:sldId id="1145" r:id="rId107"/>
    <p:sldId id="1146" r:id="rId108"/>
    <p:sldId id="1147" r:id="rId109"/>
    <p:sldId id="1148" r:id="rId110"/>
    <p:sldId id="1149" r:id="rId111"/>
    <p:sldId id="1142" r:id="rId112"/>
    <p:sldId id="1076" r:id="rId113"/>
    <p:sldId id="1068" r:id="rId114"/>
    <p:sldId id="1079" r:id="rId115"/>
    <p:sldId id="1150" r:id="rId116"/>
    <p:sldId id="1088" r:id="rId117"/>
    <p:sldId id="1055" r:id="rId118"/>
    <p:sldId id="1081" r:id="rId119"/>
    <p:sldId id="1082" r:id="rId120"/>
    <p:sldId id="1083" r:id="rId121"/>
    <p:sldId id="1084" r:id="rId122"/>
    <p:sldId id="1085" r:id="rId123"/>
    <p:sldId id="1086" r:id="rId124"/>
    <p:sldId id="1087" r:id="rId125"/>
    <p:sldId id="1151" r:id="rId126"/>
    <p:sldId id="1089" r:id="rId127"/>
    <p:sldId id="1090" r:id="rId128"/>
    <p:sldId id="1091" r:id="rId129"/>
    <p:sldId id="1092" r:id="rId130"/>
    <p:sldId id="1093" r:id="rId131"/>
    <p:sldId id="1098" r:id="rId132"/>
    <p:sldId id="1094" r:id="rId133"/>
    <p:sldId id="1099" r:id="rId134"/>
    <p:sldId id="1103" r:id="rId135"/>
    <p:sldId id="1152" r:id="rId136"/>
    <p:sldId id="1095" r:id="rId137"/>
    <p:sldId id="1100" r:id="rId138"/>
    <p:sldId id="1155" r:id="rId139"/>
    <p:sldId id="1154" r:id="rId140"/>
    <p:sldId id="1157" r:id="rId141"/>
    <p:sldId id="1158" r:id="rId142"/>
    <p:sldId id="1159" r:id="rId143"/>
    <p:sldId id="1156" r:id="rId144"/>
    <p:sldId id="1160" r:id="rId145"/>
    <p:sldId id="1161" r:id="rId146"/>
    <p:sldId id="1101" r:id="rId147"/>
    <p:sldId id="1102" r:id="rId148"/>
    <p:sldId id="1104" r:id="rId149"/>
    <p:sldId id="1153" r:id="rId150"/>
    <p:sldId id="1105" r:id="rId151"/>
    <p:sldId id="1106" r:id="rId152"/>
    <p:sldId id="1107" r:id="rId153"/>
    <p:sldId id="1108" r:id="rId154"/>
    <p:sldId id="1109" r:id="rId155"/>
    <p:sldId id="1110" r:id="rId156"/>
    <p:sldId id="1111" r:id="rId157"/>
    <p:sldId id="1112" r:id="rId158"/>
    <p:sldId id="1113" r:id="rId159"/>
    <p:sldId id="1096" r:id="rId160"/>
    <p:sldId id="1097" r:id="rId1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bhaskar" initials="Kb" lastIdx="1" clrIdx="0">
    <p:extLst>
      <p:ext uri="{19B8F6BF-5375-455C-9EA6-DF929625EA0E}">
        <p15:presenceInfo xmlns:p15="http://schemas.microsoft.com/office/powerpoint/2012/main" userId="S::k.bhaskar@becbapatla.ac.in::7eb64176-cd10-494e-94b6-161340e85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B907AC"/>
    <a:srgbClr val="6724EC"/>
    <a:srgbClr val="9A1645"/>
    <a:srgbClr val="0DAB05"/>
    <a:srgbClr val="F61AEC"/>
    <a:srgbClr val="EC7370"/>
    <a:srgbClr val="54BC56"/>
    <a:srgbClr val="41CF48"/>
    <a:srgbClr val="F61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8387" autoAdjust="0"/>
  </p:normalViewPr>
  <p:slideViewPr>
    <p:cSldViewPr>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371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commentAuthors" Target="commentAuthor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7A9C8-3990-4E35-8D09-ABF3DC3C0191}" type="datetimeFigureOut">
              <a:rPr lang="en-US" smtClean="0"/>
              <a:pPr/>
              <a:t>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6CA6-4199-40F7-8BFC-14FEAECDE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126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71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259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474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2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436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160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6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676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507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65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665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883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48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52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591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5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914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166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82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51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DDCBD-F59C-4E7C-BDAC-870698E431E2}" type="datetimeFigureOut">
              <a:rPr lang="en-US" smtClean="0"/>
              <a:pPr/>
              <a:t>2/5/2022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679AE9-DE8F-4E6D-9B1F-CED9668279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0013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7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1412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3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4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7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732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DDCBD-F59C-4E7C-BDAC-870698E431E2}" type="datetimeFigureOut">
              <a:rPr lang="en-US" smtClean="0"/>
              <a:pPr/>
              <a:t>2/5/2022</a:t>
            </a:fld>
            <a:endParaRPr lang="en-US"/>
          </a:p>
        </p:txBody>
      </p:sp>
      <p:sp>
        <p:nvSpPr>
          <p:cNvPr id="9" name="Slide Number Placeholder 8"/>
          <p:cNvSpPr>
            <a:spLocks noGrp="1"/>
          </p:cNvSpPr>
          <p:nvPr>
            <p:ph type="sldNum" sz="quarter" idx="15"/>
          </p:nvPr>
        </p:nvSpPr>
        <p:spPr/>
        <p:txBody>
          <a:bodyPr rtlCol="0"/>
          <a:lstStyle/>
          <a:p>
            <a:fld id="{94679AE9-DE8F-4E6D-9B1F-CED9668279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44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032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2/5/2022</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51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DDCBD-F59C-4E7C-BDAC-870698E431E2}" type="datetimeFigureOut">
              <a:rPr lang="en-US" smtClean="0"/>
              <a:pPr/>
              <a:t>2/5/2022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679AE9-DE8F-4E6D-9B1F-CED96682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DDCBD-F59C-4E7C-BDAC-870698E431E2}" type="datetimeFigureOut">
              <a:rPr lang="en-US" smtClean="0"/>
              <a:pPr/>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79AE9-DE8F-4E6D-9B1F-CED9668279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DDCBD-F59C-4E7C-BDAC-870698E431E2}" type="datetimeFigureOut">
              <a:rPr lang="en-US" smtClean="0"/>
              <a:pPr/>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79AE9-DE8F-4E6D-9B1F-CED9668279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DDCBD-F59C-4E7C-BDAC-870698E431E2}" type="datetimeFigureOut">
              <a:rPr lang="en-US" smtClean="0"/>
              <a:pPr/>
              <a:t>2/5/2022</a:t>
            </a:fld>
            <a:endParaRPr lang="en-US"/>
          </a:p>
        </p:txBody>
      </p:sp>
      <p:sp>
        <p:nvSpPr>
          <p:cNvPr id="7" name="Slide Number Placeholder 6"/>
          <p:cNvSpPr>
            <a:spLocks noGrp="1"/>
          </p:cNvSpPr>
          <p:nvPr>
            <p:ph type="sldNum" sz="quarter" idx="11"/>
          </p:nvPr>
        </p:nvSpPr>
        <p:spPr/>
        <p:txBody>
          <a:bodyPr rtlCol="0"/>
          <a:lstStyle/>
          <a:p>
            <a:fld id="{94679AE9-DE8F-4E6D-9B1F-CED9668279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DDCBD-F59C-4E7C-BDAC-870698E431E2}" type="datetimeFigureOut">
              <a:rPr lang="en-US" smtClean="0"/>
              <a:pPr/>
              <a:t>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DDCBD-F59C-4E7C-BDAC-870698E431E2}" type="datetimeFigureOut">
              <a:rPr lang="en-US" smtClean="0"/>
              <a:pPr/>
              <a:t>2/5/2022</a:t>
            </a:fld>
            <a:endParaRPr lang="en-US"/>
          </a:p>
        </p:txBody>
      </p:sp>
      <p:sp>
        <p:nvSpPr>
          <p:cNvPr id="22" name="Slide Number Placeholder 21"/>
          <p:cNvSpPr>
            <a:spLocks noGrp="1"/>
          </p:cNvSpPr>
          <p:nvPr>
            <p:ph type="sldNum" sz="quarter" idx="15"/>
          </p:nvPr>
        </p:nvSpPr>
        <p:spPr/>
        <p:txBody>
          <a:bodyPr rtlCol="0"/>
          <a:lstStyle/>
          <a:p>
            <a:fld id="{94679AE9-DE8F-4E6D-9B1F-CED9668279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DDCBD-F59C-4E7C-BDAC-870698E431E2}" type="datetimeFigureOut">
              <a:rPr lang="en-US" smtClean="0"/>
              <a:pPr/>
              <a:t>2/5/2022</a:t>
            </a:fld>
            <a:endParaRPr lang="en-US"/>
          </a:p>
        </p:txBody>
      </p:sp>
      <p:sp>
        <p:nvSpPr>
          <p:cNvPr id="18" name="Slide Number Placeholder 17"/>
          <p:cNvSpPr>
            <a:spLocks noGrp="1"/>
          </p:cNvSpPr>
          <p:nvPr>
            <p:ph type="sldNum" sz="quarter" idx="11"/>
          </p:nvPr>
        </p:nvSpPr>
        <p:spPr/>
        <p:txBody>
          <a:bodyPr rtlCol="0"/>
          <a:lstStyle/>
          <a:p>
            <a:fld id="{94679AE9-DE8F-4E6D-9B1F-CED9668279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DDCBD-F59C-4E7C-BDAC-870698E431E2}" type="datetimeFigureOut">
              <a:rPr lang="en-US" smtClean="0"/>
              <a:pPr/>
              <a:t>2/5/2022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679AE9-DE8F-4E6D-9B1F-CED966827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2/5/2022</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22289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0" y="0"/>
            <a:ext cx="9144000" cy="6858000"/>
          </a:xfrm>
          <a:ln>
            <a:noFill/>
          </a:ln>
          <a:effectLst>
            <a:outerShdw blurRad="50800" dist="38100" dir="2700000" algn="tl" rotWithShape="0">
              <a:prstClr val="black">
                <a:alpha val="40000"/>
              </a:prstClr>
            </a:outerShdw>
          </a:effectLst>
        </p:spPr>
        <p:txBody>
          <a:bodyPr>
            <a:noAutofit/>
            <a:sp3d extrusionH="57150">
              <a:bevelT w="38100" h="38100" prst="slope"/>
              <a:bevelB w="57150" h="38100" prst="artDeco"/>
            </a:sp3d>
          </a:bodyPr>
          <a:lstStyle/>
          <a:p>
            <a:pPr algn="ctr">
              <a:buNone/>
            </a:pPr>
            <a:endParaRPr lang="en-US" sz="3600" b="1" dirty="0">
              <a:solidFill>
                <a:srgbClr val="A9077B"/>
              </a:solidFill>
            </a:endParaRPr>
          </a:p>
          <a:p>
            <a:pPr algn="ctr">
              <a:buNone/>
            </a:pPr>
            <a:r>
              <a:rPr lang="en-US" sz="6000" b="1" dirty="0">
                <a:gradFill>
                  <a:gsLst>
                    <a:gs pos="0">
                      <a:srgbClr val="FFF200"/>
                    </a:gs>
                    <a:gs pos="45000">
                      <a:srgbClr val="FF7A00"/>
                    </a:gs>
                    <a:gs pos="70000">
                      <a:srgbClr val="FF0300"/>
                    </a:gs>
                    <a:gs pos="100000">
                      <a:srgbClr val="4D0808"/>
                    </a:gs>
                  </a:gsLst>
                  <a:lin ang="5400000" scaled="0"/>
                </a:gradFill>
              </a:rPr>
              <a:t>Cloud Computing</a:t>
            </a:r>
          </a:p>
          <a:p>
            <a:pPr algn="ctr">
              <a:buNone/>
            </a:pPr>
            <a:r>
              <a:rPr lang="en-US" b="1" dirty="0">
                <a:solidFill>
                  <a:srgbClr val="008000"/>
                </a:solidFill>
              </a:rPr>
              <a:t>By</a:t>
            </a:r>
          </a:p>
          <a:p>
            <a:pPr algn="ctr">
              <a:buNone/>
            </a:pPr>
            <a:r>
              <a:rPr lang="en-US" sz="2800" b="1" dirty="0">
                <a:solidFill>
                  <a:srgbClr val="7030A0"/>
                </a:solidFill>
              </a:rPr>
              <a:t>K. </a:t>
            </a:r>
            <a:r>
              <a:rPr lang="en-US" sz="2800" b="1" dirty="0" err="1">
                <a:solidFill>
                  <a:srgbClr val="7030A0"/>
                </a:solidFill>
              </a:rPr>
              <a:t>Bhaskara</a:t>
            </a:r>
            <a:r>
              <a:rPr lang="en-US" sz="2800" b="1" dirty="0">
                <a:solidFill>
                  <a:srgbClr val="7030A0"/>
                </a:solidFill>
              </a:rPr>
              <a:t> </a:t>
            </a:r>
            <a:r>
              <a:rPr lang="en-US" sz="2800" b="1" dirty="0" err="1">
                <a:solidFill>
                  <a:srgbClr val="7030A0"/>
                </a:solidFill>
              </a:rPr>
              <a:t>Rao</a:t>
            </a:r>
            <a:endParaRPr lang="en-US" sz="2800" b="1" dirty="0">
              <a:solidFill>
                <a:srgbClr val="7030A0"/>
              </a:solidFill>
            </a:endParaRPr>
          </a:p>
          <a:p>
            <a:pPr algn="ctr">
              <a:buNone/>
            </a:pPr>
            <a:r>
              <a:rPr lang="en-US" b="1" dirty="0">
                <a:solidFill>
                  <a:srgbClr val="A9077B"/>
                </a:solidFill>
              </a:rPr>
              <a:t>Asst. Prof.</a:t>
            </a:r>
          </a:p>
          <a:p>
            <a:pPr algn="ctr">
              <a:buNone/>
            </a:pPr>
            <a:r>
              <a:rPr lang="en-US" sz="2000" b="1" dirty="0">
                <a:gradFill>
                  <a:gsLst>
                    <a:gs pos="0">
                      <a:srgbClr val="FFF200"/>
                    </a:gs>
                    <a:gs pos="45000">
                      <a:srgbClr val="FF7A00"/>
                    </a:gs>
                    <a:gs pos="70000">
                      <a:srgbClr val="FF0300"/>
                    </a:gs>
                    <a:gs pos="100000">
                      <a:srgbClr val="4D0808"/>
                    </a:gs>
                  </a:gsLst>
                  <a:lin ang="5400000" scaled="0"/>
                </a:gradFill>
              </a:rPr>
              <a:t>IT Dept.</a:t>
            </a:r>
          </a:p>
          <a:p>
            <a:pPr algn="ctr">
              <a:buNone/>
            </a:pPr>
            <a:r>
              <a:rPr lang="en-US" sz="2000" b="1" dirty="0">
                <a:solidFill>
                  <a:srgbClr val="FF0066"/>
                </a:solidFill>
              </a:rPr>
              <a:t>BEC</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0  L -0.25 0  E" pathEditMode="relative" ptsTypes="">
                                      <p:cBhvr>
                                        <p:cTn id="15" dur="5000" fill="hold"/>
                                        <p:tgtEl>
                                          <p:spTgt spid="4">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 resilient cloud  service 	</a:t>
            </a: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295400" y="609600"/>
            <a:ext cx="6650710" cy="6019800"/>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Community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31020606"/>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ü"/>
            </a:pPr>
            <a:r>
              <a:rPr lang="en-GB" sz="1800" b="0" i="0" u="none" strike="noStrike" baseline="0" dirty="0">
                <a:solidFill>
                  <a:srgbClr val="000000"/>
                </a:solidFill>
                <a:latin typeface="Palatino LT Std"/>
              </a:rPr>
              <a:t>According to NIST, the community cloud is the cloud infrastructure that is </a:t>
            </a:r>
            <a:r>
              <a:rPr lang="en-GB" sz="1800" b="1" i="0" u="none" strike="noStrike" baseline="0" dirty="0">
                <a:solidFill>
                  <a:srgbClr val="000000"/>
                </a:solidFill>
                <a:latin typeface="Palatino LT Std"/>
              </a:rPr>
              <a:t>provisioned for exclusive use by a specific community of consumers from organizations that have shared concerns (e.g., mission, security requirements, policy, and compliance considerations). </a:t>
            </a:r>
          </a:p>
          <a:p>
            <a:pPr marR="2400" algn="just">
              <a:buFont typeface="Wingdings" panose="05000000000000000000" pitchFamily="2" charset="2"/>
              <a:buChar char="ü"/>
            </a:pPr>
            <a:r>
              <a:rPr lang="en-GB" sz="1800" b="0" i="0" u="none" strike="noStrike" baseline="0" dirty="0">
                <a:solidFill>
                  <a:srgbClr val="000000"/>
                </a:solidFill>
                <a:latin typeface="Palatino LT Std"/>
              </a:rPr>
              <a:t>It may be owned, managed, and operated by one or more of the organizations in the community, a third party, or some combination of them, </a:t>
            </a:r>
          </a:p>
          <a:p>
            <a:pPr marR="2400" algn="just">
              <a:buFont typeface="Wingdings" panose="05000000000000000000" pitchFamily="2" charset="2"/>
              <a:buChar char="ü"/>
            </a:pPr>
            <a:r>
              <a:rPr lang="en-GB" sz="1800" b="0" i="0" u="none" strike="noStrike" baseline="0" dirty="0">
                <a:solidFill>
                  <a:srgbClr val="000000"/>
                </a:solidFill>
                <a:latin typeface="Palatino LT Std"/>
              </a:rPr>
              <a:t>it may exist on or off premises.</a:t>
            </a:r>
          </a:p>
          <a:p>
            <a:pPr marR="2400" algn="just">
              <a:buFont typeface="Wingdings" panose="05000000000000000000" pitchFamily="2" charset="2"/>
              <a:buChar char="ü"/>
            </a:pPr>
            <a:r>
              <a:rPr lang="en-GB" sz="1800" b="0" i="0" u="none" strike="noStrike" baseline="0" dirty="0">
                <a:solidFill>
                  <a:srgbClr val="000000"/>
                </a:solidFill>
                <a:latin typeface="Palatino LT Std"/>
              </a:rPr>
              <a:t>It is a further extension of the private cloud.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C647949D-F280-4959-942A-C2818A07816E}"/>
              </a:ext>
            </a:extLst>
          </p:cNvPr>
          <p:cNvPicPr>
            <a:picLocks noChangeAspect="1"/>
          </p:cNvPicPr>
          <p:nvPr/>
        </p:nvPicPr>
        <p:blipFill>
          <a:blip r:embed="rId2"/>
          <a:stretch>
            <a:fillRect/>
          </a:stretch>
        </p:blipFill>
        <p:spPr>
          <a:xfrm>
            <a:off x="2285999" y="3200400"/>
            <a:ext cx="5489309" cy="3733800"/>
          </a:xfrm>
          <a:prstGeom prst="rect">
            <a:avLst/>
          </a:prstGeom>
        </p:spPr>
      </p:pic>
    </p:spTree>
    <p:extLst>
      <p:ext uri="{BB962C8B-B14F-4D97-AF65-F5344CB8AC3E}">
        <p14:creationId xmlns:p14="http://schemas.microsoft.com/office/powerpoint/2010/main" val="14303347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Here the organizations are able to extract the power of the cloud, which is much bigger than the private cloud, and at the same time, they are able to use it at a usually less cost.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community is formed based on any common cause, but eventually, all the members of the community are benefitted.</a:t>
            </a:r>
            <a:endParaRPr lang="en-GB" sz="1800" dirty="0">
              <a:solidFill>
                <a:srgbClr val="000000"/>
              </a:solidFill>
              <a:latin typeface="Palatino LT Std"/>
            </a:endParaRPr>
          </a:p>
          <a:p>
            <a:pPr marR="2400" algn="just">
              <a:buFont typeface="Wingdings" panose="05000000000000000000" pitchFamily="2" charset="2"/>
              <a:buChar char="Ø"/>
            </a:pPr>
            <a:r>
              <a:rPr lang="en-GB" sz="1800" b="1" i="0" u="none" strike="noStrike" baseline="0" dirty="0">
                <a:solidFill>
                  <a:srgbClr val="000000"/>
                </a:solidFill>
                <a:latin typeface="Palatino LT Std"/>
              </a:rPr>
              <a:t>This model is very suitable for organizations that cannot afford a private cloud and cannot rely on the public cloud either </a:t>
            </a: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r>
              <a:rPr lang="en-IN" sz="1800" b="1" i="0" u="none" strike="noStrike" baseline="0" dirty="0">
                <a:solidFill>
                  <a:srgbClr val="FF0066"/>
                </a:solidFill>
                <a:latin typeface="Palatino LT Std"/>
              </a:rPr>
              <a:t>Characteristics: </a:t>
            </a:r>
          </a:p>
          <a:p>
            <a:pPr marL="0" lvl="3" indent="0">
              <a:buClr>
                <a:srgbClr val="6724EC"/>
              </a:buClr>
              <a:buNone/>
            </a:pPr>
            <a:r>
              <a:rPr lang="en-IN" sz="1800" b="1" i="1" u="none" strike="noStrike" baseline="0" dirty="0">
                <a:solidFill>
                  <a:srgbClr val="000000"/>
                </a:solidFill>
                <a:latin typeface="Palatino LT Std"/>
              </a:rPr>
              <a:t>Collaborative and distributive maintenance</a:t>
            </a:r>
            <a:r>
              <a:rPr lang="en-IN" sz="1800" b="1" i="0" u="none" strike="noStrike" baseline="0" dirty="0">
                <a:solidFill>
                  <a:srgbClr val="000000"/>
                </a:solidFill>
                <a:latin typeface="Palatino LT Std"/>
              </a:rPr>
              <a:t>: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community cloud is wholly collaborative, and usually no single party has full control over the whole cloud (in some cases, it may be controlled by one party).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This is usually distributive, and hence, better cooperation gives better results.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Even though it may be outsourced, collaboration based on purpose always proves to be beneficial. </a:t>
            </a:r>
          </a:p>
          <a:p>
            <a:pPr marL="0" lvl="3" indent="0">
              <a:buClr>
                <a:srgbClr val="6724EC"/>
              </a:buClr>
              <a:buNone/>
            </a:pPr>
            <a:r>
              <a:rPr lang="en-GB" sz="1800" b="1" i="1" u="none" strike="noStrike" baseline="0" dirty="0">
                <a:solidFill>
                  <a:srgbClr val="000000"/>
                </a:solidFill>
                <a:latin typeface="Palatino LT Std"/>
              </a:rPr>
              <a:t>Partially secure</a:t>
            </a:r>
            <a:r>
              <a:rPr lang="en-GB" sz="1800" b="1" i="0" u="none" strike="noStrike" baseline="0" dirty="0">
                <a:solidFill>
                  <a:srgbClr val="000000"/>
                </a:solidFill>
                <a:latin typeface="Palatino LT Std"/>
              </a:rPr>
              <a:t>: </a:t>
            </a:r>
          </a:p>
          <a:p>
            <a:pPr marL="0" lvl="3" indent="0">
              <a:buClr>
                <a:srgbClr val="6724EC"/>
              </a:buClr>
              <a:buNone/>
            </a:pPr>
            <a:r>
              <a:rPr lang="en-GB" sz="1800" b="0" i="0" u="none" strike="noStrike" baseline="0" dirty="0">
                <a:solidFill>
                  <a:srgbClr val="000000"/>
                </a:solidFill>
                <a:latin typeface="Palatino LT Std"/>
              </a:rPr>
              <a:t>Partially secure refers to the property of the community cloud where few organizations share the cloud, so there is a possibility that the data can be leaked from one organization to another, though it is safe from the outside world.</a:t>
            </a: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0143855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Characteristics</a:t>
            </a:r>
            <a:r>
              <a:rPr lang="en-IN" sz="2000" b="1" dirty="0">
                <a:solidFill>
                  <a:srgbClr val="FF0066"/>
                </a:solidFill>
                <a:latin typeface="Palatino LT Std"/>
              </a:rPr>
              <a:t> </a:t>
            </a:r>
            <a:r>
              <a:rPr lang="en-IN" sz="2000" b="1" dirty="0" err="1">
                <a:solidFill>
                  <a:srgbClr val="FF0066"/>
                </a:solidFill>
                <a:latin typeface="Palatino LT Std"/>
              </a:rPr>
              <a:t>contd</a:t>
            </a:r>
            <a:r>
              <a:rPr lang="en-IN" sz="2000" b="1" dirty="0">
                <a:solidFill>
                  <a:srgbClr val="FF0066"/>
                </a:solidFill>
                <a:latin typeface="Palatino LT Std"/>
              </a:rPr>
              <a:t>…</a:t>
            </a:r>
            <a:endParaRPr lang="en-IN" sz="2000" b="1" i="0" u="none" strike="noStrike" baseline="0" dirty="0">
              <a:solidFill>
                <a:srgbClr val="FF0066"/>
              </a:solidFill>
              <a:latin typeface="Palatino LT Std"/>
            </a:endParaRPr>
          </a:p>
          <a:p>
            <a:pPr marL="0" marR="2400" indent="0" algn="just">
              <a:buNone/>
            </a:pPr>
            <a:r>
              <a:rPr lang="en-GB" sz="1800" b="1" i="1" u="none" strike="noStrike" baseline="0" dirty="0">
                <a:solidFill>
                  <a:srgbClr val="000000"/>
                </a:solidFill>
                <a:latin typeface="Palatino LT Std"/>
              </a:rPr>
              <a:t>Cost effective</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The community cloud is cost effective as the whole cloud is being shared by several organizations or a community. Usually, not only cost but every other sharable responsibilities are also shared or divided among the groups.</a:t>
            </a:r>
            <a:r>
              <a:rPr lang="en-IN" sz="2000" b="1" i="0" u="none" strike="noStrike" baseline="0" dirty="0">
                <a:solidFill>
                  <a:srgbClr val="FF0066"/>
                </a:solidFill>
                <a:latin typeface="Palatino LT Std"/>
              </a:rPr>
              <a:t> </a:t>
            </a:r>
          </a:p>
          <a:p>
            <a:pPr marL="0" marR="2400" indent="0" algn="just">
              <a:buNone/>
            </a:pPr>
            <a:r>
              <a:rPr lang="en-IN" sz="2000" b="1" dirty="0">
                <a:solidFill>
                  <a:srgbClr val="000000"/>
                </a:solidFill>
                <a:latin typeface="Palatino LT Std"/>
              </a:rPr>
              <a:t> </a:t>
            </a:r>
          </a:p>
          <a:p>
            <a:pPr marL="0" marR="2400" indent="0" algn="just">
              <a:buNone/>
            </a:pPr>
            <a:r>
              <a:rPr lang="en-IN" sz="2000" b="1" dirty="0">
                <a:solidFill>
                  <a:srgbClr val="FF0066"/>
                </a:solidFill>
                <a:latin typeface="Palatino LT Std"/>
              </a:rPr>
              <a:t>Suitability:</a:t>
            </a:r>
          </a:p>
          <a:p>
            <a:pPr marL="0" marR="2400" indent="0" algn="just">
              <a:buNone/>
            </a:pPr>
            <a:r>
              <a:rPr lang="en-GB" sz="2000" b="1" i="1" dirty="0">
                <a:solidFill>
                  <a:srgbClr val="000000"/>
                </a:solidFill>
                <a:latin typeface="Palatino LT Std"/>
              </a:rPr>
              <a:t> </a:t>
            </a:r>
            <a:r>
              <a:rPr lang="en-GB" sz="1800" b="0" i="0" u="none" strike="noStrike" baseline="0" dirty="0">
                <a:solidFill>
                  <a:srgbClr val="000000"/>
                </a:solidFill>
                <a:latin typeface="Palatino LT Std"/>
              </a:rPr>
              <a:t>This kind of cloud is </a:t>
            </a:r>
            <a:r>
              <a:rPr lang="en-GB" sz="1800" b="1" i="0" u="none" strike="noStrike" baseline="0" dirty="0">
                <a:solidFill>
                  <a:srgbClr val="000000"/>
                </a:solidFill>
                <a:latin typeface="Palatino LT Std"/>
              </a:rPr>
              <a:t>suitable for organizations that:</a:t>
            </a:r>
            <a:endParaRPr lang="en-GB" sz="2000" b="1" i="1" dirty="0">
              <a:solidFill>
                <a:srgbClr val="000000"/>
              </a:solidFill>
              <a:latin typeface="Palatino LT Std"/>
            </a:endParaRPr>
          </a:p>
          <a:p>
            <a:pPr algn="l">
              <a:buFont typeface="Arial" panose="020B0604020202020204" pitchFamily="34" charset="0"/>
              <a:buChar char="•"/>
            </a:pPr>
            <a:r>
              <a:rPr lang="en-GB" sz="1800" b="0" i="0" u="none" strike="noStrike" baseline="0" dirty="0">
                <a:solidFill>
                  <a:srgbClr val="000000"/>
                </a:solidFill>
                <a:latin typeface="Palatino LT Std"/>
              </a:rPr>
              <a:t>Want to establish a private cloud but have financial constraint</a:t>
            </a:r>
          </a:p>
          <a:p>
            <a:pPr>
              <a:buFont typeface="Arial" panose="020B0604020202020204" pitchFamily="34" charset="0"/>
              <a:buChar char="•"/>
            </a:pPr>
            <a:r>
              <a:rPr lang="en-GB" sz="1800" b="1" i="0" u="none" strike="noStrike" baseline="0" dirty="0">
                <a:solidFill>
                  <a:srgbClr val="000000"/>
                </a:solidFill>
                <a:latin typeface="Palatino LT Std"/>
              </a:rPr>
              <a:t>D</a:t>
            </a:r>
            <a:r>
              <a:rPr lang="en-GB" sz="1800" b="0" i="0" u="none" strike="noStrike" baseline="0" dirty="0">
                <a:solidFill>
                  <a:srgbClr val="000000"/>
                </a:solidFill>
                <a:latin typeface="Palatino LT Std"/>
              </a:rPr>
              <a:t>o not want to complete maintenance responsibility of the cloud</a:t>
            </a:r>
          </a:p>
          <a:p>
            <a:pPr>
              <a:buFont typeface="Arial" panose="020B0604020202020204" pitchFamily="34" charset="0"/>
              <a:buChar char="•"/>
            </a:pPr>
            <a:r>
              <a:rPr lang="en-GB" sz="1800" b="0" i="0" u="none" strike="noStrike" baseline="0" dirty="0">
                <a:solidFill>
                  <a:srgbClr val="000000"/>
                </a:solidFill>
                <a:latin typeface="Palatino LT Std"/>
              </a:rPr>
              <a:t>Want to establish the cloud in order to collaborate with other clouds</a:t>
            </a:r>
          </a:p>
          <a:p>
            <a:pPr>
              <a:buFont typeface="Arial" panose="020B0604020202020204" pitchFamily="34" charset="0"/>
              <a:buChar char="•"/>
            </a:pPr>
            <a:r>
              <a:rPr lang="en-GB" sz="1800" b="0" i="0" u="none" strike="noStrike" baseline="0" dirty="0">
                <a:solidFill>
                  <a:srgbClr val="000000"/>
                </a:solidFill>
                <a:latin typeface="Palatino LT Std"/>
              </a:rPr>
              <a:t>Want to have a collaborative cloud with more security features than the public cloud</a:t>
            </a:r>
          </a:p>
          <a:p>
            <a:pPr>
              <a:buFont typeface="Arial" panose="020B0604020202020204" pitchFamily="34" charset="0"/>
              <a:buChar char="•"/>
            </a:pPr>
            <a:endParaRPr lang="en-GB" sz="1800" b="0" i="0" u="none" strike="noStrike" baseline="0" dirty="0">
              <a:solidFill>
                <a:srgbClr val="000000"/>
              </a:solidFill>
              <a:latin typeface="Palatino LT Std"/>
            </a:endParaRPr>
          </a:p>
          <a:p>
            <a:pPr marL="0" lvl="3" indent="0">
              <a:buClr>
                <a:srgbClr val="6724EC"/>
              </a:buClr>
              <a:buNone/>
            </a:pPr>
            <a:r>
              <a:rPr lang="en-GB" sz="1800" b="0" i="0" u="none" strike="noStrike" baseline="0" dirty="0">
                <a:solidFill>
                  <a:srgbClr val="000000"/>
                </a:solidFill>
                <a:latin typeface="Palatino LT Std"/>
              </a:rPr>
              <a:t>This cloud is </a:t>
            </a:r>
            <a:r>
              <a:rPr lang="en-GB" sz="1800" b="1" i="0" u="none" strike="noStrike" baseline="0" dirty="0">
                <a:solidFill>
                  <a:srgbClr val="000000"/>
                </a:solidFill>
                <a:latin typeface="Palatino LT Std"/>
              </a:rPr>
              <a:t>not suitable for </a:t>
            </a:r>
            <a:r>
              <a:rPr lang="en-GB" sz="1800" b="0" i="0" u="none" strike="noStrike" baseline="0" dirty="0">
                <a:solidFill>
                  <a:srgbClr val="000000"/>
                </a:solidFill>
                <a:latin typeface="Palatino LT Std"/>
              </a:rPr>
              <a:t>organizations that:</a:t>
            </a:r>
          </a:p>
          <a:p>
            <a:pPr>
              <a:buFont typeface="Arial" panose="020B0604020202020204" pitchFamily="34" charset="0"/>
              <a:buChar char="•"/>
            </a:pPr>
            <a:r>
              <a:rPr lang="en-GB" sz="1800" b="0" i="0" u="none" strike="noStrike" baseline="0" dirty="0">
                <a:solidFill>
                  <a:srgbClr val="000000"/>
                </a:solidFill>
                <a:latin typeface="Palatino LT Std"/>
              </a:rPr>
              <a:t>Prefer autonomy and control over the cloud</a:t>
            </a:r>
          </a:p>
          <a:p>
            <a:pPr>
              <a:buFont typeface="Arial" panose="020B0604020202020204" pitchFamily="34" charset="0"/>
              <a:buChar char="•"/>
            </a:pPr>
            <a:r>
              <a:rPr lang="en-GB" sz="1800" b="0" i="0" u="none" strike="noStrike" baseline="0" dirty="0">
                <a:solidFill>
                  <a:srgbClr val="000000"/>
                </a:solidFill>
                <a:latin typeface="Palatino LT Std"/>
              </a:rPr>
              <a:t>Does not want to collaborate with other organizations</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8248571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20000"/>
          </a:bodyPr>
          <a:lstStyle/>
          <a:p>
            <a:pPr marL="0" indent="0" algn="just">
              <a:buNone/>
            </a:pPr>
            <a:r>
              <a:rPr lang="en-IN" sz="1800" b="1" dirty="0">
                <a:solidFill>
                  <a:srgbClr val="FF0066"/>
                </a:solidFill>
                <a:latin typeface="Palatino LT Std"/>
              </a:rPr>
              <a:t>Advantages: </a:t>
            </a:r>
            <a:endParaRPr lang="en-IN" sz="1800" b="0" i="0" u="none" strike="noStrike" baseline="0" dirty="0">
              <a:solidFill>
                <a:srgbClr val="000000"/>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Palatino LT Std"/>
              </a:rPr>
              <a:t>It allows establishing a low-cost private cloud.</a:t>
            </a:r>
          </a:p>
          <a:p>
            <a:pPr>
              <a:buFont typeface="Arial" panose="020B0604020202020204" pitchFamily="34" charset="0"/>
              <a:buChar char="•"/>
            </a:pPr>
            <a:r>
              <a:rPr lang="en-GB" sz="1800" b="0" i="0" u="none" strike="noStrike" baseline="0" dirty="0">
                <a:solidFill>
                  <a:srgbClr val="000000"/>
                </a:solidFill>
                <a:latin typeface="Palatino LT Std"/>
              </a:rPr>
              <a:t>It allows collaborative work on the cloud.</a:t>
            </a:r>
            <a:endParaRPr lang="en-IN" sz="1800" b="0" i="0" u="none" strike="noStrike" baseline="0" dirty="0">
              <a:solidFill>
                <a:srgbClr val="000000"/>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Palatino LT Std"/>
              </a:rPr>
              <a:t>It allows sharing of responsibilities among the organization.</a:t>
            </a:r>
          </a:p>
          <a:p>
            <a:pPr>
              <a:buFont typeface="Arial" panose="020B0604020202020204" pitchFamily="34" charset="0"/>
              <a:buChar char="•"/>
            </a:pPr>
            <a:r>
              <a:rPr lang="en-GB" sz="1800" b="0" i="0" u="none" strike="noStrike" baseline="0" dirty="0">
                <a:solidFill>
                  <a:srgbClr val="000000"/>
                </a:solidFill>
                <a:latin typeface="Palatino LT Std"/>
              </a:rPr>
              <a:t>It has better security than the public cloud.</a:t>
            </a: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Dis Advantages:</a:t>
            </a:r>
          </a:p>
          <a:p>
            <a:pPr>
              <a:buFont typeface="Arial" panose="020B0604020202020204" pitchFamily="34" charset="0"/>
              <a:buChar char="•"/>
            </a:pPr>
            <a:r>
              <a:rPr lang="en-GB" sz="1800" b="0" i="0" u="none" strike="noStrike" baseline="0" dirty="0">
                <a:solidFill>
                  <a:srgbClr val="000000"/>
                </a:solidFill>
                <a:latin typeface="Palatino LT Std"/>
              </a:rPr>
              <a:t>Autonomy of an organization is lost.</a:t>
            </a:r>
          </a:p>
          <a:p>
            <a:pPr>
              <a:buFont typeface="Arial" panose="020B0604020202020204" pitchFamily="34" charset="0"/>
              <a:buChar char="•"/>
            </a:pPr>
            <a:r>
              <a:rPr lang="en-GB" sz="1800" b="0" i="0" u="none" strike="noStrike" baseline="0" dirty="0">
                <a:solidFill>
                  <a:srgbClr val="000000"/>
                </a:solidFill>
                <a:latin typeface="Palatino LT Std"/>
              </a:rPr>
              <a:t>Security features are not as good as the private cloud.</a:t>
            </a:r>
          </a:p>
          <a:p>
            <a:pPr>
              <a:buFont typeface="Arial" panose="020B0604020202020204" pitchFamily="34" charset="0"/>
              <a:buChar char="•"/>
            </a:pPr>
            <a:r>
              <a:rPr lang="en-GB" sz="1800" b="0" i="0" u="none" strike="noStrike" baseline="0" dirty="0">
                <a:solidFill>
                  <a:srgbClr val="000000"/>
                </a:solidFill>
                <a:latin typeface="Palatino LT Std"/>
              </a:rPr>
              <a:t>It is not suitable if there is no collaboration.</a:t>
            </a:r>
          </a:p>
          <a:p>
            <a:pPr marL="0" indent="0" algn="just">
              <a:buNone/>
            </a:pPr>
            <a:endParaRPr lang="en-GB" sz="1800" dirty="0">
              <a:solidFill>
                <a:srgbClr val="000000"/>
              </a:solidFill>
              <a:latin typeface="Palatino LT Std"/>
            </a:endParaRPr>
          </a:p>
          <a:p>
            <a:pPr marL="0" indent="0" algn="just">
              <a:buNone/>
            </a:pPr>
            <a:r>
              <a:rPr lang="en-GB" sz="1800" b="0" i="0" u="none" strike="noStrike" baseline="0" dirty="0">
                <a:solidFill>
                  <a:srgbClr val="000000"/>
                </a:solidFill>
                <a:latin typeface="Palatino LT Std"/>
              </a:rPr>
              <a:t>There </a:t>
            </a:r>
            <a:r>
              <a:rPr lang="en-GB" sz="1800" b="0" i="0" u="none" strike="noStrike" baseline="0" dirty="0">
                <a:solidFill>
                  <a:srgbClr val="FF0066"/>
                </a:solidFill>
                <a:latin typeface="Palatino LT Std"/>
              </a:rPr>
              <a:t>are two types of </a:t>
            </a:r>
            <a:r>
              <a:rPr lang="en-GB" sz="1800" b="1" i="0" u="none" strike="noStrike" baseline="0" dirty="0">
                <a:solidFill>
                  <a:srgbClr val="FF0066"/>
                </a:solidFill>
                <a:latin typeface="Palatino LT Std"/>
              </a:rPr>
              <a:t>community cloud deployments: </a:t>
            </a:r>
          </a:p>
          <a:p>
            <a:pPr marL="0" marR="2400" indent="0" algn="just">
              <a:buNone/>
            </a:pPr>
            <a:r>
              <a:rPr lang="en-IN" sz="1800" b="1" i="0" u="none" strike="noStrike" baseline="0" dirty="0">
                <a:solidFill>
                  <a:srgbClr val="000000"/>
                </a:solidFill>
                <a:latin typeface="Palatino LT Std"/>
              </a:rPr>
              <a:t>On-premise community cloud: </a:t>
            </a:r>
          </a:p>
          <a:p>
            <a:pPr marL="0" marR="2400" indent="0" algn="just">
              <a:buNone/>
            </a:pPr>
            <a:r>
              <a:rPr lang="en-GB" sz="1800" b="0" i="0" u="none" strike="noStrike" baseline="0" dirty="0">
                <a:solidFill>
                  <a:srgbClr val="000000"/>
                </a:solidFill>
                <a:latin typeface="Palatino LT Std"/>
              </a:rPr>
              <a:t>	On-premise community cloud consists of the cloud deployed within the premises and is maintained by the organizations themselves.</a:t>
            </a:r>
          </a:p>
          <a:p>
            <a:pPr marL="0" marR="2400" indent="0" algn="just">
              <a:buNone/>
            </a:pPr>
            <a:r>
              <a:rPr lang="en-IN" sz="1800" b="1" i="0" u="none" strike="noStrike" baseline="0" dirty="0">
                <a:solidFill>
                  <a:srgbClr val="000000"/>
                </a:solidFill>
                <a:latin typeface="Palatino LT Std"/>
              </a:rPr>
              <a:t>Outsourced community cloud: </a:t>
            </a:r>
          </a:p>
          <a:p>
            <a:pPr marL="0" marR="2400" indent="0" algn="just">
              <a:buNone/>
            </a:pPr>
            <a:r>
              <a:rPr lang="en-IN" sz="2000" b="1" i="0" u="none" strike="noStrike" baseline="0" dirty="0">
                <a:solidFill>
                  <a:srgbClr val="FF0066"/>
                </a:solidFill>
                <a:latin typeface="Palatino LT Std"/>
              </a:rPr>
              <a:t>	</a:t>
            </a:r>
            <a:r>
              <a:rPr lang="en-GB" sz="1800" b="0" i="0" u="none" strike="noStrike" baseline="0" dirty="0">
                <a:solidFill>
                  <a:srgbClr val="000000"/>
                </a:solidFill>
                <a:latin typeface="Palatino LT Std"/>
              </a:rPr>
              <a:t>In the outsourced community cloud, the cloud is outsourced to a third party. The third party is responsible for maintenance and management of the cloud.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4929174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indent="0" algn="just">
              <a:buNone/>
            </a:pPr>
            <a:r>
              <a:rPr lang="en-IN" sz="1800" b="1" dirty="0">
                <a:solidFill>
                  <a:srgbClr val="FF0066"/>
                </a:solidFill>
                <a:latin typeface="Palatino LT Std"/>
              </a:rPr>
              <a:t>Issues related to On-premise Community Cloud: </a:t>
            </a:r>
          </a:p>
          <a:p>
            <a:pPr marL="0" indent="0" algn="just">
              <a:buNone/>
            </a:pPr>
            <a:r>
              <a:rPr lang="en-IN" sz="1800" b="1" dirty="0">
                <a:solidFill>
                  <a:srgbClr val="FF0066"/>
                </a:solidFill>
                <a:latin typeface="Palatino LT Std"/>
              </a:rPr>
              <a:t>SLAs: </a:t>
            </a:r>
            <a:r>
              <a:rPr lang="en-IN" sz="1800" dirty="0">
                <a:latin typeface="Palatino LT Std"/>
              </a:rPr>
              <a:t>SLAs are more compared to Private Cloud and Less compared to Public Cloud,.</a:t>
            </a:r>
            <a:endParaRPr lang="en-IN" sz="1800" b="1" dirty="0">
              <a:solidFill>
                <a:srgbClr val="FF0066"/>
              </a:solidFill>
              <a:latin typeface="Palatino LT Std"/>
            </a:endParaRPr>
          </a:p>
          <a:p>
            <a:pPr algn="just">
              <a:buFont typeface="Arial" panose="020B0604020202020204" pitchFamily="34" charset="0"/>
              <a:buChar char="•"/>
            </a:pPr>
            <a:r>
              <a:rPr lang="en-GB" sz="1800" b="0" i="0" u="none" strike="noStrike" baseline="0" dirty="0">
                <a:solidFill>
                  <a:srgbClr val="000000"/>
                </a:solidFill>
                <a:latin typeface="Palatino LT Std"/>
              </a:rPr>
              <a:t>As more than one organization is involved, SLA has to be there to have a fair play among the users of the cloud and among the organizations themselves.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Network:</a:t>
            </a:r>
          </a:p>
          <a:p>
            <a:pPr algn="just">
              <a:buFont typeface="Wingdings" panose="05000000000000000000" pitchFamily="2" charset="2"/>
              <a:buChar char="ü"/>
            </a:pPr>
            <a:r>
              <a:rPr lang="en-GB" sz="1800" b="0" i="0" u="none" strike="noStrike" baseline="0" dirty="0">
                <a:solidFill>
                  <a:srgbClr val="000000"/>
                </a:solidFill>
                <a:latin typeface="Palatino LT Std"/>
              </a:rPr>
              <a:t>The private cloud can be there in any location as this cloud is being shared by more than one organization. Here, each organization will have a separate network, and they will connect to the cloud. It is the responsibility of each organization to take care of their own network. </a:t>
            </a:r>
          </a:p>
          <a:p>
            <a:pPr algn="just">
              <a:buFont typeface="Wingdings" panose="05000000000000000000" pitchFamily="2" charset="2"/>
              <a:buChar char="ü"/>
            </a:pPr>
            <a:r>
              <a:rPr lang="en-GB" sz="1800" b="1" i="0" u="none" strike="noStrike" baseline="0" dirty="0">
                <a:solidFill>
                  <a:srgbClr val="000000"/>
                </a:solidFill>
                <a:latin typeface="Palatino LT Std"/>
              </a:rPr>
              <a:t>The service provider is not responsible for the network issues in the organization</a:t>
            </a:r>
            <a:r>
              <a:rPr lang="en-GB" sz="1800" b="0" i="0" u="none" strike="noStrike" baseline="0" dirty="0">
                <a:solidFill>
                  <a:srgbClr val="000000"/>
                </a:solidFill>
                <a:latin typeface="Palatino LT Std"/>
              </a:rPr>
              <a:t>. The network is not big and complex as in the public cloud.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Performance: </a:t>
            </a:r>
          </a:p>
          <a:p>
            <a:pPr algn="just">
              <a:buFont typeface="Wingdings" panose="05000000000000000000" pitchFamily="2" charset="2"/>
              <a:buChar char="ü"/>
            </a:pPr>
            <a:r>
              <a:rPr lang="en-GB" sz="1800" b="0" i="0" u="none" strike="noStrike" baseline="0" dirty="0">
                <a:solidFill>
                  <a:srgbClr val="000000"/>
                </a:solidFill>
                <a:latin typeface="Palatino LT Std"/>
              </a:rPr>
              <a:t>In this type of deployment, more than one organization coordinate together and provide the cloud service. Thus, it is on the maintenance and management team that the performance depends. </a:t>
            </a: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9698526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indent="0" algn="just">
              <a:buNone/>
            </a:pPr>
            <a:r>
              <a:rPr lang="en-IN" sz="1800" b="1" dirty="0">
                <a:solidFill>
                  <a:srgbClr val="FF0066"/>
                </a:solidFill>
                <a:latin typeface="Palatino LT Std"/>
              </a:rPr>
              <a:t>Issues related to On-premise Community Cloud: </a:t>
            </a:r>
          </a:p>
          <a:p>
            <a:pPr marL="0" indent="0" algn="just">
              <a:buNone/>
            </a:pPr>
            <a:r>
              <a:rPr lang="en-IN" sz="1800" b="1" dirty="0">
                <a:solidFill>
                  <a:srgbClr val="FF0066"/>
                </a:solidFill>
                <a:latin typeface="Palatino LT Std"/>
              </a:rPr>
              <a:t>Multitenancy: </a:t>
            </a:r>
          </a:p>
          <a:p>
            <a:pPr algn="just">
              <a:buFont typeface="Wingdings" panose="05000000000000000000" pitchFamily="2" charset="2"/>
              <a:buChar char="ü"/>
            </a:pPr>
            <a:r>
              <a:rPr lang="en-GB" sz="1800" b="0" i="0" u="none" strike="noStrike" baseline="0" dirty="0">
                <a:solidFill>
                  <a:srgbClr val="000000"/>
                </a:solidFill>
                <a:latin typeface="Palatino LT Std"/>
              </a:rPr>
              <a:t>There is a moderate risk due to multitenancy. As this cloud is meant for several organizations, the unprivileged access into interorganizational data may lead to several problems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Location: </a:t>
            </a:r>
          </a:p>
          <a:p>
            <a:pPr algn="just">
              <a:buFont typeface="Wingdings" panose="05000000000000000000" pitchFamily="2" charset="2"/>
              <a:buChar char="ü"/>
            </a:pPr>
            <a:r>
              <a:rPr lang="en-GB" sz="1800" b="0" i="0" u="none" strike="noStrike" baseline="0" dirty="0">
                <a:solidFill>
                  <a:srgbClr val="000000"/>
                </a:solidFill>
                <a:latin typeface="Palatino LT Std"/>
              </a:rPr>
              <a:t>The location of the cloud is very important in this case. Usually, the cloud is deployed at any one of the organizations or is maintained off site by any third party. In either case, the organizations have to access the cloud from another location.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Security and privacy: </a:t>
            </a:r>
          </a:p>
          <a:p>
            <a:pPr algn="just">
              <a:buFont typeface="Wingdings" panose="05000000000000000000" pitchFamily="2" charset="2"/>
              <a:buChar char="ü"/>
            </a:pPr>
            <a:r>
              <a:rPr lang="en-GB" sz="1800" b="0" i="0" u="none" strike="noStrike" baseline="0" dirty="0">
                <a:solidFill>
                  <a:srgbClr val="000000"/>
                </a:solidFill>
                <a:latin typeface="Palatino LT Std"/>
              </a:rPr>
              <a:t>Security and privacy are issues in the community cloud since several organizations are involved in it. </a:t>
            </a:r>
          </a:p>
          <a:p>
            <a:pPr algn="just">
              <a:buFont typeface="Wingdings" panose="05000000000000000000" pitchFamily="2" charset="2"/>
              <a:buChar char="ü"/>
            </a:pPr>
            <a:r>
              <a:rPr lang="en-GB" sz="1800" b="0" i="0" u="none" strike="noStrike" baseline="0" dirty="0">
                <a:solidFill>
                  <a:srgbClr val="000000"/>
                </a:solidFill>
                <a:latin typeface="Palatino LT Std"/>
              </a:rPr>
              <a:t>The privacy between the organizations needs to be maintained. As the data are collectively stored, the situation is more like that of a public cloud with less users. </a:t>
            </a:r>
          </a:p>
          <a:p>
            <a:pPr algn="just">
              <a:buFont typeface="Wingdings" panose="05000000000000000000" pitchFamily="2" charset="2"/>
              <a:buChar char="ü"/>
            </a:pPr>
            <a:r>
              <a:rPr lang="en-GB" sz="1800" b="0" i="0" u="none" strike="noStrike" baseline="0" dirty="0">
                <a:solidFill>
                  <a:srgbClr val="000000"/>
                </a:solidFill>
                <a:latin typeface="Palatino LT Std"/>
              </a:rPr>
              <a:t>The organizations should have complete trust on the service provider, and as all other cloud models, this becomes the bottleneck. </a:t>
            </a: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5334609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563562"/>
            <a:ext cx="8915401" cy="6370638"/>
          </a:xfrm>
        </p:spPr>
        <p:txBody>
          <a:bodyPr>
            <a:normAutofit/>
          </a:bodyPr>
          <a:lstStyle/>
          <a:p>
            <a:pPr marL="0" indent="0" algn="just">
              <a:buNone/>
            </a:pPr>
            <a:r>
              <a:rPr lang="en-IN" sz="1800" b="1" dirty="0">
                <a:solidFill>
                  <a:srgbClr val="FF0066"/>
                </a:solidFill>
                <a:latin typeface="Palatino LT Std"/>
              </a:rPr>
              <a:t>Issues related to On-premise Community Cloud: </a:t>
            </a:r>
          </a:p>
          <a:p>
            <a:pPr marL="0" indent="0" algn="just">
              <a:buNone/>
            </a:pPr>
            <a:r>
              <a:rPr lang="en-IN" sz="1800" b="1" dirty="0">
                <a:solidFill>
                  <a:srgbClr val="FF0066"/>
                </a:solidFill>
                <a:latin typeface="Palatino LT Std"/>
              </a:rPr>
              <a:t>Laws and conflicts: </a:t>
            </a:r>
          </a:p>
          <a:p>
            <a:pPr marL="0" indent="0" algn="just">
              <a:buNone/>
            </a:pPr>
            <a:r>
              <a:rPr lang="en-GB" sz="1800" b="0" i="0" u="none" strike="noStrike" baseline="0" dirty="0">
                <a:solidFill>
                  <a:srgbClr val="000000"/>
                </a:solidFill>
                <a:latin typeface="Palatino LT Std"/>
              </a:rPr>
              <a:t>This applies if organizations are located in different countries. If the organizations are located in the same country, then there is no issue, but if these organizations are located elsewhere, that is, in different countries, then they have to abide by the rules of the country in which the cloud infrastructure is present, thus making the process a bit more complex. </a:t>
            </a: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Cloud management</a:t>
            </a:r>
            <a:r>
              <a:rPr lang="en-IN" sz="1800" b="0" i="0" u="none" strike="noStrike" baseline="0" dirty="0">
                <a:solidFill>
                  <a:srgbClr val="000000"/>
                </a:solidFill>
                <a:latin typeface="Palatino LT Std"/>
              </a:rPr>
              <a:t>: </a:t>
            </a:r>
          </a:p>
          <a:p>
            <a:pPr algn="just">
              <a:buFont typeface="Wingdings" panose="05000000000000000000" pitchFamily="2" charset="2"/>
              <a:buChar char="ü"/>
            </a:pPr>
            <a:r>
              <a:rPr lang="en-GB" sz="1800" b="0" i="0" u="none" strike="noStrike" baseline="0" dirty="0">
                <a:solidFill>
                  <a:srgbClr val="000000"/>
                </a:solidFill>
                <a:latin typeface="Palatino LT Std"/>
              </a:rPr>
              <a:t>Cloud management is done by the service provider, here in this case by the organizations collectively. </a:t>
            </a:r>
          </a:p>
          <a:p>
            <a:pPr algn="just">
              <a:buFont typeface="Wingdings" panose="05000000000000000000" pitchFamily="2" charset="2"/>
              <a:buChar char="ü"/>
            </a:pPr>
            <a:r>
              <a:rPr lang="en-GB" sz="1800" b="0" i="0" u="none" strike="noStrike" baseline="0" dirty="0">
                <a:solidFill>
                  <a:srgbClr val="000000"/>
                </a:solidFill>
                <a:latin typeface="Palatino LT Std"/>
              </a:rPr>
              <a:t>The organizations will have a management team specifically for this cloud and that is responsible for all the cloud management–related operations. </a:t>
            </a:r>
            <a:endParaRPr lang="en-IN" sz="1800" dirty="0">
              <a:solidFill>
                <a:srgbClr val="000000"/>
              </a:solidFill>
              <a:latin typeface="Palatino LT Std"/>
            </a:endParaRPr>
          </a:p>
          <a:p>
            <a:pPr marL="0" indent="0" algn="just">
              <a:buNone/>
            </a:pPr>
            <a:endParaRPr lang="en-IN" sz="1800" b="0" i="0" u="none" strike="noStrike" baseline="0" dirty="0">
              <a:solidFill>
                <a:srgbClr val="000000"/>
              </a:solidFill>
              <a:latin typeface="Palatino LT Std"/>
            </a:endParaRPr>
          </a:p>
          <a:p>
            <a:pPr marL="0" indent="0" algn="just">
              <a:buNone/>
            </a:pPr>
            <a:r>
              <a:rPr lang="en-IN" sz="1800" b="1" dirty="0">
                <a:solidFill>
                  <a:srgbClr val="FF0066"/>
                </a:solidFill>
                <a:latin typeface="Palatino LT Std"/>
              </a:rPr>
              <a:t>Cloud maintenance: </a:t>
            </a:r>
            <a:endParaRPr lang="en-GB" sz="1800" b="1" dirty="0">
              <a:solidFill>
                <a:srgbClr val="FF0066"/>
              </a:solidFill>
              <a:latin typeface="Palatino LT Std"/>
            </a:endParaRP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Cloud maintenance is done by the organizations collectively. The maintenance team collectively maintains all the resources. </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It is responsible for continuous replacement of resources. In the community cloud, the number of resources is less than the public cloud but usually more than the private cloud.</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611568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just">
              <a:buNone/>
            </a:pPr>
            <a:r>
              <a:rPr lang="en-IN" sz="1800" b="1" dirty="0">
                <a:solidFill>
                  <a:srgbClr val="FF0066"/>
                </a:solidFill>
                <a:latin typeface="Palatino LT Std"/>
              </a:rPr>
              <a:t>Issues related to Outsourced Community Cloud: </a:t>
            </a:r>
          </a:p>
          <a:p>
            <a:pPr marL="0" indent="0" algn="just">
              <a:buNone/>
            </a:pPr>
            <a:r>
              <a:rPr lang="en-IN" sz="1800" b="1" dirty="0">
                <a:solidFill>
                  <a:srgbClr val="FF0066"/>
                </a:solidFill>
                <a:latin typeface="Palatino LT Std"/>
              </a:rPr>
              <a:t>SLAs: </a:t>
            </a:r>
          </a:p>
          <a:p>
            <a:pPr marL="0" indent="0" algn="just">
              <a:buNone/>
            </a:pPr>
            <a:r>
              <a:rPr lang="en-GB" sz="1800" b="0" i="0" u="none" strike="noStrike" baseline="0" dirty="0">
                <a:solidFill>
                  <a:srgbClr val="000000"/>
                </a:solidFill>
                <a:latin typeface="Palatino LT Std"/>
              </a:rPr>
              <a:t>The SLA is between the group of organizations and the service provider. The SLA here is stringent as it involves a third party. The SLA here is aimed at a fair share of resources among the organizations. The service provider is not responsible for the technical problems within the organization.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Network:</a:t>
            </a:r>
          </a:p>
          <a:p>
            <a:pPr marL="0" indent="0" algn="just">
              <a:buNone/>
            </a:pPr>
            <a:r>
              <a:rPr lang="en-GB" sz="1800" b="0" i="0" u="none" strike="noStrike" baseline="0" dirty="0">
                <a:solidFill>
                  <a:srgbClr val="000000"/>
                </a:solidFill>
                <a:latin typeface="Palatino LT Std"/>
              </a:rPr>
              <a:t>The issues related to the network are same as the on-site community cloud, but here the service provider is outsourced and hence organizations are responsible for their own network and the service provider is responsible for the cloud network.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Performance: </a:t>
            </a:r>
          </a:p>
          <a:p>
            <a:pPr marL="0" indent="0" algn="just">
              <a:buNone/>
            </a:pPr>
            <a:r>
              <a:rPr lang="en-GB" sz="1800" b="0" i="0" u="none" strike="noStrike" baseline="0" dirty="0">
                <a:solidFill>
                  <a:srgbClr val="000000"/>
                </a:solidFill>
                <a:latin typeface="Palatino LT Std"/>
              </a:rPr>
              <a:t>The performance totally depends on the outsourced service provider. The service provider is responsible for efficient services, except for the network issue in the client side. </a:t>
            </a: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4666715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L="0" indent="0" algn="just">
              <a:buNone/>
            </a:pPr>
            <a:r>
              <a:rPr lang="en-IN" sz="1800" b="1" dirty="0">
                <a:solidFill>
                  <a:srgbClr val="FF0066"/>
                </a:solidFill>
                <a:latin typeface="Palatino LT Std"/>
              </a:rPr>
              <a:t>Issues related to Outsourced Community Cloud: </a:t>
            </a:r>
          </a:p>
          <a:p>
            <a:pPr marL="0" indent="0" algn="just">
              <a:buNone/>
            </a:pPr>
            <a:r>
              <a:rPr lang="en-IN" sz="1800" b="1" dirty="0">
                <a:solidFill>
                  <a:srgbClr val="FF0066"/>
                </a:solidFill>
                <a:latin typeface="Palatino LT Std"/>
              </a:rPr>
              <a:t>Security and privacy: </a:t>
            </a:r>
            <a:r>
              <a:rPr lang="en-GB" sz="1800" b="0" i="0" u="none" strike="noStrike" baseline="0" dirty="0">
                <a:solidFill>
                  <a:srgbClr val="000000"/>
                </a:solidFill>
                <a:latin typeface="Palatino LT Std"/>
              </a:rPr>
              <a:t>there are security and privacy issues as several organizations are involved in it, but in addition to that, the involvement of a third party as a service provider will create much more issues as the organizations have to completely rely on the third party. </a:t>
            </a:r>
          </a:p>
          <a:p>
            <a:pPr marL="0" indent="0" algn="just">
              <a:buNone/>
            </a:pPr>
            <a:endParaRPr lang="en-GB" sz="1800" dirty="0">
              <a:solidFill>
                <a:srgbClr val="000000"/>
              </a:solidFill>
              <a:latin typeface="Palatino LT Std"/>
            </a:endParaRPr>
          </a:p>
          <a:p>
            <a:pPr marL="0" indent="0" algn="just">
              <a:buNone/>
            </a:pPr>
            <a:r>
              <a:rPr lang="en-IN" sz="1800" b="1" dirty="0">
                <a:solidFill>
                  <a:srgbClr val="FF0066"/>
                </a:solidFill>
                <a:latin typeface="Palatino LT Std"/>
              </a:rPr>
              <a:t>Laws and conflicts: </a:t>
            </a:r>
          </a:p>
          <a:p>
            <a:pPr marL="0" indent="0" algn="just">
              <a:buNone/>
            </a:pPr>
            <a:r>
              <a:rPr lang="en-GB" sz="1800" b="0" i="0" u="none" strike="noStrike" baseline="0" dirty="0">
                <a:solidFill>
                  <a:srgbClr val="000000"/>
                </a:solidFill>
                <a:latin typeface="Palatino LT Std"/>
              </a:rPr>
              <a:t>In addition to the issues related to laws due to organizations’ location, there is a major issue associated with the location of the cloud service provider. If the service provider is outside the country, then there is conflict related to data laws in that country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Cloud management</a:t>
            </a:r>
            <a:r>
              <a:rPr lang="en-IN" sz="1800" b="0" i="0" u="none" strike="noStrike" baseline="0" dirty="0">
                <a:solidFill>
                  <a:srgbClr val="000000"/>
                </a:solidFill>
                <a:latin typeface="Palatino LT Std"/>
              </a:rPr>
              <a:t> &amp; </a:t>
            </a:r>
            <a:r>
              <a:rPr lang="en-IN" sz="1800" b="1" dirty="0">
                <a:solidFill>
                  <a:srgbClr val="FF0066"/>
                </a:solidFill>
                <a:latin typeface="Palatino LT Std"/>
              </a:rPr>
              <a:t>Cloud maintenance: </a:t>
            </a:r>
          </a:p>
          <a:p>
            <a:pPr marL="0" indent="0" algn="just">
              <a:buNone/>
            </a:pPr>
            <a:r>
              <a:rPr lang="en-GB" sz="1800" b="0" i="0" u="none" strike="noStrike" baseline="0" dirty="0">
                <a:solidFill>
                  <a:srgbClr val="000000"/>
                </a:solidFill>
                <a:latin typeface="Palatino LT Std"/>
              </a:rPr>
              <a:t>Cloud management and maintenance are done by the service provider. The complexity of managing and maintenance increases with the number of organizations in the community. But, this is less complex than the public cloud. </a:t>
            </a:r>
            <a:endParaRPr lang="en-GB" sz="1800" b="1" dirty="0">
              <a:solidFill>
                <a:srgbClr val="FF0066"/>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a:p>
            <a:pPr marL="0" indent="0" algn="just">
              <a:buNone/>
            </a:pPr>
            <a:endParaRPr lang="en-IN" sz="1800" b="1" dirty="0">
              <a:solidFill>
                <a:srgbClr val="FF0066"/>
              </a:solidFill>
              <a:latin typeface="Palatino LT Std"/>
            </a:endParaRPr>
          </a:p>
          <a:p>
            <a:pPr marL="0" indent="0" algn="just">
              <a:buNone/>
            </a:pP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00552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Single-tenant environment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r>
              <a:rPr lang="en-US" sz="2000" dirty="0"/>
              <a:t>In a single-tenant environment, each cloud consumer has a separate IT resource instance. </a:t>
            </a:r>
          </a:p>
          <a:p>
            <a:pPr>
              <a:buNone/>
            </a:pPr>
            <a:endParaRPr lang="en-US" sz="2000" dirty="0"/>
          </a:p>
          <a:p>
            <a:pPr>
              <a:buNone/>
            </a:pPr>
            <a:endParaRPr lang="en-US" sz="2000" dirty="0"/>
          </a:p>
          <a:p>
            <a:pPr>
              <a:buFont typeface="Wingdings" pitchFamily="2" charset="2"/>
              <a:buChar char="Ø"/>
            </a:pPr>
            <a:endParaRPr lang="en-US" sz="2000" b="1"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1524000" y="1295400"/>
            <a:ext cx="5334000" cy="5402826"/>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Hybrid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55844843"/>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The hybrid cloud usually is a combination of both public and private clouds. </a:t>
            </a:r>
            <a:endParaRPr lang="en-GB" sz="1800" dirty="0">
              <a:solidFill>
                <a:srgbClr val="000000"/>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According to NIST, the hybrid cloud can be defined as the cloud infrastructure that is a composition of two or more distinct cloud infrastructures </a:t>
            </a:r>
            <a:r>
              <a:rPr lang="en-GB" sz="1800" b="1" i="0" u="none" strike="noStrike" baseline="0" dirty="0">
                <a:solidFill>
                  <a:srgbClr val="000000"/>
                </a:solidFill>
                <a:latin typeface="Palatino LT Std"/>
              </a:rPr>
              <a:t>(private, community, or public)</a:t>
            </a:r>
            <a:r>
              <a:rPr lang="en-GB" sz="1800" b="0" i="0" u="none" strike="noStrike" baseline="0" dirty="0">
                <a:solidFill>
                  <a:srgbClr val="000000"/>
                </a:solidFill>
                <a:latin typeface="Palatino LT Std"/>
              </a:rPr>
              <a:t> that remain unique entities but are bound together by standardized or proprietary technology that enables data and application portability.</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This is aimed at combining the advantages of private and public clouds.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usual method of using the hybrid cloud is to have a private cloud initially, and then for additional resources, the public cloud is used. </a:t>
            </a:r>
            <a:endParaRPr lang="en-IN" sz="2000" b="1" dirty="0">
              <a:solidFill>
                <a:srgbClr val="FF0066"/>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There are several advantages of the hybrid cloud. The hybrid cloud can be regarded as a private cloud extended to the public cloud. This aims at utilizing the power of the public cloud by retaining the properties of the private cloud.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One of the popular examples for the hybrid cloud is </a:t>
            </a:r>
            <a:r>
              <a:rPr lang="en-GB" sz="1800" b="1" i="0" u="none" strike="noStrike" baseline="0" dirty="0">
                <a:solidFill>
                  <a:srgbClr val="000000"/>
                </a:solidFill>
                <a:latin typeface="Palatino LT Std"/>
              </a:rPr>
              <a:t>Eucalyptus</a:t>
            </a:r>
            <a:r>
              <a:rPr lang="en-GB" sz="1800" b="0" i="0" u="none" strike="noStrike" baseline="0" dirty="0">
                <a:solidFill>
                  <a:srgbClr val="000000"/>
                </a:solidFill>
                <a:latin typeface="Palatino LT Std"/>
              </a:rPr>
              <a:t>. Eucalyptus was initially designed for the private cloud and is basically a private cloud, but now it also supports hybrid cloud.  </a:t>
            </a:r>
            <a:endParaRPr lang="en-IN" sz="2000" b="1"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 </a:t>
            </a: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4" name="Picture 3">
            <a:extLst>
              <a:ext uri="{FF2B5EF4-FFF2-40B4-BE49-F238E27FC236}">
                <a16:creationId xmlns:a16="http://schemas.microsoft.com/office/drawing/2014/main" id="{442CB952-76AF-4F1F-8CC4-2DBB9FC35E2F}"/>
              </a:ext>
            </a:extLst>
          </p:cNvPr>
          <p:cNvPicPr>
            <a:picLocks noChangeAspect="1"/>
          </p:cNvPicPr>
          <p:nvPr/>
        </p:nvPicPr>
        <p:blipFill>
          <a:blip r:embed="rId2"/>
          <a:stretch>
            <a:fillRect/>
          </a:stretch>
        </p:blipFill>
        <p:spPr>
          <a:xfrm>
            <a:off x="2514600" y="5029200"/>
            <a:ext cx="3867150" cy="2044276"/>
          </a:xfrm>
          <a:prstGeom prst="rect">
            <a:avLst/>
          </a:prstGeom>
        </p:spPr>
      </p:pic>
    </p:spTree>
    <p:extLst>
      <p:ext uri="{BB962C8B-B14F-4D97-AF65-F5344CB8AC3E}">
        <p14:creationId xmlns:p14="http://schemas.microsoft.com/office/powerpoint/2010/main" val="39559967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70000" lnSpcReduction="20000"/>
          </a:bodyPr>
          <a:lstStyle/>
          <a:p>
            <a:pPr marL="0" marR="2400" indent="0" algn="just">
              <a:buNone/>
            </a:pPr>
            <a:r>
              <a:rPr lang="en-IN" sz="2300" b="1" i="0" u="none" strike="noStrike" baseline="0" dirty="0">
                <a:solidFill>
                  <a:srgbClr val="FF0066"/>
                </a:solidFill>
                <a:latin typeface="Times New Roman" panose="02020603050405020304" pitchFamily="18" charset="0"/>
                <a:cs typeface="Times New Roman" panose="02020603050405020304" pitchFamily="18" charset="0"/>
              </a:rPr>
              <a:t>Characteristics:</a:t>
            </a: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Scalable</a:t>
            </a:r>
            <a:r>
              <a:rPr lang="en-IN" sz="23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300" b="0" i="0" u="none" strike="noStrike" baseline="0" dirty="0">
                <a:solidFill>
                  <a:srgbClr val="000000"/>
                </a:solidFill>
                <a:latin typeface="Times New Roman" panose="02020603050405020304" pitchFamily="18" charset="0"/>
                <a:cs typeface="Times New Roman" panose="02020603050405020304" pitchFamily="18" charset="0"/>
              </a:rPr>
              <a:t>as the public cloud is scalable, the hybrid cloud with the help of its public counterpart is also scalable. </a:t>
            </a:r>
          </a:p>
          <a:p>
            <a:pPr marL="0" marR="2400" indent="0" algn="just">
              <a:buNone/>
            </a:pPr>
            <a:endParaRPr lang="en-IN" sz="23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Partially secure</a:t>
            </a:r>
            <a:r>
              <a:rPr lang="en-IN" sz="23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300" dirty="0">
                <a:solidFill>
                  <a:srgbClr val="000000"/>
                </a:solidFill>
                <a:latin typeface="Times New Roman" panose="02020603050405020304" pitchFamily="18" charset="0"/>
                <a:cs typeface="Times New Roman" panose="02020603050405020304" pitchFamily="18" charset="0"/>
              </a:rPr>
              <a:t>The hybrid cloud usually is a combination of public and private. The private cloud is considered to be secured, but as the hybrid cloud also uses the public cloud, there is high risk of security breach. Thus, it cannot be fully termed as secure but as partially secure.</a:t>
            </a:r>
          </a:p>
          <a:p>
            <a:pPr marL="0" marR="2400" indent="0" algn="just">
              <a:buNone/>
            </a:pPr>
            <a:endParaRPr lang="en-IN" sz="23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Strict SLAs</a:t>
            </a:r>
            <a:r>
              <a:rPr lang="en-IN" sz="23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300" dirty="0">
                <a:solidFill>
                  <a:srgbClr val="000000"/>
                </a:solidFill>
                <a:latin typeface="Times New Roman" panose="02020603050405020304" pitchFamily="18" charset="0"/>
                <a:cs typeface="Times New Roman" panose="02020603050405020304" pitchFamily="18" charset="0"/>
              </a:rPr>
              <a:t>As the hybrid cloud involved a public cloud intervention, the SLAs are stringent and might as per the public cloud service provider. But overall, the SLAs are more stringent than the private cloud.</a:t>
            </a:r>
          </a:p>
          <a:p>
            <a:pPr marL="0" marR="2400" indent="0" algn="just">
              <a:buNone/>
            </a:pPr>
            <a:endParaRPr lang="en-GB" sz="2300" b="1" i="1"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Complex cloud management: </a:t>
            </a:r>
            <a:r>
              <a:rPr lang="en-GB" sz="2300" dirty="0">
                <a:solidFill>
                  <a:srgbClr val="000000"/>
                </a:solidFill>
                <a:latin typeface="Times New Roman" panose="02020603050405020304" pitchFamily="18" charset="0"/>
                <a:cs typeface="Times New Roman" panose="02020603050405020304" pitchFamily="18" charset="0"/>
              </a:rPr>
              <a:t>Cloud management is complex and is a difficult task in the hybrid cloud as it involves more than one type of deployment models and also the numbers of users are high.</a:t>
            </a:r>
            <a:endParaRPr lang="en-IN" sz="2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300" b="1" i="0" u="none" strike="noStrike" baseline="0" dirty="0">
                <a:solidFill>
                  <a:srgbClr val="FF0066"/>
                </a:solidFill>
                <a:latin typeface="Times New Roman" panose="02020603050405020304" pitchFamily="18" charset="0"/>
                <a:cs typeface="Times New Roman" panose="02020603050405020304" pitchFamily="18" charset="0"/>
              </a:rPr>
              <a:t>Suitability:</a:t>
            </a:r>
          </a:p>
          <a:p>
            <a:pPr marL="0" marR="2400" indent="0" algn="just">
              <a:buNone/>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The hybrid cloud environment </a:t>
            </a:r>
            <a:r>
              <a:rPr lang="en-GB" sz="2300" b="1" i="0" u="none" strike="noStrike" baseline="0" dirty="0">
                <a:solidFill>
                  <a:srgbClr val="000000"/>
                </a:solidFill>
                <a:latin typeface="Times New Roman" panose="02020603050405020304" pitchFamily="18" charset="0"/>
                <a:cs typeface="Times New Roman" panose="02020603050405020304" pitchFamily="18" charset="0"/>
              </a:rPr>
              <a:t>is suitable for</a:t>
            </a:r>
            <a:r>
              <a:rPr lang="en-IN" sz="2300" b="1" dirty="0">
                <a:solidFill>
                  <a:srgbClr val="FF0066"/>
                </a:solidFill>
                <a:latin typeface="Times New Roman" panose="02020603050405020304" pitchFamily="18" charset="0"/>
                <a:cs typeface="Times New Roman" panose="02020603050405020304" pitchFamily="18" charset="0"/>
              </a:rPr>
              <a:t>:</a:t>
            </a:r>
          </a:p>
          <a:p>
            <a:pPr algn="l"/>
            <a:endParaRPr lang="en-IN" sz="23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want the private cloud environment with the scalability of the public cloud</a:t>
            </a: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require more security than the public cloud</a:t>
            </a:r>
          </a:p>
          <a:p>
            <a:pPr marL="0" marR="2400" indent="0" algn="just">
              <a:buNone/>
            </a:pPr>
            <a:endParaRPr lang="en-IN" sz="2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The hybrid cloud </a:t>
            </a:r>
            <a:r>
              <a:rPr lang="en-GB" sz="2300" b="1" i="0" u="none" strike="noStrike" baseline="0" dirty="0">
                <a:solidFill>
                  <a:srgbClr val="000000"/>
                </a:solidFill>
                <a:latin typeface="Times New Roman" panose="02020603050405020304" pitchFamily="18" charset="0"/>
                <a:cs typeface="Times New Roman" panose="02020603050405020304" pitchFamily="18" charset="0"/>
              </a:rPr>
              <a:t>is not suitable for:</a:t>
            </a:r>
          </a:p>
          <a:p>
            <a:pPr algn="l"/>
            <a:endParaRPr lang="en-IN" sz="23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consider security as a prime objective</a:t>
            </a: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will not be able to handle hybrid cloud management</a:t>
            </a: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40811819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84050" y="563562"/>
            <a:ext cx="8915401" cy="6370638"/>
          </a:xfrm>
        </p:spPr>
        <p:txBody>
          <a:bodyPr>
            <a:normAutofit/>
          </a:bodyPr>
          <a:lstStyle/>
          <a:p>
            <a:pPr marL="0" marR="2400" indent="0" algn="just">
              <a:buNone/>
            </a:pPr>
            <a:r>
              <a:rPr lang="en-IN" sz="2800" b="1" i="0" u="none" strike="noStrike" baseline="0" dirty="0">
                <a:solidFill>
                  <a:srgbClr val="FF0066"/>
                </a:solidFill>
                <a:latin typeface="Palatino LT Std"/>
              </a:rPr>
              <a:t> </a:t>
            </a:r>
            <a:r>
              <a:rPr lang="en-IN" sz="2800" b="1" dirty="0">
                <a:solidFill>
                  <a:srgbClr val="FF0066"/>
                </a:solidFill>
                <a:latin typeface="Palatino LT Std"/>
              </a:rPr>
              <a:t>Issues:</a:t>
            </a:r>
          </a:p>
          <a:p>
            <a:pPr marR="2400" algn="just">
              <a:buFont typeface="Wingdings" panose="05000000000000000000" pitchFamily="2" charset="2"/>
              <a:buChar char="ü"/>
            </a:pPr>
            <a:r>
              <a:rPr lang="en-IN" sz="2100" b="1" i="1" u="none" strike="noStrike" baseline="0" dirty="0">
                <a:solidFill>
                  <a:srgbClr val="000000"/>
                </a:solidFill>
                <a:latin typeface="Palatino LT Std"/>
              </a:rPr>
              <a:t>SLA: </a:t>
            </a:r>
            <a:r>
              <a:rPr lang="en-GB" sz="2100" b="0" i="0" u="none" strike="noStrike" baseline="0" dirty="0">
                <a:solidFill>
                  <a:srgbClr val="000000"/>
                </a:solidFill>
                <a:latin typeface="Palatino LT Std"/>
              </a:rPr>
              <a:t>SLA is one of the important aspects of the hybrid cloud as both private and public are involved. </a:t>
            </a:r>
            <a:r>
              <a:rPr lang="en-GB" sz="1800" b="0" i="0" u="none" strike="noStrike" baseline="0" dirty="0">
                <a:solidFill>
                  <a:srgbClr val="000000"/>
                </a:solidFill>
                <a:latin typeface="Palatino LT Std"/>
              </a:rPr>
              <a:t>The private cloud does not have stringent agreements, whereas the public cloud has certain strict rules to be covered.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Network: </a:t>
            </a:r>
            <a:r>
              <a:rPr lang="en-GB" sz="2100" b="0" i="0" u="none" strike="noStrike" baseline="0" dirty="0">
                <a:solidFill>
                  <a:srgbClr val="000000"/>
                </a:solidFill>
                <a:latin typeface="Palatino LT Std"/>
              </a:rPr>
              <a:t>The network is usually a private network, and whenever there is a necessity, the public cloud is used through the Internet.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Performance</a:t>
            </a:r>
            <a:r>
              <a:rPr lang="en-IN" sz="2100" b="1" dirty="0">
                <a:solidFill>
                  <a:srgbClr val="000000"/>
                </a:solidFill>
                <a:latin typeface="Palatino LT Std"/>
              </a:rPr>
              <a:t>: </a:t>
            </a:r>
            <a:r>
              <a:rPr lang="en-IN" sz="2100" dirty="0">
                <a:solidFill>
                  <a:srgbClr val="000000"/>
                </a:solidFill>
                <a:latin typeface="Palatino LT Std"/>
              </a:rPr>
              <a:t>switching from private to public for more performance  </a:t>
            </a:r>
            <a:endParaRPr lang="en-IN" sz="210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Multitenancy: </a:t>
            </a:r>
            <a:r>
              <a:rPr lang="en-GB" sz="1800" dirty="0">
                <a:solidFill>
                  <a:srgbClr val="000000"/>
                </a:solidFill>
                <a:latin typeface="Palatino LT Std"/>
              </a:rPr>
              <a:t>Multitenancy is an issue in the hybrid cloud as it involves the public cloud in addition to the private cloud. Thus, this property can be misused and the breaches will have adverse affects as some parts of the cloud go public. </a:t>
            </a:r>
            <a:endParaRPr lang="en-IN" sz="1800" dirty="0">
              <a:solidFill>
                <a:srgbClr val="000000"/>
              </a:solidFill>
              <a:latin typeface="Palatino LT Std"/>
            </a:endParaRPr>
          </a:p>
          <a:p>
            <a:pPr marL="0" marR="2400" indent="0" algn="just">
              <a:buNone/>
            </a:pPr>
            <a:r>
              <a:rPr lang="en-GB" sz="2000" b="1" i="0" u="none" strike="noStrike" baseline="0" dirty="0">
                <a:solidFill>
                  <a:srgbClr val="FF0066"/>
                </a:solidFill>
                <a:latin typeface="Palatino LT Std"/>
              </a:rPr>
              <a:t> </a:t>
            </a: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1971415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84050" y="563562"/>
            <a:ext cx="8915401" cy="6370638"/>
          </a:xfrm>
        </p:spPr>
        <p:txBody>
          <a:bodyPr>
            <a:normAutofit fontScale="92500" lnSpcReduction="20000"/>
          </a:bodyPr>
          <a:lstStyle/>
          <a:p>
            <a:pPr marL="0" marR="2400" indent="0" algn="just">
              <a:buNone/>
            </a:pPr>
            <a:r>
              <a:rPr lang="en-IN" sz="2800" b="1" i="0" u="none" strike="noStrike" baseline="0" dirty="0">
                <a:solidFill>
                  <a:srgbClr val="FF0066"/>
                </a:solidFill>
                <a:latin typeface="Palatino LT Std"/>
              </a:rPr>
              <a:t> </a:t>
            </a:r>
            <a:r>
              <a:rPr lang="en-IN" sz="2800" b="1" dirty="0">
                <a:solidFill>
                  <a:srgbClr val="FF0066"/>
                </a:solidFill>
                <a:latin typeface="Palatino LT Std"/>
              </a:rPr>
              <a:t>Issues:</a:t>
            </a:r>
          </a:p>
          <a:p>
            <a:pPr marR="2400" algn="just">
              <a:buFont typeface="Wingdings" panose="05000000000000000000" pitchFamily="2" charset="2"/>
              <a:buChar char="ü"/>
            </a:pPr>
            <a:r>
              <a:rPr lang="en-IN" sz="2100" b="1" i="1" u="none" strike="noStrike" baseline="0" dirty="0">
                <a:solidFill>
                  <a:srgbClr val="000000"/>
                </a:solidFill>
                <a:latin typeface="Palatino LT Std"/>
              </a:rPr>
              <a:t>Location: </a:t>
            </a:r>
            <a:r>
              <a:rPr lang="en-GB" sz="2100" b="0" i="0" u="none" strike="noStrike" baseline="0" dirty="0">
                <a:solidFill>
                  <a:srgbClr val="000000"/>
                </a:solidFill>
                <a:latin typeface="Palatino LT Std"/>
              </a:rPr>
              <a:t>Like a private cloud, the location of these clouds can be on premise or off premise and they can be outsourced. They will have all the issues related to the private cloud; in addition to that, issues related to the public cloud will also come into picture whenever there is intermittent access to the public cloud.  </a:t>
            </a:r>
            <a:endParaRPr lang="en-IN" sz="2100" b="1"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Security and privacy: </a:t>
            </a:r>
            <a:r>
              <a:rPr lang="en-GB" sz="2100" b="0" i="0" u="none" strike="noStrike" baseline="0" dirty="0">
                <a:solidFill>
                  <a:srgbClr val="000000"/>
                </a:solidFill>
                <a:latin typeface="Palatino LT Std"/>
              </a:rPr>
              <a:t>Whenever the user is provided services using the public cloud, security and privacy become more strict. As it is the public cloud, the threat of data being lost is high.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Laws and conflicts: </a:t>
            </a:r>
            <a:r>
              <a:rPr lang="en-GB" sz="2100" b="0" i="0" u="none" strike="noStrike" baseline="0" dirty="0">
                <a:solidFill>
                  <a:srgbClr val="000000"/>
                </a:solidFill>
                <a:latin typeface="Palatino LT Std"/>
              </a:rPr>
              <a:t>Several laws of other countries come under the purview as the public cloud is involved, and usually these public clouds are situated outside the country’s boundaries. </a:t>
            </a:r>
            <a:endParaRPr lang="en-IN" sz="2100" b="1"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Cloud management:</a:t>
            </a:r>
            <a:r>
              <a:rPr lang="en-GB" sz="2100" b="0" i="0" u="none" strike="noStrike" baseline="0" dirty="0">
                <a:solidFill>
                  <a:srgbClr val="000000"/>
                </a:solidFill>
                <a:latin typeface="Palatino LT Std"/>
              </a:rPr>
              <a:t>Here, everything is managed by the private cloud service provider.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Cloud maintenance: </a:t>
            </a:r>
            <a:r>
              <a:rPr lang="en-GB" sz="2100" b="0" i="0" u="none" strike="noStrike" baseline="0" dirty="0">
                <a:solidFill>
                  <a:srgbClr val="000000"/>
                </a:solidFill>
                <a:latin typeface="Palatino LT Std"/>
              </a:rPr>
              <a:t>Cloud maintenance is of the same complexity as the private cloud; here, only the resources under the purview of the private cloud need to be maintained. It involves a high cost of maintenance. </a:t>
            </a:r>
            <a:endParaRPr lang="en-IN" sz="2100" b="1" dirty="0">
              <a:solidFill>
                <a:srgbClr val="FF0066"/>
              </a:solidFill>
              <a:latin typeface="Palatino LT Std"/>
            </a:endParaRPr>
          </a:p>
          <a:p>
            <a:pPr marL="0" marR="2400" indent="0" algn="just">
              <a:buNone/>
            </a:pPr>
            <a:r>
              <a:rPr lang="en-GB" sz="2000" b="1" i="0" u="none" strike="noStrike" baseline="0" dirty="0">
                <a:solidFill>
                  <a:srgbClr val="FF0066"/>
                </a:solidFill>
                <a:latin typeface="Palatino LT Std"/>
              </a:rPr>
              <a:t> </a:t>
            </a: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4490399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GB" sz="2000" b="1" i="0" u="none" strike="noStrike" baseline="0" dirty="0">
                <a:solidFill>
                  <a:srgbClr val="FF0066"/>
                </a:solidFill>
                <a:latin typeface="Palatino LT Std"/>
              </a:rPr>
              <a:t> </a:t>
            </a:r>
            <a:r>
              <a:rPr lang="en-IN" sz="2000" b="1" i="0" u="none" strike="noStrike" baseline="0" dirty="0">
                <a:solidFill>
                  <a:srgbClr val="FF0066"/>
                </a:solidFill>
                <a:latin typeface="Palatino LT Std"/>
              </a:rPr>
              <a:t>Advantages:</a:t>
            </a:r>
          </a:p>
          <a:p>
            <a:pPr>
              <a:buFont typeface="Arial" panose="020B0604020202020204" pitchFamily="34" charset="0"/>
              <a:buChar char="•"/>
            </a:pPr>
            <a:r>
              <a:rPr lang="en-GB" sz="1800" b="0" i="0" u="none" strike="noStrike" baseline="0" dirty="0">
                <a:solidFill>
                  <a:srgbClr val="000000"/>
                </a:solidFill>
                <a:latin typeface="Palatino LT Std"/>
              </a:rPr>
              <a:t>It gives the power of both the private and public clouds.</a:t>
            </a:r>
          </a:p>
          <a:p>
            <a:pPr>
              <a:buFont typeface="Arial" panose="020B0604020202020204" pitchFamily="34" charset="0"/>
              <a:buChar char="•"/>
            </a:pPr>
            <a:r>
              <a:rPr lang="en-IN" sz="1800" b="0" i="0" u="none" strike="noStrike" baseline="0" dirty="0">
                <a:solidFill>
                  <a:srgbClr val="000000"/>
                </a:solidFill>
                <a:latin typeface="Palatino LT Std"/>
              </a:rPr>
              <a:t>It is highly scalable.</a:t>
            </a:r>
          </a:p>
          <a:p>
            <a:pPr>
              <a:buFont typeface="Arial" panose="020B0604020202020204" pitchFamily="34" charset="0"/>
              <a:buChar char="•"/>
            </a:pPr>
            <a:r>
              <a:rPr lang="en-GB" sz="1800" b="0" i="0" u="none" strike="noStrike" baseline="0" dirty="0">
                <a:solidFill>
                  <a:srgbClr val="000000"/>
                </a:solidFill>
                <a:latin typeface="Palatino LT Std"/>
              </a:rPr>
              <a:t>It provides better security than the public cloud.</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Dis advantages:</a:t>
            </a:r>
            <a:endParaRPr lang="en-IN" sz="2000" b="1" i="0" u="none" strike="noStrike" baseline="0" dirty="0">
              <a:solidFill>
                <a:srgbClr val="FF0066"/>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Palatino LT Std"/>
              </a:rPr>
              <a:t>The security features are not as good as the public cloud.</a:t>
            </a:r>
          </a:p>
          <a:p>
            <a:pPr>
              <a:buFont typeface="Arial" panose="020B0604020202020204" pitchFamily="34" charset="0"/>
              <a:buChar char="•"/>
            </a:pPr>
            <a:r>
              <a:rPr lang="en-GB" sz="1800" b="0" i="0" u="none" strike="noStrike" baseline="0" dirty="0">
                <a:solidFill>
                  <a:srgbClr val="000000"/>
                </a:solidFill>
                <a:latin typeface="Palatino LT Std"/>
              </a:rPr>
              <a:t>Managing a hybrid cloud is complex.</a:t>
            </a:r>
          </a:p>
          <a:p>
            <a:pPr>
              <a:buFont typeface="Arial" panose="020B0604020202020204" pitchFamily="34" charset="0"/>
              <a:buChar char="•"/>
            </a:pPr>
            <a:r>
              <a:rPr lang="en-IN" sz="1800" b="0" i="0" u="none" strike="noStrike" baseline="0" dirty="0">
                <a:solidFill>
                  <a:srgbClr val="000000"/>
                </a:solidFill>
                <a:latin typeface="Palatino LT Std"/>
              </a:rPr>
              <a:t>It has Strict SLAs.</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5134571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2.2</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Cloud Service Models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23571816"/>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GB" sz="1800" b="0" i="0" u="none" strike="noStrike" baseline="0" dirty="0">
                <a:solidFill>
                  <a:srgbClr val="000000"/>
                </a:solidFill>
                <a:latin typeface="Palatino LT Std"/>
              </a:rPr>
              <a:t>NIST (National Institute of Standards and Technology) defines three basic service models, namely, </a:t>
            </a:r>
            <a:r>
              <a:rPr lang="en-GB" sz="1800" b="1" i="0" u="none" strike="noStrike" baseline="0" dirty="0">
                <a:solidFill>
                  <a:srgbClr val="000000"/>
                </a:solidFill>
                <a:latin typeface="Palatino LT Std"/>
              </a:rPr>
              <a:t>IaaS, PaaS, and SaaS.</a:t>
            </a:r>
            <a:endParaRPr lang="en-IN" sz="1800" b="1" i="0" u="none" strike="noStrike" baseline="0" dirty="0">
              <a:solidFill>
                <a:srgbClr val="000000"/>
              </a:solidFill>
              <a:latin typeface="Palatino LT Std"/>
            </a:endParaRPr>
          </a:p>
          <a:p>
            <a:pPr marR="2400" algn="just">
              <a:buFont typeface="Wingdings" panose="05000000000000000000" pitchFamily="2" charset="2"/>
              <a:buChar char="Ø"/>
            </a:pPr>
            <a:r>
              <a:rPr lang="en-IN" sz="2000" b="1" i="0" u="none" strike="noStrike" baseline="0" dirty="0">
                <a:solidFill>
                  <a:srgbClr val="FF0066"/>
                </a:solidFill>
                <a:latin typeface="Palatino LT Std"/>
              </a:rPr>
              <a:t>IaaS</a:t>
            </a:r>
          </a:p>
          <a:p>
            <a:pPr marR="2400" algn="just">
              <a:buFont typeface="Wingdings" panose="05000000000000000000" pitchFamily="2" charset="2"/>
              <a:buChar char="Ø"/>
            </a:pPr>
            <a:r>
              <a:rPr lang="en-IN" sz="2000" b="1" i="0" u="none" strike="noStrike" baseline="0" dirty="0">
                <a:solidFill>
                  <a:srgbClr val="FF0066"/>
                </a:solidFill>
                <a:latin typeface="Palatino LT Std"/>
              </a:rPr>
              <a:t>PaaS</a:t>
            </a:r>
          </a:p>
          <a:p>
            <a:pPr marR="2400" algn="just">
              <a:buFont typeface="Wingdings" panose="05000000000000000000" pitchFamily="2" charset="2"/>
              <a:buChar char="Ø"/>
            </a:pPr>
            <a:r>
              <a:rPr lang="en-IN" sz="2000" b="1" dirty="0">
                <a:solidFill>
                  <a:srgbClr val="FF0066"/>
                </a:solidFill>
                <a:latin typeface="Palatino LT Std"/>
              </a:rPr>
              <a:t>SaaS</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FB6781DA-8769-48B0-8F0D-C394F61295CD}"/>
              </a:ext>
            </a:extLst>
          </p:cNvPr>
          <p:cNvPicPr>
            <a:picLocks noChangeAspect="1"/>
          </p:cNvPicPr>
          <p:nvPr/>
        </p:nvPicPr>
        <p:blipFill>
          <a:blip r:embed="rId2"/>
          <a:stretch>
            <a:fillRect/>
          </a:stretch>
        </p:blipFill>
        <p:spPr>
          <a:xfrm>
            <a:off x="2438400" y="2438400"/>
            <a:ext cx="3119535" cy="2590800"/>
          </a:xfrm>
          <a:prstGeom prst="rect">
            <a:avLst/>
          </a:prstGeom>
        </p:spPr>
      </p:pic>
    </p:spTree>
    <p:extLst>
      <p:ext uri="{BB962C8B-B14F-4D97-AF65-F5344CB8AC3E}">
        <p14:creationId xmlns:p14="http://schemas.microsoft.com/office/powerpoint/2010/main" val="30545962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IaaS: </a:t>
            </a:r>
          </a:p>
          <a:p>
            <a:pPr marL="0" marR="2400" indent="0" algn="just">
              <a:buNone/>
            </a:pPr>
            <a:r>
              <a:rPr lang="en-IN" sz="2000" b="1" dirty="0">
                <a:solidFill>
                  <a:srgbClr val="FF0066"/>
                </a:solidFill>
                <a:latin typeface="Palatino LT Std"/>
              </a:rPr>
              <a:t>   </a:t>
            </a:r>
          </a:p>
          <a:p>
            <a:pPr marR="2400" algn="just">
              <a:buFont typeface="Arial" panose="020B0604020202020204" pitchFamily="34" charset="0"/>
              <a:buChar char="•"/>
            </a:pPr>
            <a:r>
              <a:rPr lang="en-GB" sz="1800" b="0" i="0" u="none" strike="noStrike" baseline="0" dirty="0">
                <a:solidFill>
                  <a:srgbClr val="000000"/>
                </a:solidFill>
                <a:latin typeface="Palatino LT Std"/>
              </a:rPr>
              <a:t> In the IaaS case, Service provider provides Infrastructure such as </a:t>
            </a:r>
            <a:r>
              <a:rPr lang="en-IN" sz="1800" b="0" i="0" u="none" strike="noStrike" baseline="0" dirty="0">
                <a:solidFill>
                  <a:srgbClr val="000000"/>
                </a:solidFill>
                <a:latin typeface="Palatino LT Std"/>
              </a:rPr>
              <a:t>compute, network, and storage etc </a:t>
            </a:r>
            <a:r>
              <a:rPr lang="en-GB" sz="1800" b="0" i="0" u="none" strike="noStrike" baseline="0" dirty="0">
                <a:solidFill>
                  <a:srgbClr val="000000"/>
                </a:solidFill>
                <a:latin typeface="Palatino LT Std"/>
              </a:rPr>
              <a:t>as Service.</a:t>
            </a:r>
          </a:p>
          <a:p>
            <a:pPr marR="2400" algn="just">
              <a:buFont typeface="Arial" panose="020B0604020202020204" pitchFamily="34" charset="0"/>
              <a:buChar char="•"/>
            </a:pPr>
            <a:r>
              <a:rPr lang="en-GB" sz="1800" dirty="0">
                <a:solidFill>
                  <a:srgbClr val="000000"/>
                </a:solidFill>
                <a:latin typeface="Palatino LT Std"/>
              </a:rPr>
              <a:t> The end users deploy or run their software on the computing resources provided by the service provider.</a:t>
            </a:r>
            <a:endParaRPr lang="en-GB" sz="1800" b="0" i="0" u="none" strike="noStrike" baseline="0" dirty="0">
              <a:solidFill>
                <a:srgbClr val="000000"/>
              </a:solidFill>
              <a:latin typeface="Palatino LT Std"/>
            </a:endParaRPr>
          </a:p>
          <a:p>
            <a:pPr marR="2400" algn="just">
              <a:buFont typeface="Arial" panose="020B0604020202020204" pitchFamily="34" charset="0"/>
              <a:buChar char="•"/>
            </a:pPr>
            <a:r>
              <a:rPr lang="en-GB" sz="1800" b="0" i="0" u="none" strike="noStrike" baseline="0" dirty="0">
                <a:solidFill>
                  <a:srgbClr val="000000"/>
                </a:solidFill>
                <a:latin typeface="Palatino LT Std"/>
              </a:rPr>
              <a:t>The end users are responsible for managing applications that are running on top of the service </a:t>
            </a:r>
            <a:r>
              <a:rPr lang="en-IN" sz="1800" b="0" i="0" u="none" strike="noStrike" baseline="0" dirty="0">
                <a:solidFill>
                  <a:srgbClr val="000000"/>
                </a:solidFill>
                <a:latin typeface="Palatino LT Std"/>
              </a:rPr>
              <a:t>provider cloud infrastructure.</a:t>
            </a:r>
            <a:endParaRPr lang="en-GB" sz="1800" b="0" i="0" u="none" strike="noStrike" baseline="0" dirty="0">
              <a:solidFill>
                <a:srgbClr val="000000"/>
              </a:solidFill>
              <a:latin typeface="Palatino LT Std"/>
            </a:endParaRPr>
          </a:p>
          <a:p>
            <a:pPr marR="2400" algn="just">
              <a:buFont typeface="Arial" panose="020B0604020202020204" pitchFamily="34" charset="0"/>
              <a:buChar char="•"/>
            </a:pPr>
            <a:r>
              <a:rPr lang="en-GB" sz="1800" b="0" i="0" u="none" strike="noStrike" baseline="0" dirty="0">
                <a:solidFill>
                  <a:srgbClr val="000000"/>
                </a:solidFill>
                <a:latin typeface="Palatino LT Std"/>
              </a:rPr>
              <a:t>The end users can access the services from their devices through web command line interface (CLI) or application programming interfaces (APIs) provided by the service providers.  </a:t>
            </a:r>
          </a:p>
          <a:p>
            <a:pPr marR="2400" algn="just">
              <a:buFont typeface="Arial" panose="020B0604020202020204" pitchFamily="34" charset="0"/>
              <a:buChar char="•"/>
            </a:pPr>
            <a:r>
              <a:rPr lang="en-GB" sz="1800" b="0" i="0" u="none" strike="noStrike" baseline="0" dirty="0">
                <a:solidFill>
                  <a:srgbClr val="000000"/>
                </a:solidFill>
                <a:latin typeface="Palatino LT Std"/>
              </a:rPr>
              <a:t>Generally, the IaaS services are provided from the service provider cloud </a:t>
            </a:r>
            <a:r>
              <a:rPr lang="en-GB" sz="1800" b="1" i="0" u="none" strike="noStrike" baseline="0" dirty="0">
                <a:solidFill>
                  <a:srgbClr val="000000"/>
                </a:solidFill>
                <a:latin typeface="Palatino LT Std"/>
              </a:rPr>
              <a:t>Data </a:t>
            </a:r>
            <a:r>
              <a:rPr lang="en-GB" sz="1800" b="1" i="0" u="none" strike="noStrike" baseline="0" dirty="0" err="1">
                <a:solidFill>
                  <a:srgbClr val="000000"/>
                </a:solidFill>
                <a:latin typeface="Palatino LT Std"/>
              </a:rPr>
              <a:t>Center</a:t>
            </a:r>
            <a:r>
              <a:rPr lang="en-GB" sz="1800" b="1" i="0" u="none" strike="noStrike" baseline="0" dirty="0">
                <a:solidFill>
                  <a:srgbClr val="000000"/>
                </a:solidFill>
                <a:latin typeface="Palatino LT Std"/>
              </a:rPr>
              <a:t>.  </a:t>
            </a:r>
          </a:p>
          <a:p>
            <a:pPr marR="2400" algn="just">
              <a:buFont typeface="Arial" panose="020B0604020202020204" pitchFamily="34" charset="0"/>
              <a:buChar char="•"/>
            </a:pPr>
            <a:r>
              <a:rPr lang="en-GB" sz="1800" b="0" i="0" u="none" strike="noStrike" baseline="0" dirty="0">
                <a:solidFill>
                  <a:srgbClr val="000000"/>
                </a:solidFill>
                <a:latin typeface="Palatino LT Std"/>
              </a:rPr>
              <a:t>Some of the popular IaaS providers include </a:t>
            </a:r>
            <a:r>
              <a:rPr lang="en-GB" sz="1800" b="1" i="0" u="none" strike="noStrike" baseline="0" dirty="0">
                <a:solidFill>
                  <a:srgbClr val="000000"/>
                </a:solidFill>
                <a:latin typeface="Palatino LT Std"/>
              </a:rPr>
              <a:t>Amazon Web Services (AWS), Google Compute Engine, OpenStack, and Eucalyptus</a:t>
            </a:r>
            <a:r>
              <a:rPr lang="en-GB" sz="1800" b="1">
                <a:solidFill>
                  <a:srgbClr val="000000"/>
                </a:solidFill>
                <a:latin typeface="Palatino LT Std"/>
              </a:rPr>
              <a:t>, Microsoft Azure.</a:t>
            </a:r>
            <a:r>
              <a:rPr lang="en-IN" sz="2000" b="1" i="0" u="none" strike="noStrike" baseline="0">
                <a:solidFill>
                  <a:srgbClr val="FF0066"/>
                </a:solidFill>
                <a:latin typeface="Palatino LT Std"/>
              </a:rPr>
              <a:t>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3249287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dirty="0">
                <a:solidFill>
                  <a:srgbClr val="FF0066"/>
                </a:solidFill>
                <a:latin typeface="Palatino LT Std"/>
              </a:rPr>
              <a:t>P</a:t>
            </a:r>
            <a:r>
              <a:rPr lang="en-IN" sz="2000" b="1" i="0" u="none" strike="noStrike" baseline="0" dirty="0">
                <a:solidFill>
                  <a:srgbClr val="FF0066"/>
                </a:solidFill>
                <a:latin typeface="Palatino LT Std"/>
              </a:rPr>
              <a:t>aaS: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ability given to developers to develop and deploy an application on the development platform provided by the service provider.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developers are exempted from managing the development platform and underlying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Here, the developers are responsible for managing the deployed application and configuring the development environment. </a:t>
            </a:r>
            <a:r>
              <a:rPr lang="en-IN" sz="2000" b="1" i="0" u="none" strike="noStrike" baseline="0" dirty="0">
                <a:solidFill>
                  <a:srgbClr val="FF0066"/>
                </a:solidFill>
                <a:latin typeface="Palatino LT Std"/>
              </a:rPr>
              <a:t> </a:t>
            </a:r>
          </a:p>
          <a:p>
            <a:pPr marR="2400" algn="just">
              <a:buFont typeface="Wingdings" panose="05000000000000000000" pitchFamily="2" charset="2"/>
              <a:buChar char="Ø"/>
            </a:pPr>
            <a:r>
              <a:rPr lang="en-IN" sz="2000" b="1" dirty="0">
                <a:solidFill>
                  <a:srgbClr val="FF0066"/>
                </a:solidFill>
                <a:latin typeface="Palatino LT Std"/>
              </a:rPr>
              <a:t> </a:t>
            </a:r>
            <a:r>
              <a:rPr lang="en-GB" sz="1800" b="0" i="0" u="none" strike="noStrike" baseline="0" dirty="0">
                <a:solidFill>
                  <a:srgbClr val="000000"/>
                </a:solidFill>
                <a:latin typeface="Palatino LT Std"/>
              </a:rPr>
              <a:t>PaaS services are provided by the service provider on an on-premise or dedicated or hosted cloud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developers can access the development platform over the Internet through web CLI, web user interface (UI), and integrated development environments (IDEs).</a:t>
            </a:r>
          </a:p>
          <a:p>
            <a:pPr marR="2400" algn="just">
              <a:buFont typeface="Wingdings" panose="05000000000000000000" pitchFamily="2" charset="2"/>
              <a:buChar char="Ø"/>
            </a:pPr>
            <a:r>
              <a:rPr lang="en-GB" sz="1800" b="0" i="0" u="none" strike="noStrike" baseline="0" dirty="0">
                <a:solidFill>
                  <a:srgbClr val="000000"/>
                </a:solidFill>
                <a:latin typeface="Palatino LT Std"/>
              </a:rPr>
              <a:t> Some of the popular PaaS providers </a:t>
            </a:r>
            <a:r>
              <a:rPr lang="en-GB" sz="1800" b="1" i="0" u="none" strike="noStrike" baseline="0" dirty="0">
                <a:solidFill>
                  <a:srgbClr val="000000"/>
                </a:solidFill>
                <a:latin typeface="Palatino LT Std"/>
              </a:rPr>
              <a:t>include Google App Engine, Microsoft Azure, Force.com, Red Hat OpenShift, Heroku, and Engine Yard. </a:t>
            </a: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p>
          <a:p>
            <a:pPr marR="2400" algn="just">
              <a:buFont typeface="Arial" panose="020B0604020202020204" pitchFamily="34" charset="0"/>
              <a:buChar char="•"/>
            </a:pPr>
            <a:r>
              <a:rPr lang="en-IN" sz="1800" b="0" i="0" u="none" strike="noStrike" baseline="0" dirty="0">
                <a:solidFill>
                  <a:srgbClr val="000000"/>
                </a:solidFill>
                <a:latin typeface="Palatino LT Std"/>
              </a:rPr>
              <a:t>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17004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multi-tenant environment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r>
              <a:rPr lang="en-US" sz="2000" dirty="0"/>
              <a:t>a single instance of an IT resource, such as a cloud storage device, serves multiple consumers. </a:t>
            </a:r>
          </a:p>
          <a:p>
            <a:pPr>
              <a:buNone/>
            </a:pPr>
            <a:endParaRPr lang="en-US" sz="2000" dirty="0"/>
          </a:p>
          <a:p>
            <a:pPr>
              <a:buNone/>
            </a:pPr>
            <a:endParaRPr lang="en-US" sz="2000" dirty="0"/>
          </a:p>
          <a:p>
            <a:pPr>
              <a:buFont typeface="Wingdings" pitchFamily="2" charset="2"/>
              <a:buChar char="Ø"/>
            </a:pPr>
            <a:endParaRPr lang="en-US"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0" y="1295400"/>
            <a:ext cx="5334000" cy="5447835"/>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dirty="0">
                <a:solidFill>
                  <a:srgbClr val="FF0066"/>
                </a:solidFill>
                <a:latin typeface="Palatino LT Std"/>
              </a:rPr>
              <a:t>S</a:t>
            </a:r>
            <a:r>
              <a:rPr lang="en-IN" sz="2000" b="1" i="0" u="none" strike="noStrike" baseline="0" dirty="0">
                <a:solidFill>
                  <a:srgbClr val="FF0066"/>
                </a:solidFill>
                <a:latin typeface="Palatino LT Std"/>
              </a:rPr>
              <a:t>aaS: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ability given to the end users to access an application over the Internet that is hosted and managed by the service provider.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Thus, the end users are exempted from managing or controlling an application, the development platform, and the underlying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Generally, SaaS services are hosted in service provider–managed or service provider–hosted cloud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end users can access the services from any thin clients or web browsers. </a:t>
            </a:r>
          </a:p>
          <a:p>
            <a:pPr marR="2400" algn="just">
              <a:buFont typeface="Wingdings" panose="05000000000000000000" pitchFamily="2" charset="2"/>
              <a:buChar char="Ø"/>
            </a:pPr>
            <a:r>
              <a:rPr lang="en-GB" sz="1800" b="0" i="0" u="none" strike="noStrike" baseline="0" dirty="0">
                <a:solidFill>
                  <a:srgbClr val="000000"/>
                </a:solidFill>
                <a:latin typeface="Palatino LT Std"/>
              </a:rPr>
              <a:t>Some of the popular SaaS providers include </a:t>
            </a:r>
            <a:r>
              <a:rPr lang="en-GB" sz="1800" b="1" i="0" u="none" strike="noStrike" baseline="0" dirty="0">
                <a:solidFill>
                  <a:srgbClr val="000000"/>
                </a:solidFill>
                <a:latin typeface="Palatino LT Std"/>
              </a:rPr>
              <a:t>Saleforce.com, Google Apps, and Microsoft office 365</a:t>
            </a:r>
            <a:r>
              <a:rPr lang="en-GB" sz="1800" b="1" dirty="0">
                <a:solidFill>
                  <a:srgbClr val="000000"/>
                </a:solidFill>
                <a:latin typeface="Palatino LT Std"/>
              </a:rPr>
              <a:t>, GoToMeeting etc…</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7468554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The different cloud service models target different audiences. </a:t>
            </a:r>
          </a:p>
          <a:p>
            <a:pPr marL="0" marR="2400" indent="0" algn="just">
              <a:buNone/>
            </a:pPr>
            <a:r>
              <a:rPr lang="en-GB" sz="2000" b="1" i="0" u="none" strike="noStrike" baseline="0" dirty="0">
                <a:solidFill>
                  <a:srgbClr val="000000"/>
                </a:solidFill>
                <a:latin typeface="Times New Roman" panose="02020603050405020304" pitchFamily="18" charset="0"/>
                <a:cs typeface="Times New Roman" panose="02020603050405020304" pitchFamily="18" charset="0"/>
              </a:rPr>
              <a:t>For example</a:t>
            </a:r>
            <a:r>
              <a:rPr lang="en-GB" sz="2000" b="1" dirty="0">
                <a:solidFill>
                  <a:srgbClr val="000000"/>
                </a:solidFill>
                <a:latin typeface="Times New Roman" panose="02020603050405020304" pitchFamily="18" charset="0"/>
                <a:cs typeface="Times New Roman" panose="02020603050405020304" pitchFamily="18" charset="0"/>
              </a:rPr>
              <a:t>:</a:t>
            </a:r>
            <a:endParaRPr lang="en-GB" sz="2000" b="1" i="0" u="none" strike="noStrike" baseline="0" dirty="0">
              <a:solidFill>
                <a:srgbClr val="000000"/>
              </a:solidFill>
              <a:latin typeface="Times New Roman" panose="02020603050405020304" pitchFamily="18" charset="0"/>
              <a:cs typeface="Times New Roman" panose="02020603050405020304" pitchFamily="18" charset="0"/>
            </a:endParaRPr>
          </a:p>
          <a:p>
            <a:pPr marR="2400" lvl="1"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the IaaS model targets the information technology (IT) architects</a:t>
            </a:r>
          </a:p>
          <a:p>
            <a:pPr marR="2400" lvl="1"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PaaS targets the developers</a:t>
            </a:r>
          </a:p>
          <a:p>
            <a:pPr marR="2400" lvl="1"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SaaS targets the end users</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1227580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800" dirty="0">
                <a:solidFill>
                  <a:srgbClr val="000000"/>
                </a:solidFill>
                <a:latin typeface="Palatino LT Std"/>
              </a:rPr>
              <a:t> </a:t>
            </a:r>
            <a:r>
              <a:rPr lang="en-GB" sz="1800" b="0" i="0" u="none" strike="noStrike" baseline="0" dirty="0">
                <a:solidFill>
                  <a:srgbClr val="000000"/>
                </a:solidFill>
                <a:latin typeface="Palatino LT Std"/>
              </a:rPr>
              <a:t>Based on the services subscribed, the responsibility of the targeted audience may vary.  </a:t>
            </a:r>
          </a:p>
          <a:p>
            <a:pPr marR="2400" algn="just">
              <a:buFont typeface="Wingdings" panose="05000000000000000000" pitchFamily="2" charset="2"/>
              <a:buChar char="Ø"/>
            </a:pPr>
            <a:r>
              <a:rPr lang="en-GB" sz="1800" b="1" dirty="0">
                <a:solidFill>
                  <a:srgbClr val="000000"/>
                </a:solidFill>
                <a:latin typeface="Palatino LT Std"/>
              </a:rPr>
              <a:t> </a:t>
            </a:r>
            <a:r>
              <a:rPr lang="en-GB" sz="1800" b="1" i="0" u="none" strike="noStrike" baseline="0" dirty="0">
                <a:solidFill>
                  <a:srgbClr val="000000"/>
                </a:solidFill>
                <a:latin typeface="Palatino LT Std"/>
              </a:rPr>
              <a:t>In IaaS</a:t>
            </a:r>
            <a:r>
              <a:rPr lang="en-GB" sz="1800" b="0" i="0" u="none" strike="noStrike" baseline="0" dirty="0">
                <a:solidFill>
                  <a:srgbClr val="000000"/>
                </a:solidFill>
                <a:latin typeface="Palatino LT Std"/>
              </a:rPr>
              <a:t>, the end users are responsible for maintaining the development platform and the application running on top of the underlying infrastructure. The IaaS providers are responsible for maintaining the underlying hardware  </a:t>
            </a:r>
            <a:r>
              <a:rPr lang="en-GB" sz="1800" dirty="0">
                <a:solidFill>
                  <a:srgbClr val="000000"/>
                </a:solidFill>
                <a:latin typeface="Palatino LT Std"/>
              </a:rPr>
              <a:t>part</a:t>
            </a:r>
            <a:r>
              <a:rPr lang="en-GB" sz="1800" b="0" i="0" u="none" strike="noStrike" baseline="0" dirty="0">
                <a:solidFill>
                  <a:srgbClr val="000000"/>
                </a:solidFill>
                <a:latin typeface="Palatino LT Std"/>
              </a:rPr>
              <a:t> (a) in below figure:</a:t>
            </a:r>
            <a:endParaRPr lang="en-GB" sz="1800" dirty="0">
              <a:solidFill>
                <a:srgbClr val="000000"/>
              </a:solidFill>
              <a:latin typeface="Palatino LT Std"/>
            </a:endParaRPr>
          </a:p>
          <a:p>
            <a:pPr marR="2400" algn="just">
              <a:buFont typeface="Wingdings" panose="05000000000000000000" pitchFamily="2" charset="2"/>
              <a:buChar char="Ø"/>
            </a:pPr>
            <a:r>
              <a:rPr lang="en-GB" sz="1800" b="1" i="0" u="none" strike="noStrike" baseline="0" dirty="0">
                <a:solidFill>
                  <a:srgbClr val="000000"/>
                </a:solidFill>
                <a:latin typeface="Palatino LT Std"/>
              </a:rPr>
              <a:t> In PaaS, </a:t>
            </a:r>
            <a:r>
              <a:rPr lang="en-GB" sz="1800" b="0" i="0" u="none" strike="noStrike" baseline="0" dirty="0">
                <a:solidFill>
                  <a:srgbClr val="000000"/>
                </a:solidFill>
                <a:latin typeface="Palatino LT Std"/>
              </a:rPr>
              <a:t>the end users are responsible for managing the application that they have developed. The underlying infrastructure will be maintained by the infrastructure provider. (Fig. b)</a:t>
            </a:r>
          </a:p>
          <a:p>
            <a:pPr marR="2400" algn="just">
              <a:buFont typeface="Wingdings" panose="05000000000000000000" pitchFamily="2" charset="2"/>
              <a:buChar char="Ø"/>
            </a:pPr>
            <a:r>
              <a:rPr lang="en-GB" sz="1800" dirty="0">
                <a:solidFill>
                  <a:srgbClr val="000000"/>
                </a:solidFill>
                <a:latin typeface="Palatino LT Std"/>
              </a:rPr>
              <a:t> </a:t>
            </a:r>
            <a:r>
              <a:rPr lang="en-GB" sz="1800" b="1" i="0" u="none" strike="noStrike" baseline="0" dirty="0">
                <a:solidFill>
                  <a:srgbClr val="000000"/>
                </a:solidFill>
                <a:latin typeface="Palatino LT Std"/>
              </a:rPr>
              <a:t>In SaaS, </a:t>
            </a:r>
            <a:r>
              <a:rPr lang="en-GB" sz="1800" b="0" i="0" u="none" strike="noStrike" baseline="0" dirty="0">
                <a:solidFill>
                  <a:srgbClr val="000000"/>
                </a:solidFill>
                <a:latin typeface="Palatino LT Std"/>
              </a:rPr>
              <a:t>the end user is free from maintaining the infrastructure, development platform, and application that they are using. All the maintenance will be carried out by the SaaS providers. </a:t>
            </a:r>
            <a:r>
              <a:rPr lang="en-GB" sz="2000" b="0" i="0" u="none" strike="noStrike" baseline="0" dirty="0">
                <a:solidFill>
                  <a:srgbClr val="000000"/>
                </a:solidFill>
                <a:latin typeface="Palatino LT Std"/>
              </a:rPr>
              <a:t>(Fig. c)</a:t>
            </a:r>
            <a:endParaRPr lang="en-GB" sz="2000" dirty="0">
              <a:solidFill>
                <a:srgbClr val="000000"/>
              </a:solidFill>
              <a:latin typeface="Palatino LT Std"/>
            </a:endParaRPr>
          </a:p>
          <a:p>
            <a:pPr marR="2400" algn="just">
              <a:buFont typeface="Wingdings" panose="05000000000000000000" pitchFamily="2" charset="2"/>
              <a:buChar char="Ø"/>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E3AAF8FC-E4FC-4B40-85DD-C90D308B14CE}"/>
              </a:ext>
            </a:extLst>
          </p:cNvPr>
          <p:cNvPicPr>
            <a:picLocks noChangeAspect="1"/>
          </p:cNvPicPr>
          <p:nvPr/>
        </p:nvPicPr>
        <p:blipFill>
          <a:blip r:embed="rId2"/>
          <a:stretch>
            <a:fillRect/>
          </a:stretch>
        </p:blipFill>
        <p:spPr>
          <a:xfrm>
            <a:off x="2209800" y="3943328"/>
            <a:ext cx="6219825" cy="2990872"/>
          </a:xfrm>
          <a:prstGeom prst="rect">
            <a:avLst/>
          </a:prstGeom>
        </p:spPr>
      </p:pic>
    </p:spTree>
    <p:extLst>
      <p:ext uri="{BB962C8B-B14F-4D97-AF65-F5344CB8AC3E}">
        <p14:creationId xmlns:p14="http://schemas.microsoft.com/office/powerpoint/2010/main" val="42307637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6" name="Picture 5">
            <a:extLst>
              <a:ext uri="{FF2B5EF4-FFF2-40B4-BE49-F238E27FC236}">
                <a16:creationId xmlns:a16="http://schemas.microsoft.com/office/drawing/2014/main" id="{C8DBD50F-268E-4680-8537-551EEB13911A}"/>
              </a:ext>
            </a:extLst>
          </p:cNvPr>
          <p:cNvPicPr>
            <a:picLocks noChangeAspect="1"/>
          </p:cNvPicPr>
          <p:nvPr/>
        </p:nvPicPr>
        <p:blipFill>
          <a:blip r:embed="rId2"/>
          <a:stretch>
            <a:fillRect/>
          </a:stretch>
        </p:blipFill>
        <p:spPr>
          <a:xfrm>
            <a:off x="1371600" y="584664"/>
            <a:ext cx="6820574" cy="5029200"/>
          </a:xfrm>
          <a:prstGeom prst="rect">
            <a:avLst/>
          </a:prstGeom>
        </p:spPr>
      </p:pic>
      <p:sp>
        <p:nvSpPr>
          <p:cNvPr id="7" name="TextBox 6">
            <a:extLst>
              <a:ext uri="{FF2B5EF4-FFF2-40B4-BE49-F238E27FC236}">
                <a16:creationId xmlns:a16="http://schemas.microsoft.com/office/drawing/2014/main" id="{4534B6B7-5E81-42D2-BEF4-E91C7FDA02A6}"/>
              </a:ext>
            </a:extLst>
          </p:cNvPr>
          <p:cNvSpPr txBox="1"/>
          <p:nvPr/>
        </p:nvSpPr>
        <p:spPr>
          <a:xfrm>
            <a:off x="609600" y="5613864"/>
            <a:ext cx="7582574" cy="369332"/>
          </a:xfrm>
          <a:prstGeom prst="rect">
            <a:avLst/>
          </a:prstGeom>
          <a:noFill/>
        </p:spPr>
        <p:txBody>
          <a:bodyPr wrap="square">
            <a:spAutoFit/>
          </a:bodyPr>
          <a:lstStyle/>
          <a:p>
            <a:r>
              <a:rPr lang="en-GB" sz="1800" b="0" i="0" u="none" strike="noStrike" baseline="0" dirty="0">
                <a:solidFill>
                  <a:srgbClr val="000000"/>
                </a:solidFill>
                <a:latin typeface="Palatino LT Std"/>
              </a:rPr>
              <a:t>Deployment and delivery of different cloud service delivery models.</a:t>
            </a:r>
            <a:endParaRPr lang="en-IN" dirty="0"/>
          </a:p>
        </p:txBody>
      </p:sp>
    </p:spTree>
    <p:extLst>
      <p:ext uri="{BB962C8B-B14F-4D97-AF65-F5344CB8AC3E}">
        <p14:creationId xmlns:p14="http://schemas.microsoft.com/office/powerpoint/2010/main" val="11558534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latin typeface="Times New Roman" panose="02020603050405020304" pitchFamily="18" charset="0"/>
                <a:ea typeface="Arial" panose="020B0604020202020204" pitchFamily="34" charset="0"/>
                <a:cs typeface="Times New Roman" panose="02020603050405020304" pitchFamily="18" charset="0"/>
              </a:rPr>
              <a:t>IaaS (Infrastructure As A Service)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85579817"/>
      </p:ext>
    </p:extLst>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I</a:t>
            </a:r>
            <a:r>
              <a:rPr lang="en-IN" sz="2000" b="1" i="0" u="none" strike="noStrike" baseline="0" dirty="0">
                <a:solidFill>
                  <a:srgbClr val="FF0066"/>
                </a:solidFill>
                <a:latin typeface="Palatino LT Std"/>
              </a:rPr>
              <a:t>aaS: </a:t>
            </a:r>
            <a:r>
              <a:rPr lang="en-IN" sz="20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dirty="0">
                <a:solidFill>
                  <a:srgbClr val="000000"/>
                </a:solidFill>
                <a:latin typeface="Palatino LT Std"/>
              </a:rPr>
              <a:t>In traditional data </a:t>
            </a:r>
            <a:r>
              <a:rPr lang="en-GB" sz="1800" dirty="0" err="1">
                <a:solidFill>
                  <a:srgbClr val="000000"/>
                </a:solidFill>
                <a:latin typeface="Palatino LT Std"/>
              </a:rPr>
              <a:t>centers</a:t>
            </a:r>
            <a:r>
              <a:rPr lang="en-GB" sz="1800" dirty="0">
                <a:solidFill>
                  <a:srgbClr val="000000"/>
                </a:solidFill>
                <a:latin typeface="Palatino LT Std"/>
              </a:rPr>
              <a:t>, the </a:t>
            </a:r>
            <a:r>
              <a:rPr lang="en-GB" sz="1800" b="1" dirty="0">
                <a:solidFill>
                  <a:srgbClr val="000000"/>
                </a:solidFill>
                <a:latin typeface="Palatino LT Std"/>
              </a:rPr>
              <a:t>computing power</a:t>
            </a:r>
            <a:r>
              <a:rPr lang="en-GB" sz="1800" dirty="0">
                <a:solidFill>
                  <a:srgbClr val="000000"/>
                </a:solidFill>
                <a:latin typeface="Palatino LT Std"/>
              </a:rPr>
              <a:t> is consumed by having physical access to the infrastructure. </a:t>
            </a:r>
          </a:p>
          <a:p>
            <a:pPr marR="2400" algn="just">
              <a:buFont typeface="Wingdings" panose="05000000000000000000" pitchFamily="2" charset="2"/>
              <a:buChar char="ü"/>
            </a:pPr>
            <a:r>
              <a:rPr lang="en-GB" sz="1800" dirty="0">
                <a:solidFill>
                  <a:srgbClr val="000000"/>
                </a:solidFill>
                <a:latin typeface="Palatino LT Std"/>
              </a:rPr>
              <a:t>IaaS changes the computing from a physical infrastructure to a virtual infrastructure. IaaS provides virtual computing, storage, and network resources by abstracting the physical resources. </a:t>
            </a:r>
          </a:p>
          <a:p>
            <a:pPr marR="2400" algn="just">
              <a:buFont typeface="Wingdings" panose="05000000000000000000" pitchFamily="2" charset="2"/>
              <a:buChar char="ü"/>
            </a:pPr>
            <a:r>
              <a:rPr lang="en-GB" sz="1800" dirty="0">
                <a:solidFill>
                  <a:srgbClr val="000000"/>
                </a:solidFill>
                <a:latin typeface="Palatino LT Std"/>
              </a:rPr>
              <a:t>Technology virtualization is used to provide the virtual resources. All the virtual resources are given to the virtual machines (VMs) that are configured by the service provider. </a:t>
            </a:r>
          </a:p>
          <a:p>
            <a:pPr marR="2400" algn="just">
              <a:buFont typeface="Wingdings" panose="05000000000000000000" pitchFamily="2" charset="2"/>
              <a:buChar char="ü"/>
            </a:pPr>
            <a:r>
              <a:rPr lang="en-GB" sz="1800" dirty="0">
                <a:solidFill>
                  <a:srgbClr val="000000"/>
                </a:solidFill>
                <a:latin typeface="Palatino LT Std"/>
              </a:rPr>
              <a:t>The end users or IT architects will use the infrastructure resources in the form of VMs </a:t>
            </a:r>
          </a:p>
          <a:p>
            <a:pPr marR="2400" algn="just">
              <a:buFont typeface="Wingdings" panose="05000000000000000000" pitchFamily="2" charset="2"/>
              <a:buChar char="ü"/>
            </a:pPr>
            <a:r>
              <a:rPr lang="en-GB" sz="1800" b="0" i="0" u="none" strike="noStrike" baseline="0" dirty="0">
                <a:solidFill>
                  <a:srgbClr val="000000"/>
                </a:solidFill>
                <a:latin typeface="Palatino LT Std"/>
              </a:rPr>
              <a:t> The targeted audience of IaaS is the IT architect. The IT architect can design virtual infrastructure, network, load balancers, etc., based on their needs. The IT architects need not maintain the physical servers as it is maintained by the service providers.</a:t>
            </a:r>
          </a:p>
          <a:p>
            <a:pPr marR="2400" algn="just">
              <a:buFont typeface="Wingdings" panose="05000000000000000000" pitchFamily="2" charset="2"/>
              <a:buChar char="ü"/>
            </a:pPr>
            <a:r>
              <a:rPr lang="en-GB" sz="1800" b="0" i="0" u="none" strike="noStrike" baseline="0" dirty="0">
                <a:solidFill>
                  <a:srgbClr val="000000"/>
                </a:solidFill>
                <a:latin typeface="Palatino LT Std"/>
              </a:rPr>
              <a:t> The physical infrastructure can be maintained by the service providers themselves. Thus, it eliminates or hides the complexity of maintaining the physical infrastructure from the IT architects. </a:t>
            </a:r>
            <a:endParaRPr lang="en-IN" sz="1800" dirty="0">
              <a:solidFill>
                <a:srgbClr val="000000"/>
              </a:solidFill>
              <a:latin typeface="Palatino LT Std"/>
            </a:endParaRPr>
          </a:p>
        </p:txBody>
      </p:sp>
    </p:spTree>
    <p:extLst>
      <p:ext uri="{BB962C8B-B14F-4D97-AF65-F5344CB8AC3E}">
        <p14:creationId xmlns:p14="http://schemas.microsoft.com/office/powerpoint/2010/main" val="31862781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I</a:t>
            </a:r>
            <a:r>
              <a:rPr lang="en-IN" sz="2000" b="1" i="0" u="none" strike="noStrike" baseline="0" dirty="0">
                <a:solidFill>
                  <a:srgbClr val="FF0066"/>
                </a:solidFill>
                <a:latin typeface="Palatino LT Std"/>
              </a:rPr>
              <a:t>aaS: </a:t>
            </a:r>
            <a:r>
              <a:rPr lang="en-IN" sz="20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dirty="0">
                <a:solidFill>
                  <a:srgbClr val="000000"/>
                </a:solidFill>
                <a:latin typeface="Palatino LT Std"/>
              </a:rPr>
              <a:t> </a:t>
            </a:r>
            <a:r>
              <a:rPr lang="en-GB" sz="1800" b="0" i="0" u="none" strike="noStrike" baseline="0" dirty="0">
                <a:solidFill>
                  <a:srgbClr val="000000"/>
                </a:solidFill>
                <a:latin typeface="Palatino LT Std"/>
              </a:rPr>
              <a:t>A typical IaaS provider may provide the flowing services as shown in th</a:t>
            </a:r>
            <a:r>
              <a:rPr lang="en-GB" sz="1800" dirty="0">
                <a:solidFill>
                  <a:srgbClr val="000000"/>
                </a:solidFill>
                <a:latin typeface="Palatino LT Std"/>
              </a:rPr>
              <a:t>e following fig:</a:t>
            </a:r>
          </a:p>
          <a:p>
            <a:pPr marR="2400" algn="just">
              <a:buFont typeface="Wingdings" panose="05000000000000000000" pitchFamily="2" charset="2"/>
              <a:buChar char="ü"/>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7D74F230-11DD-4E9A-958E-2E7815861933}"/>
              </a:ext>
            </a:extLst>
          </p:cNvPr>
          <p:cNvPicPr>
            <a:picLocks noChangeAspect="1"/>
          </p:cNvPicPr>
          <p:nvPr/>
        </p:nvPicPr>
        <p:blipFill>
          <a:blip r:embed="rId2"/>
          <a:stretch>
            <a:fillRect/>
          </a:stretch>
        </p:blipFill>
        <p:spPr>
          <a:xfrm>
            <a:off x="2133600" y="1417601"/>
            <a:ext cx="3908468" cy="2544799"/>
          </a:xfrm>
          <a:prstGeom prst="rect">
            <a:avLst/>
          </a:prstGeom>
        </p:spPr>
      </p:pic>
      <p:sp>
        <p:nvSpPr>
          <p:cNvPr id="7" name="TextBox 6">
            <a:extLst>
              <a:ext uri="{FF2B5EF4-FFF2-40B4-BE49-F238E27FC236}">
                <a16:creationId xmlns:a16="http://schemas.microsoft.com/office/drawing/2014/main" id="{C030B840-6ADD-4C96-972F-8642A90B479E}"/>
              </a:ext>
            </a:extLst>
          </p:cNvPr>
          <p:cNvSpPr txBox="1"/>
          <p:nvPr/>
        </p:nvSpPr>
        <p:spPr>
          <a:xfrm>
            <a:off x="169983" y="3962400"/>
            <a:ext cx="8593017" cy="2585323"/>
          </a:xfrm>
          <a:prstGeom prst="rect">
            <a:avLst/>
          </a:prstGeom>
          <a:noFill/>
        </p:spPr>
        <p:txBody>
          <a:bodyPr wrap="square">
            <a:spAutoFit/>
          </a:bodyPr>
          <a:lstStyle/>
          <a:p>
            <a:pPr marL="342900" marR="2400" indent="-342900" algn="just">
              <a:buFont typeface="+mj-lt"/>
              <a:buAutoNum type="arabicPeriod"/>
            </a:pPr>
            <a:r>
              <a:rPr lang="en-GB" sz="1800" b="1" i="1" u="none" strike="noStrike" baseline="0" dirty="0">
                <a:solidFill>
                  <a:srgbClr val="000000"/>
                </a:solidFill>
                <a:latin typeface="Palatino LT Std"/>
              </a:rPr>
              <a:t>Compute</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Computing as a Service includes virtual central processing units </a:t>
            </a:r>
            <a:r>
              <a:rPr lang="en-GB" sz="1800" b="1" i="1" u="none" strike="noStrike" baseline="0" dirty="0">
                <a:solidFill>
                  <a:srgbClr val="000000"/>
                </a:solidFill>
                <a:latin typeface="Palatino LT Std"/>
              </a:rPr>
              <a:t>(CPUs) and virtual main memory </a:t>
            </a:r>
            <a:r>
              <a:rPr lang="en-GB" sz="1800" b="0" i="0" u="none" strike="noStrike" baseline="0" dirty="0">
                <a:solidFill>
                  <a:srgbClr val="000000"/>
                </a:solidFill>
                <a:latin typeface="Palatino LT Std"/>
              </a:rPr>
              <a:t>for the VMs that are provisioned to the end users. </a:t>
            </a:r>
          </a:p>
          <a:p>
            <a:pPr marL="342900" marR="2400" indent="-342900" algn="just">
              <a:buFont typeface="+mj-lt"/>
              <a:buAutoNum type="arabicPeriod"/>
            </a:pPr>
            <a:r>
              <a:rPr lang="en-GB" sz="1800" b="1" i="1" u="none" strike="noStrike" baseline="0" dirty="0">
                <a:solidFill>
                  <a:srgbClr val="000000"/>
                </a:solidFill>
                <a:latin typeface="Palatino LT Std"/>
              </a:rPr>
              <a:t>Storage</a:t>
            </a:r>
            <a:r>
              <a:rPr lang="en-GB" sz="1800" b="1" i="0" u="none" strike="noStrike" baseline="0" dirty="0">
                <a:solidFill>
                  <a:srgbClr val="000000"/>
                </a:solidFill>
                <a:latin typeface="Palatino LT Std"/>
              </a:rPr>
              <a:t>: </a:t>
            </a:r>
            <a:r>
              <a:rPr lang="en-GB" sz="1800" b="0" i="0" u="none" strike="noStrike" baseline="0" dirty="0" err="1">
                <a:solidFill>
                  <a:srgbClr val="000000"/>
                </a:solidFill>
                <a:latin typeface="Palatino LT Std"/>
              </a:rPr>
              <a:t>STaaS</a:t>
            </a:r>
            <a:r>
              <a:rPr lang="en-GB" sz="1800" b="0" i="0" u="none" strike="noStrike" baseline="0" dirty="0">
                <a:solidFill>
                  <a:srgbClr val="000000"/>
                </a:solidFill>
                <a:latin typeface="Palatino LT Std"/>
              </a:rPr>
              <a:t> provides </a:t>
            </a:r>
            <a:r>
              <a:rPr lang="en-GB" sz="1800" b="1" i="1" u="none" strike="noStrike" baseline="0" dirty="0">
                <a:solidFill>
                  <a:srgbClr val="000000"/>
                </a:solidFill>
                <a:latin typeface="Palatino LT Std"/>
              </a:rPr>
              <a:t>back-end storage </a:t>
            </a:r>
            <a:r>
              <a:rPr lang="en-GB" sz="1800" b="0" i="0" u="none" strike="noStrike" baseline="0" dirty="0">
                <a:solidFill>
                  <a:srgbClr val="000000"/>
                </a:solidFill>
                <a:latin typeface="Palatino LT Std"/>
              </a:rPr>
              <a:t>for the VM images. Some of the IaaS providers also provide the back end for storing files. </a:t>
            </a:r>
          </a:p>
          <a:p>
            <a:pPr marL="342900" marR="2400" indent="-342900" algn="just">
              <a:buFont typeface="+mj-lt"/>
              <a:buAutoNum type="arabicPeriod"/>
            </a:pPr>
            <a:r>
              <a:rPr lang="en-GB" sz="1800" b="1" i="1" u="none" strike="noStrike" baseline="0" dirty="0">
                <a:solidFill>
                  <a:srgbClr val="000000"/>
                </a:solidFill>
                <a:latin typeface="Palatino LT Std"/>
              </a:rPr>
              <a:t>Network</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Network as a Service (</a:t>
            </a:r>
            <a:r>
              <a:rPr lang="en-GB" sz="1800" b="0" i="0" u="none" strike="noStrike" baseline="0" dirty="0" err="1">
                <a:solidFill>
                  <a:srgbClr val="000000"/>
                </a:solidFill>
                <a:latin typeface="Palatino LT Std"/>
              </a:rPr>
              <a:t>NaaS</a:t>
            </a:r>
            <a:r>
              <a:rPr lang="en-GB" sz="1800" b="0" i="0" u="none" strike="noStrike" baseline="0" dirty="0">
                <a:solidFill>
                  <a:srgbClr val="000000"/>
                </a:solidFill>
                <a:latin typeface="Palatino LT Std"/>
              </a:rPr>
              <a:t>) provides virtual networking components such as </a:t>
            </a:r>
            <a:r>
              <a:rPr lang="en-GB" sz="1800" b="1" i="1" u="none" strike="noStrike" baseline="0" dirty="0">
                <a:solidFill>
                  <a:srgbClr val="000000"/>
                </a:solidFill>
                <a:latin typeface="Palatino LT Std"/>
              </a:rPr>
              <a:t>virtual router, switch, and bridge for the VMs</a:t>
            </a:r>
            <a:r>
              <a:rPr lang="en-GB" sz="1800" b="0" i="0" u="none" strike="noStrike" baseline="0" dirty="0">
                <a:solidFill>
                  <a:srgbClr val="000000"/>
                </a:solidFill>
                <a:latin typeface="Palatino LT Std"/>
              </a:rPr>
              <a:t>. </a:t>
            </a:r>
          </a:p>
          <a:p>
            <a:pPr marL="342900" marR="2400" indent="-342900" algn="just">
              <a:buFont typeface="+mj-lt"/>
              <a:buAutoNum type="arabicPeriod"/>
            </a:pPr>
            <a:r>
              <a:rPr lang="en-GB" sz="1800" b="1" i="1" u="none" strike="noStrike" baseline="0" dirty="0">
                <a:solidFill>
                  <a:srgbClr val="000000"/>
                </a:solidFill>
                <a:latin typeface="Palatino LT Std"/>
              </a:rPr>
              <a:t>Load balancers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Load Balancing as a Service may provide load balancing capability at the infrastructure layer.</a:t>
            </a:r>
            <a:endParaRPr lang="en-IN" dirty="0"/>
          </a:p>
        </p:txBody>
      </p:sp>
    </p:spTree>
    <p:extLst>
      <p:ext uri="{BB962C8B-B14F-4D97-AF65-F5344CB8AC3E}">
        <p14:creationId xmlns:p14="http://schemas.microsoft.com/office/powerpoint/2010/main" val="7987015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I</a:t>
            </a:r>
            <a:r>
              <a:rPr lang="en-IN" sz="2000" b="1" i="0" u="none" strike="noStrike" baseline="0" dirty="0">
                <a:solidFill>
                  <a:srgbClr val="FF0066"/>
                </a:solidFill>
                <a:latin typeface="Palatino LT Std"/>
              </a:rPr>
              <a:t>aaS: </a:t>
            </a:r>
            <a:r>
              <a:rPr lang="en-IN" sz="2000" b="1" i="0" u="none" strike="noStrike" baseline="0" dirty="0">
                <a:solidFill>
                  <a:srgbClr val="000000"/>
                </a:solidFill>
                <a:latin typeface="Palatino LT Std"/>
              </a:rPr>
              <a:t> </a:t>
            </a:r>
          </a:p>
          <a:p>
            <a:pPr marL="0" marR="2400" indent="0" algn="just">
              <a:buNone/>
            </a:pPr>
            <a:endParaRPr lang="en-IN" sz="1800" dirty="0">
              <a:solidFill>
                <a:srgbClr val="000000"/>
              </a:solidFill>
              <a:latin typeface="Palatino LT Std"/>
            </a:endParaRPr>
          </a:p>
        </p:txBody>
      </p:sp>
      <p:pic>
        <p:nvPicPr>
          <p:cNvPr id="6" name="Picture 5">
            <a:extLst>
              <a:ext uri="{FF2B5EF4-FFF2-40B4-BE49-F238E27FC236}">
                <a16:creationId xmlns:a16="http://schemas.microsoft.com/office/drawing/2014/main" id="{7FD13B73-1F89-4B9C-AB2F-8AD37E9CFF5E}"/>
              </a:ext>
            </a:extLst>
          </p:cNvPr>
          <p:cNvPicPr>
            <a:picLocks noChangeAspect="1"/>
          </p:cNvPicPr>
          <p:nvPr/>
        </p:nvPicPr>
        <p:blipFill>
          <a:blip r:embed="rId2"/>
          <a:stretch>
            <a:fillRect/>
          </a:stretch>
        </p:blipFill>
        <p:spPr>
          <a:xfrm>
            <a:off x="1295400" y="992309"/>
            <a:ext cx="6115050" cy="5412512"/>
          </a:xfrm>
          <a:prstGeom prst="rect">
            <a:avLst/>
          </a:prstGeom>
        </p:spPr>
      </p:pic>
    </p:spTree>
    <p:extLst>
      <p:ext uri="{BB962C8B-B14F-4D97-AF65-F5344CB8AC3E}">
        <p14:creationId xmlns:p14="http://schemas.microsoft.com/office/powerpoint/2010/main" val="37034939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a:t>
            </a:r>
            <a:r>
              <a:rPr lang="en-IN" sz="2000" b="1" dirty="0">
                <a:solidFill>
                  <a:srgbClr val="FF0066"/>
                </a:solidFill>
                <a:latin typeface="Palatino LT Std"/>
              </a:rPr>
              <a:t>ics</a:t>
            </a:r>
            <a:r>
              <a:rPr lang="en-IN" sz="2000" b="1" i="0" u="none" strike="noStrike" baseline="0" dirty="0">
                <a:solidFill>
                  <a:srgbClr val="FF0066"/>
                </a:solidFill>
                <a:latin typeface="Palatino LT Std"/>
              </a:rPr>
              <a:t>:</a:t>
            </a:r>
          </a:p>
          <a:p>
            <a:pPr marL="0" marR="2400" indent="0" algn="just">
              <a:buNone/>
            </a:pPr>
            <a:r>
              <a:rPr lang="en-GB" sz="2000" b="1" u="none" strike="noStrike" baseline="0" dirty="0">
                <a:solidFill>
                  <a:srgbClr val="000000"/>
                </a:solidFill>
                <a:latin typeface="Palatino LT Std"/>
              </a:rPr>
              <a:t>Web access to the resources </a:t>
            </a:r>
            <a:r>
              <a:rPr lang="en-GB" sz="2000" b="1" u="none" strike="noStrike" baseline="0" dirty="0">
                <a:solidFill>
                  <a:srgbClr val="000000"/>
                </a:solidFill>
                <a:latin typeface="Palatino LT Std"/>
                <a:sym typeface="Wingdings" panose="05000000000000000000" pitchFamily="2" charset="2"/>
              </a:rPr>
              <a:t> </a:t>
            </a:r>
            <a:r>
              <a:rPr lang="en-GB" sz="1800" b="0" i="0" u="none" strike="noStrike" baseline="0" dirty="0">
                <a:solidFill>
                  <a:srgbClr val="000000"/>
                </a:solidFill>
                <a:latin typeface="Palatino LT Std"/>
              </a:rPr>
              <a:t>The IaaS model enables the IT users to access infrastructure resources over the Internet. </a:t>
            </a:r>
            <a:r>
              <a:rPr lang="en-GB" sz="1800" b="0" i="1" u="none" strike="noStrike" baseline="0" dirty="0">
                <a:solidFill>
                  <a:srgbClr val="000000"/>
                </a:solidFill>
                <a:latin typeface="Palatino LT Std"/>
                <a:sym typeface="Wingdings" panose="05000000000000000000" pitchFamily="2" charset="2"/>
              </a:rPr>
              <a:t> </a:t>
            </a:r>
            <a:r>
              <a:rPr lang="en-GB" sz="1800" dirty="0">
                <a:solidFill>
                  <a:srgbClr val="000000"/>
                </a:solidFill>
                <a:latin typeface="Palatino LT Std"/>
                <a:sym typeface="Wingdings" panose="05000000000000000000" pitchFamily="2" charset="2"/>
              </a:rPr>
              <a:t>through Web Browser or Management Console. </a:t>
            </a:r>
          </a:p>
          <a:p>
            <a:pPr marL="0" marR="2400" indent="0" algn="just">
              <a:buNone/>
            </a:pPr>
            <a:r>
              <a:rPr lang="en-GB" sz="2000" b="1" dirty="0">
                <a:solidFill>
                  <a:srgbClr val="000000"/>
                </a:solidFill>
                <a:latin typeface="Palatino LT Std"/>
                <a:sym typeface="Wingdings" panose="05000000000000000000" pitchFamily="2" charset="2"/>
              </a:rPr>
              <a:t>Centralized management: </a:t>
            </a:r>
            <a:r>
              <a:rPr lang="en-GB" sz="1800" b="0" i="0" u="none" strike="noStrike" baseline="0" dirty="0">
                <a:solidFill>
                  <a:srgbClr val="000000"/>
                </a:solidFill>
                <a:latin typeface="Palatino LT Std"/>
              </a:rPr>
              <a:t>Even though the physical resources are distributed, the management will be from a single place using  management console.</a:t>
            </a:r>
          </a:p>
          <a:p>
            <a:pPr marL="0" marR="2400" indent="0" algn="just">
              <a:buNone/>
            </a:pPr>
            <a:r>
              <a:rPr lang="en-IN" sz="2000" b="1" dirty="0">
                <a:solidFill>
                  <a:srgbClr val="000000"/>
                </a:solidFill>
                <a:latin typeface="Palatino LT Std"/>
              </a:rPr>
              <a:t>Elasticity and dynamic scaling:  </a:t>
            </a:r>
            <a:r>
              <a:rPr lang="en-GB" sz="1800" b="0" i="0" u="none" strike="noStrike" baseline="0" dirty="0">
                <a:solidFill>
                  <a:srgbClr val="000000"/>
                </a:solidFill>
                <a:latin typeface="Palatino LT Std"/>
              </a:rPr>
              <a:t>IaaS provides elastic services where the usage of resources can be increased or decreased according to the requirements.  </a:t>
            </a:r>
            <a:endParaRPr lang="en-GB" sz="1800" b="1" dirty="0">
              <a:solidFill>
                <a:srgbClr val="000000"/>
              </a:solidFill>
              <a:latin typeface="Palatino LT Std"/>
              <a:sym typeface="Wingdings" panose="05000000000000000000" pitchFamily="2" charset="2"/>
            </a:endParaRPr>
          </a:p>
          <a:p>
            <a:pPr marL="0" marR="2400" indent="0" algn="just">
              <a:buNone/>
            </a:pPr>
            <a:r>
              <a:rPr lang="en-IN" sz="2000" b="1" dirty="0">
                <a:solidFill>
                  <a:srgbClr val="000000"/>
                </a:solidFill>
                <a:latin typeface="Palatino LT Std"/>
              </a:rPr>
              <a:t>Shared infrastructure:  </a:t>
            </a:r>
            <a:r>
              <a:rPr lang="en-GB" sz="1800" b="0" i="0" u="none" strike="noStrike" baseline="0" dirty="0">
                <a:solidFill>
                  <a:srgbClr val="000000"/>
                </a:solidFill>
                <a:latin typeface="Palatino LT Std"/>
              </a:rPr>
              <a:t>IaaS follows a one-to-many delivery model and allows multiple IT users to share the same physical infrastructure.   </a:t>
            </a:r>
          </a:p>
          <a:p>
            <a:pPr marL="0" marR="2400" indent="0" algn="just">
              <a:buNone/>
            </a:pPr>
            <a:r>
              <a:rPr lang="en-IN" sz="2000" b="1" dirty="0">
                <a:solidFill>
                  <a:srgbClr val="000000"/>
                </a:solidFill>
                <a:latin typeface="Palatino LT Std"/>
              </a:rPr>
              <a:t>Preconfigured VMs: </a:t>
            </a:r>
            <a:r>
              <a:rPr lang="en-GB" sz="1800" b="0" i="0" u="none" strike="noStrike" baseline="0" dirty="0">
                <a:solidFill>
                  <a:srgbClr val="000000"/>
                </a:solidFill>
                <a:latin typeface="Palatino LT Std"/>
              </a:rPr>
              <a:t>IaaS providers offer preconfigured VMs with operating systems (OSs), network configuration, etc. The IT users can select any kind of VMs of their choice. The IT users are free to configure VMs from scratch. The users can directly start using the VMs as soon as they subscribed to the services. </a:t>
            </a:r>
            <a:r>
              <a:rPr lang="en-GB" sz="1800" dirty="0">
                <a:solidFill>
                  <a:srgbClr val="000000"/>
                </a:solidFill>
                <a:latin typeface="Palatino LT Std"/>
              </a:rPr>
              <a:t> </a:t>
            </a:r>
          </a:p>
          <a:p>
            <a:pPr marL="0" marR="2400" indent="0" algn="just">
              <a:buNone/>
            </a:pPr>
            <a:r>
              <a:rPr lang="en-GB" sz="2000" b="1" dirty="0">
                <a:solidFill>
                  <a:srgbClr val="000000"/>
                </a:solidFill>
                <a:latin typeface="Palatino LT Std"/>
              </a:rPr>
              <a:t>Metered services:</a:t>
            </a:r>
            <a:r>
              <a:rPr lang="en-GB" sz="1800" b="0" i="0" u="none" strike="noStrike" baseline="0" dirty="0">
                <a:solidFill>
                  <a:srgbClr val="000000"/>
                </a:solidFill>
                <a:latin typeface="Palatino LT Std"/>
              </a:rPr>
              <a:t> IaaS allows the IT users to rent the computing resources instead of buying it. The services consumed by the IT user will be measured, and the users will be charged by the IaaS providers based on the amount of usage.</a:t>
            </a:r>
            <a:endParaRPr lang="en-IN" sz="1800" dirty="0">
              <a:solidFill>
                <a:srgbClr val="000000"/>
              </a:solidFill>
              <a:latin typeface="Palatino LT Std"/>
            </a:endParaRPr>
          </a:p>
        </p:txBody>
      </p:sp>
    </p:spTree>
    <p:extLst>
      <p:ext uri="{BB962C8B-B14F-4D97-AF65-F5344CB8AC3E}">
        <p14:creationId xmlns:p14="http://schemas.microsoft.com/office/powerpoint/2010/main" val="1494410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Suitability of IaaS:</a:t>
            </a:r>
          </a:p>
          <a:p>
            <a:pPr marL="0" marR="2400" indent="0" algn="just">
              <a:buNone/>
            </a:pPr>
            <a:r>
              <a:rPr lang="en-GB" sz="2000" b="1" dirty="0">
                <a:solidFill>
                  <a:srgbClr val="000000"/>
                </a:solidFill>
                <a:latin typeface="Palatino LT Std"/>
              </a:rPr>
              <a:t>Unpredictable spikes in usage: </a:t>
            </a:r>
            <a:r>
              <a:rPr lang="en-GB" sz="1800" b="0" i="0" u="none" strike="noStrike" baseline="0" dirty="0">
                <a:solidFill>
                  <a:srgbClr val="000000"/>
                </a:solidFill>
                <a:latin typeface="Palatino LT Std"/>
              </a:rPr>
              <a:t>When there is a significant spike in usage of computing resources, IaaS is the best option for IT industries. If there is an unpredictable demand of infrastructure, then it is recommended to use IaaS services.</a:t>
            </a:r>
          </a:p>
          <a:p>
            <a:pPr marL="0" marR="2400" indent="0" algn="just">
              <a:buNone/>
            </a:pPr>
            <a:r>
              <a:rPr lang="en-GB" sz="2000" b="1" dirty="0">
                <a:solidFill>
                  <a:srgbClr val="000000"/>
                </a:solidFill>
                <a:latin typeface="Palatino LT Std"/>
              </a:rPr>
              <a:t>Limited capital investment: </a:t>
            </a:r>
            <a:r>
              <a:rPr lang="en-GB" sz="1800" b="0" i="0" u="none" strike="noStrike" baseline="0" dirty="0">
                <a:solidFill>
                  <a:srgbClr val="000000"/>
                </a:solidFill>
                <a:latin typeface="Palatino LT Std"/>
              </a:rPr>
              <a:t>New start-up companies cannot invest more on buying infrastructure for their business needs. And so by using IaaS, start-up companies can reduce the capital investment on hardware. IaaS is the suitable option for start-up companies with less capital investment on hardware. </a:t>
            </a:r>
            <a:r>
              <a:rPr lang="en-GB" sz="1800" dirty="0">
                <a:solidFill>
                  <a:srgbClr val="000000"/>
                </a:solidFill>
                <a:latin typeface="Palatino LT Std"/>
              </a:rPr>
              <a:t> </a:t>
            </a:r>
          </a:p>
          <a:p>
            <a:pPr marL="0" marR="2400" indent="0" algn="just">
              <a:buNone/>
            </a:pPr>
            <a:r>
              <a:rPr lang="en-GB" sz="2000" b="1" dirty="0">
                <a:solidFill>
                  <a:srgbClr val="000000"/>
                </a:solidFill>
                <a:latin typeface="Palatino LT Std"/>
              </a:rPr>
              <a:t>Infrastructure on demand: </a:t>
            </a:r>
            <a:r>
              <a:rPr lang="en-GB" sz="1800" b="0" i="0" u="none" strike="noStrike" baseline="0" dirty="0">
                <a:solidFill>
                  <a:srgbClr val="000000"/>
                </a:solidFill>
                <a:latin typeface="Palatino LT Std"/>
              </a:rPr>
              <a:t>Some organizations may require large infrastructure for a short period of time. For this purpose, an organization cannot afford to buy more on-premise resources. Instead, they can rent the required resources.</a:t>
            </a:r>
          </a:p>
          <a:p>
            <a:pPr marL="0" marR="2400" indent="0" algn="just">
              <a:buNone/>
            </a:pPr>
            <a:r>
              <a:rPr lang="en-IN" sz="18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63321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Introduction	</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latin typeface="Times New Roman" pitchFamily="18" charset="0"/>
                <a:cs typeface="Times New Roman" pitchFamily="18" charset="0"/>
              </a:rPr>
              <a:t>cloud software  environments: </a:t>
            </a:r>
          </a:p>
          <a:p>
            <a:pPr>
              <a:buNone/>
            </a:pPr>
            <a:r>
              <a:rPr lang="en-US" sz="2000" b="1" dirty="0">
                <a:latin typeface="Times New Roman" pitchFamily="18" charset="0"/>
                <a:cs typeface="Times New Roman" pitchFamily="18" charset="0"/>
              </a:rPr>
              <a:t>Open source: </a:t>
            </a:r>
          </a:p>
          <a:p>
            <a:pPr>
              <a:buNone/>
            </a:pPr>
            <a:r>
              <a:rPr lang="en-US" sz="2000" dirty="0">
                <a:latin typeface="Times New Roman" pitchFamily="18" charset="0"/>
                <a:cs typeface="Times New Roman" pitchFamily="18" charset="0"/>
              </a:rPr>
              <a:t>Eucalyptus and Nimbus</a:t>
            </a:r>
          </a:p>
          <a:p>
            <a:pPr>
              <a:buNone/>
            </a:pPr>
            <a:r>
              <a:rPr lang="en-US" sz="2000" dirty="0">
                <a:latin typeface="Times New Roman" pitchFamily="18" charset="0"/>
                <a:cs typeface="Times New Roman" pitchFamily="18" charset="0"/>
              </a:rPr>
              <a:t>-----------------------------------</a:t>
            </a:r>
          </a:p>
          <a:p>
            <a:r>
              <a:rPr lang="en-US" sz="2000" dirty="0" err="1"/>
              <a:t>Manjrasoft</a:t>
            </a:r>
            <a:r>
              <a:rPr lang="en-US" sz="2000" dirty="0"/>
              <a:t>  Aneka </a:t>
            </a:r>
          </a:p>
          <a:p>
            <a:pPr>
              <a:buNone/>
            </a:pPr>
            <a:r>
              <a:rPr lang="en-US" sz="2000" dirty="0" err="1"/>
              <a:t>OpenNebula</a:t>
            </a:r>
            <a:endParaRPr lang="en-US" sz="2000" dirty="0"/>
          </a:p>
          <a:p>
            <a:pPr>
              <a:buNone/>
            </a:pPr>
            <a:r>
              <a:rPr lang="en-US" sz="2000" dirty="0"/>
              <a:t>Google </a:t>
            </a:r>
            <a:r>
              <a:rPr lang="en-US" sz="2000" dirty="0" err="1"/>
              <a:t>AppEngine</a:t>
            </a:r>
            <a:r>
              <a:rPr lang="en-US" sz="2000" dirty="0"/>
              <a:t>,</a:t>
            </a:r>
          </a:p>
          <a:p>
            <a:pPr>
              <a:buNone/>
            </a:pPr>
            <a:r>
              <a:rPr lang="en-US" sz="2000" dirty="0"/>
              <a:t>Google </a:t>
            </a:r>
            <a:r>
              <a:rPr lang="en-US" sz="2000" dirty="0" err="1"/>
              <a:t>WebToolkit</a:t>
            </a:r>
            <a:endParaRPr lang="en-US" sz="2000" dirty="0"/>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1800" b="1" dirty="0">
                <a:solidFill>
                  <a:srgbClr val="FF0066"/>
                </a:solidFill>
                <a:latin typeface="Palatino LT Std"/>
              </a:rPr>
              <a:t>IaaS not Suitable when:</a:t>
            </a:r>
          </a:p>
          <a:p>
            <a:pPr marL="0" marR="2400" indent="0" algn="just">
              <a:buNone/>
            </a:pPr>
            <a:r>
              <a:rPr lang="en-GB" sz="2000" b="1" dirty="0">
                <a:solidFill>
                  <a:srgbClr val="000000"/>
                </a:solidFill>
                <a:latin typeface="Palatino LT Std"/>
              </a:rPr>
              <a:t>When regulatory compliance does not allow off-premise hosting: </a:t>
            </a:r>
            <a:r>
              <a:rPr lang="en-GB" sz="1800" b="0" i="0" u="none" strike="noStrike" baseline="0" dirty="0">
                <a:solidFill>
                  <a:srgbClr val="000000"/>
                </a:solidFill>
                <a:latin typeface="Palatino LT Std"/>
              </a:rPr>
              <a:t>For some companies, its regulation may not allow the application and data to be hosted on third-party off-premise infrastructure. </a:t>
            </a:r>
          </a:p>
          <a:p>
            <a:pPr marL="0" marR="2400" indent="0" algn="just">
              <a:buNone/>
            </a:pPr>
            <a:r>
              <a:rPr lang="en-GB" sz="2000" b="1" dirty="0">
                <a:solidFill>
                  <a:srgbClr val="000000"/>
                </a:solidFill>
                <a:latin typeface="Palatino LT Std"/>
              </a:rPr>
              <a:t>When usage is minimal: </a:t>
            </a:r>
            <a:r>
              <a:rPr lang="en-GB" sz="1800" b="0" i="0" u="none" strike="noStrike" baseline="0" dirty="0">
                <a:solidFill>
                  <a:srgbClr val="000000"/>
                </a:solidFill>
                <a:latin typeface="Palatino LT Std"/>
              </a:rPr>
              <a:t>When the usage is minimal and the available on-premise infrastructure itself is capable of satisfying their needs. </a:t>
            </a:r>
          </a:p>
          <a:p>
            <a:pPr marL="0" marR="2400" indent="0" algn="just">
              <a:buNone/>
            </a:pPr>
            <a:r>
              <a:rPr lang="en-GB" sz="2000" b="1" dirty="0">
                <a:solidFill>
                  <a:srgbClr val="000000"/>
                </a:solidFill>
                <a:latin typeface="Palatino LT Std"/>
              </a:rPr>
              <a:t>When better performance is required: </a:t>
            </a:r>
            <a:r>
              <a:rPr lang="en-GB" sz="1800" b="0" i="0" u="none" strike="noStrike" baseline="0" dirty="0">
                <a:solidFill>
                  <a:srgbClr val="000000"/>
                </a:solidFill>
                <a:latin typeface="Palatino LT Std"/>
              </a:rPr>
              <a:t>Since the IaaS services are accessed through the Internet, sometimes the performance might be not as expected due to network latency </a:t>
            </a:r>
            <a:endParaRPr lang="en-GB" sz="1800" dirty="0">
              <a:solidFill>
                <a:srgbClr val="000000"/>
              </a:solidFill>
              <a:latin typeface="Palatino LT Std"/>
            </a:endParaRPr>
          </a:p>
          <a:p>
            <a:pPr marL="0" marR="2400" indent="0" algn="just">
              <a:buNone/>
            </a:pPr>
            <a:r>
              <a:rPr lang="en-GB" sz="2000" b="1" dirty="0">
                <a:solidFill>
                  <a:srgbClr val="000000"/>
                </a:solidFill>
                <a:latin typeface="Palatino LT Std"/>
              </a:rPr>
              <a:t>When there is a need for more control on physical infrastructure: </a:t>
            </a:r>
            <a:r>
              <a:rPr lang="en-GB" sz="1800" b="0" i="0" u="none" strike="noStrike" baseline="0" dirty="0">
                <a:solidFill>
                  <a:srgbClr val="000000"/>
                </a:solidFill>
                <a:latin typeface="Palatino LT Std"/>
              </a:rPr>
              <a:t>Some organizations might require physical control over the underlying infrastructure. As the IaaS services are abstracted as virtual resources, it is not possible to have more control on underlying physical infrastructure.</a:t>
            </a: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9312484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Pros  (Advantages) of IaaS: </a:t>
            </a:r>
            <a:r>
              <a:rPr lang="en-IN" sz="2000" b="1" i="0" u="none" strike="noStrike" baseline="0" dirty="0">
                <a:solidFill>
                  <a:srgbClr val="000000"/>
                </a:solidFill>
                <a:latin typeface="Palatino LT Std"/>
              </a:rPr>
              <a:t> </a:t>
            </a:r>
          </a:p>
          <a:p>
            <a:pPr marL="0" marR="2400" indent="0" algn="just">
              <a:buNone/>
            </a:pPr>
            <a:r>
              <a:rPr lang="en-GB" sz="2000" b="1" dirty="0">
                <a:solidFill>
                  <a:srgbClr val="000000"/>
                </a:solidFill>
                <a:latin typeface="Palatino LT Std"/>
              </a:rPr>
              <a:t>Pay-as-you-use model: </a:t>
            </a:r>
            <a:r>
              <a:rPr lang="en-GB" sz="1800" b="0" i="0" u="none" strike="noStrike" baseline="0" dirty="0">
                <a:solidFill>
                  <a:srgbClr val="000000"/>
                </a:solidFill>
                <a:latin typeface="Palatino LT Std"/>
              </a:rPr>
              <a:t>The IaaS services are provided to the customers on a pay-per-use basis. This ensures that the customers are required to pay for what they have used. This model eliminates the unnecessary spending on buying hardware.  </a:t>
            </a:r>
          </a:p>
          <a:p>
            <a:pPr marL="0" marR="2400" indent="0" algn="just">
              <a:buNone/>
            </a:pPr>
            <a:r>
              <a:rPr lang="en-GB" sz="2000" b="1" dirty="0">
                <a:solidFill>
                  <a:srgbClr val="000000"/>
                </a:solidFill>
                <a:latin typeface="Palatino LT Std"/>
              </a:rPr>
              <a:t>Reduced TCO(Total Cost of Ownership): </a:t>
            </a:r>
            <a:r>
              <a:rPr lang="en-GB" sz="1800" b="0" i="0" u="none" strike="noStrike" baseline="0" dirty="0">
                <a:solidFill>
                  <a:srgbClr val="000000"/>
                </a:solidFill>
                <a:latin typeface="Palatino LT Std"/>
              </a:rPr>
              <a:t>Since IaaS providers allow the IT users to rent the computing resources, they need not buy physical hardware for running their business. </a:t>
            </a:r>
          </a:p>
          <a:p>
            <a:pPr marL="0" marR="2400" indent="0" algn="just">
              <a:buNone/>
            </a:pPr>
            <a:r>
              <a:rPr lang="en-GB" sz="2000" b="1" dirty="0">
                <a:solidFill>
                  <a:srgbClr val="000000"/>
                </a:solidFill>
                <a:latin typeface="Palatino LT Std"/>
              </a:rPr>
              <a:t>Elastic resources: </a:t>
            </a:r>
            <a:r>
              <a:rPr lang="en-GB" sz="1800" b="0" i="0" u="none" strike="noStrike" baseline="0" dirty="0">
                <a:solidFill>
                  <a:srgbClr val="000000"/>
                </a:solidFill>
                <a:latin typeface="Palatino LT Std"/>
              </a:rPr>
              <a:t>IaaS provides resources based on the current needs. IT users can scale up or scale down the resources whenever they want. This dynamic scaling is done automatically using some load balancers.  </a:t>
            </a:r>
          </a:p>
          <a:p>
            <a:pPr marL="0" marR="2400" indent="0" algn="just">
              <a:buNone/>
            </a:pPr>
            <a:r>
              <a:rPr lang="en-GB" sz="2000" b="1" dirty="0">
                <a:solidFill>
                  <a:srgbClr val="000000"/>
                </a:solidFill>
                <a:latin typeface="Palatino LT Std"/>
              </a:rPr>
              <a:t>Better resource utilization: </a:t>
            </a:r>
            <a:r>
              <a:rPr lang="en-GB" sz="1800" b="0" i="0" u="none" strike="noStrike" baseline="0" dirty="0">
                <a:solidFill>
                  <a:srgbClr val="000000"/>
                </a:solidFill>
                <a:latin typeface="Palatino LT Std"/>
              </a:rPr>
              <a:t>Resource utilization is the most important criteria to succeed in the IT business. The purchased infrastructure should be utilized properly to increase the </a:t>
            </a:r>
            <a:r>
              <a:rPr lang="en-GB" sz="1800" b="1" i="0" u="none" strike="noStrike" baseline="0" dirty="0">
                <a:solidFill>
                  <a:srgbClr val="000000"/>
                </a:solidFill>
                <a:latin typeface="Palatino LT Std"/>
              </a:rPr>
              <a:t>ROI (Return On Investment). </a:t>
            </a:r>
            <a:r>
              <a:rPr lang="en-GB" sz="1800" b="0" i="0" u="none" strike="noStrike" baseline="0" dirty="0">
                <a:solidFill>
                  <a:srgbClr val="000000"/>
                </a:solidFill>
                <a:latin typeface="Palatino LT Std"/>
              </a:rPr>
              <a:t>IaaS ensures better resource utilization and provides high ROI for IaaS providers. </a:t>
            </a:r>
          </a:p>
          <a:p>
            <a:pPr marL="0" marR="2400" indent="0" algn="just">
              <a:buNone/>
            </a:pPr>
            <a:r>
              <a:rPr lang="en-GB" sz="2000" b="1" dirty="0">
                <a:solidFill>
                  <a:srgbClr val="000000"/>
                </a:solidFill>
                <a:latin typeface="Palatino LT Std"/>
              </a:rPr>
              <a:t>Supports Green IT: </a:t>
            </a:r>
            <a:r>
              <a:rPr lang="en-GB" sz="1800" b="0" i="0" u="none" strike="noStrike" baseline="0" dirty="0">
                <a:solidFill>
                  <a:srgbClr val="000000"/>
                </a:solidFill>
                <a:latin typeface="Palatino LT Std"/>
              </a:rPr>
              <a:t>In traditional IT infrastructure, dedicated servers are used for different business needs. Since many servers are used, the power consumption will be high. This does not result in Green IT. </a:t>
            </a:r>
          </a:p>
          <a:p>
            <a:pPr marL="273050" marR="2400" indent="-273050" algn="just">
              <a:buFont typeface="Wingdings" panose="05000000000000000000" pitchFamily="2" charset="2"/>
              <a:buChar char="Ø"/>
            </a:pPr>
            <a:r>
              <a:rPr lang="en-GB" sz="1800" b="0" i="0" u="none" strike="noStrike" baseline="0" dirty="0">
                <a:solidFill>
                  <a:srgbClr val="000000"/>
                </a:solidFill>
                <a:latin typeface="Palatino LT Std"/>
              </a:rPr>
              <a:t>In IaaS, the need of buying dedicated servers is eliminated as single infrastructure is shared between multiple customers, thus reducing the number of servers to be purchased and hence the power consumption that results in Green IT.</a:t>
            </a:r>
            <a:endParaRPr lang="en-IN" sz="1800" dirty="0">
              <a:solidFill>
                <a:srgbClr val="000000"/>
              </a:solidFill>
              <a:latin typeface="Palatino LT Std"/>
            </a:endParaRPr>
          </a:p>
        </p:txBody>
      </p:sp>
    </p:spTree>
    <p:extLst>
      <p:ext uri="{BB962C8B-B14F-4D97-AF65-F5344CB8AC3E}">
        <p14:creationId xmlns:p14="http://schemas.microsoft.com/office/powerpoint/2010/main" val="41178307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Cons ( Drawbacks ) of IaaS: </a:t>
            </a:r>
            <a:r>
              <a:rPr lang="en-IN" sz="2000" b="1" i="0" u="none" strike="noStrike" baseline="0" dirty="0">
                <a:solidFill>
                  <a:srgbClr val="000000"/>
                </a:solidFill>
                <a:latin typeface="Palatino LT Std"/>
              </a:rPr>
              <a:t> </a:t>
            </a:r>
          </a:p>
          <a:p>
            <a:pPr marL="0" marR="2400" indent="0" algn="just">
              <a:buNone/>
            </a:pPr>
            <a:r>
              <a:rPr lang="en-GB" sz="2000" b="1" dirty="0">
                <a:solidFill>
                  <a:srgbClr val="000000"/>
                </a:solidFill>
                <a:latin typeface="Palatino LT Std"/>
              </a:rPr>
              <a:t>Security issues: </a:t>
            </a:r>
            <a:r>
              <a:rPr lang="en-GB" sz="1800" b="0" i="0" u="none" strike="noStrike" baseline="0" dirty="0">
                <a:solidFill>
                  <a:srgbClr val="000000"/>
                </a:solidFill>
                <a:latin typeface="Palatino LT Std"/>
              </a:rPr>
              <a:t>Since IaaS uses virtualization as the enabling technology, hypervisors play an important role. There are many attacks that target the hypervisors to compromise it. If hypervisors get compromised, then any VMs can be attacked easily.   </a:t>
            </a:r>
          </a:p>
          <a:p>
            <a:pPr marL="0" marR="2400" indent="0" algn="just">
              <a:buNone/>
            </a:pPr>
            <a:r>
              <a:rPr lang="en-GB" sz="2000" b="1" dirty="0">
                <a:solidFill>
                  <a:srgbClr val="000000"/>
                </a:solidFill>
                <a:latin typeface="Palatino LT Std"/>
              </a:rPr>
              <a:t>Interoperability issues: </a:t>
            </a:r>
            <a:r>
              <a:rPr lang="en-GB" sz="1800" b="0" i="0" u="none" strike="noStrike" baseline="0" dirty="0">
                <a:solidFill>
                  <a:srgbClr val="000000"/>
                </a:solidFill>
                <a:latin typeface="Palatino LT Std"/>
              </a:rPr>
              <a:t>There are no common standards followed among the different IaaS providers. It is very difficult to migrate any VM from one IaaS provider to the other. Sometimes, the customers might face the vendor lock-in problem. </a:t>
            </a:r>
          </a:p>
          <a:p>
            <a:pPr marL="0" marR="2400" indent="0" algn="just">
              <a:buNone/>
            </a:pPr>
            <a:r>
              <a:rPr lang="en-GB" sz="2000" b="1" dirty="0">
                <a:solidFill>
                  <a:srgbClr val="000000"/>
                </a:solidFill>
                <a:latin typeface="Palatino LT Std"/>
              </a:rPr>
              <a:t>Performance issues: </a:t>
            </a:r>
            <a:r>
              <a:rPr lang="en-GB" sz="1800" b="0" i="0" u="none" strike="noStrike" baseline="0" dirty="0">
                <a:solidFill>
                  <a:srgbClr val="000000"/>
                </a:solidFill>
                <a:latin typeface="Palatino LT Std"/>
              </a:rPr>
              <a:t>IaaS is nothing but the consolidation of available resources from the distributed cloud servers. Here, all the distributed servers are connected over the network. Latency of the network plays an important role in deciding the performance. Because of latency issues, </a:t>
            </a:r>
            <a:r>
              <a:rPr lang="en-GB" sz="1800" i="1" dirty="0">
                <a:solidFill>
                  <a:srgbClr val="000000"/>
                </a:solidFill>
                <a:latin typeface="Palatino LT Std"/>
              </a:rPr>
              <a:t>sometimes</a:t>
            </a:r>
            <a:r>
              <a:rPr lang="en-GB" sz="1800" b="0" i="0" u="none" strike="noStrike" baseline="0" dirty="0">
                <a:solidFill>
                  <a:srgbClr val="000000"/>
                </a:solidFill>
                <a:latin typeface="Palatino LT Std"/>
              </a:rPr>
              <a:t> the VM contains issues with its performance. </a:t>
            </a:r>
            <a:endParaRPr lang="en-IN" sz="1800" dirty="0">
              <a:solidFill>
                <a:srgbClr val="000000"/>
              </a:solidFill>
              <a:latin typeface="Palatino LT Std"/>
            </a:endParaRPr>
          </a:p>
        </p:txBody>
      </p:sp>
    </p:spTree>
    <p:extLst>
      <p:ext uri="{BB962C8B-B14F-4D97-AF65-F5344CB8AC3E}">
        <p14:creationId xmlns:p14="http://schemas.microsoft.com/office/powerpoint/2010/main" val="3765187000"/>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IaaS Providers summary:</a:t>
            </a: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9B09CB56-F012-4C8C-B04D-0CDE63F2DF86}"/>
              </a:ext>
            </a:extLst>
          </p:cNvPr>
          <p:cNvPicPr>
            <a:picLocks noChangeAspect="1"/>
          </p:cNvPicPr>
          <p:nvPr/>
        </p:nvPicPr>
        <p:blipFill>
          <a:blip r:embed="rId3"/>
          <a:stretch>
            <a:fillRect/>
          </a:stretch>
        </p:blipFill>
        <p:spPr>
          <a:xfrm>
            <a:off x="3517" y="992309"/>
            <a:ext cx="9144000" cy="5241681"/>
          </a:xfrm>
          <a:prstGeom prst="rect">
            <a:avLst/>
          </a:prstGeom>
        </p:spPr>
      </p:pic>
    </p:spTree>
    <p:extLst>
      <p:ext uri="{BB962C8B-B14F-4D97-AF65-F5344CB8AC3E}">
        <p14:creationId xmlns:p14="http://schemas.microsoft.com/office/powerpoint/2010/main" val="3728848892"/>
      </p:ext>
    </p:extLst>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latin typeface="Times New Roman" panose="02020603050405020304" pitchFamily="18" charset="0"/>
                <a:ea typeface="Arial" panose="020B0604020202020204" pitchFamily="34" charset="0"/>
                <a:cs typeface="Times New Roman" panose="02020603050405020304" pitchFamily="18" charset="0"/>
              </a:rPr>
              <a:t>PaaS (Platform As A Service)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93039106"/>
      </p:ext>
    </p:extLst>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Arial" panose="020B0604020202020204" pitchFamily="34" charset="0"/>
              <a:buChar char="•"/>
            </a:pPr>
            <a:r>
              <a:rPr lang="en-GB" sz="1800" b="0" i="0" u="none" strike="noStrike" baseline="0" dirty="0">
                <a:solidFill>
                  <a:srgbClr val="000000"/>
                </a:solidFill>
                <a:latin typeface="Palatino LT Std"/>
              </a:rPr>
              <a:t>PaaS changes the application development from local machine to online. </a:t>
            </a:r>
          </a:p>
          <a:p>
            <a:pPr marR="2400" algn="just">
              <a:buFont typeface="Arial" panose="020B0604020202020204" pitchFamily="34" charset="0"/>
              <a:buChar char="•"/>
            </a:pPr>
            <a:r>
              <a:rPr lang="en-GB" sz="1800" b="0" i="0" u="none" strike="noStrike" baseline="0" dirty="0">
                <a:solidFill>
                  <a:srgbClr val="000000"/>
                </a:solidFill>
                <a:latin typeface="Palatino LT Std"/>
              </a:rPr>
              <a:t>PaaS providers may provide programming languages, application frameworks, databases, and testing tools as a Service.</a:t>
            </a:r>
          </a:p>
          <a:p>
            <a:pPr marR="2400" algn="just">
              <a:buFont typeface="Arial" panose="020B0604020202020204" pitchFamily="34" charset="0"/>
              <a:buChar char="•"/>
            </a:pPr>
            <a:r>
              <a:rPr lang="en-GB" sz="1800" b="0" i="0" u="none" strike="noStrike" baseline="0" dirty="0">
                <a:solidFill>
                  <a:srgbClr val="000000"/>
                </a:solidFill>
                <a:latin typeface="Palatino LT Std"/>
              </a:rPr>
              <a:t>The developers can consume the services over the Internet.</a:t>
            </a: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85ED756A-7762-447D-AE77-2C091FA437C8}"/>
              </a:ext>
            </a:extLst>
          </p:cNvPr>
          <p:cNvPicPr>
            <a:picLocks noChangeAspect="1"/>
          </p:cNvPicPr>
          <p:nvPr/>
        </p:nvPicPr>
        <p:blipFill>
          <a:blip r:embed="rId2"/>
          <a:stretch>
            <a:fillRect/>
          </a:stretch>
        </p:blipFill>
        <p:spPr>
          <a:xfrm>
            <a:off x="2057400" y="2666438"/>
            <a:ext cx="4724400" cy="4115362"/>
          </a:xfrm>
          <a:prstGeom prst="rect">
            <a:avLst/>
          </a:prstGeom>
        </p:spPr>
      </p:pic>
    </p:spTree>
    <p:extLst>
      <p:ext uri="{BB962C8B-B14F-4D97-AF65-F5344CB8AC3E}">
        <p14:creationId xmlns:p14="http://schemas.microsoft.com/office/powerpoint/2010/main" val="8991257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PaaS provides the following as Service:</a:t>
            </a:r>
          </a:p>
          <a:p>
            <a:pPr marL="0" marR="2400" indent="0" algn="just">
              <a:buNone/>
            </a:pPr>
            <a:r>
              <a:rPr lang="en-IN" sz="2000" b="1" dirty="0">
                <a:solidFill>
                  <a:srgbClr val="FF0066"/>
                </a:solidFill>
                <a:latin typeface="Palatino LT Std"/>
              </a:rPr>
              <a:t>Programming Languages: </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providers provide a wide variety of programming languages for the developers to develop applications. </a:t>
            </a:r>
          </a:p>
          <a:p>
            <a:pPr marR="2400" algn="just">
              <a:buFont typeface="Wingdings" panose="05000000000000000000" pitchFamily="2" charset="2"/>
              <a:buChar char="ü"/>
            </a:pPr>
            <a:r>
              <a:rPr lang="en-GB" sz="1800" b="0" i="0" u="none" strike="noStrike" baseline="0" dirty="0">
                <a:solidFill>
                  <a:srgbClr val="000000"/>
                </a:solidFill>
                <a:latin typeface="Palatino LT Std"/>
              </a:rPr>
              <a:t>Some of the popular programming languages provided by PaaS vendors are Java, Perl, PHP, Python, Ruby, Scala, Clojure, and Go. </a:t>
            </a:r>
            <a:endParaRPr lang="en-IN" sz="2000" b="1" i="0" u="none" strike="noStrike" baseline="0"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Application Frameworks: </a:t>
            </a:r>
          </a:p>
          <a:p>
            <a:pPr marR="2400" algn="just">
              <a:buFont typeface="Wingdings" panose="05000000000000000000" pitchFamily="2" charset="2"/>
              <a:buChar char="ü"/>
            </a:pPr>
            <a:r>
              <a:rPr lang="en-IN" sz="1800" b="0" i="0" u="none" strike="noStrike" baseline="0" dirty="0">
                <a:solidFill>
                  <a:srgbClr val="000000"/>
                </a:solidFill>
                <a:latin typeface="Palatino LT Std"/>
              </a:rPr>
              <a:t>PaaS vendors provide application frameworks that simplify the application development. </a:t>
            </a:r>
          </a:p>
          <a:p>
            <a:pPr marR="2400" algn="just">
              <a:buFont typeface="Wingdings" panose="05000000000000000000" pitchFamily="2" charset="2"/>
              <a:buChar char="ü"/>
            </a:pPr>
            <a:r>
              <a:rPr lang="en-IN" sz="1800" b="0" i="0" u="none" strike="noStrike" baseline="0" dirty="0">
                <a:solidFill>
                  <a:srgbClr val="000000"/>
                </a:solidFill>
                <a:latin typeface="Palatino LT Std"/>
              </a:rPr>
              <a:t>Some of the popular application development frameworks provided by a PaaS provider include </a:t>
            </a:r>
            <a:r>
              <a:rPr lang="en-IN" sz="1800" b="1" i="0" u="none" strike="noStrike" baseline="0" dirty="0">
                <a:solidFill>
                  <a:srgbClr val="000000"/>
                </a:solidFill>
                <a:latin typeface="Palatino LT Std"/>
              </a:rPr>
              <a:t>Node.js, Rails, Drupal, Joomla, WordPress, Django, EE6, Spring, Play, Sinatra, Rack, and Zend. </a:t>
            </a:r>
            <a:endParaRPr lang="en-IN" sz="2000" b="1" i="0" u="none" strike="noStrike" baseline="0"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Databases: </a:t>
            </a:r>
          </a:p>
          <a:p>
            <a:pPr marR="2400" algn="just">
              <a:buFont typeface="Wingdings" panose="05000000000000000000" pitchFamily="2" charset="2"/>
              <a:buChar char="ü"/>
            </a:pPr>
            <a:r>
              <a:rPr lang="en-GB" sz="1800" b="0" i="0" u="none" strike="noStrike" baseline="0" dirty="0">
                <a:solidFill>
                  <a:srgbClr val="000000"/>
                </a:solidFill>
                <a:latin typeface="Palatino LT Std"/>
              </a:rPr>
              <a:t>Since every application needs to communicate with the databases, it becomes a must-have tool for every application. </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providers are providing databases also with their PaaS platforms.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popular databases provided by the popular PaaS vendors are </a:t>
            </a:r>
            <a:r>
              <a:rPr lang="en-GB" sz="1800" b="1" i="0" u="none" strike="noStrike" baseline="0" dirty="0" err="1">
                <a:solidFill>
                  <a:srgbClr val="000000"/>
                </a:solidFill>
                <a:latin typeface="Palatino LT Std"/>
              </a:rPr>
              <a:t>ClearDB</a:t>
            </a:r>
            <a:r>
              <a:rPr lang="en-GB" sz="1800" b="1" i="0" u="none" strike="noStrike" baseline="0" dirty="0">
                <a:solidFill>
                  <a:srgbClr val="000000"/>
                </a:solidFill>
                <a:latin typeface="Palatino LT Std"/>
              </a:rPr>
              <a:t>, PostgreSQL, </a:t>
            </a:r>
            <a:r>
              <a:rPr lang="en-GB" sz="1800" b="1" i="0" u="none" strike="noStrike" baseline="0" dirty="0" err="1">
                <a:solidFill>
                  <a:srgbClr val="000000"/>
                </a:solidFill>
                <a:latin typeface="Palatino LT Std"/>
              </a:rPr>
              <a:t>Cloudant</a:t>
            </a:r>
            <a:r>
              <a:rPr lang="en-GB" sz="1800" b="1" i="0" u="none" strike="noStrike" baseline="0" dirty="0">
                <a:solidFill>
                  <a:srgbClr val="000000"/>
                </a:solidFill>
                <a:latin typeface="Palatino LT Std"/>
              </a:rPr>
              <a:t>, </a:t>
            </a:r>
            <a:r>
              <a:rPr lang="en-GB" sz="1800" b="1" i="0" u="none" strike="noStrike" baseline="0" dirty="0" err="1">
                <a:solidFill>
                  <a:srgbClr val="000000"/>
                </a:solidFill>
                <a:latin typeface="Palatino LT Std"/>
              </a:rPr>
              <a:t>Membase</a:t>
            </a:r>
            <a:r>
              <a:rPr lang="en-GB" sz="1800" b="1" i="0" u="none" strike="noStrike" baseline="0" dirty="0">
                <a:solidFill>
                  <a:srgbClr val="000000"/>
                </a:solidFill>
                <a:latin typeface="Palatino LT Std"/>
              </a:rPr>
              <a:t>, MongoDB, and Redis. </a:t>
            </a: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34313885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FF0000"/>
                </a:solidFill>
                <a:latin typeface="Times New Roman" panose="02020603050405020304" pitchFamily="18" charset="0"/>
                <a:ea typeface="+mn-ea"/>
                <a:cs typeface="Times New Roman" panose="02020603050405020304" pitchFamily="18" charset="0"/>
              </a:rPr>
              <a:t>PaaS</a:t>
            </a:r>
            <a:endParaRPr lang="en-US" sz="2400" b="1" i="1" kern="1200"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PaaS provides the following as Service:</a:t>
            </a:r>
          </a:p>
          <a:p>
            <a:pPr marL="0" marR="2400" indent="0" algn="just">
              <a:buNone/>
            </a:pPr>
            <a:r>
              <a:rPr lang="en-GB" sz="2000" b="1" dirty="0">
                <a:solidFill>
                  <a:srgbClr val="FF0066"/>
                </a:solidFill>
                <a:latin typeface="Palatino LT Std"/>
              </a:rPr>
              <a:t> Other Tools: </a:t>
            </a:r>
            <a:r>
              <a:rPr lang="en-GB" sz="1800" b="0" i="0" u="none" strike="noStrike" baseline="0" dirty="0">
                <a:solidFill>
                  <a:srgbClr val="000000"/>
                </a:solidFill>
                <a:latin typeface="Palatino LT Std"/>
              </a:rPr>
              <a:t>PaaS providers provide all the tools that are required to develop, test, and deploy an application. </a:t>
            </a:r>
          </a:p>
          <a:p>
            <a:pPr marL="0" marR="2400" indent="0" algn="just">
              <a:buNone/>
            </a:pPr>
            <a:endParaRPr lang="en-GB" sz="1800" b="1" dirty="0">
              <a:solidFill>
                <a:srgbClr val="000000"/>
              </a:solidFill>
              <a:latin typeface="Palatino LT Std"/>
            </a:endParaRPr>
          </a:p>
          <a:p>
            <a:pPr marL="0" marR="2400" indent="0" algn="just">
              <a:buNone/>
            </a:pPr>
            <a:r>
              <a:rPr lang="en-GB" sz="2000" b="1" dirty="0">
                <a:solidFill>
                  <a:srgbClr val="FF0066"/>
                </a:solidFill>
                <a:latin typeface="Palatino LT Std"/>
              </a:rPr>
              <a:t>Services provided by the PaaS Providers:</a:t>
            </a:r>
          </a:p>
          <a:p>
            <a:pPr marL="0" marR="2400" indent="0" algn="just">
              <a:buNone/>
            </a:pPr>
            <a:endParaRPr lang="en-GB" sz="1800" b="1" dirty="0">
              <a:solidFill>
                <a:srgbClr val="000000"/>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pic>
        <p:nvPicPr>
          <p:cNvPr id="5" name="Picture 4">
            <a:extLst>
              <a:ext uri="{FF2B5EF4-FFF2-40B4-BE49-F238E27FC236}">
                <a16:creationId xmlns:a16="http://schemas.microsoft.com/office/drawing/2014/main" id="{2BCE7A68-E305-4960-9C34-E4D08741E6CB}"/>
              </a:ext>
            </a:extLst>
          </p:cNvPr>
          <p:cNvPicPr>
            <a:picLocks noChangeAspect="1"/>
          </p:cNvPicPr>
          <p:nvPr/>
        </p:nvPicPr>
        <p:blipFill>
          <a:blip r:embed="rId2"/>
          <a:stretch>
            <a:fillRect/>
          </a:stretch>
        </p:blipFill>
        <p:spPr>
          <a:xfrm>
            <a:off x="1524000" y="2438400"/>
            <a:ext cx="5365321" cy="3505200"/>
          </a:xfrm>
          <a:prstGeom prst="rect">
            <a:avLst/>
          </a:prstGeom>
        </p:spPr>
      </p:pic>
    </p:spTree>
    <p:extLst>
      <p:ext uri="{BB962C8B-B14F-4D97-AF65-F5344CB8AC3E}">
        <p14:creationId xmlns:p14="http://schemas.microsoft.com/office/powerpoint/2010/main" val="36112418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FF0000"/>
                </a:solidFill>
                <a:latin typeface="Times New Roman" panose="02020603050405020304" pitchFamily="18" charset="0"/>
                <a:ea typeface="+mn-ea"/>
                <a:cs typeface="Times New Roman" panose="02020603050405020304" pitchFamily="18" charset="0"/>
              </a:rPr>
              <a:t>PaaS - Characteristics</a:t>
            </a:r>
            <a:endParaRPr lang="en-US" sz="2400" b="1" i="1" kern="1200"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10000"/>
          </a:bodyPr>
          <a:lstStyle/>
          <a:p>
            <a:pPr marR="2400" algn="just">
              <a:buFont typeface="Wingdings" panose="05000000000000000000" pitchFamily="2" charset="2"/>
              <a:buChar char="Ø"/>
            </a:pPr>
            <a:r>
              <a:rPr lang="en-IN" sz="2000" b="1" i="0" u="none" strike="noStrike" baseline="0" dirty="0">
                <a:solidFill>
                  <a:srgbClr val="FF0066"/>
                </a:solidFill>
                <a:latin typeface="Palatino LT Std"/>
              </a:rPr>
              <a:t>All in One: </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PaaS providers offer services to develop, test, deploy, host, and maintain applications in the same IDE. </a:t>
            </a:r>
          </a:p>
          <a:p>
            <a:pPr marR="2400" algn="just">
              <a:buFont typeface="Wingdings" panose="05000000000000000000" pitchFamily="2" charset="2"/>
              <a:buChar char="ü"/>
            </a:pPr>
            <a:r>
              <a:rPr lang="en-GB" sz="1800" b="0" i="0" u="none" strike="noStrike" baseline="0" dirty="0">
                <a:solidFill>
                  <a:srgbClr val="000000"/>
                </a:solidFill>
                <a:latin typeface="Palatino LT Std"/>
              </a:rPr>
              <a:t>Additionally, many service providers provide all the programming languages, frameworks, databases, and other development-related services that make developers choose from a wide variety of development platforms.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GB" sz="2000" b="1" i="0" u="none" strike="noStrike" baseline="0" dirty="0">
                <a:solidFill>
                  <a:srgbClr val="FF0066"/>
                </a:solidFill>
                <a:latin typeface="Palatino LT Std"/>
              </a:rPr>
              <a:t>Web access to the development platform:</a:t>
            </a:r>
          </a:p>
          <a:p>
            <a:pPr marR="2400" algn="just">
              <a:buFont typeface="Wingdings" panose="05000000000000000000" pitchFamily="2" charset="2"/>
              <a:buChar char="Ø"/>
            </a:pPr>
            <a:r>
              <a:rPr lang="en-GB" sz="1800" b="0" i="0" u="none" strike="noStrike" baseline="0" dirty="0">
                <a:solidFill>
                  <a:srgbClr val="000000"/>
                </a:solidFill>
                <a:latin typeface="Palatino LT Std"/>
              </a:rPr>
              <a:t>PaaS provides web access to the development platform. Using web UI, any developer can get access to the development platform. The web-based UI helps the developers create, modify, test, and deploy different applications on the same platform.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IN" sz="2000" b="1" i="0" u="none" strike="noStrike" baseline="0" dirty="0">
                <a:solidFill>
                  <a:srgbClr val="FF0066"/>
                </a:solidFill>
                <a:latin typeface="Palatino LT Std"/>
              </a:rPr>
              <a:t>Offline access: </a:t>
            </a:r>
            <a:r>
              <a:rPr lang="en-GB" sz="1800" b="0" i="0" u="none" strike="noStrike" baseline="0" dirty="0">
                <a:solidFill>
                  <a:srgbClr val="000000"/>
                </a:solidFill>
                <a:latin typeface="Palatino LT Std"/>
              </a:rPr>
              <a:t>To enable offline development, some of the PaaS providers allow the developer to synchronize their local IDE with the PaaS services. The developers can develop an application locally and deploy it online whenever they are connected to the Internet.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IN" sz="2000" b="1" i="0" u="none" strike="noStrike" baseline="0" dirty="0">
                <a:solidFill>
                  <a:srgbClr val="FF0066"/>
                </a:solidFill>
                <a:latin typeface="Palatino LT Std"/>
              </a:rPr>
              <a:t>Built-in scalability: </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services provide built-in scalability to an application that is developed using any particular PaaS. This ensures that the application is capable of handling varying loads efficiently. </a:t>
            </a: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5356902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PaaS - Characteristics</a:t>
            </a:r>
            <a:endParaRPr lang="en-US"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Ø"/>
            </a:pPr>
            <a:r>
              <a:rPr lang="en-IN" sz="2000" b="1" i="0" u="none" strike="noStrike" baseline="0" dirty="0">
                <a:solidFill>
                  <a:srgbClr val="FF0066"/>
                </a:solidFill>
                <a:latin typeface="Palatino LT Std"/>
              </a:rPr>
              <a:t>Collaborative platform:</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PaaS services provide support for collaborative development. To enable collaboration among developers, most of the PaaS providers provide tools for project planning and communication. </a:t>
            </a:r>
            <a:endParaRPr lang="en-IN" sz="2000" b="1" dirty="0">
              <a:solidFill>
                <a:srgbClr val="FF0066"/>
              </a:solidFill>
              <a:latin typeface="Palatino LT Std"/>
            </a:endParaRPr>
          </a:p>
          <a:p>
            <a:pPr marR="2400" algn="just">
              <a:buFont typeface="Wingdings" panose="05000000000000000000" pitchFamily="2" charset="2"/>
              <a:buChar char="Ø"/>
            </a:pP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IN" sz="2000" b="1" dirty="0">
                <a:solidFill>
                  <a:srgbClr val="FF0066"/>
                </a:solidFill>
                <a:latin typeface="Palatino LT Std"/>
              </a:rPr>
              <a:t>Diverse client tools: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To make the development easier, PaaS providers provide a wide variety of client tools to help the developer. The client tools include CLI, web CLI, web UI, REST API, and IDE.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developers can choose any tools of their choice. These client tools are also capable of handling billing and subscription management.</a:t>
            </a: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260796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OverView</a:t>
            </a:r>
            <a:r>
              <a:rPr lang="en-US" b="1" cap="none" dirty="0">
                <a:solidFill>
                  <a:srgbClr val="FF0000"/>
                </a:solidFill>
                <a:effectLst>
                  <a:outerShdw blurRad="60007" dist="310007" dir="7680000" sy="30000" kx="1300200" algn="ctr" rotWithShape="0">
                    <a:prstClr val="black">
                      <a:alpha val="32000"/>
                    </a:prstClr>
                  </a:outerShdw>
                </a:effectLst>
              </a:rPr>
              <a:t>	</a:t>
            </a:r>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1" y="762000"/>
            <a:ext cx="9144000" cy="6096000"/>
          </a:xfrm>
          <a:prstGeom prst="rect">
            <a:avLst/>
          </a:prstGeom>
          <a:noFill/>
          <a:ln w="9525">
            <a:noFill/>
            <a:miter lim="800000"/>
            <a:headEnd/>
            <a:tailEnd/>
          </a:ln>
          <a:effec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PaaS - Suitability</a:t>
            </a:r>
            <a:endParaRPr lang="en-US"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Most of the start-up SaaS development companies and independent software vendors (ISVs) widely use PaaS in developing an application.  </a:t>
            </a:r>
          </a:p>
          <a:p>
            <a:pPr marL="0" marR="2400" indent="0" algn="just">
              <a:buNone/>
            </a:pPr>
            <a:r>
              <a:rPr lang="en-GB" b="1" i="1" dirty="0">
                <a:solidFill>
                  <a:srgbClr val="FF0000"/>
                </a:solidFill>
                <a:latin typeface="Times New Roman" panose="02020603050405020304" pitchFamily="18" charset="0"/>
                <a:cs typeface="Times New Roman" panose="02020603050405020304" pitchFamily="18" charset="0"/>
              </a:rPr>
              <a:t>PaaS is suitable for the following situations: </a:t>
            </a:r>
          </a:p>
          <a:p>
            <a:pPr marR="2400" algn="just">
              <a:buFont typeface="Wingdings" panose="05000000000000000000" pitchFamily="2" charset="2"/>
              <a:buChar char="Ø"/>
            </a:pPr>
            <a:r>
              <a:rPr lang="en-IN" sz="1800" b="1" i="1" u="none" strike="noStrike" baseline="0" dirty="0">
                <a:solidFill>
                  <a:srgbClr val="000000"/>
                </a:solidFill>
                <a:latin typeface="Palatino LT Std"/>
              </a:rPr>
              <a:t>Collaborative development</a:t>
            </a:r>
            <a:r>
              <a:rPr lang="en-IN" sz="18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Since PaaS services provide a collaborative development environment, it is a suitable option for applications that need collaboration among developers and other third parties to carry out the development process. </a:t>
            </a:r>
            <a:endParaRPr lang="en-GB" sz="1800"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endParaRPr lang="en-GB" sz="1800" b="1" i="1" u="none" strike="noStrike" baseline="0"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1800" b="1" i="1" u="none" strike="noStrike" baseline="0" dirty="0">
                <a:solidFill>
                  <a:srgbClr val="000000"/>
                </a:solidFill>
                <a:latin typeface="Palatino LT Std"/>
              </a:rPr>
              <a:t>Automated testing and deployment:</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PaaS services offer automated testing and deployment capabilities.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development team needs to concentrate more on development rather than testing and deployment.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Thus, PaaS services are the best option where there is a need for automated testing and deployment of the applications. </a:t>
            </a:r>
            <a:endParaRPr lang="en-IN" sz="1800" b="1" i="1" dirty="0">
              <a:solidFill>
                <a:srgbClr val="000000"/>
              </a:solidFill>
              <a:latin typeface="Palatino LT Std"/>
              <a:cs typeface="Times New Roman" panose="02020603050405020304" pitchFamily="18" charset="0"/>
            </a:endParaRPr>
          </a:p>
          <a:p>
            <a:pPr marR="2400" algn="just">
              <a:buFont typeface="Wingdings" panose="05000000000000000000" pitchFamily="2" charset="2"/>
              <a:buChar char="Ø"/>
            </a:pPr>
            <a:endParaRPr lang="en-GB" sz="1800"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1800" b="1" i="1" u="none" strike="noStrike" baseline="0" dirty="0">
                <a:solidFill>
                  <a:srgbClr val="000000"/>
                </a:solidFill>
                <a:latin typeface="Palatino LT Std"/>
              </a:rPr>
              <a:t>Time to market</a:t>
            </a:r>
            <a:r>
              <a:rPr lang="en-IN" sz="1800" b="1" i="0" u="none" strike="noStrike" baseline="0" dirty="0">
                <a:solidFill>
                  <a:srgbClr val="000000"/>
                </a:solidFill>
                <a:latin typeface="Palatino LT Std"/>
              </a:rPr>
              <a:t>: </a:t>
            </a:r>
            <a:endParaRPr lang="en-IN"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The PaaS services follow the iterative and incremental development methodologies that ensure that the application is in the market as per the time frame given. </a:t>
            </a: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3382116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PaaS -  non Suitability</a:t>
            </a:r>
            <a:endParaRPr lang="en-US"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10000"/>
          </a:bodyPr>
          <a:lstStyle/>
          <a:p>
            <a:pPr marL="0" marR="2400" indent="0" algn="just">
              <a:buNone/>
            </a:pPr>
            <a:r>
              <a:rPr lang="en-GB" b="1" i="1" dirty="0">
                <a:solidFill>
                  <a:srgbClr val="FF0000"/>
                </a:solidFill>
                <a:latin typeface="Times New Roman" panose="02020603050405020304" pitchFamily="18" charset="0"/>
                <a:cs typeface="Times New Roman" panose="02020603050405020304" pitchFamily="18" charset="0"/>
              </a:rPr>
              <a:t>PaaS is not suitable for the following situations: </a:t>
            </a:r>
          </a:p>
          <a:p>
            <a:pPr marR="2400" algn="just">
              <a:buFont typeface="Wingdings" panose="05000000000000000000" pitchFamily="2" charset="2"/>
              <a:buChar char="Ø"/>
            </a:pPr>
            <a:r>
              <a:rPr lang="en-GB" sz="1800" b="1" i="1" u="none" strike="noStrike" baseline="0" dirty="0">
                <a:solidFill>
                  <a:srgbClr val="000000"/>
                </a:solidFill>
                <a:latin typeface="Palatino LT Std"/>
              </a:rPr>
              <a:t> </a:t>
            </a:r>
            <a:r>
              <a:rPr lang="en-IN" sz="1800" b="1" i="1" u="none" strike="noStrike" baseline="0" dirty="0">
                <a:solidFill>
                  <a:srgbClr val="000000"/>
                </a:solidFill>
                <a:latin typeface="Palatino LT Std"/>
              </a:rPr>
              <a:t>Frequent application migration</a:t>
            </a:r>
            <a:r>
              <a:rPr lang="en-IN" sz="18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Since there are no common standards followed among PaaS providers, it is very difficult to migrate the application from one PaaS provider to the other. </a:t>
            </a:r>
            <a:endParaRPr lang="en-IN" sz="1800" b="1" dirty="0">
              <a:solidFill>
                <a:srgbClr val="000000"/>
              </a:solidFill>
              <a:latin typeface="Palatino LT Std"/>
            </a:endParaRPr>
          </a:p>
          <a:p>
            <a:pPr marR="2400" algn="just">
              <a:buFont typeface="Wingdings" panose="05000000000000000000" pitchFamily="2" charset="2"/>
              <a:buChar char="Ø"/>
            </a:pPr>
            <a:endParaRPr lang="en-IN" sz="1800" b="1" i="0" u="none" strike="noStrike" baseline="0" dirty="0">
              <a:solidFill>
                <a:srgbClr val="000000"/>
              </a:solidFill>
              <a:latin typeface="Palatino LT Std"/>
            </a:endParaRPr>
          </a:p>
          <a:p>
            <a:pPr marR="2400" algn="just">
              <a:buFont typeface="Wingdings" panose="05000000000000000000" pitchFamily="2" charset="2"/>
              <a:buChar char="Ø"/>
            </a:pPr>
            <a:r>
              <a:rPr lang="en-GB" sz="1800" b="1" i="1" u="none" strike="noStrike" baseline="0" dirty="0">
                <a:solidFill>
                  <a:srgbClr val="000000"/>
                </a:solidFill>
                <a:latin typeface="Palatino LT Std"/>
              </a:rPr>
              <a:t>Customization at the infrastructure level</a:t>
            </a:r>
            <a:r>
              <a:rPr lang="en-GB" sz="1800" b="1" i="0" u="none" strike="noStrike" baseline="0" dirty="0">
                <a:solidFill>
                  <a:srgbClr val="000000"/>
                </a:solidFill>
                <a:latin typeface="Palatino LT Std"/>
              </a:rPr>
              <a:t>: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There are some application development platforms that need some configuration or customization of underlying infrastructure. In these situations, it is not possible to customize the underlying infrastructure with PaaS. If the application development platform needs any configuration at the hardware level, it is not recommended to go for PaaS.  </a:t>
            </a:r>
          </a:p>
          <a:p>
            <a:pPr marR="2400" algn="just">
              <a:buFont typeface="Wingdings" panose="05000000000000000000" pitchFamily="2" charset="2"/>
              <a:buChar char="Ø"/>
            </a:pPr>
            <a:endParaRPr lang="en-IN" sz="1800" b="1" dirty="0">
              <a:solidFill>
                <a:srgbClr val="000000"/>
              </a:solidFill>
              <a:latin typeface="Palatino LT Std"/>
            </a:endParaRPr>
          </a:p>
          <a:p>
            <a:pPr marR="2400" algn="just">
              <a:buFont typeface="Wingdings" panose="05000000000000000000" pitchFamily="2" charset="2"/>
              <a:buChar char="Ø"/>
            </a:pPr>
            <a:r>
              <a:rPr lang="en-GB" sz="1800" b="1" i="1" u="none" strike="noStrike" baseline="0" dirty="0">
                <a:solidFill>
                  <a:srgbClr val="000000"/>
                </a:solidFill>
                <a:latin typeface="Palatino LT Std"/>
              </a:rPr>
              <a:t>Flexibility at the platform level</a:t>
            </a:r>
            <a:r>
              <a:rPr lang="en-GB" sz="1800" b="1" i="0" u="none" strike="noStrike" baseline="0" dirty="0">
                <a:solidFill>
                  <a:srgbClr val="000000"/>
                </a:solidFill>
                <a:latin typeface="Palatino LT Std"/>
              </a:rPr>
              <a:t>: </a:t>
            </a:r>
          </a:p>
          <a:p>
            <a:pPr marR="2400" algn="just">
              <a:buFont typeface="Wingdings" panose="05000000000000000000" pitchFamily="2" charset="2"/>
              <a:buChar char="Ø"/>
            </a:pPr>
            <a:r>
              <a:rPr lang="en-GB" sz="1800" b="0" i="0" u="none" strike="noStrike" baseline="0" dirty="0">
                <a:solidFill>
                  <a:srgbClr val="000000"/>
                </a:solidFill>
                <a:latin typeface="Palatino LT Std"/>
              </a:rPr>
              <a:t>PaaS provides template-based applications where all the different programming languages, databases, and message queues are predefined. It is an advantage if the application is a generic application. </a:t>
            </a:r>
            <a:endParaRPr lang="en-GB" sz="1800" b="1" i="0" u="none" strike="noStrike" baseline="0" dirty="0">
              <a:solidFill>
                <a:srgbClr val="000000"/>
              </a:solidFill>
              <a:latin typeface="Palatino LT Std"/>
            </a:endParaRPr>
          </a:p>
          <a:p>
            <a:pPr marR="2400" algn="just">
              <a:buFont typeface="Wingdings" panose="05000000000000000000" pitchFamily="2" charset="2"/>
              <a:buChar char="Ø"/>
            </a:pPr>
            <a:endParaRPr lang="en-IN" sz="1800" b="1" i="0" u="none" strike="noStrike" baseline="0" dirty="0">
              <a:solidFill>
                <a:srgbClr val="000000"/>
              </a:solidFill>
              <a:latin typeface="Palatino LT Std"/>
            </a:endParaRPr>
          </a:p>
          <a:p>
            <a:pPr marR="2400" algn="just">
              <a:buFont typeface="Wingdings" panose="05000000000000000000" pitchFamily="2" charset="2"/>
              <a:buChar char="Ø"/>
            </a:pPr>
            <a:r>
              <a:rPr lang="en-IN" sz="1800" b="1" i="1" u="none" strike="noStrike" baseline="0" dirty="0">
                <a:solidFill>
                  <a:srgbClr val="000000"/>
                </a:solidFill>
                <a:latin typeface="Palatino LT Std"/>
              </a:rPr>
              <a:t>Integration with on-premise application</a:t>
            </a:r>
            <a:r>
              <a:rPr lang="en-IN" sz="1800" b="1" i="0" u="none" strike="noStrike" baseline="0" dirty="0">
                <a:solidFill>
                  <a:srgbClr val="000000"/>
                </a:solidFill>
                <a:latin typeface="Palatino LT Std"/>
              </a:rPr>
              <a:t>: </a:t>
            </a:r>
            <a:r>
              <a:rPr lang="en-IN" sz="1800" b="1" dirty="0">
                <a:solidFill>
                  <a:srgbClr val="000000"/>
                </a:solidFill>
                <a:latin typeface="Palatino LT Std"/>
              </a:rPr>
              <a:t> </a:t>
            </a:r>
            <a:endParaRPr lang="en-IN"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Since many PaaS services use their own proprietary technologies to define the application stack, it may not match with the on-premise application stack. This makes the integration of application hosted in on-premise platform and PaaS platform a difficult job.</a:t>
            </a:r>
            <a:r>
              <a:rPr lang="en-IN" sz="1800" dirty="0">
                <a:solidFill>
                  <a:srgbClr val="000000"/>
                </a:solidFill>
                <a:latin typeface="Palatino LT Std"/>
              </a:rPr>
              <a:t> </a:t>
            </a:r>
          </a:p>
        </p:txBody>
      </p:sp>
    </p:spTree>
    <p:extLst>
      <p:ext uri="{BB962C8B-B14F-4D97-AF65-F5344CB8AC3E}">
        <p14:creationId xmlns:p14="http://schemas.microsoft.com/office/powerpoint/2010/main" val="466504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lvl="3" algn="ctr" rtl="0">
              <a:spcBef>
                <a:spcPct val="20000"/>
              </a:spcBef>
              <a:buClr>
                <a:srgbClr val="6724EC"/>
              </a:buClr>
              <a:buSzPct val="60000"/>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Pros and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77500" lnSpcReduction="20000"/>
          </a:bodyPr>
          <a:lstStyle/>
          <a:p>
            <a:pPr marL="0" marR="2400" indent="0" algn="just">
              <a:buNone/>
            </a:pPr>
            <a:r>
              <a:rPr lang="en-IN" sz="2000" b="1" dirty="0">
                <a:solidFill>
                  <a:srgbClr val="FF0066"/>
                </a:solidFill>
                <a:latin typeface="Palatino LT Std"/>
              </a:rPr>
              <a:t>Adv of PaaS:</a:t>
            </a:r>
          </a:p>
          <a:p>
            <a:pPr marL="0" marR="2400" indent="0" algn="just">
              <a:buNone/>
            </a:pPr>
            <a:r>
              <a:rPr lang="en-IN" sz="2200" b="1" i="1" dirty="0">
                <a:solidFill>
                  <a:srgbClr val="000000"/>
                </a:solidFill>
                <a:latin typeface="Times New Roman" panose="02020603050405020304" pitchFamily="18" charset="0"/>
                <a:cs typeface="Times New Roman" panose="02020603050405020304" pitchFamily="18" charset="0"/>
              </a:rPr>
              <a:t>Quick development and deployment:</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provides all the required development and testing tools to develop, test, and deploy the </a:t>
            </a:r>
            <a:r>
              <a:rPr lang="en-GB" sz="2200" dirty="0">
                <a:solidFill>
                  <a:srgbClr val="000000"/>
                </a:solidFill>
                <a:latin typeface="Times New Roman" panose="02020603050405020304" pitchFamily="18" charset="0"/>
                <a:cs typeface="Times New Roman" panose="02020603050405020304" pitchFamily="18" charset="0"/>
              </a:rPr>
              <a:t>software in one place. </a:t>
            </a:r>
          </a:p>
          <a:p>
            <a:pPr marR="2400" algn="just">
              <a:buFont typeface="Wingdings" panose="05000000000000000000" pitchFamily="2" charset="2"/>
              <a:buChar char="ü"/>
            </a:pPr>
            <a:r>
              <a:rPr lang="en-GB" sz="2200" dirty="0">
                <a:solidFill>
                  <a:srgbClr val="000000"/>
                </a:solidFill>
                <a:latin typeface="Times New Roman" panose="02020603050405020304" pitchFamily="18" charset="0"/>
                <a:cs typeface="Times New Roman" panose="02020603050405020304" pitchFamily="18" charset="0"/>
              </a:rPr>
              <a:t>Most of the PaaS services automate the testing and deployment process as soon as the developer completes the development. This speeds up application development and deployment than traditional development platforms.</a:t>
            </a:r>
            <a:endParaRPr lang="en-IN" sz="220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1800" b="1" i="1" u="none" strike="noStrike" baseline="0" dirty="0">
              <a:solidFill>
                <a:srgbClr val="000000"/>
              </a:solidFill>
              <a:latin typeface="Palatino LT Std"/>
            </a:endParaRPr>
          </a:p>
          <a:p>
            <a:pPr marL="0" marR="2400" indent="0" algn="just">
              <a:buNone/>
            </a:pPr>
            <a:r>
              <a:rPr lang="en-IN" sz="2200" b="1" i="1" dirty="0">
                <a:solidFill>
                  <a:srgbClr val="000000"/>
                </a:solidFill>
                <a:latin typeface="Times New Roman" panose="02020603050405020304" pitchFamily="18" charset="0"/>
                <a:cs typeface="Times New Roman" panose="02020603050405020304" pitchFamily="18" charset="0"/>
              </a:rPr>
              <a:t>Reduces TCO (Total Cost of Ownership):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The developers need not buy licensed development and testing tools if PaaS services are selected. </a:t>
            </a:r>
          </a:p>
          <a:p>
            <a:pPr marR="2400" algn="just">
              <a:buFont typeface="Wingdings" panose="05000000000000000000" pitchFamily="2" charset="2"/>
              <a:buChar char="ü"/>
            </a:pPr>
            <a:r>
              <a:rPr lang="en-IN" sz="2200" b="1" i="1" u="none" strike="noStrike" baseline="0" dirty="0">
                <a:solidFill>
                  <a:srgbClr val="000000"/>
                </a:solidFill>
                <a:latin typeface="Times New Roman" panose="02020603050405020304" pitchFamily="18" charset="0"/>
                <a:cs typeface="Times New Roman" panose="02020603050405020304" pitchFamily="18" charset="0"/>
              </a:rPr>
              <a:t> </a:t>
            </a:r>
            <a:r>
              <a:rPr lang="en-GB" sz="2200" b="0" i="0" u="none" strike="noStrike" baseline="0" dirty="0">
                <a:solidFill>
                  <a:srgbClr val="000000"/>
                </a:solidFill>
                <a:latin typeface="Times New Roman" panose="02020603050405020304" pitchFamily="18" charset="0"/>
                <a:cs typeface="Times New Roman" panose="02020603050405020304" pitchFamily="18" charset="0"/>
              </a:rPr>
              <a:t>PaaS allows the developers to rent the software, development platforms, and testing tools to develop, build, and deploy the application.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PaaS does not require high-end infrastructure also to develop the application, thus reducing the TCO of the development company.</a:t>
            </a:r>
            <a:endParaRPr lang="en-IN" sz="1800" b="0" i="1" u="none" strike="noStrike" baseline="0" dirty="0">
              <a:solidFill>
                <a:srgbClr val="000000"/>
              </a:solidFill>
              <a:latin typeface="Palatino LT Std"/>
            </a:endParaRPr>
          </a:p>
          <a:p>
            <a:pPr marR="2400" algn="just">
              <a:buFont typeface="Wingdings" panose="05000000000000000000" pitchFamily="2" charset="2"/>
              <a:buChar char="ü"/>
            </a:pPr>
            <a:endParaRPr lang="en-IN" sz="1800" b="0" i="1" u="none" strike="noStrike" baseline="0" dirty="0">
              <a:solidFill>
                <a:srgbClr val="000000"/>
              </a:solidFill>
              <a:latin typeface="Palatino LT Std"/>
            </a:endParaRPr>
          </a:p>
          <a:p>
            <a:pPr marL="0" marR="2400" indent="0" algn="just">
              <a:buNone/>
            </a:pPr>
            <a:r>
              <a:rPr lang="en-IN" sz="2200" b="1" i="1" u="none" strike="noStrike" baseline="0" dirty="0">
                <a:solidFill>
                  <a:srgbClr val="000000"/>
                </a:solidFill>
                <a:latin typeface="Times New Roman" panose="02020603050405020304" pitchFamily="18" charset="0"/>
                <a:cs typeface="Times New Roman" panose="02020603050405020304" pitchFamily="18" charset="0"/>
              </a:rPr>
              <a:t>Supports agile software development</a:t>
            </a:r>
            <a:r>
              <a:rPr lang="en-IN" sz="2200" b="1" i="0" u="none" strike="noStrike" baseline="0" dirty="0">
                <a:solidFill>
                  <a:srgbClr val="000000"/>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i="0" u="none" strike="noStrike" baseline="0" dirty="0">
                <a:solidFill>
                  <a:srgbClr val="000000"/>
                </a:solidFill>
                <a:latin typeface="Times New Roman" panose="02020603050405020304" pitchFamily="18" charset="0"/>
                <a:cs typeface="Times New Roman" panose="02020603050405020304" pitchFamily="18" charset="0"/>
              </a:rPr>
              <a:t>Nowadays, most of the new-generation applications are developed using agile methodologies. Many ISVs(Independent Software Vendors) and SaaS development companies started adopting agile methodologies for application development. </a:t>
            </a:r>
          </a:p>
          <a:p>
            <a:pPr marR="2400" algn="just">
              <a:buFont typeface="Wingdings" panose="05000000000000000000" pitchFamily="2" charset="2"/>
              <a:buChar char="ü"/>
            </a:pPr>
            <a:r>
              <a:rPr lang="en-GB" i="0" u="none" strike="noStrike" baseline="0" dirty="0">
                <a:solidFill>
                  <a:srgbClr val="000000"/>
                </a:solidFill>
                <a:latin typeface="Times New Roman" panose="02020603050405020304" pitchFamily="18" charset="0"/>
                <a:cs typeface="Times New Roman" panose="02020603050405020304" pitchFamily="18" charset="0"/>
              </a:rPr>
              <a:t>PaaS services support agile methodologies that the ISVs and other development companies are looking for.</a:t>
            </a:r>
            <a:endParaRPr lang="en-IN"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1800" dirty="0">
              <a:solidFill>
                <a:srgbClr val="000000"/>
              </a:solidFill>
              <a:latin typeface="Palatino LT Std"/>
            </a:endParaRPr>
          </a:p>
          <a:p>
            <a:pPr marL="0" marR="2400" indent="0" algn="just">
              <a:buNone/>
            </a:pPr>
            <a:endParaRPr lang="en-IN" sz="1800" i="1" dirty="0">
              <a:solidFill>
                <a:srgbClr val="000000"/>
              </a:solidFill>
              <a:latin typeface="Palatino LT Std"/>
            </a:endParaRPr>
          </a:p>
          <a:p>
            <a:pPr marL="0" marR="2400" indent="0" algn="just">
              <a:buNone/>
            </a:pPr>
            <a:r>
              <a:rPr lang="en-GB" sz="1800" b="0" i="1" u="none" strike="noStrike" baseline="0" dirty="0">
                <a:solidFill>
                  <a:srgbClr val="000000"/>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909593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Pros and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77500" lnSpcReduction="20000"/>
          </a:bodyPr>
          <a:lstStyle/>
          <a:p>
            <a:pPr marL="0" marR="2400" indent="0" algn="just">
              <a:buNone/>
            </a:pPr>
            <a:r>
              <a:rPr lang="en-IN" sz="2000" b="1" dirty="0">
                <a:solidFill>
                  <a:srgbClr val="FF0066"/>
                </a:solidFill>
                <a:latin typeface="Palatino LT Std"/>
              </a:rPr>
              <a:t>Adv of PaaS:</a:t>
            </a:r>
            <a:endParaRPr lang="en-IN" sz="1800" dirty="0">
              <a:solidFill>
                <a:srgbClr val="000000"/>
              </a:solidFill>
              <a:latin typeface="Palatino LT Std"/>
            </a:endParaRPr>
          </a:p>
          <a:p>
            <a:pPr marL="0" marR="2400" indent="0" algn="just">
              <a:buNone/>
            </a:pPr>
            <a:r>
              <a:rPr lang="en-GB" sz="2000" b="1" i="1" u="none" strike="noStrike" baseline="0" dirty="0">
                <a:solidFill>
                  <a:srgbClr val="000000"/>
                </a:solidFill>
                <a:latin typeface="Times New Roman" panose="02020603050405020304" pitchFamily="18" charset="0"/>
                <a:cs typeface="Times New Roman" panose="02020603050405020304" pitchFamily="18" charset="0"/>
              </a:rPr>
              <a:t>Different teams can work together</a:t>
            </a:r>
            <a:r>
              <a:rPr lang="en-GB" sz="2000" b="1" i="0" u="none" strike="noStrike" baseline="0" dirty="0">
                <a:solidFill>
                  <a:srgbClr val="000000"/>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The traditional development platform does not have extensive support for collaborative development.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PaaS services support developers from different places to work together on the same project. This is possible because of the online common development platform provided by PaaS providers. </a:t>
            </a:r>
            <a:endParaRPr lang="en-GB" sz="22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1800" b="1" i="1" u="none" strike="noStrike" baseline="0" dirty="0">
              <a:solidFill>
                <a:srgbClr val="000000"/>
              </a:solidFill>
              <a:latin typeface="Palatino LT Std"/>
            </a:endParaRPr>
          </a:p>
          <a:p>
            <a:pPr marL="0" marR="2400" indent="0" algn="just">
              <a:buNone/>
            </a:pPr>
            <a:r>
              <a:rPr lang="en-IN" sz="2000" b="1" i="1" dirty="0">
                <a:solidFill>
                  <a:srgbClr val="000000"/>
                </a:solidFill>
                <a:latin typeface="Times New Roman" panose="02020603050405020304" pitchFamily="18" charset="0"/>
                <a:cs typeface="Times New Roman" panose="02020603050405020304" pitchFamily="18" charset="0"/>
              </a:rPr>
              <a:t>Ease of use: </a:t>
            </a:r>
          </a:p>
          <a:p>
            <a:pPr marL="0" marR="2400" indent="0" algn="just">
              <a:buNone/>
            </a:pPr>
            <a:r>
              <a:rPr lang="en-GB" b="0" i="0" u="none" strike="noStrike" baseline="0" dirty="0">
                <a:solidFill>
                  <a:srgbClr val="000000"/>
                </a:solidFill>
                <a:latin typeface="Times New Roman" panose="02020603050405020304" pitchFamily="18" charset="0"/>
                <a:cs typeface="Times New Roman" panose="02020603050405020304" pitchFamily="18" charset="0"/>
              </a:rPr>
              <a:t>The traditional development platform uses any one of CLI- or IDE-based interfaces for development. Some developers may not be familiar with the interfaces provided by the application development platform. This makes the development job a little bit difficult. But, PaaS provides a wide variety of client tools such as CLI, web CLI, web UI, APIs, and IDEs. The developers are free to choose any client tools of their choice. Especially, the web UI–based PaaS services increase the usability of the development platform for all types of developers.</a:t>
            </a:r>
          </a:p>
          <a:p>
            <a:pPr marL="0" marR="2400" indent="0" algn="just">
              <a:buNone/>
            </a:pP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dirty="0">
                <a:solidFill>
                  <a:srgbClr val="000000"/>
                </a:solidFill>
                <a:latin typeface="Times New Roman" panose="02020603050405020304" pitchFamily="18" charset="0"/>
                <a:cs typeface="Times New Roman" panose="02020603050405020304" pitchFamily="18" charset="0"/>
              </a:rPr>
              <a:t>Less maintenance overhead: </a:t>
            </a:r>
          </a:p>
          <a:p>
            <a:pPr marL="0" marR="2400" indent="0" algn="just">
              <a:buNone/>
            </a:pPr>
            <a:r>
              <a:rPr lang="en-GB" sz="2600" dirty="0">
                <a:solidFill>
                  <a:srgbClr val="000000"/>
                </a:solidFill>
                <a:latin typeface="Times New Roman" panose="02020603050405020304" pitchFamily="18" charset="0"/>
                <a:cs typeface="Times New Roman" panose="02020603050405020304" pitchFamily="18" charset="0"/>
              </a:rPr>
              <a:t>In on-premise applications, the development company or software vendor is responsible for maintaining the underlying hardware. They need to recruit skilled administrators to maintain the servers. This overhead is eliminated by the PaaS services as the underlying infrastructure is maintained by the infrastructure providers. This gives freedom to developers to work on the application development.</a:t>
            </a:r>
            <a:endParaRPr lang="en-IN" sz="1800" dirty="0">
              <a:solidFill>
                <a:srgbClr val="000000"/>
              </a:solidFill>
              <a:latin typeface="Palatino LT Std"/>
            </a:endParaRPr>
          </a:p>
        </p:txBody>
      </p:sp>
    </p:spTree>
    <p:extLst>
      <p:ext uri="{BB962C8B-B14F-4D97-AF65-F5344CB8AC3E}">
        <p14:creationId xmlns:p14="http://schemas.microsoft.com/office/powerpoint/2010/main" val="41132256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Pros and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Adv of PaaS:</a:t>
            </a: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dirty="0">
                <a:solidFill>
                  <a:srgbClr val="000000"/>
                </a:solidFill>
                <a:latin typeface="Times New Roman" panose="02020603050405020304" pitchFamily="18" charset="0"/>
                <a:cs typeface="Times New Roman" panose="02020603050405020304" pitchFamily="18" charset="0"/>
              </a:rPr>
              <a:t>Produces scalable applications:   </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applications developed using PaaS services are web application or SaaS application. These applications require better scalability on the extra load. </a:t>
            </a:r>
          </a:p>
          <a:p>
            <a:pPr marR="2400" algn="just">
              <a:buFont typeface="Wingdings" panose="05000000000000000000" pitchFamily="2" charset="2"/>
              <a:buChar char="ü"/>
            </a:pPr>
            <a:r>
              <a:rPr lang="en-GB" sz="1800" b="0" i="0" u="none" strike="noStrike" baseline="0" dirty="0">
                <a:solidFill>
                  <a:srgbClr val="000000"/>
                </a:solidFill>
                <a:latin typeface="Palatino LT Std"/>
              </a:rPr>
              <a:t>For handling extra load, the software vendors need to maintain an additional server. It is very difficult for a new start-up company to provide extra servers based on the additional load. But, PaaS services are providing built-in scalability to the application that is developed using the PaaS platform.</a:t>
            </a: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0095141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20000"/>
          </a:bodyPr>
          <a:lstStyle/>
          <a:p>
            <a:pPr marL="0" marR="2400" indent="0" algn="just">
              <a:buNone/>
            </a:pPr>
            <a:r>
              <a:rPr lang="en-IN" sz="2000" b="1" dirty="0">
                <a:solidFill>
                  <a:srgbClr val="FF0066"/>
                </a:solidFill>
                <a:latin typeface="Palatino LT Std"/>
              </a:rPr>
              <a:t>Drawbacks </a:t>
            </a:r>
            <a:r>
              <a:rPr lang="en-IN" sz="2000" b="1" i="0" u="none" strike="noStrike" baseline="0" dirty="0">
                <a:solidFill>
                  <a:srgbClr val="FF0066"/>
                </a:solidFill>
                <a:latin typeface="Palatino LT Std"/>
              </a:rPr>
              <a:t>of PaaS:</a:t>
            </a: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Vendor lock-in:  </a:t>
            </a:r>
            <a:r>
              <a:rPr lang="en-GB" sz="1800" b="0" i="0" u="none" strike="noStrike" baseline="0" dirty="0">
                <a:solidFill>
                  <a:srgbClr val="000000"/>
                </a:solidFill>
                <a:latin typeface="Palatino LT Std"/>
              </a:rPr>
              <a:t>The major drawback with PaaS providers are vendor lock-in. The main reason for vendor lock-in is lack of standards. There are no common standards followed among the different PaaS providers. The other reason for vendor lock-in is proprietary technologies used by PaaS providers. Most of the PaaS vendors use the proprietary technologies that are not compatible with the other PaaS providers. The vendor lock-in problem of PaaS services does not allow the applications to be migrated from one PaaS provider to the other. </a:t>
            </a: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Security issues</a:t>
            </a:r>
            <a:r>
              <a:rPr lang="en-IN" sz="2000" b="1" i="0" u="none" strike="noStrike" baseline="0" dirty="0">
                <a:solidFill>
                  <a:srgbClr val="000000"/>
                </a:solidFill>
                <a:latin typeface="Times New Roman" panose="02020603050405020304" pitchFamily="18" charset="0"/>
                <a:cs typeface="Times New Roman" panose="02020603050405020304" pitchFamily="18" charset="0"/>
              </a:rPr>
              <a:t>: </a:t>
            </a:r>
          </a:p>
          <a:p>
            <a:pPr marL="0" marR="2400" indent="0" algn="just">
              <a:buNone/>
            </a:pPr>
            <a:r>
              <a:rPr lang="en-GB" sz="1800" b="0" i="0" u="none" strike="noStrike" baseline="0" dirty="0">
                <a:solidFill>
                  <a:srgbClr val="000000"/>
                </a:solidFill>
                <a:latin typeface="Palatino LT Std"/>
              </a:rPr>
              <a:t>Since data are stored in off-premise third-party servers, many developers are afraid to go for PaaS services. Of course, many PaaS providers provide mechanisms to protect the user data, and it is not sufficient to feel the safety of on-premise deployment. </a:t>
            </a:r>
          </a:p>
          <a:p>
            <a:pPr marL="0" marR="2400" indent="0" algn="just">
              <a:buNone/>
            </a:pP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Less flexibility: </a:t>
            </a:r>
            <a:r>
              <a:rPr lang="en-GB" sz="1800" b="0" i="0" u="none" strike="noStrike" baseline="0" dirty="0">
                <a:solidFill>
                  <a:srgbClr val="000000"/>
                </a:solidFill>
                <a:latin typeface="Palatino LT Std"/>
              </a:rPr>
              <a:t>Most of the PaaS providers provide many programming languages, databases, and other development tools. But, it is not extensive and does not satisfy all developer needs. Only some of the PaaS providers allow developers to extend the PaaS tools with the custom or new programming languages. Still most of the PaaS providers do not provide flexibility to the developers.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Depends on Internet connection:  </a:t>
            </a:r>
            <a:r>
              <a:rPr lang="en-GB" sz="1800" b="0" i="0" u="none" strike="noStrike" baseline="0" dirty="0">
                <a:solidFill>
                  <a:srgbClr val="000000"/>
                </a:solidFill>
                <a:latin typeface="Palatino LT Std"/>
              </a:rPr>
              <a:t>Since the PaaS services are delivered over the Internet, the developers should depend on Internet connectivity for developing the application. Even though some of the providers allow offline access, most of the PaaS providers do not allow offline access. With slow Internet connection, the usability and efficiency of the PaaS platform do not satisfy the developer requirements. </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0927809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PaaS Providers summary:</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C2E24F8E-D08B-4A70-8C2A-B80D8A78D2BC}"/>
              </a:ext>
            </a:extLst>
          </p:cNvPr>
          <p:cNvPicPr>
            <a:picLocks noChangeAspect="1"/>
          </p:cNvPicPr>
          <p:nvPr/>
        </p:nvPicPr>
        <p:blipFill>
          <a:blip r:embed="rId2"/>
          <a:stretch>
            <a:fillRect/>
          </a:stretch>
        </p:blipFill>
        <p:spPr>
          <a:xfrm>
            <a:off x="58616" y="992308"/>
            <a:ext cx="9144000" cy="3960691"/>
          </a:xfrm>
          <a:prstGeom prst="rect">
            <a:avLst/>
          </a:prstGeom>
        </p:spPr>
      </p:pic>
    </p:spTree>
    <p:extLst>
      <p:ext uri="{BB962C8B-B14F-4D97-AF65-F5344CB8AC3E}">
        <p14:creationId xmlns:p14="http://schemas.microsoft.com/office/powerpoint/2010/main" val="29415053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PaaS Providers summary:</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6" name="Picture 5">
            <a:extLst>
              <a:ext uri="{FF2B5EF4-FFF2-40B4-BE49-F238E27FC236}">
                <a16:creationId xmlns:a16="http://schemas.microsoft.com/office/drawing/2014/main" id="{68A0BEB0-0D05-4509-85DE-B918498B15C6}"/>
              </a:ext>
            </a:extLst>
          </p:cNvPr>
          <p:cNvPicPr>
            <a:picLocks noChangeAspect="1"/>
          </p:cNvPicPr>
          <p:nvPr/>
        </p:nvPicPr>
        <p:blipFill>
          <a:blip r:embed="rId2"/>
          <a:stretch>
            <a:fillRect/>
          </a:stretch>
        </p:blipFill>
        <p:spPr>
          <a:xfrm>
            <a:off x="21102" y="1016927"/>
            <a:ext cx="9144000" cy="4876800"/>
          </a:xfrm>
          <a:prstGeom prst="rect">
            <a:avLst/>
          </a:prstGeom>
        </p:spPr>
      </p:pic>
    </p:spTree>
    <p:extLst>
      <p:ext uri="{BB962C8B-B14F-4D97-AF65-F5344CB8AC3E}">
        <p14:creationId xmlns:p14="http://schemas.microsoft.com/office/powerpoint/2010/main" val="4681567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latin typeface="Times New Roman" panose="02020603050405020304" pitchFamily="18" charset="0"/>
                <a:ea typeface="Arial" panose="020B0604020202020204" pitchFamily="34" charset="0"/>
                <a:cs typeface="Times New Roman" panose="02020603050405020304" pitchFamily="18" charset="0"/>
              </a:rPr>
              <a:t>SaaS (Software As A Service)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44893201"/>
      </p:ext>
    </p:extLst>
  </p:cSld>
  <p:clrMapOvr>
    <a:overrideClrMapping bg1="lt1" tx1="dk1" bg2="lt2" tx2="dk2" accent1="accent1" accent2="accent2" accent3="accent3" accent4="accent4" accent5="accent5" accent6="accent6" hlink="hlink" folHlink="folHlink"/>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SaaS:</a:t>
            </a:r>
          </a:p>
          <a:p>
            <a:pPr marR="2400" algn="just">
              <a:buFont typeface="Wingdings" panose="05000000000000000000" pitchFamily="2" charset="2"/>
              <a:buChar char="Ø"/>
            </a:pPr>
            <a:r>
              <a:rPr lang="en-GB" sz="1800" b="0" i="0" u="none" strike="noStrike" baseline="0" dirty="0">
                <a:solidFill>
                  <a:srgbClr val="000000"/>
                </a:solidFill>
                <a:latin typeface="Palatino LT Std"/>
              </a:rPr>
              <a:t>In the traditional software model, the software is delivered as a license-based product that needs to be installed in the end user device. </a:t>
            </a:r>
          </a:p>
          <a:p>
            <a:pPr marR="2400" algn="just">
              <a:buFont typeface="Wingdings" panose="05000000000000000000" pitchFamily="2" charset="2"/>
              <a:buChar char="Ø"/>
            </a:pPr>
            <a:r>
              <a:rPr lang="en-GB" sz="1800" b="0" i="0" u="none" strike="noStrike" baseline="0" dirty="0">
                <a:solidFill>
                  <a:srgbClr val="000000"/>
                </a:solidFill>
                <a:latin typeface="Palatino LT Std"/>
              </a:rPr>
              <a:t>Since SaaS is delivered as an on-demand service over the Internet, there is no need to install the software to the end user’s devices. </a:t>
            </a:r>
          </a:p>
          <a:p>
            <a:pPr marR="2400" algn="just">
              <a:buFont typeface="Wingdings" panose="05000000000000000000" pitchFamily="2" charset="2"/>
              <a:buChar char="Ø"/>
            </a:pPr>
            <a:r>
              <a:rPr lang="en-GB" sz="1800" b="0" i="0" u="none" strike="noStrike" baseline="0" dirty="0">
                <a:solidFill>
                  <a:srgbClr val="000000"/>
                </a:solidFill>
                <a:latin typeface="Palatino LT Std"/>
              </a:rPr>
              <a:t>SaaS services can be accessed or disconnected at any time based on the end user’s needs. SaaS services can be accessed from any lightweight web browsers on any devices such as laptops, tablets, and smartphones. </a:t>
            </a:r>
          </a:p>
          <a:p>
            <a:pPr marR="2400" algn="just">
              <a:buFont typeface="Wingdings" panose="05000000000000000000" pitchFamily="2" charset="2"/>
              <a:buChar char="Ø"/>
            </a:pPr>
            <a:r>
              <a:rPr lang="en-GB" sz="1800" b="0" i="0" u="none" strike="noStrike" baseline="0" dirty="0">
                <a:solidFill>
                  <a:srgbClr val="000000"/>
                </a:solidFill>
                <a:latin typeface="Palatino LT Std"/>
              </a:rPr>
              <a:t>Some of the SaaS services can be accessed from a thin client that does not contain much storage space and cannot run much software like the traditional desktop PCs.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important </a:t>
            </a:r>
            <a:r>
              <a:rPr lang="en-GB" sz="1800" b="1" i="0" u="none" strike="noStrike" baseline="0" dirty="0">
                <a:solidFill>
                  <a:srgbClr val="000000"/>
                </a:solidFill>
                <a:latin typeface="Palatino LT Std"/>
              </a:rPr>
              <a:t>benefits of using thin clients </a:t>
            </a:r>
            <a:r>
              <a:rPr lang="en-GB" sz="1800" b="0" i="0" u="none" strike="noStrike" baseline="0" dirty="0">
                <a:solidFill>
                  <a:srgbClr val="000000"/>
                </a:solidFill>
                <a:latin typeface="Palatino LT Std"/>
              </a:rPr>
              <a:t>for accessing the SaaS application are as follows:</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less vulnerable to attack</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has a longer life cycle</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consumes less power</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less expensive</a:t>
            </a:r>
            <a:endParaRPr lang="en-IN" sz="17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47597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Services defined	</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362200" y="569743"/>
            <a:ext cx="6172199" cy="6288257"/>
          </a:xfrm>
          <a:prstGeom prst="rect">
            <a:avLst/>
          </a:prstGeom>
          <a:noFill/>
          <a:ln w="9525">
            <a:noFill/>
            <a:miter lim="800000"/>
            <a:headEnd/>
            <a:tailEnd/>
          </a:ln>
        </p:spPr>
      </p:pic>
      <p:sp>
        <p:nvSpPr>
          <p:cNvPr id="6" name="Rectangle 5"/>
          <p:cNvSpPr/>
          <p:nvPr/>
        </p:nvSpPr>
        <p:spPr>
          <a:xfrm>
            <a:off x="0" y="1371600"/>
            <a:ext cx="2362200" cy="1200329"/>
          </a:xfrm>
          <a:prstGeom prst="rect">
            <a:avLst/>
          </a:prstGeom>
        </p:spPr>
        <p:txBody>
          <a:bodyPr wrap="square">
            <a:spAutoFit/>
          </a:bodyPr>
          <a:lstStyle/>
          <a:p>
            <a:r>
              <a:rPr lang="en-GB" dirty="0">
                <a:solidFill>
                  <a:prstClr val="black"/>
                </a:solidFill>
              </a:rPr>
              <a:t>Responsibility of you and the vendor is shown in the diagram</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0"/>
            <a:ext cx="8915401" cy="6781800"/>
          </a:xfrm>
        </p:spPr>
        <p:txBody>
          <a:bodyPr>
            <a:normAutofit fontScale="92500" lnSpcReduction="20000"/>
          </a:bodyPr>
          <a:lstStyle/>
          <a:p>
            <a:pPr marL="0" marR="2400" indent="0" algn="just">
              <a:buNone/>
            </a:pPr>
            <a:r>
              <a:rPr lang="en-IN" sz="2000" b="1" dirty="0">
                <a:solidFill>
                  <a:srgbClr val="FF0066"/>
                </a:solidFill>
                <a:latin typeface="Palatino LT Std"/>
              </a:rPr>
              <a:t>SaaS:</a:t>
            </a:r>
          </a:p>
          <a:p>
            <a:pPr marR="2400" algn="just">
              <a:buFont typeface="Wingdings" panose="05000000000000000000" pitchFamily="2" charset="2"/>
              <a:buChar char="Ø"/>
            </a:pPr>
            <a:r>
              <a:rPr lang="en-IN" sz="1800" b="0" i="0" u="none" strike="noStrike" baseline="0" dirty="0">
                <a:solidFill>
                  <a:srgbClr val="000000"/>
                </a:solidFill>
                <a:latin typeface="Palatino LT Std"/>
              </a:rPr>
              <a:t> A </a:t>
            </a:r>
            <a:r>
              <a:rPr lang="en-GB" sz="1800" b="0" i="0" u="none" strike="noStrike" baseline="0" dirty="0">
                <a:solidFill>
                  <a:srgbClr val="000000"/>
                </a:solidFill>
                <a:latin typeface="Palatino LT Std"/>
              </a:rPr>
              <a:t>SaaS provider may provide business services, social networks, document management, and mail services as shown in below diagram:</a:t>
            </a:r>
          </a:p>
          <a:p>
            <a:pPr marR="2400" algn="just">
              <a:buFont typeface="Wingdings" panose="05000000000000000000" pitchFamily="2" charset="2"/>
              <a:buChar char="Ø"/>
            </a:pPr>
            <a:endParaRPr lang="en-GB" sz="1800" dirty="0">
              <a:solidFill>
                <a:srgbClr val="000000"/>
              </a:solidFill>
              <a:latin typeface="Palatino LT Std"/>
            </a:endParaRPr>
          </a:p>
          <a:p>
            <a:pPr marR="2400" algn="just">
              <a:buFont typeface="Wingdings" panose="05000000000000000000" pitchFamily="2" charset="2"/>
              <a:buChar char="Ø"/>
            </a:pPr>
            <a:endParaRPr lang="en-GB" sz="1800" b="0" i="0" u="none" strike="noStrike" baseline="0" dirty="0">
              <a:solidFill>
                <a:srgbClr val="000000"/>
              </a:solidFill>
              <a:latin typeface="Palatino LT Std"/>
            </a:endParaRPr>
          </a:p>
          <a:p>
            <a:pPr marR="2400" algn="just">
              <a:buFont typeface="Wingdings" panose="05000000000000000000" pitchFamily="2" charset="2"/>
              <a:buChar char="Ø"/>
            </a:pPr>
            <a:endParaRPr lang="en-GB" sz="1800" dirty="0">
              <a:solidFill>
                <a:srgbClr val="000000"/>
              </a:solidFill>
              <a:latin typeface="Palatino LT Std"/>
            </a:endParaRPr>
          </a:p>
          <a:p>
            <a:pPr marR="2400" algn="just">
              <a:buFont typeface="Wingdings" panose="05000000000000000000" pitchFamily="2" charset="2"/>
              <a:buChar char="Ø"/>
            </a:pPr>
            <a:endParaRPr lang="en-GB" sz="1800" b="0" i="0" u="none" strike="noStrike" baseline="0" dirty="0">
              <a:solidFill>
                <a:srgbClr val="000000"/>
              </a:solidFill>
              <a:latin typeface="Palatino LT Std"/>
            </a:endParaRPr>
          </a:p>
          <a:p>
            <a:pPr marR="2400" algn="just">
              <a:buFont typeface="Wingdings" panose="05000000000000000000" pitchFamily="2" charset="2"/>
              <a:buChar char="Ø"/>
            </a:pPr>
            <a:endParaRPr lang="en-GB" sz="1800" b="0" i="0" u="none" strike="noStrike" baseline="0" dirty="0">
              <a:solidFill>
                <a:srgbClr val="000000"/>
              </a:solidFill>
              <a:latin typeface="Palatino LT Std"/>
            </a:endParaRPr>
          </a:p>
          <a:p>
            <a:pPr marR="2400" algn="just">
              <a:buFont typeface="Wingdings" panose="05000000000000000000" pitchFamily="2" charset="2"/>
              <a:buChar char="Ø"/>
            </a:pPr>
            <a:endParaRPr lang="en-GB" sz="1800" dirty="0">
              <a:solidFill>
                <a:srgbClr val="000000"/>
              </a:solidFill>
              <a:latin typeface="Palatino LT Std"/>
            </a:endParaRPr>
          </a:p>
          <a:p>
            <a:pPr marL="0" marR="2400" indent="0" algn="just">
              <a:buNone/>
            </a:pPr>
            <a:endParaRPr lang="en-GB" sz="1800" b="1" i="1" u="none" strike="noStrike" baseline="0" dirty="0">
              <a:solidFill>
                <a:srgbClr val="000000"/>
              </a:solidFill>
              <a:latin typeface="Palatino LT Std"/>
            </a:endParaRPr>
          </a:p>
          <a:p>
            <a:pPr marL="0" marR="2400" indent="0" algn="just">
              <a:buNone/>
            </a:pPr>
            <a:endParaRPr lang="en-GB" sz="1800" b="1" i="1" u="none" strike="noStrike" baseline="0" dirty="0">
              <a:solidFill>
                <a:srgbClr val="000000"/>
              </a:solidFill>
              <a:latin typeface="Palatino LT Std"/>
            </a:endParaRPr>
          </a:p>
          <a:p>
            <a:pPr marL="0" marR="2400" indent="0" algn="just">
              <a:buNone/>
            </a:pPr>
            <a:endParaRPr lang="en-GB" sz="1800" b="1" i="1" u="none" strike="noStrike" baseline="0" dirty="0">
              <a:solidFill>
                <a:srgbClr val="000000"/>
              </a:solidFill>
              <a:latin typeface="Palatino LT Std"/>
            </a:endParaRPr>
          </a:p>
          <a:p>
            <a:pPr marL="0" marR="2400" indent="0" algn="just">
              <a:buNone/>
            </a:pPr>
            <a:endParaRPr lang="en-GB" sz="1800" b="1" i="1" dirty="0">
              <a:solidFill>
                <a:srgbClr val="000000"/>
              </a:solidFill>
              <a:latin typeface="Palatino LT Std"/>
            </a:endParaRPr>
          </a:p>
          <a:p>
            <a:pPr marL="0" marR="2400" indent="0" algn="just">
              <a:buNone/>
            </a:pPr>
            <a:r>
              <a:rPr lang="en-GB" sz="1800" b="1" i="1" u="none" strike="noStrike" baseline="0" dirty="0">
                <a:solidFill>
                  <a:srgbClr val="000000"/>
                </a:solidFill>
                <a:latin typeface="Palatino LT Std"/>
              </a:rPr>
              <a:t>Business services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Most of the SaaS providers started providing a variety of business services that attract start-up companies. The business SaaS services include ERP (Enterprise Resource Planning), CRM (Customer Relationship Mgt.), billing, sales, and human resources. </a:t>
            </a:r>
            <a:endParaRPr lang="en-IN" sz="2000" b="1" i="0" u="none" strike="noStrike" baseline="0" dirty="0">
              <a:solidFill>
                <a:srgbClr val="FF0066"/>
              </a:solidFill>
              <a:latin typeface="Palatino LT Std"/>
            </a:endParaRPr>
          </a:p>
          <a:p>
            <a:pPr marL="0" marR="2400" indent="0" algn="just">
              <a:buNone/>
            </a:pPr>
            <a:r>
              <a:rPr lang="en-GB" sz="1800" b="1" i="1" u="none" strike="noStrike" baseline="0" dirty="0">
                <a:solidFill>
                  <a:srgbClr val="000000"/>
                </a:solidFill>
                <a:latin typeface="Palatino LT Std"/>
              </a:rPr>
              <a:t>Social networks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social networking sites are extensively used by the general public, many social networking service providers adopted SaaS for their sustainability. </a:t>
            </a: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r>
              <a:rPr lang="en-GB" sz="1800" b="1" i="1" u="none" strike="noStrike" baseline="0" dirty="0">
                <a:solidFill>
                  <a:srgbClr val="000000"/>
                </a:solidFill>
                <a:latin typeface="Palatino LT Std"/>
              </a:rPr>
              <a:t>Document management</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most of the enterprises extensively use electronic documents, most of the SaaS providers started providing services that are used to create, manage, and track electronic documents.  </a:t>
            </a:r>
          </a:p>
          <a:p>
            <a:pPr marL="0" marR="2400" indent="0" algn="just">
              <a:buNone/>
            </a:pPr>
            <a:r>
              <a:rPr lang="en-GB" sz="1800" b="1" i="1" u="none" strike="noStrike" baseline="0" dirty="0">
                <a:solidFill>
                  <a:srgbClr val="000000"/>
                </a:solidFill>
                <a:latin typeface="Palatino LT Std"/>
              </a:rPr>
              <a:t>Mail services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To handle the unpredictable number of users and the load on e-mail services, most of the e-mail providers started offering their services as SaaS services.</a:t>
            </a:r>
            <a:r>
              <a:rPr lang="en-GB" sz="1800" dirty="0">
                <a:solidFill>
                  <a:srgbClr val="000000"/>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45D3FF7E-89A2-4A6A-8F17-5CE039CCBB2B}"/>
              </a:ext>
            </a:extLst>
          </p:cNvPr>
          <p:cNvPicPr>
            <a:picLocks noChangeAspect="1"/>
          </p:cNvPicPr>
          <p:nvPr/>
        </p:nvPicPr>
        <p:blipFill>
          <a:blip r:embed="rId2"/>
          <a:stretch>
            <a:fillRect/>
          </a:stretch>
        </p:blipFill>
        <p:spPr>
          <a:xfrm>
            <a:off x="2514600" y="840122"/>
            <a:ext cx="4332421" cy="2620962"/>
          </a:xfrm>
          <a:prstGeom prst="rect">
            <a:avLst/>
          </a:prstGeom>
        </p:spPr>
      </p:pic>
    </p:spTree>
    <p:extLst>
      <p:ext uri="{BB962C8B-B14F-4D97-AF65-F5344CB8AC3E}">
        <p14:creationId xmlns:p14="http://schemas.microsoft.com/office/powerpoint/2010/main" val="24434614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a:t>
            </a:r>
            <a:r>
              <a:rPr lang="en-IN" sz="2000" b="1" dirty="0">
                <a:solidFill>
                  <a:srgbClr val="FF0066"/>
                </a:solidFill>
                <a:latin typeface="Palatino LT Std"/>
              </a:rPr>
              <a:t>ics</a:t>
            </a:r>
            <a:r>
              <a:rPr lang="en-IN" sz="2000" b="1" i="0" u="none" strike="noStrike" baseline="0" dirty="0">
                <a:solidFill>
                  <a:srgbClr val="FF0066"/>
                </a:solidFill>
                <a:latin typeface="Palatino LT Std"/>
              </a:rPr>
              <a:t>:</a:t>
            </a:r>
          </a:p>
          <a:p>
            <a:pPr marL="0" marR="2400" indent="0" algn="just">
              <a:buNone/>
            </a:pPr>
            <a:r>
              <a:rPr lang="en-IN" sz="2000" b="1" u="none" strike="noStrike" baseline="0" dirty="0">
                <a:solidFill>
                  <a:srgbClr val="000000"/>
                </a:solidFill>
                <a:latin typeface="Palatino LT Std"/>
              </a:rPr>
              <a:t> </a:t>
            </a:r>
            <a:r>
              <a:rPr lang="en-GB" sz="1800" b="1" i="1" u="none" strike="noStrike" baseline="0" dirty="0">
                <a:solidFill>
                  <a:srgbClr val="000000"/>
                </a:solidFill>
                <a:latin typeface="Palatino LT Std"/>
              </a:rPr>
              <a:t>One to many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are delivered as a one-to-many model where a single instance of the application can be shared by multiple tenants or customers. </a:t>
            </a:r>
          </a:p>
          <a:p>
            <a:pPr marL="0" marR="2400" indent="0" algn="just">
              <a:buNone/>
            </a:pPr>
            <a:r>
              <a:rPr lang="en-GB" sz="1800" b="1" i="1" u="none" strike="noStrike" baseline="0" dirty="0">
                <a:solidFill>
                  <a:srgbClr val="000000"/>
                </a:solidFill>
                <a:latin typeface="Palatino LT Std"/>
              </a:rPr>
              <a:t>Web access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provide web access to the software. It allows the end user to access the application from any location if the device is connected to the Internet.  </a:t>
            </a:r>
          </a:p>
          <a:p>
            <a:pPr marL="0" marR="2400" indent="0" algn="just">
              <a:buNone/>
            </a:pPr>
            <a:r>
              <a:rPr lang="en-GB" sz="1800" b="1" i="1" u="none" strike="noStrike" baseline="0" dirty="0">
                <a:solidFill>
                  <a:srgbClr val="000000"/>
                </a:solidFill>
                <a:latin typeface="Palatino LT Std"/>
              </a:rPr>
              <a:t>Centralized management</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SaaS services are hosted and managed from the central location, management of the SaaS application becomes easier. Normally, the SaaS providers will perform the automatic updates that ensure that each tenant is accessing the most recent version of the application without any user-side updates.</a:t>
            </a:r>
          </a:p>
          <a:p>
            <a:pPr marL="0" marR="2400" indent="0" algn="just">
              <a:buNone/>
            </a:pPr>
            <a:r>
              <a:rPr lang="en-GB" sz="1800" b="0" i="0" u="none" strike="noStrike" baseline="0" dirty="0">
                <a:solidFill>
                  <a:srgbClr val="000000"/>
                </a:solidFill>
                <a:latin typeface="Palatino LT Std"/>
              </a:rPr>
              <a:t>  </a:t>
            </a:r>
            <a:br>
              <a:rPr lang="en-GB" sz="1800" b="0" i="0" u="none" strike="noStrike" baseline="0" dirty="0">
                <a:solidFill>
                  <a:srgbClr val="000000"/>
                </a:solidFill>
                <a:latin typeface="Palatino LT Std"/>
              </a:rPr>
            </a:br>
            <a:r>
              <a:rPr lang="en-GB" sz="1800" b="1" i="1" u="none" strike="noStrike" baseline="0" dirty="0">
                <a:solidFill>
                  <a:srgbClr val="000000"/>
                </a:solidFill>
                <a:latin typeface="Palatino LT Std"/>
              </a:rPr>
              <a:t>Multidevice support</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can be accessed from any end user devices such as desktops, laptops, tablets, smartphones, and thin clients. </a:t>
            </a:r>
          </a:p>
          <a:p>
            <a:pPr marL="0" marR="2400" indent="0" algn="just">
              <a:buNone/>
            </a:pPr>
            <a:r>
              <a:rPr lang="en-GB" sz="1800" b="1" i="1" u="none" strike="noStrike" baseline="0" dirty="0">
                <a:solidFill>
                  <a:srgbClr val="000000"/>
                </a:solidFill>
                <a:latin typeface="Palatino LT Std"/>
              </a:rPr>
              <a:t>Better scalability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most of the SaaS services leverage PaaS and IaaS for its development and deployment, it ensures a better scalability than the traditional software. The dynamic scaling of underlying cloud resources makes SaaS applications work efficiently even with varying loads. </a:t>
            </a:r>
            <a:r>
              <a:rPr lang="en-GB" sz="1800" dirty="0">
                <a:solidFill>
                  <a:srgbClr val="000000"/>
                </a:solidFill>
                <a:latin typeface="Palatino LT Std"/>
              </a:rPr>
              <a:t> </a:t>
            </a:r>
          </a:p>
          <a:p>
            <a:pPr marL="0" marR="2400" indent="0" algn="just">
              <a:buNone/>
            </a:pPr>
            <a:r>
              <a:rPr lang="en-GB" sz="1800" b="1" i="1" u="none" strike="noStrike" baseline="0" dirty="0">
                <a:solidFill>
                  <a:srgbClr val="000000"/>
                </a:solidFill>
                <a:latin typeface="Palatino LT Std"/>
              </a:rPr>
              <a:t>High availability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ensure the 99.99% availability of user data as proper backup and recovery mechanisms are implemented at the back end.  </a:t>
            </a:r>
          </a:p>
          <a:p>
            <a:pPr marL="0" marR="2400" indent="0" algn="just">
              <a:buNone/>
            </a:pPr>
            <a:r>
              <a:rPr lang="en-GB" sz="1800" b="1" i="1" u="none" strike="noStrike" baseline="0" dirty="0">
                <a:solidFill>
                  <a:srgbClr val="000000"/>
                </a:solidFill>
                <a:latin typeface="Palatino LT Std"/>
              </a:rPr>
              <a:t>API integration</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have the capability of integrating with other software or service through standard APIs.</a:t>
            </a:r>
            <a:endParaRPr lang="en-IN" sz="1800" dirty="0">
              <a:solidFill>
                <a:srgbClr val="000000"/>
              </a:solidFill>
              <a:latin typeface="Palatino LT Std"/>
            </a:endParaRPr>
          </a:p>
        </p:txBody>
      </p:sp>
    </p:spTree>
    <p:extLst>
      <p:ext uri="{BB962C8B-B14F-4D97-AF65-F5344CB8AC3E}">
        <p14:creationId xmlns:p14="http://schemas.microsoft.com/office/powerpoint/2010/main" val="29589988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L="0" marR="2400" indent="0" algn="just">
              <a:buNone/>
            </a:pPr>
            <a:r>
              <a:rPr lang="en-IN" sz="2000" b="1" dirty="0">
                <a:solidFill>
                  <a:srgbClr val="FF0066"/>
                </a:solidFill>
                <a:latin typeface="Palatino LT Std"/>
              </a:rPr>
              <a:t>Suitability </a:t>
            </a:r>
            <a:r>
              <a:rPr lang="en-IN" sz="2000" b="1">
                <a:solidFill>
                  <a:srgbClr val="FF0066"/>
                </a:solidFill>
                <a:latin typeface="Palatino LT Std"/>
              </a:rPr>
              <a:t>of SaaS</a:t>
            </a:r>
            <a:r>
              <a:rPr lang="en-IN" sz="2000" b="1"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On-demand software</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The licensing-based software model requires buying full packaged software and increases the spending on buying software. Some of the occasionally used software does not give any ROI. Because of this, many end users are looking for a software that they can use as and when they needed. </a:t>
            </a:r>
            <a:r>
              <a:rPr lang="en-IN" sz="2000" b="1" i="0" u="none" strike="noStrike" baseline="0"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Software for start-up companies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When using any traditional software, the end user should buy devices with minimum requirements specified by the software vendor. This increases the investment on buying hardware for start-up companies. Since SaaS services do not require high-end infrastructure for accessing, it is a suitable option for start-up companies that can reduce the initial expenditure on buying high-end hardware</a:t>
            </a:r>
            <a:r>
              <a:rPr lang="en-IN" sz="2000" b="1"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Software compatible with multiple devices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Some of the applications like word processors or mail services need better accessibility from different devices. The SaaS applications are adaptable with almost all the devices. </a:t>
            </a:r>
            <a:r>
              <a:rPr lang="en-IN" sz="2000" b="1" i="0" u="none" strike="noStrike" baseline="0"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Software with varying loads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We cannot predict the load on popular applications such as social networking sites. The user may connect or disconnect from applications anytime. It is very difficult to handle varying loads with the traditional infrastructure. With the dynamic scaling capabilities, SaaS applications can handle varying loads efficiently without disrupting the normal </a:t>
            </a:r>
            <a:r>
              <a:rPr lang="en-GB" sz="1800" b="0" i="0" u="none" strike="noStrike" baseline="0" dirty="0" err="1">
                <a:solidFill>
                  <a:srgbClr val="000000"/>
                </a:solidFill>
                <a:latin typeface="Palatino LT Std"/>
              </a:rPr>
              <a:t>behavior</a:t>
            </a:r>
            <a:r>
              <a:rPr lang="en-GB" sz="1800" b="0" i="0" u="none" strike="noStrike" baseline="0" dirty="0">
                <a:solidFill>
                  <a:srgbClr val="000000"/>
                </a:solidFill>
                <a:latin typeface="Palatino LT Std"/>
              </a:rPr>
              <a:t> of the application.</a:t>
            </a:r>
            <a:endParaRPr lang="en-IN" sz="2000" b="1" dirty="0">
              <a:solidFill>
                <a:srgbClr val="FF0066"/>
              </a:solidFill>
              <a:latin typeface="Palatino LT Std"/>
            </a:endParaRPr>
          </a:p>
          <a:p>
            <a:pPr marL="0" marR="2400" indent="0" algn="just">
              <a:buNone/>
            </a:pPr>
            <a:r>
              <a:rPr lang="en-GB" sz="2000" b="1" dirty="0">
                <a:solidFill>
                  <a:srgbClr val="000000"/>
                </a:solidFill>
                <a:latin typeface="Palatino LT Std"/>
              </a:rPr>
              <a:t> </a:t>
            </a:r>
            <a:endParaRPr lang="en-GB" sz="1800" b="0" i="0" u="none" strike="noStrike" baseline="0" dirty="0">
              <a:solidFill>
                <a:srgbClr val="000000"/>
              </a:solidFill>
              <a:latin typeface="Palatino LT Std"/>
            </a:endParaRPr>
          </a:p>
          <a:p>
            <a:pPr marL="0" marR="2400" indent="0" algn="just">
              <a:buNone/>
            </a:pPr>
            <a:r>
              <a:rPr lang="en-IN" sz="18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3811694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Not Suitable when:</a:t>
            </a:r>
          </a:p>
          <a:p>
            <a:pPr marL="0" marR="2400" indent="0" algn="just">
              <a:buNone/>
            </a:pPr>
            <a:r>
              <a:rPr lang="en-GB" sz="1800" b="1" i="1" u="none" strike="noStrike" baseline="0" dirty="0">
                <a:solidFill>
                  <a:srgbClr val="000000"/>
                </a:solidFill>
                <a:latin typeface="Palatino LT Std"/>
              </a:rPr>
              <a:t>Real-time applications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SaaS applications depend on Internet connectivity, it may not work better with low Internet speed.</a:t>
            </a:r>
          </a:p>
          <a:p>
            <a:pPr marL="0" marR="2400" indent="0" algn="just">
              <a:buNone/>
            </a:pPr>
            <a:r>
              <a:rPr lang="en-GB" sz="1800" b="1" i="1" u="none" strike="noStrike" baseline="0" dirty="0">
                <a:solidFill>
                  <a:srgbClr val="000000"/>
                </a:solidFill>
                <a:latin typeface="Palatino LT Std"/>
              </a:rPr>
              <a:t>Applications with confidential data</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Data security, data governance, and data compliance are always issues with SaaS applications. Since data are stored with third-party service providers, there is no surety that our data will be safe. </a:t>
            </a:r>
            <a:endParaRPr lang="en-IN" sz="2000" b="1" dirty="0">
              <a:solidFill>
                <a:srgbClr val="FF0066"/>
              </a:solidFill>
              <a:latin typeface="Palatino LT Std"/>
            </a:endParaRPr>
          </a:p>
          <a:p>
            <a:pPr marL="0" marR="2400" indent="0" algn="just">
              <a:buNone/>
            </a:pPr>
            <a:r>
              <a:rPr lang="en-IN" sz="1800" b="1" i="1" u="none" strike="noStrike" baseline="0" dirty="0">
                <a:solidFill>
                  <a:srgbClr val="000000"/>
                </a:solidFill>
                <a:latin typeface="Palatino LT Std"/>
              </a:rPr>
              <a:t> </a:t>
            </a:r>
            <a:r>
              <a:rPr lang="en-GB" sz="1800" b="1" i="1" u="none" strike="noStrike" baseline="0" dirty="0">
                <a:solidFill>
                  <a:srgbClr val="000000"/>
                </a:solidFill>
                <a:latin typeface="Palatino LT Std"/>
              </a:rPr>
              <a:t>Better on-premise application</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Some of the on-premise applications might </a:t>
            </a:r>
            <a:r>
              <a:rPr lang="en-GB" sz="1800" b="0" i="0" u="none" strike="noStrike" baseline="0" dirty="0" err="1">
                <a:solidFill>
                  <a:srgbClr val="000000"/>
                </a:solidFill>
                <a:latin typeface="Palatino LT Std"/>
              </a:rPr>
              <a:t>fulfill</a:t>
            </a:r>
            <a:r>
              <a:rPr lang="en-GB" sz="1800" b="0" i="0" u="none" strike="noStrike" baseline="0" dirty="0">
                <a:solidFill>
                  <a:srgbClr val="000000"/>
                </a:solidFill>
                <a:latin typeface="Palatino LT Std"/>
              </a:rPr>
              <a:t> all the requirements of the organization. In such situations, migrating to the SaaS model may not be the best option.</a:t>
            </a:r>
            <a:endParaRPr lang="en-IN" sz="2000" b="1" dirty="0">
              <a:solidFill>
                <a:srgbClr val="FF0066"/>
              </a:solidFill>
              <a:latin typeface="Palatino LT Std"/>
            </a:endParaRPr>
          </a:p>
          <a:p>
            <a:pPr marL="0" marR="2400" indent="0" algn="just">
              <a:buNone/>
            </a:pPr>
            <a:r>
              <a:rPr lang="en-GB" sz="2000" b="1" dirty="0">
                <a:solidFill>
                  <a:srgbClr val="000000"/>
                </a:solidFill>
                <a:latin typeface="Palatino LT Std"/>
              </a:rPr>
              <a:t> </a:t>
            </a:r>
            <a:endParaRPr lang="en-GB" sz="1800" b="0" i="0" u="none" strike="noStrike" baseline="0" dirty="0">
              <a:solidFill>
                <a:srgbClr val="000000"/>
              </a:solidFill>
              <a:latin typeface="Palatino LT Std"/>
            </a:endParaRPr>
          </a:p>
          <a:p>
            <a:pPr marL="0" marR="2400" indent="0" algn="just">
              <a:buNone/>
            </a:pPr>
            <a:r>
              <a:rPr lang="en-IN" sz="18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5732539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Adv. Of SaaS: </a:t>
            </a:r>
          </a:p>
          <a:p>
            <a:pPr marL="0" marR="2400" indent="0" algn="just">
              <a:buNone/>
            </a:pPr>
            <a:r>
              <a:rPr lang="en-GB" sz="1600" b="1" i="1" u="none" strike="noStrike" baseline="0" dirty="0">
                <a:solidFill>
                  <a:srgbClr val="000000"/>
                </a:solidFill>
                <a:latin typeface="Palatino LT Std"/>
              </a:rPr>
              <a:t>No client-side installation</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do not require client-side installation of the software. The end users can access the services directly from the service provider data </a:t>
            </a:r>
            <a:r>
              <a:rPr lang="en-GB" sz="1600" b="0" i="0" u="none" strike="noStrike" baseline="0" dirty="0" err="1">
                <a:solidFill>
                  <a:srgbClr val="000000"/>
                </a:solidFill>
                <a:latin typeface="Palatino LT Std"/>
              </a:rPr>
              <a:t>center</a:t>
            </a:r>
            <a:r>
              <a:rPr lang="en-GB" sz="1600" b="0" i="0" u="none" strike="noStrike" baseline="0" dirty="0">
                <a:solidFill>
                  <a:srgbClr val="000000"/>
                </a:solidFill>
                <a:latin typeface="Palatino LT Std"/>
              </a:rPr>
              <a:t> without any installation. </a:t>
            </a:r>
          </a:p>
          <a:p>
            <a:pPr marL="0" marR="2400" indent="0" algn="just">
              <a:buNone/>
            </a:pPr>
            <a:r>
              <a:rPr lang="en-GB" sz="1600" b="1" i="1" u="none" strike="noStrike" baseline="0" dirty="0">
                <a:solidFill>
                  <a:srgbClr val="000000"/>
                </a:solidFill>
                <a:latin typeface="Palatino LT Std"/>
              </a:rPr>
              <a:t>Cost savings</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Since SaaS services follow the utility-based billing or pay-as-you-go billing, it demands the end users to pay for what they have used. Most of the SaaS providers offer different subscription plans to benefit different customers. </a:t>
            </a:r>
          </a:p>
          <a:p>
            <a:pPr marL="0" marR="2400" indent="0" algn="just">
              <a:buNone/>
            </a:pPr>
            <a:r>
              <a:rPr lang="en-GB" sz="1600" b="1" i="1" u="none" strike="noStrike" baseline="0" dirty="0">
                <a:solidFill>
                  <a:srgbClr val="000000"/>
                </a:solidFill>
                <a:latin typeface="Palatino LT Std"/>
              </a:rPr>
              <a:t>Less maintenance</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eliminate the additional overhead of maintaining the software from the client side. For example, in the traditional software, the end user is responsible for performing bulk updates. But in SaaS, the service provider itself maintains the automatic updates, monitoring, and other maintenance activities of the applications. </a:t>
            </a:r>
            <a:endParaRPr lang="en-IN" sz="1600" b="1" dirty="0">
              <a:solidFill>
                <a:srgbClr val="FF0066"/>
              </a:solidFill>
              <a:latin typeface="Palatino LT Std"/>
            </a:endParaRPr>
          </a:p>
          <a:p>
            <a:pPr marL="0" marR="2400" indent="0" algn="just">
              <a:buNone/>
            </a:pPr>
            <a:r>
              <a:rPr lang="en-GB" sz="1600" b="1" i="1" u="none" strike="noStrike" baseline="0" dirty="0">
                <a:solidFill>
                  <a:srgbClr val="000000"/>
                </a:solidFill>
                <a:latin typeface="Palatino LT Std"/>
              </a:rPr>
              <a:t>Ease of access</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can be accessed from any devices if it is connected to the Internet. Accessibility of SaaS services is not restricted to any particular devices. </a:t>
            </a:r>
          </a:p>
          <a:p>
            <a:pPr marL="0" marR="2400" indent="0" algn="just">
              <a:buNone/>
            </a:pPr>
            <a:r>
              <a:rPr lang="en-GB" sz="1600" b="1" i="1" u="none" strike="noStrike" baseline="0" dirty="0">
                <a:solidFill>
                  <a:srgbClr val="000000"/>
                </a:solidFill>
                <a:latin typeface="Palatino LT Std"/>
              </a:rPr>
              <a:t>Dynamic scaling</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are popularly known for elastic dynamic scaling. It is very difficult for on-premise software to provide dynamic scaling capability as it requires additional hardware. </a:t>
            </a:r>
          </a:p>
          <a:p>
            <a:pPr marL="0" marR="2400" indent="0" algn="just">
              <a:buNone/>
            </a:pPr>
            <a:r>
              <a:rPr lang="en-GB" sz="1600" b="1" i="1" u="none" strike="noStrike" baseline="0" dirty="0">
                <a:solidFill>
                  <a:srgbClr val="000000"/>
                </a:solidFill>
                <a:latin typeface="Palatino LT Std"/>
              </a:rPr>
              <a:t>Disaster recovery</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With proper backup and recovery mechanisms, replicas are maintained for every SaaS services. The replicas are distributed across many servers. If any server fails, the end user can access the SaaS from other servers. </a:t>
            </a:r>
          </a:p>
          <a:p>
            <a:pPr marL="0" marR="2400" indent="0" algn="just">
              <a:buNone/>
            </a:pPr>
            <a:r>
              <a:rPr lang="en-GB" sz="1600" b="1" dirty="0">
                <a:solidFill>
                  <a:srgbClr val="000000"/>
                </a:solidFill>
                <a:latin typeface="Palatino LT Std"/>
              </a:rPr>
              <a:t>Multitenancy: </a:t>
            </a:r>
            <a:r>
              <a:rPr lang="en-GB" sz="1600" dirty="0">
                <a:solidFill>
                  <a:srgbClr val="000000"/>
                </a:solidFill>
                <a:latin typeface="Palatino LT Std"/>
              </a:rPr>
              <a:t>Multitenancy is the ability given to the end users to share a single instance of the application. Multitenancy increases resource utilization from the service provider side.</a:t>
            </a: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30979891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Dis Adv. Of SaaS: </a:t>
            </a:r>
          </a:p>
          <a:p>
            <a:pPr marL="0" marR="2400" indent="0" algn="just">
              <a:buNone/>
            </a:pPr>
            <a:r>
              <a:rPr lang="en-GB" sz="1800" b="1" i="1" u="none" strike="noStrike" baseline="0" dirty="0">
                <a:solidFill>
                  <a:srgbClr val="000000"/>
                </a:solidFill>
                <a:latin typeface="Palatino LT Std"/>
              </a:rPr>
              <a:t>Security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Security is the major concern in migrating to SaaS application. Since the SaaS application is shared between many end users, there is a possibility of data leakage. Here, the data are stored in the service provider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a:t>
            </a:r>
            <a:endParaRPr lang="en-IN" sz="2000" b="1" dirty="0">
              <a:solidFill>
                <a:srgbClr val="FF0066"/>
              </a:solidFill>
              <a:latin typeface="Palatino LT Std"/>
            </a:endParaRPr>
          </a:p>
          <a:p>
            <a:pPr marL="0" marR="2400" indent="0" algn="just">
              <a:buNone/>
            </a:pPr>
            <a:r>
              <a:rPr lang="en-GB" sz="1800" b="1" i="1" u="none" strike="noStrike" baseline="0" dirty="0">
                <a:solidFill>
                  <a:srgbClr val="000000"/>
                </a:solidFill>
                <a:latin typeface="Palatino LT Std"/>
              </a:rPr>
              <a:t>Connectivity requirements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applications require Internet connectivity for accessing it. Sometimes, the end user’s Internet connectivity might be very slow. In such situations, the user cannot access the services with ease. The dependency on high-speed Internet connection is a major problem in SaaS applications. </a:t>
            </a:r>
          </a:p>
          <a:p>
            <a:pPr marL="0" marR="2400" indent="0" algn="just">
              <a:buNone/>
            </a:pPr>
            <a:r>
              <a:rPr lang="en-GB" sz="1800" b="1" i="1" u="none" strike="noStrike" baseline="0" dirty="0">
                <a:solidFill>
                  <a:srgbClr val="000000"/>
                </a:solidFill>
                <a:latin typeface="Palatino LT Std"/>
              </a:rPr>
              <a:t>Loss of control</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the data are stored in a third-party and off-premise location, the end user does not have any control over the data. The degree of control over the SaaS application and data is lesser than the on-premise application</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41536029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GB" sz="20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CA6B6F95-C2ED-4B15-9479-4F6DD16499E1}"/>
              </a:ext>
            </a:extLst>
          </p:cNvPr>
          <p:cNvPicPr>
            <a:picLocks noChangeAspect="1"/>
          </p:cNvPicPr>
          <p:nvPr/>
        </p:nvPicPr>
        <p:blipFill>
          <a:blip r:embed="rId2"/>
          <a:stretch>
            <a:fillRect/>
          </a:stretch>
        </p:blipFill>
        <p:spPr>
          <a:xfrm>
            <a:off x="58616" y="762000"/>
            <a:ext cx="8845452" cy="4267200"/>
          </a:xfrm>
          <a:prstGeom prst="rect">
            <a:avLst/>
          </a:prstGeom>
        </p:spPr>
      </p:pic>
    </p:spTree>
    <p:extLst>
      <p:ext uri="{BB962C8B-B14F-4D97-AF65-F5344CB8AC3E}">
        <p14:creationId xmlns:p14="http://schemas.microsoft.com/office/powerpoint/2010/main" val="13718051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Other service </a:t>
            </a:r>
            <a:r>
              <a:rPr kumimoji="0" lang="en-GB" sz="2400" b="1" i="1" u="none" strike="noStrike" kern="1200" cap="none" spc="0" normalizeH="0" baseline="0" noProof="0" dirty="0" err="1">
                <a:ln>
                  <a:noFill/>
                </a:ln>
                <a:solidFill>
                  <a:srgbClr val="B907AC"/>
                </a:solidFill>
                <a:effectLst/>
                <a:uLnTx/>
                <a:uFillTx/>
                <a:latin typeface="Times New Roman" panose="02020603050405020304" pitchFamily="18" charset="0"/>
                <a:ea typeface="+mn-ea"/>
                <a:cs typeface="Times New Roman" panose="02020603050405020304" pitchFamily="18" charset="0"/>
              </a:rPr>
              <a:t>offerrings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GB" sz="2000" b="1" dirty="0" err="1">
                <a:solidFill>
                  <a:srgbClr val="FF0066"/>
                </a:solidFill>
                <a:latin typeface="Palatino LT Std"/>
              </a:rPr>
              <a:t>NaaS</a:t>
            </a:r>
            <a:r>
              <a:rPr lang="en-GB" sz="2000" b="1" dirty="0">
                <a:solidFill>
                  <a:srgbClr val="FF0066"/>
                </a:solidFill>
                <a:latin typeface="Palatino LT Std"/>
              </a:rPr>
              <a:t> (Network as a Service)</a:t>
            </a:r>
          </a:p>
          <a:p>
            <a:pPr marL="0" marR="2400" indent="0" algn="just">
              <a:buNone/>
            </a:pPr>
            <a:r>
              <a:rPr lang="en-GB" sz="2000" b="1" dirty="0" err="1">
                <a:solidFill>
                  <a:srgbClr val="FF0066"/>
                </a:solidFill>
                <a:latin typeface="Palatino LT Std"/>
              </a:rPr>
              <a:t>DEaaS</a:t>
            </a:r>
            <a:r>
              <a:rPr lang="en-GB" sz="2000" b="1" dirty="0">
                <a:solidFill>
                  <a:srgbClr val="FF0066"/>
                </a:solidFill>
                <a:latin typeface="Palatino LT Std"/>
              </a:rPr>
              <a:t> (Desktop as a Service)</a:t>
            </a:r>
          </a:p>
          <a:p>
            <a:pPr marL="0" marR="2400" indent="0" algn="just">
              <a:buNone/>
            </a:pPr>
            <a:r>
              <a:rPr lang="en-GB" sz="2000" b="1" dirty="0" err="1">
                <a:solidFill>
                  <a:srgbClr val="FF0066"/>
                </a:solidFill>
                <a:latin typeface="Palatino LT Std"/>
              </a:rPr>
              <a:t>STaaS</a:t>
            </a:r>
            <a:r>
              <a:rPr lang="en-GB" sz="2000" b="1" dirty="0">
                <a:solidFill>
                  <a:srgbClr val="FF0066"/>
                </a:solidFill>
                <a:latin typeface="Palatino LT Std"/>
              </a:rPr>
              <a:t> (Storage as a Service)</a:t>
            </a:r>
          </a:p>
          <a:p>
            <a:pPr marL="0" marR="2400" indent="0" algn="just">
              <a:buNone/>
            </a:pPr>
            <a:r>
              <a:rPr lang="en-GB" sz="2000" b="1" dirty="0">
                <a:solidFill>
                  <a:srgbClr val="FF0066"/>
                </a:solidFill>
                <a:latin typeface="Palatino LT Std"/>
              </a:rPr>
              <a:t>DBaaS (Database as a Service)</a:t>
            </a:r>
          </a:p>
          <a:p>
            <a:pPr marL="0" marR="2400" indent="0" algn="just">
              <a:buNone/>
            </a:pPr>
            <a:r>
              <a:rPr lang="en-GB" sz="2000" b="1" dirty="0" err="1">
                <a:solidFill>
                  <a:srgbClr val="FF0066"/>
                </a:solidFill>
                <a:latin typeface="Palatino LT Std"/>
              </a:rPr>
              <a:t>DaaS</a:t>
            </a:r>
            <a:r>
              <a:rPr lang="en-GB" sz="2000" b="1" dirty="0">
                <a:solidFill>
                  <a:srgbClr val="FF0066"/>
                </a:solidFill>
                <a:latin typeface="Palatino LT Std"/>
              </a:rPr>
              <a:t> (Data as a Service)</a:t>
            </a:r>
          </a:p>
          <a:p>
            <a:pPr marL="0" marR="2400" indent="0" algn="just">
              <a:buNone/>
            </a:pPr>
            <a:r>
              <a:rPr lang="en-GB" sz="2000" b="1" dirty="0" err="1">
                <a:solidFill>
                  <a:srgbClr val="FF0066"/>
                </a:solidFill>
                <a:latin typeface="Palatino LT Std"/>
              </a:rPr>
              <a:t>SECaaS</a:t>
            </a:r>
            <a:r>
              <a:rPr lang="en-GB" sz="2000" b="1" dirty="0">
                <a:solidFill>
                  <a:srgbClr val="FF0066"/>
                </a:solidFill>
                <a:latin typeface="Palatino LT Std"/>
              </a:rPr>
              <a:t> (Security as a Service)</a:t>
            </a:r>
          </a:p>
          <a:p>
            <a:pPr marL="0" marR="2400" indent="0" algn="just">
              <a:buNone/>
            </a:pPr>
            <a:r>
              <a:rPr lang="en-GB" sz="2000" b="1" dirty="0" err="1">
                <a:solidFill>
                  <a:srgbClr val="FF0066"/>
                </a:solidFill>
                <a:latin typeface="Palatino LT Std"/>
              </a:rPr>
              <a:t>IDaaS</a:t>
            </a:r>
            <a:r>
              <a:rPr lang="en-GB" sz="2000" b="1" dirty="0">
                <a:solidFill>
                  <a:srgbClr val="FF0066"/>
                </a:solidFill>
                <a:latin typeface="Palatino LT Std"/>
              </a:rPr>
              <a:t> ( Identity as a Service)</a:t>
            </a:r>
          </a:p>
          <a:p>
            <a:pPr marL="0" marR="2400" indent="0" algn="just">
              <a:buNone/>
            </a:pPr>
            <a:endParaRPr lang="en-GB" sz="2000" b="1" dirty="0">
              <a:solidFill>
                <a:srgbClr val="FF0066"/>
              </a:solidFill>
              <a:latin typeface="Palatino LT Std"/>
            </a:endParaRPr>
          </a:p>
          <a:p>
            <a:pPr marL="0" marR="2400" indent="0" algn="just">
              <a:buNone/>
            </a:pPr>
            <a:r>
              <a:rPr lang="en-GB" sz="2000" b="1" dirty="0" err="1">
                <a:solidFill>
                  <a:srgbClr val="FF0066"/>
                </a:solidFill>
                <a:latin typeface="Palatino LT Std"/>
              </a:rPr>
              <a:t>XaaS</a:t>
            </a:r>
            <a:r>
              <a:rPr lang="en-GB" sz="2000" b="1" dirty="0">
                <a:solidFill>
                  <a:srgbClr val="FF0066"/>
                </a:solidFill>
                <a:latin typeface="Palatino LT Std"/>
              </a:rPr>
              <a:t>  ( Everything as a Service):</a:t>
            </a:r>
          </a:p>
          <a:p>
            <a:pPr marL="0" marR="2400" indent="0" algn="just">
              <a:buNone/>
            </a:pPr>
            <a:r>
              <a:rPr lang="en-GB" sz="1800" b="0" i="0" u="none" strike="noStrike" baseline="0" dirty="0" err="1">
                <a:solidFill>
                  <a:srgbClr val="000000"/>
                </a:solidFill>
                <a:latin typeface="Palatino LT Std"/>
              </a:rPr>
              <a:t>XaaS</a:t>
            </a:r>
            <a:r>
              <a:rPr lang="en-GB" sz="1800" b="0" i="0" u="none" strike="noStrike" baseline="0" dirty="0">
                <a:solidFill>
                  <a:srgbClr val="000000"/>
                </a:solidFill>
                <a:latin typeface="Palatino LT Std"/>
              </a:rPr>
              <a:t> may include Backup as a Service (BaaS), Communication as a Service (CaaS), Hadoop as a Service (</a:t>
            </a:r>
            <a:r>
              <a:rPr lang="en-GB" sz="1800" b="0" i="0" u="none" strike="noStrike" baseline="0" dirty="0" err="1">
                <a:solidFill>
                  <a:srgbClr val="000000"/>
                </a:solidFill>
                <a:latin typeface="Palatino LT Std"/>
              </a:rPr>
              <a:t>HaaS</a:t>
            </a:r>
            <a:r>
              <a:rPr lang="en-GB" sz="1800" b="0" i="0" u="none" strike="noStrike" baseline="0" dirty="0">
                <a:solidFill>
                  <a:srgbClr val="000000"/>
                </a:solidFill>
                <a:latin typeface="Palatino LT Std"/>
              </a:rPr>
              <a:t>), Disaster Recovery as a Service (</a:t>
            </a:r>
            <a:r>
              <a:rPr lang="en-GB" sz="1800" b="0" i="0" u="none" strike="noStrike" baseline="0" dirty="0" err="1">
                <a:solidFill>
                  <a:srgbClr val="000000"/>
                </a:solidFill>
                <a:latin typeface="Palatino LT Std"/>
              </a:rPr>
              <a:t>DRaaS</a:t>
            </a:r>
            <a:r>
              <a:rPr lang="en-GB" sz="1800" b="0" i="0" u="none" strike="noStrike" baseline="0" dirty="0">
                <a:solidFill>
                  <a:srgbClr val="000000"/>
                </a:solidFill>
                <a:latin typeface="Palatino LT Std"/>
              </a:rPr>
              <a:t>), Testing as a Service (</a:t>
            </a:r>
            <a:r>
              <a:rPr lang="en-GB" sz="1800" b="0" i="0" u="none" strike="noStrike" baseline="0" dirty="0" err="1">
                <a:solidFill>
                  <a:srgbClr val="000000"/>
                </a:solidFill>
                <a:latin typeface="Palatino LT Std"/>
              </a:rPr>
              <a:t>TaaS</a:t>
            </a:r>
            <a:r>
              <a:rPr lang="en-GB" sz="1800" b="0" i="0" u="none" strike="noStrike" baseline="0" dirty="0">
                <a:solidFill>
                  <a:srgbClr val="000000"/>
                </a:solidFill>
                <a:latin typeface="Palatino LT Std"/>
              </a:rPr>
              <a:t>), Firewall as a Service (</a:t>
            </a:r>
            <a:r>
              <a:rPr lang="en-GB" sz="1800" b="0" i="0" u="none" strike="noStrike" baseline="0" dirty="0" err="1">
                <a:solidFill>
                  <a:srgbClr val="000000"/>
                </a:solidFill>
                <a:latin typeface="Palatino LT Std"/>
              </a:rPr>
              <a:t>FWaaS</a:t>
            </a:r>
            <a:r>
              <a:rPr lang="en-GB" sz="1800" b="0" i="0" u="none" strike="noStrike" baseline="0" dirty="0">
                <a:solidFill>
                  <a:srgbClr val="000000"/>
                </a:solidFill>
                <a:latin typeface="Palatino LT Std"/>
              </a:rPr>
              <a:t>), Virtual Private Network as a Service (</a:t>
            </a:r>
            <a:r>
              <a:rPr lang="en-GB" sz="1800" b="0" i="0" u="none" strike="noStrike" baseline="0" dirty="0" err="1">
                <a:solidFill>
                  <a:srgbClr val="000000"/>
                </a:solidFill>
                <a:latin typeface="Palatino LT Std"/>
              </a:rPr>
              <a:t>VPNaaS</a:t>
            </a:r>
            <a:r>
              <a:rPr lang="en-GB" sz="1800" b="0" i="0" u="none" strike="noStrike" baseline="0" dirty="0">
                <a:solidFill>
                  <a:srgbClr val="000000"/>
                </a:solidFill>
                <a:latin typeface="Palatino LT Std"/>
              </a:rPr>
              <a:t>), Load Balancers as a Service (</a:t>
            </a:r>
            <a:r>
              <a:rPr lang="en-GB" sz="1800" b="0" i="0" u="none" strike="noStrike" baseline="0" dirty="0" err="1">
                <a:solidFill>
                  <a:srgbClr val="000000"/>
                </a:solidFill>
                <a:latin typeface="Palatino LT Std"/>
              </a:rPr>
              <a:t>LBaaS</a:t>
            </a:r>
            <a:r>
              <a:rPr lang="en-GB" sz="1800" b="0" i="0" u="none" strike="noStrike" baseline="0" dirty="0">
                <a:solidFill>
                  <a:srgbClr val="000000"/>
                </a:solidFill>
                <a:latin typeface="Palatino LT Std"/>
              </a:rPr>
              <a:t>), Message Queue as a Service (</a:t>
            </a:r>
            <a:r>
              <a:rPr lang="en-GB" sz="1800" b="0" i="0" u="none" strike="noStrike" baseline="0" dirty="0" err="1">
                <a:solidFill>
                  <a:srgbClr val="000000"/>
                </a:solidFill>
                <a:latin typeface="Palatino LT Std"/>
              </a:rPr>
              <a:t>MQaaS</a:t>
            </a:r>
            <a:r>
              <a:rPr lang="en-GB" sz="1800" b="0" i="0" u="none" strike="noStrike" baseline="0" dirty="0">
                <a:solidFill>
                  <a:srgbClr val="000000"/>
                </a:solidFill>
                <a:latin typeface="Palatino LT Std"/>
              </a:rPr>
              <a:t>), and Monitoring as a Service (</a:t>
            </a:r>
            <a:r>
              <a:rPr lang="en-GB" sz="1800" b="0" i="0" u="none" strike="noStrike" baseline="0" dirty="0" err="1">
                <a:solidFill>
                  <a:srgbClr val="000000"/>
                </a:solidFill>
                <a:latin typeface="Palatino LT Std"/>
              </a:rPr>
              <a:t>MaaS</a:t>
            </a:r>
            <a:r>
              <a:rPr lang="en-GB" sz="1800" b="0" i="0" u="none" strike="noStrike" baseline="0" dirty="0">
                <a:solidFill>
                  <a:srgbClr val="000000"/>
                </a:solidFill>
                <a:latin typeface="Palatino LT Std"/>
              </a:rPr>
              <a:t>).</a:t>
            </a:r>
            <a:r>
              <a:rPr lang="en-GB" sz="2000" b="1" i="0" u="none" strike="noStrike" baseline="0" dirty="0">
                <a:solidFill>
                  <a:srgbClr val="FF0066"/>
                </a:solidFill>
                <a:latin typeface="Palatino LT Std"/>
              </a:rPr>
              <a:t> </a:t>
            </a:r>
            <a:endParaRPr lang="en-GB" sz="2000" b="1" dirty="0">
              <a:solidFill>
                <a:srgbClr val="FF0066"/>
              </a:solidFill>
              <a:latin typeface="Palatino LT Std"/>
            </a:endParaRPr>
          </a:p>
          <a:p>
            <a:pPr marL="0" marR="2400" indent="0" algn="just">
              <a:buNone/>
            </a:pP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19195238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Introduction to AWS</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0118851"/>
      </p:ext>
    </p:extLst>
  </p:cSld>
  <p:clrMapOvr>
    <a:overrideClrMapping bg1="lt1" tx1="dk1" bg2="lt2" tx2="dk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AWS:</a:t>
            </a:r>
          </a:p>
          <a:p>
            <a:pPr marR="2400" algn="just">
              <a:buFont typeface="Wingdings" panose="05000000000000000000" pitchFamily="2" charset="2"/>
              <a:buChar char="ü"/>
            </a:pPr>
            <a:r>
              <a:rPr lang="en-IN" sz="2000" b="1" dirty="0">
                <a:solidFill>
                  <a:srgbClr val="FF0066"/>
                </a:solidFill>
                <a:latin typeface="Palatino LT Std"/>
              </a:rPr>
              <a:t> </a:t>
            </a:r>
            <a:r>
              <a:rPr lang="en-GB" sz="1800" dirty="0">
                <a:solidFill>
                  <a:srgbClr val="000000"/>
                </a:solidFill>
                <a:latin typeface="Palatino LT Std"/>
              </a:rPr>
              <a:t>  </a:t>
            </a:r>
            <a:endParaRPr lang="en-IN" sz="1800" dirty="0">
              <a:solidFill>
                <a:srgbClr val="000000"/>
              </a:solidFill>
              <a:latin typeface="Palatino LT Std"/>
            </a:endParaRPr>
          </a:p>
        </p:txBody>
      </p:sp>
    </p:spTree>
    <p:extLst>
      <p:ext uri="{BB962C8B-B14F-4D97-AF65-F5344CB8AC3E}">
        <p14:creationId xmlns:p14="http://schemas.microsoft.com/office/powerpoint/2010/main" val="11277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1417638"/>
            <a:ext cx="8686800" cy="3352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anose="05000000000000000000" pitchFamily="2" charset="2"/>
              <a:buChar char="ü"/>
            </a:pPr>
            <a:r>
              <a:rPr lang="en-IN" sz="2800" b="1" dirty="0">
                <a:solidFill>
                  <a:srgbClr val="FF0000"/>
                </a:solidFill>
              </a:rPr>
              <a:t>5-4-3 Principles of Cloud Computing </a:t>
            </a:r>
          </a:p>
          <a:p>
            <a:pPr marL="571500" indent="-571500">
              <a:buFont typeface="Wingdings" panose="05000000000000000000" pitchFamily="2" charset="2"/>
              <a:buChar char="ü"/>
            </a:pPr>
            <a:r>
              <a:rPr lang="en-IN" sz="2800" b="1" dirty="0">
                <a:solidFill>
                  <a:srgbClr val="FF0000"/>
                </a:solidFill>
              </a:rPr>
              <a:t>Cloud Eco System</a:t>
            </a:r>
          </a:p>
          <a:p>
            <a:pPr marL="571500" indent="-571500">
              <a:buFont typeface="Wingdings" panose="05000000000000000000" pitchFamily="2" charset="2"/>
              <a:buChar char="ü"/>
            </a:pPr>
            <a:r>
              <a:rPr lang="en-IN" sz="2800" b="1" dirty="0">
                <a:solidFill>
                  <a:srgbClr val="FF0000"/>
                </a:solidFill>
              </a:rPr>
              <a:t>Features of Cloud Service</a:t>
            </a:r>
            <a:endParaRPr lang="en-US" sz="2800" b="1" dirty="0">
              <a:solidFill>
                <a:srgbClr val="FF0000"/>
              </a:solidFill>
            </a:endParaRPr>
          </a:p>
        </p:txBody>
      </p:sp>
    </p:spTree>
    <p:extLst>
      <p:ext uri="{BB962C8B-B14F-4D97-AF65-F5344CB8AC3E}">
        <p14:creationId xmlns:p14="http://schemas.microsoft.com/office/powerpoint/2010/main" val="350154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5-4-3 Principles of Cloud Computing</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415939404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latin typeface="Times New Roman" pitchFamily="18" charset="0"/>
                <a:cs typeface="Times New Roman" pitchFamily="18" charset="0"/>
              </a:rPr>
              <a:t>5 Essential Characteristics</a:t>
            </a:r>
          </a:p>
          <a:p>
            <a:pPr>
              <a:buNone/>
            </a:pPr>
            <a:r>
              <a:rPr lang="en-IN" sz="2000" b="1" dirty="0">
                <a:latin typeface="Times New Roman" pitchFamily="18" charset="0"/>
                <a:cs typeface="Times New Roman" pitchFamily="18" charset="0"/>
              </a:rPr>
              <a:t>4 Cloud Deployment Models</a:t>
            </a: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3 Service Offering Models</a:t>
            </a:r>
          </a:p>
          <a:p>
            <a:pPr>
              <a:buNone/>
            </a:pPr>
            <a:endParaRPr lang="en-US" sz="2000" b="1" dirty="0">
              <a:latin typeface="Times New Roman" pitchFamily="18" charset="0"/>
              <a:cs typeface="Times New Roman" pitchFamily="18" charset="0"/>
            </a:endParaRPr>
          </a:p>
          <a:p>
            <a:pPr>
              <a:buNone/>
            </a:pPr>
            <a:r>
              <a:rPr lang="en-US" sz="2000" b="1" dirty="0">
                <a:solidFill>
                  <a:srgbClr val="FF0066"/>
                </a:solidFill>
                <a:latin typeface="Times New Roman" pitchFamily="18" charset="0"/>
                <a:cs typeface="Times New Roman" pitchFamily="18" charset="0"/>
              </a:rPr>
              <a:t>5 Essential Characteristics:</a:t>
            </a:r>
          </a:p>
          <a:p>
            <a:pPr marL="361950" indent="-266700">
              <a:buClr>
                <a:srgbClr val="6724EC"/>
              </a:buClr>
              <a:buFont typeface="+mj-lt"/>
              <a:buAutoNum type="arabicPeriod"/>
            </a:pPr>
            <a:r>
              <a:rPr lang="en-IN" sz="2000" dirty="0">
                <a:latin typeface="Times New Roman" pitchFamily="18" charset="0"/>
                <a:cs typeface="Times New Roman" pitchFamily="18" charset="0"/>
              </a:rPr>
              <a:t>On-demand self-service</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Broad network access</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Elastic resource pooling</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Rapid elasticity</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Measured service</a:t>
            </a:r>
            <a:endParaRPr lang="en-US" sz="2000" dirty="0">
              <a:latin typeface="Times New Roman" pitchFamily="18" charset="0"/>
              <a:cs typeface="Times New Roman" pitchFamily="18" charset="0"/>
            </a:endParaRPr>
          </a:p>
          <a:p>
            <a:pPr marL="95250" indent="0">
              <a:buClr>
                <a:srgbClr val="6724EC"/>
              </a:buClr>
              <a:buNone/>
            </a:pPr>
            <a:r>
              <a:rPr lang="en-US" sz="2000" b="1" dirty="0">
                <a:solidFill>
                  <a:srgbClr val="FF0066"/>
                </a:solidFill>
                <a:latin typeface="Times New Roman" pitchFamily="18" charset="0"/>
                <a:cs typeface="Times New Roman" pitchFamily="18" charset="0"/>
              </a:rPr>
              <a:t>4 </a:t>
            </a:r>
            <a:r>
              <a:rPr lang="en-IN" sz="2000" b="1" dirty="0">
                <a:solidFill>
                  <a:srgbClr val="FF0066"/>
                </a:solidFill>
                <a:latin typeface="Times New Roman" pitchFamily="18" charset="0"/>
                <a:cs typeface="Times New Roman" pitchFamily="18" charset="0"/>
              </a:rPr>
              <a:t>Cloud Deployment Models</a:t>
            </a:r>
            <a:endParaRPr lang="en-US" sz="2000" b="1" dirty="0">
              <a:solidFill>
                <a:srgbClr val="FF0066"/>
              </a:solidFill>
              <a:latin typeface="Times New Roman" pitchFamily="18" charset="0"/>
              <a:cs typeface="Times New Roman" pitchFamily="18" charset="0"/>
            </a:endParaRPr>
          </a:p>
          <a:p>
            <a:pPr marL="361950" indent="-266700">
              <a:buClr>
                <a:srgbClr val="6724EC"/>
              </a:buClr>
              <a:buFont typeface="+mj-lt"/>
              <a:buAutoNum type="arabicPeriod"/>
            </a:pPr>
            <a:r>
              <a:rPr lang="en-US" sz="2000" dirty="0">
                <a:latin typeface="Times New Roman" pitchFamily="18" charset="0"/>
                <a:cs typeface="Times New Roman" pitchFamily="18" charset="0"/>
              </a:rPr>
              <a:t>Private</a:t>
            </a:r>
          </a:p>
          <a:p>
            <a:pPr marL="361950" indent="-266700">
              <a:buClr>
                <a:srgbClr val="6724EC"/>
              </a:buClr>
              <a:buFont typeface="+mj-lt"/>
              <a:buAutoNum type="arabicPeriod"/>
            </a:pPr>
            <a:r>
              <a:rPr lang="en-US" sz="2000" dirty="0">
                <a:latin typeface="Times New Roman" pitchFamily="18" charset="0"/>
                <a:cs typeface="Times New Roman" pitchFamily="18" charset="0"/>
              </a:rPr>
              <a:t>Public</a:t>
            </a:r>
          </a:p>
          <a:p>
            <a:pPr marL="361950" indent="-266700">
              <a:buClr>
                <a:srgbClr val="6724EC"/>
              </a:buClr>
              <a:buFont typeface="+mj-lt"/>
              <a:buAutoNum type="arabicPeriod"/>
            </a:pPr>
            <a:r>
              <a:rPr lang="en-US" sz="2000" dirty="0">
                <a:latin typeface="Times New Roman" pitchFamily="18" charset="0"/>
                <a:cs typeface="Times New Roman" pitchFamily="18" charset="0"/>
              </a:rPr>
              <a:t>Community</a:t>
            </a:r>
          </a:p>
          <a:p>
            <a:pPr marL="361950" indent="-266700">
              <a:buClr>
                <a:srgbClr val="6724EC"/>
              </a:buClr>
              <a:buFont typeface="+mj-lt"/>
              <a:buAutoNum type="arabicPeriod"/>
            </a:pPr>
            <a:r>
              <a:rPr lang="en-US" sz="2000" dirty="0">
                <a:latin typeface="Times New Roman" pitchFamily="18" charset="0"/>
                <a:cs typeface="Times New Roman" pitchFamily="18" charset="0"/>
              </a:rPr>
              <a:t>Hybrid</a:t>
            </a:r>
          </a:p>
          <a:p>
            <a:pPr>
              <a:buNone/>
            </a:pPr>
            <a:r>
              <a:rPr lang="en-US" sz="2000" b="1" dirty="0">
                <a:solidFill>
                  <a:srgbClr val="FF0066"/>
                </a:solidFill>
                <a:latin typeface="Times New Roman" pitchFamily="18" charset="0"/>
                <a:cs typeface="Times New Roman" pitchFamily="18" charset="0"/>
              </a:rPr>
              <a:t>3 Service Offering Models  </a:t>
            </a:r>
            <a:r>
              <a:rPr lang="en-US" sz="2000" b="1" dirty="0">
                <a:solidFill>
                  <a:srgbClr val="FF0066"/>
                </a:solidFill>
                <a:latin typeface="Times New Roman" pitchFamily="18" charset="0"/>
                <a:cs typeface="Times New Roman" pitchFamily="18" charset="0"/>
                <a:sym typeface="Wingdings" panose="05000000000000000000" pitchFamily="2" charset="2"/>
              </a:rPr>
              <a:t> </a:t>
            </a:r>
            <a:r>
              <a:rPr lang="en-US" sz="2000" dirty="0">
                <a:latin typeface="Times New Roman" pitchFamily="18" charset="0"/>
                <a:cs typeface="Times New Roman" pitchFamily="18" charset="0"/>
                <a:sym typeface="Wingdings" panose="05000000000000000000" pitchFamily="2" charset="2"/>
              </a:rPr>
              <a:t>SaaS, PaaS, IaaS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135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a:t>
            </a:r>
          </a:p>
        </p:txBody>
      </p:sp>
      <p:sp>
        <p:nvSpPr>
          <p:cNvPr id="3" name="Content Placeholder 2"/>
          <p:cNvSpPr>
            <a:spLocks noGrp="1"/>
          </p:cNvSpPr>
          <p:nvPr>
            <p:ph sz="quarter" idx="1"/>
          </p:nvPr>
        </p:nvSpPr>
        <p:spPr>
          <a:xfrm>
            <a:off x="0" y="609600"/>
            <a:ext cx="9144000" cy="6248400"/>
          </a:xfrm>
        </p:spPr>
        <p:txBody>
          <a:bodyPr>
            <a:normAutofit lnSpcReduction="10000"/>
          </a:bodyPr>
          <a:lstStyle/>
          <a:p>
            <a:pPr>
              <a:buNone/>
            </a:pPr>
            <a:r>
              <a:rPr lang="en-US" sz="2000" b="1" dirty="0">
                <a:solidFill>
                  <a:srgbClr val="FF0066"/>
                </a:solidFill>
                <a:latin typeface="Times New Roman" pitchFamily="18" charset="0"/>
                <a:cs typeface="Times New Roman" pitchFamily="18" charset="0"/>
              </a:rPr>
              <a:t>5 Essential Characteristics:</a:t>
            </a: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r>
              <a:rPr lang="en-IN" sz="2000" b="1" dirty="0">
                <a:latin typeface="Times New Roman" pitchFamily="18" charset="0"/>
                <a:cs typeface="Times New Roman" pitchFamily="18" charset="0"/>
              </a:rPr>
              <a:t>On-demand self-service:</a:t>
            </a:r>
          </a:p>
          <a:p>
            <a:pPr marL="95250" indent="0">
              <a:buClr>
                <a:srgbClr val="6724EC"/>
              </a:buClr>
              <a:buNone/>
            </a:pPr>
            <a:r>
              <a:rPr lang="en-GB" sz="1800" b="0" i="0" u="none" strike="noStrike" baseline="0" dirty="0">
                <a:solidFill>
                  <a:srgbClr val="000000"/>
                </a:solidFill>
                <a:latin typeface="Palatino LT Std"/>
              </a:rPr>
              <a:t>A consumer can unilaterally provision computing capabilities, such as server time and network storage, as needed automatically without requiring human interaction with each service’s provider. </a:t>
            </a:r>
            <a:r>
              <a:rPr lang="en-IN" sz="2000" b="0" i="0" u="none" strike="noStrike" baseline="0" dirty="0">
                <a:solidFill>
                  <a:srgbClr val="000000"/>
                </a:solidFill>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274E0A89-0A79-4CE1-A795-07B0262AF45A}"/>
              </a:ext>
            </a:extLst>
          </p:cNvPr>
          <p:cNvPicPr>
            <a:picLocks noChangeAspect="1"/>
          </p:cNvPicPr>
          <p:nvPr/>
        </p:nvPicPr>
        <p:blipFill>
          <a:blip r:embed="rId2"/>
          <a:stretch>
            <a:fillRect/>
          </a:stretch>
        </p:blipFill>
        <p:spPr>
          <a:xfrm>
            <a:off x="2443162" y="1295400"/>
            <a:ext cx="4677217" cy="3505200"/>
          </a:xfrm>
          <a:prstGeom prst="rect">
            <a:avLst/>
          </a:prstGeom>
        </p:spPr>
      </p:pic>
    </p:spTree>
    <p:extLst>
      <p:ext uri="{BB962C8B-B14F-4D97-AF65-F5344CB8AC3E}">
        <p14:creationId xmlns:p14="http://schemas.microsoft.com/office/powerpoint/2010/main" val="193068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gn="just">
              <a:lnSpc>
                <a:spcPct val="115000"/>
              </a:lnSpc>
            </a:pPr>
            <a:r>
              <a:rPr lang="en-IN" sz="1800" dirty="0">
                <a:effectLst/>
                <a:latin typeface="Calibri" panose="020F0502020204030204" pitchFamily="34" charset="0"/>
                <a:ea typeface="Calibri" panose="020F0502020204030204" pitchFamily="34" charset="0"/>
              </a:rPr>
              <a:t>Definition, 5-4-3 principles of Cloud Computing, Cloud Eco System, features of Cloud service, benefits and drawbacks, Cloud architecture, Anatomy of Cloud, Network Connectivity in Cloud Computing, Applications on the Cloud, Managing the Cloud, Migrating Application to Cloud.</a:t>
            </a:r>
            <a:endParaRPr lang="en-IN" sz="18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11476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915400" cy="487362"/>
          </a:xfrm>
        </p:spPr>
        <p:txBody>
          <a:bodyPr>
            <a:normAutofit fontScale="90000"/>
          </a:bodyPr>
          <a:lstStyle/>
          <a:p>
            <a:pPr algn="ctr"/>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5 Essential Characteristics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5 Essential Characteristics:</a:t>
            </a:r>
          </a:p>
          <a:p>
            <a:pPr marL="95250" indent="0">
              <a:buClr>
                <a:srgbClr val="6724EC"/>
              </a:buClr>
              <a:buNone/>
            </a:pPr>
            <a:r>
              <a:rPr lang="en-IN" sz="2000" b="1" dirty="0">
                <a:latin typeface="Times New Roman" pitchFamily="18" charset="0"/>
                <a:cs typeface="Times New Roman" pitchFamily="18" charset="0"/>
              </a:rPr>
              <a:t>2. Broad network access:</a:t>
            </a:r>
          </a:p>
          <a:p>
            <a:pPr marL="95250" indent="0">
              <a:buClr>
                <a:srgbClr val="6724EC"/>
              </a:buClr>
              <a:buNone/>
            </a:pPr>
            <a:r>
              <a:rPr lang="en-GB" sz="1800" b="0" i="0" u="none" strike="noStrike" baseline="0" dirty="0">
                <a:solidFill>
                  <a:srgbClr val="000000"/>
                </a:solidFill>
                <a:latin typeface="Palatino LT Std"/>
              </a:rPr>
              <a:t>Capabilities are available over the network and accessed through standard mechanisms that promote use by heterogeneous thin or thick client platforms (e.g., mobile phones, laptops, and personal digital assistants [PDAs]). </a:t>
            </a: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US" sz="2000" b="1" dirty="0">
              <a:latin typeface="Times New Roman" pitchFamily="18" charset="0"/>
              <a:cs typeface="Times New Roman" pitchFamily="18" charset="0"/>
            </a:endParaRPr>
          </a:p>
          <a:p>
            <a:pPr marL="95250" indent="0">
              <a:buClr>
                <a:srgbClr val="6724EC"/>
              </a:buClr>
              <a:buNone/>
            </a:pPr>
            <a:r>
              <a:rPr lang="en-IN" sz="2000" b="1" dirty="0">
                <a:latin typeface="Times New Roman" pitchFamily="18" charset="0"/>
                <a:cs typeface="Times New Roman" pitchFamily="18" charset="0"/>
              </a:rPr>
              <a:t>3. Elastic resource pooling: </a:t>
            </a:r>
          </a:p>
          <a:p>
            <a:pPr marL="381000" indent="-285750">
              <a:buClr>
                <a:srgbClr val="6724EC"/>
              </a:buClr>
            </a:pPr>
            <a:r>
              <a:rPr lang="en-GB" sz="1800" b="0" i="0" u="none" strike="noStrike" baseline="0" dirty="0">
                <a:solidFill>
                  <a:srgbClr val="000000"/>
                </a:solidFill>
                <a:latin typeface="Palatino LT Std"/>
              </a:rPr>
              <a:t>The provider’s computing resources are pooled to serve multiple consumers using a multitenant model, with different physical and virtual resources dynamically assigned and reassigned according to consumer demand. </a:t>
            </a:r>
          </a:p>
          <a:p>
            <a:pPr marL="381000" indent="-285750">
              <a:buClr>
                <a:srgbClr val="6724EC"/>
              </a:buClr>
            </a:pPr>
            <a:r>
              <a:rPr lang="en-GB" sz="1800" b="0" i="0" u="none" strike="noStrike" baseline="0" dirty="0">
                <a:solidFill>
                  <a:srgbClr val="000000"/>
                </a:solidFill>
                <a:latin typeface="Palatino LT Std"/>
              </a:rPr>
              <a:t>There is a sense of location independence in that the customer generally has no control or knowledge over the exact location of the provided resources but may be able to specify the location at a higher level of abstraction (e.g., country, state, or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a:t>
            </a:r>
          </a:p>
          <a:p>
            <a:pPr marL="381000" indent="-285750">
              <a:buClr>
                <a:srgbClr val="6724EC"/>
              </a:buClr>
            </a:pPr>
            <a:r>
              <a:rPr lang="en-GB" sz="1800" b="0" i="0" u="none" strike="noStrike" baseline="0" dirty="0">
                <a:solidFill>
                  <a:srgbClr val="000000"/>
                </a:solidFill>
                <a:latin typeface="Palatino LT Std"/>
              </a:rPr>
              <a:t>Examples of resources include storage, processing, memory, and network bandwidth. </a:t>
            </a: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43801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487362"/>
          </a:xfrm>
        </p:spPr>
        <p:txBody>
          <a:bodyPr>
            <a:normAutofit fontScale="90000"/>
          </a:bodyPr>
          <a:lstStyle/>
          <a:p>
            <a:pPr algn="ctr"/>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5 Essential Characteristics </a:t>
            </a:r>
            <a:endParaRPr lang="en-US"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5 Essential Characteristics:</a:t>
            </a:r>
          </a:p>
          <a:p>
            <a:pPr marL="95250" indent="0">
              <a:buClr>
                <a:srgbClr val="6724EC"/>
              </a:buClr>
              <a:buNone/>
            </a:pPr>
            <a:r>
              <a:rPr lang="en-IN" sz="2000" b="1" dirty="0">
                <a:latin typeface="Times New Roman" pitchFamily="18" charset="0"/>
                <a:cs typeface="Times New Roman" pitchFamily="18" charset="0"/>
              </a:rPr>
              <a:t>4. Rapid elasticity:</a:t>
            </a:r>
          </a:p>
          <a:p>
            <a:pPr marL="381000" indent="-285750">
              <a:buClr>
                <a:srgbClr val="6724EC"/>
              </a:buClr>
            </a:pPr>
            <a:r>
              <a:rPr lang="en-GB" sz="1800" b="0" i="0" u="none" strike="noStrike" baseline="0" dirty="0">
                <a:solidFill>
                  <a:srgbClr val="000000"/>
                </a:solidFill>
                <a:latin typeface="Palatino LT Std"/>
              </a:rPr>
              <a:t>Capabilities can be rapidly and elastically provisioned, in some cases automatically, to quickly scale out and rapidly released to quickly scale in. </a:t>
            </a:r>
          </a:p>
          <a:p>
            <a:pPr marL="381000" indent="-285750">
              <a:buClr>
                <a:srgbClr val="6724EC"/>
              </a:buClr>
            </a:pPr>
            <a:r>
              <a:rPr lang="en-GB" sz="1800" b="0" i="0" u="none" strike="noStrike" baseline="0" dirty="0">
                <a:solidFill>
                  <a:srgbClr val="000000"/>
                </a:solidFill>
                <a:latin typeface="Palatino LT Std"/>
              </a:rPr>
              <a:t>To the consumer, the capabilities available for provisioning often appear to be unlimited and can be purchased in any quantity at any time. </a:t>
            </a:r>
            <a:endParaRPr lang="en-US" sz="2000" b="1" dirty="0">
              <a:latin typeface="Times New Roman" pitchFamily="18" charset="0"/>
              <a:cs typeface="Times New Roman" pitchFamily="18" charset="0"/>
            </a:endParaRPr>
          </a:p>
          <a:p>
            <a:pPr marL="95250" indent="0">
              <a:buClr>
                <a:srgbClr val="6724EC"/>
              </a:buClr>
              <a:buNone/>
            </a:pPr>
            <a:r>
              <a:rPr lang="en-IN" sz="2000" b="1" dirty="0">
                <a:latin typeface="Times New Roman" pitchFamily="18" charset="0"/>
                <a:cs typeface="Times New Roman" pitchFamily="18" charset="0"/>
              </a:rPr>
              <a:t>5. Measured service:</a:t>
            </a:r>
          </a:p>
          <a:p>
            <a:pPr marL="95250" indent="0">
              <a:buClr>
                <a:srgbClr val="6724EC"/>
              </a:buClr>
              <a:buNone/>
            </a:pPr>
            <a:r>
              <a:rPr lang="en-GB" sz="1800" b="0" i="0" u="none" strike="noStrike" baseline="0" dirty="0">
                <a:solidFill>
                  <a:srgbClr val="000000"/>
                </a:solidFill>
                <a:latin typeface="Palatino LT Std"/>
              </a:rPr>
              <a:t>Resource usage can be monitored, controlled, and reported providing transparency for both the provider and consumer of the utilized service.</a:t>
            </a:r>
            <a:endParaRPr lang="en-US"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5486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487362"/>
          </a:xfrm>
        </p:spPr>
        <p:txBody>
          <a:bodyPr>
            <a:normAutofit fontScale="90000"/>
          </a:bodyPr>
          <a:lstStyle/>
          <a:p>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4 Cloud Deployment models</a:t>
            </a:r>
          </a:p>
        </p:txBody>
      </p:sp>
      <p:sp>
        <p:nvSpPr>
          <p:cNvPr id="3" name="Content Placeholder 2"/>
          <p:cNvSpPr>
            <a:spLocks noGrp="1"/>
          </p:cNvSpPr>
          <p:nvPr>
            <p:ph sz="quarter" idx="1"/>
          </p:nvPr>
        </p:nvSpPr>
        <p:spPr>
          <a:xfrm>
            <a:off x="0" y="609600"/>
            <a:ext cx="9144000" cy="6248400"/>
          </a:xfrm>
        </p:spPr>
        <p:txBody>
          <a:bodyPr>
            <a:normAutofit/>
          </a:bodyPr>
          <a:lstStyle/>
          <a:p>
            <a:pPr marL="95250" indent="0">
              <a:buClr>
                <a:srgbClr val="6724EC"/>
              </a:buClr>
              <a:buNone/>
            </a:pPr>
            <a:r>
              <a:rPr lang="en-US" sz="2000" b="1" dirty="0">
                <a:solidFill>
                  <a:srgbClr val="FF0066"/>
                </a:solidFill>
                <a:latin typeface="Times New Roman" pitchFamily="18" charset="0"/>
                <a:cs typeface="Times New Roman" pitchFamily="18" charset="0"/>
              </a:rPr>
              <a:t>4 </a:t>
            </a:r>
            <a:r>
              <a:rPr lang="en-IN" sz="2000" b="1" dirty="0">
                <a:solidFill>
                  <a:srgbClr val="FF0066"/>
                </a:solidFill>
                <a:latin typeface="Times New Roman" pitchFamily="18" charset="0"/>
                <a:cs typeface="Times New Roman" pitchFamily="18" charset="0"/>
              </a:rPr>
              <a:t>Cloud Deployment Models</a:t>
            </a:r>
          </a:p>
          <a:p>
            <a:pPr marL="95250" indent="0">
              <a:buClr>
                <a:srgbClr val="6724EC"/>
              </a:buClr>
              <a:buNone/>
            </a:pPr>
            <a:r>
              <a:rPr lang="en-GB" sz="1800" b="0" i="0" u="none" strike="noStrike" baseline="0" dirty="0">
                <a:solidFill>
                  <a:srgbClr val="000000"/>
                </a:solidFill>
                <a:latin typeface="Palatino LT Std"/>
              </a:rPr>
              <a:t>Deployment models describe the ways with which the cloud services can be deployed or made available to its customers, depending on the organizational structure and the provisioning location.</a:t>
            </a:r>
            <a:r>
              <a:rPr lang="en-IN" sz="2000" b="1" i="0" u="none" strike="noStrike" baseline="0" dirty="0">
                <a:solidFill>
                  <a:srgbClr val="FF0066"/>
                </a:solidFill>
                <a:latin typeface="Times New Roman" pitchFamily="18" charset="0"/>
                <a:cs typeface="Times New Roman" pitchFamily="18" charset="0"/>
              </a:rPr>
              <a:t> </a:t>
            </a:r>
            <a:endParaRPr lang="en-US" sz="2000" b="1" dirty="0">
              <a:solidFill>
                <a:srgbClr val="FF0066"/>
              </a:solidFill>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1. Private Cloud:</a:t>
            </a:r>
          </a:p>
          <a:p>
            <a:pPr marL="381000" indent="-285750">
              <a:buClr>
                <a:srgbClr val="6724EC"/>
              </a:buClr>
            </a:pPr>
            <a:r>
              <a:rPr lang="en-GB" sz="1800" b="0" i="0" u="none" strike="noStrike" baseline="0" dirty="0">
                <a:solidFill>
                  <a:srgbClr val="000000"/>
                </a:solidFill>
                <a:latin typeface="Palatino LT Std"/>
              </a:rPr>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2. Public Cloud:</a:t>
            </a:r>
          </a:p>
          <a:p>
            <a:pPr marL="381000" indent="-285750">
              <a:buClr>
                <a:srgbClr val="6724EC"/>
              </a:buClr>
            </a:pPr>
            <a:r>
              <a:rPr lang="en-GB" sz="1800" b="0" i="0" u="none" strike="noStrike" baseline="0" dirty="0">
                <a:solidFill>
                  <a:srgbClr val="000000"/>
                </a:solidFill>
                <a:latin typeface="Palatino LT Std"/>
              </a:rPr>
              <a:t>The cloud infrastructure is provisioned for open use by the general public. It may be owned, managed, and operated by a business, academic, or government organization, or some combination of them. It exists on the premises of the cloud provider.</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2644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487362"/>
          </a:xfrm>
        </p:spPr>
        <p:txBody>
          <a:bodyPr>
            <a:normAutofit fontScale="90000"/>
          </a:bodyPr>
          <a:lstStyle/>
          <a:p>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4 Cloud Deployment models</a:t>
            </a:r>
          </a:p>
        </p:txBody>
      </p:sp>
      <p:sp>
        <p:nvSpPr>
          <p:cNvPr id="3" name="Content Placeholder 2"/>
          <p:cNvSpPr>
            <a:spLocks noGrp="1"/>
          </p:cNvSpPr>
          <p:nvPr>
            <p:ph sz="quarter" idx="1"/>
          </p:nvPr>
        </p:nvSpPr>
        <p:spPr>
          <a:xfrm>
            <a:off x="0" y="609600"/>
            <a:ext cx="9144000" cy="6248400"/>
          </a:xfrm>
        </p:spPr>
        <p:txBody>
          <a:bodyPr>
            <a:normAutofit/>
          </a:bodyPr>
          <a:lstStyle/>
          <a:p>
            <a:pPr marL="95250" indent="0">
              <a:buClr>
                <a:srgbClr val="6724EC"/>
              </a:buClr>
              <a:buNone/>
            </a:pPr>
            <a:r>
              <a:rPr lang="en-US" sz="2000" b="1" dirty="0">
                <a:solidFill>
                  <a:srgbClr val="FF0066"/>
                </a:solidFill>
                <a:latin typeface="Times New Roman" pitchFamily="18" charset="0"/>
                <a:cs typeface="Times New Roman" pitchFamily="18" charset="0"/>
              </a:rPr>
              <a:t>4 </a:t>
            </a:r>
            <a:r>
              <a:rPr lang="en-IN" sz="2000" b="1" dirty="0">
                <a:solidFill>
                  <a:srgbClr val="FF0066"/>
                </a:solidFill>
                <a:latin typeface="Times New Roman" pitchFamily="18" charset="0"/>
                <a:cs typeface="Times New Roman" pitchFamily="18" charset="0"/>
              </a:rPr>
              <a:t>Cloud Deployment Models</a:t>
            </a:r>
            <a:endParaRPr lang="en-US" sz="2000" dirty="0">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3. Community Cloud: </a:t>
            </a:r>
          </a:p>
          <a:p>
            <a:pPr marL="95250" indent="0">
              <a:buClr>
                <a:srgbClr val="6724EC"/>
              </a:buClr>
              <a:buNone/>
            </a:pPr>
            <a:r>
              <a:rPr lang="en-GB" sz="1800" b="0" i="0" u="none" strike="noStrike" baseline="0" dirty="0">
                <a:solidFill>
                  <a:srgbClr val="000000"/>
                </a:solidFill>
                <a:latin typeface="Palatino LT Std"/>
              </a:rPr>
              <a:t>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endParaRPr lang="en-US" sz="2000" b="1" dirty="0">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4. Hybrid Cloud: </a:t>
            </a:r>
            <a:r>
              <a:rPr lang="en-GB" sz="1800" b="0" i="0" u="none" strike="noStrike" baseline="0" dirty="0">
                <a:solidFill>
                  <a:srgbClr val="000000"/>
                </a:solidFill>
                <a:latin typeface="Palatino LT Std"/>
              </a:rPr>
              <a:t>The cloud infrastructure is a composition of two or more distinct cloud infrastructures (private, community, or public).</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22785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GB" sz="1800" b="0" i="0" u="none" strike="noStrike" baseline="0" dirty="0">
                <a:solidFill>
                  <a:srgbClr val="000000"/>
                </a:solidFill>
                <a:latin typeface="Palatino LT Std"/>
              </a:rPr>
              <a:t>	The three kinds of services with which the cloud-based computing resources are available to end customers are as follows: Software as a Service (SaaS), Platform as a Service (PaaS), and Infrastructure as a Service (IaaS). It is also known as the service–platform–infrastructure (SPI) model of the cloud</a:t>
            </a:r>
            <a:endParaRPr lang="en-US" sz="2000" b="1" dirty="0">
              <a:solidFill>
                <a:srgbClr val="FF0066"/>
              </a:solidFill>
              <a:latin typeface="Times New Roman" pitchFamily="18" charset="0"/>
              <a:cs typeface="Times New Roman" pitchFamily="18" charset="0"/>
            </a:endParaRPr>
          </a:p>
          <a:p>
            <a:pPr>
              <a:buFont typeface="Arial" panose="020B0604020202020204" pitchFamily="34" charset="0"/>
              <a:buChar char="•"/>
            </a:pPr>
            <a:r>
              <a:rPr lang="en-US" sz="2000" dirty="0">
                <a:latin typeface="Times New Roman" pitchFamily="18" charset="0"/>
                <a:cs typeface="Times New Roman" pitchFamily="18" charset="0"/>
                <a:sym typeface="Wingdings" panose="05000000000000000000" pitchFamily="2" charset="2"/>
              </a:rPr>
              <a:t>SaaS (</a:t>
            </a:r>
            <a:r>
              <a:rPr lang="en-US" sz="2000" b="1"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oftware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s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 </a:t>
            </a:r>
            <a:r>
              <a:rPr lang="en-US" sz="2000"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ervice)</a:t>
            </a:r>
          </a:p>
          <a:p>
            <a:pPr>
              <a:buFont typeface="Arial" panose="020B0604020202020204" pitchFamily="34" charset="0"/>
              <a:buChar char="•"/>
            </a:pPr>
            <a:r>
              <a:rPr lang="en-US" sz="2000" dirty="0">
                <a:latin typeface="Times New Roman" pitchFamily="18" charset="0"/>
                <a:cs typeface="Times New Roman" pitchFamily="18" charset="0"/>
                <a:sym typeface="Wingdings" panose="05000000000000000000" pitchFamily="2" charset="2"/>
              </a:rPr>
              <a:t>PaaS (</a:t>
            </a:r>
            <a:r>
              <a:rPr lang="en-US" sz="2000" dirty="0">
                <a:highlight>
                  <a:srgbClr val="FFFF00"/>
                </a:highlight>
                <a:latin typeface="Times New Roman" pitchFamily="18" charset="0"/>
                <a:cs typeface="Times New Roman" pitchFamily="18" charset="0"/>
                <a:sym typeface="Wingdings" panose="05000000000000000000" pitchFamily="2" charset="2"/>
              </a:rPr>
              <a:t>P</a:t>
            </a:r>
            <a:r>
              <a:rPr lang="en-US" sz="2000" dirty="0">
                <a:latin typeface="Times New Roman" pitchFamily="18" charset="0"/>
                <a:cs typeface="Times New Roman" pitchFamily="18" charset="0"/>
                <a:sym typeface="Wingdings" panose="05000000000000000000" pitchFamily="2" charset="2"/>
              </a:rPr>
              <a:t>latform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s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 </a:t>
            </a:r>
            <a:r>
              <a:rPr lang="en-US" sz="2000"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ervice)</a:t>
            </a:r>
          </a:p>
          <a:p>
            <a:pPr>
              <a:buFont typeface="Arial" panose="020B0604020202020204" pitchFamily="34" charset="0"/>
              <a:buChar char="•"/>
            </a:pPr>
            <a:r>
              <a:rPr lang="en-US" sz="2000" dirty="0">
                <a:latin typeface="Times New Roman" pitchFamily="18" charset="0"/>
                <a:cs typeface="Times New Roman" pitchFamily="18" charset="0"/>
                <a:sym typeface="Wingdings" panose="05000000000000000000" pitchFamily="2" charset="2"/>
              </a:rPr>
              <a:t>IaaS (</a:t>
            </a:r>
            <a:r>
              <a:rPr lang="en-US" sz="2000" dirty="0">
                <a:highlight>
                  <a:srgbClr val="FFFF00"/>
                </a:highlight>
                <a:latin typeface="Times New Roman" pitchFamily="18" charset="0"/>
                <a:cs typeface="Times New Roman" pitchFamily="18" charset="0"/>
                <a:sym typeface="Wingdings" panose="05000000000000000000" pitchFamily="2" charset="2"/>
              </a:rPr>
              <a:t>I</a:t>
            </a:r>
            <a:r>
              <a:rPr lang="en-US" sz="2000" dirty="0">
                <a:latin typeface="Times New Roman" pitchFamily="18" charset="0"/>
                <a:cs typeface="Times New Roman" pitchFamily="18" charset="0"/>
                <a:sym typeface="Wingdings" panose="05000000000000000000" pitchFamily="2" charset="2"/>
              </a:rPr>
              <a:t>nfrastructure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s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 </a:t>
            </a:r>
            <a:r>
              <a:rPr lang="en-US" sz="2000"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ervice)</a:t>
            </a:r>
          </a:p>
        </p:txBody>
      </p:sp>
    </p:spTree>
    <p:extLst>
      <p:ext uri="{BB962C8B-B14F-4D97-AF65-F5344CB8AC3E}">
        <p14:creationId xmlns:p14="http://schemas.microsoft.com/office/powerpoint/2010/main" val="259373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marL="0" indent="0">
              <a:buNone/>
            </a:pPr>
            <a:r>
              <a:rPr lang="en-US" sz="2000" b="1" dirty="0">
                <a:latin typeface="Times New Roman" pitchFamily="18" charset="0"/>
                <a:cs typeface="Times New Roman" pitchFamily="18" charset="0"/>
                <a:sym typeface="Wingdings" panose="05000000000000000000" pitchFamily="2" charset="2"/>
              </a:rPr>
              <a:t>SPI (Service-Platform-Infrastructure) Model of Cloud:</a:t>
            </a:r>
          </a:p>
          <a:p>
            <a:pPr marL="0" indent="0">
              <a:buNone/>
            </a:pPr>
            <a:r>
              <a:rPr lang="en-US" sz="2000" b="1" dirty="0">
                <a:latin typeface="Times New Roman" pitchFamily="18" charset="0"/>
                <a:cs typeface="Times New Roman" pitchFamily="18" charset="0"/>
                <a:sym typeface="Wingdings" panose="05000000000000000000" pitchFamily="2" charset="2"/>
              </a:rPr>
              <a:t> </a:t>
            </a:r>
            <a:endParaRPr lang="en-US" sz="20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74B0091-183F-4FEF-9486-5223556876DD}"/>
              </a:ext>
            </a:extLst>
          </p:cNvPr>
          <p:cNvPicPr>
            <a:picLocks noChangeAspect="1"/>
          </p:cNvPicPr>
          <p:nvPr/>
        </p:nvPicPr>
        <p:blipFill>
          <a:blip r:embed="rId2"/>
          <a:stretch>
            <a:fillRect/>
          </a:stretch>
        </p:blipFill>
        <p:spPr>
          <a:xfrm>
            <a:off x="1086159" y="1066800"/>
            <a:ext cx="6971682" cy="4724400"/>
          </a:xfrm>
          <a:prstGeom prst="rect">
            <a:avLst/>
          </a:prstGeom>
        </p:spPr>
      </p:pic>
    </p:spTree>
    <p:extLst>
      <p:ext uri="{BB962C8B-B14F-4D97-AF65-F5344CB8AC3E}">
        <p14:creationId xmlns:p14="http://schemas.microsoft.com/office/powerpoint/2010/main" val="371903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Introduction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2" cstate="print"/>
          <a:srcRect/>
          <a:stretch>
            <a:fillRect/>
          </a:stretch>
        </p:blipFill>
        <p:spPr bwMode="auto">
          <a:xfrm>
            <a:off x="0" y="667228"/>
            <a:ext cx="9144000" cy="6190772"/>
          </a:xfrm>
          <a:prstGeom prst="rect">
            <a:avLst/>
          </a:prstGeom>
          <a:noFill/>
          <a:ln w="9525">
            <a:noFill/>
            <a:miter lim="800000"/>
            <a:headEnd/>
            <a:tailEnd/>
          </a:ln>
          <a:effectLst/>
        </p:spPr>
      </p:pic>
    </p:spTree>
    <p:extLst>
      <p:ext uri="{BB962C8B-B14F-4D97-AF65-F5344CB8AC3E}">
        <p14:creationId xmlns:p14="http://schemas.microsoft.com/office/powerpoint/2010/main" val="3558933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685800" y="560288"/>
            <a:ext cx="6985470" cy="6297712"/>
          </a:xfrm>
          <a:prstGeom prst="rect">
            <a:avLst/>
          </a:prstGeom>
          <a:noFill/>
          <a:ln w="9525">
            <a:noFill/>
            <a:miter lim="800000"/>
            <a:headEnd/>
            <a:tailEnd/>
          </a:ln>
          <a:effectLst/>
        </p:spPr>
      </p:pic>
    </p:spTree>
    <p:extLst>
      <p:ext uri="{BB962C8B-B14F-4D97-AF65-F5344CB8AC3E}">
        <p14:creationId xmlns:p14="http://schemas.microsoft.com/office/powerpoint/2010/main" val="2505574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IN" sz="1800" b="0" i="0" u="none" strike="noStrike" baseline="0" dirty="0">
                <a:solidFill>
                  <a:srgbClr val="000000"/>
                </a:solidFill>
                <a:latin typeface="Palatino LT Std"/>
              </a:rPr>
              <a:t> </a:t>
            </a:r>
            <a:r>
              <a:rPr lang="en-GB" sz="1800" b="1" i="0" u="none" strike="noStrike" baseline="0" dirty="0">
                <a:solidFill>
                  <a:srgbClr val="000000"/>
                </a:solidFill>
                <a:latin typeface="Palatino LT Std"/>
              </a:rPr>
              <a:t>SaaS </a:t>
            </a:r>
            <a:r>
              <a:rPr lang="en-GB" sz="1800" b="0" i="0" u="none" strike="noStrike" baseline="0" dirty="0">
                <a:solidFill>
                  <a:srgbClr val="000000"/>
                </a:solidFill>
                <a:latin typeface="Palatino LT Std"/>
              </a:rPr>
              <a:t>is a software distribution model in which applications (software, which is one of the most important computing resources) are hosted by a vendor or service provider and made available to customers over a network, typically the Internet. </a:t>
            </a:r>
          </a:p>
          <a:p>
            <a:pPr>
              <a:buNone/>
            </a:pPr>
            <a:endParaRPr lang="en-GB" sz="1800" b="0" i="0" u="none" strike="noStrike" baseline="0" dirty="0">
              <a:solidFill>
                <a:srgbClr val="000000"/>
              </a:solidFill>
              <a:latin typeface="Palatino LT Std"/>
            </a:endParaRPr>
          </a:p>
          <a:p>
            <a:pPr>
              <a:buNone/>
            </a:pPr>
            <a:r>
              <a:rPr lang="en-GB" sz="1800" b="1" i="0" u="none" strike="noStrike" baseline="0" dirty="0">
                <a:solidFill>
                  <a:srgbClr val="000000"/>
                </a:solidFill>
                <a:latin typeface="Palatino LT Std"/>
              </a:rPr>
              <a:t>PaaS</a:t>
            </a:r>
            <a:r>
              <a:rPr lang="en-GB" sz="1800" b="0" i="0" u="none" strike="noStrike" baseline="0" dirty="0">
                <a:solidFill>
                  <a:srgbClr val="000000"/>
                </a:solidFill>
                <a:latin typeface="Palatino LT Std"/>
              </a:rPr>
              <a:t> is a paradigm for delivering operating systems and associated services (e.g., computer aided software engineering [CASE] tools, integrated development environments [IDEs] for developing software solutions) over the Internet without downloads or installation. </a:t>
            </a:r>
          </a:p>
          <a:p>
            <a:pPr>
              <a:buNone/>
            </a:pPr>
            <a:endParaRPr lang="en-GB" sz="1800" b="0" i="0" u="none" strike="noStrike" baseline="0" dirty="0">
              <a:solidFill>
                <a:srgbClr val="000000"/>
              </a:solidFill>
              <a:latin typeface="Palatino LT Std"/>
            </a:endParaRPr>
          </a:p>
          <a:p>
            <a:pPr>
              <a:buNone/>
            </a:pPr>
            <a:r>
              <a:rPr lang="en-GB" sz="1800" b="1" i="0" u="none" strike="noStrike" baseline="0" dirty="0">
                <a:solidFill>
                  <a:srgbClr val="000000"/>
                </a:solidFill>
                <a:latin typeface="Palatino LT Std"/>
              </a:rPr>
              <a:t>IaaS</a:t>
            </a:r>
            <a:r>
              <a:rPr lang="en-GB" sz="1800" b="0" i="0" u="none" strike="noStrike" baseline="0" dirty="0">
                <a:solidFill>
                  <a:srgbClr val="000000"/>
                </a:solidFill>
                <a:latin typeface="Palatino LT Std"/>
              </a:rPr>
              <a:t> involves outsourcing the equipment used to support operations, including storage, hardware, servers, and networking components. </a:t>
            </a:r>
            <a:endParaRPr lang="en-US" sz="2000" dirty="0">
              <a:latin typeface="Times New Roman" pitchFamily="18" charset="0"/>
              <a:cs typeface="Times New Roman" pitchFamily="18" charset="0"/>
              <a:sym typeface="Wingdings" panose="05000000000000000000" pitchFamily="2" charset="2"/>
            </a:endParaRPr>
          </a:p>
          <a:p>
            <a:pPr marL="0" indent="0">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61064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marL="0" indent="0">
              <a:buNone/>
            </a:pPr>
            <a:r>
              <a:rPr lang="en-US" sz="2000" b="1" dirty="0">
                <a:latin typeface="Times New Roman" pitchFamily="18" charset="0"/>
                <a:cs typeface="Times New Roman" pitchFamily="18" charset="0"/>
                <a:sym typeface="Wingdings" panose="05000000000000000000" pitchFamily="2" charset="2"/>
              </a:rPr>
              <a:t>1. Cloud SaaS: </a:t>
            </a:r>
            <a:r>
              <a:rPr lang="en-GB" sz="1800" b="0" i="0" u="none" strike="noStrike" baseline="0" dirty="0">
                <a:solidFill>
                  <a:srgbClr val="000000"/>
                </a:solidFill>
                <a:latin typeface="Palatino LT Std"/>
              </a:rPr>
              <a:t>The capability provided to the consumer is to use the provider’s applications running on a cloud infrastructure, including network, servers, operating systems, storage, and even individual application capabilities, with the possible exception of limited user-specific application configuration settings. </a:t>
            </a:r>
          </a:p>
          <a:p>
            <a:pPr marL="0" indent="0">
              <a:buNone/>
            </a:pPr>
            <a:endParaRPr lang="en-GB" sz="1800" dirty="0">
              <a:solidFill>
                <a:srgbClr val="000000"/>
              </a:solidFill>
              <a:latin typeface="Palatino LT Std"/>
              <a:cs typeface="Times New Roman" pitchFamily="18" charset="0"/>
              <a:sym typeface="Wingdings" panose="05000000000000000000" pitchFamily="2" charset="2"/>
            </a:endParaRPr>
          </a:p>
          <a:p>
            <a:pPr>
              <a:buFont typeface="Arial" panose="020B0604020202020204" pitchFamily="34" charset="0"/>
              <a:buChar char="•"/>
            </a:pPr>
            <a:r>
              <a:rPr lang="en-GB" sz="1800" b="0" i="0" u="none" strike="noStrike" baseline="0" dirty="0">
                <a:solidFill>
                  <a:srgbClr val="000000"/>
                </a:solidFill>
                <a:latin typeface="Palatino LT Std"/>
              </a:rPr>
              <a:t>The applications are accessible from various client devices through either a thin client </a:t>
            </a:r>
            <a:endParaRPr lang="en-US" sz="2000" b="1" dirty="0">
              <a:latin typeface="Times New Roman" pitchFamily="18" charset="0"/>
              <a:cs typeface="Times New Roman" pitchFamily="18" charset="0"/>
              <a:sym typeface="Wingdings" panose="05000000000000000000" pitchFamily="2" charset="2"/>
            </a:endParaRPr>
          </a:p>
          <a:p>
            <a:pPr marL="0" indent="0">
              <a:buNone/>
            </a:pPr>
            <a:r>
              <a:rPr lang="en-GB" sz="1800" b="0" i="0" u="none" strike="noStrike" baseline="0" dirty="0">
                <a:solidFill>
                  <a:srgbClr val="000000"/>
                </a:solidFill>
                <a:latin typeface="Palatino LT Std"/>
              </a:rPr>
              <a:t>interface, such as a web browser (e.g., web-based e-mail), or a program interface. The consumer does not manage or control the underlying cloud infrastructure. </a:t>
            </a:r>
          </a:p>
          <a:p>
            <a:pPr>
              <a:buFont typeface="Arial" panose="020B0604020202020204" pitchFamily="34" charset="0"/>
              <a:buChar char="•"/>
            </a:pPr>
            <a:r>
              <a:rPr lang="en-GB" sz="1800" b="0" i="0" u="none" strike="noStrike" baseline="0" dirty="0">
                <a:solidFill>
                  <a:srgbClr val="000000"/>
                </a:solidFill>
                <a:latin typeface="Palatino LT Std"/>
              </a:rPr>
              <a:t>Typical applications offered as a service include customer relationship management (CRM), business intelligence analytics, and online accounting software.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7775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a:t>
            </a:r>
          </a:p>
        </p:txBody>
      </p:sp>
      <p:sp>
        <p:nvSpPr>
          <p:cNvPr id="3" name="Content Placeholder 2"/>
          <p:cNvSpPr>
            <a:spLocks noGrp="1"/>
          </p:cNvSpPr>
          <p:nvPr>
            <p:ph sz="quarter" idx="1"/>
          </p:nvPr>
        </p:nvSpPr>
        <p:spPr>
          <a:xfrm>
            <a:off x="0" y="762000"/>
            <a:ext cx="9144000" cy="6096000"/>
          </a:xfrm>
        </p:spPr>
        <p:txBody>
          <a:bodyPr>
            <a:normAutofit fontScale="92500" lnSpcReduction="20000"/>
          </a:bodyPr>
          <a:lstStyle/>
          <a:p>
            <a:pPr algn="just">
              <a:buFont typeface="Wingdings" pitchFamily="2" charset="2"/>
              <a:buChar char="Ø"/>
            </a:pPr>
            <a:r>
              <a:rPr lang="en-US" sz="2000" dirty="0"/>
              <a:t>Cloud computing, also on-demand computing, is a kind of Internet-based computing that </a:t>
            </a:r>
            <a:r>
              <a:rPr lang="en-US" sz="2000" b="1" dirty="0"/>
              <a:t>provides shared processing  resources and data </a:t>
            </a:r>
            <a:r>
              <a:rPr lang="en-US" sz="2000" dirty="0"/>
              <a:t>to computers and other devices on demand.  It is a model for enabling ubiquitous, on-demand access to a shared pool of configurable computing resources" .</a:t>
            </a:r>
          </a:p>
          <a:p>
            <a:endParaRPr lang="en-US" sz="2000" dirty="0"/>
          </a:p>
          <a:p>
            <a:pPr>
              <a:buFont typeface="Wingdings" pitchFamily="2" charset="2"/>
              <a:buChar char="Ø"/>
            </a:pPr>
            <a:r>
              <a:rPr lang="en-US" sz="2000" dirty="0"/>
              <a:t> A style of computing in which scalable and elastic IT-enabled capabilities are delivered as a service to external customers using Internet technologies.” </a:t>
            </a:r>
          </a:p>
          <a:p>
            <a:pPr>
              <a:buFont typeface="Wingdings" pitchFamily="2" charset="2"/>
              <a:buChar char="Ø"/>
            </a:pPr>
            <a:r>
              <a:rPr lang="en-IN" sz="2000" dirty="0"/>
              <a:t> </a:t>
            </a:r>
            <a:r>
              <a:rPr lang="en-GB" sz="2000" b="1" dirty="0"/>
              <a:t>Elasticity</a:t>
            </a:r>
            <a:r>
              <a:rPr lang="en-GB" sz="2000" dirty="0"/>
              <a:t> is the ability of an IT infrastructure to quickly expand or cut back capacity and </a:t>
            </a:r>
            <a:r>
              <a:rPr lang="en-GB" sz="2000" b="1" dirty="0"/>
              <a:t>services</a:t>
            </a:r>
            <a:r>
              <a:rPr lang="en-GB" sz="2000" dirty="0"/>
              <a:t> without hindering or jeopardizing the infrastructure's stability, performance, security, governance or compliance protocols. </a:t>
            </a:r>
          </a:p>
          <a:p>
            <a:pPr>
              <a:buNone/>
            </a:pPr>
            <a:endParaRPr lang="en-US" sz="2000" dirty="0"/>
          </a:p>
          <a:p>
            <a:pPr algn="just">
              <a:buFont typeface="Wingdings" pitchFamily="2" charset="2"/>
              <a:buChar char="Ø"/>
            </a:pPr>
            <a:r>
              <a:rPr lang="en-US" sz="2000"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p>
          <a:p>
            <a:pPr algn="just">
              <a:buFont typeface="Wingdings" pitchFamily="2" charset="2"/>
              <a:buChar char="Ø"/>
            </a:pPr>
            <a:r>
              <a:rPr lang="en-GB" sz="1800" b="0" i="0" u="none" strike="noStrike" baseline="0" dirty="0">
                <a:solidFill>
                  <a:srgbClr val="000000"/>
                </a:solidFill>
                <a:latin typeface="Palatino LT Std"/>
              </a:rPr>
              <a:t>In cloud computing, the IT and business resources, such as servers, storage, network, applications, and processes, can be dynamically provisioned to the user needs and workload. </a:t>
            </a:r>
          </a:p>
          <a:p>
            <a:pPr algn="just">
              <a:buFont typeface="Wingdings" pitchFamily="2" charset="2"/>
              <a:buChar char="Ø"/>
            </a:pPr>
            <a:r>
              <a:rPr lang="en-GB" sz="1800" b="0" i="0" u="none" strike="noStrike" baseline="0" dirty="0">
                <a:solidFill>
                  <a:srgbClr val="000000"/>
                </a:solidFill>
                <a:latin typeface="Palatino LT Std"/>
              </a:rPr>
              <a:t>cloud computing is a mechanism of </a:t>
            </a:r>
            <a:r>
              <a:rPr lang="en-GB" sz="1800" b="0" i="1" u="none" strike="noStrike" baseline="0" dirty="0">
                <a:solidFill>
                  <a:srgbClr val="000000"/>
                </a:solidFill>
                <a:latin typeface="Palatino LT Std"/>
              </a:rPr>
              <a:t>bringing–hiring or getting the services of the computing power or infrastructure </a:t>
            </a:r>
            <a:r>
              <a:rPr lang="en-GB" sz="1800" b="0" i="0" u="none" strike="noStrike" baseline="0" dirty="0">
                <a:solidFill>
                  <a:srgbClr val="000000"/>
                </a:solidFill>
                <a:latin typeface="Palatino LT Std"/>
              </a:rPr>
              <a:t>to an organizational or individual level to the extent required and paying only for the consumed services. (similar to consuming electric power in homes)</a:t>
            </a:r>
            <a:endParaRPr lang="en-US" sz="2000" dirty="0"/>
          </a:p>
          <a:p>
            <a:pPr>
              <a:buFont typeface="Wingdings" pitchFamily="2" charset="2"/>
              <a:buChar char="Ø"/>
            </a:pPr>
            <a:endParaRPr lang="en-US" sz="2000" dirty="0"/>
          </a:p>
          <a:p>
            <a:pPr>
              <a:buFont typeface="Wingdings" pitchFamily="2" charset="2"/>
              <a:buChar char="Ø"/>
            </a:pPr>
            <a:endParaRPr lang="en-US" sz="2000" dirty="0"/>
          </a:p>
          <a:p>
            <a:endParaRPr lang="en-US" sz="2000" dirty="0"/>
          </a:p>
          <a:p>
            <a:pPr>
              <a:buNone/>
            </a:pPr>
            <a:endParaRPr lang="en-US" sz="2000" dirty="0"/>
          </a:p>
          <a:p>
            <a:pPr>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SaaS</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r>
              <a:rPr lang="en-US" sz="2000" dirty="0"/>
              <a:t>A software program positioned as a shared, reusable cloud service.</a:t>
            </a:r>
          </a:p>
          <a:p>
            <a:pPr>
              <a:buFont typeface="Wingdings" pitchFamily="2" charset="2"/>
              <a:buChar char="Ø"/>
            </a:pPr>
            <a:r>
              <a:rPr lang="en-US" sz="2000" dirty="0">
                <a:latin typeface="Times New Roman" pitchFamily="18" charset="0"/>
                <a:cs typeface="Times New Roman" pitchFamily="18" charset="0"/>
              </a:rPr>
              <a:t> Google Docs, Yahoo Mail, Google Maps.</a:t>
            </a:r>
          </a:p>
        </p:txBody>
      </p:sp>
      <p:sp>
        <p:nvSpPr>
          <p:cNvPr id="4" name="TextBox 3"/>
          <p:cNvSpPr txBox="1"/>
          <p:nvPr/>
        </p:nvSpPr>
        <p:spPr>
          <a:xfrm>
            <a:off x="914400" y="1752600"/>
            <a:ext cx="3733800" cy="369332"/>
          </a:xfrm>
          <a:prstGeom prst="rect">
            <a:avLst/>
          </a:prstGeom>
          <a:noFill/>
        </p:spPr>
        <p:txBody>
          <a:bodyPr wrap="square" rtlCol="0">
            <a:spAutoFit/>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1600200"/>
            <a:ext cx="7578066" cy="4191000"/>
          </a:xfrm>
          <a:prstGeom prst="rect">
            <a:avLst/>
          </a:prstGeom>
          <a:noFill/>
          <a:ln w="9525">
            <a:noFill/>
            <a:miter lim="800000"/>
            <a:headEnd/>
            <a:tailEnd/>
          </a:ln>
          <a:effectLst/>
        </p:spPr>
      </p:pic>
    </p:spTree>
    <p:extLst>
      <p:ext uri="{BB962C8B-B14F-4D97-AF65-F5344CB8AC3E}">
        <p14:creationId xmlns:p14="http://schemas.microsoft.com/office/powerpoint/2010/main" val="3142890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US" sz="2000" b="1" dirty="0">
                <a:solidFill>
                  <a:srgbClr val="FF0066"/>
                </a:solidFill>
                <a:latin typeface="Times New Roman" pitchFamily="18" charset="0"/>
                <a:cs typeface="Times New Roman" pitchFamily="18" charset="0"/>
              </a:rPr>
              <a:t>Cloud PaaS:</a:t>
            </a:r>
          </a:p>
          <a:p>
            <a:pPr>
              <a:buNone/>
            </a:pPr>
            <a:r>
              <a:rPr lang="en-GB" sz="1800" b="0" i="0" u="none" strike="noStrike" baseline="0" dirty="0">
                <a:solidFill>
                  <a:srgbClr val="000000"/>
                </a:solidFill>
                <a:latin typeface="Palatino LT Std"/>
              </a:rPr>
              <a:t>The capability provided to the consumer is to deploy onto the cloud infrastructure consumer-created or acquired applications created using programming languages, libraries, services, and tools supported by the provider. </a:t>
            </a:r>
          </a:p>
          <a:p>
            <a:pPr>
              <a:buNone/>
            </a:pPr>
            <a:r>
              <a:rPr lang="en-GB" sz="1800" b="0" i="0" u="none" strike="noStrike" baseline="0" dirty="0">
                <a:solidFill>
                  <a:srgbClr val="000000"/>
                </a:solidFill>
                <a:latin typeface="Palatino LT Std"/>
              </a:rPr>
              <a:t>The consumer does not manage or control the underlying cloud infrastructure but has control over the deployed applications and possibly configuration settings for the application-hosting environment. In other words, it is a packaged and ready-to-run development or operating framework. </a:t>
            </a:r>
          </a:p>
          <a:p>
            <a:pPr>
              <a:buNone/>
            </a:pPr>
            <a:r>
              <a:rPr lang="en-GB" sz="1800" b="0" i="0" u="none" strike="noStrike" baseline="0" dirty="0">
                <a:solidFill>
                  <a:srgbClr val="000000"/>
                </a:solidFill>
                <a:latin typeface="Palatino LT Std"/>
              </a:rPr>
              <a:t>The PaaS vendor provides the networks, servers, and storage and manages the levels of scalability and maintenance. </a:t>
            </a:r>
          </a:p>
          <a:p>
            <a:pPr>
              <a:buNone/>
            </a:pPr>
            <a:r>
              <a:rPr lang="en-GB" sz="1800" b="0" i="0" u="none" strike="noStrike" baseline="0" dirty="0">
                <a:solidFill>
                  <a:srgbClr val="000000"/>
                </a:solidFill>
                <a:latin typeface="Palatino LT Std"/>
              </a:rPr>
              <a:t>The client typically pays for services used. Examples of PaaS providers include Google App Engine and </a:t>
            </a:r>
            <a:r>
              <a:rPr lang="en-GB" sz="1800" b="1" i="0" u="none" strike="noStrike" baseline="0" dirty="0">
                <a:solidFill>
                  <a:srgbClr val="000000"/>
                </a:solidFill>
                <a:latin typeface="Palatino LT Std"/>
              </a:rPr>
              <a:t>Microsoft Azure Services. </a:t>
            </a:r>
            <a:endParaRPr lang="en-US" sz="2000" b="1" dirty="0">
              <a:solidFill>
                <a:srgbClr val="FF0066"/>
              </a:solidFill>
              <a:latin typeface="Times New Roman" pitchFamily="18" charset="0"/>
              <a:cs typeface="Times New Roman" pitchFamily="18" charset="0"/>
            </a:endParaRPr>
          </a:p>
        </p:txBody>
      </p:sp>
    </p:spTree>
    <p:extLst>
      <p:ext uri="{BB962C8B-B14F-4D97-AF65-F5344CB8AC3E}">
        <p14:creationId xmlns:p14="http://schemas.microsoft.com/office/powerpoint/2010/main" val="283943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PaaS</a:t>
            </a:r>
            <a:endParaRPr lang="en-US"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0" y="609600"/>
            <a:ext cx="9144000" cy="6248400"/>
          </a:xfrm>
        </p:spPr>
        <p:txBody>
          <a:bodyPr>
            <a:normAutofit/>
          </a:bodyPr>
          <a:lstStyle/>
          <a:p>
            <a:pPr marL="0" indent="0" algn="just">
              <a:buFont typeface="Wingdings" pitchFamily="2" charset="2"/>
              <a:buChar char="Ø"/>
            </a:pPr>
            <a:r>
              <a:rPr lang="en-US" sz="2000" dirty="0"/>
              <a:t> </a:t>
            </a:r>
            <a:r>
              <a:rPr lang="en-US" sz="2000" dirty="0" err="1"/>
              <a:t>PaaS</a:t>
            </a:r>
            <a:r>
              <a:rPr lang="en-US" sz="2000" dirty="0"/>
              <a:t> represents a pre-defined “ready-to-use”  environment typically comprised of already deployed and configured IT resources.</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predefined Network, Storage, Computing services </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predefined ways of using them </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predefined development environments. (Java Runtime, .NET Runtime, </a:t>
            </a:r>
          </a:p>
          <a:p>
            <a:pPr marL="365760" lvl="1" indent="0" algn="just">
              <a:buNone/>
            </a:pPr>
            <a:r>
              <a:rPr lang="en-US" sz="2000" dirty="0">
                <a:latin typeface="Times New Roman" panose="02020603050405020304" pitchFamily="18" charset="0"/>
                <a:cs typeface="Times New Roman" panose="02020603050405020304" pitchFamily="18" charset="0"/>
              </a:rPr>
              <a:t>    DBMS platforms, IIS Server, Tomcat Server)</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16236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PaaS</a:t>
            </a:r>
            <a:endParaRPr lang="en-US" b="1" cap="none" dirty="0">
              <a:solidFill>
                <a:srgbClr val="FF0000"/>
              </a:solidFill>
              <a:effectLst>
                <a:outerShdw blurRad="60007" dist="310007" dir="7680000" sy="30000" kx="1300200" algn="ctr" rotWithShape="0">
                  <a:prstClr val="black">
                    <a:alpha val="32000"/>
                  </a:prstClr>
                </a:outerShdw>
              </a:effectLst>
            </a:endParaRPr>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0" y="685801"/>
            <a:ext cx="9144000" cy="6172200"/>
          </a:xfrm>
          <a:prstGeom prst="rect">
            <a:avLst/>
          </a:prstGeom>
          <a:noFill/>
          <a:ln w="9525">
            <a:noFill/>
            <a:miter lim="800000"/>
            <a:headEnd/>
            <a:tailEnd/>
          </a:ln>
          <a:effectLst/>
        </p:spPr>
      </p:pic>
    </p:spTree>
    <p:extLst>
      <p:ext uri="{BB962C8B-B14F-4D97-AF65-F5344CB8AC3E}">
        <p14:creationId xmlns:p14="http://schemas.microsoft.com/office/powerpoint/2010/main" val="2182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US" sz="2000" b="1" dirty="0">
                <a:solidFill>
                  <a:srgbClr val="FF0066"/>
                </a:solidFill>
                <a:latin typeface="Times New Roman" pitchFamily="18" charset="0"/>
                <a:cs typeface="Times New Roman" pitchFamily="18" charset="0"/>
              </a:rPr>
              <a:t>Cloud IaaS:</a:t>
            </a:r>
          </a:p>
          <a:p>
            <a:pPr>
              <a:buNone/>
            </a:pPr>
            <a:r>
              <a:rPr lang="en-GB" sz="1800" b="0" i="0" u="none" strike="noStrike" baseline="0" dirty="0">
                <a:solidFill>
                  <a:srgbClr val="000000"/>
                </a:solidFill>
                <a:latin typeface="Palatino LT Std"/>
              </a:rPr>
              <a:t>The capability provided to the consumer is to provision processing, storage, networks, and other fundamental computing resources on a pay-per-use basis where he or she is able to deploy and run arbitrary software, which can include operating systems and applications. </a:t>
            </a:r>
          </a:p>
          <a:p>
            <a:pPr>
              <a:buNone/>
            </a:pPr>
            <a:r>
              <a:rPr lang="en-GB" sz="1800" b="0" i="0" u="none" strike="noStrike" baseline="0" dirty="0">
                <a:solidFill>
                  <a:srgbClr val="000000"/>
                </a:solidFill>
                <a:latin typeface="Palatino LT Std"/>
              </a:rPr>
              <a:t>The consumer does not manage or control the underlying cloud infrastructure but has control over the operating systems, storage, and deployed applications and possibly limited control of select networking components (e.g., host firewalls). </a:t>
            </a:r>
          </a:p>
          <a:p>
            <a:pPr>
              <a:buNone/>
            </a:pPr>
            <a:r>
              <a:rPr lang="en-GB" sz="1800" b="0" i="0" u="none" strike="noStrike" baseline="0" dirty="0">
                <a:solidFill>
                  <a:srgbClr val="000000"/>
                </a:solidFill>
                <a:latin typeface="Palatino LT Std"/>
              </a:rPr>
              <a:t>The service provider owns the equipment and is responsible for housing, cooling operation, and maintenance. </a:t>
            </a:r>
          </a:p>
          <a:p>
            <a:pPr>
              <a:buNone/>
            </a:pPr>
            <a:r>
              <a:rPr lang="en-GB" sz="1800" b="1" i="0" u="none" strike="noStrike" baseline="0" dirty="0">
                <a:solidFill>
                  <a:srgbClr val="000000"/>
                </a:solidFill>
                <a:latin typeface="Palatino LT Std"/>
              </a:rPr>
              <a:t>Amazon Web Services (AWS) is a popular example of a large IaaS provider.</a:t>
            </a:r>
            <a:endParaRPr lang="en-US" sz="2000" b="1" dirty="0">
              <a:solidFill>
                <a:srgbClr val="FF0066"/>
              </a:solidFill>
              <a:latin typeface="Times New Roman" pitchFamily="18" charset="0"/>
              <a:cs typeface="Times New Roman" pitchFamily="18" charset="0"/>
            </a:endParaRPr>
          </a:p>
          <a:p>
            <a:pPr>
              <a:buNone/>
            </a:pPr>
            <a:r>
              <a:rPr lang="en-GB" sz="1800" b="0" i="0" u="none" strike="noStrike" baseline="0" dirty="0">
                <a:solidFill>
                  <a:srgbClr val="000000"/>
                </a:solidFill>
                <a:latin typeface="Palatino LT Std"/>
              </a:rPr>
              <a:t> </a:t>
            </a:r>
          </a:p>
          <a:p>
            <a:pPr>
              <a:buNone/>
            </a:pPr>
            <a:endParaRPr lang="en-GB" sz="1800" dirty="0">
              <a:solidFill>
                <a:srgbClr val="000000"/>
              </a:solidFill>
              <a:latin typeface="Palatino LT Std"/>
              <a:cs typeface="Times New Roman" pitchFamily="18" charset="0"/>
            </a:endParaRPr>
          </a:p>
          <a:p>
            <a:pPr>
              <a:buNone/>
            </a:pPr>
            <a:r>
              <a:rPr lang="en-GB" sz="1800" b="0" i="0" u="none" strike="noStrike" baseline="0" dirty="0">
                <a:solidFill>
                  <a:srgbClr val="000000"/>
                </a:solidFill>
                <a:latin typeface="Palatino LT Std"/>
              </a:rPr>
              <a:t>The major difference between PaaS and IaaS is the amount of control that users have. In essence, PaaS allows vendors to manage everything, while IaaS requires more management from the customer side.  (see next slide ..)</a:t>
            </a:r>
            <a:endParaRPr lang="en-US" sz="2000" b="1" dirty="0">
              <a:solidFill>
                <a:srgbClr val="FF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21762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Iaas</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dirty="0">
                <a:latin typeface="Times New Roman" pitchFamily="18" charset="0"/>
                <a:cs typeface="Times New Roman" pitchFamily="18" charset="0"/>
              </a:rPr>
              <a:t>   </a:t>
            </a:r>
          </a:p>
        </p:txBody>
      </p:sp>
      <p:pic>
        <p:nvPicPr>
          <p:cNvPr id="6146" name="Picture 2"/>
          <p:cNvPicPr>
            <a:picLocks noChangeAspect="1" noChangeArrowheads="1"/>
          </p:cNvPicPr>
          <p:nvPr/>
        </p:nvPicPr>
        <p:blipFill>
          <a:blip r:embed="rId2" cstate="print"/>
          <a:srcRect/>
          <a:stretch>
            <a:fillRect/>
          </a:stretch>
        </p:blipFill>
        <p:spPr bwMode="auto">
          <a:xfrm>
            <a:off x="457200" y="838200"/>
            <a:ext cx="8154444" cy="4724400"/>
          </a:xfrm>
          <a:prstGeom prst="rect">
            <a:avLst/>
          </a:prstGeom>
          <a:noFill/>
          <a:ln w="9525">
            <a:noFill/>
            <a:miter lim="800000"/>
            <a:headEnd/>
            <a:tailEnd/>
          </a:ln>
          <a:effectLst/>
        </p:spPr>
      </p:pic>
    </p:spTree>
    <p:extLst>
      <p:ext uri="{BB962C8B-B14F-4D97-AF65-F5344CB8AC3E}">
        <p14:creationId xmlns:p14="http://schemas.microsoft.com/office/powerpoint/2010/main" val="145863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Services defined	</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362200" y="569743"/>
            <a:ext cx="6172199" cy="6288257"/>
          </a:xfrm>
          <a:prstGeom prst="rect">
            <a:avLst/>
          </a:prstGeom>
          <a:noFill/>
          <a:ln w="9525">
            <a:noFill/>
            <a:miter lim="800000"/>
            <a:headEnd/>
            <a:tailEnd/>
          </a:ln>
        </p:spPr>
      </p:pic>
      <p:sp>
        <p:nvSpPr>
          <p:cNvPr id="6" name="Rectangle 5"/>
          <p:cNvSpPr/>
          <p:nvPr/>
        </p:nvSpPr>
        <p:spPr>
          <a:xfrm>
            <a:off x="0" y="1371600"/>
            <a:ext cx="2362200" cy="1200329"/>
          </a:xfrm>
          <a:prstGeom prst="rect">
            <a:avLst/>
          </a:prstGeom>
        </p:spPr>
        <p:txBody>
          <a:bodyPr wrap="square">
            <a:spAutoFit/>
          </a:bodyPr>
          <a:lstStyle/>
          <a:p>
            <a:r>
              <a:rPr lang="en-GB" dirty="0">
                <a:solidFill>
                  <a:prstClr val="black"/>
                </a:solidFill>
              </a:rPr>
              <a:t>Responsibility of you and the vendor is shown in the diagram</a:t>
            </a:r>
            <a:endParaRPr lang="en-US" dirty="0"/>
          </a:p>
        </p:txBody>
      </p:sp>
    </p:spTree>
    <p:extLst>
      <p:ext uri="{BB962C8B-B14F-4D97-AF65-F5344CB8AC3E}">
        <p14:creationId xmlns:p14="http://schemas.microsoft.com/office/powerpoint/2010/main" val="261113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Cloud Ecosystem</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41429252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Eco System</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latin typeface="Times New Roman" pitchFamily="18" charset="0"/>
                <a:cs typeface="Times New Roman" pitchFamily="18" charset="0"/>
              </a:rPr>
              <a:t> </a:t>
            </a:r>
            <a:endParaRPr lang="en-US" sz="2000" dirty="0"/>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3BC82AD-8BC0-4C86-B742-E6B17A5AA3C9}"/>
              </a:ext>
            </a:extLst>
          </p:cNvPr>
          <p:cNvPicPr>
            <a:picLocks noChangeAspect="1"/>
          </p:cNvPicPr>
          <p:nvPr/>
        </p:nvPicPr>
        <p:blipFill>
          <a:blip r:embed="rId2"/>
          <a:stretch>
            <a:fillRect/>
          </a:stretch>
        </p:blipFill>
        <p:spPr>
          <a:xfrm>
            <a:off x="762000" y="659172"/>
            <a:ext cx="7688187" cy="5589228"/>
          </a:xfrm>
          <a:prstGeom prst="rect">
            <a:avLst/>
          </a:prstGeom>
        </p:spPr>
      </p:pic>
    </p:spTree>
    <p:extLst>
      <p:ext uri="{BB962C8B-B14F-4D97-AF65-F5344CB8AC3E}">
        <p14:creationId xmlns:p14="http://schemas.microsoft.com/office/powerpoint/2010/main" val="214438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	Requirements for Cloud Service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25445735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a:t>
            </a:r>
          </a:p>
        </p:txBody>
      </p:sp>
      <p:sp>
        <p:nvSpPr>
          <p:cNvPr id="3" name="Content Placeholder 2"/>
          <p:cNvSpPr>
            <a:spLocks noGrp="1"/>
          </p:cNvSpPr>
          <p:nvPr>
            <p:ph sz="quarter" idx="1"/>
          </p:nvPr>
        </p:nvSpPr>
        <p:spPr>
          <a:xfrm>
            <a:off x="0" y="762000"/>
            <a:ext cx="9144000" cy="6096000"/>
          </a:xfrm>
        </p:spPr>
        <p:txBody>
          <a:bodyPr>
            <a:normAutofit/>
          </a:bodyPr>
          <a:lstStyle/>
          <a:p>
            <a:pPr algn="just">
              <a:buFont typeface="Wingdings" pitchFamily="2" charset="2"/>
              <a:buChar char="Ø"/>
            </a:pPr>
            <a:r>
              <a:rPr lang="en-IN" sz="2000" dirty="0"/>
              <a:t> </a:t>
            </a:r>
            <a:r>
              <a:rPr lang="en-GB" sz="1800" b="0" i="0" u="none" strike="noStrike" baseline="0" dirty="0">
                <a:solidFill>
                  <a:srgbClr val="000000"/>
                </a:solidFill>
                <a:latin typeface="Palatino LT Std"/>
              </a:rPr>
              <a:t>Cloud computing encompasses the subscription-based or pay-per-use service model of offering computing to end users or customers over the Internet and thereby extending the IT’s existing capabilities.</a:t>
            </a:r>
            <a:endParaRPr lang="en-US" sz="2000" dirty="0"/>
          </a:p>
          <a:p>
            <a:pPr>
              <a:buFont typeface="Wingdings" pitchFamily="2" charset="2"/>
              <a:buChar char="Ø"/>
            </a:pPr>
            <a:endParaRPr lang="en-US" sz="2000" dirty="0"/>
          </a:p>
          <a:p>
            <a:pPr>
              <a:buFont typeface="Wingdings" pitchFamily="2" charset="2"/>
              <a:buChar char="Ø"/>
            </a:pPr>
            <a:endParaRPr lang="en-US" sz="2000" dirty="0"/>
          </a:p>
          <a:p>
            <a:endParaRPr lang="en-US" sz="2000" dirty="0"/>
          </a:p>
          <a:p>
            <a:pPr>
              <a:buNone/>
            </a:pPr>
            <a:endParaRPr lang="en-US" sz="2000" dirty="0"/>
          </a:p>
          <a:p>
            <a:pPr>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55438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Requirements for Cloud Service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Multitenancy</a:t>
            </a:r>
          </a:p>
          <a:p>
            <a:pPr lvl="1">
              <a:buFontTx/>
              <a:buChar char="-"/>
            </a:pPr>
            <a:r>
              <a:rPr lang="en-IN" sz="1700" i="1" dirty="0">
                <a:solidFill>
                  <a:srgbClr val="000000"/>
                </a:solidFill>
                <a:latin typeface="Times New Roman" panose="02020603050405020304" pitchFamily="18" charset="0"/>
                <a:cs typeface="Times New Roman" panose="02020603050405020304" pitchFamily="18" charset="0"/>
              </a:rPr>
              <a:t>Maximizes the resource sharing, </a:t>
            </a:r>
          </a:p>
          <a:p>
            <a:pPr lvl="1">
              <a:buFontTx/>
              <a:buChar char="-"/>
            </a:pPr>
            <a:r>
              <a:rPr lang="en-IN" sz="1700" i="1" dirty="0">
                <a:solidFill>
                  <a:srgbClr val="000000"/>
                </a:solidFill>
                <a:latin typeface="Times New Roman" panose="02020603050405020304" pitchFamily="18" charset="0"/>
                <a:cs typeface="Times New Roman" panose="02020603050405020304" pitchFamily="18" charset="0"/>
              </a:rPr>
              <a:t> Supports horizontal scaling</a:t>
            </a:r>
            <a:endParaRPr lang="en-IN" sz="17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Service life cycle management </a:t>
            </a:r>
          </a:p>
          <a:p>
            <a:pPr lvl="1">
              <a:buFont typeface="Wingdings" panose="05000000000000000000" pitchFamily="2" charset="2"/>
              <a:buChar char="ü"/>
            </a:pPr>
            <a:r>
              <a:rPr lang="en-GB" sz="1500" b="0" i="0" u="none" strike="noStrike" baseline="0" dirty="0">
                <a:solidFill>
                  <a:srgbClr val="000000"/>
                </a:solidFill>
                <a:latin typeface="Palatino LT Std"/>
              </a:rPr>
              <a:t>Automatic service provisioning </a:t>
            </a:r>
            <a:r>
              <a:rPr lang="en-GB" sz="1500" dirty="0">
                <a:solidFill>
                  <a:srgbClr val="000000"/>
                </a:solidFill>
                <a:latin typeface="Palatino LT Std"/>
              </a:rPr>
              <a:t>with </a:t>
            </a:r>
            <a:r>
              <a:rPr lang="en-GB" sz="1500" b="0" i="0" u="none" strike="noStrike" baseline="0" dirty="0">
                <a:solidFill>
                  <a:srgbClr val="000000"/>
                </a:solidFill>
                <a:latin typeface="Palatino LT Std"/>
              </a:rPr>
              <a:t>metering and charging or billing settlement needs to be provided for services that are dynamically created, modified, and then released in virtual environments.</a:t>
            </a:r>
            <a:endParaRPr lang="en-IN" sz="17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Security</a:t>
            </a:r>
          </a:p>
          <a:p>
            <a:pPr marL="642937" indent="-285750">
              <a:buFont typeface="Arial" panose="020B0604020202020204" pitchFamily="34" charset="0"/>
              <a:buChar char="•"/>
            </a:pPr>
            <a:r>
              <a:rPr lang="en-GB" sz="1800" b="0" i="0" u="none" strike="noStrike" baseline="0" dirty="0">
                <a:solidFill>
                  <a:srgbClr val="000000"/>
                </a:solidFill>
                <a:latin typeface="Palatino LT Std"/>
              </a:rPr>
              <a:t>The security of each individual service needs to be protected in the 	multitenant cloud environment.</a:t>
            </a:r>
          </a:p>
          <a:p>
            <a:pPr marL="642937" indent="-285750">
              <a:buFont typeface="Arial" panose="020B0604020202020204" pitchFamily="34" charset="0"/>
              <a:buChar char="•"/>
            </a:pPr>
            <a:r>
              <a:rPr lang="en-GB" sz="1800" dirty="0">
                <a:solidFill>
                  <a:srgbClr val="000000"/>
                </a:solidFill>
                <a:latin typeface="Palatino LT Std"/>
                <a:cs typeface="Times New Roman" panose="02020603050405020304" pitchFamily="18" charset="0"/>
              </a:rPr>
              <a:t>Cloud provides </a:t>
            </a:r>
            <a:r>
              <a:rPr lang="en-GB" sz="1800" b="0" i="0" u="none" strike="noStrike" baseline="0" dirty="0">
                <a:solidFill>
                  <a:srgbClr val="000000"/>
                </a:solidFill>
                <a:latin typeface="Palatino LT Std"/>
              </a:rPr>
              <a:t> strict control for tenants’ service access to different resources </a:t>
            </a: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Responsiveness</a:t>
            </a:r>
          </a:p>
          <a:p>
            <a:pPr lvl="1"/>
            <a:r>
              <a:rPr lang="en-GB" sz="1800" b="0" i="0" u="none" strike="noStrike" baseline="0" dirty="0">
                <a:solidFill>
                  <a:srgbClr val="000000"/>
                </a:solidFill>
                <a:latin typeface="Palatino LT Std"/>
              </a:rPr>
              <a:t>The cloud ecosystem is expected to enable early detection, diagnosis, and fixing of service-related problems in order to help the customers use the services faithfully.</a:t>
            </a:r>
            <a:endParaRPr lang="en-IN" sz="18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Intelligent service deployment </a:t>
            </a:r>
            <a:endParaRPr lang="en-IN" sz="2000" b="1" i="1" dirty="0">
              <a:solidFill>
                <a:srgbClr val="00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It is expected that the cloud enables efficient use of resources in service deployment, that is, maximizing the number of deployed services while minimizing the usage of resources and still respecting the SLAs (Service Level Agreement)</a:t>
            </a:r>
            <a:endParaRPr lang="en-GB" sz="1800" b="1" i="1" u="none" strike="noStrike" baseline="0" dirty="0">
              <a:solidFill>
                <a:srgbClr val="000000"/>
              </a:solidFill>
              <a:latin typeface="Times New Roman" panose="02020603050405020304" pitchFamily="18" charset="0"/>
              <a:cs typeface="Times New Roman" panose="02020603050405020304"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76420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Requirements for Cloud Service </a:t>
            </a:r>
            <a:r>
              <a:rPr lang="en-US" b="1" cap="none" dirty="0" err="1">
                <a:solidFill>
                  <a:srgbClr val="FF0000"/>
                </a:solidFill>
                <a:effectLst>
                  <a:outerShdw blurRad="60007" dist="310007" dir="7680000" sy="30000" kx="1300200" algn="ctr" rotWithShape="0">
                    <a:prstClr val="black">
                      <a:alpha val="32000"/>
                    </a:prstClr>
                  </a:outerShdw>
                </a:effectLst>
              </a:rPr>
              <a:t>contd</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Portability</a:t>
            </a:r>
          </a:p>
          <a:p>
            <a:pPr lvl="1">
              <a:buFont typeface="Arial" panose="020B0604020202020204" pitchFamily="34" charset="0"/>
              <a:buChar char="•"/>
            </a:pPr>
            <a:r>
              <a:rPr lang="en-GB" sz="1800" b="0" i="0" u="none" strike="noStrike" baseline="0" dirty="0">
                <a:solidFill>
                  <a:srgbClr val="000000"/>
                </a:solidFill>
                <a:latin typeface="Palatino LT Std"/>
              </a:rPr>
              <a:t>It is expected that a cloud service supports the portability of its features over various underlying resources and that CSPs should be able to accommodate cloud workload portability (e.g., </a:t>
            </a:r>
            <a:r>
              <a:rPr lang="en-GB" sz="1800" b="1" i="0" u="none" strike="noStrike" baseline="0" dirty="0">
                <a:solidFill>
                  <a:srgbClr val="000000"/>
                </a:solidFill>
                <a:latin typeface="Palatino LT Std"/>
              </a:rPr>
              <a:t>VM portability</a:t>
            </a:r>
            <a:r>
              <a:rPr lang="en-GB" sz="1800" b="0" i="0" u="none" strike="noStrike" baseline="0" dirty="0">
                <a:solidFill>
                  <a:srgbClr val="000000"/>
                </a:solidFill>
                <a:latin typeface="Palatino LT Std"/>
              </a:rPr>
              <a:t>) with limited service disruption.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Interoperability</a:t>
            </a:r>
          </a:p>
          <a:p>
            <a:pPr>
              <a:buFont typeface="Arial" panose="020B0604020202020204" pitchFamily="34" charset="0"/>
              <a:buChar char="•"/>
            </a:pPr>
            <a:r>
              <a:rPr lang="en-GB" sz="1800" b="0" i="0" u="none" strike="noStrike" baseline="0" dirty="0">
                <a:solidFill>
                  <a:srgbClr val="000000"/>
                </a:solidFill>
                <a:latin typeface="Palatino LT Std"/>
              </a:rPr>
              <a:t>It is expected to have available well-documented and well-tested specifications that allow heterogeneous systems in cloud environments to work together</a:t>
            </a:r>
          </a:p>
          <a:p>
            <a:pPr>
              <a:buFont typeface="Arial" panose="020B0604020202020204" pitchFamily="34" charset="0"/>
              <a:buChar char="•"/>
            </a:pP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Regulatory aspects </a:t>
            </a:r>
          </a:p>
          <a:p>
            <a:pPr>
              <a:buFont typeface="Wingdings" panose="05000000000000000000" pitchFamily="2" charset="2"/>
              <a:buChar char="ü"/>
            </a:pPr>
            <a:r>
              <a:rPr lang="en-GB" sz="1800" b="0" i="0" u="none" strike="noStrike" baseline="0" dirty="0">
                <a:solidFill>
                  <a:srgbClr val="000000"/>
                </a:solidFill>
                <a:latin typeface="Palatino LT Std"/>
              </a:rPr>
              <a:t>All applicable regulations shall be respected, including privacy protection.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Environmental sustainability </a:t>
            </a:r>
          </a:p>
          <a:p>
            <a:pPr>
              <a:buFont typeface="Arial" panose="020B0604020202020204" pitchFamily="34" charset="0"/>
              <a:buChar char="•"/>
            </a:pPr>
            <a:r>
              <a:rPr lang="en-IN" sz="1800" dirty="0">
                <a:solidFill>
                  <a:srgbClr val="000000"/>
                </a:solidFill>
                <a:latin typeface="Palatino LT Std"/>
              </a:rPr>
              <a:t>optimizing energy consumption</a:t>
            </a:r>
          </a:p>
          <a:p>
            <a:pPr>
              <a:buFont typeface="Wingdings" panose="05000000000000000000" pitchFamily="2" charset="2"/>
              <a:buChar char="ü"/>
            </a:pPr>
            <a:r>
              <a:rPr lang="en-IN" sz="1800" dirty="0">
                <a:solidFill>
                  <a:srgbClr val="000000"/>
                </a:solidFill>
                <a:latin typeface="Palatino LT Std"/>
              </a:rPr>
              <a:t>Accessing </a:t>
            </a:r>
            <a:r>
              <a:rPr lang="en-GB" sz="1800" dirty="0">
                <a:solidFill>
                  <a:srgbClr val="000000"/>
                </a:solidFill>
                <a:latin typeface="Palatino LT Std"/>
              </a:rPr>
              <a:t>on-demand shared pools of configurable resources that can be rapidly provisioned and released from different devices with minimal energy consumption.</a:t>
            </a:r>
          </a:p>
          <a:p>
            <a:pPr marL="0" indent="0">
              <a:buNone/>
            </a:pPr>
            <a:endParaRPr lang="en-IN" sz="2000" b="1" i="1" dirty="0">
              <a:solidFill>
                <a:srgbClr val="000000"/>
              </a:solidFill>
              <a:latin typeface="Times New Roman" panose="02020603050405020304" pitchFamily="18" charset="0"/>
              <a:cs typeface="Times New Roman" panose="02020603050405020304"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60462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Requirements for Cloud Service </a:t>
            </a:r>
            <a:r>
              <a:rPr lang="en-US" b="1" cap="none" dirty="0" err="1">
                <a:solidFill>
                  <a:srgbClr val="FF0000"/>
                </a:solidFill>
                <a:effectLst>
                  <a:outerShdw blurRad="60007" dist="310007" dir="7680000" sy="30000" kx="1300200" algn="ctr" rotWithShape="0">
                    <a:prstClr val="black">
                      <a:alpha val="32000"/>
                    </a:prstClr>
                  </a:outerShdw>
                </a:effectLst>
              </a:rPr>
              <a:t>contd</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lnSpcReduction="10000"/>
          </a:bodyPr>
          <a:lstStyle/>
          <a:p>
            <a:pPr>
              <a:buFont typeface="Wingdings" panose="05000000000000000000" pitchFamily="2" charset="2"/>
              <a:buChar char="ü"/>
            </a:pPr>
            <a:r>
              <a:rPr lang="en-GB" sz="2000" b="1" i="1" u="none" strike="noStrike" baseline="0" dirty="0">
                <a:solidFill>
                  <a:srgbClr val="000000"/>
                </a:solidFill>
                <a:latin typeface="Times New Roman" panose="02020603050405020304" pitchFamily="18" charset="0"/>
                <a:cs typeface="Times New Roman" panose="02020603050405020304" pitchFamily="18" charset="0"/>
              </a:rPr>
              <a:t>Service reliability, service availability, and quality assurance </a:t>
            </a:r>
          </a:p>
          <a:p>
            <a:pPr>
              <a:buFont typeface="Arial" panose="020B0604020202020204" pitchFamily="34" charset="0"/>
              <a:buChar char="•"/>
            </a:pPr>
            <a:r>
              <a:rPr lang="en-GB" sz="1800" b="0" i="0" u="none" strike="noStrike" baseline="0" dirty="0">
                <a:solidFill>
                  <a:srgbClr val="000000"/>
                </a:solidFill>
                <a:latin typeface="Palatino LT Std"/>
              </a:rPr>
              <a:t>CSUs demand for their services end-to-end quality of service (QoS) assurance, high levels of reliability, and continued availability to their CSPs. </a:t>
            </a:r>
          </a:p>
          <a:p>
            <a:pPr>
              <a:buFont typeface="Arial" panose="020B0604020202020204" pitchFamily="34" charset="0"/>
              <a:buChar char="•"/>
            </a:pP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Service access </a:t>
            </a:r>
          </a:p>
          <a:p>
            <a:pPr>
              <a:buFont typeface="Wingdings" panose="05000000000000000000" pitchFamily="2" charset="2"/>
              <a:buChar char="ü"/>
            </a:pPr>
            <a:r>
              <a:rPr lang="en-GB" sz="1800" b="0" i="0" u="none" strike="noStrike" baseline="0" dirty="0">
                <a:solidFill>
                  <a:srgbClr val="000000"/>
                </a:solidFill>
                <a:latin typeface="Palatino LT Std"/>
              </a:rPr>
              <a:t>A cloud infrastructure is expected to provide CSUs with access to cloud services from any user device. It is expected that CSUs have a consistent experience when accessing cloud services. </a:t>
            </a: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Flexibility</a:t>
            </a:r>
          </a:p>
          <a:p>
            <a:pPr>
              <a:buFont typeface="Wingdings" panose="05000000000000000000" pitchFamily="2" charset="2"/>
              <a:buChar char="ü"/>
            </a:pPr>
            <a:r>
              <a:rPr lang="en-GB" sz="1800" b="0" i="0" u="none" strike="noStrike" baseline="0" dirty="0">
                <a:solidFill>
                  <a:srgbClr val="000000"/>
                </a:solidFill>
                <a:latin typeface="Palatino LT Std"/>
              </a:rPr>
              <a:t>It is expected that the cloud service be capable of supporting multiple cloud deployment models and cloud service categories </a:t>
            </a:r>
            <a:endParaRPr lang="en-IN" sz="2000" b="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Accounting and charging </a:t>
            </a:r>
          </a:p>
          <a:p>
            <a:pPr>
              <a:buFont typeface="Arial" panose="020B0604020202020204" pitchFamily="34" charset="0"/>
              <a:buChar char="•"/>
            </a:pPr>
            <a:r>
              <a:rPr lang="en-GB" sz="1800" b="0" i="0" u="none" strike="noStrike" baseline="0" dirty="0">
                <a:solidFill>
                  <a:srgbClr val="000000"/>
                </a:solidFill>
                <a:latin typeface="Palatino LT Std"/>
              </a:rPr>
              <a:t>It is expected that a cloud service be capable to support various accounting and charging models and policies.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Massive data processing </a:t>
            </a:r>
            <a:endParaRPr lang="en-US" sz="2000" b="1" dirty="0">
              <a:latin typeface="Times New Roman" pitchFamily="18" charset="0"/>
              <a:cs typeface="Times New Roman" pitchFamily="18" charset="0"/>
            </a:endParaRPr>
          </a:p>
          <a:p>
            <a:pPr>
              <a:buFont typeface="Arial" panose="020B0604020202020204" pitchFamily="34" charset="0"/>
              <a:buChar char="•"/>
            </a:pPr>
            <a:r>
              <a:rPr lang="en-GB" sz="1800" b="0" i="0" u="none" strike="noStrike" baseline="0" dirty="0">
                <a:solidFill>
                  <a:srgbClr val="000000"/>
                </a:solidFill>
                <a:latin typeface="Palatino LT Std"/>
              </a:rPr>
              <a:t>It is expected that a cloud supports mechanisms for massive data processing (e.g., extracting, transforming, and loading data). It is worth to note in this context that distributed and/</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52268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Service Requirements</a:t>
            </a:r>
          </a:p>
        </p:txBody>
      </p:sp>
      <p:sp>
        <p:nvSpPr>
          <p:cNvPr id="3" name="Content Placeholder 2"/>
          <p:cNvSpPr>
            <a:spLocks noGrp="1"/>
          </p:cNvSpPr>
          <p:nvPr>
            <p:ph sz="quarter" idx="1"/>
          </p:nvPr>
        </p:nvSpPr>
        <p:spPr>
          <a:xfrm>
            <a:off x="0" y="609600"/>
            <a:ext cx="9144000" cy="6248400"/>
          </a:xfrm>
        </p:spPr>
        <p:txBody>
          <a:bodyPr>
            <a:normAutofit/>
          </a:bodyPr>
          <a:lstStyle/>
          <a:p>
            <a:pPr marL="0" indent="0" algn="l">
              <a:buNone/>
            </a:pPr>
            <a:r>
              <a:rPr lang="en-IN" sz="2000" b="1" dirty="0">
                <a:solidFill>
                  <a:srgbClr val="000000"/>
                </a:solidFill>
                <a:latin typeface="Palatino LT Std"/>
              </a:rPr>
              <a:t>IaaS service requirements:</a:t>
            </a:r>
            <a:endParaRPr lang="en-IN" sz="2000" b="1" i="0" u="none" strike="noStrike" baseline="0" dirty="0">
              <a:solidFill>
                <a:srgbClr val="000000"/>
              </a:solidFill>
              <a:latin typeface="Palatino LT Std"/>
            </a:endParaRPr>
          </a:p>
          <a:p>
            <a:r>
              <a:rPr lang="en-GB" sz="1800" b="1" i="0" u="none" strike="noStrike" baseline="0" dirty="0">
                <a:solidFill>
                  <a:srgbClr val="000000"/>
                </a:solidFill>
                <a:latin typeface="Palatino LT Std"/>
              </a:rPr>
              <a:t>Computing hardware requirements </a:t>
            </a:r>
            <a:r>
              <a:rPr lang="en-GB" sz="1800" b="0" i="0" u="none" strike="noStrike" baseline="0" dirty="0">
                <a:solidFill>
                  <a:srgbClr val="000000"/>
                </a:solidFill>
                <a:latin typeface="Palatino LT Std"/>
              </a:rPr>
              <a:t>(including processing, memory, disk, network interfaces, and virtual machines)</a:t>
            </a:r>
          </a:p>
          <a:p>
            <a:r>
              <a:rPr lang="en-GB" sz="1800" b="1" i="0" u="none" strike="noStrike" baseline="0" dirty="0">
                <a:solidFill>
                  <a:srgbClr val="000000"/>
                </a:solidFill>
                <a:latin typeface="Palatino LT Std"/>
              </a:rPr>
              <a:t>Computing software requirements </a:t>
            </a:r>
            <a:r>
              <a:rPr lang="en-GB" sz="1800" b="0" i="0" u="none" strike="noStrike" baseline="0" dirty="0">
                <a:solidFill>
                  <a:srgbClr val="000000"/>
                </a:solidFill>
                <a:latin typeface="Palatino LT Std"/>
              </a:rPr>
              <a:t>(including OS and other preinstalled software)</a:t>
            </a:r>
          </a:p>
          <a:p>
            <a:r>
              <a:rPr lang="en-GB" sz="1800" b="1" i="0" u="none" strike="noStrike" baseline="0" dirty="0">
                <a:solidFill>
                  <a:srgbClr val="000000"/>
                </a:solidFill>
                <a:latin typeface="Palatino LT Std"/>
              </a:rPr>
              <a:t>Storage requirements </a:t>
            </a:r>
            <a:r>
              <a:rPr lang="en-GB" sz="1800" b="0" i="0" u="none" strike="noStrike" baseline="0" dirty="0">
                <a:solidFill>
                  <a:srgbClr val="000000"/>
                </a:solidFill>
                <a:latin typeface="Palatino LT Std"/>
              </a:rPr>
              <a:t>(including storage capacity)</a:t>
            </a:r>
          </a:p>
          <a:p>
            <a:r>
              <a:rPr lang="en-GB" sz="1800" b="1" i="0" u="none" strike="noStrike" baseline="0" dirty="0">
                <a:solidFill>
                  <a:srgbClr val="000000"/>
                </a:solidFill>
                <a:latin typeface="Palatino LT Std"/>
              </a:rPr>
              <a:t>Network requirements </a:t>
            </a:r>
            <a:r>
              <a:rPr lang="en-GB" sz="1800" b="0" i="0" u="none" strike="noStrike" baseline="0" dirty="0">
                <a:solidFill>
                  <a:srgbClr val="000000"/>
                </a:solidFill>
                <a:latin typeface="Palatino LT Std"/>
              </a:rPr>
              <a:t>(including QoS specifications, such as bandwidth and traffic volumes)</a:t>
            </a:r>
          </a:p>
          <a:p>
            <a:pPr algn="l"/>
            <a:r>
              <a:rPr lang="en-IN" sz="1800" b="1" i="0" u="none" strike="noStrike" baseline="0" dirty="0">
                <a:solidFill>
                  <a:srgbClr val="000000"/>
                </a:solidFill>
                <a:latin typeface="Palatino LT Std"/>
              </a:rPr>
              <a:t>Availability requirements </a:t>
            </a:r>
            <a:r>
              <a:rPr lang="en-IN" sz="1800" b="0" i="0" u="none" strike="noStrike" baseline="0" dirty="0">
                <a:solidFill>
                  <a:srgbClr val="000000"/>
                </a:solidFill>
                <a:latin typeface="Palatino LT Std"/>
              </a:rPr>
              <a:t>(including protection/</a:t>
            </a:r>
            <a:r>
              <a:rPr lang="en-GB" sz="1800" b="0" i="0" u="none" strike="noStrike" baseline="0" dirty="0">
                <a:solidFill>
                  <a:srgbClr val="000000"/>
                </a:solidFill>
                <a:latin typeface="Palatino LT Std"/>
              </a:rPr>
              <a:t>backup plan for computing, storage, and network resources)</a:t>
            </a:r>
          </a:p>
          <a:p>
            <a:pPr>
              <a:buNone/>
            </a:pPr>
            <a:endParaRPr lang="en-US" sz="2000" dirty="0">
              <a:latin typeface="Times New Roman" pitchFamily="18" charset="0"/>
              <a:cs typeface="Times New Roman" pitchFamily="18" charset="0"/>
            </a:endParaRPr>
          </a:p>
          <a:p>
            <a:pPr>
              <a:buNone/>
            </a:pPr>
            <a:r>
              <a:rPr lang="en-IN" sz="2000" b="1" dirty="0">
                <a:solidFill>
                  <a:srgbClr val="000000"/>
                </a:solidFill>
                <a:latin typeface="Palatino LT Std"/>
              </a:rPr>
              <a:t>PaaS service requirements:</a:t>
            </a:r>
            <a:endParaRPr lang="en-IN" sz="2000" b="1" i="0" u="none" strike="noStrike" baseline="0" dirty="0">
              <a:solidFill>
                <a:srgbClr val="000000"/>
              </a:solidFill>
              <a:latin typeface="Palatino LT Std"/>
            </a:endParaRPr>
          </a:p>
          <a:p>
            <a:r>
              <a:rPr lang="en-GB" sz="1800" b="0" i="0" u="none" strike="noStrike" baseline="0" dirty="0">
                <a:solidFill>
                  <a:srgbClr val="000000"/>
                </a:solidFill>
                <a:latin typeface="Palatino LT Std"/>
              </a:rPr>
              <a:t>Requirements similar to those of the IaaS category</a:t>
            </a:r>
          </a:p>
          <a:p>
            <a:r>
              <a:rPr lang="en-GB" sz="1800" b="0" i="0" u="none" strike="noStrike" baseline="0" dirty="0">
                <a:solidFill>
                  <a:srgbClr val="000000"/>
                </a:solidFill>
                <a:latin typeface="Palatino LT Std"/>
              </a:rPr>
              <a:t>Deployment options of user-created applications (e.g., scale-out options)</a:t>
            </a:r>
          </a:p>
          <a:p>
            <a:pPr>
              <a:buNone/>
            </a:pPr>
            <a:endParaRPr lang="en-IN" sz="2000" b="1" dirty="0">
              <a:solidFill>
                <a:srgbClr val="000000"/>
              </a:solidFill>
              <a:latin typeface="Palatino LT Std"/>
            </a:endParaRPr>
          </a:p>
          <a:p>
            <a:pPr>
              <a:buNone/>
            </a:pPr>
            <a:r>
              <a:rPr lang="en-IN" sz="2000" b="1" dirty="0">
                <a:solidFill>
                  <a:srgbClr val="000000"/>
                </a:solidFill>
                <a:latin typeface="Palatino LT Std"/>
              </a:rPr>
              <a:t>SaaS service requirements:</a:t>
            </a:r>
            <a:endParaRPr lang="en-IN" sz="2000" b="1" i="0" u="none" strike="noStrike" baseline="0" dirty="0">
              <a:solidFill>
                <a:srgbClr val="000000"/>
              </a:solidFill>
              <a:latin typeface="Palatino LT Std"/>
            </a:endParaRPr>
          </a:p>
          <a:p>
            <a:r>
              <a:rPr lang="en-GB" sz="1800" b="0" i="0" u="none" strike="noStrike" baseline="0" dirty="0">
                <a:solidFill>
                  <a:srgbClr val="000000"/>
                </a:solidFill>
                <a:latin typeface="Palatino LT Std"/>
              </a:rPr>
              <a:t>Application-specific requirements (including licensing options)</a:t>
            </a:r>
          </a:p>
          <a:p>
            <a:r>
              <a:rPr lang="en-GB" sz="1800" b="0" i="0" u="none" strike="noStrike" baseline="0" dirty="0">
                <a:solidFill>
                  <a:srgbClr val="000000"/>
                </a:solidFill>
                <a:latin typeface="Palatino LT Std"/>
              </a:rPr>
              <a:t>Network requirements (including QoS specifications such as bandwidth and traffic volumes)</a:t>
            </a: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90024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benefits</a:t>
            </a:r>
          </a:p>
        </p:txBody>
      </p:sp>
      <p:sp>
        <p:nvSpPr>
          <p:cNvPr id="3" name="Content Placeholder 2"/>
          <p:cNvSpPr>
            <a:spLocks noGrp="1"/>
          </p:cNvSpPr>
          <p:nvPr>
            <p:ph sz="quarter" idx="1"/>
          </p:nvPr>
        </p:nvSpPr>
        <p:spPr>
          <a:xfrm>
            <a:off x="0" y="609600"/>
            <a:ext cx="9144000" cy="6248400"/>
          </a:xfrm>
        </p:spPr>
        <p:txBody>
          <a:bodyPr>
            <a:normAutofit/>
          </a:bodyPr>
          <a:lstStyle/>
          <a:p>
            <a:pPr algn="l">
              <a:buFont typeface="Wingdings" panose="05000000000000000000" pitchFamily="2" charset="2"/>
              <a:buChar char="Ø"/>
            </a:pPr>
            <a:r>
              <a:rPr lang="en-IN" sz="2000" b="1" dirty="0">
                <a:solidFill>
                  <a:srgbClr val="000000"/>
                </a:solidFill>
                <a:latin typeface="Palatino LT Std"/>
              </a:rPr>
              <a:t> </a:t>
            </a:r>
            <a:r>
              <a:rPr lang="en-IN" sz="2000" b="0" i="1" u="none" strike="noStrike" baseline="0" dirty="0">
                <a:solidFill>
                  <a:srgbClr val="000000"/>
                </a:solidFill>
                <a:latin typeface="Palatino LT Std"/>
              </a:rPr>
              <a:t>Achieve economies of scale  </a:t>
            </a:r>
          </a:p>
          <a:p>
            <a:pPr algn="l">
              <a:buFont typeface="Wingdings" panose="05000000000000000000" pitchFamily="2" charset="2"/>
              <a:buChar char="Ø"/>
            </a:pPr>
            <a:r>
              <a:rPr lang="en-GB" sz="2000" b="0" i="1" u="none" strike="noStrike" baseline="0" dirty="0">
                <a:solidFill>
                  <a:srgbClr val="000000"/>
                </a:solidFill>
                <a:latin typeface="Palatino LT Std"/>
              </a:rPr>
              <a:t>Reduce spending on technology infrastructure </a:t>
            </a:r>
            <a:endParaRPr lang="en-IN" sz="2000" i="1"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Globalize the workforce</a:t>
            </a:r>
            <a:r>
              <a:rPr lang="en-IN" sz="2000" b="0" i="0" u="none" strike="noStrike" baseline="0" dirty="0">
                <a:solidFill>
                  <a:srgbClr val="000000"/>
                </a:solidFill>
                <a:latin typeface="Palatino LT Std"/>
              </a:rPr>
              <a:t>: </a:t>
            </a:r>
            <a:endParaRPr lang="en-IN" sz="2000" b="0" i="1" u="none" strike="noStrike" baseline="0"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Streamline business processes </a:t>
            </a:r>
            <a:endParaRPr lang="en-IN" sz="2000" i="1"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Reduce capital costs </a:t>
            </a:r>
          </a:p>
          <a:p>
            <a:pPr algn="l">
              <a:buFont typeface="Wingdings" panose="05000000000000000000" pitchFamily="2" charset="2"/>
              <a:buChar char="Ø"/>
            </a:pPr>
            <a:r>
              <a:rPr lang="en-IN" sz="2000" b="0" i="1" u="none" strike="noStrike" baseline="0" dirty="0">
                <a:solidFill>
                  <a:srgbClr val="000000"/>
                </a:solidFill>
                <a:latin typeface="Palatino LT Std"/>
              </a:rPr>
              <a:t>Pervasive accessibility </a:t>
            </a:r>
            <a:endParaRPr lang="en-IN" sz="2000" i="1"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Monitor projects more effectively </a:t>
            </a:r>
          </a:p>
          <a:p>
            <a:pPr algn="l">
              <a:buFont typeface="Wingdings" panose="05000000000000000000" pitchFamily="2" charset="2"/>
              <a:buChar char="Ø"/>
            </a:pPr>
            <a:r>
              <a:rPr lang="en-GB" sz="2000" b="0" i="1" u="none" strike="noStrike" baseline="0" dirty="0">
                <a:solidFill>
                  <a:srgbClr val="000000"/>
                </a:solidFill>
                <a:latin typeface="Palatino LT Std"/>
              </a:rPr>
              <a:t>Less personnel training is needed </a:t>
            </a:r>
            <a:endParaRPr lang="en-IN" sz="2000" i="1" dirty="0">
              <a:solidFill>
                <a:srgbClr val="000000"/>
              </a:solidFill>
              <a:latin typeface="Palatino LT Std"/>
            </a:endParaRPr>
          </a:p>
          <a:p>
            <a:pPr algn="l">
              <a:buFont typeface="Wingdings" panose="05000000000000000000" pitchFamily="2" charset="2"/>
              <a:buChar char="Ø"/>
            </a:pPr>
            <a:r>
              <a:rPr lang="en-GB" sz="2000" b="0" i="1" u="none" strike="noStrike" baseline="0" dirty="0">
                <a:solidFill>
                  <a:srgbClr val="000000"/>
                </a:solidFill>
                <a:latin typeface="Palatino LT Std"/>
              </a:rPr>
              <a:t>Minimize maintenance and licensing software </a:t>
            </a:r>
            <a:endParaRPr lang="en-IN" sz="2000" b="0" i="1" u="none" strike="noStrike" baseline="0"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Improved flexibility </a:t>
            </a:r>
            <a:endParaRPr lang="en-IN" sz="2000" i="1" dirty="0">
              <a:solidFill>
                <a:srgbClr val="000000"/>
              </a:solidFill>
              <a:latin typeface="Palatino LT Std"/>
            </a:endParaRPr>
          </a:p>
          <a:p>
            <a:pPr marL="0" indent="0" algn="l">
              <a:buNone/>
            </a:pPr>
            <a:endParaRPr lang="en-IN" sz="1800" b="0" i="1" u="none" strike="noStrike" baseline="0" dirty="0">
              <a:solidFill>
                <a:srgbClr val="000000"/>
              </a:solidFill>
              <a:latin typeface="Palatino LT Std"/>
            </a:endParaRPr>
          </a:p>
          <a:p>
            <a:pPr marL="0" indent="0" algn="l">
              <a:buNone/>
            </a:pPr>
            <a:endParaRPr lang="en-GB" sz="1800" b="0" i="0" u="none" strike="noStrike" baseline="0" dirty="0">
              <a:solidFill>
                <a:srgbClr val="000000"/>
              </a:solidFill>
              <a:latin typeface="Palatino LT Std"/>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7505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Drawbacks</a:t>
            </a:r>
          </a:p>
        </p:txBody>
      </p:sp>
      <p:sp>
        <p:nvSpPr>
          <p:cNvPr id="3" name="Content Placeholder 2"/>
          <p:cNvSpPr>
            <a:spLocks noGrp="1"/>
          </p:cNvSpPr>
          <p:nvPr>
            <p:ph sz="quarter" idx="1"/>
          </p:nvPr>
        </p:nvSpPr>
        <p:spPr>
          <a:xfrm>
            <a:off x="0" y="609600"/>
            <a:ext cx="9144000" cy="6248400"/>
          </a:xfrm>
        </p:spPr>
        <p:txBody>
          <a:bodyPr>
            <a:normAutofit/>
          </a:bodyPr>
          <a:lstStyle/>
          <a:p>
            <a:pPr algn="l">
              <a:buFont typeface="Wingdings" panose="05000000000000000000" pitchFamily="2" charset="2"/>
              <a:buChar char="Ø"/>
            </a:pPr>
            <a:r>
              <a:rPr lang="en-IN" sz="2000" dirty="0">
                <a:solidFill>
                  <a:srgbClr val="000000"/>
                </a:solidFill>
                <a:latin typeface="Palatino LT Std"/>
              </a:rPr>
              <a:t>Dependency on Internet Connectivity</a:t>
            </a:r>
          </a:p>
          <a:p>
            <a:pPr algn="l">
              <a:buFont typeface="Wingdings" panose="05000000000000000000" pitchFamily="2" charset="2"/>
              <a:buChar char="Ø"/>
            </a:pPr>
            <a:r>
              <a:rPr lang="en-IN" sz="2000" i="1" dirty="0">
                <a:solidFill>
                  <a:srgbClr val="000000"/>
                </a:solidFill>
                <a:latin typeface="Palatino LT Std"/>
              </a:rPr>
              <a:t>Security Concerns</a:t>
            </a:r>
            <a:endParaRPr lang="en-IN" sz="1800" i="1" u="none" strike="noStrike" baseline="0" dirty="0">
              <a:solidFill>
                <a:srgbClr val="000000"/>
              </a:solidFill>
              <a:latin typeface="Palatino LT Std"/>
            </a:endParaRPr>
          </a:p>
          <a:p>
            <a:pPr algn="l">
              <a:buFont typeface="Wingdings" panose="05000000000000000000" pitchFamily="2" charset="2"/>
              <a:buChar char="Ø"/>
            </a:pPr>
            <a:r>
              <a:rPr lang="en-GB" sz="1800" b="0" i="0" u="none" strike="noStrike" baseline="0" dirty="0">
                <a:solidFill>
                  <a:srgbClr val="000000"/>
                </a:solidFill>
                <a:latin typeface="Palatino LT Std"/>
              </a:rPr>
              <a:t>Depending on the cloud vendor or provider, customers may face restrictions on the availability of applications, operating systems, and infrastructure options. </a:t>
            </a:r>
          </a:p>
          <a:p>
            <a:pPr algn="l">
              <a:buFont typeface="Wingdings" panose="05000000000000000000" pitchFamily="2" charset="2"/>
              <a:buChar char="Ø"/>
            </a:pPr>
            <a:r>
              <a:rPr lang="en-GB" sz="1800" dirty="0">
                <a:solidFill>
                  <a:srgbClr val="000000"/>
                </a:solidFill>
                <a:latin typeface="Palatino LT Std"/>
              </a:rPr>
              <a:t> A</a:t>
            </a:r>
            <a:r>
              <a:rPr lang="en-GB" sz="1800" b="0" i="0" u="none" strike="noStrike" baseline="0" dirty="0">
                <a:solidFill>
                  <a:srgbClr val="000000"/>
                </a:solidFill>
                <a:latin typeface="Palatino LT Std"/>
              </a:rPr>
              <a:t>ll development platforms may not be available in the cloud due to the fact that the cloud vendor may not aware of such solutions.</a:t>
            </a:r>
          </a:p>
          <a:p>
            <a:pPr algn="l">
              <a:buFont typeface="Wingdings" panose="05000000000000000000" pitchFamily="2" charset="2"/>
              <a:buChar char="Ø"/>
            </a:pPr>
            <a:r>
              <a:rPr lang="en-GB" sz="1800" dirty="0">
                <a:solidFill>
                  <a:srgbClr val="000000"/>
                </a:solidFill>
                <a:latin typeface="Palatino LT Std"/>
              </a:rPr>
              <a:t> </a:t>
            </a:r>
            <a:r>
              <a:rPr lang="en-IN" sz="1800" dirty="0" err="1">
                <a:solidFill>
                  <a:srgbClr val="000000"/>
                </a:solidFill>
                <a:latin typeface="Palatino LT Std"/>
              </a:rPr>
              <a:t>I</a:t>
            </a:r>
            <a:r>
              <a:rPr lang="en-IN" sz="1800" b="0" i="0" u="none" strike="noStrike" baseline="0" dirty="0" err="1">
                <a:solidFill>
                  <a:srgbClr val="000000"/>
                </a:solidFill>
                <a:latin typeface="Palatino LT Std"/>
              </a:rPr>
              <a:t>nteroperabebility</a:t>
            </a:r>
            <a:r>
              <a:rPr lang="en-IN" sz="1800" b="0" i="0" u="none" strike="noStrike" baseline="0" dirty="0">
                <a:solidFill>
                  <a:srgbClr val="000000"/>
                </a:solidFill>
                <a:latin typeface="Palatino LT Std"/>
              </a:rPr>
              <a:t> of Applications </a:t>
            </a:r>
            <a:r>
              <a:rPr lang="en-GB" sz="1800" dirty="0">
                <a:solidFill>
                  <a:srgbClr val="000000"/>
                </a:solidFill>
                <a:latin typeface="Palatino LT Std"/>
              </a:rPr>
              <a:t> </a:t>
            </a:r>
            <a:endParaRPr lang="en-IN" sz="1800" b="0" i="1" u="none" strike="noStrike" baseline="0" dirty="0">
              <a:solidFill>
                <a:srgbClr val="000000"/>
              </a:solidFill>
              <a:latin typeface="Palatino LT Std"/>
            </a:endParaRPr>
          </a:p>
          <a:p>
            <a:pPr marL="0" indent="0" algn="l">
              <a:buNone/>
            </a:pPr>
            <a:endParaRPr lang="en-GB" sz="1800" b="0" i="0" u="none" strike="noStrike" baseline="0" dirty="0">
              <a:solidFill>
                <a:srgbClr val="000000"/>
              </a:solidFill>
              <a:latin typeface="Palatino LT Std"/>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7183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Cloud Architecture, Anatomy of the Cloud, Network Connectivity in Cloud, Applications on the Cloud,</a:t>
            </a:r>
            <a:b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Managing the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60937504"/>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Cloud Architecture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1699728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09600"/>
            <a:ext cx="9087729" cy="6248400"/>
          </a:xfrm>
        </p:spPr>
        <p:txBody>
          <a:bodyPr>
            <a:normAutofit/>
          </a:bodyPr>
          <a:lstStyle/>
          <a:p>
            <a:pPr algn="l">
              <a:buFont typeface="Wingdings" panose="05000000000000000000" pitchFamily="2" charset="2"/>
              <a:buChar char="Ø"/>
            </a:pPr>
            <a:r>
              <a:rPr lang="en-IN" sz="2000" dirty="0">
                <a:solidFill>
                  <a:srgbClr val="000000"/>
                </a:solidFill>
                <a:latin typeface="Palatino LT Std"/>
              </a:rPr>
              <a:t>Is </a:t>
            </a:r>
            <a:r>
              <a:rPr lang="en-GB" sz="1800" b="0" i="0" u="none" strike="noStrike" baseline="0" dirty="0">
                <a:solidFill>
                  <a:srgbClr val="000000"/>
                </a:solidFill>
                <a:latin typeface="Palatino LT Std"/>
              </a:rPr>
              <a:t>an hierarchical view of describing the technology.</a:t>
            </a:r>
          </a:p>
          <a:p>
            <a:pPr algn="l">
              <a:buFont typeface="Wingdings" panose="05000000000000000000" pitchFamily="2" charset="2"/>
              <a:buChar char="Ø"/>
            </a:pPr>
            <a:r>
              <a:rPr lang="en-IN" sz="1800" b="0" i="0" u="none" strike="noStrike" baseline="0" dirty="0">
                <a:solidFill>
                  <a:srgbClr val="000000"/>
                </a:solidFill>
                <a:latin typeface="Palatino LT Std"/>
              </a:rPr>
              <a:t>Describes its working mechanism </a:t>
            </a:r>
            <a:r>
              <a:rPr lang="en-GB" sz="1800" b="0" i="0" u="none" strike="noStrike" baseline="0" dirty="0">
                <a:solidFill>
                  <a:srgbClr val="000000"/>
                </a:solidFill>
                <a:latin typeface="Palatino LT Std"/>
              </a:rPr>
              <a:t>of c</a:t>
            </a:r>
            <a:r>
              <a:rPr lang="en-GB" sz="1800" dirty="0">
                <a:solidFill>
                  <a:srgbClr val="000000"/>
                </a:solidFill>
                <a:latin typeface="Palatino LT Std"/>
              </a:rPr>
              <a:t>loud </a:t>
            </a:r>
          </a:p>
          <a:p>
            <a:pPr algn="l">
              <a:buFont typeface="Wingdings" panose="05000000000000000000" pitchFamily="2" charset="2"/>
              <a:buChar char="Ø"/>
            </a:pPr>
            <a:r>
              <a:rPr lang="en-GB" sz="1800" b="0" i="1" u="none" strike="noStrike" baseline="0" dirty="0">
                <a:solidFill>
                  <a:srgbClr val="000000"/>
                </a:solidFill>
                <a:latin typeface="Palatino LT Std"/>
              </a:rPr>
              <a:t> </a:t>
            </a:r>
            <a:r>
              <a:rPr lang="en-GB" sz="1800" dirty="0">
                <a:solidFill>
                  <a:srgbClr val="000000"/>
                </a:solidFill>
                <a:latin typeface="Palatino LT Std"/>
              </a:rPr>
              <a:t>Cloud Architecture </a:t>
            </a:r>
            <a:r>
              <a:rPr lang="en-GB" sz="1800" b="0" i="0" u="none" strike="noStrike" baseline="0" dirty="0">
                <a:solidFill>
                  <a:srgbClr val="000000"/>
                </a:solidFill>
                <a:latin typeface="Palatino LT Std"/>
              </a:rPr>
              <a:t> includes the dependencies on which it works and the components that work over it. </a:t>
            </a:r>
          </a:p>
          <a:p>
            <a:pPr algn="l">
              <a:buFont typeface="Wingdings" panose="05000000000000000000" pitchFamily="2" charset="2"/>
              <a:buChar char="Ø"/>
            </a:pPr>
            <a:r>
              <a:rPr lang="en-GB" sz="1800" dirty="0">
                <a:solidFill>
                  <a:srgbClr val="000000"/>
                </a:solidFill>
                <a:latin typeface="Palatino LT Std"/>
              </a:rPr>
              <a:t> </a:t>
            </a:r>
            <a:r>
              <a:rPr lang="en-GB" sz="1800" b="0" i="0" u="none" strike="noStrike" baseline="0" dirty="0">
                <a:solidFill>
                  <a:srgbClr val="000000"/>
                </a:solidFill>
                <a:latin typeface="Palatino LT Std"/>
              </a:rPr>
              <a:t>The cloud architecture can be divided into </a:t>
            </a:r>
            <a:r>
              <a:rPr lang="en-GB" sz="1800" b="1" i="0" u="none" strike="noStrike" baseline="0" dirty="0">
                <a:solidFill>
                  <a:srgbClr val="000000"/>
                </a:solidFill>
                <a:latin typeface="Palatino LT Std"/>
              </a:rPr>
              <a:t>four layers </a:t>
            </a:r>
            <a:r>
              <a:rPr lang="en-GB" sz="1800" b="0" i="0" u="none" strike="noStrike" baseline="0" dirty="0">
                <a:solidFill>
                  <a:srgbClr val="000000"/>
                </a:solidFill>
                <a:latin typeface="Palatino LT Std"/>
              </a:rPr>
              <a:t>based on the access of the cloud by the user.</a:t>
            </a:r>
            <a:endParaRPr lang="en-IN" sz="1800" b="0" i="1" u="none" strike="noStrike" baseline="0" dirty="0">
              <a:solidFill>
                <a:srgbClr val="000000"/>
              </a:solidFill>
              <a:latin typeface="Palatino LT Std"/>
            </a:endParaRPr>
          </a:p>
          <a:p>
            <a:pPr marL="0" indent="0" algn="l">
              <a:buNone/>
            </a:pPr>
            <a:r>
              <a:rPr lang="en-GB" sz="1800" b="1" i="0" u="none" strike="noStrike" baseline="0" dirty="0">
                <a:solidFill>
                  <a:srgbClr val="000000"/>
                </a:solidFill>
                <a:latin typeface="Palatino LT Std"/>
              </a:rPr>
              <a:t>Cloud Architecture diagram:</a:t>
            </a:r>
          </a:p>
          <a:p>
            <a:pPr>
              <a:buNone/>
            </a:pP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CA0CC037-8C36-4DA6-8E72-1AE4A4B29AC3}"/>
              </a:ext>
            </a:extLst>
          </p:cNvPr>
          <p:cNvPicPr>
            <a:picLocks noChangeAspect="1"/>
          </p:cNvPicPr>
          <p:nvPr/>
        </p:nvPicPr>
        <p:blipFill>
          <a:blip r:embed="rId2"/>
          <a:stretch>
            <a:fillRect/>
          </a:stretch>
        </p:blipFill>
        <p:spPr>
          <a:xfrm>
            <a:off x="1944264" y="2743199"/>
            <a:ext cx="6402645" cy="4225315"/>
          </a:xfrm>
          <a:prstGeom prst="rect">
            <a:avLst/>
          </a:prstGeom>
        </p:spPr>
      </p:pic>
    </p:spTree>
    <p:extLst>
      <p:ext uri="{BB962C8B-B14F-4D97-AF65-F5344CB8AC3E}">
        <p14:creationId xmlns:p14="http://schemas.microsoft.com/office/powerpoint/2010/main" val="2451752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E84E-EBCE-4BDE-838D-F56BE9819101}"/>
              </a:ext>
            </a:extLst>
          </p:cNvPr>
          <p:cNvSpPr>
            <a:spLocks noGrp="1"/>
          </p:cNvSpPr>
          <p:nvPr>
            <p:ph type="title"/>
          </p:nvPr>
        </p:nvSpPr>
        <p:spPr/>
        <p:txBody>
          <a:bodyPr/>
          <a:lstStyle/>
          <a:p>
            <a:r>
              <a:rPr lang="en-IN" dirty="0"/>
              <a:t>   </a:t>
            </a:r>
          </a:p>
        </p:txBody>
      </p:sp>
      <p:sp>
        <p:nvSpPr>
          <p:cNvPr id="7" name="Content Placeholder 6">
            <a:extLst>
              <a:ext uri="{FF2B5EF4-FFF2-40B4-BE49-F238E27FC236}">
                <a16:creationId xmlns:a16="http://schemas.microsoft.com/office/drawing/2014/main" id="{335EDA4E-9EB4-4D96-95A8-FF60CCE5CF7A}"/>
              </a:ext>
            </a:extLst>
          </p:cNvPr>
          <p:cNvSpPr>
            <a:spLocks noGrp="1"/>
          </p:cNvSpPr>
          <p:nvPr>
            <p:ph sz="quarter" idx="1"/>
          </p:nvPr>
        </p:nvSpPr>
        <p:spPr>
          <a:xfrm>
            <a:off x="457200" y="838200"/>
            <a:ext cx="7467600" cy="5635752"/>
          </a:xfrm>
        </p:spPr>
        <p:txBody>
          <a:bodyPr/>
          <a:lstStyle/>
          <a:p>
            <a:pPr marL="0" indent="0">
              <a:buNone/>
            </a:pPr>
            <a:r>
              <a:rPr lang="en-IN" dirty="0"/>
              <a:t>   </a:t>
            </a:r>
          </a:p>
        </p:txBody>
      </p:sp>
      <p:pic>
        <p:nvPicPr>
          <p:cNvPr id="9" name="Picture 8">
            <a:extLst>
              <a:ext uri="{FF2B5EF4-FFF2-40B4-BE49-F238E27FC236}">
                <a16:creationId xmlns:a16="http://schemas.microsoft.com/office/drawing/2014/main" id="{84D4639E-2126-4035-9BEF-318E8A67EEBC}"/>
              </a:ext>
            </a:extLst>
          </p:cNvPr>
          <p:cNvPicPr>
            <a:picLocks noChangeAspect="1"/>
          </p:cNvPicPr>
          <p:nvPr/>
        </p:nvPicPr>
        <p:blipFill>
          <a:blip r:embed="rId2"/>
          <a:stretch>
            <a:fillRect/>
          </a:stretch>
        </p:blipFill>
        <p:spPr>
          <a:xfrm>
            <a:off x="207379" y="533400"/>
            <a:ext cx="8489972" cy="5029200"/>
          </a:xfrm>
          <a:prstGeom prst="rect">
            <a:avLst/>
          </a:prstGeom>
        </p:spPr>
      </p:pic>
    </p:spTree>
    <p:extLst>
      <p:ext uri="{BB962C8B-B14F-4D97-AF65-F5344CB8AC3E}">
        <p14:creationId xmlns:p14="http://schemas.microsoft.com/office/powerpoint/2010/main" val="231525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2" cstate="print"/>
          <a:srcRect/>
          <a:stretch>
            <a:fillRect/>
          </a:stretch>
        </p:blipFill>
        <p:spPr bwMode="auto">
          <a:xfrm>
            <a:off x="0" y="0"/>
            <a:ext cx="8915400" cy="68580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09600"/>
            <a:ext cx="9087729" cy="6248400"/>
          </a:xfrm>
        </p:spPr>
        <p:txBody>
          <a:bodyPr>
            <a:normAutofit lnSpcReduction="10000"/>
          </a:bodyPr>
          <a:lstStyle/>
          <a:p>
            <a:pPr>
              <a:buFont typeface="Wingdings" panose="05000000000000000000" pitchFamily="2" charset="2"/>
              <a:buChar char="Ø"/>
            </a:pPr>
            <a:r>
              <a:rPr lang="en-GB" sz="2000" b="0" i="0" u="none" strike="noStrike" baseline="0" dirty="0">
                <a:solidFill>
                  <a:srgbClr val="000000"/>
                </a:solidFill>
                <a:latin typeface="Palatino LT Std"/>
              </a:rPr>
              <a:t>The cloud architecture can be divided into </a:t>
            </a:r>
            <a:r>
              <a:rPr lang="en-GB" sz="2000" b="1" i="0" u="none" strike="noStrike" baseline="0" dirty="0">
                <a:solidFill>
                  <a:srgbClr val="000000"/>
                </a:solidFill>
                <a:latin typeface="Palatino LT Std"/>
              </a:rPr>
              <a:t>four layers </a:t>
            </a:r>
            <a:r>
              <a:rPr lang="en-GB" sz="2000" b="0" i="0" u="none" strike="noStrike" baseline="0" dirty="0">
                <a:solidFill>
                  <a:srgbClr val="000000"/>
                </a:solidFill>
                <a:latin typeface="Palatino LT Std"/>
              </a:rPr>
              <a:t>based on the access of the cloud by the user.</a:t>
            </a:r>
          </a:p>
          <a:p>
            <a:pPr>
              <a:buFont typeface="Wingdings" panose="05000000000000000000" pitchFamily="2" charset="2"/>
              <a:buChar char="Ø"/>
            </a:pPr>
            <a:r>
              <a:rPr lang="en-IN" sz="2000" b="0" i="1" u="none" strike="noStrike" baseline="0" dirty="0">
                <a:solidFill>
                  <a:srgbClr val="000000"/>
                </a:solidFill>
                <a:latin typeface="Palatino LT Std"/>
              </a:rPr>
              <a:t> Layer 1 (User / Client Layer)</a:t>
            </a:r>
          </a:p>
          <a:p>
            <a:pPr>
              <a:buFont typeface="Wingdings" panose="05000000000000000000" pitchFamily="2" charset="2"/>
              <a:buChar char="Ø"/>
            </a:pPr>
            <a:r>
              <a:rPr lang="en-IN" sz="1800" b="0" i="0" u="none" strike="noStrike" baseline="0" dirty="0">
                <a:solidFill>
                  <a:srgbClr val="000000"/>
                </a:solidFill>
              </a:rPr>
              <a:t>Layer 2 (Network Layer)</a:t>
            </a:r>
            <a:endParaRPr lang="en-IN" sz="2000" i="1" dirty="0">
              <a:solidFill>
                <a:srgbClr val="000000"/>
              </a:solidFill>
              <a:latin typeface="Palatino LT Std"/>
            </a:endParaRPr>
          </a:p>
          <a:p>
            <a:pPr>
              <a:buFont typeface="Wingdings" panose="05000000000000000000" pitchFamily="2" charset="2"/>
              <a:buChar char="Ø"/>
            </a:pPr>
            <a:r>
              <a:rPr lang="en-GB" sz="1800" b="0" i="0" u="none" strike="noStrike" baseline="0" dirty="0">
                <a:solidFill>
                  <a:srgbClr val="000000"/>
                </a:solidFill>
              </a:rPr>
              <a:t>Layer 3 (Cloud Management Layer)</a:t>
            </a:r>
            <a:r>
              <a:rPr lang="en-IN" sz="2000" b="0" i="1" u="none" strike="noStrike" baseline="0" dirty="0">
                <a:solidFill>
                  <a:srgbClr val="000000"/>
                </a:solidFill>
                <a:latin typeface="Palatino LT Std"/>
              </a:rPr>
              <a:t> </a:t>
            </a:r>
          </a:p>
          <a:p>
            <a:pPr>
              <a:buFont typeface="Wingdings" panose="05000000000000000000" pitchFamily="2" charset="2"/>
              <a:buChar char="Ø"/>
            </a:pPr>
            <a:r>
              <a:rPr lang="en-IN" sz="2000" i="1" dirty="0">
                <a:solidFill>
                  <a:srgbClr val="000000"/>
                </a:solidFill>
                <a:latin typeface="Palatino LT Std"/>
              </a:rPr>
              <a:t> </a:t>
            </a:r>
            <a:r>
              <a:rPr lang="en-GB" sz="1800" b="0" i="0" u="none" strike="noStrike" baseline="0" dirty="0">
                <a:solidFill>
                  <a:srgbClr val="000000"/>
                </a:solidFill>
              </a:rPr>
              <a:t>Layer 4 (Hardware Resource Layer)</a:t>
            </a:r>
            <a:r>
              <a:rPr lang="en-IN" sz="2000" i="1" dirty="0">
                <a:solidFill>
                  <a:srgbClr val="000000"/>
                </a:solidFill>
                <a:latin typeface="Palatino LT Std"/>
              </a:rPr>
              <a:t> </a:t>
            </a:r>
            <a:endParaRPr lang="en-IN" sz="2000" b="0" i="1" u="none" strike="noStrike" baseline="0" dirty="0">
              <a:solidFill>
                <a:srgbClr val="000000"/>
              </a:solidFill>
              <a:latin typeface="Palatino LT Std"/>
            </a:endParaRPr>
          </a:p>
          <a:p>
            <a:pPr marL="0" indent="0">
              <a:buNone/>
            </a:pPr>
            <a:r>
              <a:rPr lang="en-IN" sz="2000" b="1" i="1" u="none" strike="noStrike" baseline="0" dirty="0">
                <a:solidFill>
                  <a:srgbClr val="000000"/>
                </a:solidFill>
                <a:latin typeface="Palatino LT Std"/>
              </a:rPr>
              <a:t>Layer 1 (User / Client Layer): </a:t>
            </a:r>
          </a:p>
          <a:p>
            <a:pPr marL="0" indent="0">
              <a:buNone/>
            </a:pPr>
            <a:r>
              <a:rPr lang="en-GB" sz="1800" b="0" i="0" u="none" strike="noStrike" baseline="0" dirty="0">
                <a:solidFill>
                  <a:srgbClr val="000000"/>
                </a:solidFill>
                <a:latin typeface="Palatino LT Std"/>
              </a:rPr>
              <a:t>All the users or client belong to this layer. This is the place where the client/user initiates the </a:t>
            </a:r>
            <a:r>
              <a:rPr lang="en-IN" sz="1800" b="0" i="0" u="none" strike="noStrike" baseline="0" dirty="0">
                <a:solidFill>
                  <a:srgbClr val="000000"/>
                </a:solidFill>
                <a:latin typeface="Palatino LT Std"/>
              </a:rPr>
              <a:t>connection to the cloud. </a:t>
            </a:r>
            <a:r>
              <a:rPr lang="en-IN" sz="2000" b="1" i="1" dirty="0">
                <a:solidFill>
                  <a:srgbClr val="000000"/>
                </a:solidFill>
                <a:latin typeface="Palatino LT Std"/>
              </a:rPr>
              <a:t> </a:t>
            </a:r>
          </a:p>
          <a:p>
            <a:pPr>
              <a:buFont typeface="Wingdings" panose="05000000000000000000" pitchFamily="2" charset="2"/>
              <a:buChar char="ü"/>
            </a:pPr>
            <a:r>
              <a:rPr lang="en-GB" sz="1800" b="0" i="0" u="none" strike="noStrike" baseline="0" dirty="0">
                <a:solidFill>
                  <a:srgbClr val="000000"/>
                </a:solidFill>
                <a:latin typeface="Palatino LT Std"/>
              </a:rPr>
              <a:t>The client can be any device such as a thin client, thick client, or mobile or any handheld device that would support basic functionalities to access a web application.</a:t>
            </a:r>
          </a:p>
          <a:p>
            <a:pPr>
              <a:buFont typeface="Wingdings" panose="05000000000000000000" pitchFamily="2" charset="2"/>
              <a:buChar char="ü"/>
            </a:pPr>
            <a:r>
              <a:rPr lang="en-GB" sz="1800" dirty="0">
                <a:solidFill>
                  <a:srgbClr val="000000"/>
                </a:solidFill>
                <a:latin typeface="Palatino LT Std"/>
              </a:rPr>
              <a:t> </a:t>
            </a:r>
            <a:r>
              <a:rPr lang="en-GB" sz="1800" b="1" i="0" u="none" strike="noStrike" baseline="0" dirty="0">
                <a:solidFill>
                  <a:srgbClr val="000000"/>
                </a:solidFill>
                <a:latin typeface="Palatino LT Std"/>
              </a:rPr>
              <a:t>The thin client</a:t>
            </a:r>
            <a:r>
              <a:rPr lang="en-GB" sz="1800" b="0" i="0" u="none" strike="noStrike" baseline="0" dirty="0">
                <a:solidFill>
                  <a:srgbClr val="000000"/>
                </a:solidFill>
                <a:latin typeface="Palatino LT Std"/>
              </a:rPr>
              <a:t> here refers to a device that is completely dependent on some other system for its complete functionality. In simple terms, they have very low processing capability. (Ex: Browsers, Office 365, Google Docs etc…)</a:t>
            </a:r>
          </a:p>
          <a:p>
            <a:pPr>
              <a:buFont typeface="Wingdings" panose="05000000000000000000" pitchFamily="2" charset="2"/>
              <a:buChar char="ü"/>
            </a:pPr>
            <a:r>
              <a:rPr lang="en-GB" sz="1800" b="1" dirty="0">
                <a:solidFill>
                  <a:srgbClr val="000000"/>
                </a:solidFill>
                <a:latin typeface="Palatino LT Std"/>
              </a:rPr>
              <a:t> </a:t>
            </a:r>
            <a:r>
              <a:rPr lang="en-GB" sz="1800" b="1" i="0" u="none" strike="noStrike" baseline="0" dirty="0">
                <a:solidFill>
                  <a:srgbClr val="000000"/>
                </a:solidFill>
                <a:latin typeface="Palatino LT Std"/>
              </a:rPr>
              <a:t>Thick clients </a:t>
            </a:r>
            <a:r>
              <a:rPr lang="en-GB" sz="1800" b="0" i="0" u="none" strike="noStrike" baseline="0" dirty="0">
                <a:solidFill>
                  <a:srgbClr val="000000"/>
                </a:solidFill>
                <a:latin typeface="Palatino LT Std"/>
              </a:rPr>
              <a:t>are general computers that have adequate processing capability. They have sufficient capability for independent work. Usually, a cloud application can be accessed in the same way as a web application. </a:t>
            </a:r>
            <a:r>
              <a:rPr lang="en-GB" sz="1800" dirty="0">
                <a:solidFill>
                  <a:srgbClr val="000000"/>
                </a:solidFill>
                <a:latin typeface="Palatino LT Std"/>
              </a:rPr>
              <a:t> </a:t>
            </a:r>
          </a:p>
          <a:p>
            <a:pPr>
              <a:buFont typeface="Wingdings" panose="05000000000000000000" pitchFamily="2" charset="2"/>
              <a:buChar char="ü"/>
            </a:pPr>
            <a:r>
              <a:rPr lang="en-IN" sz="2000" b="1" i="1" dirty="0">
                <a:solidFill>
                  <a:srgbClr val="000000"/>
                </a:solidFill>
                <a:latin typeface="Palatino LT Std"/>
              </a:rPr>
              <a:t>Note: </a:t>
            </a:r>
            <a:r>
              <a:rPr lang="en-GB" sz="1800" b="0" i="0" u="none" strike="noStrike" baseline="0" dirty="0">
                <a:solidFill>
                  <a:srgbClr val="000000"/>
                </a:solidFill>
                <a:latin typeface="Palatino LT Std"/>
              </a:rPr>
              <a:t>A cloud application can be accessed in the same way as a web application. But internally, the properties of cloud applications are significantly different .</a:t>
            </a:r>
            <a:endParaRPr lang="en-IN" sz="2000" b="1" i="1" u="none" strike="noStrike" baseline="0" dirty="0">
              <a:solidFill>
                <a:srgbClr val="000000"/>
              </a:solidFill>
              <a:latin typeface="Palatino LT Std"/>
            </a:endParaRPr>
          </a:p>
          <a:p>
            <a:pPr marL="0" indent="0">
              <a:buNone/>
            </a:pPr>
            <a:r>
              <a:rPr lang="en-IN" sz="2000" b="0" i="1" u="none" strike="noStrike" baseline="0" dirty="0">
                <a:solidFill>
                  <a:srgbClr val="000000"/>
                </a:solidFill>
                <a:latin typeface="Palatino LT Std"/>
              </a:rPr>
              <a:t> </a:t>
            </a: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4350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85800"/>
            <a:ext cx="9316329" cy="6248400"/>
          </a:xfrm>
        </p:spPr>
        <p:txBody>
          <a:bodyPr>
            <a:normAutofit lnSpcReduction="10000"/>
          </a:bodyPr>
          <a:lstStyle/>
          <a:p>
            <a:pPr marL="0" indent="0">
              <a:buNone/>
            </a:pPr>
            <a:r>
              <a:rPr lang="en-IN" sz="2000" b="1" i="1" u="none" strike="noStrike" baseline="0" dirty="0">
                <a:solidFill>
                  <a:srgbClr val="000000"/>
                </a:solidFill>
                <a:latin typeface="Palatino LT Std"/>
              </a:rPr>
              <a:t>Layer 2(Network Layer): </a:t>
            </a:r>
          </a:p>
          <a:p>
            <a:pPr>
              <a:buFont typeface="Wingdings" panose="05000000000000000000" pitchFamily="2" charset="2"/>
              <a:buChar char="Ø"/>
            </a:pPr>
            <a:r>
              <a:rPr lang="en-IN" sz="2000" b="0" i="0" u="none" strike="noStrike" baseline="0" dirty="0">
                <a:solidFill>
                  <a:srgbClr val="000000"/>
                </a:solidFill>
                <a:latin typeface="Palatino LT Std"/>
              </a:rPr>
              <a:t> </a:t>
            </a:r>
            <a:r>
              <a:rPr lang="en-GB" sz="1800" b="0" i="0" u="none" strike="noStrike" baseline="0" dirty="0">
                <a:solidFill>
                  <a:srgbClr val="000000"/>
                </a:solidFill>
                <a:latin typeface="Palatino LT Std"/>
              </a:rPr>
              <a:t>This layer allows the users to connect to the cloud. </a:t>
            </a:r>
          </a:p>
          <a:p>
            <a:pPr>
              <a:buFont typeface="Wingdings" panose="05000000000000000000" pitchFamily="2" charset="2"/>
              <a:buChar char="Ø"/>
            </a:pPr>
            <a:r>
              <a:rPr lang="en-GB" sz="1800" b="0" i="0" u="none" strike="noStrike" baseline="0" dirty="0">
                <a:solidFill>
                  <a:srgbClr val="000000"/>
                </a:solidFill>
                <a:latin typeface="Palatino LT Std"/>
              </a:rPr>
              <a:t>The whole cloud infrastructure is dependent on this connection where the services are offered to the customers.  </a:t>
            </a:r>
          </a:p>
          <a:p>
            <a:pPr>
              <a:buFont typeface="Wingdings" panose="05000000000000000000" pitchFamily="2" charset="2"/>
              <a:buChar char="Ø"/>
            </a:pPr>
            <a:r>
              <a:rPr lang="en-GB" sz="1800" dirty="0">
                <a:solidFill>
                  <a:srgbClr val="000000"/>
                </a:solidFill>
                <a:latin typeface="Palatino LT Std"/>
              </a:rPr>
              <a:t> </a:t>
            </a:r>
            <a:r>
              <a:rPr lang="en-GB" sz="1800" b="0" i="0" u="none" strike="noStrike" baseline="0" dirty="0">
                <a:solidFill>
                  <a:srgbClr val="000000"/>
                </a:solidFill>
                <a:latin typeface="Palatino LT Std"/>
              </a:rPr>
              <a:t>This is primarily the Internet in the case of a public cloud.</a:t>
            </a:r>
          </a:p>
          <a:p>
            <a:pPr>
              <a:buFont typeface="Wingdings" panose="05000000000000000000" pitchFamily="2" charset="2"/>
              <a:buChar char="Ø"/>
            </a:pPr>
            <a:r>
              <a:rPr lang="en-GB" sz="1800" dirty="0">
                <a:solidFill>
                  <a:srgbClr val="000000"/>
                </a:solidFill>
                <a:latin typeface="Palatino LT Std"/>
              </a:rPr>
              <a:t> The public cloud usually exists in a specific location and the user would not know the location as it is abstract and the public cloud can be accessed all over the world.</a:t>
            </a:r>
            <a:endParaRPr lang="en-IN" sz="2000" b="0" i="1" u="none" strike="noStrike" baseline="0" dirty="0">
              <a:solidFill>
                <a:srgbClr val="000000"/>
              </a:solidFill>
              <a:latin typeface="Palatino LT Std"/>
            </a:endParaRPr>
          </a:p>
          <a:p>
            <a:pPr>
              <a:buFont typeface="Wingdings" panose="05000000000000000000" pitchFamily="2" charset="2"/>
              <a:buChar char="Ø"/>
            </a:pPr>
            <a:r>
              <a:rPr lang="en-GB" sz="1800" b="0" i="0" u="none" strike="noStrike" baseline="0" dirty="0">
                <a:solidFill>
                  <a:srgbClr val="000000"/>
                </a:solidFill>
                <a:latin typeface="Palatino LT Std"/>
              </a:rPr>
              <a:t>In the case of a private cloud, the connectivity may be provided by a local area network (LAN).  </a:t>
            </a:r>
          </a:p>
          <a:p>
            <a:pPr>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When accessing the public or private cloud, the users require minimum bandwidth, which is sometimes defined by the cloud providers. </a:t>
            </a:r>
            <a:endParaRPr lang="en-GB" sz="1800" dirty="0">
              <a:solidFill>
                <a:srgbClr val="000000"/>
              </a:solidFill>
              <a:latin typeface="Palatino LT Std"/>
              <a:cs typeface="Times New Roman" pitchFamily="18" charset="0"/>
            </a:endParaRPr>
          </a:p>
          <a:p>
            <a:pPr marL="0" indent="0">
              <a:buNone/>
            </a:pPr>
            <a:r>
              <a:rPr lang="en-GB" sz="2000" b="1" dirty="0">
                <a:latin typeface="Times New Roman" pitchFamily="18" charset="0"/>
                <a:cs typeface="Times New Roman" pitchFamily="18" charset="0"/>
              </a:rPr>
              <a:t>Layer 3 (Cloud Management Layer):</a:t>
            </a:r>
          </a:p>
          <a:p>
            <a:pPr>
              <a:buFont typeface="Wingdings" panose="05000000000000000000" pitchFamily="2" charset="2"/>
              <a:buChar char="Ø"/>
            </a:pPr>
            <a:r>
              <a:rPr lang="en-GB" sz="1800" b="0" i="0" u="none" strike="noStrike" baseline="0" dirty="0">
                <a:solidFill>
                  <a:srgbClr val="000000"/>
                </a:solidFill>
                <a:latin typeface="Palatino LT Std"/>
              </a:rPr>
              <a:t>This layer consists of </a:t>
            </a:r>
            <a:r>
              <a:rPr lang="en-GB" sz="1800" b="0" i="0" u="none" strike="noStrike" baseline="0" dirty="0" err="1">
                <a:solidFill>
                  <a:srgbClr val="000000"/>
                </a:solidFill>
                <a:latin typeface="Palatino LT Std"/>
              </a:rPr>
              <a:t>softwares</a:t>
            </a:r>
            <a:r>
              <a:rPr lang="en-GB" sz="1800" b="0" i="0" u="none" strike="noStrike" baseline="0" dirty="0">
                <a:solidFill>
                  <a:srgbClr val="000000"/>
                </a:solidFill>
                <a:latin typeface="Palatino LT Std"/>
              </a:rPr>
              <a:t> that are used in managing the cloud. The </a:t>
            </a:r>
            <a:r>
              <a:rPr lang="en-GB" sz="1800" b="0" i="0" u="none" strike="noStrike" baseline="0" dirty="0" err="1">
                <a:solidFill>
                  <a:srgbClr val="000000"/>
                </a:solidFill>
                <a:latin typeface="Palatino LT Std"/>
              </a:rPr>
              <a:t>softwares</a:t>
            </a:r>
            <a:r>
              <a:rPr lang="en-GB" sz="1800" b="0" i="0" u="none" strike="noStrike" baseline="0" dirty="0">
                <a:solidFill>
                  <a:srgbClr val="000000"/>
                </a:solidFill>
                <a:latin typeface="Palatino LT Std"/>
              </a:rPr>
              <a:t> can be </a:t>
            </a:r>
            <a:r>
              <a:rPr lang="en-GB" sz="1800" b="1" i="0" u="none" strike="noStrike" baseline="0" dirty="0">
                <a:solidFill>
                  <a:srgbClr val="000000"/>
                </a:solidFill>
                <a:latin typeface="Palatino LT Std"/>
              </a:rPr>
              <a:t>a cloud operating system (OS), </a:t>
            </a:r>
            <a:r>
              <a:rPr lang="en-GB" sz="1800" b="0" i="0" u="none" strike="noStrike" baseline="0" dirty="0">
                <a:solidFill>
                  <a:srgbClr val="000000"/>
                </a:solidFill>
                <a:latin typeface="Palatino LT Std"/>
              </a:rPr>
              <a:t>a software that acts as an interface between the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(actual resources) and the user, </a:t>
            </a:r>
            <a:r>
              <a:rPr lang="en-GB" sz="1800" b="1" i="0" u="none" strike="noStrike" baseline="0" dirty="0">
                <a:solidFill>
                  <a:srgbClr val="000000"/>
                </a:solidFill>
                <a:latin typeface="Palatino LT Std"/>
              </a:rPr>
              <a:t>or a management software </a:t>
            </a:r>
            <a:r>
              <a:rPr lang="en-GB" sz="1800" b="0" i="0" u="none" strike="noStrike" baseline="0" dirty="0">
                <a:solidFill>
                  <a:srgbClr val="000000"/>
                </a:solidFill>
                <a:latin typeface="Palatino LT Std"/>
              </a:rPr>
              <a:t>that allows managing resources.  </a:t>
            </a:r>
          </a:p>
          <a:p>
            <a:pPr>
              <a:buFont typeface="Wingdings" panose="05000000000000000000" pitchFamily="2" charset="2"/>
              <a:buChar char="Ø"/>
            </a:pPr>
            <a:r>
              <a:rPr lang="en-GB" sz="1800" b="0" i="0" u="none" strike="noStrike" baseline="0" dirty="0">
                <a:solidFill>
                  <a:srgbClr val="000000"/>
                </a:solidFill>
                <a:latin typeface="Palatino LT Std"/>
              </a:rPr>
              <a:t>These </a:t>
            </a:r>
            <a:r>
              <a:rPr lang="en-GB" sz="1800" b="0" i="0" u="none" strike="noStrike" baseline="0" dirty="0" err="1">
                <a:solidFill>
                  <a:srgbClr val="000000"/>
                </a:solidFill>
                <a:latin typeface="Palatino LT Std"/>
              </a:rPr>
              <a:t>softwares</a:t>
            </a:r>
            <a:r>
              <a:rPr lang="en-GB" sz="1800" b="0" i="0" u="none" strike="noStrike" baseline="0" dirty="0">
                <a:solidFill>
                  <a:srgbClr val="000000"/>
                </a:solidFill>
                <a:latin typeface="Palatino LT Std"/>
              </a:rPr>
              <a:t> usually allow resource management (scheduling, provisioning, etc.), optimization </a:t>
            </a:r>
            <a:r>
              <a:rPr lang="en-IN" sz="1800" b="0" i="0" u="none" strike="noStrike" baseline="0" dirty="0">
                <a:solidFill>
                  <a:srgbClr val="000000"/>
                </a:solidFill>
                <a:latin typeface="Palatino LT Std"/>
              </a:rPr>
              <a:t>and internal cloud governance.</a:t>
            </a:r>
          </a:p>
          <a:p>
            <a:pPr>
              <a:buFont typeface="Wingdings" panose="05000000000000000000" pitchFamily="2" charset="2"/>
              <a:buChar char="Ø"/>
            </a:pPr>
            <a:r>
              <a:rPr lang="en-IN" sz="1800" dirty="0">
                <a:solidFill>
                  <a:srgbClr val="000000"/>
                </a:solidFill>
                <a:latin typeface="Palatino LT Std"/>
                <a:cs typeface="Times New Roman" pitchFamily="18" charset="0"/>
              </a:rPr>
              <a:t> </a:t>
            </a:r>
            <a:r>
              <a:rPr lang="en-GB" sz="1800" b="1" i="0" u="none" strike="noStrike" baseline="0" dirty="0">
                <a:solidFill>
                  <a:srgbClr val="000000"/>
                </a:solidFill>
                <a:latin typeface="Palatino LT Std"/>
              </a:rPr>
              <a:t>This layer comes under the scope of SLAs </a:t>
            </a:r>
            <a:r>
              <a:rPr lang="en-GB" sz="1800" b="0" i="0" u="none" strike="noStrike" baseline="0" dirty="0">
                <a:solidFill>
                  <a:srgbClr val="000000"/>
                </a:solidFill>
                <a:latin typeface="Palatino LT Std"/>
              </a:rPr>
              <a:t>(Service Level Agreement), that is, the operations taking place in this layer would affect the SLAs that are being decided upon between the users and the service providers.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334469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85800"/>
            <a:ext cx="9316329" cy="6248400"/>
          </a:xfrm>
        </p:spPr>
        <p:txBody>
          <a:bodyPr>
            <a:normAutofit/>
          </a:bodyPr>
          <a:lstStyle/>
          <a:p>
            <a:pPr marL="0" indent="0">
              <a:buNone/>
            </a:pPr>
            <a:r>
              <a:rPr lang="en-IN" sz="2000" i="1" u="none" strike="noStrike" baseline="0" dirty="0">
                <a:solidFill>
                  <a:srgbClr val="000000"/>
                </a:solidFill>
                <a:latin typeface="Palatino LT Std"/>
              </a:rPr>
              <a:t> </a:t>
            </a:r>
            <a:r>
              <a:rPr lang="en-GB" sz="2000" b="1" i="0" u="none" strike="noStrike" baseline="0" dirty="0">
                <a:solidFill>
                  <a:srgbClr val="000000"/>
                </a:solidFill>
              </a:rPr>
              <a:t>Layer 4 (Hardware Resource Layer):</a:t>
            </a:r>
          </a:p>
          <a:p>
            <a:pPr>
              <a:buFont typeface="Wingdings" panose="05000000000000000000" pitchFamily="2" charset="2"/>
              <a:buChar char="Ø"/>
            </a:pPr>
            <a:r>
              <a:rPr lang="en-GB" sz="1800" b="0" i="0" u="none" strike="noStrike" baseline="0" dirty="0">
                <a:solidFill>
                  <a:srgbClr val="000000"/>
                </a:solidFill>
                <a:latin typeface="Palatino LT Std"/>
              </a:rPr>
              <a:t>Layer 4 consists of provisions for actual hardware resources.</a:t>
            </a:r>
          </a:p>
          <a:p>
            <a:pPr>
              <a:buFont typeface="Wingdings" panose="05000000000000000000" pitchFamily="2" charset="2"/>
              <a:buChar char="Ø"/>
            </a:pPr>
            <a:r>
              <a:rPr lang="en-GB" sz="1800" b="0" i="0" u="none" strike="noStrike" baseline="0" dirty="0">
                <a:solidFill>
                  <a:srgbClr val="000000"/>
                </a:solidFill>
                <a:latin typeface="Palatino LT Std"/>
              </a:rPr>
              <a:t>In the case of a public cloud, a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is used in the back end.  In private cloud, it can be a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a:t>
            </a:r>
          </a:p>
          <a:p>
            <a:pPr>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1" i="0" u="none" strike="noStrike" baseline="0" dirty="0">
                <a:solidFill>
                  <a:srgbClr val="000000"/>
                </a:solidFill>
                <a:latin typeface="Palatino LT Std"/>
              </a:rPr>
              <a:t>This layer comes under the scope of SLAs. </a:t>
            </a:r>
          </a:p>
          <a:p>
            <a:pPr>
              <a:buFont typeface="Wingdings" panose="05000000000000000000" pitchFamily="2" charset="2"/>
              <a:buChar char="Ø"/>
            </a:pPr>
            <a:r>
              <a:rPr lang="en-GB" sz="1800" dirty="0">
                <a:solidFill>
                  <a:srgbClr val="000000"/>
                </a:solidFill>
                <a:latin typeface="Palatino LT Std"/>
                <a:cs typeface="Times New Roman" pitchFamily="18" charset="0"/>
              </a:rPr>
              <a:t> T</a:t>
            </a:r>
            <a:r>
              <a:rPr lang="en-GB" sz="1800" b="0" i="0" u="none" strike="noStrike" baseline="0" dirty="0">
                <a:solidFill>
                  <a:srgbClr val="000000"/>
                </a:solidFill>
                <a:latin typeface="Palatino LT Std"/>
              </a:rPr>
              <a:t>he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consists of a high-speed network connection and a highly efficient algorithm to transfer the data from the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to the manager. There can be a number of data </a:t>
            </a:r>
            <a:r>
              <a:rPr lang="en-GB" sz="1800" b="0" i="0" u="none" strike="noStrike" baseline="0" dirty="0" err="1">
                <a:solidFill>
                  <a:srgbClr val="000000"/>
                </a:solidFill>
                <a:latin typeface="Palatino LT Std"/>
              </a:rPr>
              <a:t>centers</a:t>
            </a:r>
            <a:r>
              <a:rPr lang="en-GB" sz="1800" dirty="0">
                <a:solidFill>
                  <a:srgbClr val="000000"/>
                </a:solidFill>
                <a:latin typeface="Palatino LT Std"/>
              </a:rPr>
              <a:t>.</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12017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Anatomy of Cloud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04963181"/>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Anatomy of a cloud</a:t>
            </a:r>
          </a:p>
        </p:txBody>
      </p:sp>
      <p:sp>
        <p:nvSpPr>
          <p:cNvPr id="3" name="Content Placeholder 2"/>
          <p:cNvSpPr>
            <a:spLocks noGrp="1"/>
          </p:cNvSpPr>
          <p:nvPr>
            <p:ph sz="quarter" idx="1"/>
          </p:nvPr>
        </p:nvSpPr>
        <p:spPr>
          <a:xfrm>
            <a:off x="0" y="685800"/>
            <a:ext cx="9316329" cy="6248400"/>
          </a:xfrm>
        </p:spPr>
        <p:txBody>
          <a:bodyPr>
            <a:normAutofit/>
          </a:bodyPr>
          <a:lstStyle/>
          <a:p>
            <a:pPr>
              <a:buFont typeface="Wingdings" panose="05000000000000000000" pitchFamily="2" charset="2"/>
              <a:buChar char="Ø"/>
            </a:pPr>
            <a:r>
              <a:rPr lang="en-GB" sz="1800" b="0" i="0" u="none" strike="noStrike" baseline="0" dirty="0">
                <a:solidFill>
                  <a:srgbClr val="000000"/>
                </a:solidFill>
                <a:latin typeface="Palatino LT Std"/>
              </a:rPr>
              <a:t>Cloud anatomy can be simply defined as the structure of the cloud. Cloud anatomy cannot be considered the same as cloud architecture. </a:t>
            </a:r>
          </a:p>
          <a:p>
            <a:pPr>
              <a:buFont typeface="Wingdings" panose="05000000000000000000" pitchFamily="2" charset="2"/>
              <a:buChar char="Ø"/>
            </a:pPr>
            <a:r>
              <a:rPr lang="en-GB" sz="1800" b="0" i="0" u="none" strike="noStrike" baseline="0" dirty="0">
                <a:solidFill>
                  <a:srgbClr val="000000"/>
                </a:solidFill>
                <a:latin typeface="Palatino LT Std"/>
              </a:rPr>
              <a:t>It may not include any dependency on which or over which the technology works, </a:t>
            </a:r>
          </a:p>
          <a:p>
            <a:pPr>
              <a:buFont typeface="Wingdings" panose="05000000000000000000" pitchFamily="2" charset="2"/>
              <a:buChar char="Ø"/>
            </a:pPr>
            <a:r>
              <a:rPr lang="en-GB" sz="1800" b="1" i="0" u="none" strike="noStrike" baseline="0" dirty="0">
                <a:solidFill>
                  <a:srgbClr val="000000"/>
                </a:solidFill>
                <a:latin typeface="Palatino LT Std"/>
              </a:rPr>
              <a:t>whereas architecture wholly defines and describes the technology over which it is working. </a:t>
            </a:r>
            <a:endParaRPr lang="en-GB" sz="1800" b="1" dirty="0">
              <a:solidFill>
                <a:srgbClr val="000000"/>
              </a:solidFill>
              <a:latin typeface="Palatino LT Std"/>
            </a:endParaRPr>
          </a:p>
          <a:p>
            <a:pPr>
              <a:buFont typeface="Wingdings" panose="05000000000000000000" pitchFamily="2" charset="2"/>
              <a:buChar char="Ø"/>
            </a:pPr>
            <a:r>
              <a:rPr lang="en-GB" sz="1800" b="1"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Architecture is a hierarchical structural view that defines the technology as well as the technology over which it is dependent or/and the technology that are dependent on it. </a:t>
            </a:r>
          </a:p>
          <a:p>
            <a:pPr>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1" i="0" u="none" strike="noStrike" baseline="0" dirty="0">
                <a:solidFill>
                  <a:srgbClr val="000000"/>
                </a:solidFill>
                <a:latin typeface="Palatino LT Std"/>
              </a:rPr>
              <a:t>anatomy can be considered as a part of architecture</a:t>
            </a:r>
            <a:r>
              <a:rPr lang="en-GB" sz="1800" b="0" i="0" u="none" strike="noStrike" baseline="0" dirty="0">
                <a:solidFill>
                  <a:srgbClr val="000000"/>
                </a:solidFill>
                <a:latin typeface="Palatino LT Std"/>
              </a:rPr>
              <a:t>.</a:t>
            </a:r>
            <a:endParaRPr lang="en-US" sz="20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761564F9-0839-4EE2-8FE6-221C892E1747}"/>
              </a:ext>
            </a:extLst>
          </p:cNvPr>
          <p:cNvPicPr>
            <a:picLocks noChangeAspect="1"/>
          </p:cNvPicPr>
          <p:nvPr/>
        </p:nvPicPr>
        <p:blipFill>
          <a:blip r:embed="rId2"/>
          <a:stretch>
            <a:fillRect/>
          </a:stretch>
        </p:blipFill>
        <p:spPr>
          <a:xfrm>
            <a:off x="5715000" y="3062518"/>
            <a:ext cx="2752725" cy="2786193"/>
          </a:xfrm>
          <a:prstGeom prst="rect">
            <a:avLst/>
          </a:prstGeom>
        </p:spPr>
      </p:pic>
      <p:sp>
        <p:nvSpPr>
          <p:cNvPr id="9" name="TextBox 8">
            <a:extLst>
              <a:ext uri="{FF2B5EF4-FFF2-40B4-BE49-F238E27FC236}">
                <a16:creationId xmlns:a16="http://schemas.microsoft.com/office/drawing/2014/main" id="{E596BD43-CAEE-46A1-837D-D7A8D86FB014}"/>
              </a:ext>
            </a:extLst>
          </p:cNvPr>
          <p:cNvSpPr txBox="1"/>
          <p:nvPr/>
        </p:nvSpPr>
        <p:spPr>
          <a:xfrm>
            <a:off x="152400" y="3532285"/>
            <a:ext cx="5562600" cy="923330"/>
          </a:xfrm>
          <a:prstGeom prst="rect">
            <a:avLst/>
          </a:prstGeom>
          <a:noFill/>
        </p:spPr>
        <p:txBody>
          <a:bodyPr wrap="square">
            <a:spAutoFit/>
          </a:bodyPr>
          <a:lstStyle/>
          <a:p>
            <a:r>
              <a:rPr lang="en-GB" sz="1800" b="0" i="0" u="none" strike="noStrike" baseline="0" dirty="0">
                <a:solidFill>
                  <a:srgbClr val="000000"/>
                </a:solidFill>
                <a:latin typeface="Palatino LT Std"/>
              </a:rPr>
              <a:t>It depends on the person to choose the depth of description of the cloud. A different view of anatomy is given </a:t>
            </a:r>
            <a:endParaRPr lang="en-IN" dirty="0"/>
          </a:p>
        </p:txBody>
      </p:sp>
    </p:spTree>
    <p:extLst>
      <p:ext uri="{BB962C8B-B14F-4D97-AF65-F5344CB8AC3E}">
        <p14:creationId xmlns:p14="http://schemas.microsoft.com/office/powerpoint/2010/main" val="753407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63000" cy="762000"/>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 </a:t>
            </a:r>
            <a:br>
              <a:rPr lang="en-US" b="1" cap="none" dirty="0">
                <a:solidFill>
                  <a:srgbClr val="FF0000"/>
                </a:solidFill>
                <a:effectLst>
                  <a:outerShdw blurRad="60007" dist="310007" dir="7680000" sy="30000" kx="1300200" algn="ctr" rotWithShape="0">
                    <a:prstClr val="black">
                      <a:alpha val="32000"/>
                    </a:prstClr>
                  </a:outerShdw>
                </a:effectLst>
              </a:rPr>
            </a:br>
            <a:br>
              <a:rPr lang="en-US" b="1" cap="none" dirty="0">
                <a:solidFill>
                  <a:srgbClr val="FF0000"/>
                </a:solidFill>
                <a:effectLst>
                  <a:outerShdw blurRad="60007" dist="310007" dir="7680000" sy="30000" kx="1300200" algn="ctr" rotWithShape="0">
                    <a:prstClr val="black">
                      <a:alpha val="32000"/>
                    </a:prstClr>
                  </a:outerShdw>
                </a:effectLst>
              </a:rPr>
            </a:br>
            <a:br>
              <a:rPr lang="en-US" b="1" cap="none" dirty="0">
                <a:solidFill>
                  <a:srgbClr val="FF0000"/>
                </a:solidFill>
                <a:effectLst>
                  <a:outerShdw blurRad="60007" dist="310007" dir="7680000" sy="30000" kx="1300200" algn="ctr" rotWithShape="0">
                    <a:prstClr val="black">
                      <a:alpha val="32000"/>
                    </a:prstClr>
                  </a:outerShdw>
                </a:effectLst>
              </a:rPr>
            </a:br>
            <a:br>
              <a:rPr lang="en-US" b="1" cap="none" dirty="0">
                <a:solidFill>
                  <a:srgbClr val="FF0000"/>
                </a:solidFill>
                <a:effectLst>
                  <a:outerShdw blurRad="60007" dist="310007" dir="7680000" sy="30000" kx="1300200" algn="ctr" rotWithShape="0">
                    <a:prstClr val="black">
                      <a:alpha val="32000"/>
                    </a:prstClr>
                  </a:outerShdw>
                </a:effectLst>
              </a:rPr>
            </a:br>
            <a:r>
              <a:rPr lang="en-US" b="1" cap="none" dirty="0">
                <a:solidFill>
                  <a:srgbClr val="FF0000"/>
                </a:solidFill>
                <a:effectLst>
                  <a:outerShdw blurRad="60007" dist="310007" dir="7680000" sy="30000" kx="1300200" algn="ctr" rotWithShape="0">
                    <a:prstClr val="black">
                      <a:alpha val="32000"/>
                    </a:prstClr>
                  </a:outerShdw>
                </a:effectLst>
              </a:rPr>
              <a:t>Anatomy of a cloud… </a:t>
            </a:r>
            <a:r>
              <a:rPr lang="en-US" b="1" cap="none" dirty="0" err="1">
                <a:solidFill>
                  <a:srgbClr val="FF0000"/>
                </a:solidFill>
                <a:effectLst>
                  <a:outerShdw blurRad="60007" dist="310007" dir="7680000" sy="30000" kx="1300200" algn="ctr" rotWithShape="0">
                    <a:prstClr val="black">
                      <a:alpha val="32000"/>
                    </a:prstClr>
                  </a:outerShdw>
                </a:effectLst>
              </a:rPr>
              <a:t>contd</a:t>
            </a:r>
            <a:br>
              <a:rPr lang="en-US" b="1" cap="none" dirty="0">
                <a:solidFill>
                  <a:srgbClr val="FF0000"/>
                </a:solidFill>
                <a:effectLst>
                  <a:outerShdw blurRad="60007" dist="310007" dir="7680000" sy="30000" kx="1300200" algn="ctr" rotWithShape="0">
                    <a:prstClr val="black">
                      <a:alpha val="32000"/>
                    </a:prstClr>
                  </a:outerShdw>
                </a:effectLst>
              </a:rPr>
            </a:br>
            <a:r>
              <a:rPr lang="en-US" b="1" cap="none" dirty="0">
                <a:solidFill>
                  <a:srgbClr val="FF0000"/>
                </a:solidFill>
                <a:effectLst>
                  <a:outerShdw blurRad="60007" dist="310007" dir="7680000" sy="30000" kx="1300200" algn="ctr" rotWithShape="0">
                    <a:prstClr val="black">
                      <a:alpha val="32000"/>
                    </a:prstClr>
                  </a:outerShdw>
                </a:effectLst>
              </a:rPr>
              <a:t>Cloud Components</a:t>
            </a:r>
          </a:p>
        </p:txBody>
      </p:sp>
      <p:sp>
        <p:nvSpPr>
          <p:cNvPr id="3" name="Content Placeholder 2"/>
          <p:cNvSpPr>
            <a:spLocks noGrp="1"/>
          </p:cNvSpPr>
          <p:nvPr>
            <p:ph sz="quarter" idx="1"/>
          </p:nvPr>
        </p:nvSpPr>
        <p:spPr>
          <a:xfrm>
            <a:off x="0" y="838200"/>
            <a:ext cx="9316329" cy="6096000"/>
          </a:xfrm>
        </p:spPr>
        <p:txBody>
          <a:bodyPr>
            <a:normAutofit/>
          </a:bodyPr>
          <a:lstStyle/>
          <a:p>
            <a:pPr>
              <a:buFont typeface="Wingdings" panose="05000000000000000000" pitchFamily="2" charset="2"/>
              <a:buChar char="Ø"/>
            </a:pPr>
            <a:r>
              <a:rPr lang="en-GB" sz="1800" b="0" i="0" u="none" strike="noStrike" baseline="0" dirty="0">
                <a:solidFill>
                  <a:srgbClr val="000000"/>
                </a:solidFill>
                <a:latin typeface="Palatino LT Std"/>
              </a:rPr>
              <a:t> There are basically </a:t>
            </a:r>
            <a:r>
              <a:rPr lang="en-GB" sz="2000" b="1" i="0" u="none" strike="noStrike" baseline="0" dirty="0">
                <a:solidFill>
                  <a:srgbClr val="000000"/>
                </a:solidFill>
                <a:latin typeface="Palatino LT Std"/>
              </a:rPr>
              <a:t>five components of the cloud: </a:t>
            </a:r>
          </a:p>
          <a:p>
            <a:pPr>
              <a:buFont typeface="Wingdings" panose="05000000000000000000" pitchFamily="2" charset="2"/>
              <a:buChar char="Ø"/>
            </a:pPr>
            <a:endParaRPr lang="en-GB" sz="1800" dirty="0">
              <a:solidFill>
                <a:srgbClr val="000000"/>
              </a:solidFill>
              <a:latin typeface="Palatino LT Std"/>
              <a:cs typeface="Times New Roman" pitchFamily="18" charset="0"/>
            </a:endParaRPr>
          </a:p>
          <a:p>
            <a:pPr marR="2400" algn="just"/>
            <a:r>
              <a:rPr lang="en-GB" sz="1800" b="0" i="0" u="none" strike="noStrike" baseline="0" dirty="0">
                <a:solidFill>
                  <a:srgbClr val="000000"/>
                </a:solidFill>
                <a:latin typeface="Palatino LT Std"/>
              </a:rPr>
              <a:t>1. </a:t>
            </a:r>
            <a:r>
              <a:rPr lang="en-GB" sz="1800" b="0" i="1" u="none" strike="noStrike" baseline="0" dirty="0">
                <a:solidFill>
                  <a:srgbClr val="000000"/>
                </a:solidFill>
                <a:latin typeface="Palatino LT Std"/>
              </a:rPr>
              <a:t>Application</a:t>
            </a:r>
            <a:r>
              <a:rPr lang="en-GB" sz="1800" b="0" i="0" u="none" strike="noStrike" baseline="0" dirty="0">
                <a:solidFill>
                  <a:srgbClr val="000000"/>
                </a:solidFill>
                <a:latin typeface="Palatino LT Std"/>
              </a:rPr>
              <a:t>: The upper layer is the application layer. In this layer, any applications are executed. </a:t>
            </a:r>
          </a:p>
          <a:p>
            <a:pPr marR="2400" algn="just"/>
            <a:r>
              <a:rPr lang="en-GB" sz="1800" b="0" i="0" u="none" strike="noStrike" baseline="0" dirty="0">
                <a:solidFill>
                  <a:srgbClr val="000000"/>
                </a:solidFill>
                <a:latin typeface="Palatino LT Std"/>
              </a:rPr>
              <a:t>2. </a:t>
            </a:r>
            <a:r>
              <a:rPr lang="en-GB" sz="1800" b="0" i="1" u="none" strike="noStrike" baseline="0" dirty="0">
                <a:solidFill>
                  <a:srgbClr val="000000"/>
                </a:solidFill>
                <a:latin typeface="Palatino LT Std"/>
              </a:rPr>
              <a:t>Platform</a:t>
            </a:r>
            <a:r>
              <a:rPr lang="en-GB" sz="1800" b="0" i="0" u="none" strike="noStrike" baseline="0" dirty="0">
                <a:solidFill>
                  <a:srgbClr val="000000"/>
                </a:solidFill>
                <a:latin typeface="Palatino LT Std"/>
              </a:rPr>
              <a:t>: This component consists of platforms that are responsible for the execution of the application. This platform is between the infrastructure and the application. </a:t>
            </a:r>
          </a:p>
          <a:p>
            <a:pPr marR="2400" algn="just"/>
            <a:r>
              <a:rPr lang="en-GB" sz="1800" b="0" i="0" u="none" strike="noStrike" baseline="0" dirty="0">
                <a:solidFill>
                  <a:srgbClr val="000000"/>
                </a:solidFill>
                <a:latin typeface="Palatino LT Std"/>
              </a:rPr>
              <a:t>3. </a:t>
            </a:r>
            <a:r>
              <a:rPr lang="en-GB" sz="1800" b="0" i="1" u="none" strike="noStrike" baseline="0" dirty="0">
                <a:solidFill>
                  <a:srgbClr val="000000"/>
                </a:solidFill>
                <a:latin typeface="Palatino LT Std"/>
              </a:rPr>
              <a:t>Infrastructure</a:t>
            </a:r>
            <a:r>
              <a:rPr lang="en-GB" sz="1800" b="0" i="0" u="none" strike="noStrike" baseline="0" dirty="0">
                <a:solidFill>
                  <a:srgbClr val="000000"/>
                </a:solidFill>
                <a:latin typeface="Palatino LT Std"/>
              </a:rPr>
              <a:t>: The infrastructure consists of resources over which the other components work. This provides computational capability to the user. </a:t>
            </a:r>
          </a:p>
          <a:p>
            <a:pPr marR="2400" algn="just"/>
            <a:r>
              <a:rPr lang="en-GB" sz="1800" b="0" i="0" u="none" strike="noStrike" baseline="0" dirty="0">
                <a:solidFill>
                  <a:srgbClr val="000000"/>
                </a:solidFill>
                <a:latin typeface="Palatino LT Std"/>
              </a:rPr>
              <a:t>4. </a:t>
            </a:r>
            <a:r>
              <a:rPr lang="en-GB" sz="1800" b="0" i="1" u="none" strike="noStrike" baseline="0" dirty="0">
                <a:solidFill>
                  <a:srgbClr val="000000"/>
                </a:solidFill>
                <a:latin typeface="Palatino LT Std"/>
              </a:rPr>
              <a:t>Virtualization</a:t>
            </a:r>
            <a:r>
              <a:rPr lang="en-GB" sz="1800" b="0" i="0" u="none" strike="noStrike" baseline="0" dirty="0">
                <a:solidFill>
                  <a:srgbClr val="000000"/>
                </a:solidFill>
                <a:latin typeface="Palatino LT Std"/>
              </a:rPr>
              <a:t>: Virtualization is the process of making logical components of resources over the existing physical resources. The logical components are isolated and independent, which form the infrastructure. </a:t>
            </a:r>
          </a:p>
          <a:p>
            <a:pPr marR="2400" algn="just"/>
            <a:r>
              <a:rPr lang="en-GB" sz="1800" b="0" i="0" u="none" strike="noStrike" baseline="0" dirty="0">
                <a:solidFill>
                  <a:srgbClr val="000000"/>
                </a:solidFill>
                <a:latin typeface="Palatino LT Std"/>
              </a:rPr>
              <a:t>5. </a:t>
            </a:r>
            <a:r>
              <a:rPr lang="en-GB" sz="1800" b="0" i="1" u="none" strike="noStrike" baseline="0" dirty="0">
                <a:solidFill>
                  <a:srgbClr val="000000"/>
                </a:solidFill>
                <a:latin typeface="Palatino LT Std"/>
              </a:rPr>
              <a:t>Physical hardware</a:t>
            </a:r>
            <a:r>
              <a:rPr lang="en-GB" sz="1800" b="0" i="0" u="none" strike="noStrike" baseline="0" dirty="0">
                <a:solidFill>
                  <a:srgbClr val="000000"/>
                </a:solidFill>
                <a:latin typeface="Palatino LT Std"/>
              </a:rPr>
              <a:t>: The physical hardware is provided by server and storage units.</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833904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5F61-E27A-4155-AC58-E1CA1B930512}"/>
              </a:ext>
            </a:extLst>
          </p:cNvPr>
          <p:cNvSpPr>
            <a:spLocks noGrp="1"/>
          </p:cNvSpPr>
          <p:nvPr>
            <p:ph type="title"/>
          </p:nvPr>
        </p:nvSpPr>
        <p:spPr>
          <a:xfrm>
            <a:off x="457200" y="274638"/>
            <a:ext cx="7467600" cy="563562"/>
          </a:xfrm>
        </p:spPr>
        <p:txBody>
          <a:bodyPr/>
          <a:lstStyle/>
          <a:p>
            <a:pPr algn="ctr"/>
            <a:r>
              <a:rPr lang="en-IN" dirty="0"/>
              <a:t>    </a:t>
            </a:r>
            <a:r>
              <a:rPr lang="en-IN" cap="none" dirty="0"/>
              <a:t>Virtualization</a:t>
            </a:r>
          </a:p>
        </p:txBody>
      </p:sp>
      <p:sp>
        <p:nvSpPr>
          <p:cNvPr id="3" name="Content Placeholder 2">
            <a:extLst>
              <a:ext uri="{FF2B5EF4-FFF2-40B4-BE49-F238E27FC236}">
                <a16:creationId xmlns:a16="http://schemas.microsoft.com/office/drawing/2014/main" id="{6FC8D54D-EC39-40B9-BBCB-EEB42A1A2F4C}"/>
              </a:ext>
            </a:extLst>
          </p:cNvPr>
          <p:cNvSpPr>
            <a:spLocks noGrp="1"/>
          </p:cNvSpPr>
          <p:nvPr>
            <p:ph sz="quarter"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15299FF4-03A4-4433-B2B0-67F4E55E0026}"/>
              </a:ext>
            </a:extLst>
          </p:cNvPr>
          <p:cNvPicPr>
            <a:picLocks noChangeAspect="1"/>
          </p:cNvPicPr>
          <p:nvPr/>
        </p:nvPicPr>
        <p:blipFill>
          <a:blip r:embed="rId2"/>
          <a:stretch>
            <a:fillRect/>
          </a:stretch>
        </p:blipFill>
        <p:spPr>
          <a:xfrm>
            <a:off x="129459" y="1112838"/>
            <a:ext cx="8557341" cy="4144962"/>
          </a:xfrm>
          <a:prstGeom prst="rect">
            <a:avLst/>
          </a:prstGeom>
        </p:spPr>
      </p:pic>
    </p:spTree>
    <p:extLst>
      <p:ext uri="{BB962C8B-B14F-4D97-AF65-F5344CB8AC3E}">
        <p14:creationId xmlns:p14="http://schemas.microsoft.com/office/powerpoint/2010/main" val="781101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Network Connectivity in Cloud Computing,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Applications on the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9257357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Network Connectivity in CC</a:t>
            </a:r>
          </a:p>
        </p:txBody>
      </p:sp>
      <p:sp>
        <p:nvSpPr>
          <p:cNvPr id="3" name="Content Placeholder 2"/>
          <p:cNvSpPr>
            <a:spLocks noGrp="1"/>
          </p:cNvSpPr>
          <p:nvPr>
            <p:ph sz="quarter" idx="1"/>
          </p:nvPr>
        </p:nvSpPr>
        <p:spPr>
          <a:xfrm>
            <a:off x="0" y="685800"/>
            <a:ext cx="9316329" cy="6248400"/>
          </a:xfrm>
        </p:spPr>
        <p:txBody>
          <a:bodyPr>
            <a:normAutofit/>
          </a:bodyPr>
          <a:lstStyle/>
          <a:p>
            <a:pPr marL="639763" lvl="1" indent="-555625">
              <a:buFont typeface="Wingdings" panose="05000000000000000000" pitchFamily="2" charset="2"/>
              <a:buChar char="Ø"/>
            </a:pPr>
            <a:r>
              <a:rPr lang="en-GB" sz="1500" b="0" i="0" u="none" strike="noStrike" baseline="0" dirty="0">
                <a:solidFill>
                  <a:srgbClr val="000000"/>
                </a:solidFill>
                <a:latin typeface="Palatino LT Std"/>
              </a:rPr>
              <a:t> </a:t>
            </a:r>
            <a:r>
              <a:rPr lang="en-GB" sz="1800" b="0" i="0" u="none" strike="noStrike" baseline="0" dirty="0">
                <a:solidFill>
                  <a:srgbClr val="000000"/>
                </a:solidFill>
                <a:latin typeface="Palatino LT Std"/>
              </a:rPr>
              <a:t>Cloud computing is a technique of resource sharing where servers, storage, and other computing infrastructure in multiple locations are connected by networks.</a:t>
            </a:r>
          </a:p>
          <a:p>
            <a:pPr marL="639763" lvl="1" indent="-555625">
              <a:buFont typeface="Wingdings" panose="05000000000000000000" pitchFamily="2" charset="2"/>
              <a:buChar char="Ø"/>
            </a:pPr>
            <a:r>
              <a:rPr lang="en-GB" sz="1800" b="0" i="0" u="none" strike="noStrike" baseline="0" dirty="0">
                <a:solidFill>
                  <a:srgbClr val="000000"/>
                </a:solidFill>
                <a:latin typeface="Palatino LT Std"/>
              </a:rPr>
              <a:t>For many cloud computing applications, network performance will be the key issue to cloud computing performance. </a:t>
            </a:r>
            <a:r>
              <a:rPr lang="en-GB" sz="1800" dirty="0">
                <a:solidFill>
                  <a:srgbClr val="000000"/>
                </a:solidFill>
                <a:latin typeface="Palatino LT Std"/>
              </a:rPr>
              <a:t> </a:t>
            </a:r>
            <a:r>
              <a:rPr lang="en-GB" sz="1800" b="0" i="0" u="none" strike="noStrike" baseline="0" dirty="0">
                <a:solidFill>
                  <a:srgbClr val="000000"/>
                </a:solidFill>
                <a:latin typeface="Palatino LT Std"/>
              </a:rPr>
              <a:t> </a:t>
            </a:r>
          </a:p>
          <a:p>
            <a:pPr marL="639763" lvl="1" indent="-555625">
              <a:buFont typeface="Wingdings" panose="05000000000000000000" pitchFamily="2" charset="2"/>
              <a:buChar char="Ø"/>
            </a:pPr>
            <a:r>
              <a:rPr lang="en-GB" sz="1800" dirty="0">
                <a:solidFill>
                  <a:srgbClr val="000000"/>
                </a:solidFill>
                <a:latin typeface="Palatino LT Std"/>
                <a:cs typeface="Times New Roman" pitchFamily="18" charset="0"/>
              </a:rPr>
              <a:t>Based on different deployment models, options for networking are:</a:t>
            </a:r>
          </a:p>
          <a:p>
            <a:pPr marL="1188403" lvl="3" indent="-555625">
              <a:buFont typeface="Wingdings" panose="05000000000000000000" pitchFamily="2" charset="2"/>
              <a:buChar char="Ø"/>
            </a:pPr>
            <a:r>
              <a:rPr lang="en-IN" sz="1500" b="0" i="0" u="none" strike="noStrike" baseline="0" dirty="0">
                <a:solidFill>
                  <a:srgbClr val="000000"/>
                </a:solidFill>
              </a:rPr>
              <a:t>Public Cloud Access Networking</a:t>
            </a:r>
          </a:p>
          <a:p>
            <a:pPr marL="1188403" lvl="3" indent="-555625">
              <a:buFont typeface="Wingdings" panose="05000000000000000000" pitchFamily="2" charset="2"/>
              <a:buChar char="Ø"/>
            </a:pPr>
            <a:r>
              <a:rPr lang="en-IN" sz="1500" b="0" i="0" u="none" strike="noStrike" baseline="0" dirty="0">
                <a:solidFill>
                  <a:srgbClr val="000000"/>
                </a:solidFill>
              </a:rPr>
              <a:t>Private Cloud Access Networking</a:t>
            </a:r>
            <a:endParaRPr lang="en-IN" sz="1500" dirty="0">
              <a:solidFill>
                <a:srgbClr val="000000"/>
              </a:solidFill>
            </a:endParaRPr>
          </a:p>
          <a:p>
            <a:pPr marL="1188403" lvl="3" indent="-555625">
              <a:buFont typeface="Wingdings" panose="05000000000000000000" pitchFamily="2" charset="2"/>
              <a:buChar char="Ø"/>
            </a:pPr>
            <a:r>
              <a:rPr lang="en-GB" sz="1500" b="0" i="0" u="none" strike="noStrike" baseline="0" dirty="0">
                <a:solidFill>
                  <a:srgbClr val="000000"/>
                </a:solidFill>
              </a:rPr>
              <a:t>Intracloud Networking for Public Cloud Services</a:t>
            </a:r>
            <a:endParaRPr lang="en-IN" sz="1500" b="0" i="0" u="none" strike="noStrike" baseline="0" dirty="0">
              <a:solidFill>
                <a:srgbClr val="000000"/>
              </a:solidFill>
            </a:endParaRPr>
          </a:p>
          <a:p>
            <a:pPr marL="1188403" lvl="3" indent="-555625">
              <a:buFont typeface="Wingdings" panose="05000000000000000000" pitchFamily="2" charset="2"/>
              <a:buChar char="Ø"/>
            </a:pPr>
            <a:r>
              <a:rPr lang="en-IN" sz="1500" b="0" i="0" u="none" strike="noStrike" baseline="0" dirty="0">
                <a:solidFill>
                  <a:srgbClr val="000000"/>
                </a:solidFill>
              </a:rPr>
              <a:t>Private Intracloud Networking</a:t>
            </a:r>
            <a:endParaRPr lang="en-IN" sz="1500" dirty="0">
              <a:solidFill>
                <a:srgbClr val="000000"/>
              </a:solidFill>
            </a:endParaRPr>
          </a:p>
          <a:p>
            <a:pPr marL="1188403" lvl="3" indent="-555625">
              <a:buFont typeface="Wingdings" panose="05000000000000000000" pitchFamily="2" charset="2"/>
              <a:buChar char="Ø"/>
            </a:pPr>
            <a:endParaRPr lang="en-IN" sz="1500" b="0" i="0" u="none" strike="noStrike" baseline="0" dirty="0">
              <a:solidFill>
                <a:srgbClr val="000000"/>
              </a:solidFill>
            </a:endParaRPr>
          </a:p>
          <a:p>
            <a:pPr marL="84138" lvl="1" indent="0">
              <a:buNone/>
            </a:pPr>
            <a:endParaRPr lang="en-US" sz="1700" b="1" dirty="0">
              <a:latin typeface="Times New Roman" pitchFamily="18" charset="0"/>
              <a:cs typeface="Times New Roman" pitchFamily="18" charset="0"/>
            </a:endParaRPr>
          </a:p>
          <a:p>
            <a:pPr marL="84138" lvl="1" indent="0">
              <a:buNone/>
            </a:pPr>
            <a:r>
              <a:rPr lang="en-IN" sz="1800" b="1" i="0" u="none" strike="noStrike" baseline="0" dirty="0">
                <a:solidFill>
                  <a:srgbClr val="000000"/>
                </a:solidFill>
              </a:rPr>
              <a:t>Public Cloud Access Networking:</a:t>
            </a:r>
          </a:p>
          <a:p>
            <a:pPr marL="369888" lvl="1" indent="-285750"/>
            <a:r>
              <a:rPr lang="en-GB" sz="1800" b="0" i="0" u="none" strike="noStrike" baseline="0" dirty="0">
                <a:solidFill>
                  <a:srgbClr val="000000"/>
                </a:solidFill>
                <a:latin typeface="Palatino LT Std"/>
              </a:rPr>
              <a:t>In this option, the connectivity is often through the Internet, though some cloud providers may be able to support virtual private networks (VPNs) for customers.</a:t>
            </a:r>
          </a:p>
          <a:p>
            <a:pPr marL="369888" lvl="1" indent="-285750"/>
            <a:r>
              <a:rPr lang="en-GB" sz="1800" b="0" i="0" u="none" strike="noStrike" baseline="0" dirty="0">
                <a:solidFill>
                  <a:srgbClr val="000000"/>
                </a:solidFill>
                <a:latin typeface="Palatino LT Std"/>
              </a:rPr>
              <a:t> Accessing public cloud services will always create issues related to security, which in turn is related to performance.</a:t>
            </a:r>
          </a:p>
          <a:p>
            <a:pPr marL="369888" lvl="1" indent="-285750"/>
            <a:r>
              <a:rPr lang="en-GB" sz="1800"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If we want to reduce the delay without compromising security, then we have to select a suitable routing method such as the one reducing the delay by minimizing transit </a:t>
            </a:r>
            <a:r>
              <a:rPr lang="en-GB" sz="1800" b="0" i="1" u="none" strike="noStrike" baseline="0" dirty="0">
                <a:solidFill>
                  <a:srgbClr val="000000"/>
                </a:solidFill>
                <a:latin typeface="Palatino LT Std"/>
              </a:rPr>
              <a:t>hops </a:t>
            </a:r>
            <a:r>
              <a:rPr lang="en-GB" sz="1800" b="0" i="0" u="none" strike="noStrike" baseline="0" dirty="0">
                <a:solidFill>
                  <a:srgbClr val="000000"/>
                </a:solidFill>
                <a:latin typeface="Palatino LT Std"/>
              </a:rPr>
              <a:t>in the end-to-end connectivity between the cloud provider and cloud consumer. </a:t>
            </a:r>
            <a:endParaRPr lang="en-US" sz="1700" b="1" dirty="0">
              <a:latin typeface="Times New Roman" pitchFamily="18" charset="0"/>
              <a:cs typeface="Times New Roman" pitchFamily="18" charset="0"/>
            </a:endParaRPr>
          </a:p>
        </p:txBody>
      </p:sp>
    </p:spTree>
    <p:extLst>
      <p:ext uri="{BB962C8B-B14F-4D97-AF65-F5344CB8AC3E}">
        <p14:creationId xmlns:p14="http://schemas.microsoft.com/office/powerpoint/2010/main" val="1740238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Network Connectivity in CC</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IN" sz="1800" b="1" i="0" u="none" strike="noStrike" baseline="0" dirty="0">
                <a:solidFill>
                  <a:srgbClr val="000000"/>
                </a:solidFill>
              </a:rPr>
              <a:t>Private Cloud Access Networking</a:t>
            </a:r>
            <a:r>
              <a:rPr lang="en-GB" sz="1800" b="1" dirty="0">
                <a:solidFill>
                  <a:srgbClr val="000000"/>
                </a:solidFill>
                <a:latin typeface="Palatino LT Std"/>
              </a:rPr>
              <a:t>:</a:t>
            </a:r>
          </a:p>
          <a:p>
            <a:pPr marL="84138" lvl="1" indent="0">
              <a:buNone/>
            </a:pPr>
            <a:r>
              <a:rPr lang="en-GB" sz="1800" b="0" i="0" u="none" strike="noStrike" baseline="0" dirty="0">
                <a:solidFill>
                  <a:srgbClr val="000000"/>
                </a:solidFill>
                <a:latin typeface="Palatino LT Std"/>
              </a:rPr>
              <a:t>In the private cloud deployment model, since the cloud is part of an organizational network, the technology and approaches are local to the in-house network structure. </a:t>
            </a:r>
          </a:p>
          <a:p>
            <a:pPr marL="84138" lvl="1" indent="0">
              <a:buNone/>
            </a:pPr>
            <a:r>
              <a:rPr lang="en-GB" sz="1800" b="0" i="0" u="none" strike="noStrike" baseline="0" dirty="0">
                <a:solidFill>
                  <a:srgbClr val="000000"/>
                </a:solidFill>
                <a:latin typeface="Palatino LT Std"/>
              </a:rPr>
              <a:t>This may include an Internet VPN or VPN service from a network operator. </a:t>
            </a:r>
            <a:r>
              <a:rPr lang="en-GB" sz="1800" b="1" i="0" u="none" strike="noStrike" baseline="0" dirty="0">
                <a:solidFill>
                  <a:srgbClr val="000000"/>
                </a:solidFill>
                <a:latin typeface="Palatino LT Std"/>
              </a:rPr>
              <a:t> </a:t>
            </a:r>
          </a:p>
          <a:p>
            <a:pPr marL="84138" lvl="1" indent="0">
              <a:buNone/>
            </a:pPr>
            <a:endParaRPr lang="en-GB" sz="1800" b="1" dirty="0">
              <a:solidFill>
                <a:srgbClr val="000000"/>
              </a:solidFill>
              <a:latin typeface="Palatino LT Std"/>
              <a:cs typeface="Times New Roman" pitchFamily="18" charset="0"/>
            </a:endParaRPr>
          </a:p>
          <a:p>
            <a:pPr marL="84138" lvl="1" indent="0">
              <a:buNone/>
            </a:pPr>
            <a:r>
              <a:rPr lang="en-GB" sz="1800" b="1" dirty="0">
                <a:solidFill>
                  <a:srgbClr val="000000"/>
                </a:solidFill>
              </a:rPr>
              <a:t>Intracloud Networking for Public Cloud </a:t>
            </a:r>
            <a:r>
              <a:rPr lang="en-GB" sz="1800" b="1" dirty="0" err="1">
                <a:solidFill>
                  <a:srgbClr val="000000"/>
                </a:solidFill>
              </a:rPr>
              <a:t>Servi:ce</a:t>
            </a:r>
            <a:r>
              <a:rPr lang="en-GB" sz="1800" b="1" dirty="0">
                <a:solidFill>
                  <a:srgbClr val="000000"/>
                </a:solidFill>
              </a:rPr>
              <a:t>:</a:t>
            </a:r>
          </a:p>
          <a:p>
            <a:pPr marL="369888" lvl="1" indent="-285750"/>
            <a:r>
              <a:rPr lang="en-GB" sz="1800" b="0" i="0" u="none" strike="noStrike" baseline="0" dirty="0">
                <a:solidFill>
                  <a:srgbClr val="000000"/>
                </a:solidFill>
                <a:latin typeface="Palatino LT Std"/>
              </a:rPr>
              <a:t>Here, the resources of the cloud provider and thus the cloud service to the customer are based on the resources that are geographically apart from each other but still connected via the Internet. </a:t>
            </a:r>
          </a:p>
          <a:p>
            <a:pPr marL="369888" lvl="1" indent="-285750"/>
            <a:r>
              <a:rPr lang="en-GB" sz="1800" b="0" i="0" u="none" strike="noStrike" baseline="0" dirty="0">
                <a:solidFill>
                  <a:srgbClr val="000000"/>
                </a:solidFill>
                <a:latin typeface="Palatino LT Std"/>
              </a:rPr>
              <a:t>Public cloud computing networks details are internal to the service provider and thus not visible to the user/customer </a:t>
            </a:r>
          </a:p>
          <a:p>
            <a:pPr marL="84138" lvl="1" indent="0">
              <a:buNone/>
            </a:pPr>
            <a:endParaRPr lang="en-GB" sz="1800" dirty="0">
              <a:solidFill>
                <a:srgbClr val="000000"/>
              </a:solidFill>
              <a:latin typeface="Palatino LT Std"/>
            </a:endParaRPr>
          </a:p>
          <a:p>
            <a:pPr marL="84138" lvl="1" indent="0">
              <a:buNone/>
            </a:pPr>
            <a:r>
              <a:rPr lang="en-IN" sz="1800" b="1" i="0" u="none" strike="noStrike" baseline="0" dirty="0">
                <a:solidFill>
                  <a:srgbClr val="000000"/>
                </a:solidFill>
              </a:rPr>
              <a:t>Private Intracloud Networking</a:t>
            </a:r>
            <a:r>
              <a:rPr lang="en-GB" sz="1800" b="1" i="0" u="none" strike="noStrike" baseline="0" dirty="0">
                <a:solidFill>
                  <a:srgbClr val="000000"/>
                </a:solidFill>
                <a:latin typeface="Palatino LT Std"/>
              </a:rPr>
              <a:t>:</a:t>
            </a:r>
            <a:endParaRPr lang="en-GB" sz="1800" b="1" dirty="0">
              <a:solidFill>
                <a:srgbClr val="000000"/>
              </a:solidFill>
            </a:endParaRPr>
          </a:p>
          <a:p>
            <a:pPr marL="369888" lvl="1" indent="-285750"/>
            <a:r>
              <a:rPr lang="en-GB" sz="1800" b="0" i="0" u="none" strike="noStrike" baseline="0" dirty="0">
                <a:solidFill>
                  <a:srgbClr val="000000"/>
                </a:solidFill>
                <a:latin typeface="Palatino LT Std"/>
              </a:rPr>
              <a:t>Private intracloud networking is usually supported over connectivity between the major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sites owned by the company. </a:t>
            </a:r>
          </a:p>
          <a:p>
            <a:pPr marL="369888" lvl="1" indent="-285750"/>
            <a:r>
              <a:rPr lang="en-GB" sz="1800" b="0" i="0" u="none" strike="noStrike" baseline="0" dirty="0">
                <a:solidFill>
                  <a:srgbClr val="000000"/>
                </a:solidFill>
                <a:latin typeface="Palatino LT Std"/>
              </a:rPr>
              <a:t>At a minimum, all cloud computing implementations will rely on intracloud networking to link users with the resource to which their application was assigned. </a:t>
            </a:r>
            <a:endParaRPr lang="en-US" sz="1800" b="1" dirty="0">
              <a:solidFill>
                <a:srgbClr val="000000"/>
              </a:solidFill>
            </a:endParaRPr>
          </a:p>
        </p:txBody>
      </p:sp>
    </p:spTree>
    <p:extLst>
      <p:ext uri="{BB962C8B-B14F-4D97-AF65-F5344CB8AC3E}">
        <p14:creationId xmlns:p14="http://schemas.microsoft.com/office/powerpoint/2010/main" val="29547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t>
            </a:r>
          </a:p>
        </p:txBody>
      </p:sp>
      <p:sp>
        <p:nvSpPr>
          <p:cNvPr id="3" name="Content Placeholder 2"/>
          <p:cNvSpPr>
            <a:spLocks noGrp="1"/>
          </p:cNvSpPr>
          <p:nvPr>
            <p:ph sz="quarter" idx="1"/>
          </p:nvPr>
        </p:nvSpPr>
        <p:spPr>
          <a:xfrm>
            <a:off x="0" y="609600"/>
            <a:ext cx="9144000" cy="6248400"/>
          </a:xfrm>
        </p:spPr>
        <p:txBody>
          <a:bodyPr>
            <a:normAutofit/>
          </a:bodyPr>
          <a:lstStyle/>
          <a:p>
            <a:r>
              <a:rPr lang="en-US" dirty="0">
                <a:latin typeface="Times New Roman" pitchFamily="18" charset="0"/>
                <a:cs typeface="Times New Roman" pitchFamily="18" charset="0"/>
              </a:rPr>
              <a:t> IT Resource that is delivered can be a </a:t>
            </a:r>
            <a:r>
              <a:rPr lang="en-US" dirty="0" err="1">
                <a:latin typeface="Times New Roman" pitchFamily="18" charset="0"/>
                <a:cs typeface="Times New Roman" pitchFamily="18" charset="0"/>
              </a:rPr>
              <a:t>a</a:t>
            </a:r>
            <a:r>
              <a:rPr lang="en-US" dirty="0">
                <a:latin typeface="Times New Roman" pitchFamily="18" charset="0"/>
                <a:cs typeface="Times New Roman" pitchFamily="18" charset="0"/>
              </a:rPr>
              <a:t> physical or virtual IT-related artifact that can be either software-based, or hardware-based. </a:t>
            </a:r>
          </a:p>
          <a:p>
            <a:pPr>
              <a:buNone/>
            </a:pPr>
            <a:r>
              <a:rPr lang="en-US" sz="2800" dirty="0">
                <a:latin typeface="Times New Roman" pitchFamily="18" charset="0"/>
                <a:cs typeface="Times New Roman" pitchFamily="18" charset="0"/>
                <a:sym typeface="Wingdings" pitchFamily="2" charset="2"/>
              </a:rPr>
              <a:t>   IT Resources:</a:t>
            </a:r>
          </a:p>
          <a:p>
            <a:pPr>
              <a:buNone/>
            </a:pPr>
            <a:r>
              <a:rPr lang="en-US" sz="2800" dirty="0">
                <a:latin typeface="Times New Roman" pitchFamily="18" charset="0"/>
                <a:cs typeface="Times New Roman" pitchFamily="18" charset="0"/>
                <a:sym typeface="Wingdings" pitchFamily="2" charset="2"/>
              </a:rPr>
              <a:t>    </a:t>
            </a:r>
          </a:p>
          <a:p>
            <a:pPr>
              <a:buNone/>
            </a:pPr>
            <a:endParaRPr lang="en-US" sz="2800" dirty="0">
              <a:latin typeface="Times New Roman" pitchFamily="18" charset="0"/>
              <a:cs typeface="Times New Roman" pitchFamily="18" charset="0"/>
              <a:sym typeface="Wingdings" pitchFamily="2" charset="2"/>
            </a:endParaRPr>
          </a:p>
          <a:p>
            <a:pPr>
              <a:buFont typeface="Wingdings" pitchFamily="2" charset="2"/>
              <a:buChar char="Ø"/>
            </a:pPr>
            <a:endParaRPr lang="en-US" sz="2800" dirty="0">
              <a:latin typeface="Times New Roman" pitchFamily="18" charset="0"/>
              <a:cs typeface="Times New Roman" pitchFamily="18" charset="0"/>
              <a:sym typeface="Wingdings" pitchFamily="2" charset="2"/>
            </a:endParaRPr>
          </a:p>
          <a:p>
            <a:pPr>
              <a:buNone/>
            </a:pPr>
            <a:endParaRPr lang="en-US" sz="2800" dirty="0">
              <a:latin typeface="Times New Roman" pitchFamily="18" charset="0"/>
              <a:cs typeface="Times New Roman" pitchFamily="18" charset="0"/>
            </a:endParaRPr>
          </a:p>
        </p:txBody>
      </p:sp>
      <p:pic>
        <p:nvPicPr>
          <p:cNvPr id="4101" name="Picture 5"/>
          <p:cNvPicPr>
            <a:picLocks noChangeAspect="1" noChangeArrowheads="1"/>
          </p:cNvPicPr>
          <p:nvPr/>
        </p:nvPicPr>
        <p:blipFill>
          <a:blip r:embed="rId2" cstate="print"/>
          <a:srcRect/>
          <a:stretch>
            <a:fillRect/>
          </a:stretch>
        </p:blipFill>
        <p:spPr bwMode="auto">
          <a:xfrm>
            <a:off x="533400" y="2057400"/>
            <a:ext cx="8216900" cy="20574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Applications on the Cloud</a:t>
            </a:r>
          </a:p>
        </p:txBody>
      </p:sp>
      <p:sp>
        <p:nvSpPr>
          <p:cNvPr id="3" name="Content Placeholder 2"/>
          <p:cNvSpPr>
            <a:spLocks noGrp="1"/>
          </p:cNvSpPr>
          <p:nvPr>
            <p:ph sz="quarter" idx="1"/>
          </p:nvPr>
        </p:nvSpPr>
        <p:spPr>
          <a:xfrm>
            <a:off x="-8206" y="762000"/>
            <a:ext cx="9316329" cy="6248400"/>
          </a:xfrm>
        </p:spPr>
        <p:txBody>
          <a:bodyPr>
            <a:normAutofit/>
          </a:bodyPr>
          <a:lstStyle/>
          <a:p>
            <a:pPr marL="84138" lvl="1" indent="0">
              <a:buNone/>
            </a:pPr>
            <a:r>
              <a:rPr lang="en-GB" sz="1500" b="1" dirty="0">
                <a:solidFill>
                  <a:srgbClr val="000000"/>
                </a:solidFill>
                <a:latin typeface="Palatino LT Std"/>
                <a:cs typeface="Times New Roman" pitchFamily="18" charset="0"/>
              </a:rPr>
              <a:t>1. Stand Alone Applications </a:t>
            </a:r>
          </a:p>
          <a:p>
            <a:pPr marL="84138" lvl="1" indent="0">
              <a:buNone/>
            </a:pPr>
            <a:r>
              <a:rPr lang="en-GB" sz="1500" b="1" dirty="0">
                <a:solidFill>
                  <a:srgbClr val="000000"/>
                </a:solidFill>
                <a:latin typeface="Palatino LT Std"/>
                <a:cs typeface="Times New Roman" pitchFamily="18" charset="0"/>
              </a:rPr>
              <a:t>2. Web Applications</a:t>
            </a:r>
          </a:p>
          <a:p>
            <a:pPr marL="84138" lvl="1" indent="0">
              <a:buNone/>
            </a:pPr>
            <a:r>
              <a:rPr lang="en-GB" sz="1500" b="1" dirty="0">
                <a:solidFill>
                  <a:srgbClr val="000000"/>
                </a:solidFill>
                <a:latin typeface="Palatino LT Std"/>
                <a:cs typeface="Times New Roman" pitchFamily="18" charset="0"/>
              </a:rPr>
              <a:t>3. Cloud Applications</a:t>
            </a:r>
          </a:p>
          <a:p>
            <a:pPr marL="84138" lvl="1" indent="0">
              <a:buNone/>
            </a:pPr>
            <a:r>
              <a:rPr lang="en-US" sz="1700" b="1" dirty="0">
                <a:latin typeface="Times New Roman" pitchFamily="18" charset="0"/>
                <a:cs typeface="Times New Roman" pitchFamily="18" charset="0"/>
              </a:rPr>
              <a:t>_________________________</a:t>
            </a:r>
          </a:p>
          <a:p>
            <a:pPr marL="84138" lvl="1" indent="0">
              <a:buNone/>
            </a:pPr>
            <a:r>
              <a:rPr lang="en-GB" sz="2000" b="1" dirty="0">
                <a:solidFill>
                  <a:srgbClr val="9A1645"/>
                </a:solidFill>
                <a:latin typeface="Palatino LT Std"/>
                <a:cs typeface="Times New Roman" pitchFamily="18" charset="0"/>
              </a:rPr>
              <a:t>Stand Alone Applications:</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A stand-alone application is developed to be run on a single system that does not use network for its functioning. </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These stand-alone applications use only the machine in which they are installed. </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The functioning of these kinds of systems is totally dependent on the resources or features available within the system. </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These systems do not need the data or processing power of other systems; they are self-sustaining </a:t>
            </a:r>
            <a:endParaRPr lang="en-GB" sz="1500" b="1" dirty="0">
              <a:solidFill>
                <a:srgbClr val="000000"/>
              </a:solidFill>
              <a:latin typeface="Palatino LT Std"/>
              <a:cs typeface="Times New Roman" pitchFamily="18" charset="0"/>
            </a:endParaRPr>
          </a:p>
          <a:p>
            <a:pPr marL="84138" lvl="1" indent="0">
              <a:buNone/>
            </a:pPr>
            <a:endParaRPr lang="en-US" sz="1700" b="1" dirty="0">
              <a:latin typeface="Times New Roman" pitchFamily="18" charset="0"/>
              <a:cs typeface="Times New Roman" pitchFamily="18" charset="0"/>
            </a:endParaRPr>
          </a:p>
        </p:txBody>
      </p:sp>
    </p:spTree>
    <p:extLst>
      <p:ext uri="{BB962C8B-B14F-4D97-AF65-F5344CB8AC3E}">
        <p14:creationId xmlns:p14="http://schemas.microsoft.com/office/powerpoint/2010/main" val="7060728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Applications on the Cloud</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GB" sz="2000" b="1" dirty="0">
                <a:solidFill>
                  <a:srgbClr val="9A1645"/>
                </a:solidFill>
                <a:latin typeface="Palatino LT Std"/>
                <a:cs typeface="Times New Roman" pitchFamily="18" charset="0"/>
              </a:rPr>
              <a:t>Web Applications:</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client server architecture is followed by the web applications</a:t>
            </a:r>
          </a:p>
          <a:p>
            <a:pPr marL="369888" lvl="1" indent="-285750">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Unlike stand-alone applications, these systems were totally dependent on the network for its working.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Here, there are basically two components, called as the client and the server.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The server is a high-end machine that consists of the web application installed.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This web application is accessed from other client systems.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The client can reside anywhere in the network. It can access the web application through the Internet.</a:t>
            </a:r>
            <a:endParaRPr lang="en-GB" sz="2000" b="1" dirty="0">
              <a:solidFill>
                <a:srgbClr val="9A1645"/>
              </a:solidFill>
              <a:latin typeface="Palatino LT Std"/>
              <a:cs typeface="Times New Roman" pitchFamily="18" charset="0"/>
            </a:endParaRPr>
          </a:p>
          <a:p>
            <a:pPr marL="84138" lvl="1" indent="0">
              <a:buNone/>
            </a:pPr>
            <a:endParaRPr lang="en-US" sz="17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66F1070-D832-4D88-B0F1-BB1DF00D6DEF}"/>
              </a:ext>
            </a:extLst>
          </p:cNvPr>
          <p:cNvPicPr>
            <a:picLocks noChangeAspect="1"/>
          </p:cNvPicPr>
          <p:nvPr/>
        </p:nvPicPr>
        <p:blipFill>
          <a:blip r:embed="rId2"/>
          <a:stretch>
            <a:fillRect/>
          </a:stretch>
        </p:blipFill>
        <p:spPr>
          <a:xfrm>
            <a:off x="1905000" y="3810000"/>
            <a:ext cx="5139976" cy="2209800"/>
          </a:xfrm>
          <a:prstGeom prst="rect">
            <a:avLst/>
          </a:prstGeom>
        </p:spPr>
      </p:pic>
    </p:spTree>
    <p:extLst>
      <p:ext uri="{BB962C8B-B14F-4D97-AF65-F5344CB8AC3E}">
        <p14:creationId xmlns:p14="http://schemas.microsoft.com/office/powerpoint/2010/main" val="2068576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Applications on the Cloud</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GB" sz="2000" b="1" dirty="0">
                <a:solidFill>
                  <a:srgbClr val="9A1645"/>
                </a:solidFill>
                <a:latin typeface="Palatino LT Std"/>
                <a:cs typeface="Times New Roman" pitchFamily="18" charset="0"/>
              </a:rPr>
              <a:t>Web Applications defects:</a:t>
            </a:r>
            <a:endParaRPr lang="en-IN" sz="2000" b="1" dirty="0">
              <a:solidFill>
                <a:srgbClr val="9A1645"/>
              </a:solidFill>
              <a:latin typeface="Palatino LT Std"/>
              <a:cs typeface="Times New Roman" pitchFamily="18" charset="0"/>
            </a:endParaRP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 is not elastic and cannot handle very heavy loads, that is, it cannot serve highly varying loads.</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 is not multitenant.</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 does not provide a quantitative measurement of the services that are given to the users, though they can monitor the user.</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applications are usually in one particular platform.</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applications are not provided on a pay-as-you-go basis; thus, a particular service is given to the user for permanent or trial use and usually the timings of user access cannot be monitored.</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Due to its nonelastic nature, peak load transactions cannot be handled.</a:t>
            </a:r>
          </a:p>
          <a:p>
            <a:pPr marL="84138" lvl="1" indent="0">
              <a:buNone/>
            </a:pPr>
            <a:endParaRPr lang="en-US" sz="1700" b="1" dirty="0">
              <a:latin typeface="Times New Roman" pitchFamily="18" charset="0"/>
              <a:cs typeface="Times New Roman" pitchFamily="18" charset="0"/>
            </a:endParaRPr>
          </a:p>
        </p:txBody>
      </p:sp>
    </p:spTree>
    <p:extLst>
      <p:ext uri="{BB962C8B-B14F-4D97-AF65-F5344CB8AC3E}">
        <p14:creationId xmlns:p14="http://schemas.microsoft.com/office/powerpoint/2010/main" val="3444612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Applications</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GB" sz="2000" b="1" dirty="0">
                <a:solidFill>
                  <a:srgbClr val="9A1645"/>
                </a:solidFill>
                <a:latin typeface="Palatino LT Std"/>
                <a:cs typeface="Times New Roman" pitchFamily="18" charset="0"/>
              </a:rPr>
              <a:t>3. Cloud Applications:</a:t>
            </a:r>
          </a:p>
          <a:p>
            <a:pPr marL="84138" lvl="1" indent="0">
              <a:buNone/>
            </a:pPr>
            <a:r>
              <a:rPr lang="en-GB" sz="1800" b="0" i="0" u="none" strike="noStrike" baseline="0" dirty="0">
                <a:solidFill>
                  <a:srgbClr val="000000"/>
                </a:solidFill>
                <a:latin typeface="Palatino LT Std"/>
              </a:rPr>
              <a:t>to solve the mentioned problems with web applications, the cloud applications were developed. </a:t>
            </a:r>
            <a:endParaRPr lang="en-GB" sz="2000" b="1" dirty="0">
              <a:solidFill>
                <a:srgbClr val="9A1645"/>
              </a:solidFill>
              <a:latin typeface="Palatino LT Std"/>
              <a:cs typeface="Times New Roman" pitchFamily="18" charset="0"/>
            </a:endParaRPr>
          </a:p>
          <a:p>
            <a:pPr marL="369888" lvl="1" indent="-285750"/>
            <a:r>
              <a:rPr lang="en-GB" sz="1800" b="0" i="0" u="none" strike="noStrike" baseline="0" dirty="0">
                <a:solidFill>
                  <a:srgbClr val="000000"/>
                </a:solidFill>
                <a:latin typeface="Palatino LT Std"/>
              </a:rPr>
              <a:t>A cloud application is different from other applications; they have unique features. </a:t>
            </a:r>
          </a:p>
          <a:p>
            <a:pPr marL="369888" lvl="1" indent="-285750"/>
            <a:r>
              <a:rPr lang="en-GB" sz="1800" b="0" i="0" u="none" strike="noStrike" baseline="0" dirty="0">
                <a:solidFill>
                  <a:srgbClr val="000000"/>
                </a:solidFill>
                <a:latin typeface="Palatino LT Std"/>
              </a:rPr>
              <a:t>A cloud application usually can be accessed as a web application but its properties differ.</a:t>
            </a:r>
            <a:r>
              <a:rPr lang="en-GB" sz="1500" b="1" i="0" u="none" strike="noStrike" baseline="0" dirty="0">
                <a:solidFill>
                  <a:srgbClr val="000000"/>
                </a:solidFill>
                <a:latin typeface="Palatino LT Std"/>
                <a:cs typeface="Times New Roman" pitchFamily="18" charset="0"/>
              </a:rPr>
              <a:t> </a:t>
            </a:r>
            <a:endParaRPr lang="en-GB" sz="1500" b="1" dirty="0">
              <a:solidFill>
                <a:srgbClr val="000000"/>
              </a:solidFill>
              <a:latin typeface="Palatino LT Std"/>
              <a:cs typeface="Times New Roman" pitchFamily="18" charset="0"/>
            </a:endParaRPr>
          </a:p>
          <a:p>
            <a:pPr marL="369888" lvl="1" indent="-285750"/>
            <a:endParaRPr lang="en-US" sz="1700" b="1" dirty="0">
              <a:latin typeface="Times New Roman" pitchFamily="18" charset="0"/>
              <a:cs typeface="Times New Roman" pitchFamily="18" charset="0"/>
            </a:endParaRPr>
          </a:p>
          <a:p>
            <a:pPr marL="84138" lvl="1" indent="0">
              <a:buNone/>
            </a:pPr>
            <a:endParaRPr lang="en-US" sz="17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79A50097-81C1-49F7-BCBA-E59A433D8154}"/>
              </a:ext>
            </a:extLst>
          </p:cNvPr>
          <p:cNvPicPr>
            <a:picLocks noChangeAspect="1"/>
          </p:cNvPicPr>
          <p:nvPr/>
        </p:nvPicPr>
        <p:blipFill>
          <a:blip r:embed="rId2"/>
          <a:stretch>
            <a:fillRect/>
          </a:stretch>
        </p:blipFill>
        <p:spPr>
          <a:xfrm>
            <a:off x="1676400" y="3124200"/>
            <a:ext cx="5562600" cy="3464134"/>
          </a:xfrm>
          <a:prstGeom prst="rect">
            <a:avLst/>
          </a:prstGeom>
        </p:spPr>
      </p:pic>
    </p:spTree>
    <p:extLst>
      <p:ext uri="{BB962C8B-B14F-4D97-AF65-F5344CB8AC3E}">
        <p14:creationId xmlns:p14="http://schemas.microsoft.com/office/powerpoint/2010/main" val="2916923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kumimoji="0" lang="en-GB" sz="27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Cloud Application Features</a:t>
            </a:r>
            <a:endParaRPr lang="en-US" sz="2700"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152399" y="563562"/>
            <a:ext cx="8839201" cy="6370638"/>
          </a:xfrm>
        </p:spPr>
        <p:txBody>
          <a:bodyPr>
            <a:normAutofit lnSpcReduction="10000"/>
          </a:bodyPr>
          <a:lstStyle/>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Multitenancy</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Elasticity</a:t>
            </a:r>
            <a:endParaRPr lang="en-IN" sz="2000" dirty="0">
              <a:solidFill>
                <a:srgbClr val="000000"/>
              </a:solidFill>
              <a:latin typeface="Times New Roman" panose="02020603050405020304" pitchFamily="18" charset="0"/>
              <a:cs typeface="Times New Roman" panose="02020603050405020304" pitchFamily="18" charset="0"/>
            </a:endParaRP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Heterogeneous cloud platform </a:t>
            </a:r>
            <a:endParaRPr lang="en-GB" sz="2000" b="0" i="0" u="none" strike="noStrike" baseline="0" dirty="0">
              <a:solidFill>
                <a:srgbClr val="000000"/>
              </a:solidFill>
              <a:latin typeface="Times New Roman" panose="02020603050405020304" pitchFamily="18" charset="0"/>
              <a:cs typeface="Times New Roman" panose="02020603050405020304" pitchFamily="18" charset="0"/>
            </a:endParaRP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Quantitative measurement </a:t>
            </a: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On-demand service </a:t>
            </a:r>
          </a:p>
          <a:p>
            <a:pPr marL="82550" lvl="1" indent="0">
              <a:buClr>
                <a:srgbClr val="6724EC"/>
              </a:buClr>
              <a:buNone/>
            </a:pPr>
            <a:endParaRPr lang="en-IN" sz="2000" b="0" i="1" u="none" strike="noStrike" baseline="0" dirty="0">
              <a:solidFill>
                <a:srgbClr val="000000"/>
              </a:solidFill>
              <a:latin typeface="Times New Roman" panose="02020603050405020304" pitchFamily="18" charset="0"/>
              <a:cs typeface="Times New Roman" panose="02020603050405020304" pitchFamily="18" charset="0"/>
            </a:endParaRPr>
          </a:p>
          <a:p>
            <a:pPr marL="82550" lvl="1" indent="0">
              <a:buClr>
                <a:srgbClr val="6724EC"/>
              </a:buClr>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Multitenancy: </a:t>
            </a:r>
            <a:r>
              <a:rPr lang="en-GB" sz="2000" i="1" u="none" strike="noStrike" baseline="0" dirty="0">
                <a:solidFill>
                  <a:srgbClr val="000000"/>
                </a:solidFill>
                <a:latin typeface="Times New Roman" panose="02020603050405020304" pitchFamily="18" charset="0"/>
                <a:cs typeface="Times New Roman" panose="02020603050405020304" pitchFamily="18" charset="0"/>
              </a:rPr>
              <a:t>The software can be shared by different users with full independence. Here, independence refers to logical independence</a:t>
            </a:r>
            <a:r>
              <a:rPr lang="en-GB" sz="2000" b="1" i="1" u="none" strike="noStrike" baseline="0" dirty="0">
                <a:solidFill>
                  <a:srgbClr val="000000"/>
                </a:solidFill>
                <a:latin typeface="Times New Roman" panose="02020603050405020304" pitchFamily="18" charset="0"/>
                <a:cs typeface="Times New Roman" panose="02020603050405020304" pitchFamily="18" charset="0"/>
              </a:rPr>
              <a:t>.</a:t>
            </a:r>
          </a:p>
          <a:p>
            <a:pPr marL="82550" lvl="1" indent="0" algn="just">
              <a:buClr>
                <a:srgbClr val="6724EC"/>
              </a:buClr>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Elasticity: </a:t>
            </a:r>
            <a:r>
              <a:rPr lang="en-GB" sz="2000" i="1" dirty="0">
                <a:solidFill>
                  <a:srgbClr val="000000"/>
                </a:solidFill>
                <a:latin typeface="Times New Roman" panose="02020603050405020304" pitchFamily="18" charset="0"/>
                <a:cs typeface="Times New Roman" panose="02020603050405020304" pitchFamily="18" charset="0"/>
              </a:rPr>
              <a:t>Elasticity can be defined as the degree to which a system is able to adapt to workload changes by provisioning and deprovisioning resources in an autonomic manner such that at each point in time, the available resources match the current demand as closely as possible.  </a:t>
            </a:r>
          </a:p>
          <a:p>
            <a:pPr marL="82550" lvl="1" indent="0">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Heterogeneous cloud platform: </a:t>
            </a:r>
            <a:r>
              <a:rPr lang="en-GB" sz="2000" i="1" dirty="0">
                <a:solidFill>
                  <a:srgbClr val="000000"/>
                </a:solidFill>
                <a:latin typeface="Times New Roman" panose="02020603050405020304" pitchFamily="18" charset="0"/>
                <a:cs typeface="Times New Roman" panose="02020603050405020304" pitchFamily="18" charset="0"/>
              </a:rPr>
              <a:t>The cloud platform supports heterogeneity, wherein any type of application can be deployed in the cloud. </a:t>
            </a:r>
          </a:p>
          <a:p>
            <a:pPr marL="82550" lvl="1" indent="0" algn="just">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Quantitative measurement: </a:t>
            </a:r>
            <a:r>
              <a:rPr lang="en-GB" sz="2000" i="1" dirty="0">
                <a:solidFill>
                  <a:srgbClr val="000000"/>
                </a:solidFill>
                <a:latin typeface="Times New Roman" panose="02020603050405020304" pitchFamily="18" charset="0"/>
                <a:cs typeface="Times New Roman" panose="02020603050405020304" pitchFamily="18" charset="0"/>
              </a:rPr>
              <a:t>The services provided can be quantitatively measured. The user is usually offered services based on certain charges. the application or resources are given as a utility on a pay-per-use basis. </a:t>
            </a:r>
          </a:p>
          <a:p>
            <a:pPr marL="82550" lvl="1" indent="0" algn="just">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On-demand service: </a:t>
            </a:r>
            <a:r>
              <a:rPr lang="en-GB" sz="2000" i="1" dirty="0">
                <a:solidFill>
                  <a:srgbClr val="000000"/>
                </a:solidFill>
                <a:latin typeface="Times New Roman" panose="02020603050405020304" pitchFamily="18" charset="0"/>
                <a:cs typeface="Times New Roman" panose="02020603050405020304" pitchFamily="18" charset="0"/>
              </a:rPr>
              <a:t>The cloud applications offer service to the user, on demand, that is, whenever the user requires it. </a:t>
            </a:r>
          </a:p>
          <a:p>
            <a:pPr marL="82550" lvl="1" indent="0">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 </a:t>
            </a:r>
          </a:p>
          <a:p>
            <a:pPr marL="82550" lvl="1" indent="0">
              <a:buClr>
                <a:srgbClr val="6724EC"/>
              </a:buClr>
              <a:buNone/>
            </a:pPr>
            <a:endParaRPr lang="en-IN" sz="2000" b="1" i="0" u="none" strike="noStrike" baseline="0" dirty="0">
              <a:solidFill>
                <a:srgbClr val="000000"/>
              </a:solidFill>
              <a:latin typeface="Times New Roman" panose="02020603050405020304" pitchFamily="18" charset="0"/>
              <a:cs typeface="Times New Roman" panose="02020603050405020304" pitchFamily="18" charset="0"/>
            </a:endParaRPr>
          </a:p>
          <a:p>
            <a:pPr marL="82550" lvl="1" indent="0">
              <a:buClr>
                <a:srgbClr val="6724EC"/>
              </a:buClr>
              <a:buNone/>
            </a:pPr>
            <a:endParaRPr lang="en-US" sz="20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93840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Managing the Cloud</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41064350"/>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700" b="1" cap="none" dirty="0">
                <a:solidFill>
                  <a:srgbClr val="9A1645"/>
                </a:solidFill>
                <a:latin typeface="Palatino LT Std"/>
                <a:ea typeface="+mn-ea"/>
                <a:cs typeface="Times New Roman" pitchFamily="18" charset="0"/>
              </a:rPr>
              <a:t>Managing the Cloud</a:t>
            </a:r>
            <a:endParaRPr lang="en-US" sz="2700"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152399" y="563562"/>
            <a:ext cx="8686801" cy="6370638"/>
          </a:xfrm>
        </p:spPr>
        <p:txBody>
          <a:bodyPr>
            <a:normAutofit/>
          </a:bodyPr>
          <a:lstStyle/>
          <a:p>
            <a:pPr marL="368300" lvl="1"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Cloud management is aimed at efficiently managing the cloud so as to maintain the QoS.  </a:t>
            </a:r>
          </a:p>
          <a:p>
            <a:pPr marL="368300" lvl="1" indent="-285750">
              <a:buClr>
                <a:srgbClr val="6724EC"/>
              </a:buClr>
              <a:buFont typeface="Arial" panose="020B0604020202020204" pitchFamily="34" charset="0"/>
              <a:buChar char="•"/>
            </a:pPr>
            <a:r>
              <a:rPr lang="en-GB" sz="1800" dirty="0">
                <a:solidFill>
                  <a:srgbClr val="000000"/>
                </a:solidFill>
                <a:latin typeface="Palatino LT Std"/>
                <a:cs typeface="Times New Roman" pitchFamily="18" charset="0"/>
              </a:rPr>
              <a:t>The whole cloud is dependent on the way it is managed. Cloud management can be divided into two parts:</a:t>
            </a:r>
          </a:p>
          <a:p>
            <a:pPr marL="631190" lvl="3" indent="0">
              <a:buClr>
                <a:srgbClr val="6724EC"/>
              </a:buClr>
              <a:buNone/>
            </a:pPr>
            <a:r>
              <a:rPr lang="en-GB" sz="1500" dirty="0">
                <a:solidFill>
                  <a:srgbClr val="000000"/>
                </a:solidFill>
                <a:latin typeface="Palatino LT Std"/>
                <a:cs typeface="Times New Roman" pitchFamily="18" charset="0"/>
              </a:rPr>
              <a:t>1. Managing the infrastructure of the cloud</a:t>
            </a:r>
          </a:p>
          <a:p>
            <a:pPr marL="631190" lvl="3" indent="0">
              <a:buClr>
                <a:srgbClr val="6724EC"/>
              </a:buClr>
              <a:buNone/>
            </a:pPr>
            <a:r>
              <a:rPr lang="en-GB" sz="1500" dirty="0">
                <a:solidFill>
                  <a:srgbClr val="000000"/>
                </a:solidFill>
                <a:latin typeface="Palatino LT Std"/>
                <a:cs typeface="Times New Roman" pitchFamily="18" charset="0"/>
              </a:rPr>
              <a:t>2. Managing the cloud application  </a:t>
            </a:r>
          </a:p>
          <a:p>
            <a:pPr marL="630238" lvl="3" indent="-630238">
              <a:buClr>
                <a:srgbClr val="6724EC"/>
              </a:buClr>
              <a:buNone/>
            </a:pPr>
            <a:endParaRPr lang="en-GB" sz="1800" dirty="0">
              <a:solidFill>
                <a:srgbClr val="000000"/>
              </a:solidFill>
              <a:latin typeface="Palatino LT Std"/>
              <a:cs typeface="Times New Roman" pitchFamily="18" charset="0"/>
            </a:endParaRPr>
          </a:p>
          <a:p>
            <a:pPr marL="630238" lvl="3" indent="-630238">
              <a:buClr>
                <a:srgbClr val="6724EC"/>
              </a:buClr>
              <a:buNone/>
            </a:pPr>
            <a:r>
              <a:rPr lang="en-GB" sz="1800" b="1" dirty="0">
                <a:solidFill>
                  <a:srgbClr val="6724EC"/>
                </a:solidFill>
                <a:latin typeface="Palatino LT Std"/>
                <a:cs typeface="Times New Roman" pitchFamily="18" charset="0"/>
              </a:rPr>
              <a:t>1. Managing the Cloud infrastructure :</a:t>
            </a:r>
          </a:p>
          <a:p>
            <a:pPr marL="285750" lvl="3"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A cloud infrastructure is a very complex system that consists of a lot of resources. These resources are usually shared by several users.</a:t>
            </a:r>
            <a:endParaRPr lang="en-GB" b="1" dirty="0">
              <a:solidFill>
                <a:srgbClr val="6724EC"/>
              </a:solidFill>
              <a:latin typeface="Palatino LT Std"/>
              <a:cs typeface="Times New Roman" pitchFamily="18" charset="0"/>
            </a:endParaRPr>
          </a:p>
          <a:p>
            <a:pPr marL="285750" lvl="3"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The infrastructure of the cloud is considered to be the backbone of the cloud. This component is mainly responsible for the QoS factor. If the infrastructure is not properly managed, then the whole cloud can fail and QoS would </a:t>
            </a:r>
            <a:r>
              <a:rPr lang="en-IN" sz="1800" b="0" i="0" u="none" strike="noStrike" baseline="0" dirty="0">
                <a:solidFill>
                  <a:srgbClr val="000000"/>
                </a:solidFill>
                <a:latin typeface="Palatino LT Std"/>
              </a:rPr>
              <a:t>be adversely affected.</a:t>
            </a:r>
          </a:p>
          <a:p>
            <a:pPr marL="285750" lvl="3"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The core of cloud management is resource management. Resource management involves several internal tasks such as resource </a:t>
            </a:r>
            <a:r>
              <a:rPr lang="en-GB" sz="1800" b="1" i="0" u="none" strike="noStrike" baseline="0" dirty="0">
                <a:solidFill>
                  <a:srgbClr val="000000"/>
                </a:solidFill>
                <a:latin typeface="Palatino LT Std"/>
              </a:rPr>
              <a:t>scheduling, provisioning, and load balancing</a:t>
            </a:r>
            <a:r>
              <a:rPr lang="en-GB" sz="1800" b="0" i="0" u="none" strike="noStrike" baseline="0" dirty="0">
                <a:solidFill>
                  <a:srgbClr val="000000"/>
                </a:solidFill>
                <a:latin typeface="Palatino LT Std"/>
              </a:rPr>
              <a:t>.  These tasks are performed by cloud OS.</a:t>
            </a:r>
          </a:p>
          <a:p>
            <a:pPr marL="0" lvl="3" indent="0">
              <a:buClr>
                <a:srgbClr val="6724EC"/>
              </a:buClr>
              <a:buNone/>
            </a:pPr>
            <a:r>
              <a:rPr lang="en-GB" dirty="0">
                <a:solidFill>
                  <a:srgbClr val="000000"/>
                </a:solidFill>
                <a:latin typeface="Palatino LT Std"/>
                <a:cs typeface="Times New Roman" pitchFamily="18" charset="0"/>
              </a:rPr>
              <a:t> </a:t>
            </a:r>
            <a:endParaRPr lang="en-GB" dirty="0">
              <a:solidFill>
                <a:srgbClr val="000000"/>
              </a:solidFill>
              <a:latin typeface="Palatino LT Std"/>
            </a:endParaRPr>
          </a:p>
          <a:p>
            <a:pPr marL="0" lvl="3" indent="0">
              <a:buClr>
                <a:srgbClr val="6724EC"/>
              </a:buClr>
              <a:buNone/>
            </a:pPr>
            <a:endParaRPr lang="en-GB" b="1" dirty="0">
              <a:solidFill>
                <a:srgbClr val="6724EC"/>
              </a:solidFill>
              <a:latin typeface="Palatino LT Std"/>
              <a:cs typeface="Times New Roman" pitchFamily="18" charset="0"/>
            </a:endParaRPr>
          </a:p>
          <a:p>
            <a:pPr marL="630238" lvl="3" indent="-630238">
              <a:buClr>
                <a:srgbClr val="6724EC"/>
              </a:buClr>
              <a:buNone/>
            </a:pPr>
            <a:endParaRPr lang="en-GB" sz="1800" b="1" dirty="0">
              <a:solidFill>
                <a:srgbClr val="6724EC"/>
              </a:solidFill>
              <a:latin typeface="Palatino LT Std"/>
              <a:cs typeface="Times New Roman" pitchFamily="18" charset="0"/>
            </a:endParaRPr>
          </a:p>
          <a:p>
            <a:pPr marL="630238" lvl="3" indent="-630238">
              <a:buClr>
                <a:srgbClr val="6724EC"/>
              </a:buClr>
              <a:buNone/>
            </a:pPr>
            <a:endParaRPr lang="en-US" sz="17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662528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200" b="1" dirty="0">
                <a:solidFill>
                  <a:srgbClr val="6724EC"/>
                </a:solidFill>
                <a:latin typeface="Palatino LT Std"/>
                <a:ea typeface="+mn-ea"/>
                <a:cs typeface="Times New Roman" pitchFamily="18" charset="0"/>
              </a:rPr>
              <a:t>1. Managing the Cloud Infrastructure</a:t>
            </a:r>
            <a:endParaRPr lang="en-US" sz="22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686801" cy="6370638"/>
          </a:xfrm>
        </p:spPr>
        <p:txBody>
          <a:bodyPr>
            <a:normAutofit/>
          </a:bodyPr>
          <a:lstStyle/>
          <a:p>
            <a:pPr marL="266700" lvl="3" indent="-266700">
              <a:buClr>
                <a:srgbClr val="6724EC"/>
              </a:buClr>
              <a:buFont typeface="Wingdings" panose="05000000000000000000" pitchFamily="2" charset="2"/>
              <a:buChar char="Ø"/>
            </a:pPr>
            <a:r>
              <a:rPr lang="en-IN" sz="1700" b="1" dirty="0">
                <a:solidFill>
                  <a:srgbClr val="6724EC"/>
                </a:solidFill>
                <a:latin typeface="Times New Roman" panose="02020603050405020304" pitchFamily="18" charset="0"/>
                <a:cs typeface="Times New Roman" pitchFamily="18" charset="0"/>
              </a:rPr>
              <a:t> </a:t>
            </a:r>
            <a:r>
              <a:rPr lang="en-GB" sz="1800" b="0" i="0" u="none" strike="noStrike" baseline="0" dirty="0">
                <a:solidFill>
                  <a:srgbClr val="000000"/>
                </a:solidFill>
                <a:latin typeface="Palatino LT Std"/>
              </a:rPr>
              <a:t>Poor resource management may lead to several inefficiencies in terms of </a:t>
            </a:r>
            <a:r>
              <a:rPr lang="en-GB" sz="1800" b="1" i="0" u="none" strike="noStrike" baseline="0" dirty="0">
                <a:solidFill>
                  <a:srgbClr val="000000"/>
                </a:solidFill>
                <a:latin typeface="Palatino LT Std"/>
              </a:rPr>
              <a:t>performance, functionality, and cost. </a:t>
            </a:r>
          </a:p>
          <a:p>
            <a:pPr marL="266700" lvl="3" indent="-266700">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GB" sz="1800" b="1" i="0" u="none" strike="noStrike" baseline="0" dirty="0">
                <a:solidFill>
                  <a:srgbClr val="B907AC"/>
                </a:solidFill>
                <a:latin typeface="Palatino LT Std"/>
              </a:rPr>
              <a:t>Performance:</a:t>
            </a:r>
            <a:r>
              <a:rPr lang="en-GB" sz="1800" b="0" i="0" u="none" strike="noStrike" baseline="0" dirty="0">
                <a:solidFill>
                  <a:srgbClr val="000000"/>
                </a:solidFill>
                <a:latin typeface="Palatino LT Std"/>
              </a:rPr>
              <a:t> is the most important aspect of the cloud, because everything in the cloud is dependent on the SLAs and the SLAs can be satisfied only if performance is good.</a:t>
            </a:r>
            <a:r>
              <a:rPr lang="en-GB" dirty="0">
                <a:solidFill>
                  <a:srgbClr val="000000"/>
                </a:solidFill>
                <a:latin typeface="Palatino LT Std"/>
              </a:rPr>
              <a:t>  </a:t>
            </a:r>
          </a:p>
          <a:p>
            <a:pPr marL="266700" lvl="3" indent="-266700">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basic</a:t>
            </a:r>
            <a:r>
              <a:rPr lang="en-GB" sz="1800" b="1" i="0" u="none" strike="noStrike" baseline="0" dirty="0">
                <a:solidFill>
                  <a:srgbClr val="000000"/>
                </a:solidFill>
                <a:latin typeface="Palatino LT Std"/>
              </a:rPr>
              <a:t> </a:t>
            </a:r>
            <a:r>
              <a:rPr lang="en-GB" b="1" dirty="0">
                <a:solidFill>
                  <a:srgbClr val="B907AC"/>
                </a:solidFill>
                <a:latin typeface="Palatino LT Std"/>
              </a:rPr>
              <a:t>functionality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of the cloud should always be provided and considered at any cost. Even if there is a small discrepancy in providing the functionality, the whole purpose of maintaining the cloud will not serve the purpose. A partially functional cloud would not satisfy the SLAs.</a:t>
            </a:r>
            <a:r>
              <a:rPr lang="en-GB" dirty="0">
                <a:solidFill>
                  <a:srgbClr val="000000"/>
                </a:solidFill>
                <a:latin typeface="Palatino LT Std"/>
              </a:rPr>
              <a:t> </a:t>
            </a:r>
          </a:p>
          <a:p>
            <a:pPr marL="266700" lvl="3" indent="-266700">
              <a:buClr>
                <a:srgbClr val="6724EC"/>
              </a:buClr>
              <a:buFont typeface="Wingdings" panose="05000000000000000000" pitchFamily="2" charset="2"/>
              <a:buChar char="Ø"/>
            </a:pPr>
            <a:r>
              <a:rPr lang="en-GB" sz="1800" b="1" dirty="0">
                <a:solidFill>
                  <a:srgbClr val="000000"/>
                </a:solidFill>
                <a:latin typeface="Palatino LT Std"/>
                <a:cs typeface="Times New Roman" pitchFamily="18" charset="0"/>
              </a:rPr>
              <a:t> </a:t>
            </a:r>
            <a:r>
              <a:rPr lang="en-GB" b="1" dirty="0">
                <a:solidFill>
                  <a:srgbClr val="B907AC"/>
                </a:solidFill>
                <a:latin typeface="Palatino LT Std"/>
              </a:rPr>
              <a:t>Cost: </a:t>
            </a:r>
            <a:r>
              <a:rPr lang="en-GB" sz="1800" b="0" i="0" u="none" strike="noStrike" baseline="0" dirty="0">
                <a:solidFill>
                  <a:srgbClr val="000000"/>
                </a:solidFill>
                <a:latin typeface="Palatino LT Std"/>
              </a:rPr>
              <a:t>The cost is a very important criterion as far as the business prospects of the cloud are concerned.  </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I</a:t>
            </a:r>
            <a:r>
              <a:rPr lang="en-GB" sz="1800" b="0" i="0" u="none" strike="noStrike" baseline="0" dirty="0">
                <a:solidFill>
                  <a:srgbClr val="000000"/>
                </a:solidFill>
                <a:latin typeface="Palatino LT Std"/>
              </a:rPr>
              <a:t>f the cost of resource management is high, then definitely the cost of accessing the resources would be high and there is never a lossy business from any organization and so the service provider would not bear the cost and hence the users have to pay more.</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Efficient resource management with less cost is required.</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GB" b="1" dirty="0">
                <a:solidFill>
                  <a:srgbClr val="000000"/>
                </a:solidFill>
                <a:latin typeface="Palatino LT Std"/>
                <a:cs typeface="Times New Roman" pitchFamily="18" charset="0"/>
              </a:rPr>
              <a:t>Power consumption and optimization: </a:t>
            </a:r>
            <a:r>
              <a:rPr lang="en-GB" sz="1800" b="0" i="0" u="none" strike="noStrike" baseline="0" dirty="0">
                <a:solidFill>
                  <a:srgbClr val="000000"/>
                </a:solidFill>
                <a:latin typeface="Palatino LT Std"/>
              </a:rPr>
              <a:t>consolidation of server and storage workloads. Consolidation would reduce the energy consumption and in some cases would increase the performance of the cloud.  </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IN" sz="1800" b="1" i="0" u="none" strike="noStrike" baseline="0" dirty="0">
                <a:solidFill>
                  <a:srgbClr val="000000"/>
                </a:solidFill>
                <a:latin typeface="Palatino LT Std"/>
              </a:rPr>
              <a:t>Load fluctuation: </a:t>
            </a:r>
            <a:r>
              <a:rPr lang="en-IN" sz="1800" b="0" i="0" u="none" strike="noStrike" baseline="0" dirty="0">
                <a:solidFill>
                  <a:srgbClr val="000000"/>
                </a:solidFill>
                <a:latin typeface="Palatino LT Std"/>
              </a:rPr>
              <a:t>predictable and unpredictable workload fluctuations</a:t>
            </a:r>
          </a:p>
          <a:p>
            <a:pPr marL="541020" lvl="4" indent="-26670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cloud can be preconfigured for handling such kind of fluctuations.</a:t>
            </a:r>
            <a:endParaRPr lang="en-GB" b="1" dirty="0">
              <a:solidFill>
                <a:srgbClr val="6724EC"/>
              </a:solidFill>
              <a:latin typeface="Palatino LT Std"/>
              <a:cs typeface="Times New Roman" pitchFamily="18" charset="0"/>
            </a:endParaRPr>
          </a:p>
        </p:txBody>
      </p:sp>
    </p:spTree>
    <p:extLst>
      <p:ext uri="{BB962C8B-B14F-4D97-AF65-F5344CB8AC3E}">
        <p14:creationId xmlns:p14="http://schemas.microsoft.com/office/powerpoint/2010/main" val="1199006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200" b="1" dirty="0">
                <a:solidFill>
                  <a:srgbClr val="6724EC"/>
                </a:solidFill>
                <a:latin typeface="Palatino LT Std"/>
                <a:ea typeface="+mn-ea"/>
                <a:cs typeface="Times New Roman" pitchFamily="18" charset="0"/>
              </a:rPr>
              <a:t>2. Managing the Cloud Application</a:t>
            </a:r>
            <a:endParaRPr lang="en-US" sz="22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Business companies are increasingly looking to move or build their corporate applications on cloud platforms to improve agility or to </a:t>
            </a:r>
            <a:r>
              <a:rPr lang="en-GB" sz="1800" b="1" i="0" u="none" strike="noStrike" baseline="0" dirty="0">
                <a:solidFill>
                  <a:srgbClr val="000000"/>
                </a:solidFill>
                <a:latin typeface="Palatino LT Std"/>
              </a:rPr>
              <a:t>meet dynamic requirements</a:t>
            </a:r>
            <a:r>
              <a:rPr lang="en-GB" sz="1800" b="0" i="0" u="none" strike="noStrike" baseline="0" dirty="0">
                <a:solidFill>
                  <a:srgbClr val="000000"/>
                </a:solidFill>
                <a:latin typeface="Palatino LT Std"/>
              </a:rPr>
              <a:t> that exist in the globalization of businesses and responsiveness to market demands</a:t>
            </a:r>
          </a:p>
          <a:p>
            <a:pPr marL="285750" lvl="3" indent="-285750" algn="just">
              <a:buClr>
                <a:srgbClr val="6724EC"/>
              </a:buClr>
              <a:buFont typeface="Wingdings" panose="05000000000000000000" pitchFamily="2" charset="2"/>
              <a:buChar char="Ø"/>
            </a:pPr>
            <a:r>
              <a:rPr lang="en-GB" dirty="0">
                <a:solidFill>
                  <a:srgbClr val="000000"/>
                </a:solidFill>
                <a:latin typeface="Palatino LT Std"/>
                <a:cs typeface="Times New Roman" panose="02020603050405020304" pitchFamily="18" charset="0"/>
              </a:rPr>
              <a:t>Shifting </a:t>
            </a:r>
            <a:r>
              <a:rPr lang="en-GB" sz="1800" b="0" i="0" u="none" strike="noStrike" baseline="0" dirty="0">
                <a:solidFill>
                  <a:srgbClr val="000000"/>
                </a:solidFill>
                <a:latin typeface="Palatino LT Std"/>
              </a:rPr>
              <a:t>or moving the applications to the cloud environment brings new complexities. Applications become more composite and complex, which requires leveraging not only capabilities like </a:t>
            </a:r>
            <a:r>
              <a:rPr lang="en-GB" sz="1800" b="1" i="1" u="none" strike="noStrike" baseline="0" dirty="0">
                <a:solidFill>
                  <a:srgbClr val="000000"/>
                </a:solidFill>
                <a:latin typeface="Palatino LT Std"/>
              </a:rPr>
              <a:t>storage and database </a:t>
            </a:r>
            <a:r>
              <a:rPr lang="en-GB" sz="1800" b="0" i="0" u="none" strike="noStrike" baseline="0" dirty="0">
                <a:solidFill>
                  <a:srgbClr val="000000"/>
                </a:solidFill>
                <a:latin typeface="Palatino LT Std"/>
              </a:rPr>
              <a:t>offered by the cloud providers but also </a:t>
            </a:r>
            <a:r>
              <a:rPr lang="en-GB" sz="1800" b="1" i="0" u="none" strike="noStrike" baseline="0" dirty="0">
                <a:solidFill>
                  <a:srgbClr val="000000"/>
                </a:solidFill>
                <a:latin typeface="Palatino LT Std"/>
              </a:rPr>
              <a:t>third-party SaaS capabilities like e-mail and messaging.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So, understanding the availability of an application requires inspecting the infrastructure, the services it consumes, and the upkeep of the application.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composite nature of cloud applications requires visibility into all the services to determine the </a:t>
            </a:r>
            <a:r>
              <a:rPr lang="en-GB" sz="1800" b="1" i="0" u="none" strike="noStrike" baseline="0" dirty="0">
                <a:solidFill>
                  <a:srgbClr val="000000"/>
                </a:solidFill>
                <a:latin typeface="Palatino LT Std"/>
              </a:rPr>
              <a:t>overall availability and uptime.</a:t>
            </a:r>
            <a:r>
              <a:rPr lang="en-GB" b="1" dirty="0">
                <a:solidFill>
                  <a:srgbClr val="000000"/>
                </a:solidFill>
                <a:latin typeface="Palatino LT Std"/>
              </a:rPr>
              <a:t> </a:t>
            </a:r>
          </a:p>
          <a:p>
            <a:pPr marL="285750" lvl="3" indent="-285750" algn="just">
              <a:buClr>
                <a:srgbClr val="6724EC"/>
              </a:buClr>
              <a:buFont typeface="Wingdings" panose="05000000000000000000" pitchFamily="2" charset="2"/>
              <a:buChar char="Ø"/>
            </a:pPr>
            <a:r>
              <a:rPr lang="en-GB" b="0" i="0" u="none" strike="noStrike" baseline="0" dirty="0">
                <a:solidFill>
                  <a:srgbClr val="000000"/>
                </a:solidFill>
                <a:latin typeface="Palatino LT Std"/>
                <a:cs typeface="Times New Roman" panose="02020603050405020304" pitchFamily="18" charset="0"/>
              </a:rPr>
              <a:t> </a:t>
            </a:r>
            <a:r>
              <a:rPr lang="en-GB" sz="1800" b="0" i="0" u="none" strike="noStrike" baseline="0" dirty="0">
                <a:solidFill>
                  <a:srgbClr val="000000"/>
                </a:solidFill>
                <a:latin typeface="Palatino LT Std"/>
              </a:rPr>
              <a:t>Cloud application management is to address these issues and propose solutions to make it possible to have insight into the application that runs in the cloud, as well as implement or </a:t>
            </a:r>
            <a:r>
              <a:rPr lang="en-GB" sz="1800" b="1" i="0" u="none" strike="noStrike" baseline="0" dirty="0">
                <a:solidFill>
                  <a:srgbClr val="000000"/>
                </a:solidFill>
                <a:latin typeface="Palatino LT Std"/>
              </a:rPr>
              <a:t>enforce enterprise policies</a:t>
            </a:r>
            <a:r>
              <a:rPr lang="en-GB" sz="1800" b="0" i="0" u="none" strike="noStrike" baseline="0" dirty="0">
                <a:solidFill>
                  <a:srgbClr val="000000"/>
                </a:solidFill>
                <a:latin typeface="Palatino LT Std"/>
              </a:rPr>
              <a:t> like governance and auditing and environment management while the application is deployed in the cloud.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These </a:t>
            </a:r>
            <a:r>
              <a:rPr lang="en-GB" sz="1800" b="1" i="0" u="none" strike="noStrike" baseline="0" dirty="0">
                <a:solidFill>
                  <a:srgbClr val="000000"/>
                </a:solidFill>
                <a:latin typeface="Palatino LT Std"/>
              </a:rPr>
              <a:t>cloud-based monitoring and management services </a:t>
            </a:r>
            <a:r>
              <a:rPr lang="en-GB" sz="1800" b="0" i="0" u="none" strike="noStrike" baseline="0" dirty="0">
                <a:solidFill>
                  <a:srgbClr val="000000"/>
                </a:solidFill>
                <a:latin typeface="Palatino LT Std"/>
              </a:rPr>
              <a:t>can collect a multitude of events, </a:t>
            </a:r>
            <a:r>
              <a:rPr lang="en-GB" sz="1800" b="0" i="0" u="none" strike="noStrike" baseline="0" dirty="0" err="1">
                <a:solidFill>
                  <a:srgbClr val="000000"/>
                </a:solidFill>
                <a:latin typeface="Palatino LT Std"/>
              </a:rPr>
              <a:t>analyze</a:t>
            </a:r>
            <a:r>
              <a:rPr lang="en-GB" sz="1800" b="0" i="0" u="none" strike="noStrike" baseline="0" dirty="0">
                <a:solidFill>
                  <a:srgbClr val="000000"/>
                </a:solidFill>
                <a:latin typeface="Palatino LT Std"/>
              </a:rPr>
              <a:t> them, and identify critical information that requires additional remedial actions like adjusting capacity or provisioning new services.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Application management has to be supported with </a:t>
            </a:r>
            <a:r>
              <a:rPr lang="en-GB" sz="1800" b="1" i="0" u="none" strike="noStrike" baseline="0" dirty="0">
                <a:solidFill>
                  <a:srgbClr val="000000"/>
                </a:solidFill>
                <a:latin typeface="Palatino LT Std"/>
              </a:rPr>
              <a:t>tools and processes </a:t>
            </a:r>
            <a:r>
              <a:rPr lang="en-GB" sz="1800" b="0" i="0" u="none" strike="noStrike" baseline="0" dirty="0">
                <a:solidFill>
                  <a:srgbClr val="000000"/>
                </a:solidFill>
                <a:latin typeface="Palatino LT Std"/>
              </a:rPr>
              <a:t>required for managing other environments that might coexist, enabling efficient operations.</a:t>
            </a:r>
            <a:endParaRPr lang="en-GB" b="0" i="0" u="none" strike="noStrike" baseline="0" dirty="0">
              <a:solidFill>
                <a:srgbClr val="000000"/>
              </a:solidFill>
              <a:latin typeface="Times New Roman" panose="02020603050405020304" pitchFamily="18" charset="0"/>
              <a:cs typeface="Times New Roman" panose="02020603050405020304" pitchFamily="18" charset="0"/>
            </a:endParaRPr>
          </a:p>
          <a:p>
            <a:pPr marL="82550" lvl="3" indent="-82550">
              <a:buClr>
                <a:srgbClr val="6724EC"/>
              </a:buClr>
              <a:buNone/>
            </a:pPr>
            <a:endParaRPr lang="en-GB" b="1" dirty="0">
              <a:solidFill>
                <a:srgbClr val="6724EC"/>
              </a:solidFill>
              <a:latin typeface="Times New Roman" panose="02020603050405020304" pitchFamily="18" charset="0"/>
              <a:cs typeface="Times New Roman" panose="02020603050405020304" pitchFamily="18" charset="0"/>
            </a:endParaRPr>
          </a:p>
          <a:p>
            <a:pPr marL="630238" lvl="3" indent="-630238">
              <a:buClr>
                <a:srgbClr val="6724EC"/>
              </a:buClr>
              <a:buNone/>
            </a:pPr>
            <a:endParaRPr lang="en-US" sz="17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783184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marL="2068513" indent="-2068513" algn="l">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Migrating Application to Cloud</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1. phases</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2. approaches</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8075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467600" cy="715962"/>
          </a:xfrm>
        </p:spPr>
        <p:txBody>
          <a:bodyPr>
            <a:normAutofit fontScale="90000"/>
          </a:bodyPr>
          <a:lstStyle/>
          <a:p>
            <a:pPr algn="ctr"/>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Approaches to Cloud Computing </a:t>
            </a:r>
            <a:br>
              <a:rPr lang="en-US" sz="2700" b="1" cap="none" dirty="0">
                <a:solidFill>
                  <a:srgbClr val="FF0000"/>
                </a:solidFill>
                <a:effectLst>
                  <a:outerShdw blurRad="60007" dist="310007" dir="7680000" sy="30000" kx="1300200" algn="ctr" rotWithShape="0">
                    <a:prstClr val="black">
                      <a:alpha val="32000"/>
                    </a:prstClr>
                  </a:outerShdw>
                </a:effectLst>
              </a:rPr>
            </a:br>
            <a:r>
              <a:rPr lang="en-US" sz="2200" dirty="0">
                <a:latin typeface="Times New Roman" panose="02020603050405020304" pitchFamily="18" charset="0"/>
                <a:cs typeface="Times New Roman" panose="02020603050405020304" pitchFamily="18" charset="0"/>
              </a:rPr>
              <a:t>(</a:t>
            </a:r>
            <a:r>
              <a:rPr lang="en-US" sz="2200" b="1" cap="none" dirty="0">
                <a:solidFill>
                  <a:srgbClr val="FF0000"/>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Cloud Delivery Models)</a:t>
            </a:r>
          </a:p>
        </p:txBody>
      </p:sp>
      <p:sp>
        <p:nvSpPr>
          <p:cNvPr id="3" name="Content Placeholder 2"/>
          <p:cNvSpPr>
            <a:spLocks noGrp="1"/>
          </p:cNvSpPr>
          <p:nvPr>
            <p:ph sz="quarter" idx="1"/>
          </p:nvPr>
        </p:nvSpPr>
        <p:spPr>
          <a:xfrm>
            <a:off x="0" y="609600"/>
            <a:ext cx="9144000" cy="6248400"/>
          </a:xfrm>
        </p:spPr>
        <p:txBody>
          <a:bodyPr>
            <a:normAutofit fontScale="25000" lnSpcReduction="20000"/>
          </a:bodyPr>
          <a:lstStyle/>
          <a:p>
            <a:pPr>
              <a:buNone/>
            </a:pPr>
            <a:endParaRPr lang="en-US" sz="3800" dirty="0">
              <a:latin typeface="Times New Roman" pitchFamily="18" charset="0"/>
              <a:cs typeface="Times New Roman" pitchFamily="18" charset="0"/>
            </a:endParaRPr>
          </a:p>
          <a:p>
            <a:pPr>
              <a:buNone/>
            </a:pPr>
            <a:r>
              <a:rPr lang="en-GB" sz="6400" dirty="0">
                <a:latin typeface="Times New Roman" pitchFamily="18" charset="0"/>
                <a:cs typeface="Times New Roman" pitchFamily="18" charset="0"/>
              </a:rPr>
              <a:t>The three approaches to cloud computing are Infrastructure as a Service (IaaS), Software as a</a:t>
            </a:r>
          </a:p>
          <a:p>
            <a:pPr>
              <a:buNone/>
            </a:pPr>
            <a:r>
              <a:rPr lang="en-GB" sz="6400" dirty="0">
                <a:latin typeface="Times New Roman" pitchFamily="18" charset="0"/>
                <a:cs typeface="Times New Roman" pitchFamily="18" charset="0"/>
              </a:rPr>
              <a:t>Service (SaaS), and Platform as a Service (PaaS). </a:t>
            </a:r>
            <a:endParaRPr lang="en-US" sz="6400" dirty="0">
              <a:latin typeface="Times New Roman" panose="02020603050405020304" pitchFamily="18" charset="0"/>
              <a:cs typeface="Times New Roman" pitchFamily="18" charset="0"/>
            </a:endParaRPr>
          </a:p>
          <a:p>
            <a:pPr>
              <a:buNone/>
            </a:pPr>
            <a:endParaRPr lang="en-US" sz="6400" dirty="0">
              <a:latin typeface="Times New Roman" panose="02020603050405020304" pitchFamily="18" charset="0"/>
              <a:cs typeface="Times New Roman" pitchFamily="18" charset="0"/>
            </a:endParaRPr>
          </a:p>
          <a:p>
            <a:pPr>
              <a:buNone/>
            </a:pPr>
            <a:r>
              <a:rPr lang="en-US" sz="6400" dirty="0">
                <a:latin typeface="Times New Roman" panose="02020603050405020304" pitchFamily="18" charset="0"/>
                <a:cs typeface="Times New Roman" pitchFamily="18" charset="0"/>
              </a:rPr>
              <a:t>Differ in what is provided to the consumer.</a:t>
            </a:r>
          </a:p>
          <a:p>
            <a:pPr>
              <a:buFont typeface="Wingdings" pitchFamily="2" charset="2"/>
              <a:buChar char="Ø"/>
            </a:pPr>
            <a:r>
              <a:rPr lang="en-US" sz="6400" dirty="0" err="1">
                <a:latin typeface="Times New Roman" panose="02020603050405020304" pitchFamily="18" charset="0"/>
                <a:cs typeface="Times New Roman" pitchFamily="18" charset="0"/>
              </a:rPr>
              <a:t>Iaas</a:t>
            </a:r>
            <a:r>
              <a:rPr lang="en-US" sz="6400" dirty="0">
                <a:latin typeface="Times New Roman" panose="02020603050405020304" pitchFamily="18" charset="0"/>
                <a:cs typeface="Times New Roman" pitchFamily="18" charset="0"/>
              </a:rPr>
              <a:t>	</a:t>
            </a:r>
            <a:r>
              <a:rPr lang="en-US" sz="6400" dirty="0">
                <a:latin typeface="Times New Roman" panose="02020603050405020304" pitchFamily="18" charset="0"/>
                <a:cs typeface="Times New Roman" pitchFamily="18" charset="0"/>
                <a:sym typeface="Wingdings" pitchFamily="2" charset="2"/>
              </a:rPr>
              <a:t> Infrastructure as a Service ( Servers , Disk, RAM, Network Stack </a:t>
            </a:r>
            <a:r>
              <a:rPr lang="en-US" sz="6400" dirty="0" err="1">
                <a:latin typeface="Times New Roman" panose="02020603050405020304" pitchFamily="18" charset="0"/>
                <a:cs typeface="Times New Roman" pitchFamily="18" charset="0"/>
                <a:sym typeface="Wingdings" pitchFamily="2" charset="2"/>
              </a:rPr>
              <a:t>etc</a:t>
            </a:r>
            <a:r>
              <a:rPr lang="en-US" sz="6400" dirty="0">
                <a:latin typeface="Times New Roman" panose="02020603050405020304" pitchFamily="18" charset="0"/>
                <a:cs typeface="Times New Roman" pitchFamily="18" charset="0"/>
                <a:sym typeface="Wingdings" pitchFamily="2" charset="2"/>
              </a:rPr>
              <a:t>…)</a:t>
            </a:r>
            <a:endParaRPr lang="en-US" sz="6400" dirty="0">
              <a:latin typeface="Times New Roman" panose="02020603050405020304" pitchFamily="18" charset="0"/>
              <a:cs typeface="Times New Roman" pitchFamily="18" charset="0"/>
            </a:endParaRPr>
          </a:p>
          <a:p>
            <a:pPr>
              <a:buFont typeface="Wingdings" pitchFamily="2" charset="2"/>
              <a:buChar char="Ø"/>
            </a:pPr>
            <a:r>
              <a:rPr lang="en-US" sz="6400" dirty="0">
                <a:latin typeface="Times New Roman" panose="02020603050405020304" pitchFamily="18" charset="0"/>
                <a:cs typeface="Times New Roman" pitchFamily="18" charset="0"/>
              </a:rPr>
              <a:t>PaaS     </a:t>
            </a:r>
            <a:r>
              <a:rPr lang="en-US" sz="6400" dirty="0">
                <a:latin typeface="Times New Roman" panose="02020603050405020304" pitchFamily="18" charset="0"/>
                <a:cs typeface="Times New Roman" pitchFamily="18" charset="0"/>
                <a:sym typeface="Wingdings" pitchFamily="2" charset="2"/>
              </a:rPr>
              <a:t> Platform as a Service (Runtime, DB platform, Frameworks..)</a:t>
            </a:r>
            <a:endParaRPr lang="en-US" sz="6400" dirty="0">
              <a:latin typeface="Times New Roman" panose="02020603050405020304" pitchFamily="18" charset="0"/>
              <a:cs typeface="Times New Roman" pitchFamily="18" charset="0"/>
            </a:endParaRPr>
          </a:p>
          <a:p>
            <a:pPr>
              <a:buFont typeface="Wingdings" pitchFamily="2" charset="2"/>
              <a:buChar char="Ø"/>
            </a:pPr>
            <a:r>
              <a:rPr lang="en-US" sz="6400" dirty="0">
                <a:latin typeface="Times New Roman" panose="02020603050405020304" pitchFamily="18" charset="0"/>
                <a:cs typeface="Times New Roman" pitchFamily="18" charset="0"/>
              </a:rPr>
              <a:t>SaaS     </a:t>
            </a:r>
            <a:r>
              <a:rPr lang="en-US" sz="6400" dirty="0">
                <a:latin typeface="Times New Roman" panose="02020603050405020304" pitchFamily="18" charset="0"/>
                <a:cs typeface="Times New Roman" pitchFamily="18" charset="0"/>
                <a:sym typeface="Wingdings" pitchFamily="2" charset="2"/>
              </a:rPr>
              <a:t> Software as a Service (Application, Data)</a:t>
            </a:r>
          </a:p>
          <a:p>
            <a:pPr>
              <a:buNone/>
            </a:pPr>
            <a:r>
              <a:rPr lang="en-US" sz="6400" b="1" dirty="0">
                <a:latin typeface="Times New Roman" panose="02020603050405020304" pitchFamily="18" charset="0"/>
                <a:cs typeface="Times New Roman" pitchFamily="18" charset="0"/>
                <a:sym typeface="Wingdings" pitchFamily="2" charset="2"/>
              </a:rPr>
              <a:t>Infrastructure: </a:t>
            </a:r>
            <a:r>
              <a:rPr lang="en-US" sz="6400" dirty="0">
                <a:latin typeface="Times New Roman" panose="02020603050405020304" pitchFamily="18" charset="0"/>
                <a:cs typeface="Times New Roman" pitchFamily="18" charset="0"/>
              </a:rPr>
              <a:t>Include hardware, network, connectivity, operating systems, and other “raw” IT resources. </a:t>
            </a:r>
          </a:p>
          <a:p>
            <a:pPr>
              <a:buFont typeface="Wingdings" pitchFamily="2" charset="2"/>
              <a:buChar char="Ø"/>
            </a:pPr>
            <a:r>
              <a:rPr lang="en-US" sz="6400" dirty="0" err="1">
                <a:latin typeface="Times New Roman" panose="02020603050405020304" pitchFamily="18" charset="0"/>
                <a:cs typeface="Times New Roman" pitchFamily="18" charset="0"/>
              </a:rPr>
              <a:t>IaaS</a:t>
            </a:r>
            <a:r>
              <a:rPr lang="en-US" sz="6400" dirty="0">
                <a:latin typeface="Times New Roman" panose="02020603050405020304" pitchFamily="18" charset="0"/>
                <a:cs typeface="Times New Roman" pitchFamily="18" charset="0"/>
              </a:rPr>
              <a:t> provides IT resources that are virtualized and packaged into bundles that simplify up-front runtime scaling and customization of the infrastructure</a:t>
            </a:r>
          </a:p>
          <a:p>
            <a:pPr>
              <a:buFont typeface="Wingdings" pitchFamily="2" charset="2"/>
              <a:buChar char="Ø"/>
            </a:pPr>
            <a:r>
              <a:rPr lang="en-US" sz="6400" b="1" dirty="0">
                <a:latin typeface="Times New Roman" panose="02020603050405020304" pitchFamily="18" charset="0"/>
                <a:cs typeface="Times New Roman" pitchFamily="18" charset="0"/>
              </a:rPr>
              <a:t> Cloud Consumer: </a:t>
            </a:r>
            <a:r>
              <a:rPr lang="en-US" sz="6400" dirty="0">
                <a:latin typeface="Times New Roman" panose="02020603050405020304" pitchFamily="18" charset="0"/>
                <a:cs typeface="Times New Roman" pitchFamily="18" charset="0"/>
              </a:rPr>
              <a:t>The party that uses cloud-based IT resources.</a:t>
            </a:r>
          </a:p>
          <a:p>
            <a:pPr>
              <a:buFont typeface="Wingdings" pitchFamily="2" charset="2"/>
              <a:buChar char="Ø"/>
            </a:pPr>
            <a:r>
              <a:rPr lang="en-US" sz="6400" b="1" dirty="0">
                <a:latin typeface="Times New Roman" panose="02020603050405020304" pitchFamily="18" charset="0"/>
                <a:cs typeface="Times New Roman" panose="02020603050405020304" pitchFamily="18" charset="0"/>
              </a:rPr>
              <a:t> Cloud Provider: </a:t>
            </a:r>
            <a:r>
              <a:rPr lang="en-US" sz="6400" dirty="0">
                <a:latin typeface="Times New Roman" panose="02020603050405020304" pitchFamily="18" charset="0"/>
                <a:cs typeface="Times New Roman" pitchFamily="18" charset="0"/>
              </a:rPr>
              <a:t>The party that provides the IT resources.</a:t>
            </a:r>
          </a:p>
          <a:p>
            <a:pPr>
              <a:buFont typeface="Wingdings" pitchFamily="2" charset="2"/>
              <a:buChar char="Ø"/>
            </a:pPr>
            <a:endParaRPr lang="en-US" sz="6400" dirty="0">
              <a:latin typeface="Times New Roman" panose="02020603050405020304" pitchFamily="18" charset="0"/>
              <a:cs typeface="Times New Roman" pitchFamily="18" charset="0"/>
            </a:endParaRPr>
          </a:p>
          <a:p>
            <a:pPr>
              <a:buNone/>
            </a:pPr>
            <a:r>
              <a:rPr lang="en-US" sz="6400" b="1" dirty="0">
                <a:latin typeface="Times New Roman" panose="02020603050405020304" pitchFamily="18" charset="0"/>
                <a:cs typeface="Times New Roman" panose="02020603050405020304" pitchFamily="18" charset="0"/>
              </a:rPr>
              <a:t>Many specialized variations </a:t>
            </a:r>
            <a:r>
              <a:rPr lang="en-US" sz="6400" dirty="0">
                <a:latin typeface="Times New Roman" panose="02020603050405020304" pitchFamily="18" charset="0"/>
                <a:cs typeface="Times New Roman" panose="02020603050405020304" pitchFamily="18" charset="0"/>
              </a:rPr>
              <a:t>of the three base cloud delivery models have emerged:</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Storage-as-a-Service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Database-as-a-Service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Security-as-a-Service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Communication-as-a-Service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Integration-as-a-Service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Testing-as-a-Service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Process-as-a-Service</a:t>
            </a:r>
          </a:p>
          <a:p>
            <a:pPr>
              <a:buNone/>
            </a:pPr>
            <a:r>
              <a:rPr lang="en-US" b="1" dirty="0"/>
              <a:t>  </a:t>
            </a:r>
            <a:endParaRPr lang="en-US" b="1"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sym typeface="Wingdings" pitchFamily="2" charset="2"/>
              </a:rPr>
              <a:t> </a:t>
            </a:r>
          </a:p>
          <a:p>
            <a:pPr>
              <a:buNone/>
            </a:pPr>
            <a:endParaRPr lang="en-US" sz="2800" dirty="0">
              <a:latin typeface="Times New Roman" pitchFamily="18" charset="0"/>
              <a:cs typeface="Times New Roman" pitchFamily="18" charset="0"/>
              <a:sym typeface="Wingdings" pitchFamily="2" charset="2"/>
            </a:endParaRPr>
          </a:p>
          <a:p>
            <a:pPr>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774541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700" b="1" dirty="0">
                <a:solidFill>
                  <a:srgbClr val="6724EC"/>
                </a:solidFill>
                <a:latin typeface="Palatino LT Std"/>
                <a:ea typeface="+mn-ea"/>
                <a:cs typeface="Times New Roman" pitchFamily="18" charset="0"/>
              </a:rPr>
              <a:t>Migrating application to cloud</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 Cloud migration encompasses moving one or more enterprise applications and their IT environments from the traditional hosting type to the cloud environment, either public, private, or hybrid.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Cloud migration presents an opportunity to significantly reduce costs incurred on applications. This activity comprises, of different phases like </a:t>
            </a:r>
            <a:r>
              <a:rPr lang="en-GB" sz="1800" b="1" i="0" u="none" strike="noStrike" baseline="0" dirty="0">
                <a:solidFill>
                  <a:srgbClr val="000000"/>
                </a:solidFill>
                <a:latin typeface="Palatino LT Std"/>
              </a:rPr>
              <a:t>evaluation, migration strategy, prototyping, provisioning, and testing.</a:t>
            </a:r>
            <a:endParaRPr lang="en-GB" b="1" i="0" u="none" strike="noStrike" baseline="0" dirty="0">
              <a:solidFill>
                <a:srgbClr val="000000"/>
              </a:solidFill>
              <a:latin typeface="Times New Roman" panose="02020603050405020304" pitchFamily="18" charset="0"/>
              <a:cs typeface="Times New Roman" panose="02020603050405020304" pitchFamily="18" charset="0"/>
            </a:endParaRPr>
          </a:p>
          <a:p>
            <a:pPr marL="82550" lvl="3" indent="-82550">
              <a:buClr>
                <a:srgbClr val="6724EC"/>
              </a:buClr>
              <a:buNone/>
            </a:pPr>
            <a:endParaRPr lang="en-GB" b="1" dirty="0">
              <a:solidFill>
                <a:srgbClr val="6724EC"/>
              </a:solidFill>
              <a:latin typeface="Times New Roman" panose="02020603050405020304" pitchFamily="18" charset="0"/>
              <a:cs typeface="Times New Roman" panose="02020603050405020304" pitchFamily="18" charset="0"/>
            </a:endParaRPr>
          </a:p>
          <a:p>
            <a:pPr marL="630238" lvl="3" indent="-630238">
              <a:buClr>
                <a:srgbClr val="6724EC"/>
              </a:buClr>
              <a:buNone/>
            </a:pPr>
            <a:r>
              <a:rPr lang="en-IN" sz="1800" b="1" i="0" u="none" strike="noStrike" baseline="0" dirty="0">
                <a:solidFill>
                  <a:srgbClr val="FF0000"/>
                </a:solidFill>
              </a:rPr>
              <a:t>Phases of Cloud Migration:</a:t>
            </a:r>
          </a:p>
          <a:p>
            <a:pPr marL="266700" lvl="3" indent="-266700">
              <a:buClr>
                <a:srgbClr val="6724EC"/>
              </a:buClr>
              <a:buFont typeface="+mj-lt"/>
              <a:buAutoNum type="arabicPeriod"/>
            </a:pPr>
            <a:r>
              <a:rPr lang="en-IN" sz="2000" b="0" i="1" u="none" strike="noStrike" baseline="0" dirty="0">
                <a:solidFill>
                  <a:srgbClr val="000000"/>
                </a:solidFill>
                <a:latin typeface="Palatino LT Std"/>
              </a:rPr>
              <a:t>Evaluation</a:t>
            </a:r>
            <a:endParaRPr lang="en-IN" sz="2000" b="0" i="0" u="none" strike="noStrike" baseline="0" dirty="0">
              <a:solidFill>
                <a:srgbClr val="000000"/>
              </a:solidFill>
              <a:latin typeface="Palatino LT Std"/>
            </a:endParaRPr>
          </a:p>
          <a:p>
            <a:pPr marL="266700" lvl="3" indent="-266700">
              <a:buClr>
                <a:srgbClr val="6724EC"/>
              </a:buClr>
              <a:buFont typeface="+mj-lt"/>
              <a:buAutoNum type="arabicPeriod"/>
            </a:pPr>
            <a:r>
              <a:rPr lang="en-IN" sz="2000" b="0" i="1" u="none" strike="noStrike" baseline="0" dirty="0">
                <a:solidFill>
                  <a:srgbClr val="000000"/>
                </a:solidFill>
                <a:latin typeface="Palatino LT Std"/>
              </a:rPr>
              <a:t>Migration strategy </a:t>
            </a:r>
          </a:p>
          <a:p>
            <a:pPr marL="266700" lvl="3" indent="-266700">
              <a:buClr>
                <a:srgbClr val="6724EC"/>
              </a:buClr>
              <a:buFont typeface="+mj-lt"/>
              <a:buAutoNum type="arabicPeriod"/>
            </a:pPr>
            <a:r>
              <a:rPr lang="en-IN" sz="2000" b="0" i="1" u="none" strike="noStrike" baseline="0" dirty="0">
                <a:solidFill>
                  <a:srgbClr val="000000"/>
                </a:solidFill>
                <a:latin typeface="Palatino LT Std"/>
              </a:rPr>
              <a:t>Prototyping </a:t>
            </a:r>
            <a:endParaRPr lang="en-IN" sz="2000" i="1" dirty="0">
              <a:solidFill>
                <a:srgbClr val="000000"/>
              </a:solidFill>
              <a:latin typeface="Palatino LT Std"/>
            </a:endParaRPr>
          </a:p>
          <a:p>
            <a:pPr marL="266700" lvl="3" indent="-266700">
              <a:buClr>
                <a:srgbClr val="6724EC"/>
              </a:buClr>
              <a:buFont typeface="+mj-lt"/>
              <a:buAutoNum type="arabicPeriod"/>
            </a:pPr>
            <a:r>
              <a:rPr lang="en-IN" sz="2000" b="0" i="1" u="none" strike="noStrike" baseline="0" dirty="0">
                <a:solidFill>
                  <a:srgbClr val="000000"/>
                </a:solidFill>
                <a:latin typeface="Palatino LT Std"/>
              </a:rPr>
              <a:t>Provisioning</a:t>
            </a:r>
            <a:r>
              <a:rPr lang="en-IN" sz="2000" b="0" i="0" u="none" strike="noStrike" baseline="0" dirty="0">
                <a:solidFill>
                  <a:srgbClr val="000000"/>
                </a:solidFill>
                <a:latin typeface="Palatino LT Std"/>
              </a:rPr>
              <a:t> </a:t>
            </a:r>
            <a:endParaRPr lang="en-IN" sz="2000" b="0" i="1" u="none" strike="noStrike" baseline="0" dirty="0">
              <a:solidFill>
                <a:srgbClr val="000000"/>
              </a:solidFill>
              <a:latin typeface="Palatino LT Std"/>
            </a:endParaRPr>
          </a:p>
          <a:p>
            <a:pPr marL="266700" lvl="3" indent="-266700">
              <a:buClr>
                <a:srgbClr val="6724EC"/>
              </a:buClr>
              <a:buFont typeface="+mj-lt"/>
              <a:buAutoNum type="arabicPeriod"/>
            </a:pPr>
            <a:r>
              <a:rPr lang="en-IN" sz="2000" b="0" i="1" u="none" strike="noStrike" baseline="0" dirty="0">
                <a:solidFill>
                  <a:srgbClr val="000000"/>
                </a:solidFill>
                <a:latin typeface="Palatino LT Std"/>
              </a:rPr>
              <a:t>Testing </a:t>
            </a:r>
          </a:p>
          <a:p>
            <a:pPr marL="0" lvl="3" indent="0">
              <a:buClr>
                <a:srgbClr val="6724EC"/>
              </a:buClr>
              <a:buNone/>
            </a:pPr>
            <a:endParaRPr lang="en-US" sz="2000" b="1" dirty="0">
              <a:solidFill>
                <a:srgbClr val="FF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995473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Phases of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630238" lvl="3" indent="-630238">
              <a:buClr>
                <a:srgbClr val="6724EC"/>
              </a:buClr>
              <a:buNone/>
            </a:pPr>
            <a:r>
              <a:rPr lang="en-US" sz="2000" b="1" dirty="0">
                <a:solidFill>
                  <a:srgbClr val="FF0000"/>
                </a:solidFill>
                <a:latin typeface="Times New Roman" panose="02020603050405020304" pitchFamily="18" charset="0"/>
                <a:cs typeface="Times New Roman" pitchFamily="18" charset="0"/>
              </a:rPr>
              <a:t>1. Evaluation: </a:t>
            </a:r>
            <a:r>
              <a:rPr lang="en-GB" sz="2000" b="0" i="0" u="none" strike="noStrike" baseline="0" dirty="0">
                <a:solidFill>
                  <a:srgbClr val="000000"/>
                </a:solidFill>
                <a:latin typeface="Palatino LT Std"/>
              </a:rPr>
              <a:t>Evaluation is carried out for all the components like </a:t>
            </a:r>
          </a:p>
          <a:p>
            <a:pPr marL="342900" lvl="3" indent="192088">
              <a:buClr>
                <a:srgbClr val="6724EC"/>
              </a:buClr>
              <a:buFont typeface="Arial" panose="020B0604020202020204" pitchFamily="34" charset="0"/>
              <a:buChar char="•"/>
            </a:pPr>
            <a:r>
              <a:rPr lang="en-GB" sz="2000" b="0" i="0" u="none" strike="noStrike" baseline="0" dirty="0">
                <a:solidFill>
                  <a:srgbClr val="000000"/>
                </a:solidFill>
                <a:latin typeface="Palatino LT Std"/>
              </a:rPr>
              <a:t>	Current infrastructure and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Application Architecture, </a:t>
            </a:r>
          </a:p>
          <a:p>
            <a:pPr marL="900113" lvl="3" indent="-5349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Environment in terms of Compute, Storage, Monitoring, and Management,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SLAs,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Operational Processes,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Financial Considerations,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Risk,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Security,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C</a:t>
            </a:r>
            <a:r>
              <a:rPr lang="en-GB" sz="2000" b="0" i="0" u="none" strike="noStrike" baseline="0" dirty="0">
                <a:solidFill>
                  <a:srgbClr val="000000"/>
                </a:solidFill>
                <a:latin typeface="Palatino LT Std"/>
              </a:rPr>
              <a:t>ompliance, and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Licensing needs </a:t>
            </a:r>
          </a:p>
          <a:p>
            <a:pPr marL="0" lvl="3" indent="0">
              <a:buClr>
                <a:srgbClr val="6724EC"/>
              </a:buClr>
              <a:buNone/>
            </a:pPr>
            <a:r>
              <a:rPr lang="en-GB" sz="2000" b="0" i="0" u="none" strike="noStrike" baseline="0" dirty="0">
                <a:solidFill>
                  <a:srgbClr val="000000"/>
                </a:solidFill>
                <a:latin typeface="Palatino LT Std"/>
              </a:rPr>
              <a:t>are identified to build a business case for moving to the cloud. </a:t>
            </a:r>
            <a:endParaRPr lang="en-IN" sz="2000" b="0" i="0" u="none" strike="noStrike" baseline="0" dirty="0">
              <a:solidFill>
                <a:srgbClr val="000000"/>
              </a:solidFill>
              <a:latin typeface="Palatino LT Std"/>
            </a:endParaRPr>
          </a:p>
          <a:p>
            <a:pPr marL="0" lvl="3" indent="0">
              <a:buClr>
                <a:srgbClr val="6724EC"/>
              </a:buClr>
              <a:buNone/>
            </a:pPr>
            <a:r>
              <a:rPr lang="en-US" sz="2000" b="1" dirty="0">
                <a:solidFill>
                  <a:srgbClr val="FF0000"/>
                </a:solidFill>
                <a:latin typeface="Times New Roman" panose="02020603050405020304" pitchFamily="18" charset="0"/>
                <a:cs typeface="Times New Roman" pitchFamily="18" charset="0"/>
              </a:rPr>
              <a:t>2. Migration strategy: </a:t>
            </a:r>
            <a:r>
              <a:rPr lang="en-GB" sz="1800" b="0" i="0" u="none" strike="noStrike" baseline="0" dirty="0">
                <a:solidFill>
                  <a:srgbClr val="000000"/>
                </a:solidFill>
                <a:latin typeface="Palatino LT Std"/>
              </a:rPr>
              <a:t>Based on the evaluation, a migration strategy is drawn—a </a:t>
            </a:r>
            <a:r>
              <a:rPr lang="en-GB" sz="1800" b="0" i="0" u="none" strike="noStrike" baseline="0" dirty="0" err="1">
                <a:solidFill>
                  <a:srgbClr val="000000"/>
                </a:solidFill>
                <a:latin typeface="Palatino LT Std"/>
              </a:rPr>
              <a:t>hotplug</a:t>
            </a:r>
            <a:r>
              <a:rPr lang="en-GB" sz="1800" b="0" i="0" u="none" strike="noStrike" baseline="0" dirty="0">
                <a:solidFill>
                  <a:srgbClr val="000000"/>
                </a:solidFill>
                <a:latin typeface="Palatino LT Std"/>
              </a:rPr>
              <a:t> strategy is used where the applications and their data and interface dependencies are isolated and these applications can be operationalized all at once.					</a:t>
            </a:r>
            <a:r>
              <a:rPr lang="en-GB" b="1" dirty="0">
                <a:solidFill>
                  <a:srgbClr val="000000"/>
                </a:solidFill>
                <a:latin typeface="Palatino LT Std"/>
              </a:rPr>
              <a:t>OR</a:t>
            </a:r>
          </a:p>
          <a:p>
            <a:pPr marL="0" lvl="3" indent="0">
              <a:buClr>
                <a:srgbClr val="6724EC"/>
              </a:buClr>
              <a:buNone/>
            </a:pPr>
            <a:r>
              <a:rPr lang="en-GB" dirty="0">
                <a:solidFill>
                  <a:srgbClr val="000000"/>
                </a:solidFill>
                <a:latin typeface="Palatino LT Std"/>
              </a:rPr>
              <a:t>An application is partially migrated.</a:t>
            </a:r>
            <a:endParaRPr lang="en-US" dirty="0">
              <a:solidFill>
                <a:srgbClr val="000000"/>
              </a:solidFill>
              <a:latin typeface="Palatino LT Std"/>
            </a:endParaRPr>
          </a:p>
        </p:txBody>
      </p:sp>
    </p:spTree>
    <p:extLst>
      <p:ext uri="{BB962C8B-B14F-4D97-AF65-F5344CB8AC3E}">
        <p14:creationId xmlns:p14="http://schemas.microsoft.com/office/powerpoint/2010/main" val="3197198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Phases of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L="630238" lvl="3" indent="-630238">
              <a:buClr>
                <a:srgbClr val="6724EC"/>
              </a:buClr>
              <a:buNone/>
            </a:pPr>
            <a:r>
              <a:rPr lang="en-GB" sz="2000" b="1" dirty="0">
                <a:solidFill>
                  <a:srgbClr val="FF0000"/>
                </a:solidFill>
                <a:latin typeface="Times New Roman" panose="02020603050405020304" pitchFamily="18" charset="0"/>
                <a:cs typeface="Times New Roman" pitchFamily="18" charset="0"/>
              </a:rPr>
              <a:t>3. Prototyping: </a:t>
            </a:r>
          </a:p>
          <a:p>
            <a:pPr marL="0" lvl="3" indent="0">
              <a:buClr>
                <a:srgbClr val="6724EC"/>
              </a:buClr>
              <a:buNone/>
            </a:pPr>
            <a:r>
              <a:rPr lang="en-GB" sz="1800" b="0" i="0" u="none" strike="noStrike" baseline="0" dirty="0">
                <a:solidFill>
                  <a:srgbClr val="000000"/>
                </a:solidFill>
                <a:latin typeface="Palatino LT Std"/>
              </a:rPr>
              <a:t>Migration activity is preceded by a prototyping activity to validate and ensure that a </a:t>
            </a:r>
            <a:r>
              <a:rPr lang="en-GB" sz="1800" b="1" i="0" u="none" strike="noStrike" baseline="0" dirty="0">
                <a:solidFill>
                  <a:srgbClr val="000000"/>
                </a:solidFill>
                <a:latin typeface="Palatino LT Std"/>
              </a:rPr>
              <a:t>small portion of the applications are tested </a:t>
            </a:r>
            <a:r>
              <a:rPr lang="en-GB" sz="1800" b="0" i="0" u="none" strike="noStrike" baseline="0" dirty="0">
                <a:solidFill>
                  <a:srgbClr val="000000"/>
                </a:solidFill>
                <a:latin typeface="Palatino LT Std"/>
              </a:rPr>
              <a:t>on the cloud environment with test data setup.  </a:t>
            </a:r>
          </a:p>
          <a:p>
            <a:pPr marL="0" lvl="3" indent="0">
              <a:buClr>
                <a:srgbClr val="6724EC"/>
              </a:buClr>
              <a:buNone/>
            </a:pPr>
            <a:endParaRPr lang="en-GB" dirty="0">
              <a:solidFill>
                <a:srgbClr val="000000"/>
              </a:solidFill>
              <a:latin typeface="Palatino LT Std"/>
            </a:endParaRPr>
          </a:p>
          <a:p>
            <a:pPr marL="0" lvl="3" indent="0">
              <a:buClr>
                <a:srgbClr val="6724EC"/>
              </a:buClr>
              <a:buNone/>
            </a:pPr>
            <a:r>
              <a:rPr lang="en-GB" sz="2000" b="1" dirty="0">
                <a:solidFill>
                  <a:srgbClr val="FF0000"/>
                </a:solidFill>
                <a:latin typeface="Times New Roman" panose="02020603050405020304" pitchFamily="18" charset="0"/>
                <a:cs typeface="Times New Roman" pitchFamily="18" charset="0"/>
              </a:rPr>
              <a:t>4. Provisioning: </a:t>
            </a:r>
            <a:r>
              <a:rPr lang="en-GB" sz="1800" b="1" i="0" u="none" strike="noStrike" baseline="0" dirty="0">
                <a:solidFill>
                  <a:srgbClr val="000000"/>
                </a:solidFill>
                <a:latin typeface="Palatino LT Std"/>
              </a:rPr>
              <a:t>Premigration optimizations </a:t>
            </a:r>
            <a:r>
              <a:rPr lang="en-GB" sz="1800" b="0" i="0" u="none" strike="noStrike" baseline="0" dirty="0">
                <a:solidFill>
                  <a:srgbClr val="000000"/>
                </a:solidFill>
                <a:latin typeface="Palatino LT Std"/>
              </a:rPr>
              <a:t>identified are implemented.  </a:t>
            </a:r>
            <a:endParaRPr lang="en-GB" sz="2000" b="1" dirty="0">
              <a:solidFill>
                <a:srgbClr val="FF0000"/>
              </a:solidFill>
              <a:latin typeface="Times New Roman" panose="02020603050405020304" pitchFamily="18" charset="0"/>
              <a:cs typeface="Times New Roman" pitchFamily="18" charset="0"/>
            </a:endParaRP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Cloud servers </a:t>
            </a:r>
            <a:r>
              <a:rPr lang="en-GB" sz="1800" b="0" i="0" u="none" strike="noStrike" baseline="0" dirty="0">
                <a:solidFill>
                  <a:srgbClr val="000000"/>
                </a:solidFill>
                <a:latin typeface="Palatino LT Std"/>
              </a:rPr>
              <a:t>are provisioned for all the identified environments</a:t>
            </a:r>
          </a:p>
          <a:p>
            <a:pPr marL="285750" lvl="3" indent="-285750">
              <a:buClr>
                <a:srgbClr val="6724EC"/>
              </a:buClr>
              <a:buFont typeface="Wingdings" panose="05000000000000000000" pitchFamily="2" charset="2"/>
              <a:buChar char="ü"/>
            </a:pPr>
            <a:r>
              <a:rPr lang="en-GB" b="1" dirty="0">
                <a:solidFill>
                  <a:srgbClr val="000000"/>
                </a:solidFill>
                <a:latin typeface="Palatino LT Std"/>
              </a:rPr>
              <a:t>N</a:t>
            </a:r>
            <a:r>
              <a:rPr lang="en-GB" sz="1800" b="1" i="0" u="none" strike="noStrike" baseline="0" dirty="0">
                <a:solidFill>
                  <a:srgbClr val="000000"/>
                </a:solidFill>
                <a:latin typeface="Palatino LT Std"/>
              </a:rPr>
              <a:t>ecessary platform </a:t>
            </a:r>
            <a:r>
              <a:rPr lang="en-GB" sz="1800" b="1" i="0" u="none" strike="noStrike" baseline="0" dirty="0" err="1">
                <a:solidFill>
                  <a:srgbClr val="000000"/>
                </a:solidFill>
                <a:latin typeface="Palatino LT Std"/>
              </a:rPr>
              <a:t>softwares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and applications are deployed</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Configurations</a:t>
            </a:r>
            <a:r>
              <a:rPr lang="en-GB" sz="1800" b="0" i="0" u="none" strike="noStrike" baseline="0" dirty="0">
                <a:solidFill>
                  <a:srgbClr val="000000"/>
                </a:solidFill>
                <a:latin typeface="Palatino LT Std"/>
              </a:rPr>
              <a:t> are tuned to match the new environment sizing</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Databases and files</a:t>
            </a:r>
            <a:r>
              <a:rPr lang="en-GB" sz="1800" b="0" i="0" u="none" strike="noStrike" baseline="0" dirty="0">
                <a:solidFill>
                  <a:srgbClr val="000000"/>
                </a:solidFill>
                <a:latin typeface="Palatino LT Std"/>
              </a:rPr>
              <a:t> are replicated</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All internal and external integration points </a:t>
            </a:r>
            <a:r>
              <a:rPr lang="en-GB" sz="1800" b="0" i="0" u="none" strike="noStrike" baseline="0" dirty="0">
                <a:solidFill>
                  <a:srgbClr val="000000"/>
                </a:solidFill>
                <a:latin typeface="Palatino LT Std"/>
              </a:rPr>
              <a:t>are properly configured</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Web services, batch jobs, and operation and management software </a:t>
            </a:r>
            <a:r>
              <a:rPr lang="en-GB" sz="1800" b="0" i="0" u="none" strike="noStrike" baseline="0" dirty="0">
                <a:solidFill>
                  <a:srgbClr val="000000"/>
                </a:solidFill>
                <a:latin typeface="Palatino LT Std"/>
              </a:rPr>
              <a:t>are set up in the new environments </a:t>
            </a:r>
          </a:p>
          <a:p>
            <a:pPr marL="285750" lvl="3" indent="-285750">
              <a:buClr>
                <a:srgbClr val="6724EC"/>
              </a:buClr>
              <a:buFont typeface="Wingdings" panose="05000000000000000000" pitchFamily="2" charset="2"/>
              <a:buChar char="Ø"/>
            </a:pPr>
            <a:endParaRPr lang="en-GB" dirty="0">
              <a:solidFill>
                <a:srgbClr val="000000"/>
              </a:solidFill>
              <a:latin typeface="Palatino LT Std"/>
              <a:cs typeface="Times New Roman" pitchFamily="18" charset="0"/>
            </a:endParaRPr>
          </a:p>
          <a:p>
            <a:pPr marL="0" lvl="3" indent="0">
              <a:buClr>
                <a:srgbClr val="6724EC"/>
              </a:buClr>
              <a:buNone/>
            </a:pPr>
            <a:r>
              <a:rPr lang="en-GB" sz="2000" b="1" dirty="0">
                <a:solidFill>
                  <a:srgbClr val="FF0000"/>
                </a:solidFill>
                <a:latin typeface="Times New Roman" panose="02020603050405020304" pitchFamily="18" charset="0"/>
                <a:cs typeface="Times New Roman" pitchFamily="18" charset="0"/>
              </a:rPr>
              <a:t>5. Testing: </a:t>
            </a:r>
            <a:r>
              <a:rPr lang="en-GB" sz="1800" b="1" i="0" u="none" strike="noStrike" baseline="0" dirty="0">
                <a:solidFill>
                  <a:srgbClr val="000000"/>
                </a:solidFill>
                <a:latin typeface="Palatino LT Std"/>
              </a:rPr>
              <a:t>Postmigration tests </a:t>
            </a:r>
            <a:r>
              <a:rPr lang="en-GB" sz="1800" b="0" i="0" u="none" strike="noStrike" baseline="0" dirty="0">
                <a:solidFill>
                  <a:srgbClr val="000000"/>
                </a:solidFill>
                <a:latin typeface="Palatino LT Std"/>
              </a:rPr>
              <a:t>are conducted to ensure that migration has been successful. </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Performance and Load testing</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Failure and Recovery testing</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Scale-out testing are conducted against the expected traffic load and resource utilization levels.</a:t>
            </a:r>
            <a:endParaRPr lang="en-US" sz="2000" b="1" dirty="0">
              <a:solidFill>
                <a:srgbClr val="FF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15982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Approaches for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630238" lvl="3" indent="-630238">
              <a:buClr>
                <a:srgbClr val="6724EC"/>
              </a:buClr>
              <a:buNone/>
            </a:pPr>
            <a:r>
              <a:rPr lang="en-GB" sz="2000" b="1" dirty="0">
                <a:solidFill>
                  <a:srgbClr val="FF0000"/>
                </a:solidFill>
                <a:latin typeface="Times New Roman" panose="02020603050405020304" pitchFamily="18" charset="0"/>
                <a:cs typeface="Times New Roman" pitchFamily="18" charset="0"/>
              </a:rPr>
              <a:t>Four Approaches for cloud migration:</a:t>
            </a:r>
          </a:p>
          <a:p>
            <a:pPr marL="630238" lvl="3" indent="-363538">
              <a:buClr>
                <a:srgbClr val="6724EC"/>
              </a:buClr>
              <a:buFont typeface="+mj-lt"/>
              <a:buAutoNum type="arabicParenR"/>
            </a:pPr>
            <a:r>
              <a:rPr lang="en-IN" sz="1800" b="0" i="1" u="none" strike="noStrike" baseline="0" dirty="0">
                <a:solidFill>
                  <a:srgbClr val="000000"/>
                </a:solidFill>
                <a:latin typeface="Palatino LT Std"/>
              </a:rPr>
              <a:t>Migrate existing applications</a:t>
            </a:r>
            <a:endParaRPr lang="en-IN" sz="1800" b="0" i="0" u="none" strike="noStrike" baseline="0" dirty="0">
              <a:solidFill>
                <a:srgbClr val="000000"/>
              </a:solidFill>
              <a:latin typeface="Palatino LT Std"/>
            </a:endParaRPr>
          </a:p>
          <a:p>
            <a:pPr marL="630238" lvl="3" indent="-363538">
              <a:buClr>
                <a:srgbClr val="6724EC"/>
              </a:buClr>
              <a:buFont typeface="+mj-lt"/>
              <a:buAutoNum type="arabicParenR"/>
            </a:pPr>
            <a:r>
              <a:rPr lang="en-IN" sz="1800" b="0" i="1" u="none" strike="noStrike" baseline="0" dirty="0">
                <a:solidFill>
                  <a:srgbClr val="000000"/>
                </a:solidFill>
                <a:latin typeface="Palatino LT Std"/>
              </a:rPr>
              <a:t>Start from scratch</a:t>
            </a:r>
            <a:endParaRPr lang="en-IN" dirty="0">
              <a:solidFill>
                <a:srgbClr val="000000"/>
              </a:solidFill>
              <a:latin typeface="Palatino LT Std"/>
            </a:endParaRPr>
          </a:p>
          <a:p>
            <a:pPr marL="630238" lvl="3" indent="-363538">
              <a:buClr>
                <a:srgbClr val="6724EC"/>
              </a:buClr>
              <a:buFont typeface="+mj-lt"/>
              <a:buAutoNum type="arabicParenR"/>
            </a:pPr>
            <a:r>
              <a:rPr lang="en-IN" sz="1800" b="0" i="1" u="none" strike="noStrike" baseline="0" dirty="0">
                <a:solidFill>
                  <a:srgbClr val="000000"/>
                </a:solidFill>
                <a:latin typeface="Palatino LT Std"/>
              </a:rPr>
              <a:t>Separate company</a:t>
            </a:r>
            <a:endParaRPr lang="en-IN" sz="1800" b="0" i="0" u="none" strike="noStrike" baseline="0" dirty="0">
              <a:solidFill>
                <a:srgbClr val="000000"/>
              </a:solidFill>
              <a:latin typeface="Palatino LT Std"/>
            </a:endParaRPr>
          </a:p>
          <a:p>
            <a:pPr marL="630238" lvl="3" indent="-363538">
              <a:buClr>
                <a:srgbClr val="6724EC"/>
              </a:buClr>
              <a:buFont typeface="+mj-lt"/>
              <a:buAutoNum type="arabicParenR"/>
            </a:pPr>
            <a:r>
              <a:rPr lang="en-GB" sz="1800" b="0" i="1" u="none" strike="noStrike" baseline="0" dirty="0">
                <a:solidFill>
                  <a:srgbClr val="000000"/>
                </a:solidFill>
                <a:latin typeface="Palatino LT Std"/>
              </a:rPr>
              <a:t>Buy an existing cloud vendor </a:t>
            </a:r>
          </a:p>
          <a:p>
            <a:pPr marL="266700" lvl="3" indent="-266700">
              <a:buClr>
                <a:srgbClr val="6724EC"/>
              </a:buClr>
              <a:buNone/>
            </a:pPr>
            <a:endParaRPr lang="en-IN" sz="2000" b="1" i="1" u="none" strike="noStrike" baseline="0" dirty="0">
              <a:solidFill>
                <a:srgbClr val="000000"/>
              </a:solidFill>
              <a:latin typeface="Palatino LT Std"/>
            </a:endParaRPr>
          </a:p>
          <a:p>
            <a:pPr marL="266700" lvl="3" indent="-266700">
              <a:buClr>
                <a:srgbClr val="6724EC"/>
              </a:buClr>
              <a:buNone/>
            </a:pPr>
            <a:r>
              <a:rPr lang="en-IN" sz="2000" b="1" i="1" u="none" strike="noStrike" baseline="0" dirty="0">
                <a:solidFill>
                  <a:srgbClr val="000000"/>
                </a:solidFill>
                <a:latin typeface="Palatino LT Std"/>
              </a:rPr>
              <a:t>1. Migrate existing applications:</a:t>
            </a:r>
            <a:endParaRPr lang="en-US" sz="2000" b="1" i="1" dirty="0">
              <a:solidFill>
                <a:srgbClr val="FF0000"/>
              </a:solidFill>
              <a:latin typeface="Times New Roman" panose="02020603050405020304" pitchFamily="18" charset="0"/>
              <a:cs typeface="Times New Roman" pitchFamily="18" charset="0"/>
            </a:endParaRPr>
          </a:p>
          <a:p>
            <a:pPr marL="0" lvl="3" indent="0">
              <a:buClr>
                <a:srgbClr val="6724EC"/>
              </a:buClr>
              <a:buNone/>
            </a:pPr>
            <a:r>
              <a:rPr lang="en-GB" sz="1800" b="0" i="0" u="none" strike="noStrike" baseline="0" dirty="0">
                <a:solidFill>
                  <a:srgbClr val="000000"/>
                </a:solidFill>
                <a:latin typeface="Palatino LT Std"/>
              </a:rPr>
              <a:t>Rebuild or rearchitect some or all the applications, taking advantage of some of the virtualization technologies around to accelerate the work.  </a:t>
            </a:r>
          </a:p>
          <a:p>
            <a:pPr marL="0" lvl="3" indent="0">
              <a:buClr>
                <a:srgbClr val="6724EC"/>
              </a:buClr>
              <a:buNone/>
            </a:pPr>
            <a:r>
              <a:rPr lang="en-IN" sz="2000" b="1" i="1" dirty="0">
                <a:solidFill>
                  <a:srgbClr val="000000"/>
                </a:solidFill>
                <a:latin typeface="Palatino LT Std"/>
              </a:rPr>
              <a:t>2. Start from scratch: </a:t>
            </a:r>
          </a:p>
          <a:p>
            <a:pPr marL="0" lvl="3" indent="0">
              <a:buClr>
                <a:srgbClr val="6724EC"/>
              </a:buClr>
              <a:buNone/>
            </a:pPr>
            <a:r>
              <a:rPr lang="en-GB" sz="1800" b="0" i="0" u="none" strike="noStrike" baseline="0" dirty="0">
                <a:solidFill>
                  <a:srgbClr val="000000"/>
                </a:solidFill>
                <a:latin typeface="Palatino LT Std"/>
              </a:rPr>
              <a:t>Rather than confuse customers with choice, and tie up engineers trying to rebuild existing application, it may be easier to start again. </a:t>
            </a:r>
            <a:r>
              <a:rPr lang="en-IN" sz="2000" b="1" i="1" u="none" strike="noStrike" baseline="0" dirty="0">
                <a:solidFill>
                  <a:srgbClr val="000000"/>
                </a:solidFill>
                <a:latin typeface="Palatino LT Std"/>
              </a:rPr>
              <a:t>  </a:t>
            </a:r>
            <a:endParaRPr lang="en-IN" sz="2000" b="1" i="1" dirty="0">
              <a:solidFill>
                <a:srgbClr val="000000"/>
              </a:solidFill>
              <a:latin typeface="Palatino LT Std"/>
            </a:endParaRPr>
          </a:p>
          <a:p>
            <a:pPr marL="0" lvl="3" indent="0">
              <a:buClr>
                <a:srgbClr val="6724EC"/>
              </a:buClr>
              <a:buNone/>
            </a:pPr>
            <a:r>
              <a:rPr lang="en-IN" sz="2000" b="1" i="1" dirty="0">
                <a:solidFill>
                  <a:srgbClr val="000000"/>
                </a:solidFill>
                <a:latin typeface="Palatino LT Std"/>
              </a:rPr>
              <a:t>3. Separate company:</a:t>
            </a:r>
          </a:p>
          <a:p>
            <a:pPr marL="0" lvl="3" indent="0">
              <a:buClr>
                <a:srgbClr val="6724EC"/>
              </a:buClr>
              <a:buNone/>
            </a:pPr>
            <a:r>
              <a:rPr lang="en-GB" sz="1800" b="0" i="0" u="none" strike="noStrike" baseline="0" dirty="0">
                <a:solidFill>
                  <a:srgbClr val="000000"/>
                </a:solidFill>
                <a:latin typeface="Palatino LT Std"/>
              </a:rPr>
              <a:t>One may want to create a whole new company with separate brand, management, R&amp;D, and sales. The investment and internet protocol (IP) may come from the existing company, but many of the conflicts disappear once a new </a:t>
            </a:r>
            <a:r>
              <a:rPr lang="en-GB" sz="1800" b="0" i="1" u="none" strike="noStrike" baseline="0" dirty="0">
                <a:solidFill>
                  <a:srgbClr val="000000"/>
                </a:solidFill>
                <a:latin typeface="Palatino LT Std"/>
              </a:rPr>
              <a:t>born in the cloud </a:t>
            </a:r>
            <a:r>
              <a:rPr lang="en-GB" sz="1800" b="0" i="0" u="none" strike="noStrike" baseline="0" dirty="0">
                <a:solidFill>
                  <a:srgbClr val="000000"/>
                </a:solidFill>
                <a:latin typeface="Palatino LT Std"/>
              </a:rPr>
              <a:t>company is established. </a:t>
            </a:r>
            <a:endParaRPr lang="en-IN" sz="2000" b="1" i="1" dirty="0">
              <a:solidFill>
                <a:srgbClr val="000000"/>
              </a:solidFill>
              <a:latin typeface="Palatino LT Std"/>
            </a:endParaRPr>
          </a:p>
          <a:p>
            <a:pPr marL="0" lvl="3" indent="0">
              <a:buClr>
                <a:srgbClr val="6724EC"/>
              </a:buClr>
              <a:buNone/>
            </a:pPr>
            <a:r>
              <a:rPr lang="en-GB" sz="2000" b="1" i="1" dirty="0">
                <a:solidFill>
                  <a:srgbClr val="000000"/>
                </a:solidFill>
                <a:latin typeface="Palatino LT Std"/>
              </a:rPr>
              <a:t> </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295931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Approaches for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lvl="3" indent="0">
              <a:buClr>
                <a:srgbClr val="6724EC"/>
              </a:buClr>
              <a:buNone/>
            </a:pPr>
            <a:r>
              <a:rPr lang="en-GB" sz="2000" b="1" i="1" dirty="0">
                <a:solidFill>
                  <a:srgbClr val="000000"/>
                </a:solidFill>
                <a:latin typeface="Palatino LT Std"/>
              </a:rPr>
              <a:t>4. Buy an existing cloud vendor:</a:t>
            </a:r>
            <a:endParaRPr lang="en-IN" sz="2000" b="1" i="1" dirty="0">
              <a:solidFill>
                <a:srgbClr val="000000"/>
              </a:solidFill>
              <a:latin typeface="Palatino LT Std"/>
            </a:endParaRPr>
          </a:p>
          <a:p>
            <a:pPr marL="0" lvl="3" indent="0">
              <a:buClr>
                <a:srgbClr val="6724EC"/>
              </a:buClr>
              <a:buNone/>
            </a:pPr>
            <a:r>
              <a:rPr lang="en-GB" sz="1800" b="0" i="0" u="none" strike="noStrike" baseline="0" dirty="0">
                <a:solidFill>
                  <a:srgbClr val="000000"/>
                </a:solidFill>
                <a:latin typeface="Palatino LT Std"/>
              </a:rPr>
              <a:t>For a large established vendor, buying a cloud-based competitor achieves two things. Firstly, it removes a competitor, and secondly, it enables the vendor to hit the ground running in the cloud space. </a:t>
            </a:r>
            <a:endParaRPr lang="en-IN" sz="2000" b="1" i="1" dirty="0">
              <a:solidFill>
                <a:srgbClr val="000000"/>
              </a:solidFill>
              <a:latin typeface="Palatino LT Std"/>
            </a:endParaRPr>
          </a:p>
          <a:p>
            <a:pPr marL="0" lvl="3" indent="0">
              <a:buClr>
                <a:srgbClr val="6724EC"/>
              </a:buClr>
              <a:buNone/>
            </a:pPr>
            <a:r>
              <a:rPr lang="en-GB" sz="2000" b="1" i="1" dirty="0">
                <a:solidFill>
                  <a:srgbClr val="000000"/>
                </a:solidFill>
                <a:latin typeface="Palatino LT Std"/>
              </a:rPr>
              <a:t> </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5029962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2:</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Cloud Deployment Models &amp; Service Models</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22882879"/>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2.1</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Cloud Deployment Models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19684224"/>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err="1">
                <a:solidFill>
                  <a:srgbClr val="6724EC"/>
                </a:solidFill>
                <a:latin typeface="Palatino LT Std"/>
                <a:ea typeface="+mn-ea"/>
                <a:cs typeface="Times New Roman" pitchFamily="18" charset="0"/>
              </a:rPr>
              <a:t>Cload</a:t>
            </a:r>
            <a:r>
              <a:rPr lang="en-GB" sz="2700" b="1" dirty="0">
                <a:solidFill>
                  <a:srgbClr val="6724EC"/>
                </a:solidFill>
                <a:latin typeface="Palatino LT Std"/>
                <a:ea typeface="+mn-ea"/>
                <a:cs typeface="Times New Roman" pitchFamily="18" charset="0"/>
              </a:rPr>
              <a:t> deployment models</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ü"/>
            </a:pPr>
            <a:r>
              <a:rPr lang="en-GB" sz="1800" b="1" i="0" u="none" strike="noStrike" baseline="0" dirty="0">
                <a:solidFill>
                  <a:srgbClr val="000000"/>
                </a:solidFill>
                <a:latin typeface="Palatino LT Std"/>
              </a:rPr>
              <a:t>The deployment models </a:t>
            </a:r>
            <a:r>
              <a:rPr lang="en-GB" sz="1800" b="0" i="0" u="none" strike="noStrike" baseline="0" dirty="0">
                <a:solidFill>
                  <a:srgbClr val="000000"/>
                </a:solidFill>
                <a:latin typeface="Palatino LT Std"/>
              </a:rPr>
              <a:t>are the different ways in which the cloud computing environment can be set up, that is, the several ways in which the cloud can be deployed. </a:t>
            </a:r>
          </a:p>
          <a:p>
            <a:pPr marR="2400" algn="just">
              <a:buFont typeface="Wingdings" panose="05000000000000000000" pitchFamily="2" charset="2"/>
              <a:buChar char="ü"/>
            </a:pPr>
            <a:endParaRPr lang="en-GB" sz="1800" dirty="0">
              <a:solidFill>
                <a:srgbClr val="000000"/>
              </a:solidFill>
              <a:latin typeface="Palatino LT Std"/>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It is important to have an idea about the deployment models because setting up a cloud is the most basic requirement prior to starting any further study about cloud computing. Cloud computing is business oriented.</a:t>
            </a:r>
          </a:p>
          <a:p>
            <a:pPr marR="2400" algn="just">
              <a:buFont typeface="Wingdings" panose="05000000000000000000" pitchFamily="2" charset="2"/>
              <a:buChar char="ü"/>
            </a:pPr>
            <a:endParaRPr lang="en-GB" sz="1800" dirty="0">
              <a:solidFill>
                <a:srgbClr val="000000"/>
              </a:solidFill>
              <a:latin typeface="Palatino LT Std"/>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A model should be selected based on the </a:t>
            </a:r>
            <a:r>
              <a:rPr lang="en-GB" sz="1800" b="1" i="0" u="none" strike="noStrike" baseline="0" dirty="0">
                <a:solidFill>
                  <a:srgbClr val="000000"/>
                </a:solidFill>
                <a:latin typeface="Palatino LT Std"/>
              </a:rPr>
              <a:t>needs, requirements, budget, and security. </a:t>
            </a:r>
          </a:p>
          <a:p>
            <a:pPr marR="2400" algn="just">
              <a:buFont typeface="Wingdings" panose="05000000000000000000" pitchFamily="2" charset="2"/>
              <a:buChar char="ü"/>
            </a:pPr>
            <a:r>
              <a:rPr lang="en-GB" sz="1800" b="0" i="0" u="none" strike="noStrike" baseline="0" dirty="0">
                <a:solidFill>
                  <a:srgbClr val="000000"/>
                </a:solidFill>
                <a:latin typeface="Palatino LT Std"/>
              </a:rPr>
              <a:t>A wrong decision in the deployment model may affect the organization heavily.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There are many users of the cloud, and each user has different needs. One deployment model will not suite all the cloud users. Based on the cloud setup, the properties of the cloud change.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045407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err="1">
                <a:solidFill>
                  <a:srgbClr val="6724EC"/>
                </a:solidFill>
                <a:latin typeface="Palatino LT Std"/>
                <a:ea typeface="+mn-ea"/>
                <a:cs typeface="Times New Roman" pitchFamily="18" charset="0"/>
              </a:rPr>
              <a:t>Cload</a:t>
            </a:r>
            <a:r>
              <a:rPr lang="en-GB" sz="2700" b="1" dirty="0">
                <a:solidFill>
                  <a:srgbClr val="6724EC"/>
                </a:solidFill>
                <a:latin typeface="Palatino LT Std"/>
                <a:ea typeface="+mn-ea"/>
                <a:cs typeface="Times New Roman" pitchFamily="18" charset="0"/>
              </a:rPr>
              <a:t> deployment models</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000000"/>
                </a:solidFill>
                <a:latin typeface="Palatino LT Std"/>
              </a:rPr>
              <a:t>4 types of Deployment Models:</a:t>
            </a:r>
          </a:p>
          <a:p>
            <a:pPr marL="0" marR="2400" indent="0" algn="just">
              <a:buNone/>
            </a:pPr>
            <a:r>
              <a:rPr lang="en-IN" sz="2000" i="0" u="none" strike="noStrike" baseline="0" dirty="0">
                <a:solidFill>
                  <a:srgbClr val="000000"/>
                </a:solidFill>
                <a:latin typeface="Palatino LT Std"/>
              </a:rPr>
              <a:t>1. Private cloud </a:t>
            </a:r>
          </a:p>
          <a:p>
            <a:pPr marL="0" marR="2400" indent="0" algn="just">
              <a:buNone/>
            </a:pPr>
            <a:r>
              <a:rPr lang="en-IN" sz="2000" i="0" u="none" strike="noStrike" baseline="0" dirty="0">
                <a:solidFill>
                  <a:srgbClr val="000000"/>
                </a:solidFill>
                <a:latin typeface="Palatino LT Std"/>
              </a:rPr>
              <a:t>2. Public cloud </a:t>
            </a:r>
          </a:p>
          <a:p>
            <a:pPr marL="0" marR="2400" indent="0" algn="just">
              <a:buNone/>
            </a:pPr>
            <a:r>
              <a:rPr lang="en-IN" sz="2000" i="0" u="none" strike="noStrike" baseline="0" dirty="0">
                <a:solidFill>
                  <a:srgbClr val="000000"/>
                </a:solidFill>
                <a:latin typeface="Palatino LT Std"/>
              </a:rPr>
              <a:t>3. Community cloud </a:t>
            </a:r>
          </a:p>
          <a:p>
            <a:pPr marL="0" marR="2400" indent="0" algn="just">
              <a:buNone/>
            </a:pPr>
            <a:r>
              <a:rPr lang="en-IN" sz="2000" i="0" u="none" strike="noStrike" baseline="0" dirty="0">
                <a:solidFill>
                  <a:srgbClr val="000000"/>
                </a:solidFill>
                <a:latin typeface="Palatino LT Std"/>
              </a:rPr>
              <a:t>4. Hybrid cloud</a:t>
            </a:r>
            <a:endParaRPr lang="en-IN" sz="2000" i="1" dirty="0">
              <a:solidFill>
                <a:srgbClr val="000000"/>
              </a:solidFill>
              <a:latin typeface="Palatino LT Std"/>
            </a:endParaRPr>
          </a:p>
          <a:p>
            <a:pPr marL="0" lvl="3" indent="0">
              <a:buClr>
                <a:srgbClr val="6724EC"/>
              </a:buClr>
              <a:buNone/>
            </a:pPr>
            <a:r>
              <a:rPr lang="en-GB" sz="2400" b="1" i="1" dirty="0">
                <a:solidFill>
                  <a:srgbClr val="B907AC"/>
                </a:solidFill>
                <a:latin typeface="Palatino LT Std"/>
              </a:rPr>
              <a:t>Private Cloud:</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According to the National Institute of Standards and Technology (NIST), private cloud can be defined as the cloud infrastructure that is provisioned for exclusive use by a single organization comprising multiple consumers (e.g., business units).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It may be owned, managed, and operated by the organization, a third party, or some combination of them, and it may exist on or off premises </a:t>
            </a:r>
          </a:p>
          <a:p>
            <a:pPr marL="285750" lvl="3" indent="-285750">
              <a:buClr>
                <a:srgbClr val="6724EC"/>
              </a:buClr>
              <a:buFont typeface="Wingdings" panose="05000000000000000000" pitchFamily="2" charset="2"/>
              <a:buChar char="Ø"/>
            </a:pPr>
            <a:r>
              <a:rPr lang="en-GB" dirty="0">
                <a:solidFill>
                  <a:srgbClr val="000000"/>
                </a:solidFill>
                <a:latin typeface="Palatino LT Std"/>
              </a:rPr>
              <a:t> </a:t>
            </a:r>
            <a:r>
              <a:rPr lang="en-GB" sz="1800" b="0" i="0" u="none" strike="noStrike" baseline="0" dirty="0">
                <a:solidFill>
                  <a:srgbClr val="000000"/>
                </a:solidFill>
                <a:latin typeface="Palatino LT Std"/>
              </a:rPr>
              <a:t>The private cloud in simple terms is the cloud environment created for a single organization. It is usually private to the organization but can be managed by the organization or any other third party. </a:t>
            </a:r>
            <a:endParaRPr lang="en-GB" dirty="0">
              <a:solidFill>
                <a:srgbClr val="000000"/>
              </a:solidFill>
              <a:latin typeface="Palatino LT Std"/>
            </a:endParaRP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Private cloud can be deployed using Opensource tools such as </a:t>
            </a:r>
            <a:r>
              <a:rPr lang="en-GB" sz="1800" b="0" i="0" u="none" strike="noStrike" baseline="0" dirty="0" err="1">
                <a:solidFill>
                  <a:srgbClr val="000000"/>
                </a:solidFill>
                <a:latin typeface="Palatino LT Std"/>
              </a:rPr>
              <a:t>Openstack</a:t>
            </a:r>
            <a:r>
              <a:rPr lang="en-GB" sz="1800" b="0" i="0" u="none" strike="noStrike" baseline="0" dirty="0">
                <a:solidFill>
                  <a:srgbClr val="000000"/>
                </a:solidFill>
                <a:latin typeface="Palatino LT Std"/>
              </a:rPr>
              <a:t>, Eucalyptus. </a:t>
            </a:r>
          </a:p>
          <a:p>
            <a:pPr marL="285750" lvl="3" indent="-285750">
              <a:buClr>
                <a:srgbClr val="6724EC"/>
              </a:buClr>
              <a:buFont typeface="Wingdings" panose="05000000000000000000" pitchFamily="2" charset="2"/>
              <a:buChar char="Ø"/>
            </a:pPr>
            <a:r>
              <a:rPr lang="en-GB" dirty="0">
                <a:solidFill>
                  <a:srgbClr val="000000"/>
                </a:solidFill>
                <a:latin typeface="Palatino LT Std"/>
              </a:rPr>
              <a:t> </a:t>
            </a:r>
            <a:r>
              <a:rPr lang="en-GB" sz="1800" b="0" i="0" u="none" strike="noStrike" baseline="0" dirty="0">
                <a:solidFill>
                  <a:srgbClr val="000000"/>
                </a:solidFill>
                <a:latin typeface="Palatino LT Std"/>
              </a:rPr>
              <a:t>The private cloud is small in size as compared to other cloud models. Here, the cloud is deployed and maintained by the organizations itself. </a:t>
            </a:r>
            <a:endParaRPr lang="en-GB" sz="2000" b="1" i="1" dirty="0">
              <a:solidFill>
                <a:srgbClr val="000000"/>
              </a:solidFill>
              <a:latin typeface="Palatino LT Std"/>
            </a:endParaRP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1328939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err="1">
                <a:solidFill>
                  <a:srgbClr val="6724EC"/>
                </a:solidFill>
                <a:latin typeface="Palatino LT Std"/>
                <a:ea typeface="+mn-ea"/>
                <a:cs typeface="Times New Roman" pitchFamily="18" charset="0"/>
              </a:rPr>
              <a:t>Cload</a:t>
            </a:r>
            <a:r>
              <a:rPr lang="en-GB" sz="2700" b="1" dirty="0">
                <a:solidFill>
                  <a:srgbClr val="6724EC"/>
                </a:solidFill>
                <a:latin typeface="Palatino LT Std"/>
                <a:ea typeface="+mn-ea"/>
                <a:cs typeface="Times New Roman" pitchFamily="18" charset="0"/>
              </a:rPr>
              <a:t> deployment models</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000000"/>
                </a:solidFill>
                <a:latin typeface="Palatino LT Std"/>
              </a:rPr>
              <a:t>1. Private cloud </a:t>
            </a:r>
          </a:p>
          <a:p>
            <a:pPr marL="0" marR="2400" indent="0" algn="just">
              <a:buNone/>
              <a:tabLst>
                <a:tab pos="365125" algn="l"/>
              </a:tabLst>
            </a:pPr>
            <a:r>
              <a:rPr lang="en-IN" sz="2000" b="1" i="0" u="none" strike="noStrike" baseline="0" dirty="0">
                <a:solidFill>
                  <a:srgbClr val="000000"/>
                </a:solidFill>
                <a:latin typeface="Palatino LT Std"/>
              </a:rPr>
              <a:t> 	a) </a:t>
            </a:r>
            <a:r>
              <a:rPr lang="en-IN" sz="1800" b="0" i="0" u="none" strike="noStrike" baseline="0" dirty="0">
                <a:solidFill>
                  <a:srgbClr val="000000"/>
                </a:solidFill>
              </a:rPr>
              <a:t>Characteristics</a:t>
            </a:r>
          </a:p>
          <a:p>
            <a:pPr marL="0" marR="2400" indent="0" algn="just">
              <a:buNone/>
              <a:tabLst>
                <a:tab pos="365125" algn="l"/>
              </a:tabLst>
            </a:pPr>
            <a:r>
              <a:rPr lang="en-IN" sz="1800" b="0" i="0" u="none" strike="noStrike" baseline="0" dirty="0">
                <a:solidFill>
                  <a:srgbClr val="000000"/>
                </a:solidFill>
              </a:rPr>
              <a:t>	b) Suitability</a:t>
            </a:r>
          </a:p>
          <a:p>
            <a:pPr marL="0" marR="2400" indent="0" algn="just">
              <a:buNone/>
              <a:tabLst>
                <a:tab pos="365125" algn="l"/>
              </a:tabLst>
            </a:pPr>
            <a:r>
              <a:rPr lang="en-IN" sz="1800" dirty="0">
                <a:solidFill>
                  <a:srgbClr val="000000"/>
                </a:solidFill>
                <a:latin typeface="Palatino LT Std"/>
              </a:rPr>
              <a:t>	c) </a:t>
            </a:r>
            <a:r>
              <a:rPr lang="en-IN" sz="1800" b="0" i="0" u="none" strike="noStrike" baseline="0" dirty="0">
                <a:solidFill>
                  <a:srgbClr val="000000"/>
                </a:solidFill>
              </a:rPr>
              <a:t>On-Premise Private Cloud</a:t>
            </a:r>
            <a:endParaRPr lang="en-IN" sz="1800" dirty="0">
              <a:solidFill>
                <a:srgbClr val="000000"/>
              </a:solidFill>
            </a:endParaRPr>
          </a:p>
          <a:p>
            <a:pPr marL="1168400" marR="2400" indent="84138" algn="just">
              <a:buFont typeface="Wingdings" panose="05000000000000000000" pitchFamily="2" charset="2"/>
              <a:buChar char="ü"/>
              <a:tabLst>
                <a:tab pos="365125" algn="l"/>
              </a:tabLst>
            </a:pPr>
            <a:r>
              <a:rPr lang="en-IN" sz="1800" b="0" i="0" u="none" strike="noStrike" baseline="0" dirty="0">
                <a:solidFill>
                  <a:srgbClr val="000000"/>
                </a:solidFill>
              </a:rPr>
              <a:t>  Issues </a:t>
            </a:r>
          </a:p>
          <a:p>
            <a:pPr marL="0" marR="2400" indent="0" algn="just">
              <a:buNone/>
              <a:tabLst>
                <a:tab pos="365125" algn="l"/>
              </a:tabLst>
            </a:pPr>
            <a:r>
              <a:rPr lang="en-IN" sz="1800" b="0" i="0" u="none" strike="noStrike" baseline="0" dirty="0">
                <a:solidFill>
                  <a:srgbClr val="000000"/>
                </a:solidFill>
              </a:rPr>
              <a:t>	d) Outsourced Private Cloud</a:t>
            </a:r>
            <a:r>
              <a:rPr lang="en-IN" sz="1800" dirty="0">
                <a:solidFill>
                  <a:srgbClr val="000000"/>
                </a:solidFill>
              </a:rPr>
              <a:t> </a:t>
            </a:r>
          </a:p>
          <a:p>
            <a:pPr marL="1452563" marR="2400" indent="-285750" algn="just">
              <a:buFont typeface="Wingdings" panose="05000000000000000000" pitchFamily="2" charset="2"/>
              <a:buChar char="ü"/>
              <a:tabLst>
                <a:tab pos="365125" algn="l"/>
              </a:tabLst>
            </a:pPr>
            <a:r>
              <a:rPr lang="en-IN" sz="1800" b="0" i="0" u="none" strike="noStrike" baseline="0" dirty="0">
                <a:solidFill>
                  <a:srgbClr val="000000"/>
                </a:solidFill>
              </a:rPr>
              <a:t>Issues </a:t>
            </a:r>
          </a:p>
          <a:p>
            <a:pPr marL="0" marR="2400" indent="0" algn="just">
              <a:buNone/>
              <a:tabLst>
                <a:tab pos="365125" algn="l"/>
              </a:tabLst>
            </a:pPr>
            <a:r>
              <a:rPr lang="en-IN" sz="1800" b="0" i="0" u="none" strike="noStrike" baseline="0" dirty="0">
                <a:solidFill>
                  <a:srgbClr val="000000"/>
                </a:solidFill>
              </a:rPr>
              <a:t>	e) Advantages</a:t>
            </a:r>
          </a:p>
          <a:p>
            <a:pPr marL="0" marR="2400" indent="0" algn="just">
              <a:buNone/>
              <a:tabLst>
                <a:tab pos="365125" algn="l"/>
              </a:tabLst>
            </a:pPr>
            <a:r>
              <a:rPr lang="en-IN" sz="1800" b="0" i="0" u="none" strike="noStrike" baseline="0" dirty="0">
                <a:solidFill>
                  <a:srgbClr val="000000"/>
                </a:solidFill>
              </a:rPr>
              <a:t>	f) Disadvantages</a:t>
            </a:r>
          </a:p>
          <a:p>
            <a:pPr marL="0" marR="2400" indent="0" algn="just">
              <a:buNone/>
            </a:pPr>
            <a:r>
              <a:rPr lang="en-IN" sz="1800" dirty="0">
                <a:solidFill>
                  <a:srgbClr val="000000"/>
                </a:solidFill>
              </a:rPr>
              <a:t>	</a:t>
            </a:r>
          </a:p>
          <a:p>
            <a:pPr marL="0" marR="2400" indent="0" algn="just">
              <a:buNone/>
            </a:pPr>
            <a:r>
              <a:rPr lang="en-IN" sz="1800" b="1" i="1" dirty="0">
                <a:solidFill>
                  <a:srgbClr val="000000"/>
                </a:solidFill>
                <a:latin typeface="Palatino LT Std"/>
              </a:rPr>
              <a:t>	</a:t>
            </a:r>
            <a:endParaRPr lang="en-GB" sz="2000" b="1" i="1" dirty="0">
              <a:solidFill>
                <a:srgbClr val="000000"/>
              </a:solidFill>
              <a:latin typeface="Palatino LT Std"/>
            </a:endParaRP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4639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Introduction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p>
        </p:txBody>
      </p:sp>
      <p:pic>
        <p:nvPicPr>
          <p:cNvPr id="5122" name="Picture 2"/>
          <p:cNvPicPr>
            <a:picLocks noChangeAspect="1" noChangeArrowheads="1"/>
          </p:cNvPicPr>
          <p:nvPr/>
        </p:nvPicPr>
        <p:blipFill>
          <a:blip r:embed="rId2" cstate="print"/>
          <a:srcRect/>
          <a:stretch>
            <a:fillRect/>
          </a:stretch>
        </p:blipFill>
        <p:spPr bwMode="auto">
          <a:xfrm>
            <a:off x="381000" y="838200"/>
            <a:ext cx="8023311" cy="41910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Private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55276350"/>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Characteristics: </a:t>
            </a:r>
          </a:p>
          <a:p>
            <a:pPr marL="0" marR="2400" indent="0" algn="just">
              <a:buNone/>
            </a:pPr>
            <a:r>
              <a:rPr lang="en-IN" sz="2000" b="1" dirty="0">
                <a:solidFill>
                  <a:srgbClr val="000000"/>
                </a:solidFill>
                <a:latin typeface="Palatino LT Std"/>
              </a:rPr>
              <a:t>1. Secure </a:t>
            </a:r>
          </a:p>
          <a:p>
            <a:pPr marL="0" marR="2400" indent="0" algn="just">
              <a:buNone/>
            </a:pPr>
            <a:r>
              <a:rPr lang="en-GB" sz="1800" b="0" i="0" u="none" strike="noStrike" baseline="0" dirty="0">
                <a:solidFill>
                  <a:srgbClr val="000000"/>
                </a:solidFill>
                <a:latin typeface="Palatino LT Std"/>
              </a:rPr>
              <a:t>The private cloud is secure. This is because usually the private cloud is deployed and managed by the organization itself, and hence there is least chance of data being leaked out of the cloud. </a:t>
            </a:r>
            <a:endParaRPr lang="en-IN" sz="2000" dirty="0">
              <a:solidFill>
                <a:srgbClr val="000000"/>
              </a:solidFill>
              <a:latin typeface="Palatino LT Std"/>
            </a:endParaRPr>
          </a:p>
          <a:p>
            <a:pPr marL="0" marR="2400" indent="0" algn="just">
              <a:buNone/>
            </a:pPr>
            <a:r>
              <a:rPr lang="en-IN" sz="2000" b="1" dirty="0">
                <a:solidFill>
                  <a:srgbClr val="000000"/>
                </a:solidFill>
                <a:latin typeface="Palatino LT Std"/>
              </a:rPr>
              <a:t>2. Central control</a:t>
            </a:r>
          </a:p>
          <a:p>
            <a:pPr marL="0" marR="2400" indent="0" algn="just">
              <a:buNone/>
            </a:pPr>
            <a:r>
              <a:rPr lang="en-GB" sz="1800" b="0" i="0" u="none" strike="noStrike" baseline="0" dirty="0">
                <a:solidFill>
                  <a:srgbClr val="000000"/>
                </a:solidFill>
                <a:latin typeface="Palatino LT Std"/>
              </a:rPr>
              <a:t>The organization mostly has full control over the cloud as usually the private cloud is managed by the organization </a:t>
            </a:r>
            <a:r>
              <a:rPr lang="en-IN" sz="20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itself. Thus, when managed by the organization itself, there is no need for the organization to rely on anybody. </a:t>
            </a:r>
            <a:endParaRPr lang="en-IN" sz="2000" b="1" dirty="0">
              <a:solidFill>
                <a:srgbClr val="000000"/>
              </a:solidFill>
              <a:latin typeface="Palatino LT Std"/>
            </a:endParaRPr>
          </a:p>
          <a:p>
            <a:pPr marL="0" marR="2400" indent="0" algn="just">
              <a:buNone/>
            </a:pPr>
            <a:r>
              <a:rPr lang="en-IN" sz="2000" b="1" dirty="0">
                <a:solidFill>
                  <a:srgbClr val="000000"/>
                </a:solidFill>
                <a:latin typeface="Palatino LT Std"/>
              </a:rPr>
              <a:t>3. Weak SLAs </a:t>
            </a:r>
          </a:p>
          <a:p>
            <a:pPr marL="0" marR="2400" indent="0" algn="just">
              <a:buNone/>
            </a:pPr>
            <a:r>
              <a:rPr lang="en-GB" sz="1800" b="0" i="0" u="none" strike="noStrike" baseline="0" dirty="0">
                <a:solidFill>
                  <a:srgbClr val="000000"/>
                </a:solidFill>
                <a:latin typeface="Palatino LT Std"/>
              </a:rPr>
              <a:t>Formal SLAs may or may not exist in a private cloud. But if they exist they are weak as it is between the organization and the users of the same organization. Thus, high availability and good service may or may not be available. This depends on the organization that is controlling the cloud.</a:t>
            </a: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868881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Advantages: </a:t>
            </a:r>
            <a:endParaRPr lang="en-IN" sz="1800" b="0" i="0" u="none" strike="noStrike" baseline="0" dirty="0">
              <a:solidFill>
                <a:srgbClr val="000000"/>
              </a:solidFill>
              <a:latin typeface="Palatino LT Std"/>
            </a:endParaRPr>
          </a:p>
          <a:p>
            <a:r>
              <a:rPr lang="en-GB" sz="1800" b="0" i="0" u="none" strike="noStrike" baseline="0" dirty="0">
                <a:solidFill>
                  <a:srgbClr val="000000"/>
                </a:solidFill>
                <a:latin typeface="Palatino LT Std"/>
              </a:rPr>
              <a:t>The cloud is small in size and is easy to maintain.</a:t>
            </a:r>
          </a:p>
          <a:p>
            <a:r>
              <a:rPr lang="en-GB" sz="1800" b="0" i="0" u="none" strike="noStrike" baseline="0" dirty="0">
                <a:solidFill>
                  <a:srgbClr val="000000"/>
                </a:solidFill>
                <a:latin typeface="Palatino LT Std"/>
              </a:rPr>
              <a:t>It provides a high level of security and privacy to the user.</a:t>
            </a:r>
          </a:p>
          <a:p>
            <a:r>
              <a:rPr lang="en-GB" sz="1800" b="0" i="0" u="none" strike="noStrike" baseline="0" dirty="0">
                <a:solidFill>
                  <a:srgbClr val="000000"/>
                </a:solidFill>
                <a:latin typeface="Palatino LT Std"/>
              </a:rPr>
              <a:t>It is controlled by the organization.</a:t>
            </a:r>
          </a:p>
          <a:p>
            <a:pPr marL="0" marR="2400" indent="0" algn="just">
              <a:buNone/>
            </a:pPr>
            <a:r>
              <a:rPr lang="en-IN" sz="2000" b="1" i="0" u="none" strike="noStrike" baseline="0" dirty="0">
                <a:solidFill>
                  <a:srgbClr val="FF0066"/>
                </a:solidFill>
                <a:latin typeface="Palatino LT Std"/>
              </a:rPr>
              <a:t> </a:t>
            </a:r>
          </a:p>
          <a:p>
            <a:pPr marL="0" marR="2400" indent="0" algn="just">
              <a:buNone/>
            </a:pPr>
            <a:r>
              <a:rPr lang="en-GB" sz="2000" b="1" dirty="0">
                <a:solidFill>
                  <a:srgbClr val="FF0066"/>
                </a:solidFill>
                <a:latin typeface="Palatino LT Std"/>
              </a:rPr>
              <a:t>Dis</a:t>
            </a:r>
            <a:r>
              <a:rPr lang="en-IN" sz="2000" b="1" dirty="0">
                <a:solidFill>
                  <a:srgbClr val="FF0066"/>
                </a:solidFill>
                <a:latin typeface="Palatino LT Std"/>
              </a:rPr>
              <a:t>advantages: </a:t>
            </a:r>
            <a:endParaRPr lang="en-IN" sz="1800" b="0" i="0" u="none" strike="noStrike" baseline="0" dirty="0">
              <a:solidFill>
                <a:srgbClr val="000000"/>
              </a:solidFill>
              <a:latin typeface="Palatino LT Std"/>
            </a:endParaRPr>
          </a:p>
          <a:p>
            <a:r>
              <a:rPr lang="en-GB" sz="1800" b="0" i="0" u="none" strike="noStrike" baseline="0" dirty="0">
                <a:solidFill>
                  <a:srgbClr val="000000"/>
                </a:solidFill>
                <a:latin typeface="Palatino LT Std"/>
              </a:rPr>
              <a:t>For the private cloud, budget is a constraint.</a:t>
            </a:r>
          </a:p>
          <a:p>
            <a:r>
              <a:rPr lang="en-GB" sz="1800" b="0" i="0" u="none" strike="noStrike" baseline="0" dirty="0">
                <a:solidFill>
                  <a:srgbClr val="000000"/>
                </a:solidFill>
                <a:latin typeface="Palatino LT Std"/>
              </a:rPr>
              <a:t>The private clouds have loose SLAs.</a:t>
            </a: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6667669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Suitability: </a:t>
            </a:r>
            <a:endParaRPr lang="en-IN" sz="1800" b="0" i="0" u="none" strike="noStrike" baseline="0" dirty="0">
              <a:solidFill>
                <a:srgbClr val="000000"/>
              </a:solidFill>
              <a:latin typeface="Palatino LT Std"/>
            </a:endParaRPr>
          </a:p>
          <a:p>
            <a:pPr marL="0" indent="0" algn="just">
              <a:buNone/>
            </a:pPr>
            <a:r>
              <a:rPr lang="en-GB" sz="1800" b="0" i="0" u="none" strike="noStrike" baseline="0" dirty="0">
                <a:solidFill>
                  <a:srgbClr val="000000"/>
                </a:solidFill>
                <a:latin typeface="Palatino LT Std"/>
              </a:rPr>
              <a:t>Suitability refers to the instances where this cloud model can be used. It also signifies the most </a:t>
            </a:r>
            <a:r>
              <a:rPr lang="en-GB" sz="1800" b="1" i="0" u="none" strike="noStrike" baseline="0" dirty="0">
                <a:solidFill>
                  <a:srgbClr val="000000"/>
                </a:solidFill>
                <a:latin typeface="Palatino LT Std"/>
              </a:rPr>
              <a:t>suitable conditions and environment where this cloud model can be used</a:t>
            </a:r>
            <a:r>
              <a:rPr lang="en-GB" sz="1800" b="0" i="0" u="none" strike="noStrike" baseline="0" dirty="0">
                <a:solidFill>
                  <a:srgbClr val="000000"/>
                </a:solidFill>
                <a:latin typeface="Palatino LT Std"/>
              </a:rPr>
              <a:t>, such as the following:</a:t>
            </a:r>
          </a:p>
          <a:p>
            <a:r>
              <a:rPr lang="en-GB" sz="1800" b="0" i="0" u="none" strike="noStrike" baseline="0" dirty="0">
                <a:solidFill>
                  <a:srgbClr val="000000"/>
                </a:solidFill>
                <a:latin typeface="Palatino LT Std"/>
              </a:rPr>
              <a:t>The organizations or enterprises that require a separate cloud for their personal or official use.</a:t>
            </a:r>
          </a:p>
          <a:p>
            <a:r>
              <a:rPr lang="en-GB" sz="1800" b="0" i="0" u="none" strike="noStrike" baseline="0" dirty="0">
                <a:solidFill>
                  <a:srgbClr val="000000"/>
                </a:solidFill>
                <a:latin typeface="Palatino LT Std"/>
              </a:rPr>
              <a:t>The organizations or enterprises that have a sufficient amount of funds as managing and maintaining a cloud is a costly affair.</a:t>
            </a:r>
          </a:p>
          <a:p>
            <a:r>
              <a:rPr lang="en-GB" sz="1800" b="0" i="0" u="none" strike="noStrike" baseline="0" dirty="0">
                <a:solidFill>
                  <a:srgbClr val="000000"/>
                </a:solidFill>
                <a:latin typeface="Palatino LT Std"/>
              </a:rPr>
              <a:t>The organizations or enterprises that consider data security to be important.</a:t>
            </a:r>
          </a:p>
          <a:p>
            <a:r>
              <a:rPr lang="en-GB" sz="1800" b="0" i="0" u="none" strike="noStrike" baseline="0" dirty="0">
                <a:solidFill>
                  <a:srgbClr val="000000"/>
                </a:solidFill>
                <a:latin typeface="Palatino LT Std"/>
              </a:rPr>
              <a:t>The organizations that want autonomy and complete control over the cloud.</a:t>
            </a:r>
          </a:p>
          <a:p>
            <a:r>
              <a:rPr lang="en-GB" sz="1800" b="0" i="0" u="none" strike="noStrike" baseline="0" dirty="0">
                <a:solidFill>
                  <a:srgbClr val="000000"/>
                </a:solidFill>
                <a:latin typeface="Palatino LT Std"/>
              </a:rPr>
              <a:t>The organizations that have a less number of users.</a:t>
            </a:r>
          </a:p>
          <a:p>
            <a:r>
              <a:rPr lang="en-GB" sz="1800" b="0" i="0" u="none" strike="noStrike" baseline="0" dirty="0">
                <a:solidFill>
                  <a:srgbClr val="000000"/>
                </a:solidFill>
                <a:latin typeface="Palatino LT Std"/>
              </a:rPr>
              <a:t>The organizations that have prebuilt infrastructure for deploying the cloud and are ready for timely maintenance of the cloud for efficient functioning.</a:t>
            </a:r>
          </a:p>
          <a:p>
            <a:r>
              <a:rPr lang="en-GB" sz="1800" b="0" i="0" u="none" strike="noStrike" baseline="0" dirty="0">
                <a:solidFill>
                  <a:srgbClr val="000000"/>
                </a:solidFill>
                <a:latin typeface="Palatino LT Std"/>
              </a:rPr>
              <a:t>Special care needs to be taken and resources should be available for troubleshooting.</a:t>
            </a:r>
          </a:p>
          <a:p>
            <a:pPr marL="0" indent="0">
              <a:buNone/>
            </a:pPr>
            <a:r>
              <a:rPr lang="en-GB" sz="2000" b="1" dirty="0">
                <a:solidFill>
                  <a:srgbClr val="FF0066"/>
                </a:solidFill>
                <a:latin typeface="Palatino LT Std"/>
              </a:rPr>
              <a:t> </a:t>
            </a: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4836576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GB" sz="2000" b="1" i="0" u="none" strike="noStrike" baseline="0" dirty="0">
                <a:solidFill>
                  <a:srgbClr val="FF0066"/>
                </a:solidFill>
                <a:latin typeface="Palatino LT Std"/>
              </a:rPr>
              <a:t> </a:t>
            </a:r>
            <a:r>
              <a:rPr lang="en-IN" sz="2000" b="1" dirty="0">
                <a:solidFill>
                  <a:srgbClr val="FF0066"/>
                </a:solidFill>
                <a:latin typeface="Palatino LT Std"/>
              </a:rPr>
              <a:t>Not suitable conditions:</a:t>
            </a:r>
            <a:endParaRPr lang="en-GB" sz="2000" b="1" dirty="0">
              <a:solidFill>
                <a:srgbClr val="FF0066"/>
              </a:solidFill>
              <a:latin typeface="Palatino LT Std"/>
            </a:endParaRPr>
          </a:p>
          <a:p>
            <a:r>
              <a:rPr lang="en-GB" sz="1800" b="0" i="0" u="none" strike="noStrike" baseline="0" dirty="0">
                <a:solidFill>
                  <a:srgbClr val="000000"/>
                </a:solidFill>
                <a:latin typeface="Palatino LT Std"/>
              </a:rPr>
              <a:t>The organizations that have high user base</a:t>
            </a:r>
          </a:p>
          <a:p>
            <a:r>
              <a:rPr lang="en-GB" sz="1800" b="0" i="0" u="none" strike="noStrike" baseline="0" dirty="0">
                <a:solidFill>
                  <a:srgbClr val="000000"/>
                </a:solidFill>
                <a:latin typeface="Palatino LT Std"/>
              </a:rPr>
              <a:t>The organizations that have financial constraints</a:t>
            </a:r>
          </a:p>
          <a:p>
            <a:r>
              <a:rPr lang="en-GB" sz="1800" b="0" i="0" u="none" strike="noStrike" baseline="0" dirty="0">
                <a:solidFill>
                  <a:srgbClr val="000000"/>
                </a:solidFill>
                <a:latin typeface="Palatino LT Std"/>
              </a:rPr>
              <a:t>The organizations that do not have prebuilt infrastructure</a:t>
            </a:r>
          </a:p>
          <a:p>
            <a:r>
              <a:rPr lang="en-GB" sz="1800" b="0" i="0" u="none" strike="noStrike" baseline="0" dirty="0">
                <a:solidFill>
                  <a:srgbClr val="000000"/>
                </a:solidFill>
                <a:latin typeface="Palatino LT Std"/>
              </a:rPr>
              <a:t>The organizations that do not have sufficient manpower to maintain and manage the cloud</a:t>
            </a: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816251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On </a:t>
            </a:r>
            <a:r>
              <a:rPr lang="en-IN" sz="2000" b="1" i="0" u="none" strike="noStrike" baseline="0" dirty="0" err="1">
                <a:solidFill>
                  <a:srgbClr val="FF0066"/>
                </a:solidFill>
                <a:latin typeface="Palatino LT Std"/>
              </a:rPr>
              <a:t>primises</a:t>
            </a:r>
            <a:r>
              <a:rPr lang="en-IN" sz="2000" b="1" i="0" u="none" strike="noStrike" baseline="0" dirty="0">
                <a:solidFill>
                  <a:srgbClr val="FF0066"/>
                </a:solidFill>
                <a:latin typeface="Palatino LT Std"/>
              </a:rPr>
              <a:t> private cloud:</a:t>
            </a: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Outsourced  private cloud:</a:t>
            </a:r>
          </a:p>
          <a:p>
            <a:pPr marL="0" lvl="3" indent="0">
              <a:buClr>
                <a:srgbClr val="6724EC"/>
              </a:buClr>
              <a:buNone/>
            </a:pPr>
            <a:endParaRPr lang="en-GB" i="1" dirty="0">
              <a:solidFill>
                <a:srgbClr val="000000"/>
              </a:solidFill>
              <a:latin typeface="Palatino LT Std"/>
              <a:cs typeface="Times New Roman" pitchFamily="18" charset="0"/>
            </a:endParaRPr>
          </a:p>
        </p:txBody>
      </p:sp>
      <p:pic>
        <p:nvPicPr>
          <p:cNvPr id="5" name="Picture 4">
            <a:extLst>
              <a:ext uri="{FF2B5EF4-FFF2-40B4-BE49-F238E27FC236}">
                <a16:creationId xmlns:a16="http://schemas.microsoft.com/office/drawing/2014/main" id="{218AA8D7-9B2E-435A-B69F-459F54805EEE}"/>
              </a:ext>
            </a:extLst>
          </p:cNvPr>
          <p:cNvPicPr>
            <a:picLocks noChangeAspect="1"/>
          </p:cNvPicPr>
          <p:nvPr/>
        </p:nvPicPr>
        <p:blipFill>
          <a:blip r:embed="rId2"/>
          <a:stretch>
            <a:fillRect/>
          </a:stretch>
        </p:blipFill>
        <p:spPr>
          <a:xfrm>
            <a:off x="4590757" y="685800"/>
            <a:ext cx="4019843" cy="2881640"/>
          </a:xfrm>
          <a:prstGeom prst="rect">
            <a:avLst/>
          </a:prstGeom>
        </p:spPr>
      </p:pic>
      <p:sp>
        <p:nvSpPr>
          <p:cNvPr id="6" name="TextBox 5">
            <a:extLst>
              <a:ext uri="{FF2B5EF4-FFF2-40B4-BE49-F238E27FC236}">
                <a16:creationId xmlns:a16="http://schemas.microsoft.com/office/drawing/2014/main" id="{84CA32D3-BE23-4B9B-A1AB-C75E43D0EF31}"/>
              </a:ext>
            </a:extLst>
          </p:cNvPr>
          <p:cNvSpPr txBox="1"/>
          <p:nvPr/>
        </p:nvSpPr>
        <p:spPr>
          <a:xfrm>
            <a:off x="152398" y="1003408"/>
            <a:ext cx="4572002" cy="1508105"/>
          </a:xfrm>
          <a:prstGeom prst="rect">
            <a:avLst/>
          </a:prstGeom>
          <a:noFill/>
        </p:spPr>
        <p:txBody>
          <a:bodyPr wrap="square" rtlCol="0">
            <a:spAutoFit/>
          </a:bodyPr>
          <a:lstStyle/>
          <a:p>
            <a:pPr marL="0" marR="2400" indent="0" algn="just">
              <a:buNone/>
            </a:pPr>
            <a:r>
              <a:rPr lang="en-GB" sz="1800" b="0" i="0" u="none" strike="noStrike" baseline="0" dirty="0">
                <a:solidFill>
                  <a:srgbClr val="000000"/>
                </a:solidFill>
                <a:latin typeface="Palatino LT Std"/>
              </a:rPr>
              <a:t>On-premise private cloud is a typical private cloud that is managed by a single organization. Here, the cloud is deployed in organizational premises and is connected to the organizational network. </a:t>
            </a:r>
            <a:r>
              <a:rPr lang="en-IN" sz="2000" b="1" dirty="0">
                <a:solidFill>
                  <a:srgbClr val="FF0066"/>
                </a:solidFill>
                <a:latin typeface="Palatino LT Std"/>
              </a:rPr>
              <a:t> </a:t>
            </a:r>
          </a:p>
        </p:txBody>
      </p:sp>
      <p:pic>
        <p:nvPicPr>
          <p:cNvPr id="8" name="Picture 7">
            <a:extLst>
              <a:ext uri="{FF2B5EF4-FFF2-40B4-BE49-F238E27FC236}">
                <a16:creationId xmlns:a16="http://schemas.microsoft.com/office/drawing/2014/main" id="{6A9338F4-1B4B-4857-8168-4F05DE2A251A}"/>
              </a:ext>
            </a:extLst>
          </p:cNvPr>
          <p:cNvPicPr>
            <a:picLocks noChangeAspect="1"/>
          </p:cNvPicPr>
          <p:nvPr/>
        </p:nvPicPr>
        <p:blipFill>
          <a:blip r:embed="rId3"/>
          <a:stretch>
            <a:fillRect/>
          </a:stretch>
        </p:blipFill>
        <p:spPr>
          <a:xfrm>
            <a:off x="4352925" y="3662715"/>
            <a:ext cx="4410075" cy="2952750"/>
          </a:xfrm>
          <a:prstGeom prst="rect">
            <a:avLst/>
          </a:prstGeom>
        </p:spPr>
      </p:pic>
      <p:sp>
        <p:nvSpPr>
          <p:cNvPr id="11" name="TextBox 10">
            <a:extLst>
              <a:ext uri="{FF2B5EF4-FFF2-40B4-BE49-F238E27FC236}">
                <a16:creationId xmlns:a16="http://schemas.microsoft.com/office/drawing/2014/main" id="{AB8B5025-6E16-469F-9D27-77AB5EB65D69}"/>
              </a:ext>
            </a:extLst>
          </p:cNvPr>
          <p:cNvSpPr txBox="1"/>
          <p:nvPr/>
        </p:nvSpPr>
        <p:spPr>
          <a:xfrm>
            <a:off x="152398" y="4114800"/>
            <a:ext cx="4438359" cy="923330"/>
          </a:xfrm>
          <a:prstGeom prst="rect">
            <a:avLst/>
          </a:prstGeom>
          <a:noFill/>
        </p:spPr>
        <p:txBody>
          <a:bodyPr wrap="square" rtlCol="0">
            <a:spAutoFit/>
          </a:bodyPr>
          <a:lstStyle/>
          <a:p>
            <a:pPr marL="0" marR="2400" indent="0" algn="just">
              <a:buNone/>
            </a:pPr>
            <a:r>
              <a:rPr lang="en-GB" dirty="0">
                <a:solidFill>
                  <a:srgbClr val="000000"/>
                </a:solidFill>
                <a:latin typeface="Palatino LT Std"/>
              </a:rPr>
              <a:t>The outsourced private cloud has a cloud outsourced to a third party. A third party manages the whole cloud.</a:t>
            </a:r>
            <a:endParaRPr lang="en-IN" dirty="0">
              <a:solidFill>
                <a:srgbClr val="000000"/>
              </a:solidFill>
              <a:latin typeface="Palatino LT Std"/>
            </a:endParaRPr>
          </a:p>
        </p:txBody>
      </p:sp>
    </p:spTree>
    <p:extLst>
      <p:ext uri="{BB962C8B-B14F-4D97-AF65-F5344CB8AC3E}">
        <p14:creationId xmlns:p14="http://schemas.microsoft.com/office/powerpoint/2010/main" val="32296733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20000"/>
          </a:bodyPr>
          <a:lstStyle/>
          <a:p>
            <a:pPr marL="0" marR="2400" indent="0" algn="just">
              <a:buNone/>
            </a:pPr>
            <a:r>
              <a:rPr lang="en-IN" sz="2100" b="1" i="0" u="none" strike="noStrike" baseline="0" dirty="0">
                <a:solidFill>
                  <a:srgbClr val="FF0066"/>
                </a:solidFill>
                <a:latin typeface="Palatino LT Std"/>
              </a:rPr>
              <a:t>Issues: handling in Private Cloud: </a:t>
            </a:r>
          </a:p>
          <a:p>
            <a:pPr marL="0" marR="2400" indent="0" algn="just">
              <a:buNone/>
            </a:pPr>
            <a:r>
              <a:rPr lang="en-IN" sz="2100" b="1" dirty="0">
                <a:latin typeface="Palatino LT Std"/>
              </a:rPr>
              <a:t>SLAs: </a:t>
            </a:r>
          </a:p>
          <a:p>
            <a:pPr marR="2400" algn="just">
              <a:buFont typeface="Wingdings" panose="05000000000000000000" pitchFamily="2" charset="2"/>
              <a:buChar char="ü"/>
            </a:pPr>
            <a:r>
              <a:rPr lang="en-GB" sz="2100" b="0" i="0" u="none" strike="noStrike" baseline="0" dirty="0">
                <a:solidFill>
                  <a:srgbClr val="000000"/>
                </a:solidFill>
                <a:latin typeface="Palatino LT Std"/>
              </a:rPr>
              <a:t>For any cloud to operate, there must be certain agreements between the user and the service provider. The service provider will agree upon certain terms and conditions regarding the service delivery.  </a:t>
            </a:r>
          </a:p>
          <a:p>
            <a:pPr marL="0" marR="2400" indent="0" algn="just">
              <a:buNone/>
            </a:pPr>
            <a:endParaRPr lang="en-GB" sz="2100" dirty="0">
              <a:solidFill>
                <a:srgbClr val="000000"/>
              </a:solidFill>
              <a:latin typeface="Palatino LT Std"/>
            </a:endParaRPr>
          </a:p>
          <a:p>
            <a:pPr marR="2400" algn="just">
              <a:buFont typeface="Wingdings" panose="05000000000000000000" pitchFamily="2" charset="2"/>
              <a:buChar char="ü"/>
            </a:pPr>
            <a:r>
              <a:rPr lang="en-GB" sz="2100" b="0" i="0" u="none" strike="noStrike" baseline="0" dirty="0">
                <a:solidFill>
                  <a:srgbClr val="000000"/>
                </a:solidFill>
                <a:latin typeface="Palatino LT Std"/>
              </a:rPr>
              <a:t>These terms and conditions need to be strictly followed; if not, there will be a penalty on the part of the defaulting party. If the service provider fails to provide services as per the SLA, then he has to pay a penalty to the user;  </a:t>
            </a:r>
            <a:endParaRPr lang="en-IN" sz="2100" b="1" dirty="0">
              <a:latin typeface="Palatino LT Std"/>
            </a:endParaRPr>
          </a:p>
          <a:p>
            <a:pPr marL="0" marR="2400" indent="0" algn="just">
              <a:buNone/>
            </a:pPr>
            <a:r>
              <a:rPr lang="en-IN" sz="2100" b="1" i="0" u="none" strike="noStrike" baseline="0" dirty="0">
                <a:latin typeface="Palatino LT Std"/>
              </a:rPr>
              <a:t>Network: </a:t>
            </a:r>
          </a:p>
          <a:p>
            <a:pPr marR="2400" algn="just">
              <a:buFont typeface="Wingdings" panose="05000000000000000000" pitchFamily="2" charset="2"/>
              <a:buChar char="ü"/>
            </a:pPr>
            <a:r>
              <a:rPr lang="en-GB" sz="2100" b="0" i="0" u="none" strike="noStrike" baseline="0" dirty="0">
                <a:solidFill>
                  <a:srgbClr val="000000"/>
                </a:solidFill>
                <a:latin typeface="Palatino LT Std"/>
              </a:rPr>
              <a:t>The cloud is totally dependent on the network that is laid out. The network usually consists of a high bandwidth and has a low latency. </a:t>
            </a:r>
            <a:endParaRPr lang="en-IN" sz="2100" b="1" i="0" u="none" strike="noStrike" baseline="0" dirty="0">
              <a:latin typeface="Palatino LT Std"/>
            </a:endParaRPr>
          </a:p>
          <a:p>
            <a:pPr marL="0" marR="2400" indent="0" algn="just">
              <a:buNone/>
            </a:pPr>
            <a:r>
              <a:rPr lang="en-IN" sz="2100" b="1" dirty="0">
                <a:latin typeface="Palatino LT Std"/>
              </a:rPr>
              <a:t>Performance: </a:t>
            </a:r>
            <a:endParaRPr lang="en-GB" sz="2100" b="0" i="0" u="none" strike="noStrike" baseline="0" dirty="0">
              <a:solidFill>
                <a:srgbClr val="000000"/>
              </a:solidFill>
              <a:latin typeface="Palatino LT Std"/>
            </a:endParaRPr>
          </a:p>
          <a:p>
            <a:pPr marR="2400" algn="just">
              <a:buFont typeface="Wingdings" panose="05000000000000000000" pitchFamily="2" charset="2"/>
              <a:buChar char="ü"/>
            </a:pPr>
            <a:r>
              <a:rPr lang="en-GB" sz="2100" b="0" i="0" u="none" strike="noStrike" baseline="0" dirty="0">
                <a:solidFill>
                  <a:srgbClr val="000000"/>
                </a:solidFill>
                <a:latin typeface="Palatino LT Std"/>
              </a:rPr>
              <a:t>The performance of a cloud delivery model primarily depends on the network and resources. Since here the networks are managed internally, the performance can be controlled by the network management team, and mostly this would have good performance as the number of resources is low. </a:t>
            </a:r>
            <a:endParaRPr lang="en-IN" sz="2100" b="1" dirty="0">
              <a:latin typeface="Palatino LT Std"/>
            </a:endParaRPr>
          </a:p>
          <a:p>
            <a:pPr marL="0" marR="2400" indent="0" algn="just">
              <a:buNone/>
            </a:pPr>
            <a:endParaRPr lang="en-IN" sz="2000" b="1" dirty="0">
              <a:latin typeface="Palatino LT Std"/>
            </a:endParaRPr>
          </a:p>
          <a:p>
            <a:pPr marL="0" marR="2400" indent="0" algn="just">
              <a:buNone/>
            </a:pPr>
            <a:endParaRPr lang="en-IN" sz="2000" b="1" dirty="0">
              <a:latin typeface="Palatino LT Std"/>
            </a:endParaRPr>
          </a:p>
          <a:p>
            <a:pPr marL="0" marR="2400" indent="0" algn="just">
              <a:buNone/>
            </a:pPr>
            <a:r>
              <a:rPr lang="en-IN" sz="2000" b="1" i="0" u="none" strike="noStrike" baseline="0" dirty="0">
                <a:latin typeface="Palatino LT Std"/>
              </a:rPr>
              <a:t> </a:t>
            </a: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290149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10000"/>
          </a:bodyPr>
          <a:lstStyle/>
          <a:p>
            <a:pPr marL="0" marR="2400" indent="0" algn="just">
              <a:buNone/>
            </a:pPr>
            <a:r>
              <a:rPr lang="en-IN" sz="2000" b="1" i="0" u="none" strike="noStrike" baseline="0" dirty="0">
                <a:solidFill>
                  <a:srgbClr val="FF0066"/>
                </a:solidFill>
                <a:latin typeface="Palatino LT Std"/>
              </a:rPr>
              <a:t>Issues : handling in Private Cloud:</a:t>
            </a:r>
          </a:p>
          <a:p>
            <a:pPr marL="0" marR="2400" indent="0" algn="just">
              <a:buNone/>
            </a:pPr>
            <a:r>
              <a:rPr lang="en-IN" sz="2000" b="1" i="0" u="none" strike="noStrike" baseline="0" dirty="0">
                <a:latin typeface="Palatino LT Std"/>
              </a:rPr>
              <a:t>Security and Data Privacy:</a:t>
            </a:r>
          </a:p>
          <a:p>
            <a:pPr marR="2400" algn="just">
              <a:buFont typeface="Wingdings" panose="05000000000000000000" pitchFamily="2" charset="2"/>
              <a:buChar char="ü"/>
            </a:pPr>
            <a:r>
              <a:rPr lang="en-GB" sz="1800" b="0" i="1" u="none" strike="noStrike" baseline="0" dirty="0">
                <a:solidFill>
                  <a:srgbClr val="000000"/>
                </a:solidFill>
                <a:latin typeface="Palatino LT Std"/>
              </a:rPr>
              <a:t>Security and data privacy</a:t>
            </a:r>
            <a:r>
              <a:rPr lang="en-GB" sz="1800" b="0" i="0" u="none" strike="noStrike" baseline="0" dirty="0">
                <a:solidFill>
                  <a:srgbClr val="000000"/>
                </a:solidFill>
                <a:latin typeface="Palatino LT Std"/>
              </a:rPr>
              <a:t>: Security and data privacy, though a problem with every type of service model, affect the private cloud the least. </a:t>
            </a:r>
          </a:p>
          <a:p>
            <a:pPr marR="2400" algn="just">
              <a:buFont typeface="Wingdings" panose="05000000000000000000" pitchFamily="2" charset="2"/>
              <a:buChar char="ü"/>
            </a:pPr>
            <a:r>
              <a:rPr lang="en-GB" sz="1800" b="0" i="0" u="none" strike="noStrike" baseline="0" dirty="0">
                <a:solidFill>
                  <a:srgbClr val="000000"/>
                </a:solidFill>
                <a:latin typeface="Palatino LT Std"/>
              </a:rPr>
              <a:t>As the data of the users are solely managed by the company and most of the data would be related to the organization or company, here there is a lesser chance that the data will be leaked to people outside as there are no users outside the organization.  </a:t>
            </a:r>
          </a:p>
          <a:p>
            <a:pPr marR="2400" algn="just">
              <a:buFont typeface="Wingdings" panose="05000000000000000000" pitchFamily="2" charset="2"/>
              <a:buChar char="ü"/>
            </a:pPr>
            <a:endParaRPr lang="en-GB" sz="1800" dirty="0">
              <a:solidFill>
                <a:srgbClr val="000000"/>
              </a:solidFill>
              <a:latin typeface="Palatino LT Std"/>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Hence, comparatively, the private cloud is more resistant to attacks than any other cloud type purely because of the type of users and local area network. But, security breaches are possible if an internal user misuses the privileges. </a:t>
            </a:r>
            <a:endParaRPr lang="en-IN" sz="2000" b="1" i="0" u="none" strike="noStrike" baseline="0" dirty="0">
              <a:latin typeface="Palatino LT Std"/>
            </a:endParaRPr>
          </a:p>
          <a:p>
            <a:pPr marL="0" marR="2400" indent="0" algn="just">
              <a:buNone/>
            </a:pPr>
            <a:r>
              <a:rPr lang="en-IN" sz="2000" b="1" dirty="0">
                <a:latin typeface="Palatino LT Std"/>
              </a:rPr>
              <a:t>Location:</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private cloud does not have any problems related to the location of data being stored. In a private cloud, the data are internal and are usually stored in the same geographical location where the cloud users, that is, organization, are present (on-premise cloud). </a:t>
            </a:r>
            <a:endParaRPr lang="en-IN" sz="2000" b="1" dirty="0">
              <a:latin typeface="Palatino LT Std"/>
            </a:endParaRPr>
          </a:p>
          <a:p>
            <a:pPr marL="0" marR="2400" indent="0" algn="just">
              <a:buNone/>
            </a:pPr>
            <a:r>
              <a:rPr lang="en-IN" sz="2000" b="1" i="0" u="none" strike="noStrike" baseline="0" dirty="0">
                <a:latin typeface="Palatino LT Std"/>
              </a:rPr>
              <a:t>Cloud Management: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This involves several tasks such as resource scheduling, resource provisioning, and resource management. </a:t>
            </a:r>
          </a:p>
          <a:p>
            <a:pPr marR="2400" algn="just">
              <a:buFont typeface="Wingdings" panose="05000000000000000000" pitchFamily="2" charset="2"/>
              <a:buChar char="ü"/>
            </a:pPr>
            <a:r>
              <a:rPr lang="en-GB" sz="1800" dirty="0">
                <a:solidFill>
                  <a:srgbClr val="000000"/>
                </a:solidFill>
                <a:latin typeface="Palatino LT Std"/>
              </a:rPr>
              <a:t>T</a:t>
            </a:r>
            <a:r>
              <a:rPr lang="en-GB" sz="1800" b="0" i="0" u="none" strike="noStrike" baseline="0" dirty="0">
                <a:solidFill>
                  <a:srgbClr val="000000"/>
                </a:solidFill>
                <a:latin typeface="Palatino LT Std"/>
              </a:rPr>
              <a:t>he network is small, and the numbers of users and the amount of resources are less. </a:t>
            </a:r>
            <a:endParaRPr lang="en-IN" sz="2000" b="1" i="0" u="none" strike="noStrike" baseline="0" dirty="0">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3050506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Issues: handling in Private Cloud: </a:t>
            </a:r>
            <a:endParaRPr lang="en-IN" sz="2000" b="1" i="0" u="none" strike="noStrike" baseline="0" dirty="0">
              <a:latin typeface="Palatino LT Std"/>
            </a:endParaRPr>
          </a:p>
          <a:p>
            <a:pPr marL="0" marR="2400" indent="0" algn="just">
              <a:buNone/>
            </a:pPr>
            <a:r>
              <a:rPr lang="en-IN" sz="2000" b="1" dirty="0">
                <a:latin typeface="Palatino LT Std"/>
              </a:rPr>
              <a:t>Multitenancy: </a:t>
            </a:r>
            <a:r>
              <a:rPr lang="en-GB" sz="1800" b="0" i="0" u="none" strike="noStrike" baseline="0" dirty="0">
                <a:solidFill>
                  <a:srgbClr val="000000"/>
                </a:solidFill>
                <a:latin typeface="Palatino LT Std"/>
              </a:rPr>
              <a:t>As multitenant architecture supports multiple tenants with the same physical or software resource, there is a chance of unwanted access of data, and it will have less effect in the private cloud as all the issues will be intraorganizational.  </a:t>
            </a:r>
            <a:endParaRPr lang="en-IN" sz="2000" b="1" dirty="0">
              <a:latin typeface="Palatino LT Std"/>
            </a:endParaRPr>
          </a:p>
          <a:p>
            <a:pPr marL="0" marR="2400" indent="0" algn="just">
              <a:buNone/>
            </a:pPr>
            <a:r>
              <a:rPr lang="en-IN" sz="2000" b="1" i="0" u="none" strike="noStrike" baseline="0" dirty="0">
                <a:latin typeface="Palatino LT Std"/>
              </a:rPr>
              <a:t>Maintenance:</a:t>
            </a:r>
          </a:p>
          <a:p>
            <a:pPr marL="0" marR="2400" indent="0" algn="just">
              <a:buNone/>
            </a:pPr>
            <a:r>
              <a:rPr lang="en-GB" sz="1800" b="0" i="0" u="none" strike="noStrike" baseline="0" dirty="0">
                <a:solidFill>
                  <a:srgbClr val="000000"/>
                </a:solidFill>
                <a:latin typeface="Palatino LT Std"/>
              </a:rPr>
              <a:t>The cloud is maintained by the organization where the cloud is deployed. The defective resources (drives and processors) are replaced with the good resources. The number of resources is less in the private cloud, so maintenance is comparatively easier. </a:t>
            </a: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42593675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Outsourced</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Outsourced  private cloud:</a:t>
            </a:r>
            <a:endParaRPr lang="en-GB" i="1" dirty="0">
              <a:solidFill>
                <a:srgbClr val="000000"/>
              </a:solidFill>
              <a:latin typeface="Palatino LT Std"/>
              <a:cs typeface="Times New Roman" pitchFamily="18" charset="0"/>
            </a:endParaRPr>
          </a:p>
        </p:txBody>
      </p:sp>
      <p:pic>
        <p:nvPicPr>
          <p:cNvPr id="8" name="Picture 7">
            <a:extLst>
              <a:ext uri="{FF2B5EF4-FFF2-40B4-BE49-F238E27FC236}">
                <a16:creationId xmlns:a16="http://schemas.microsoft.com/office/drawing/2014/main" id="{6A9338F4-1B4B-4857-8168-4F05DE2A251A}"/>
              </a:ext>
            </a:extLst>
          </p:cNvPr>
          <p:cNvPicPr>
            <a:picLocks noChangeAspect="1"/>
          </p:cNvPicPr>
          <p:nvPr/>
        </p:nvPicPr>
        <p:blipFill>
          <a:blip r:embed="rId2"/>
          <a:stretch>
            <a:fillRect/>
          </a:stretch>
        </p:blipFill>
        <p:spPr>
          <a:xfrm>
            <a:off x="2133600" y="1050924"/>
            <a:ext cx="4410075" cy="2952750"/>
          </a:xfrm>
          <a:prstGeom prst="rect">
            <a:avLst/>
          </a:prstGeom>
        </p:spPr>
      </p:pic>
      <p:sp>
        <p:nvSpPr>
          <p:cNvPr id="11" name="TextBox 10">
            <a:extLst>
              <a:ext uri="{FF2B5EF4-FFF2-40B4-BE49-F238E27FC236}">
                <a16:creationId xmlns:a16="http://schemas.microsoft.com/office/drawing/2014/main" id="{AB8B5025-6E16-469F-9D27-77AB5EB65D69}"/>
              </a:ext>
            </a:extLst>
          </p:cNvPr>
          <p:cNvSpPr txBox="1"/>
          <p:nvPr/>
        </p:nvSpPr>
        <p:spPr>
          <a:xfrm>
            <a:off x="152398" y="4114800"/>
            <a:ext cx="8458202" cy="646331"/>
          </a:xfrm>
          <a:prstGeom prst="rect">
            <a:avLst/>
          </a:prstGeom>
          <a:noFill/>
        </p:spPr>
        <p:txBody>
          <a:bodyPr wrap="square" rtlCol="0">
            <a:spAutoFit/>
          </a:bodyPr>
          <a:lstStyle/>
          <a:p>
            <a:pPr marL="0" marR="2400" indent="0" algn="just">
              <a:buNone/>
            </a:pPr>
            <a:r>
              <a:rPr lang="en-GB" dirty="0">
                <a:solidFill>
                  <a:srgbClr val="000000"/>
                </a:solidFill>
                <a:latin typeface="Palatino LT Std"/>
              </a:rPr>
              <a:t>The outsourced private cloud has a cloud outsourced to a third party. A third party manages the whole cloud.</a:t>
            </a:r>
            <a:endParaRPr lang="en-IN" dirty="0">
              <a:solidFill>
                <a:srgbClr val="000000"/>
              </a:solidFill>
              <a:latin typeface="Palatino LT Std"/>
            </a:endParaRPr>
          </a:p>
        </p:txBody>
      </p:sp>
    </p:spTree>
    <p:extLst>
      <p:ext uri="{BB962C8B-B14F-4D97-AF65-F5344CB8AC3E}">
        <p14:creationId xmlns:p14="http://schemas.microsoft.com/office/powerpoint/2010/main" val="36768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Characteristics	</a:t>
            </a:r>
          </a:p>
        </p:txBody>
      </p:sp>
      <p:sp>
        <p:nvSpPr>
          <p:cNvPr id="3" name="Content Placeholder 2"/>
          <p:cNvSpPr>
            <a:spLocks noGrp="1"/>
          </p:cNvSpPr>
          <p:nvPr>
            <p:ph sz="quarter" idx="1"/>
          </p:nvPr>
        </p:nvSpPr>
        <p:spPr>
          <a:xfrm>
            <a:off x="0" y="609600"/>
            <a:ext cx="9144000" cy="6248400"/>
          </a:xfrm>
        </p:spPr>
        <p:txBody>
          <a:bodyPr>
            <a:normAutofit fontScale="92500" lnSpcReduction="20000"/>
          </a:bodyPr>
          <a:lstStyle/>
          <a:p>
            <a:pPr>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On-Demand Usage</a:t>
            </a:r>
          </a:p>
          <a:p>
            <a:pPr marL="273050" indent="354013">
              <a:buFont typeface="Arial" pitchFamily="34" charset="0"/>
              <a:buChar char="•"/>
            </a:pPr>
            <a:r>
              <a:rPr lang="en-US" sz="2000"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sym typeface="Wingdings" pitchFamily="2" charset="2"/>
              </a:rPr>
              <a:t>Automated ability of a cloud to transparently scale IT resources. </a:t>
            </a:r>
          </a:p>
          <a:p>
            <a:pPr marL="365760" lvl="1" indent="0">
              <a:buNone/>
            </a:pPr>
            <a:endParaRPr lang="en-US" sz="17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Ubiquitous Access  </a:t>
            </a:r>
            <a:r>
              <a:rPr lang="en-US" sz="2000" b="1" dirty="0">
                <a:latin typeface="Times New Roman" pitchFamily="18" charset="0"/>
                <a:cs typeface="Times New Roman" pitchFamily="18" charset="0"/>
                <a:sym typeface="Wingdings" pitchFamily="2" charset="2"/>
              </a:rPr>
              <a:t></a:t>
            </a:r>
            <a:r>
              <a:rPr lang="en-US" sz="2000" i="1" dirty="0"/>
              <a:t>Ubiquitous Access</a:t>
            </a:r>
            <a:r>
              <a:rPr lang="en-US" sz="2000" dirty="0"/>
              <a:t> represents the ability for a cloud service to be widely accessible. Establishing ubiquitous access for a cloud service can require support for a range of devices, transport protocols, interfaces, and security technologies.</a:t>
            </a:r>
          </a:p>
          <a:p>
            <a:pPr>
              <a:buNone/>
            </a:pPr>
            <a:endParaRPr lang="en-US" sz="2000" b="1" dirty="0">
              <a:latin typeface="Times New Roman" pitchFamily="18" charset="0"/>
              <a:cs typeface="Times New Roman" pitchFamily="18" charset="0"/>
            </a:endParaRPr>
          </a:p>
          <a:p>
            <a:pPr>
              <a:buFont typeface="Wingdings" pitchFamily="2" charset="2"/>
              <a:buChar char="Ø"/>
            </a:pPr>
            <a:r>
              <a:rPr lang="en-US" sz="2000" b="1" dirty="0" err="1">
                <a:latin typeface="Times New Roman" pitchFamily="18" charset="0"/>
                <a:cs typeface="Times New Roman" pitchFamily="18" charset="0"/>
              </a:rPr>
              <a:t>Multitenancy</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Wingdings" pitchFamily="2" charset="2"/>
              </a:rPr>
              <a:t> One instance serves different customers.</a:t>
            </a:r>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Elasticity</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Wingdings" pitchFamily="2" charset="2"/>
              </a:rPr>
              <a:t> </a:t>
            </a:r>
            <a:r>
              <a:rPr lang="en-US" sz="2000" dirty="0"/>
              <a:t>automated ability of a cloud to transparently scale IT resources as required in response to runtime conditions or as pre-determined by the cloud consumer or cloud provider. </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Measured Usage  </a:t>
            </a:r>
            <a:r>
              <a:rPr lang="en-US" sz="2000" b="1" dirty="0">
                <a:latin typeface="Times New Roman" pitchFamily="18" charset="0"/>
                <a:cs typeface="Times New Roman" pitchFamily="18" charset="0"/>
                <a:sym typeface="Wingdings" pitchFamily="2" charset="2"/>
              </a:rPr>
              <a:t> </a:t>
            </a:r>
            <a:r>
              <a:rPr lang="en-US" sz="2000" dirty="0"/>
              <a:t>ability of a cloud platform to keep track of the usage of  its IT resources, primarily by cloud consumers . Based on what is measured, the cloud provider can charge a cloud consumer only for the IT resources actually used and/or for the timeframe during which access to the IT resources was granted. </a:t>
            </a:r>
          </a:p>
          <a:p>
            <a:pPr>
              <a:buFont typeface="Wingdings" pitchFamily="2" charset="2"/>
              <a:buChar char="Ø"/>
            </a:pPr>
            <a:endParaRPr lang="en-US" sz="2000" b="1"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 Resiliency: </a:t>
            </a:r>
            <a:r>
              <a:rPr lang="en-US" sz="2000" dirty="0">
                <a:latin typeface="Times New Roman" pitchFamily="18" charset="0"/>
                <a:cs typeface="Times New Roman" pitchFamily="18" charset="0"/>
              </a:rPr>
              <a:t>(recovering readily): </a:t>
            </a:r>
            <a:r>
              <a:rPr lang="en-US" sz="2000" dirty="0"/>
              <a:t>Distribution of redundant implementations of IT resources across physical locations. IT resources can be pre-configured so that if one becomes deficient, processing is automatically handed over to another redundant implementation. </a:t>
            </a:r>
          </a:p>
          <a:p>
            <a:pPr>
              <a:buFont typeface="Wingdings" pitchFamily="2" charset="2"/>
              <a:buChar char="Ø"/>
            </a:pPr>
            <a:endParaRPr lang="en-US" sz="2000" b="1" dirty="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Outsourced Private </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71445"/>
            <a:ext cx="8915401" cy="6370638"/>
          </a:xfrm>
        </p:spPr>
        <p:txBody>
          <a:bodyPr>
            <a:normAutofit fontScale="47500" lnSpcReduction="20000"/>
          </a:bodyPr>
          <a:lstStyle/>
          <a:p>
            <a:pPr marL="0" marR="2400" indent="0" algn="just">
              <a:buNone/>
            </a:pPr>
            <a:r>
              <a:rPr lang="en-IN" sz="4300" b="1" i="0" u="none" strike="noStrike" baseline="0" dirty="0">
                <a:solidFill>
                  <a:srgbClr val="FF0066"/>
                </a:solidFill>
                <a:latin typeface="Times New Roman" panose="02020603050405020304" pitchFamily="18" charset="0"/>
                <a:cs typeface="Times New Roman" panose="02020603050405020304" pitchFamily="18" charset="0"/>
              </a:rPr>
              <a:t>ISSUES:</a:t>
            </a:r>
          </a:p>
          <a:p>
            <a:pPr marL="0" marR="2400" indent="0" algn="just">
              <a:buNone/>
            </a:pPr>
            <a:endParaRPr lang="en-IN" sz="43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4300" b="1" i="0" u="none" strike="noStrike" baseline="0" dirty="0">
                <a:solidFill>
                  <a:srgbClr val="FF0066"/>
                </a:solidFill>
                <a:latin typeface="Times New Roman" panose="02020603050405020304" pitchFamily="18" charset="0"/>
                <a:cs typeface="Times New Roman" panose="02020603050405020304" pitchFamily="18" charset="0"/>
              </a:rPr>
              <a:t>SLAs: </a:t>
            </a:r>
          </a:p>
          <a:p>
            <a:pPr marL="0" marR="2400" indent="0" algn="just">
              <a:buNone/>
            </a:pPr>
            <a:r>
              <a:rPr lang="en-GB" sz="4300" b="0" i="0" u="none" strike="noStrike" baseline="0" dirty="0">
                <a:solidFill>
                  <a:srgbClr val="000000"/>
                </a:solidFill>
                <a:latin typeface="Times New Roman" panose="02020603050405020304" pitchFamily="18" charset="0"/>
                <a:cs typeface="Times New Roman" panose="02020603050405020304" pitchFamily="18" charset="0"/>
              </a:rPr>
              <a:t>The SLA is between the third party and the outsourcing organization. Here, the whole cloud is managed by the third party that will be usually not available on premise. The SLAs are usually followed strictly as it is a third-party organization </a:t>
            </a:r>
            <a:endParaRPr lang="en-IN" sz="4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4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4300" b="1" i="0" u="none" strike="noStrike" baseline="0" dirty="0">
                <a:solidFill>
                  <a:srgbClr val="FF0066"/>
                </a:solidFill>
                <a:latin typeface="Times New Roman" panose="02020603050405020304" pitchFamily="18" charset="0"/>
                <a:cs typeface="Times New Roman" panose="02020603050405020304" pitchFamily="18" charset="0"/>
              </a:rPr>
              <a:t>Network:</a:t>
            </a:r>
          </a:p>
          <a:p>
            <a:pPr marL="0" marR="2400" indent="0" algn="just">
              <a:buNone/>
            </a:pPr>
            <a:endParaRPr lang="en-IN" sz="43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GB" sz="4300" dirty="0">
                <a:solidFill>
                  <a:srgbClr val="000000"/>
                </a:solidFill>
                <a:latin typeface="Times New Roman" panose="02020603050405020304" pitchFamily="18" charset="0"/>
                <a:cs typeface="Times New Roman" panose="02020603050405020304" pitchFamily="18" charset="0"/>
              </a:rPr>
              <a:t>The cloud is fully deployed at the third-party site. The cloud’s internal network is managed by a third party, and the organizations connect to the third party by means of either a dedicated connection or through the Internet. The internal network of the organization is managed by the organization, and it does not come under the purview of the SLA.</a:t>
            </a:r>
            <a:endParaRPr lang="en-IN" sz="430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4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4300" b="1" dirty="0">
                <a:solidFill>
                  <a:srgbClr val="FF0066"/>
                </a:solidFill>
                <a:latin typeface="Times New Roman" panose="02020603050405020304" pitchFamily="18" charset="0"/>
                <a:cs typeface="Times New Roman" panose="02020603050405020304" pitchFamily="18" charset="0"/>
              </a:rPr>
              <a:t>Security and privacy:</a:t>
            </a:r>
          </a:p>
          <a:p>
            <a:pPr marL="0" marR="2400" indent="0" algn="just">
              <a:buNone/>
            </a:pPr>
            <a:endParaRPr lang="en-IN" sz="43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4300" dirty="0">
                <a:solidFill>
                  <a:srgbClr val="000000"/>
                </a:solidFill>
                <a:latin typeface="Times New Roman" panose="02020603050405020304" pitchFamily="18" charset="0"/>
                <a:cs typeface="Times New Roman" panose="02020603050405020304" pitchFamily="18" charset="0"/>
              </a:rPr>
              <a:t>Security and privacy need to be considered when the cloud is outsourced. Here, the cloud is less secure than the on-site private cloud. The privacy and security of the data mainly depend on the hosting third party as they have the control of the cloud. But, basically the security threat is from the third party and the internal employee.</a:t>
            </a:r>
            <a:endParaRPr lang="en-IN" sz="43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1259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Outsourced Private </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Laws and conflicts:</a:t>
            </a:r>
          </a:p>
          <a:p>
            <a:pPr marL="0" marR="2400" indent="0" algn="just">
              <a:buNone/>
            </a:pPr>
            <a:r>
              <a:rPr lang="en-GB" sz="1800" b="0" i="0" u="none" strike="noStrike" baseline="0" dirty="0">
                <a:solidFill>
                  <a:srgbClr val="000000"/>
                </a:solidFill>
                <a:latin typeface="Palatino LT Std"/>
              </a:rPr>
              <a:t>If this cloud is deployed outside the country, then the security laws pertaining to that will apply upon the data and the data are still not fully safe. Usually, private clouds are not deployed outside, but if the off-site location is outside the country’s boundary, then several problems may arise.  </a:t>
            </a:r>
            <a:endParaRPr lang="en-IN" sz="2000" b="1" dirty="0">
              <a:solidFill>
                <a:srgbClr val="FF0066"/>
              </a:solidFill>
              <a:latin typeface="Palatino LT Std"/>
            </a:endParaRPr>
          </a:p>
          <a:p>
            <a:pPr marL="0" marR="2400" indent="0" algn="just">
              <a:buNone/>
            </a:pPr>
            <a:r>
              <a:rPr lang="en-IN" sz="2000" b="1" dirty="0">
                <a:solidFill>
                  <a:srgbClr val="FF0066"/>
                </a:solidFill>
                <a:latin typeface="Palatino LT Std"/>
              </a:rPr>
              <a:t>Location:  </a:t>
            </a:r>
          </a:p>
          <a:p>
            <a:pPr marL="0" marR="2400" indent="0" algn="just">
              <a:buNone/>
            </a:pPr>
            <a:r>
              <a:rPr lang="en-GB" sz="1800" b="0" i="0" u="none" strike="noStrike" baseline="0" dirty="0">
                <a:solidFill>
                  <a:srgbClr val="000000"/>
                </a:solidFill>
                <a:latin typeface="Palatino LT Std"/>
              </a:rPr>
              <a:t>The private cloud is usually located off site here. When there is a change of location, the data need to be transmitted through long distances. In few cases, it might be out of the country, which will lead to certain issues regarding the data and its transfer. </a:t>
            </a: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r>
              <a:rPr lang="en-IN" sz="2000" b="1" dirty="0">
                <a:solidFill>
                  <a:srgbClr val="FF0066"/>
                </a:solidFill>
                <a:latin typeface="Palatino LT Std"/>
              </a:rPr>
              <a:t>Performance: </a:t>
            </a:r>
          </a:p>
          <a:p>
            <a:pPr marL="0" marR="2400" indent="0" algn="just">
              <a:buNone/>
            </a:pPr>
            <a:r>
              <a:rPr lang="en-GB" sz="1800" b="0" i="0" u="none" strike="noStrike" baseline="0" dirty="0">
                <a:solidFill>
                  <a:srgbClr val="000000"/>
                </a:solidFill>
                <a:latin typeface="Palatino LT Std"/>
              </a:rPr>
              <a:t>The performance of the cloud depends on the third party that is outsourcing the cloud. </a:t>
            </a:r>
            <a:endParaRPr lang="en-IN" sz="2000" b="1" dirty="0">
              <a:solidFill>
                <a:srgbClr val="FF0066"/>
              </a:solidFill>
              <a:latin typeface="Palatino LT Std"/>
            </a:endParaRPr>
          </a:p>
          <a:p>
            <a:pPr marL="0" marR="2400" indent="0" algn="just">
              <a:buNone/>
            </a:pPr>
            <a:r>
              <a:rPr lang="en-IN" sz="2000" b="1" dirty="0">
                <a:solidFill>
                  <a:srgbClr val="FF0066"/>
                </a:solidFill>
                <a:latin typeface="Palatino LT Std"/>
              </a:rPr>
              <a:t>Maintenance: </a:t>
            </a:r>
          </a:p>
          <a:p>
            <a:pPr marL="0" marR="2400" indent="0" algn="just">
              <a:buNone/>
            </a:pPr>
            <a:r>
              <a:rPr lang="en-GB" sz="1800" b="0" i="0" u="none" strike="noStrike" baseline="0" dirty="0">
                <a:solidFill>
                  <a:srgbClr val="000000"/>
                </a:solidFill>
                <a:latin typeface="Palatino LT Std"/>
              </a:rPr>
              <a:t>The cloud is maintained by a third-party organization where the cloud is deployed. As mentioned, the defective resources (drives and processors) are replaced with the good resources. Here, again the process is less complex compared to the public cloud. The cost of maintenance is a big issue. If an organization owns a cloud, then the cost related to the cloud needs to be borne by the organization and this is usually high.</a:t>
            </a: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1871304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Public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60650091"/>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10000"/>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According to NIST, the public cloud is the cloud infrastructure that is provisioned for open use by the general public. </a:t>
            </a:r>
          </a:p>
          <a:p>
            <a:pPr marR="2400" algn="just">
              <a:buFont typeface="Wingdings" panose="05000000000000000000" pitchFamily="2" charset="2"/>
              <a:buChar char="Ø"/>
            </a:pPr>
            <a:r>
              <a:rPr lang="en-GB" sz="1800" b="0" i="0" u="none" strike="noStrike" baseline="0" dirty="0">
                <a:solidFill>
                  <a:srgbClr val="000000"/>
                </a:solidFill>
                <a:latin typeface="Palatino LT Std"/>
              </a:rPr>
              <a:t>It may be owned, managed, and operated by a business, academic, or government organization, or some combination of them. It exists on the premises of the cloud provider. </a:t>
            </a:r>
          </a:p>
          <a:p>
            <a:pPr marR="2400" algn="just">
              <a:buFont typeface="Wingdings" panose="05000000000000000000" pitchFamily="2" charset="2"/>
              <a:buChar char="Ø"/>
            </a:pPr>
            <a:r>
              <a:rPr lang="en-GB" sz="1800" b="0" i="0" u="none" strike="noStrike" baseline="0" dirty="0">
                <a:solidFill>
                  <a:srgbClr val="000000"/>
                </a:solidFill>
                <a:latin typeface="Palatino LT Std"/>
              </a:rPr>
              <a:t>Public cloud consists of users from all over the world. A user can simply purchase resources on an hourly basis and work with the resources.</a:t>
            </a:r>
          </a:p>
          <a:p>
            <a:pPr marR="2400" algn="just">
              <a:buFont typeface="Wingdings" panose="05000000000000000000" pitchFamily="2" charset="2"/>
              <a:buChar char="Ø"/>
            </a:pPr>
            <a:r>
              <a:rPr lang="en-GB" sz="1800" b="0" i="0" u="none" strike="noStrike" baseline="0" dirty="0">
                <a:solidFill>
                  <a:srgbClr val="000000"/>
                </a:solidFill>
                <a:latin typeface="Palatino LT Std"/>
              </a:rPr>
              <a:t> There is no need of any prebuilt infrastructure for using the public cloud. These resources are available in the cloud provider’s premises.</a:t>
            </a:r>
          </a:p>
          <a:p>
            <a:pPr marR="2400" algn="just">
              <a:buFont typeface="Wingdings" panose="05000000000000000000" pitchFamily="2" charset="2"/>
              <a:buChar char="Ø"/>
            </a:pPr>
            <a:r>
              <a:rPr lang="en-GB" sz="1800" b="0" i="0" u="none" strike="noStrike" baseline="0" dirty="0">
                <a:solidFill>
                  <a:srgbClr val="000000"/>
                </a:solidFill>
                <a:latin typeface="Palatino LT Std"/>
              </a:rPr>
              <a:t> Usually, cloud providers accept all the requests, and hence, the resources in the service providers’ end are considered </a:t>
            </a:r>
            <a:r>
              <a:rPr lang="en-GB" sz="1800" b="0" i="1" u="none" strike="noStrike" baseline="0" dirty="0">
                <a:solidFill>
                  <a:srgbClr val="000000"/>
                </a:solidFill>
                <a:latin typeface="Palatino LT Std"/>
              </a:rPr>
              <a:t>infinite </a:t>
            </a:r>
            <a:r>
              <a:rPr lang="en-GB" sz="1800" b="0" i="0" u="none" strike="noStrike" baseline="0" dirty="0">
                <a:solidFill>
                  <a:srgbClr val="000000"/>
                </a:solidFill>
                <a:latin typeface="Palatino LT Std"/>
              </a:rPr>
              <a:t>in one aspect. Some of the well-known examples of the public cloud are Amazon AWS, Microsoft Azure, etc.</a:t>
            </a: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C8E8B30A-4262-45F6-99D8-5E6916170159}"/>
              </a:ext>
            </a:extLst>
          </p:cNvPr>
          <p:cNvPicPr>
            <a:picLocks noChangeAspect="1"/>
          </p:cNvPicPr>
          <p:nvPr/>
        </p:nvPicPr>
        <p:blipFill>
          <a:blip r:embed="rId2"/>
          <a:stretch>
            <a:fillRect/>
          </a:stretch>
        </p:blipFill>
        <p:spPr>
          <a:xfrm>
            <a:off x="1524000" y="3349739"/>
            <a:ext cx="4889251" cy="3432062"/>
          </a:xfrm>
          <a:prstGeom prst="rect">
            <a:avLst/>
          </a:prstGeom>
        </p:spPr>
      </p:pic>
    </p:spTree>
    <p:extLst>
      <p:ext uri="{BB962C8B-B14F-4D97-AF65-F5344CB8AC3E}">
        <p14:creationId xmlns:p14="http://schemas.microsoft.com/office/powerpoint/2010/main" val="29752717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77500" lnSpcReduction="20000"/>
          </a:bodyPr>
          <a:lstStyle/>
          <a:p>
            <a:pPr marL="0" marR="2400" indent="0" algn="just">
              <a:buNone/>
            </a:pPr>
            <a:r>
              <a:rPr lang="en-IN" sz="2600" b="1" i="0" u="none" strike="noStrike" baseline="0" dirty="0">
                <a:solidFill>
                  <a:srgbClr val="FF0066"/>
                </a:solidFill>
                <a:latin typeface="Palatino LT Std"/>
              </a:rPr>
              <a:t>Characteristics: </a:t>
            </a:r>
          </a:p>
          <a:p>
            <a:pPr marL="457200" marR="2400" indent="-457200" algn="just">
              <a:buFont typeface="+mj-lt"/>
              <a:buAutoNum type="arabicPeriod"/>
            </a:pPr>
            <a:r>
              <a:rPr lang="en-IN" sz="2000" b="0" i="1" u="none" strike="noStrike" baseline="0" dirty="0">
                <a:solidFill>
                  <a:srgbClr val="000000"/>
                </a:solidFill>
                <a:latin typeface="Palatino LT Std"/>
              </a:rPr>
              <a:t>Highly scalable </a:t>
            </a:r>
          </a:p>
          <a:p>
            <a:pPr marL="457200" marR="2400" indent="-457200" algn="just">
              <a:buFont typeface="+mj-lt"/>
              <a:buAutoNum type="arabicPeriod"/>
            </a:pPr>
            <a:r>
              <a:rPr lang="en-IN" sz="2000" b="0" i="1" u="none" strike="noStrike" baseline="0" dirty="0">
                <a:solidFill>
                  <a:srgbClr val="000000"/>
                </a:solidFill>
                <a:latin typeface="Palatino LT Std"/>
              </a:rPr>
              <a:t>Affordable </a:t>
            </a:r>
            <a:endParaRPr lang="en-IN" sz="2000" i="1" dirty="0">
              <a:solidFill>
                <a:srgbClr val="000000"/>
              </a:solidFill>
              <a:latin typeface="Palatino LT Std"/>
            </a:endParaRPr>
          </a:p>
          <a:p>
            <a:pPr marL="457200" marR="2400" indent="-457200" algn="just">
              <a:buFont typeface="+mj-lt"/>
              <a:buAutoNum type="arabicPeriod"/>
            </a:pPr>
            <a:r>
              <a:rPr lang="en-IN" sz="2000" b="0" i="1" u="none" strike="noStrike" baseline="0" dirty="0">
                <a:solidFill>
                  <a:srgbClr val="000000"/>
                </a:solidFill>
                <a:latin typeface="Palatino LT Std"/>
              </a:rPr>
              <a:t>Less secure </a:t>
            </a:r>
          </a:p>
          <a:p>
            <a:pPr marL="457200" marR="2400" indent="-457200" algn="just">
              <a:buFont typeface="+mj-lt"/>
              <a:buAutoNum type="arabicPeriod"/>
            </a:pPr>
            <a:r>
              <a:rPr lang="en-IN" sz="2000" b="0" i="1" u="none" strike="noStrike" baseline="0" dirty="0">
                <a:solidFill>
                  <a:srgbClr val="000000"/>
                </a:solidFill>
                <a:latin typeface="Palatino LT Std"/>
              </a:rPr>
              <a:t>Highly available</a:t>
            </a:r>
            <a:endParaRPr lang="en-IN" sz="2000" i="1" dirty="0">
              <a:solidFill>
                <a:srgbClr val="000000"/>
              </a:solidFill>
              <a:latin typeface="Palatino LT Std"/>
            </a:endParaRPr>
          </a:p>
          <a:p>
            <a:pPr marL="457200" marR="2400" indent="-457200" algn="just">
              <a:buFont typeface="+mj-lt"/>
              <a:buAutoNum type="arabicPeriod"/>
            </a:pPr>
            <a:r>
              <a:rPr lang="en-IN" sz="2000" b="0" i="1" u="none" strike="noStrike" baseline="0" dirty="0">
                <a:solidFill>
                  <a:srgbClr val="000000"/>
                </a:solidFill>
                <a:latin typeface="Palatino LT Std"/>
              </a:rPr>
              <a:t>Strict SLAs </a:t>
            </a:r>
          </a:p>
          <a:p>
            <a:pPr marL="0" marR="2400" indent="0" algn="just">
              <a:buNone/>
            </a:pPr>
            <a:r>
              <a:rPr lang="en-IN" sz="2100" b="1" i="1" u="none" strike="noStrike" baseline="0" dirty="0">
                <a:solidFill>
                  <a:srgbClr val="000000"/>
                </a:solidFill>
                <a:latin typeface="Times New Roman" panose="02020603050405020304" pitchFamily="18" charset="0"/>
                <a:cs typeface="Times New Roman" panose="02020603050405020304" pitchFamily="18" charset="0"/>
              </a:rPr>
              <a:t>Highly scalable: </a:t>
            </a:r>
          </a:p>
          <a:p>
            <a:pPr marL="0" marR="2400" indent="0" algn="just">
              <a:buNone/>
            </a:pP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highly scalable. The resources in the public cloud are large in number and the service providers make sure that all the requests are granted. Hence, the public cloud is considered to be scalable. </a:t>
            </a:r>
            <a:r>
              <a:rPr lang="en-IN" sz="2100" i="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IN" sz="2100"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100" b="1" i="1" u="none" strike="noStrike" baseline="0" dirty="0">
                <a:solidFill>
                  <a:srgbClr val="000000"/>
                </a:solidFill>
                <a:latin typeface="Times New Roman" panose="02020603050405020304" pitchFamily="18" charset="0"/>
                <a:cs typeface="Times New Roman" panose="02020603050405020304" pitchFamily="18" charset="0"/>
              </a:rPr>
              <a:t>Affordable</a:t>
            </a:r>
            <a:r>
              <a:rPr lang="en-GB" sz="2100" b="1" i="0" u="none" strike="noStrike" baseline="0" dirty="0">
                <a:solidFill>
                  <a:srgbClr val="000000"/>
                </a:solidFill>
                <a:latin typeface="Times New Roman" panose="02020603050405020304" pitchFamily="18" charset="0"/>
                <a:cs typeface="Times New Roman" panose="02020603050405020304" pitchFamily="18" charset="0"/>
              </a:rPr>
              <a:t>: </a:t>
            </a:r>
          </a:p>
          <a:p>
            <a:pPr marL="0" marR="2400" indent="0" algn="just">
              <a:buNone/>
            </a:pP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offered to the public on a pay-as-you-go basis; hence, the user has to pay only for what he or she is using (usually on a per-hour basis). And, this does not involve any cost related to the deployment.</a:t>
            </a:r>
          </a:p>
          <a:p>
            <a:pPr marL="0" marR="2400" indent="0" algn="just">
              <a:buNone/>
            </a:pPr>
            <a:endParaRPr lang="en-GB" sz="21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100" b="1" i="1" u="none" strike="noStrike" baseline="0" dirty="0">
                <a:solidFill>
                  <a:srgbClr val="000000"/>
                </a:solidFill>
                <a:latin typeface="Times New Roman" panose="02020603050405020304" pitchFamily="18" charset="0"/>
                <a:cs typeface="Times New Roman" panose="02020603050405020304" pitchFamily="18" charset="0"/>
              </a:rPr>
              <a:t>Less secure</a:t>
            </a:r>
            <a:r>
              <a:rPr lang="en-GB" sz="21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less secure out of all the four deployment models. This is because the public cloud is offered by a third party and they have full control over the cloud. Though the SLAs ensure privacy, still there is a high risk of data being leaked. </a:t>
            </a:r>
          </a:p>
          <a:p>
            <a:pPr marL="0" marR="2400" indent="0" algn="just">
              <a:buNone/>
            </a:pPr>
            <a:endParaRPr lang="en-GB" sz="21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100" b="1" i="1" u="none" strike="noStrike" baseline="0" dirty="0">
                <a:solidFill>
                  <a:srgbClr val="000000"/>
                </a:solidFill>
                <a:latin typeface="Times New Roman" panose="02020603050405020304" pitchFamily="18" charset="0"/>
                <a:cs typeface="Times New Roman" panose="02020603050405020304" pitchFamily="18" charset="0"/>
              </a:rPr>
              <a:t>Highly available</a:t>
            </a:r>
            <a:r>
              <a:rPr lang="en-GB" sz="21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highly available because anybody from any part of the world can access the public cloud with proper permission, and this is not possible in other models as geographical or other access restrictions might be there. </a:t>
            </a:r>
            <a:endParaRPr lang="en-IN" sz="21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6469383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marR="2400" indent="0" algn="just">
              <a:buNone/>
            </a:pPr>
            <a:r>
              <a:rPr lang="en-IN" sz="2000" b="1" i="0" u="none" strike="noStrike" baseline="0" dirty="0">
                <a:solidFill>
                  <a:srgbClr val="FF0066"/>
                </a:solidFill>
                <a:latin typeface="Palatino LT Std"/>
              </a:rPr>
              <a:t>Characteristics:</a:t>
            </a:r>
          </a:p>
          <a:p>
            <a:pPr marL="0" marR="2400" indent="0" algn="just">
              <a:buNone/>
            </a:pPr>
            <a:r>
              <a:rPr lang="en-GB" sz="1700" b="1" i="1" u="none" strike="noStrike" baseline="0" dirty="0">
                <a:solidFill>
                  <a:srgbClr val="000000"/>
                </a:solidFill>
                <a:latin typeface="Georgia" panose="02040502050405020303" pitchFamily="18" charset="0"/>
                <a:cs typeface="Courier New" panose="02070309020205020404" pitchFamily="49" charset="0"/>
              </a:rPr>
              <a:t>Strict SLAs</a:t>
            </a:r>
            <a:r>
              <a:rPr lang="en-GB" sz="1700" b="1" i="0" u="none" strike="noStrike" baseline="0" dirty="0">
                <a:solidFill>
                  <a:srgbClr val="000000"/>
                </a:solidFill>
                <a:latin typeface="Georgia" panose="02040502050405020303" pitchFamily="18" charset="0"/>
                <a:cs typeface="Courier New" panose="02070309020205020404" pitchFamily="49" charset="0"/>
              </a:rPr>
              <a:t>: </a:t>
            </a:r>
            <a:r>
              <a:rPr lang="en-GB" sz="1700" b="0" i="0" u="none" strike="noStrike" baseline="0" dirty="0">
                <a:solidFill>
                  <a:srgbClr val="000000"/>
                </a:solidFill>
                <a:latin typeface="Georgia" panose="02040502050405020303" pitchFamily="18" charset="0"/>
                <a:cs typeface="Courier New" panose="02070309020205020404" pitchFamily="49" charset="0"/>
              </a:rPr>
              <a:t>SLA is very strict in the case of the public cloud. As the service provider’s business reputation and customer strength are totally dependent on the cloud services, they follow the SLA strictly and violations are avoided. These SLAs are very competitive.</a:t>
            </a:r>
            <a:r>
              <a:rPr lang="en-IN" sz="1700" b="1" dirty="0">
                <a:solidFill>
                  <a:srgbClr val="FF0066"/>
                </a:solidFill>
                <a:latin typeface="Georgia" panose="02040502050405020303" pitchFamily="18" charset="0"/>
                <a:cs typeface="Courier New" panose="02070309020205020404" pitchFamily="49" charset="0"/>
              </a:rPr>
              <a:t> </a:t>
            </a:r>
            <a:r>
              <a:rPr lang="en-IN" sz="1700" b="1" i="0" u="none" strike="noStrike" baseline="0" dirty="0">
                <a:solidFill>
                  <a:srgbClr val="FF0066"/>
                </a:solidFill>
                <a:latin typeface="Georgia" panose="02040502050405020303" pitchFamily="18" charset="0"/>
                <a:cs typeface="Courier New" panose="02070309020205020404" pitchFamily="49" charset="0"/>
              </a:rPr>
              <a:t> </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200" b="1" dirty="0">
                <a:solidFill>
                  <a:srgbClr val="FF0066"/>
                </a:solidFill>
                <a:latin typeface="Palatino LT Std"/>
              </a:rPr>
              <a:t>Suitability:</a:t>
            </a:r>
          </a:p>
          <a:p>
            <a:pPr marL="0" marR="2400" indent="0" algn="just">
              <a:buNone/>
            </a:pPr>
            <a:r>
              <a:rPr lang="en-GB" sz="1800" b="0" i="0" u="none" strike="noStrike" baseline="0" dirty="0">
                <a:solidFill>
                  <a:srgbClr val="000000"/>
                </a:solidFill>
                <a:latin typeface="Palatino LT Std"/>
              </a:rPr>
              <a:t>There are several occasions and environments where the public cloud is </a:t>
            </a:r>
            <a:r>
              <a:rPr lang="en-GB" sz="1800" b="1" i="0" u="none" strike="noStrike" baseline="0" dirty="0">
                <a:solidFill>
                  <a:srgbClr val="000000"/>
                </a:solidFill>
                <a:latin typeface="Palatino LT Std"/>
              </a:rPr>
              <a:t>suitable</a:t>
            </a:r>
            <a:r>
              <a:rPr lang="en-GB" sz="1800" b="0" i="0" u="none" strike="noStrike" baseline="0" dirty="0">
                <a:solidFill>
                  <a:srgbClr val="000000"/>
                </a:solidFill>
                <a:latin typeface="Palatino LT Std"/>
              </a:rPr>
              <a:t>.  Following are some:</a:t>
            </a:r>
            <a:endParaRPr lang="en-IN" sz="1800" b="0" i="0" u="none" strike="noStrike" baseline="0" dirty="0">
              <a:solidFill>
                <a:srgbClr val="000000"/>
              </a:solidFill>
              <a:latin typeface="Palatino LT Std"/>
            </a:endParaRP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The requirement for resources is large, that is, there is large user base.</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The requirement for resources is varying.</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There is no physical infrastructure available.</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An organization has financial constraints.</a:t>
            </a:r>
          </a:p>
          <a:p>
            <a:pPr marL="450850" indent="-268288">
              <a:buFont typeface="Wingdings" panose="05000000000000000000" pitchFamily="2" charset="2"/>
              <a:buChar char="ü"/>
            </a:pPr>
            <a:endParaRPr lang="en-GB" sz="1800" b="0" i="0" u="none" strike="noStrike" baseline="0" dirty="0">
              <a:solidFill>
                <a:srgbClr val="000000"/>
              </a:solidFill>
              <a:latin typeface="Palatino LT Std"/>
            </a:endParaRPr>
          </a:p>
          <a:p>
            <a:pPr marL="0" marR="2400" indent="0" algn="just">
              <a:buNone/>
            </a:pPr>
            <a:r>
              <a:rPr lang="en-GB" sz="1800" b="0" i="0" u="none" strike="noStrike" baseline="0" dirty="0">
                <a:solidFill>
                  <a:srgbClr val="000000"/>
                </a:solidFill>
                <a:latin typeface="Palatino LT Std"/>
              </a:rPr>
              <a:t>The public cloud is </a:t>
            </a:r>
            <a:r>
              <a:rPr lang="en-GB" sz="1800" b="1" i="0" u="none" strike="noStrike" baseline="0" dirty="0">
                <a:solidFill>
                  <a:srgbClr val="000000"/>
                </a:solidFill>
                <a:latin typeface="Palatino LT Std"/>
              </a:rPr>
              <a:t>not suitable</a:t>
            </a:r>
            <a:r>
              <a:rPr lang="en-GB" sz="1800" b="0" i="0" u="none" strike="noStrike" baseline="0" dirty="0">
                <a:solidFill>
                  <a:srgbClr val="000000"/>
                </a:solidFill>
                <a:latin typeface="Palatino LT Std"/>
              </a:rPr>
              <a:t>, where the following applies: </a:t>
            </a:r>
            <a:endParaRPr lang="en-IN" sz="1800" b="0" i="0" u="none" strike="noStrike" baseline="0" dirty="0">
              <a:solidFill>
                <a:srgbClr val="000000"/>
              </a:solidFill>
              <a:latin typeface="Palatino LT Std"/>
            </a:endParaRPr>
          </a:p>
          <a:p>
            <a:pPr marL="450850" indent="-268288">
              <a:buFont typeface="Wingdings" panose="05000000000000000000" pitchFamily="2" charset="2"/>
              <a:buChar char="ü"/>
            </a:pPr>
            <a:r>
              <a:rPr lang="en-IN" sz="1800" b="0" i="0" u="none" strike="noStrike" baseline="0" dirty="0">
                <a:solidFill>
                  <a:srgbClr val="000000"/>
                </a:solidFill>
                <a:latin typeface="Palatino LT Std"/>
              </a:rPr>
              <a:t>Security is very important.</a:t>
            </a:r>
          </a:p>
          <a:p>
            <a:pPr marL="450850" indent="-268288">
              <a:buFont typeface="Wingdings" panose="05000000000000000000" pitchFamily="2" charset="2"/>
              <a:buChar char="ü"/>
            </a:pPr>
            <a:r>
              <a:rPr lang="en-IN" sz="1800" b="0" i="0" u="none" strike="noStrike" baseline="0" dirty="0">
                <a:solidFill>
                  <a:srgbClr val="000000"/>
                </a:solidFill>
                <a:latin typeface="Palatino LT Std"/>
              </a:rPr>
              <a:t>Organization expects autonomy.</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Third-party reliability is not preferred.</a:t>
            </a:r>
          </a:p>
          <a:p>
            <a:pPr marL="0" marR="2400" indent="0" algn="just">
              <a:buNone/>
            </a:pPr>
            <a:endParaRPr lang="en-IN" sz="1400" b="1" i="0" u="none" strike="noStrike" baseline="0" dirty="0">
              <a:solidFill>
                <a:srgbClr val="FF0066"/>
              </a:solidFill>
              <a:latin typeface="Georgia" panose="02040502050405020303" pitchFamily="18" charset="0"/>
              <a:cs typeface="Courier New" panose="02070309020205020404" pitchFamily="49" charset="0"/>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4534791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10000"/>
          </a:bodyPr>
          <a:lstStyle/>
          <a:p>
            <a:pPr marL="0" marR="2400" indent="0" algn="just">
              <a:buNone/>
            </a:pPr>
            <a:r>
              <a:rPr lang="en-IN" sz="2000" b="1" dirty="0">
                <a:solidFill>
                  <a:srgbClr val="FF0066"/>
                </a:solidFill>
                <a:latin typeface="Palatino LT Std"/>
              </a:rPr>
              <a:t>Issues: </a:t>
            </a: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SLA</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Unlike the private cloud, here the number of users is more and so are the numbers of service agreements. The service provider is answerable to all the users.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SLA will cover all the users from all parts of the world. The service provider has to guarantee all the users a fair share without any priority. Having the same SLA for all users is what is usually expected, but it depends on the service provider to have the same SLA for all the users irrespective of the place they are.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Network</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network plays a major role in the public cloud. Each and every user getting the services of the cloud gets it through the Internet. The services are accessed through the Internet by all the users, and hence, the service delivery wholly depends on the network. </a:t>
            </a:r>
          </a:p>
          <a:p>
            <a:pPr marR="2400" algn="just">
              <a:buFont typeface="Wingdings" panose="05000000000000000000" pitchFamily="2" charset="2"/>
              <a:buChar char="ü"/>
            </a:pPr>
            <a:endParaRPr lang="en-GB" sz="1800" dirty="0">
              <a:solidFill>
                <a:srgbClr val="000000"/>
              </a:solidFill>
              <a:latin typeface="Palatino LT Std"/>
              <a:cs typeface="Times New Roman" panose="02020603050405020304" pitchFamily="18" charset="0"/>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Here the service provider is not responsible for the network. The service provider is responsible for providing proper service to the customer, and once the services are given from the service provider, it goes on in transit to the user. The user will be charged for even if he or she has problem due to the network. The network usually consists of a high bandwidth and has a low latency. This is because the connection is only inside the organization. Network management is easier in this case. </a:t>
            </a:r>
            <a:endParaRPr lang="en-IN" sz="20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Performance</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As mentioned, the performance of a cloud delivery model primarily depends on the network and the resources. The service provider has to adequately manage the resources and the network. As the number of users increases, it is a challenging task for the service providers to give good performance. </a:t>
            </a:r>
            <a:endParaRPr lang="en-IN" sz="2000" b="0"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7050242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marR="2400" indent="0" algn="just">
              <a:buNone/>
            </a:pPr>
            <a:r>
              <a:rPr lang="en-IN" sz="2000" b="1" dirty="0">
                <a:solidFill>
                  <a:srgbClr val="FF0066"/>
                </a:solidFill>
                <a:latin typeface="Palatino LT Std"/>
              </a:rPr>
              <a:t>Issues: </a:t>
            </a: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Multitenancy</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GB" sz="1800" b="0" i="0" u="none" strike="noStrike" baseline="0" dirty="0">
                <a:solidFill>
                  <a:srgbClr val="000000"/>
                </a:solidFill>
                <a:latin typeface="Palatino LT Std"/>
              </a:rPr>
              <a:t>The resources are shared, that is, multiple users share the resources, hence the term multitenant. Due to this property, there is a high risk of data being leaked or a possible unprivileged access.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Location: </a:t>
            </a:r>
          </a:p>
          <a:p>
            <a:pPr marL="0" marR="2400" indent="0" algn="just">
              <a:buNone/>
            </a:pPr>
            <a:r>
              <a:rPr lang="en-GB" sz="1800" b="0" i="0" u="none" strike="noStrike" baseline="0" dirty="0">
                <a:solidFill>
                  <a:srgbClr val="000000"/>
                </a:solidFill>
                <a:latin typeface="Palatino LT Std"/>
              </a:rPr>
              <a:t>The location of the public cloud is an issue. As the public cloud is fragmented and is located in different regions, the access to these clouds involves a lot of data transfers through the Internet. There are several issues related to the location. For example, a user from India might be using the public cloud and he might have to access his personal resources from other countries. This is not good as the data are being stored in some other country.  </a:t>
            </a: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Security and data privacy: </a:t>
            </a:r>
          </a:p>
          <a:p>
            <a:pPr marL="0" marR="2400" indent="0" algn="just">
              <a:buNone/>
            </a:pPr>
            <a:r>
              <a:rPr lang="en-GB" sz="1800" b="0" i="0" u="none" strike="noStrike" baseline="0" dirty="0">
                <a:solidFill>
                  <a:srgbClr val="000000"/>
                </a:solidFill>
                <a:latin typeface="Palatino LT Std"/>
              </a:rPr>
              <a:t>Security and data privacy are the biggest challenges in the public cloud. As data are stored in different places around the globe, data security is a very big issue. A user storing the data outside his or her country has a risk of the data being viewed by other people as that does not come under the jurisdiction of the user’s country. Though this might not always be true, but it may happen. </a:t>
            </a: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Laws and conflicts:</a:t>
            </a:r>
          </a:p>
          <a:p>
            <a:pPr marL="0" marR="2400" indent="0" algn="just">
              <a:buNone/>
            </a:pPr>
            <a:r>
              <a:rPr lang="en-GB" sz="1800" b="0" i="0" u="none" strike="noStrike" baseline="0" dirty="0">
                <a:solidFill>
                  <a:srgbClr val="000000"/>
                </a:solidFill>
                <a:latin typeface="Palatino LT Std"/>
              </a:rPr>
              <a:t>The data are stored in different places of the world in different countries. Hence, data </a:t>
            </a:r>
            <a:r>
              <a:rPr lang="en-GB" sz="1800" b="0" i="0" u="none" strike="noStrike" baseline="0" dirty="0" err="1">
                <a:solidFill>
                  <a:srgbClr val="000000"/>
                </a:solidFill>
                <a:latin typeface="Palatino LT Std"/>
              </a:rPr>
              <a:t>centers</a:t>
            </a:r>
            <a:r>
              <a:rPr lang="en-GB" sz="1800" b="0" i="0" u="none" strike="noStrike" baseline="0" dirty="0">
                <a:solidFill>
                  <a:srgbClr val="000000"/>
                </a:solidFill>
                <a:latin typeface="Palatino LT Std"/>
              </a:rPr>
              <a:t> are bound to laws of the country in which they are located. This creates many conflicts and problems for the service providers and the users. </a:t>
            </a: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5915748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dirty="0">
                <a:solidFill>
                  <a:srgbClr val="FF0066"/>
                </a:solidFill>
                <a:latin typeface="Palatino LT Std"/>
              </a:rPr>
              <a:t>Issues: </a:t>
            </a: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Cloud management:</a:t>
            </a:r>
          </a:p>
          <a:p>
            <a:pPr marR="2400" algn="just">
              <a:buFont typeface="Wingdings" panose="05000000000000000000" pitchFamily="2" charset="2"/>
              <a:buChar char="ü"/>
            </a:pPr>
            <a:r>
              <a:rPr lang="en-GB" sz="1800" b="0" i="0" u="none" strike="noStrike" baseline="0" dirty="0">
                <a:solidFill>
                  <a:srgbClr val="000000"/>
                </a:solidFill>
                <a:latin typeface="Palatino LT Std"/>
              </a:rPr>
              <a:t>Here, the number of users is more, and so the management is difficult. The jobs here are time critical, and as the number of users increases, it becomes more difficult. Inefficient management of resources will lead to resource shortage, and user service might be affected. It has a direct impact on SLA and may cause SLA violation.</a:t>
            </a: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Maintenance: </a:t>
            </a:r>
          </a:p>
          <a:p>
            <a:pPr marR="2400" algn="just">
              <a:buFont typeface="Wingdings" panose="05000000000000000000" pitchFamily="2" charset="2"/>
              <a:buChar char="ü"/>
            </a:pPr>
            <a:r>
              <a:rPr lang="en-GB" sz="1800" b="0" i="0" u="none" strike="noStrike" baseline="0" dirty="0">
                <a:solidFill>
                  <a:srgbClr val="000000"/>
                </a:solidFill>
                <a:latin typeface="Palatino LT Std"/>
              </a:rPr>
              <a:t>Maintaining the whole cloud is another task. This involves continuous check of the resources, network, and other such parameters for long-lasting efficient delivery of the service.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resource provider has to continuously change the resource components from time to time. The task of maintenance is very crucial in the public cloud. The good the cloud is maintained, the better is the quality of service. Here, the cloud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is where the maintenance happens; continuously, the disks are replaced from time to time.</a:t>
            </a: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9518229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Advantages: </a:t>
            </a:r>
            <a:endParaRPr lang="en-IN" sz="1800" b="0" i="0" u="none" strike="noStrike" baseline="0" dirty="0">
              <a:solidFill>
                <a:srgbClr val="000000"/>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There is no need of establishing infrastructure for setting up a cloud.</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There is no need for maintaining the cloud.</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They are comparatively less costly than other cloud models.</a:t>
            </a:r>
          </a:p>
          <a:p>
            <a:pPr>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Strict SLAs are followed.</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There is no limit for the number of users.</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public cloud is highly scalable.</a:t>
            </a:r>
          </a:p>
          <a:p>
            <a:pPr marL="0" marR="2400" indent="0" algn="just">
              <a:buNone/>
            </a:pPr>
            <a:endParaRPr lang="en-IN" sz="2000" b="1" dirty="0">
              <a:solidFill>
                <a:srgbClr val="000000"/>
              </a:solidFill>
              <a:latin typeface="Palatino LT Std"/>
            </a:endParaRPr>
          </a:p>
          <a:p>
            <a:pPr marL="0" lvl="3" indent="0">
              <a:buClr>
                <a:srgbClr val="6724EC"/>
              </a:buClr>
              <a:buNone/>
            </a:pPr>
            <a:r>
              <a:rPr lang="en-IN" b="1" dirty="0">
                <a:solidFill>
                  <a:srgbClr val="FF0066"/>
                </a:solidFill>
                <a:latin typeface="Palatino LT Std"/>
              </a:rPr>
              <a:t>Dis A</a:t>
            </a:r>
            <a:r>
              <a:rPr lang="en-IN" sz="1800" b="1" i="0" u="none" strike="noStrike" baseline="0" dirty="0">
                <a:solidFill>
                  <a:srgbClr val="FF0066"/>
                </a:solidFill>
                <a:latin typeface="Palatino LT Std"/>
              </a:rPr>
              <a:t>dvantages: </a:t>
            </a:r>
            <a:endParaRPr lang="en-IN" sz="1800" b="0" i="0" u="none" strike="noStrike" baseline="0" dirty="0">
              <a:solidFill>
                <a:srgbClr val="000000"/>
              </a:solidFill>
              <a:latin typeface="Palatino LT Std"/>
            </a:endParaRPr>
          </a:p>
          <a:p>
            <a:pPr>
              <a:buFont typeface="Arial" panose="020B0604020202020204" pitchFamily="34" charset="0"/>
              <a:buChar char="•"/>
            </a:pPr>
            <a:r>
              <a:rPr lang="en-IN" sz="1800" b="0" i="0" u="none" strike="noStrike" baseline="0" dirty="0">
                <a:solidFill>
                  <a:srgbClr val="000000"/>
                </a:solidFill>
                <a:latin typeface="Palatino LT Std"/>
              </a:rPr>
              <a:t>Security is an issue.</a:t>
            </a:r>
          </a:p>
          <a:p>
            <a:pPr>
              <a:buFont typeface="Arial" panose="020B0604020202020204" pitchFamily="34" charset="0"/>
              <a:buChar char="•"/>
            </a:pPr>
            <a:r>
              <a:rPr lang="en-GB" sz="1800" b="0" i="0" u="none" strike="noStrike" baseline="0" dirty="0">
                <a:solidFill>
                  <a:srgbClr val="000000"/>
                </a:solidFill>
                <a:latin typeface="Palatino LT Std"/>
              </a:rPr>
              <a:t>Privacy and organizational autonomy are not possible.</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320734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ppt/theme/themeOverride2.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29945</TotalTime>
  <Words>16799</Words>
  <Application>Microsoft Office PowerPoint</Application>
  <PresentationFormat>On-screen Show (4:3)</PresentationFormat>
  <Paragraphs>1407</Paragraphs>
  <Slides>159</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159</vt:i4>
      </vt:variant>
    </vt:vector>
  </HeadingPairs>
  <TitlesOfParts>
    <vt:vector size="170" baseType="lpstr">
      <vt:lpstr>Arial</vt:lpstr>
      <vt:lpstr>Calibri</vt:lpstr>
      <vt:lpstr>Century Schoolbook</vt:lpstr>
      <vt:lpstr>Corbel</vt:lpstr>
      <vt:lpstr>Georgia</vt:lpstr>
      <vt:lpstr>Palatino LT Std</vt:lpstr>
      <vt:lpstr>Times New Roman</vt:lpstr>
      <vt:lpstr>Wingdings</vt:lpstr>
      <vt:lpstr>Wingdings 2</vt:lpstr>
      <vt:lpstr>Oriel</vt:lpstr>
      <vt:lpstr>Banded</vt:lpstr>
      <vt:lpstr>PowerPoint Presentation</vt:lpstr>
      <vt:lpstr>Definition, 5-4-3 principles of Cloud Computing, Cloud Eco System, features of Cloud service, benefits and drawbacks, Cloud architecture, Anatomy of Cloud, Network Connectivity in Cloud Computing, Applications on the Cloud, Managing the Cloud, Migrating Application to Cloud.</vt:lpstr>
      <vt:lpstr>  Cloud Computing </vt:lpstr>
      <vt:lpstr>  Cloud Computing </vt:lpstr>
      <vt:lpstr>PowerPoint Presentation</vt:lpstr>
      <vt:lpstr>  Cloud  </vt:lpstr>
      <vt:lpstr>  Approaches to Cloud Computing  (Cloud Delivery Models)</vt:lpstr>
      <vt:lpstr>  Introduction </vt:lpstr>
      <vt:lpstr>  Cloud Characteristics </vt:lpstr>
      <vt:lpstr>  A resilient cloud  service  </vt:lpstr>
      <vt:lpstr>  Single-tenant environment </vt:lpstr>
      <vt:lpstr>  multi-tenant environment </vt:lpstr>
      <vt:lpstr>  Introduction </vt:lpstr>
      <vt:lpstr>  OverView </vt:lpstr>
      <vt:lpstr>  Cloud Services defined </vt:lpstr>
      <vt:lpstr>  </vt:lpstr>
      <vt:lpstr>5-4-3 Principles of Cloud Computing</vt:lpstr>
      <vt:lpstr>  5-4-3 principles </vt:lpstr>
      <vt:lpstr>  5-4-3 principles </vt:lpstr>
      <vt:lpstr>  5-4-3 principles  - 5 Essential Characteristics</vt:lpstr>
      <vt:lpstr>  5-4-3 principles - 5 Essential Characteristics </vt:lpstr>
      <vt:lpstr>  5-4-3 principles  - 4 Cloud Deployment models</vt:lpstr>
      <vt:lpstr>  5-4-3 principles  - 4 Cloud Deployment models</vt:lpstr>
      <vt:lpstr>  5-4-3 principles - 3 Service Offerings</vt:lpstr>
      <vt:lpstr>  5-4-3 principles - 3 Service Offerings</vt:lpstr>
      <vt:lpstr>  Introduction </vt:lpstr>
      <vt:lpstr>PowerPoint Presentation</vt:lpstr>
      <vt:lpstr>  5-4-3 principles - 3 Service Offerings</vt:lpstr>
      <vt:lpstr>  5-4-3 principles - 3 Service Offerings</vt:lpstr>
      <vt:lpstr>  SaaS </vt:lpstr>
      <vt:lpstr>  5-4-3 principles - 3 Service Offerings</vt:lpstr>
      <vt:lpstr>  PaaS</vt:lpstr>
      <vt:lpstr>  PaaS</vt:lpstr>
      <vt:lpstr>  5-4-3 principles - 3 Service Offerings</vt:lpstr>
      <vt:lpstr>  Iaas </vt:lpstr>
      <vt:lpstr>  Cloud Services defined </vt:lpstr>
      <vt:lpstr>Cloud Ecosystem</vt:lpstr>
      <vt:lpstr>  Cloud Eco System</vt:lpstr>
      <vt:lpstr> Requirements for Cloud Service  </vt:lpstr>
      <vt:lpstr>  Requirements for Cloud Service </vt:lpstr>
      <vt:lpstr>  Requirements for Cloud Service contd… </vt:lpstr>
      <vt:lpstr>  Requirements for Cloud Service contd… </vt:lpstr>
      <vt:lpstr>  Cloud Service Requirements</vt:lpstr>
      <vt:lpstr>  Cloud Computing benefits</vt:lpstr>
      <vt:lpstr>  Cloud Computing Drawbacks</vt:lpstr>
      <vt:lpstr>Cloud Architecture, Anatomy of the Cloud, Network Connectivity in Cloud, Applications on the Cloud, Managing the Cloud</vt:lpstr>
      <vt:lpstr>Cloud Architecture</vt:lpstr>
      <vt:lpstr>  Cloud Architecture</vt:lpstr>
      <vt:lpstr>   </vt:lpstr>
      <vt:lpstr>  Cloud Architecture</vt:lpstr>
      <vt:lpstr>  Cloud Architecture</vt:lpstr>
      <vt:lpstr>  Cloud Architecture</vt:lpstr>
      <vt:lpstr>Anatomy of Cloud </vt:lpstr>
      <vt:lpstr>  Anatomy of a cloud</vt:lpstr>
      <vt:lpstr>       Anatomy of a cloud… contd Cloud Components</vt:lpstr>
      <vt:lpstr>    Virtualization</vt:lpstr>
      <vt:lpstr>Network Connectivity in Cloud Computing,  Applications on the Cloud</vt:lpstr>
      <vt:lpstr>  Network Connectivity in CC</vt:lpstr>
      <vt:lpstr>  Network Connectivity in CC</vt:lpstr>
      <vt:lpstr>  Applications on the Cloud</vt:lpstr>
      <vt:lpstr>  Applications on the Cloud</vt:lpstr>
      <vt:lpstr>  Applications on the Cloud</vt:lpstr>
      <vt:lpstr>  Cloud Applications</vt:lpstr>
      <vt:lpstr>   Cloud Application Features</vt:lpstr>
      <vt:lpstr>Managing the Cloud </vt:lpstr>
      <vt:lpstr>   Managing the Cloud</vt:lpstr>
      <vt:lpstr>   1. Managing the Cloud Infrastructure</vt:lpstr>
      <vt:lpstr>   2. Managing the Cloud Application</vt:lpstr>
      <vt:lpstr>                  Migrating Application to Cloud 1. phases 2. approaches</vt:lpstr>
      <vt:lpstr>   Migrating application to cloud</vt:lpstr>
      <vt:lpstr>      Phases of Cloud Migration</vt:lpstr>
      <vt:lpstr>      Phases of Cloud Migration</vt:lpstr>
      <vt:lpstr>      Approaches for Cloud Migration</vt:lpstr>
      <vt:lpstr>      Approaches for Cloud Migration</vt:lpstr>
      <vt:lpstr>Chapter 2: Cloud Deployment Models &amp; Service Models</vt:lpstr>
      <vt:lpstr>Chapter 2.1 Cloud Deployment Models  </vt:lpstr>
      <vt:lpstr>      Cload deployment models</vt:lpstr>
      <vt:lpstr>      Cload deployment models</vt:lpstr>
      <vt:lpstr>      Cload deployment models</vt:lpstr>
      <vt:lpstr> Cloud Deployment Models  -  Private Cloud</vt:lpstr>
      <vt:lpstr>      Private Cloud</vt:lpstr>
      <vt:lpstr>      Private Cloud</vt:lpstr>
      <vt:lpstr>      Private Cloud</vt:lpstr>
      <vt:lpstr>      Private Cloud</vt:lpstr>
      <vt:lpstr>      Private Cloud</vt:lpstr>
      <vt:lpstr>      Private Cloud - Issues</vt:lpstr>
      <vt:lpstr>      Private Cloud - Issues</vt:lpstr>
      <vt:lpstr>      Private Cloud - Issues</vt:lpstr>
      <vt:lpstr>      Outsourced Private Cloud</vt:lpstr>
      <vt:lpstr>      Outsourced Private Cloud - Issues</vt:lpstr>
      <vt:lpstr>      Outsourced Private Cloud - Issues</vt:lpstr>
      <vt:lpstr> Cloud Deployment Models  -  Public Cloud</vt:lpstr>
      <vt:lpstr>      Public Cloud</vt:lpstr>
      <vt:lpstr>      Public Cloud</vt:lpstr>
      <vt:lpstr>      Public Cloud</vt:lpstr>
      <vt:lpstr>      Public Cloud</vt:lpstr>
      <vt:lpstr>      Public Cloud</vt:lpstr>
      <vt:lpstr>      Public Cloud</vt:lpstr>
      <vt:lpstr>      Public Cloud</vt:lpstr>
      <vt:lpstr> Cloud Deployment Models  -  Community Cloud</vt:lpstr>
      <vt:lpstr>    Community Cloud</vt:lpstr>
      <vt:lpstr>      Community Cloud</vt:lpstr>
      <vt:lpstr>      Community Cloud</vt:lpstr>
      <vt:lpstr>      Community Cloud</vt:lpstr>
      <vt:lpstr>      Community Cloud</vt:lpstr>
      <vt:lpstr>      Community Cloud</vt:lpstr>
      <vt:lpstr>      Community Cloud</vt:lpstr>
      <vt:lpstr>      Community Cloud</vt:lpstr>
      <vt:lpstr>      Community Cloud</vt:lpstr>
      <vt:lpstr> Cloud Deployment Models  -  Hybrid Cloud</vt:lpstr>
      <vt:lpstr>      Hybrid Cloud</vt:lpstr>
      <vt:lpstr>      Hybrid Cloud</vt:lpstr>
      <vt:lpstr>      Hybrid Cloud</vt:lpstr>
      <vt:lpstr>      Hybrid Cloud</vt:lpstr>
      <vt:lpstr>      Hybrid Cloud</vt:lpstr>
      <vt:lpstr>Chapter 2.2 Cloud Service Models  </vt:lpstr>
      <vt:lpstr>      Service Models</vt:lpstr>
      <vt:lpstr>      Service Models</vt:lpstr>
      <vt:lpstr>      Service Models</vt:lpstr>
      <vt:lpstr>      Service Models</vt:lpstr>
      <vt:lpstr>      Service Models</vt:lpstr>
      <vt:lpstr>      Service Models</vt:lpstr>
      <vt:lpstr>      Service Models</vt:lpstr>
      <vt:lpstr>IaaS (Infrastructure As A Service)</vt:lpstr>
      <vt:lpstr>      IaaS </vt:lpstr>
      <vt:lpstr>      IaaS </vt:lpstr>
      <vt:lpstr>      IaaS </vt:lpstr>
      <vt:lpstr>      IaaS </vt:lpstr>
      <vt:lpstr>      IaaS </vt:lpstr>
      <vt:lpstr>      IaaS </vt:lpstr>
      <vt:lpstr>      IaaS </vt:lpstr>
      <vt:lpstr>      IaaS </vt:lpstr>
      <vt:lpstr>      IaaS </vt:lpstr>
      <vt:lpstr>PaaS (Platform As A Service)</vt:lpstr>
      <vt:lpstr>      PaaS</vt:lpstr>
      <vt:lpstr>      PaaS</vt:lpstr>
      <vt:lpstr>      PaaS</vt:lpstr>
      <vt:lpstr>      PaaS - Characteristics</vt:lpstr>
      <vt:lpstr>      PaaS - Characteristics</vt:lpstr>
      <vt:lpstr>      PaaS - Suitability</vt:lpstr>
      <vt:lpstr>      PaaS -  non Suitability</vt:lpstr>
      <vt:lpstr>      PaaS - Pros and Cons</vt:lpstr>
      <vt:lpstr>      PaaS - Pros and Cons</vt:lpstr>
      <vt:lpstr>      PaaS - Pros and Cons</vt:lpstr>
      <vt:lpstr>      PaaS -  Cons</vt:lpstr>
      <vt:lpstr>      PaaS</vt:lpstr>
      <vt:lpstr>      PaaS</vt:lpstr>
      <vt:lpstr>SaaS (Software As A Service)</vt:lpstr>
      <vt:lpstr>      SaaS</vt:lpstr>
      <vt:lpstr>      SaaS</vt:lpstr>
      <vt:lpstr>      SaaS </vt:lpstr>
      <vt:lpstr>      SaaS </vt:lpstr>
      <vt:lpstr>      SaaS </vt:lpstr>
      <vt:lpstr>      SaaS </vt:lpstr>
      <vt:lpstr>      SaaS </vt:lpstr>
      <vt:lpstr>      SaaS </vt:lpstr>
      <vt:lpstr>      Other service offerrings</vt:lpstr>
      <vt:lpstr>Chapter 1.3 Introduction to AWS</vt:lpstr>
      <vt:lpstr>      Amazon Web Services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K bhaskar</cp:lastModifiedBy>
  <cp:revision>2850</cp:revision>
  <dcterms:created xsi:type="dcterms:W3CDTF">2014-03-18T22:56:13Z</dcterms:created>
  <dcterms:modified xsi:type="dcterms:W3CDTF">2022-02-05T02:49:37Z</dcterms:modified>
</cp:coreProperties>
</file>