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68" r:id="rId2"/>
  </p:sldMasterIdLst>
  <p:notesMasterIdLst>
    <p:notesMasterId r:id="rId41"/>
  </p:notesMasterIdLst>
  <p:sldIdLst>
    <p:sldId id="521" r:id="rId3"/>
    <p:sldId id="1014" r:id="rId4"/>
    <p:sldId id="1088" r:id="rId5"/>
    <p:sldId id="1099" r:id="rId6"/>
    <p:sldId id="1115" r:id="rId7"/>
    <p:sldId id="1117" r:id="rId8"/>
    <p:sldId id="1121" r:id="rId9"/>
    <p:sldId id="1122" r:id="rId10"/>
    <p:sldId id="1120" r:id="rId11"/>
    <p:sldId id="1119" r:id="rId12"/>
    <p:sldId id="1127" r:id="rId13"/>
    <p:sldId id="1111" r:id="rId14"/>
    <p:sldId id="1112" r:id="rId15"/>
    <p:sldId id="1118" r:id="rId16"/>
    <p:sldId id="1123" r:id="rId17"/>
    <p:sldId id="1126" r:id="rId18"/>
    <p:sldId id="1128" r:id="rId19"/>
    <p:sldId id="1113" r:id="rId20"/>
    <p:sldId id="1125" r:id="rId21"/>
    <p:sldId id="1131" r:id="rId22"/>
    <p:sldId id="1130" r:id="rId23"/>
    <p:sldId id="1129" r:id="rId24"/>
    <p:sldId id="1132" r:id="rId25"/>
    <p:sldId id="1133" r:id="rId26"/>
    <p:sldId id="1134" r:id="rId27"/>
    <p:sldId id="1135" r:id="rId28"/>
    <p:sldId id="1136" r:id="rId29"/>
    <p:sldId id="1137" r:id="rId30"/>
    <p:sldId id="1138" r:id="rId31"/>
    <p:sldId id="1139" r:id="rId32"/>
    <p:sldId id="1141" r:id="rId33"/>
    <p:sldId id="1140" r:id="rId34"/>
    <p:sldId id="1143" r:id="rId35"/>
    <p:sldId id="1142" r:id="rId36"/>
    <p:sldId id="1144" r:id="rId37"/>
    <p:sldId id="1145" r:id="rId38"/>
    <p:sldId id="1146" r:id="rId39"/>
    <p:sldId id="114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 bhaskar" initials="Kb" lastIdx="1" clrIdx="0">
    <p:extLst>
      <p:ext uri="{19B8F6BF-5375-455C-9EA6-DF929625EA0E}">
        <p15:presenceInfo xmlns:p15="http://schemas.microsoft.com/office/powerpoint/2012/main" userId="S::k.bhaskar@becbapatla.ac.in::7eb64176-cd10-494e-94b6-161340e855f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724EC"/>
    <a:srgbClr val="FF0066"/>
    <a:srgbClr val="B907AC"/>
    <a:srgbClr val="9A1645"/>
    <a:srgbClr val="0DAB05"/>
    <a:srgbClr val="F61AEC"/>
    <a:srgbClr val="EC7370"/>
    <a:srgbClr val="54BC56"/>
    <a:srgbClr val="41CF48"/>
    <a:srgbClr val="F61A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01" autoAdjust="0"/>
    <p:restoredTop sz="98387" autoAdjust="0"/>
  </p:normalViewPr>
  <p:slideViewPr>
    <p:cSldViewPr>
      <p:cViewPr varScale="1">
        <p:scale>
          <a:sx n="68" d="100"/>
          <a:sy n="68" d="100"/>
        </p:scale>
        <p:origin x="1446" y="6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08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D7A9C8-3990-4E35-8D09-ABF3DC3C0191}" type="datetimeFigureOut">
              <a:rPr lang="en-US" smtClean="0"/>
              <a:pPr/>
              <a:t>5/28/2021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716CA6-4199-40F7-8BFC-14FEAECDE25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3126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8784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8566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7028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5296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2583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4963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CF0DDCBD-F59C-4E7C-BDAC-870698E431E2}" type="datetimeFigureOut">
              <a:rPr lang="en-US" smtClean="0"/>
              <a:pPr/>
              <a:t>5/28/2021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4679AE9-DE8F-4E6D-9B1F-CED96682791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0DDCBD-F59C-4E7C-BDAC-870698E431E2}" type="datetimeFigureOut">
              <a:rPr lang="en-US" smtClean="0"/>
              <a:pPr/>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79AE9-DE8F-4E6D-9B1F-CED9668279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0DDCBD-F59C-4E7C-BDAC-870698E431E2}" type="datetimeFigureOut">
              <a:rPr lang="en-US" smtClean="0"/>
              <a:pPr/>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79AE9-DE8F-4E6D-9B1F-CED96682791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132" y="3887812"/>
            <a:ext cx="9146751" cy="607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19" y="2166365"/>
            <a:ext cx="8603674" cy="1739347"/>
          </a:xfrm>
        </p:spPr>
        <p:txBody>
          <a:bodyPr tIns="45720" bIns="45720" anchor="ctr">
            <a:normAutofit/>
          </a:bodyPr>
          <a:lstStyle>
            <a:lvl1pPr algn="ctr">
              <a:lnSpc>
                <a:spcPct val="80000"/>
              </a:lnSpc>
              <a:defRPr sz="6000" spc="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04800" y="3844269"/>
            <a:ext cx="8534400" cy="667512"/>
          </a:xfrm>
        </p:spPr>
        <p:txBody>
          <a:bodyPr anchor="ct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7900139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7789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132" y="3887812"/>
            <a:ext cx="9146751" cy="607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2208879"/>
            <a:ext cx="7886700" cy="1676400"/>
          </a:xfrm>
        </p:spPr>
        <p:txBody>
          <a:bodyPr anchor="ctr">
            <a:noAutofit/>
          </a:bodyPr>
          <a:lstStyle>
            <a:lvl1pPr algn="ctr">
              <a:lnSpc>
                <a:spcPct val="80000"/>
              </a:lnSpc>
              <a:defRPr sz="6000" b="0" spc="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24893" y="3851528"/>
            <a:ext cx="7886700" cy="669673"/>
          </a:xfrm>
        </p:spPr>
        <p:txBody>
          <a:bodyPr anchor="ctr">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D8BD707-D9CF-40AE-B4C6-C98DA3205C09}" type="datetimeFigureOut">
              <a:rPr lang="en-US" smtClean="0"/>
              <a:pPr/>
              <a:t>5/28/2021</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014125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797"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60336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656566"/>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428"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0428" y="2656564"/>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245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297652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51732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148840"/>
            <a:ext cx="4572000" cy="38404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892568" y="2147487"/>
            <a:ext cx="2560320" cy="3432319"/>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66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CF0DDCBD-F59C-4E7C-BDAC-870698E431E2}" type="datetimeFigureOut">
              <a:rPr lang="en-US" smtClean="0"/>
              <a:pPr/>
              <a:t>5/28/2021</a:t>
            </a:fld>
            <a:endParaRPr lang="en-US"/>
          </a:p>
        </p:txBody>
      </p:sp>
      <p:sp>
        <p:nvSpPr>
          <p:cNvPr id="9" name="Slide Number Placeholder 8"/>
          <p:cNvSpPr>
            <a:spLocks noGrp="1"/>
          </p:cNvSpPr>
          <p:nvPr>
            <p:ph type="sldNum" sz="quarter" idx="15"/>
          </p:nvPr>
        </p:nvSpPr>
        <p:spPr/>
        <p:txBody>
          <a:bodyPr rtlCol="0"/>
          <a:lstStyle/>
          <a:p>
            <a:fld id="{94679AE9-DE8F-4E6D-9B1F-CED966827915}"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685800" y="2211494"/>
            <a:ext cx="4754880" cy="384048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885351" y="2150621"/>
            <a:ext cx="2560320" cy="3429000"/>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54487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20327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609600"/>
            <a:ext cx="1801785"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609600"/>
            <a:ext cx="5979968"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422855"/>
            <a:ext cx="2057397" cy="365125"/>
          </a:xfrm>
        </p:spPr>
        <p:txBody>
          <a:bodyPr/>
          <a:lstStyle/>
          <a:p>
            <a:fld id="{1D8BD707-D9CF-40AE-B4C6-C98DA3205C09}" type="datetimeFigureOut">
              <a:rPr lang="en-US" smtClean="0"/>
              <a:pPr/>
              <a:t>5/28/2021</a:t>
            </a:fld>
            <a:endParaRPr lang="en-US"/>
          </a:p>
        </p:txBody>
      </p:sp>
      <p:sp>
        <p:nvSpPr>
          <p:cNvPr id="5" name="Footer Placeholder 4"/>
          <p:cNvSpPr>
            <a:spLocks noGrp="1"/>
          </p:cNvSpPr>
          <p:nvPr>
            <p:ph type="ftr" sz="quarter" idx="11"/>
          </p:nvPr>
        </p:nvSpPr>
        <p:spPr>
          <a:xfrm>
            <a:off x="2832102" y="6422855"/>
            <a:ext cx="3209752" cy="365125"/>
          </a:xfrm>
        </p:spPr>
        <p:txBody>
          <a:bodyPr/>
          <a:lstStyle/>
          <a:p>
            <a:endParaRPr lang="en-US"/>
          </a:p>
        </p:txBody>
      </p:sp>
      <p:sp>
        <p:nvSpPr>
          <p:cNvPr id="6" name="Slide Number Placeholder 5"/>
          <p:cNvSpPr>
            <a:spLocks noGrp="1"/>
          </p:cNvSpPr>
          <p:nvPr>
            <p:ph type="sldNum" sz="quarter" idx="12"/>
          </p:nvPr>
        </p:nvSpPr>
        <p:spPr>
          <a:xfrm>
            <a:off x="6054787" y="6422855"/>
            <a:ext cx="659819"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8051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F0DDCBD-F59C-4E7C-BDAC-870698E431E2}" type="datetimeFigureOut">
              <a:rPr lang="en-US" smtClean="0"/>
              <a:pPr/>
              <a:t>5/28/2021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4679AE9-DE8F-4E6D-9B1F-CED9668279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F0DDCBD-F59C-4E7C-BDAC-870698E431E2}" type="datetimeFigureOut">
              <a:rPr lang="en-US" smtClean="0"/>
              <a:pPr/>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79AE9-DE8F-4E6D-9B1F-CED966827915}"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CF0DDCBD-F59C-4E7C-BDAC-870698E431E2}" type="datetimeFigureOut">
              <a:rPr lang="en-US" smtClean="0"/>
              <a:pPr/>
              <a:t>5/28/2021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679AE9-DE8F-4E6D-9B1F-CED966827915}"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CF0DDCBD-F59C-4E7C-BDAC-870698E431E2}" type="datetimeFigureOut">
              <a:rPr lang="en-US" smtClean="0"/>
              <a:pPr/>
              <a:t>5/28/2021</a:t>
            </a:fld>
            <a:endParaRPr lang="en-US"/>
          </a:p>
        </p:txBody>
      </p:sp>
      <p:sp>
        <p:nvSpPr>
          <p:cNvPr id="7" name="Slide Number Placeholder 6"/>
          <p:cNvSpPr>
            <a:spLocks noGrp="1"/>
          </p:cNvSpPr>
          <p:nvPr>
            <p:ph type="sldNum" sz="quarter" idx="11"/>
          </p:nvPr>
        </p:nvSpPr>
        <p:spPr/>
        <p:txBody>
          <a:bodyPr rtlCol="0"/>
          <a:lstStyle/>
          <a:p>
            <a:fld id="{94679AE9-DE8F-4E6D-9B1F-CED966827915}"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0DDCBD-F59C-4E7C-BDAC-870698E431E2}" type="datetimeFigureOut">
              <a:rPr lang="en-US" smtClean="0"/>
              <a:pPr/>
              <a:t>5/28/2021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679AE9-DE8F-4E6D-9B1F-CED9668279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CF0DDCBD-F59C-4E7C-BDAC-870698E431E2}" type="datetimeFigureOut">
              <a:rPr lang="en-US" smtClean="0"/>
              <a:pPr/>
              <a:t>5/28/2021</a:t>
            </a:fld>
            <a:endParaRPr lang="en-US"/>
          </a:p>
        </p:txBody>
      </p:sp>
      <p:sp>
        <p:nvSpPr>
          <p:cNvPr id="22" name="Slide Number Placeholder 21"/>
          <p:cNvSpPr>
            <a:spLocks noGrp="1"/>
          </p:cNvSpPr>
          <p:nvPr>
            <p:ph type="sldNum" sz="quarter" idx="15"/>
          </p:nvPr>
        </p:nvSpPr>
        <p:spPr/>
        <p:txBody>
          <a:bodyPr rtlCol="0"/>
          <a:lstStyle/>
          <a:p>
            <a:fld id="{94679AE9-DE8F-4E6D-9B1F-CED966827915}"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F0DDCBD-F59C-4E7C-BDAC-870698E431E2}" type="datetimeFigureOut">
              <a:rPr lang="en-US" smtClean="0"/>
              <a:pPr/>
              <a:t>5/28/2021</a:t>
            </a:fld>
            <a:endParaRPr lang="en-US"/>
          </a:p>
        </p:txBody>
      </p:sp>
      <p:sp>
        <p:nvSpPr>
          <p:cNvPr id="18" name="Slide Number Placeholder 17"/>
          <p:cNvSpPr>
            <a:spLocks noGrp="1"/>
          </p:cNvSpPr>
          <p:nvPr>
            <p:ph type="sldNum" sz="quarter" idx="11"/>
          </p:nvPr>
        </p:nvSpPr>
        <p:spPr/>
        <p:txBody>
          <a:bodyPr rtlCol="0"/>
          <a:lstStyle/>
          <a:p>
            <a:fld id="{94679AE9-DE8F-4E6D-9B1F-CED966827915}"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F0DDCBD-F59C-4E7C-BDAC-870698E431E2}" type="datetimeFigureOut">
              <a:rPr lang="en-US" smtClean="0"/>
              <a:pPr/>
              <a:t>5/28/2021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4679AE9-DE8F-4E6D-9B1F-CED9668279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85019" y="284176"/>
            <a:ext cx="777240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019" y="2011680"/>
            <a:ext cx="777240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557" y="6422855"/>
            <a:ext cx="2595043" cy="365125"/>
          </a:xfrm>
          <a:prstGeom prst="rect">
            <a:avLst/>
          </a:prstGeom>
        </p:spPr>
        <p:txBody>
          <a:bodyPr vert="horz" lIns="91440" tIns="45720" rIns="45720" bIns="45720" rtlCol="0" anchor="ctr"/>
          <a:lstStyle>
            <a:lvl1pPr algn="l">
              <a:defRPr sz="1050">
                <a:solidFill>
                  <a:schemeClr val="tx1"/>
                </a:solidFill>
              </a:defRPr>
            </a:lvl1pPr>
          </a:lstStyle>
          <a:p>
            <a:fld id="{1D8BD707-D9CF-40AE-B4C6-C98DA3205C09}" type="datetimeFigureOut">
              <a:rPr lang="en-US" smtClean="0"/>
              <a:pPr/>
              <a:t>5/28/2021</a:t>
            </a:fld>
            <a:endParaRPr lang="en-US"/>
          </a:p>
        </p:txBody>
      </p:sp>
      <p:sp>
        <p:nvSpPr>
          <p:cNvPr id="5" name="Footer Placeholder 4"/>
          <p:cNvSpPr>
            <a:spLocks noGrp="1"/>
          </p:cNvSpPr>
          <p:nvPr>
            <p:ph type="ftr" sz="quarter" idx="3"/>
          </p:nvPr>
        </p:nvSpPr>
        <p:spPr>
          <a:xfrm>
            <a:off x="4191000" y="6422855"/>
            <a:ext cx="4060627"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8265139" y="6422855"/>
            <a:ext cx="709698" cy="365125"/>
          </a:xfrm>
          <a:prstGeom prst="rect">
            <a:avLst/>
          </a:prstGeom>
        </p:spPr>
        <p:txBody>
          <a:bodyPr vert="horz" lIns="45720" tIns="45720" rIns="91440" bIns="45720" rtlCol="0" anchor="ctr"/>
          <a:lstStyle>
            <a:lvl1pPr algn="l">
              <a:defRPr sz="1200" b="0">
                <a:solidFill>
                  <a:schemeClr val="tx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8222897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bucket_name.s3.amazonaws.com/DATA_OBJECT_KEY"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457200" y="-381000"/>
            <a:ext cx="9144000" cy="6858000"/>
          </a:xfrm>
          <a:ln>
            <a:noFill/>
          </a:ln>
          <a:effectLst>
            <a:outerShdw blurRad="50800" dist="38100" dir="2700000" algn="tl" rotWithShape="0">
              <a:prstClr val="black">
                <a:alpha val="40000"/>
              </a:prstClr>
            </a:outerShdw>
          </a:effectLst>
        </p:spPr>
        <p:txBody>
          <a:bodyPr>
            <a:noAutofit/>
            <a:sp3d extrusionH="57150">
              <a:bevelT w="38100" h="38100" prst="slope"/>
              <a:bevelB w="57150" h="38100" prst="artDeco"/>
            </a:sp3d>
          </a:bodyPr>
          <a:lstStyle/>
          <a:p>
            <a:pPr algn="ctr">
              <a:buNone/>
            </a:pPr>
            <a:endParaRPr lang="en-US" sz="3600" b="1" dirty="0">
              <a:solidFill>
                <a:srgbClr val="A9077B"/>
              </a:solidFill>
            </a:endParaRPr>
          </a:p>
          <a:p>
            <a:pPr algn="ctr">
              <a:buNone/>
            </a:pPr>
            <a:r>
              <a:rPr lang="en-US" sz="6000" b="1" dirty="0">
                <a:gradFill>
                  <a:gsLst>
                    <a:gs pos="0">
                      <a:srgbClr val="FFF200"/>
                    </a:gs>
                    <a:gs pos="45000">
                      <a:srgbClr val="FF7A00"/>
                    </a:gs>
                    <a:gs pos="70000">
                      <a:srgbClr val="FF0300"/>
                    </a:gs>
                    <a:gs pos="100000">
                      <a:srgbClr val="4D0808"/>
                    </a:gs>
                  </a:gsLst>
                  <a:lin ang="5400000" scaled="0"/>
                </a:gradFill>
              </a:rPr>
              <a:t>Cloud Computing</a:t>
            </a:r>
          </a:p>
          <a:p>
            <a:pPr algn="ctr">
              <a:buNone/>
            </a:pPr>
            <a:r>
              <a:rPr lang="en-US" b="1" dirty="0">
                <a:solidFill>
                  <a:srgbClr val="008000"/>
                </a:solidFill>
              </a:rPr>
              <a:t>By</a:t>
            </a:r>
          </a:p>
          <a:p>
            <a:pPr algn="ctr">
              <a:buNone/>
            </a:pPr>
            <a:r>
              <a:rPr lang="en-US" sz="2800" b="1" dirty="0">
                <a:solidFill>
                  <a:srgbClr val="7030A0"/>
                </a:solidFill>
              </a:rPr>
              <a:t>K. </a:t>
            </a:r>
            <a:r>
              <a:rPr lang="en-US" sz="2800" b="1" dirty="0" err="1">
                <a:solidFill>
                  <a:srgbClr val="7030A0"/>
                </a:solidFill>
              </a:rPr>
              <a:t>Bhaskara</a:t>
            </a:r>
            <a:r>
              <a:rPr lang="en-US" sz="2800" b="1" dirty="0">
                <a:solidFill>
                  <a:srgbClr val="7030A0"/>
                </a:solidFill>
              </a:rPr>
              <a:t> </a:t>
            </a:r>
            <a:r>
              <a:rPr lang="en-US" sz="2800" b="1" dirty="0" err="1">
                <a:solidFill>
                  <a:srgbClr val="7030A0"/>
                </a:solidFill>
              </a:rPr>
              <a:t>Rao</a:t>
            </a:r>
            <a:endParaRPr lang="en-US" sz="2800" b="1" dirty="0">
              <a:solidFill>
                <a:srgbClr val="7030A0"/>
              </a:solidFill>
            </a:endParaRPr>
          </a:p>
          <a:p>
            <a:pPr algn="ctr">
              <a:buNone/>
            </a:pPr>
            <a:r>
              <a:rPr lang="en-US" b="1" dirty="0">
                <a:solidFill>
                  <a:srgbClr val="A9077B"/>
                </a:solidFill>
              </a:rPr>
              <a:t>Asst. Prof.</a:t>
            </a:r>
          </a:p>
          <a:p>
            <a:pPr algn="ctr">
              <a:buNone/>
            </a:pPr>
            <a:r>
              <a:rPr lang="en-US" sz="2000" b="1" dirty="0">
                <a:gradFill>
                  <a:gsLst>
                    <a:gs pos="0">
                      <a:srgbClr val="FFF200"/>
                    </a:gs>
                    <a:gs pos="45000">
                      <a:srgbClr val="FF7A00"/>
                    </a:gs>
                    <a:gs pos="70000">
                      <a:srgbClr val="FF0300"/>
                    </a:gs>
                    <a:gs pos="100000">
                      <a:srgbClr val="4D0808"/>
                    </a:gs>
                  </a:gsLst>
                  <a:lin ang="5400000" scaled="0"/>
                </a:gradFill>
              </a:rPr>
              <a:t>IT Dept.</a:t>
            </a:r>
          </a:p>
          <a:p>
            <a:pPr algn="ctr">
              <a:buNone/>
            </a:pPr>
            <a:r>
              <a:rPr lang="en-US" sz="2000" b="1" dirty="0">
                <a:solidFill>
                  <a:srgbClr val="FF0066"/>
                </a:solidFill>
              </a:rPr>
              <a:t>BEC</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4">
                                            <p:txEl>
                                              <p:pRg st="1" end="1"/>
                                            </p:txEl>
                                          </p:spTgt>
                                        </p:tgtEl>
                                      </p:cBhvr>
                                      <p:by x="150000" y="150000"/>
                                    </p:animScale>
                                  </p:childTnLst>
                                </p:cTn>
                              </p:par>
                            </p:childTnLst>
                          </p:cTn>
                        </p:par>
                      </p:childTnLst>
                    </p:cTn>
                  </p:par>
                  <p:par>
                    <p:cTn id="12" fill="hold">
                      <p:stCondLst>
                        <p:cond delay="indefinite"/>
                      </p:stCondLst>
                      <p:childTnLst>
                        <p:par>
                          <p:cTn id="13" fill="hold">
                            <p:stCondLst>
                              <p:cond delay="0"/>
                            </p:stCondLst>
                            <p:childTnLst>
                              <p:par>
                                <p:cTn id="14" presetID="35" presetClass="path" presetSubtype="0" accel="50000" decel="50000" fill="hold" nodeType="clickEffect">
                                  <p:stCondLst>
                                    <p:cond delay="0"/>
                                  </p:stCondLst>
                                  <p:childTnLst>
                                    <p:animMotion origin="layout" path="M 0 0  L -0.25 0  E" pathEditMode="relative" ptsTypes="">
                                      <p:cBhvr>
                                        <p:cTn id="15" dur="5000" fill="hold"/>
                                        <p:tgtEl>
                                          <p:spTgt spid="4">
                                            <p:txEl>
                                              <p:pRg st="1" end="1"/>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S3 Configuring</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1800" dirty="0">
                <a:latin typeface="NewBaskerville-Roman"/>
              </a:rPr>
              <a:t> </a:t>
            </a:r>
            <a:endParaRPr lang="en-IN" sz="1800" dirty="0">
              <a:latin typeface="YsjwmwWvjqfrUtopiaStd-Regular"/>
            </a:endParaRPr>
          </a:p>
          <a:p>
            <a:pPr>
              <a:buFont typeface="Arial" panose="020B0604020202020204" pitchFamily="34" charset="0"/>
              <a:buChar char="•"/>
            </a:pPr>
            <a:endParaRPr lang="en-IN" sz="1800" b="0" i="0" u="none" strike="noStrike" baseline="0" dirty="0">
              <a:solidFill>
                <a:srgbClr val="000000"/>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pic>
        <p:nvPicPr>
          <p:cNvPr id="5" name="Picture 4">
            <a:extLst>
              <a:ext uri="{FF2B5EF4-FFF2-40B4-BE49-F238E27FC236}">
                <a16:creationId xmlns:a16="http://schemas.microsoft.com/office/drawing/2014/main" id="{45ED21C8-D6A5-4899-8C27-BA23FC7D4F50}"/>
              </a:ext>
            </a:extLst>
          </p:cNvPr>
          <p:cNvPicPr>
            <a:picLocks noChangeAspect="1"/>
          </p:cNvPicPr>
          <p:nvPr/>
        </p:nvPicPr>
        <p:blipFill>
          <a:blip r:embed="rId2"/>
          <a:stretch>
            <a:fillRect/>
          </a:stretch>
        </p:blipFill>
        <p:spPr>
          <a:xfrm>
            <a:off x="1081087" y="1881187"/>
            <a:ext cx="6981825" cy="3095625"/>
          </a:xfrm>
          <a:prstGeom prst="rect">
            <a:avLst/>
          </a:prstGeom>
        </p:spPr>
      </p:pic>
    </p:spTree>
    <p:extLst>
      <p:ext uri="{BB962C8B-B14F-4D97-AF65-F5344CB8AC3E}">
        <p14:creationId xmlns:p14="http://schemas.microsoft.com/office/powerpoint/2010/main" val="2997333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7695743" cy="1905000"/>
          </a:xfrm>
        </p:spPr>
        <p:txBody>
          <a:bodyPr>
            <a:normAutofit/>
          </a:bodyPr>
          <a:lstStyle/>
          <a:p>
            <a:pPr>
              <a:lnSpc>
                <a:spcPct val="115000"/>
              </a:lnSpc>
            </a:pPr>
            <a:r>
              <a:rPr lang="en-GB" sz="3200" b="1" dirty="0">
                <a:effectLst/>
                <a:latin typeface="Arial" panose="020B0604020202020204" pitchFamily="34" charset="0"/>
                <a:ea typeface="Arial" panose="020B0604020202020204" pitchFamily="34" charset="0"/>
              </a:rPr>
              <a:t>S3 </a:t>
            </a:r>
            <a:r>
              <a:rPr lang="en-GB" sz="3200" b="1" cap="none" dirty="0">
                <a:effectLst/>
                <a:latin typeface="Arial" panose="020B0604020202020204" pitchFamily="34" charset="0"/>
                <a:ea typeface="Arial" panose="020B0604020202020204" pitchFamily="34" charset="0"/>
              </a:rPr>
              <a:t>Buckets</a:t>
            </a:r>
            <a:endParaRPr lang="en-IN" sz="3200" b="1" cap="none" dirty="0">
              <a:effectLst/>
              <a:latin typeface="Arial" panose="020B0604020202020204" pitchFamily="34" charset="0"/>
              <a:ea typeface="Arial" panose="020B0604020202020204" pitchFamily="34" charset="0"/>
            </a:endParaRPr>
          </a:p>
        </p:txBody>
      </p:sp>
      <p:sp>
        <p:nvSpPr>
          <p:cNvPr id="3" name="Subtitle 2">
            <a:extLst>
              <a:ext uri="{FF2B5EF4-FFF2-40B4-BE49-F238E27FC236}">
                <a16:creationId xmlns:a16="http://schemas.microsoft.com/office/drawing/2014/main" id="{11D67F0B-C743-4E8C-9B60-8977DEB9750C}"/>
              </a:ext>
            </a:extLst>
          </p:cNvPr>
          <p:cNvSpPr>
            <a:spLocks noGrp="1"/>
          </p:cNvSpPr>
          <p:nvPr>
            <p:ph type="subTitle" idx="1"/>
          </p:nvPr>
        </p:nvSpPr>
        <p:spPr>
          <a:xfrm>
            <a:off x="724128" y="4777380"/>
            <a:ext cx="7695743" cy="1209763"/>
          </a:xfrm>
        </p:spPr>
        <p:txBody>
          <a:bodyPr>
            <a:normAutofit/>
          </a:bodyPr>
          <a:lstStyle/>
          <a:p>
            <a:pPr algn="ctr"/>
            <a:r>
              <a:rPr lang="en-IN" sz="2100" dirty="0">
                <a:solidFill>
                  <a:schemeClr val="tx1"/>
                </a:solidFill>
              </a:rPr>
              <a:t> </a:t>
            </a:r>
          </a:p>
        </p:txBody>
      </p:sp>
    </p:spTree>
    <p:extLst>
      <p:ext uri="{BB962C8B-B14F-4D97-AF65-F5344CB8AC3E}">
        <p14:creationId xmlns:p14="http://schemas.microsoft.com/office/powerpoint/2010/main" val="258512501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S3 Namespace</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Palatino LT Std"/>
                <a:sym typeface="Wingdings" panose="05000000000000000000" pitchFamily="2" charset="2"/>
              </a:rPr>
              <a:t> </a:t>
            </a:r>
            <a:endParaRPr lang="en-IN" sz="2000" b="1" dirty="0">
              <a:solidFill>
                <a:srgbClr val="FF0066"/>
              </a:solidFill>
              <a:latin typeface="Palatino LT Std"/>
            </a:endParaRPr>
          </a:p>
          <a:p>
            <a:pPr marL="0" marR="2400" indent="0" algn="just">
              <a:buNone/>
            </a:pPr>
            <a:endParaRPr lang="en-IN" sz="2000" b="1" dirty="0">
              <a:solidFill>
                <a:srgbClr val="FF0066"/>
              </a:solidFill>
              <a:latin typeface="Palatino LT Std"/>
            </a:endParaRPr>
          </a:p>
          <a:p>
            <a:pPr marL="0" marR="2400" indent="0" algn="just">
              <a:buNone/>
            </a:pPr>
            <a:endParaRPr lang="en-IN" sz="1600" b="1" dirty="0">
              <a:solidFill>
                <a:srgbClr val="333333"/>
              </a:solidFill>
              <a:latin typeface="AmazonEmber"/>
            </a:endParaRPr>
          </a:p>
          <a:p>
            <a:pPr marL="0" marR="2400" indent="0" algn="just">
              <a:buNone/>
            </a:pPr>
            <a:endParaRPr lang="en-IN" sz="1800" dirty="0">
              <a:solidFill>
                <a:srgbClr val="000000"/>
              </a:solidFill>
              <a:latin typeface="Palatino LT Std"/>
            </a:endParaRPr>
          </a:p>
        </p:txBody>
      </p:sp>
      <p:pic>
        <p:nvPicPr>
          <p:cNvPr id="6" name="Picture 5">
            <a:extLst>
              <a:ext uri="{FF2B5EF4-FFF2-40B4-BE49-F238E27FC236}">
                <a16:creationId xmlns:a16="http://schemas.microsoft.com/office/drawing/2014/main" id="{C7A08B0A-866B-4CE3-89C8-56D2EA82A7FC}"/>
              </a:ext>
            </a:extLst>
          </p:cNvPr>
          <p:cNvPicPr>
            <a:picLocks noChangeAspect="1"/>
          </p:cNvPicPr>
          <p:nvPr/>
        </p:nvPicPr>
        <p:blipFill>
          <a:blip r:embed="rId2"/>
          <a:stretch>
            <a:fillRect/>
          </a:stretch>
        </p:blipFill>
        <p:spPr>
          <a:xfrm>
            <a:off x="838200" y="992309"/>
            <a:ext cx="7461070" cy="4593737"/>
          </a:xfrm>
          <a:prstGeom prst="rect">
            <a:avLst/>
          </a:prstGeom>
        </p:spPr>
      </p:pic>
    </p:spTree>
    <p:extLst>
      <p:ext uri="{BB962C8B-B14F-4D97-AF65-F5344CB8AC3E}">
        <p14:creationId xmlns:p14="http://schemas.microsoft.com/office/powerpoint/2010/main" val="3616334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S3</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R="2400" algn="just">
              <a:buFont typeface="Wingdings" panose="05000000000000000000" pitchFamily="2" charset="2"/>
              <a:buChar char="Ø"/>
            </a:pPr>
            <a:r>
              <a:rPr lang="en-IN" sz="1600" b="1" i="0" u="none" strike="noStrike" baseline="0" dirty="0">
                <a:solidFill>
                  <a:srgbClr val="FF0066"/>
                </a:solidFill>
                <a:latin typeface="Palatino LT Std"/>
              </a:rPr>
              <a:t> Bucket</a:t>
            </a:r>
          </a:p>
          <a:p>
            <a:pPr marL="0" indent="0" algn="l">
              <a:buNone/>
            </a:pPr>
            <a:r>
              <a:rPr lang="en-IN" sz="1800" dirty="0">
                <a:latin typeface="NewBaskerville-Roman"/>
              </a:rPr>
              <a:t> </a:t>
            </a:r>
            <a:endParaRPr lang="en-IN" sz="1800" dirty="0">
              <a:latin typeface="YsjwmwWvjqfrUtopiaStd-Regular"/>
            </a:endParaRPr>
          </a:p>
          <a:p>
            <a:pPr>
              <a:buFont typeface="Arial" panose="020B0604020202020204" pitchFamily="34" charset="0"/>
              <a:buChar char="•"/>
            </a:pPr>
            <a:endParaRPr lang="en-IN" sz="1800" b="0" i="0" u="none" strike="noStrike" baseline="0" dirty="0">
              <a:solidFill>
                <a:srgbClr val="000000"/>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pic>
        <p:nvPicPr>
          <p:cNvPr id="5" name="Picture 4">
            <a:extLst>
              <a:ext uri="{FF2B5EF4-FFF2-40B4-BE49-F238E27FC236}">
                <a16:creationId xmlns:a16="http://schemas.microsoft.com/office/drawing/2014/main" id="{8C369B93-97E4-4B4E-8AB1-B5BD623ABDD7}"/>
              </a:ext>
            </a:extLst>
          </p:cNvPr>
          <p:cNvPicPr>
            <a:picLocks noChangeAspect="1"/>
          </p:cNvPicPr>
          <p:nvPr/>
        </p:nvPicPr>
        <p:blipFill>
          <a:blip r:embed="rId2"/>
          <a:stretch>
            <a:fillRect/>
          </a:stretch>
        </p:blipFill>
        <p:spPr>
          <a:xfrm>
            <a:off x="609600" y="1050924"/>
            <a:ext cx="6881486" cy="2378076"/>
          </a:xfrm>
          <a:prstGeom prst="rect">
            <a:avLst/>
          </a:prstGeom>
        </p:spPr>
      </p:pic>
    </p:spTree>
    <p:extLst>
      <p:ext uri="{BB962C8B-B14F-4D97-AF65-F5344CB8AC3E}">
        <p14:creationId xmlns:p14="http://schemas.microsoft.com/office/powerpoint/2010/main" val="562401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S3 Bucket</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1800" dirty="0">
                <a:latin typeface="NewBaskerville-Roman"/>
              </a:rPr>
              <a:t> </a:t>
            </a:r>
            <a:endParaRPr lang="en-IN" sz="1800" dirty="0">
              <a:latin typeface="YsjwmwWvjqfrUtopiaStd-Regular"/>
            </a:endParaRPr>
          </a:p>
          <a:p>
            <a:pPr>
              <a:buFont typeface="Arial" panose="020B0604020202020204" pitchFamily="34" charset="0"/>
              <a:buChar char="•"/>
            </a:pPr>
            <a:endParaRPr lang="en-IN" sz="1800" b="0" i="0" u="none" strike="noStrike" baseline="0" dirty="0">
              <a:solidFill>
                <a:srgbClr val="000000"/>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pic>
        <p:nvPicPr>
          <p:cNvPr id="5" name="Picture 4">
            <a:extLst>
              <a:ext uri="{FF2B5EF4-FFF2-40B4-BE49-F238E27FC236}">
                <a16:creationId xmlns:a16="http://schemas.microsoft.com/office/drawing/2014/main" id="{53F44F52-963A-4FD7-9D55-1C02480E6537}"/>
              </a:ext>
            </a:extLst>
          </p:cNvPr>
          <p:cNvPicPr>
            <a:picLocks noChangeAspect="1"/>
          </p:cNvPicPr>
          <p:nvPr/>
        </p:nvPicPr>
        <p:blipFill>
          <a:blip r:embed="rId2"/>
          <a:stretch>
            <a:fillRect/>
          </a:stretch>
        </p:blipFill>
        <p:spPr>
          <a:xfrm>
            <a:off x="347662" y="762000"/>
            <a:ext cx="8448675" cy="3810000"/>
          </a:xfrm>
          <a:prstGeom prst="rect">
            <a:avLst/>
          </a:prstGeom>
        </p:spPr>
      </p:pic>
    </p:spTree>
    <p:extLst>
      <p:ext uri="{BB962C8B-B14F-4D97-AF65-F5344CB8AC3E}">
        <p14:creationId xmlns:p14="http://schemas.microsoft.com/office/powerpoint/2010/main" val="3597817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S3 Bucket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algn="l">
              <a:buClr>
                <a:srgbClr val="FF0066"/>
              </a:buClr>
              <a:buFont typeface="Arial" panose="020B0604020202020204" pitchFamily="34" charset="0"/>
              <a:buChar char="•"/>
            </a:pPr>
            <a:r>
              <a:rPr lang="en-IN" sz="1800" b="1" i="0" u="none" strike="noStrike" baseline="0" dirty="0">
                <a:latin typeface="HsdqrjDnpkqpUtopiaStd-Regular"/>
              </a:rPr>
              <a:t>Creating a Bucket</a:t>
            </a:r>
          </a:p>
          <a:p>
            <a:pPr algn="l">
              <a:buClr>
                <a:srgbClr val="FF0066"/>
              </a:buClr>
              <a:buFont typeface="Arial" panose="020B0604020202020204" pitchFamily="34" charset="0"/>
              <a:buChar char="•"/>
            </a:pPr>
            <a:r>
              <a:rPr lang="en-IN" sz="1800" b="1" i="0" u="none" strike="noStrike" baseline="0" dirty="0">
                <a:latin typeface="HsdqrjDnpkqpUtopiaStd-Regular"/>
              </a:rPr>
              <a:t>Emptying a bucket </a:t>
            </a:r>
          </a:p>
          <a:p>
            <a:pPr algn="l">
              <a:buClr>
                <a:srgbClr val="FF0066"/>
              </a:buClr>
              <a:buFont typeface="Wingdings" panose="05000000000000000000" pitchFamily="2" charset="2"/>
              <a:buChar char="Ø"/>
            </a:pPr>
            <a:r>
              <a:rPr lang="en-GB" sz="1800" b="0" i="0" dirty="0">
                <a:solidFill>
                  <a:srgbClr val="16191F"/>
                </a:solidFill>
                <a:effectLst/>
                <a:latin typeface="Times New Roman" panose="02020603050405020304" pitchFamily="18" charset="0"/>
                <a:cs typeface="Times New Roman" panose="02020603050405020304" pitchFamily="18" charset="0"/>
              </a:rPr>
              <a:t>You can use the Amazon S3 console to empty a bucket, which deletes all of the objects in the bucket without deleting the bucket. </a:t>
            </a:r>
          </a:p>
          <a:p>
            <a:pPr algn="l">
              <a:buClr>
                <a:srgbClr val="FF0066"/>
              </a:buClr>
              <a:buFont typeface="Wingdings" panose="05000000000000000000" pitchFamily="2" charset="2"/>
              <a:buChar char="Ø"/>
            </a:pPr>
            <a:r>
              <a:rPr lang="en-GB" sz="1800" b="0" i="0" dirty="0">
                <a:solidFill>
                  <a:srgbClr val="16191F"/>
                </a:solidFill>
                <a:effectLst/>
                <a:latin typeface="Times New Roman" panose="02020603050405020304" pitchFamily="18" charset="0"/>
                <a:cs typeface="Times New Roman" panose="02020603050405020304" pitchFamily="18" charset="0"/>
              </a:rPr>
              <a:t>When you empty a bucket that has S3 Bucket Versioning enabled, all versions of all the objects in the bucket are deleted.</a:t>
            </a:r>
            <a:endParaRPr lang="en-IN" sz="1800" b="0" i="0" u="none" strike="noStrike" baseline="0" dirty="0">
              <a:latin typeface="Times New Roman" panose="02020603050405020304" pitchFamily="18" charset="0"/>
              <a:cs typeface="Times New Roman" panose="02020603050405020304" pitchFamily="18" charset="0"/>
            </a:endParaRPr>
          </a:p>
          <a:p>
            <a:pPr algn="l">
              <a:buClr>
                <a:srgbClr val="FF0066"/>
              </a:buClr>
              <a:buFont typeface="Arial" panose="020B0604020202020204" pitchFamily="34" charset="0"/>
              <a:buChar char="•"/>
            </a:pPr>
            <a:r>
              <a:rPr lang="en-IN" sz="1800" b="1" dirty="0">
                <a:solidFill>
                  <a:srgbClr val="000000"/>
                </a:solidFill>
                <a:latin typeface="HsdqrjDnpkqpUtopiaStd-Regular"/>
                <a:cs typeface="Times New Roman" pitchFamily="18" charset="0"/>
              </a:rPr>
              <a:t>Deleting a Bucket</a:t>
            </a:r>
          </a:p>
          <a:p>
            <a:pPr algn="l">
              <a:buClr>
                <a:srgbClr val="FF0066"/>
              </a:buClr>
              <a:buFont typeface="Wingdings" panose="05000000000000000000" pitchFamily="2" charset="2"/>
              <a:buChar char="Ø"/>
            </a:pPr>
            <a:r>
              <a:rPr lang="en-GB" sz="1800" dirty="0">
                <a:solidFill>
                  <a:srgbClr val="16191F"/>
                </a:solidFill>
                <a:latin typeface="Times New Roman" panose="02020603050405020304" pitchFamily="18" charset="0"/>
                <a:cs typeface="Times New Roman" panose="02020603050405020304" pitchFamily="18" charset="0"/>
              </a:rPr>
              <a:t>You can delete an empty Amazon S3 bucket</a:t>
            </a:r>
          </a:p>
          <a:p>
            <a:pPr marL="0" indent="0">
              <a:buClr>
                <a:srgbClr val="FF0066"/>
              </a:buClr>
              <a:buNone/>
            </a:pPr>
            <a:r>
              <a:rPr lang="en-IN" sz="1800" b="1" dirty="0">
                <a:solidFill>
                  <a:schemeClr val="accent3">
                    <a:lumMod val="75000"/>
                  </a:schemeClr>
                </a:solidFill>
                <a:latin typeface="HsdqrjDnpkqpUtopiaStd-Regular"/>
              </a:rPr>
              <a:t>Viewing Bucket properties:</a:t>
            </a:r>
          </a:p>
          <a:p>
            <a:pPr marL="0" indent="0">
              <a:buClr>
                <a:srgbClr val="FF0066"/>
              </a:buClr>
              <a:buNone/>
            </a:pPr>
            <a:endParaRPr lang="en-IN" sz="1800" b="1" dirty="0">
              <a:latin typeface="HsdqrjDnpkqpUtopiaStd-Regular"/>
            </a:endParaRPr>
          </a:p>
          <a:p>
            <a:pPr marL="0" indent="0" algn="l">
              <a:buClr>
                <a:srgbClr val="FF0066"/>
              </a:buClr>
              <a:buNone/>
            </a:pPr>
            <a:endParaRPr lang="en-GB" sz="1800" dirty="0">
              <a:solidFill>
                <a:srgbClr val="16191F"/>
              </a:solidFill>
              <a:latin typeface="Times New Roman" panose="02020603050405020304" pitchFamily="18" charset="0"/>
              <a:cs typeface="Times New Roman" panose="02020603050405020304" pitchFamily="18" charset="0"/>
            </a:endParaRPr>
          </a:p>
          <a:p>
            <a:pPr marL="0" indent="0" algn="l">
              <a:buClr>
                <a:srgbClr val="FF0066"/>
              </a:buClr>
              <a:buNone/>
            </a:pPr>
            <a:endParaRPr lang="en-GB" sz="1800" dirty="0">
              <a:solidFill>
                <a:srgbClr val="16191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0428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S3 Bucket Properties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algn="l">
              <a:buFont typeface="Arial" panose="020B0604020202020204" pitchFamily="34" charset="0"/>
              <a:buChar char="•"/>
            </a:pPr>
            <a:r>
              <a:rPr lang="en-GB" sz="1400" b="1" i="0" u="none" strike="noStrike" dirty="0">
                <a:solidFill>
                  <a:srgbClr val="16191F"/>
                </a:solidFill>
                <a:effectLst/>
                <a:latin typeface="inherit"/>
              </a:rPr>
              <a:t>Bucket Versioning</a:t>
            </a:r>
            <a:r>
              <a:rPr lang="en-GB" sz="1400" b="0" i="0" u="none" strike="noStrike" dirty="0">
                <a:solidFill>
                  <a:srgbClr val="16191F"/>
                </a:solidFill>
                <a:effectLst/>
                <a:latin typeface="inherit"/>
              </a:rPr>
              <a:t> – Keep multiple versions of an object in one bucket by using versioning. By default, versioning is disabled for a new bucket. </a:t>
            </a:r>
          </a:p>
          <a:p>
            <a:pPr algn="l">
              <a:buFont typeface="Arial" panose="020B0604020202020204" pitchFamily="34" charset="0"/>
              <a:buChar char="•"/>
            </a:pPr>
            <a:r>
              <a:rPr lang="en-GB" sz="1400" b="1" i="0" u="none" strike="noStrike" dirty="0">
                <a:solidFill>
                  <a:srgbClr val="16191F"/>
                </a:solidFill>
                <a:effectLst/>
                <a:latin typeface="inherit"/>
              </a:rPr>
              <a:t>Tags</a:t>
            </a:r>
            <a:r>
              <a:rPr lang="en-GB" sz="1400" b="0" i="0" u="none" strike="noStrike" dirty="0">
                <a:solidFill>
                  <a:srgbClr val="16191F"/>
                </a:solidFill>
                <a:effectLst/>
                <a:latin typeface="inherit"/>
              </a:rPr>
              <a:t> – With AWS cost allocation, you can use bucket tags to give billing for your use of a bucket. A tag is a key-value pair that represents a label that you assign to a bucket. To add tags, choose </a:t>
            </a:r>
            <a:r>
              <a:rPr lang="en-GB" sz="1400" b="1" i="0" u="none" strike="noStrike" dirty="0">
                <a:solidFill>
                  <a:srgbClr val="16191F"/>
                </a:solidFill>
                <a:effectLst/>
                <a:latin typeface="inherit"/>
              </a:rPr>
              <a:t>Tags</a:t>
            </a:r>
            <a:r>
              <a:rPr lang="en-GB" sz="1400" b="0" i="0" u="none" strike="noStrike" dirty="0">
                <a:solidFill>
                  <a:srgbClr val="16191F"/>
                </a:solidFill>
                <a:effectLst/>
                <a:latin typeface="inherit"/>
              </a:rPr>
              <a:t>, and then choose </a:t>
            </a:r>
            <a:r>
              <a:rPr lang="en-GB" sz="1400" b="1" i="0" u="none" strike="noStrike" dirty="0">
                <a:solidFill>
                  <a:srgbClr val="16191F"/>
                </a:solidFill>
                <a:effectLst/>
                <a:latin typeface="inherit"/>
              </a:rPr>
              <a:t>Add tag</a:t>
            </a:r>
            <a:r>
              <a:rPr lang="en-GB" sz="1400" b="0" i="0" u="none" strike="noStrike" dirty="0">
                <a:solidFill>
                  <a:srgbClr val="16191F"/>
                </a:solidFill>
                <a:effectLst/>
                <a:latin typeface="inherit"/>
              </a:rPr>
              <a:t>. </a:t>
            </a:r>
          </a:p>
          <a:p>
            <a:pPr algn="l">
              <a:buFont typeface="Arial" panose="020B0604020202020204" pitchFamily="34" charset="0"/>
              <a:buChar char="•"/>
            </a:pPr>
            <a:r>
              <a:rPr lang="en-GB" sz="1400" b="1" i="0" u="none" strike="noStrike" dirty="0">
                <a:solidFill>
                  <a:srgbClr val="16191F"/>
                </a:solidFill>
                <a:effectLst/>
                <a:latin typeface="inherit"/>
              </a:rPr>
              <a:t>Default encryption</a:t>
            </a:r>
            <a:r>
              <a:rPr lang="en-GB" sz="1400" b="0" i="0" u="none" strike="noStrike" dirty="0">
                <a:solidFill>
                  <a:srgbClr val="16191F"/>
                </a:solidFill>
                <a:effectLst/>
                <a:latin typeface="inherit"/>
              </a:rPr>
              <a:t> – Enabling default encryption provides you with automatic server-side encryption. Amazon S3 encrypts an object before saving it to a disk and decrypts the object when you download it. </a:t>
            </a:r>
          </a:p>
          <a:p>
            <a:pPr algn="l">
              <a:buFont typeface="Arial" panose="020B0604020202020204" pitchFamily="34" charset="0"/>
              <a:buChar char="•"/>
            </a:pPr>
            <a:r>
              <a:rPr lang="en-GB" sz="1400" b="1" i="0" u="none" strike="noStrike" dirty="0">
                <a:solidFill>
                  <a:srgbClr val="16191F"/>
                </a:solidFill>
                <a:effectLst/>
                <a:latin typeface="inherit"/>
              </a:rPr>
              <a:t>Server access logging</a:t>
            </a:r>
            <a:r>
              <a:rPr lang="en-GB" sz="1400" b="0" i="0" u="none" strike="noStrike" dirty="0">
                <a:solidFill>
                  <a:srgbClr val="16191F"/>
                </a:solidFill>
                <a:effectLst/>
                <a:latin typeface="inherit"/>
              </a:rPr>
              <a:t> – Get detailed records for the requests that are made to your bucket with server access logging. By default, Amazon S3 doesn't collect server access logs. </a:t>
            </a:r>
          </a:p>
          <a:p>
            <a:pPr algn="l">
              <a:buFont typeface="Arial" panose="020B0604020202020204" pitchFamily="34" charset="0"/>
              <a:buChar char="•"/>
            </a:pPr>
            <a:r>
              <a:rPr lang="en-GB" sz="1400" b="1" i="0" u="none" strike="noStrike" dirty="0">
                <a:solidFill>
                  <a:srgbClr val="16191F"/>
                </a:solidFill>
                <a:effectLst/>
                <a:latin typeface="inherit"/>
              </a:rPr>
              <a:t>AWS CloudTrail data events</a:t>
            </a:r>
            <a:r>
              <a:rPr lang="en-GB" sz="1400" b="0" i="0" u="none" strike="noStrike" dirty="0">
                <a:solidFill>
                  <a:srgbClr val="16191F"/>
                </a:solidFill>
                <a:effectLst/>
                <a:latin typeface="inherit"/>
              </a:rPr>
              <a:t> – Use CloudTrail to log data events. By default, trails don't log data events. Additional charges apply for data events. </a:t>
            </a:r>
          </a:p>
          <a:p>
            <a:pPr algn="l">
              <a:buFont typeface="Arial" panose="020B0604020202020204" pitchFamily="34" charset="0"/>
              <a:buChar char="•"/>
            </a:pPr>
            <a:r>
              <a:rPr lang="en-GB" sz="1400" b="1" i="0" u="none" strike="noStrike" dirty="0">
                <a:solidFill>
                  <a:srgbClr val="16191F"/>
                </a:solidFill>
                <a:effectLst/>
                <a:latin typeface="inherit"/>
              </a:rPr>
              <a:t>Event notifications</a:t>
            </a:r>
            <a:r>
              <a:rPr lang="en-GB" sz="1400" b="0" i="0" u="none" strike="noStrike" dirty="0">
                <a:solidFill>
                  <a:srgbClr val="16191F"/>
                </a:solidFill>
                <a:effectLst/>
                <a:latin typeface="inherit"/>
              </a:rPr>
              <a:t> – Enable certain Amazon S3 bucket events to send notification messages to a destination whenever the events occur. To enable events, choose </a:t>
            </a:r>
            <a:r>
              <a:rPr lang="en-GB" sz="1400" b="1" i="0" u="none" strike="noStrike" dirty="0">
                <a:solidFill>
                  <a:srgbClr val="16191F"/>
                </a:solidFill>
                <a:effectLst/>
                <a:latin typeface="inherit"/>
              </a:rPr>
              <a:t>Create event notification</a:t>
            </a:r>
            <a:r>
              <a:rPr lang="en-GB" sz="1400" b="0" i="0" u="none" strike="noStrike" dirty="0">
                <a:solidFill>
                  <a:srgbClr val="16191F"/>
                </a:solidFill>
                <a:effectLst/>
                <a:latin typeface="inherit"/>
              </a:rPr>
              <a:t>, and then specify the settings you want to use. </a:t>
            </a:r>
          </a:p>
          <a:p>
            <a:pPr algn="l">
              <a:buFont typeface="Arial" panose="020B0604020202020204" pitchFamily="34" charset="0"/>
              <a:buChar char="•"/>
            </a:pPr>
            <a:r>
              <a:rPr lang="en-GB" sz="1400" b="1" i="0" u="none" strike="noStrike" dirty="0">
                <a:solidFill>
                  <a:srgbClr val="16191F"/>
                </a:solidFill>
                <a:effectLst/>
                <a:latin typeface="inherit"/>
              </a:rPr>
              <a:t>Transfer acceleration</a:t>
            </a:r>
            <a:r>
              <a:rPr lang="en-GB" sz="1400" b="0" i="0" u="none" strike="noStrike" dirty="0">
                <a:solidFill>
                  <a:srgbClr val="16191F"/>
                </a:solidFill>
                <a:effectLst/>
                <a:latin typeface="inherit"/>
              </a:rPr>
              <a:t> – Enable fast, easy, and secure transfers of files over long distances between your client and an S3 bucket. </a:t>
            </a:r>
          </a:p>
          <a:p>
            <a:pPr algn="l">
              <a:buFont typeface="Arial" panose="020B0604020202020204" pitchFamily="34" charset="0"/>
              <a:buChar char="•"/>
            </a:pPr>
            <a:r>
              <a:rPr lang="en-GB" sz="1400" b="1" i="0" u="none" strike="noStrike" dirty="0">
                <a:solidFill>
                  <a:srgbClr val="16191F"/>
                </a:solidFill>
                <a:effectLst/>
                <a:latin typeface="inherit"/>
              </a:rPr>
              <a:t>Object Lock</a:t>
            </a:r>
            <a:r>
              <a:rPr lang="en-GB" sz="1400" b="0" i="0" u="none" strike="noStrike" dirty="0">
                <a:solidFill>
                  <a:srgbClr val="16191F"/>
                </a:solidFill>
                <a:effectLst/>
                <a:latin typeface="inherit"/>
              </a:rPr>
              <a:t> – Use S3 Object Lock to prevent an object from being deleted or overwritten for a fixed amount of time or indefinitely. </a:t>
            </a:r>
          </a:p>
          <a:p>
            <a:pPr algn="l">
              <a:buFont typeface="Arial" panose="020B0604020202020204" pitchFamily="34" charset="0"/>
              <a:buChar char="•"/>
            </a:pPr>
            <a:r>
              <a:rPr lang="en-GB" sz="1400" b="1" i="0" u="none" strike="noStrike" dirty="0">
                <a:solidFill>
                  <a:srgbClr val="16191F"/>
                </a:solidFill>
                <a:effectLst/>
                <a:latin typeface="inherit"/>
              </a:rPr>
              <a:t>Requester Pays</a:t>
            </a:r>
            <a:r>
              <a:rPr lang="en-GB" sz="1400" b="0" i="0" u="none" strike="noStrike" dirty="0">
                <a:solidFill>
                  <a:srgbClr val="16191F"/>
                </a:solidFill>
                <a:effectLst/>
                <a:latin typeface="inherit"/>
              </a:rPr>
              <a:t> – Enable Requester Pays if you want the requester (instead of the bucket owner) to pay for requests and data transfers. </a:t>
            </a:r>
          </a:p>
          <a:p>
            <a:pPr algn="l">
              <a:buFont typeface="Arial" panose="020B0604020202020204" pitchFamily="34" charset="0"/>
              <a:buChar char="•"/>
            </a:pPr>
            <a:r>
              <a:rPr lang="en-GB" sz="1400" b="1" i="0" u="none" strike="noStrike" dirty="0">
                <a:solidFill>
                  <a:srgbClr val="16191F"/>
                </a:solidFill>
                <a:effectLst/>
                <a:latin typeface="inherit"/>
              </a:rPr>
              <a:t>Static website hosting</a:t>
            </a:r>
            <a:r>
              <a:rPr lang="en-GB" sz="1400" b="0" i="0" u="none" strike="noStrike" dirty="0">
                <a:solidFill>
                  <a:srgbClr val="16191F"/>
                </a:solidFill>
                <a:effectLst/>
                <a:latin typeface="inherit"/>
              </a:rPr>
              <a:t> – You can host a static website on Amazon S3. To enable static website hosting, choose </a:t>
            </a:r>
            <a:r>
              <a:rPr lang="en-GB" sz="1400" b="1" i="0" u="none" strike="noStrike" dirty="0">
                <a:solidFill>
                  <a:srgbClr val="16191F"/>
                </a:solidFill>
                <a:effectLst/>
                <a:latin typeface="inherit"/>
              </a:rPr>
              <a:t>Static website hosting</a:t>
            </a:r>
            <a:r>
              <a:rPr lang="en-GB" sz="1400" b="0" i="0" u="none" strike="noStrike" dirty="0">
                <a:solidFill>
                  <a:srgbClr val="16191F"/>
                </a:solidFill>
                <a:effectLst/>
                <a:latin typeface="inherit"/>
              </a:rPr>
              <a:t>, and then specify the settings you want to use. </a:t>
            </a:r>
          </a:p>
          <a:p>
            <a:pPr marL="0" indent="0" algn="l">
              <a:buClr>
                <a:srgbClr val="FF0066"/>
              </a:buClr>
              <a:buNone/>
            </a:pPr>
            <a:r>
              <a:rPr lang="en-IN" sz="1800" b="0" i="0" u="none" strike="noStrike" baseline="0" dirty="0">
                <a:latin typeface="HsdqrjDnpkqpUtopiaStd-Regular"/>
              </a:rPr>
              <a:t> </a:t>
            </a:r>
            <a:endParaRPr lang="en-GB" sz="1400" i="1" dirty="0">
              <a:solidFill>
                <a:srgbClr val="000000"/>
              </a:solidFill>
              <a:latin typeface="Palatino LT Std"/>
              <a:cs typeface="Times New Roman" pitchFamily="18" charset="0"/>
            </a:endParaRPr>
          </a:p>
          <a:p>
            <a:pPr algn="l">
              <a:buFont typeface="Arial" panose="020B0604020202020204" pitchFamily="34" charset="0"/>
              <a:buChar char="•"/>
            </a:pPr>
            <a:endParaRPr lang="en-GB" sz="1400" b="0" i="0" u="none" strike="noStrike" dirty="0">
              <a:solidFill>
                <a:srgbClr val="16191F"/>
              </a:solidFill>
              <a:effectLst/>
              <a:latin typeface="inherit"/>
            </a:endParaRPr>
          </a:p>
          <a:p>
            <a:pPr algn="l">
              <a:buFont typeface="Arial" panose="020B0604020202020204" pitchFamily="34" charset="0"/>
              <a:buChar char="•"/>
            </a:pPr>
            <a:r>
              <a:rPr lang="en-IN" sz="1800" b="0" i="0" u="none" strike="noStrike" baseline="0" dirty="0">
                <a:latin typeface="HsdqrjDnpkqpUtopiaStd-Regular"/>
              </a:rPr>
              <a:t> </a:t>
            </a:r>
            <a:r>
              <a:rPr lang="en-GB" sz="1400" b="1" i="0" u="none" strike="noStrike" dirty="0">
                <a:solidFill>
                  <a:srgbClr val="16191F"/>
                </a:solidFill>
                <a:effectLst/>
                <a:latin typeface="inherit"/>
              </a:rPr>
              <a:t> </a:t>
            </a:r>
            <a:endParaRPr lang="en-GB"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104963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7695743" cy="1905000"/>
          </a:xfrm>
        </p:spPr>
        <p:txBody>
          <a:bodyPr>
            <a:normAutofit/>
          </a:bodyPr>
          <a:lstStyle/>
          <a:p>
            <a:pPr>
              <a:lnSpc>
                <a:spcPct val="115000"/>
              </a:lnSpc>
            </a:pPr>
            <a:r>
              <a:rPr lang="en-GB" sz="3200" b="1" dirty="0">
                <a:effectLst/>
                <a:latin typeface="Arial" panose="020B0604020202020204" pitchFamily="34" charset="0"/>
                <a:ea typeface="Arial" panose="020B0604020202020204" pitchFamily="34" charset="0"/>
              </a:rPr>
              <a:t>S3 </a:t>
            </a:r>
            <a:r>
              <a:rPr lang="en-GB" sz="3200" b="1" cap="none" dirty="0">
                <a:effectLst/>
                <a:latin typeface="Arial" panose="020B0604020202020204" pitchFamily="34" charset="0"/>
                <a:ea typeface="Arial" panose="020B0604020202020204" pitchFamily="34" charset="0"/>
              </a:rPr>
              <a:t>Objects</a:t>
            </a:r>
            <a:endParaRPr lang="en-IN" sz="3200" b="1" cap="none" dirty="0">
              <a:effectLst/>
              <a:latin typeface="Arial" panose="020B0604020202020204" pitchFamily="34" charset="0"/>
              <a:ea typeface="Arial" panose="020B0604020202020204" pitchFamily="34" charset="0"/>
            </a:endParaRPr>
          </a:p>
        </p:txBody>
      </p:sp>
      <p:sp>
        <p:nvSpPr>
          <p:cNvPr id="3" name="Subtitle 2">
            <a:extLst>
              <a:ext uri="{FF2B5EF4-FFF2-40B4-BE49-F238E27FC236}">
                <a16:creationId xmlns:a16="http://schemas.microsoft.com/office/drawing/2014/main" id="{11D67F0B-C743-4E8C-9B60-8977DEB9750C}"/>
              </a:ext>
            </a:extLst>
          </p:cNvPr>
          <p:cNvSpPr>
            <a:spLocks noGrp="1"/>
          </p:cNvSpPr>
          <p:nvPr>
            <p:ph type="subTitle" idx="1"/>
          </p:nvPr>
        </p:nvSpPr>
        <p:spPr>
          <a:xfrm>
            <a:off x="724128" y="4777380"/>
            <a:ext cx="7695743" cy="1209763"/>
          </a:xfrm>
        </p:spPr>
        <p:txBody>
          <a:bodyPr>
            <a:normAutofit/>
          </a:bodyPr>
          <a:lstStyle/>
          <a:p>
            <a:pPr algn="ctr"/>
            <a:r>
              <a:rPr lang="en-IN" sz="2100" dirty="0">
                <a:solidFill>
                  <a:schemeClr val="tx1"/>
                </a:solidFill>
              </a:rPr>
              <a:t> </a:t>
            </a:r>
          </a:p>
        </p:txBody>
      </p:sp>
    </p:spTree>
    <p:extLst>
      <p:ext uri="{BB962C8B-B14F-4D97-AF65-F5344CB8AC3E}">
        <p14:creationId xmlns:p14="http://schemas.microsoft.com/office/powerpoint/2010/main" val="45449327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S3</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R="2400" algn="just">
              <a:buFont typeface="Wingdings" panose="05000000000000000000" pitchFamily="2" charset="2"/>
              <a:buChar char="Ø"/>
            </a:pPr>
            <a:r>
              <a:rPr lang="en-IN" sz="1600" b="1" i="0" u="none" strike="noStrike" baseline="0" dirty="0">
                <a:solidFill>
                  <a:srgbClr val="FF0066"/>
                </a:solidFill>
                <a:latin typeface="Palatino LT Std"/>
              </a:rPr>
              <a:t> </a:t>
            </a:r>
            <a:r>
              <a:rPr lang="en-IN" sz="1600" b="1" dirty="0">
                <a:solidFill>
                  <a:srgbClr val="FF0066"/>
                </a:solidFill>
                <a:latin typeface="Palatino LT Std"/>
              </a:rPr>
              <a:t>Object</a:t>
            </a:r>
          </a:p>
          <a:p>
            <a:pPr marR="2400" algn="just">
              <a:buFont typeface="Wingdings" panose="05000000000000000000" pitchFamily="2" charset="2"/>
              <a:buChar char="Ø"/>
            </a:pPr>
            <a:endParaRPr lang="en-IN" sz="1800" dirty="0">
              <a:latin typeface="YsjwmwWvjqfrUtopiaStd-Regular"/>
            </a:endParaRPr>
          </a:p>
          <a:p>
            <a:pPr>
              <a:buFont typeface="Arial" panose="020B0604020202020204" pitchFamily="34" charset="0"/>
              <a:buChar char="•"/>
            </a:pPr>
            <a:endParaRPr lang="en-IN" sz="1800" b="0" i="0" u="none" strike="noStrike" baseline="0" dirty="0">
              <a:solidFill>
                <a:srgbClr val="000000"/>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pic>
        <p:nvPicPr>
          <p:cNvPr id="6" name="Picture 5">
            <a:extLst>
              <a:ext uri="{FF2B5EF4-FFF2-40B4-BE49-F238E27FC236}">
                <a16:creationId xmlns:a16="http://schemas.microsoft.com/office/drawing/2014/main" id="{7A2EADA8-79DD-442B-B636-8F19FE5C2039}"/>
              </a:ext>
            </a:extLst>
          </p:cNvPr>
          <p:cNvPicPr>
            <a:picLocks noChangeAspect="1"/>
          </p:cNvPicPr>
          <p:nvPr/>
        </p:nvPicPr>
        <p:blipFill>
          <a:blip r:embed="rId2"/>
          <a:stretch>
            <a:fillRect/>
          </a:stretch>
        </p:blipFill>
        <p:spPr>
          <a:xfrm>
            <a:off x="1219200" y="1371600"/>
            <a:ext cx="6070850" cy="2057400"/>
          </a:xfrm>
          <a:prstGeom prst="rect">
            <a:avLst/>
          </a:prstGeom>
        </p:spPr>
      </p:pic>
    </p:spTree>
    <p:extLst>
      <p:ext uri="{BB962C8B-B14F-4D97-AF65-F5344CB8AC3E}">
        <p14:creationId xmlns:p14="http://schemas.microsoft.com/office/powerpoint/2010/main" val="2719879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S3 Objects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228599" y="563562"/>
            <a:ext cx="8915401" cy="6370638"/>
          </a:xfrm>
        </p:spPr>
        <p:txBody>
          <a:bodyPr>
            <a:normAutofit/>
          </a:bodyPr>
          <a:lstStyle/>
          <a:p>
            <a:pPr algn="l">
              <a:buClr>
                <a:srgbClr val="FF0066"/>
              </a:buClr>
              <a:buFont typeface="Arial" panose="020B0604020202020204" pitchFamily="34" charset="0"/>
              <a:buChar char="•"/>
            </a:pPr>
            <a:r>
              <a:rPr lang="en-GB" sz="1800" b="0" i="0" dirty="0">
                <a:solidFill>
                  <a:srgbClr val="16191F"/>
                </a:solidFill>
                <a:effectLst/>
                <a:latin typeface="Times New Roman" panose="02020603050405020304" pitchFamily="18" charset="0"/>
                <a:cs typeface="Times New Roman" panose="02020603050405020304" pitchFamily="18" charset="0"/>
              </a:rPr>
              <a:t>Amazon S3 is an object store that uses unique key-values to store as many objects as you want. </a:t>
            </a:r>
          </a:p>
          <a:p>
            <a:pPr algn="l">
              <a:buClr>
                <a:srgbClr val="FF0066"/>
              </a:buClr>
              <a:buFont typeface="Arial" panose="020B0604020202020204" pitchFamily="34" charset="0"/>
              <a:buChar char="•"/>
            </a:pPr>
            <a:r>
              <a:rPr lang="en-GB" sz="1800" dirty="0">
                <a:solidFill>
                  <a:srgbClr val="16191F"/>
                </a:solidFill>
                <a:latin typeface="Times New Roman" panose="02020603050405020304" pitchFamily="18" charset="0"/>
                <a:cs typeface="Times New Roman" panose="02020603050405020304" pitchFamily="18" charset="0"/>
              </a:rPr>
              <a:t>Y</a:t>
            </a:r>
            <a:r>
              <a:rPr lang="en-GB" sz="1800" b="0" i="0" dirty="0">
                <a:solidFill>
                  <a:srgbClr val="16191F"/>
                </a:solidFill>
                <a:effectLst/>
                <a:latin typeface="Times New Roman" panose="02020603050405020304" pitchFamily="18" charset="0"/>
                <a:cs typeface="Times New Roman" panose="02020603050405020304" pitchFamily="18" charset="0"/>
              </a:rPr>
              <a:t>ou store these objects in one or more buckets, and each object can be up to 5 TB in size.</a:t>
            </a:r>
          </a:p>
          <a:p>
            <a:pPr marL="0" indent="0" algn="l">
              <a:buClr>
                <a:srgbClr val="FF0066"/>
              </a:buClr>
              <a:buNone/>
            </a:pPr>
            <a:r>
              <a:rPr lang="en-GB" sz="1800" b="1" i="0" dirty="0">
                <a:solidFill>
                  <a:srgbClr val="16191F"/>
                </a:solidFill>
                <a:effectLst/>
                <a:latin typeface="Times New Roman" panose="02020603050405020304" pitchFamily="18" charset="0"/>
                <a:cs typeface="Times New Roman" panose="02020603050405020304" pitchFamily="18" charset="0"/>
              </a:rPr>
              <a:t>An object consists of the following:</a:t>
            </a:r>
            <a:r>
              <a:rPr lang="en-IN" sz="1800" b="1" dirty="0">
                <a:solidFill>
                  <a:srgbClr val="16191F"/>
                </a:solidFill>
                <a:latin typeface="Times New Roman" panose="02020603050405020304" pitchFamily="18" charset="0"/>
                <a:cs typeface="Times New Roman" panose="02020603050405020304" pitchFamily="18" charset="0"/>
              </a:rPr>
              <a:t>  </a:t>
            </a:r>
          </a:p>
          <a:p>
            <a:pPr marL="450850" indent="-273050" algn="l">
              <a:buClr>
                <a:srgbClr val="FF0066"/>
              </a:buClr>
              <a:buFont typeface="+mj-lt"/>
              <a:buAutoNum type="arabicPeriod"/>
            </a:pPr>
            <a:r>
              <a:rPr lang="en-IN" sz="1800" dirty="0">
                <a:solidFill>
                  <a:srgbClr val="16191F"/>
                </a:solidFill>
                <a:latin typeface="Times New Roman" panose="02020603050405020304" pitchFamily="18" charset="0"/>
                <a:cs typeface="Times New Roman" panose="02020603050405020304" pitchFamily="18" charset="0"/>
              </a:rPr>
              <a:t>Key</a:t>
            </a:r>
          </a:p>
          <a:p>
            <a:pPr marL="450850" indent="-273050" algn="l">
              <a:buClr>
                <a:srgbClr val="FF0066"/>
              </a:buClr>
              <a:buFont typeface="+mj-lt"/>
              <a:buAutoNum type="arabicPeriod"/>
            </a:pPr>
            <a:r>
              <a:rPr kumimoji="0" lang="en-IN" altLang="en-US" sz="1800" i="0" u="none" strike="noStrike" cap="none" normalizeH="0" baseline="0" dirty="0">
                <a:ln>
                  <a:noFill/>
                </a:ln>
                <a:solidFill>
                  <a:srgbClr val="16191F"/>
                </a:solidFill>
                <a:effectLst/>
                <a:latin typeface="Times New Roman" panose="02020603050405020304" pitchFamily="18" charset="0"/>
                <a:cs typeface="Times New Roman" panose="02020603050405020304" pitchFamily="18" charset="0"/>
              </a:rPr>
              <a:t>Version ID</a:t>
            </a:r>
          </a:p>
          <a:p>
            <a:pPr marL="450850" indent="-273050" algn="l">
              <a:buClr>
                <a:srgbClr val="FF0066"/>
              </a:buClr>
              <a:buFont typeface="+mj-lt"/>
              <a:buAutoNum type="arabicPeriod"/>
            </a:pPr>
            <a:r>
              <a:rPr lang="en-IN" altLang="en-US" sz="1800" dirty="0">
                <a:solidFill>
                  <a:srgbClr val="16191F"/>
                </a:solidFill>
                <a:latin typeface="Times New Roman" panose="02020603050405020304" pitchFamily="18" charset="0"/>
                <a:cs typeface="Times New Roman" panose="02020603050405020304" pitchFamily="18" charset="0"/>
              </a:rPr>
              <a:t>Value</a:t>
            </a:r>
          </a:p>
          <a:p>
            <a:pPr marL="450850" indent="-273050" algn="l">
              <a:buClr>
                <a:srgbClr val="FF0066"/>
              </a:buClr>
              <a:buFont typeface="+mj-lt"/>
              <a:buAutoNum type="arabicPeriod"/>
            </a:pPr>
            <a:r>
              <a:rPr kumimoji="0" lang="en-IN" altLang="en-US" sz="1800" i="0" u="none" strike="noStrike" cap="none" normalizeH="0" baseline="0" dirty="0">
                <a:ln>
                  <a:noFill/>
                </a:ln>
                <a:solidFill>
                  <a:srgbClr val="16191F"/>
                </a:solidFill>
                <a:effectLst/>
                <a:latin typeface="Times New Roman" panose="02020603050405020304" pitchFamily="18" charset="0"/>
                <a:cs typeface="Times New Roman" panose="02020603050405020304" pitchFamily="18" charset="0"/>
              </a:rPr>
              <a:t>Metadata</a:t>
            </a:r>
          </a:p>
          <a:p>
            <a:pPr marL="450850" indent="-273050" algn="l">
              <a:buClr>
                <a:srgbClr val="FF0066"/>
              </a:buClr>
              <a:buFont typeface="+mj-lt"/>
              <a:buAutoNum type="arabicPeriod"/>
            </a:pPr>
            <a:r>
              <a:rPr lang="en-IN" altLang="en-US" sz="1800" dirty="0" err="1">
                <a:solidFill>
                  <a:srgbClr val="16191F"/>
                </a:solidFill>
                <a:latin typeface="Times New Roman" panose="02020603050405020304" pitchFamily="18" charset="0"/>
                <a:cs typeface="Times New Roman" panose="02020603050405020304" pitchFamily="18" charset="0"/>
              </a:rPr>
              <a:t>Subresources</a:t>
            </a:r>
            <a:endParaRPr lang="en-IN" altLang="en-US" sz="1800" dirty="0">
              <a:solidFill>
                <a:srgbClr val="16191F"/>
              </a:solidFill>
              <a:latin typeface="Times New Roman" panose="02020603050405020304" pitchFamily="18" charset="0"/>
              <a:cs typeface="Times New Roman" panose="02020603050405020304" pitchFamily="18" charset="0"/>
            </a:endParaRPr>
          </a:p>
          <a:p>
            <a:pPr marL="450850" indent="-273050" algn="l">
              <a:buClr>
                <a:srgbClr val="FF0066"/>
              </a:buClr>
              <a:buFont typeface="+mj-lt"/>
              <a:buAutoNum type="arabicPeriod"/>
            </a:pPr>
            <a:r>
              <a:rPr kumimoji="0" lang="en-IN" altLang="en-US" sz="1800" i="0" u="none" strike="noStrike" cap="none" normalizeH="0" baseline="0" dirty="0">
                <a:ln>
                  <a:noFill/>
                </a:ln>
                <a:solidFill>
                  <a:srgbClr val="16191F"/>
                </a:solidFill>
                <a:effectLst/>
                <a:latin typeface="Times New Roman" panose="02020603050405020304" pitchFamily="18" charset="0"/>
                <a:cs typeface="Times New Roman" panose="02020603050405020304" pitchFamily="18" charset="0"/>
              </a:rPr>
              <a:t>ACL (A</a:t>
            </a:r>
            <a:r>
              <a:rPr lang="en-IN" altLang="en-US" sz="1800" dirty="0">
                <a:solidFill>
                  <a:srgbClr val="16191F"/>
                </a:solidFill>
                <a:latin typeface="Times New Roman" panose="02020603050405020304" pitchFamily="18" charset="0"/>
                <a:cs typeface="Times New Roman" panose="02020603050405020304" pitchFamily="18" charset="0"/>
              </a:rPr>
              <a:t>ccess Control Information)</a:t>
            </a:r>
          </a:p>
          <a:p>
            <a:pPr marL="177800" indent="-177800" algn="l">
              <a:buClr>
                <a:srgbClr val="FF0066"/>
              </a:buClr>
              <a:buNone/>
            </a:pPr>
            <a:endParaRPr lang="en-IN" altLang="en-US" sz="1800" dirty="0">
              <a:solidFill>
                <a:srgbClr val="16191F"/>
              </a:solidFill>
              <a:latin typeface="Times New Roman" panose="02020603050405020304" pitchFamily="18" charset="0"/>
              <a:cs typeface="Times New Roman" panose="02020603050405020304" pitchFamily="18" charset="0"/>
            </a:endParaRPr>
          </a:p>
          <a:p>
            <a:pPr marL="177800" indent="-177800" algn="l">
              <a:buClr>
                <a:srgbClr val="FF0066"/>
              </a:buClr>
              <a:buNone/>
            </a:pPr>
            <a:r>
              <a:rPr lang="en-IN" altLang="en-US" sz="1800" b="1" dirty="0">
                <a:solidFill>
                  <a:srgbClr val="16191F"/>
                </a:solidFill>
                <a:latin typeface="Times New Roman" panose="02020603050405020304" pitchFamily="18" charset="0"/>
                <a:cs typeface="Times New Roman" panose="02020603050405020304" pitchFamily="18" charset="0"/>
              </a:rPr>
              <a:t>Key</a:t>
            </a:r>
            <a:r>
              <a:rPr lang="en-IN" altLang="en-US" sz="1800" dirty="0">
                <a:solidFill>
                  <a:srgbClr val="16191F"/>
                </a:solidFill>
                <a:latin typeface="Times New Roman" panose="02020603050405020304" pitchFamily="18" charset="0"/>
                <a:cs typeface="Times New Roman" panose="02020603050405020304" pitchFamily="18" charset="0"/>
              </a:rPr>
              <a:t>  </a:t>
            </a:r>
            <a:r>
              <a:rPr lang="en-IN" altLang="en-US" sz="18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a:t>
            </a:r>
            <a:r>
              <a:rPr lang="en-GB" altLang="en-US" sz="18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The name that you assign to an object. You use the object key to retrieve the object. </a:t>
            </a:r>
          </a:p>
          <a:p>
            <a:pPr marL="177800" indent="-177800">
              <a:buClr>
                <a:srgbClr val="FF0066"/>
              </a:buClr>
              <a:buNone/>
            </a:pPr>
            <a:r>
              <a:rPr kumimoji="0" lang="en-IN" altLang="en-US" sz="1800" b="1" i="0" u="none" strike="noStrike" cap="none" normalizeH="0" baseline="0" dirty="0">
                <a:ln>
                  <a:noFill/>
                </a:ln>
                <a:solidFill>
                  <a:srgbClr val="16191F"/>
                </a:solidFill>
                <a:effectLst/>
                <a:latin typeface="Times New Roman" panose="02020603050405020304" pitchFamily="18" charset="0"/>
                <a:cs typeface="Times New Roman" panose="02020603050405020304" pitchFamily="18" charset="0"/>
              </a:rPr>
              <a:t>Version ID  </a:t>
            </a:r>
            <a:r>
              <a:rPr kumimoji="0" lang="en-IN" altLang="en-US" sz="1800" i="0" u="none" strike="noStrike" cap="none" normalizeH="0" baseline="0" dirty="0">
                <a:ln>
                  <a:noFill/>
                </a:ln>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rPr>
              <a:t> </a:t>
            </a:r>
            <a:r>
              <a:rPr kumimoji="0" lang="en-GB" altLang="en-US" sz="1800" i="0" u="none" strike="noStrike" cap="none" normalizeH="0" baseline="0" dirty="0">
                <a:ln>
                  <a:noFill/>
                </a:ln>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rPr>
              <a:t>Within a bucket, a key and version ID uniquely identify an object. The version ID is a string that Amazon S3 generates when you add an object to a bucket. </a:t>
            </a:r>
          </a:p>
          <a:p>
            <a:pPr marL="177800" indent="-177800">
              <a:buClr>
                <a:srgbClr val="FF0066"/>
              </a:buClr>
              <a:buNone/>
            </a:pPr>
            <a:r>
              <a:rPr lang="en-GB" altLang="en-US" sz="18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Value</a:t>
            </a:r>
            <a:r>
              <a:rPr lang="en-GB" altLang="en-US" sz="18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 The content that you are storing.</a:t>
            </a:r>
          </a:p>
          <a:p>
            <a:pPr>
              <a:buClr>
                <a:srgbClr val="FF0066"/>
              </a:buClr>
              <a:buFont typeface="Wingdings" panose="05000000000000000000" pitchFamily="2" charset="2"/>
              <a:buChar char="ü"/>
            </a:pPr>
            <a:r>
              <a:rPr kumimoji="0" lang="en-GB" altLang="en-US" sz="1800" i="0" u="none" strike="noStrike" cap="none" normalizeH="0" baseline="0" dirty="0">
                <a:ln>
                  <a:noFill/>
                </a:ln>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rPr>
              <a:t>An object value can be any sequence of bytes. Objects can range in size from zero to 5 TB. </a:t>
            </a:r>
            <a:endParaRPr kumimoji="0" lang="en-IN" altLang="en-US" sz="1800" i="0" u="none" strike="noStrike" cap="none" normalizeH="0" baseline="0" dirty="0">
              <a:ln>
                <a:noFill/>
              </a:ln>
              <a:solidFill>
                <a:srgbClr val="16191F"/>
              </a:solidFill>
              <a:effectLst/>
              <a:latin typeface="Times New Roman" panose="02020603050405020304" pitchFamily="18" charset="0"/>
              <a:cs typeface="Times New Roman" panose="02020603050405020304" pitchFamily="18" charset="0"/>
            </a:endParaRPr>
          </a:p>
          <a:p>
            <a:pPr marL="177800" indent="-177800" algn="l">
              <a:buClr>
                <a:srgbClr val="FF0066"/>
              </a:buClr>
              <a:buNone/>
            </a:pPr>
            <a:r>
              <a:rPr kumimoji="0" lang="en-IN" altLang="en-US" sz="1800" b="1" i="0" u="none" strike="noStrike" cap="none" normalizeH="0" baseline="0" dirty="0">
                <a:ln>
                  <a:noFill/>
                </a:ln>
                <a:solidFill>
                  <a:srgbClr val="16191F"/>
                </a:solidFill>
                <a:effectLst/>
                <a:latin typeface="Times New Roman" panose="02020603050405020304" pitchFamily="18" charset="0"/>
                <a:cs typeface="Times New Roman" panose="02020603050405020304" pitchFamily="18" charset="0"/>
              </a:rPr>
              <a:t>Metadata </a:t>
            </a:r>
            <a:r>
              <a:rPr kumimoji="0" lang="en-IN" altLang="en-US" sz="1800" b="1" i="0" u="none" strike="noStrike" cap="none" normalizeH="0" baseline="0" dirty="0">
                <a:ln>
                  <a:noFill/>
                </a:ln>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rPr>
              <a:t> </a:t>
            </a:r>
            <a:r>
              <a:rPr kumimoji="0" lang="en-GB" altLang="en-US" sz="1800" i="0" u="none" strike="noStrike" cap="none" normalizeH="0" baseline="0" dirty="0">
                <a:ln>
                  <a:noFill/>
                </a:ln>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rPr>
              <a:t>A set of name-value pairs with which you can store information regarding the object. You can assign metadata, referred to as user-defined metadata, to your objects in Amazon S3.  (Ex: object creation date, Is server-side-encryption enabled?, content MD5).</a:t>
            </a:r>
            <a:endParaRPr lang="en-GB" altLang="en-US" sz="18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a:p>
            <a:pPr marL="177800" indent="0" algn="l">
              <a:buClr>
                <a:srgbClr val="FF0066"/>
              </a:buClr>
              <a:buNone/>
            </a:pPr>
            <a:endParaRPr kumimoji="0" lang="en-US" altLang="en-US" sz="1200" i="0" u="none" strike="noStrike" cap="none" normalizeH="0" baseline="0" dirty="0">
              <a:ln>
                <a:noFill/>
              </a:ln>
              <a:solidFill>
                <a:srgbClr val="16191F"/>
              </a:solidFill>
              <a:effectLst/>
              <a:latin typeface="Amazon Ember"/>
            </a:endParaRPr>
          </a:p>
          <a:p>
            <a:pPr marL="0" indent="0" algn="l">
              <a:buClr>
                <a:srgbClr val="FF0066"/>
              </a:buClr>
              <a:buNone/>
            </a:pPr>
            <a:endParaRPr lang="en-GB" sz="1800" b="1" i="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1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7695743" cy="1905000"/>
          </a:xfrm>
        </p:spPr>
        <p:txBody>
          <a:bodyPr>
            <a:normAutofit/>
          </a:bodyPr>
          <a:lstStyle/>
          <a:p>
            <a:pPr>
              <a:lnSpc>
                <a:spcPct val="115000"/>
              </a:lnSpc>
            </a:pPr>
            <a:r>
              <a:rPr lang="en-GB" sz="3200" b="1" dirty="0">
                <a:effectLst/>
                <a:latin typeface="Arial" panose="020B0604020202020204" pitchFamily="34" charset="0"/>
                <a:ea typeface="Arial" panose="020B0604020202020204" pitchFamily="34" charset="0"/>
              </a:rPr>
              <a:t>S3 (</a:t>
            </a:r>
            <a:r>
              <a:rPr lang="en-GB" sz="3200" b="1" cap="none" dirty="0">
                <a:effectLst/>
                <a:latin typeface="Arial" panose="020B0604020202020204" pitchFamily="34" charset="0"/>
                <a:ea typeface="Arial" panose="020B0604020202020204" pitchFamily="34" charset="0"/>
              </a:rPr>
              <a:t>Simple Storage service</a:t>
            </a:r>
            <a:r>
              <a:rPr lang="en-GB" sz="3200" b="1" dirty="0">
                <a:effectLst/>
                <a:latin typeface="Arial" panose="020B0604020202020204" pitchFamily="34" charset="0"/>
                <a:ea typeface="Arial" panose="020B0604020202020204" pitchFamily="34" charset="0"/>
              </a:rPr>
              <a:t>)</a:t>
            </a:r>
            <a:endParaRPr lang="en-IN" sz="3200" b="1" dirty="0">
              <a:effectLst/>
              <a:latin typeface="Arial" panose="020B0604020202020204" pitchFamily="34" charset="0"/>
              <a:ea typeface="Arial" panose="020B0604020202020204" pitchFamily="34" charset="0"/>
            </a:endParaRPr>
          </a:p>
        </p:txBody>
      </p:sp>
      <p:sp>
        <p:nvSpPr>
          <p:cNvPr id="3" name="Subtitle 2">
            <a:extLst>
              <a:ext uri="{FF2B5EF4-FFF2-40B4-BE49-F238E27FC236}">
                <a16:creationId xmlns:a16="http://schemas.microsoft.com/office/drawing/2014/main" id="{11D67F0B-C743-4E8C-9B60-8977DEB9750C}"/>
              </a:ext>
            </a:extLst>
          </p:cNvPr>
          <p:cNvSpPr>
            <a:spLocks noGrp="1"/>
          </p:cNvSpPr>
          <p:nvPr>
            <p:ph type="subTitle" idx="1"/>
          </p:nvPr>
        </p:nvSpPr>
        <p:spPr>
          <a:xfrm>
            <a:off x="724128" y="4777380"/>
            <a:ext cx="7695743" cy="1209763"/>
          </a:xfrm>
        </p:spPr>
        <p:txBody>
          <a:bodyPr>
            <a:normAutofit/>
          </a:bodyPr>
          <a:lstStyle/>
          <a:p>
            <a:pPr algn="ctr"/>
            <a:r>
              <a:rPr lang="en-IN" sz="2100" dirty="0">
                <a:solidFill>
                  <a:schemeClr val="tx1"/>
                </a:solidFill>
              </a:rPr>
              <a:t> </a:t>
            </a:r>
          </a:p>
        </p:txBody>
      </p:sp>
    </p:spTree>
    <p:extLst>
      <p:ext uri="{BB962C8B-B14F-4D97-AF65-F5344CB8AC3E}">
        <p14:creationId xmlns:p14="http://schemas.microsoft.com/office/powerpoint/2010/main" val="111476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S3 Objects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lgn="l">
              <a:buClr>
                <a:srgbClr val="FF0066"/>
              </a:buClr>
              <a:buNone/>
            </a:pPr>
            <a:r>
              <a:rPr lang="en-IN" sz="1800" b="1" i="0" u="none" strike="noStrike" baseline="0" dirty="0">
                <a:latin typeface="HsdqrjDnpkqpUtopiaStd-Regular"/>
              </a:rPr>
              <a:t>Sub resources</a:t>
            </a:r>
            <a:r>
              <a:rPr lang="en-IN" sz="1800" b="1" dirty="0">
                <a:latin typeface="HsdqrjDnpkqpUtopiaStd-Regular"/>
              </a:rPr>
              <a:t>  </a:t>
            </a:r>
            <a:r>
              <a:rPr lang="en-IN" sz="1800" b="1" dirty="0">
                <a:latin typeface="HsdqrjDnpkqpUtopiaStd-Regular"/>
                <a:sym typeface="Wingdings" panose="05000000000000000000" pitchFamily="2" charset="2"/>
              </a:rPr>
              <a:t> </a:t>
            </a:r>
            <a:r>
              <a:rPr lang="en-IN" sz="1800" b="1" i="0" u="none" strike="noStrike" baseline="0" dirty="0">
                <a:latin typeface="HsdqrjDnpkqpUtopiaStd-Regular"/>
              </a:rPr>
              <a:t> </a:t>
            </a:r>
            <a:r>
              <a:rPr lang="en-IN" sz="1800" i="0" u="none" strike="noStrike" baseline="0" dirty="0">
                <a:latin typeface="HsdqrjDnpkqpUtopiaStd-Regular"/>
              </a:rPr>
              <a:t>used to store object specific additional information.</a:t>
            </a:r>
          </a:p>
          <a:p>
            <a:pPr marL="0" indent="0" algn="l">
              <a:buClr>
                <a:srgbClr val="FF0066"/>
              </a:buClr>
              <a:buNone/>
            </a:pPr>
            <a:r>
              <a:rPr lang="en-IN" sz="1800" b="1" dirty="0">
                <a:solidFill>
                  <a:srgbClr val="000000"/>
                </a:solidFill>
                <a:latin typeface="HsdqrjDnpkqpUtopiaStd-Regular"/>
                <a:cs typeface="Times New Roman" pitchFamily="18" charset="0"/>
              </a:rPr>
              <a:t>Access Control Information </a:t>
            </a:r>
            <a:r>
              <a:rPr lang="en-IN" sz="1800" b="1" dirty="0">
                <a:solidFill>
                  <a:srgbClr val="000000"/>
                </a:solidFill>
                <a:latin typeface="HsdqrjDnpkqpUtopiaStd-Regular"/>
                <a:cs typeface="Times New Roman" pitchFamily="18" charset="0"/>
                <a:sym typeface="Wingdings" panose="05000000000000000000" pitchFamily="2" charset="2"/>
              </a:rPr>
              <a:t> </a:t>
            </a:r>
            <a:r>
              <a:rPr lang="en-GB" sz="1800" dirty="0">
                <a:solidFill>
                  <a:srgbClr val="000000"/>
                </a:solidFill>
                <a:latin typeface="HsdqrjDnpkqpUtopiaStd-Regular"/>
                <a:cs typeface="Times New Roman" pitchFamily="18" charset="0"/>
                <a:sym typeface="Wingdings" panose="05000000000000000000" pitchFamily="2" charset="2"/>
              </a:rPr>
              <a:t>You can control access to the objects you store in Amazon S3. Amazon S3 supports both the resource-based access control, such as an access control list (ACL) and bucket policies, and user-based access control.</a:t>
            </a:r>
            <a:endParaRPr lang="en-GB"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2910495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S3 Object keys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algn="l">
              <a:buClr>
                <a:srgbClr val="FF0066"/>
              </a:buClr>
              <a:buFont typeface="Arial" panose="020B0604020202020204" pitchFamily="34" charset="0"/>
              <a:buChar char="•"/>
            </a:pPr>
            <a:r>
              <a:rPr lang="en-IN" sz="1800" b="0" i="0" u="none" strike="noStrike" baseline="0" dirty="0">
                <a:latin typeface="HsdqrjDnpkqpUtopiaStd-Regular"/>
              </a:rPr>
              <a:t> </a:t>
            </a:r>
            <a:r>
              <a:rPr lang="en-GB" sz="1800" b="0" i="0" dirty="0">
                <a:solidFill>
                  <a:srgbClr val="16191F"/>
                </a:solidFill>
                <a:effectLst/>
                <a:latin typeface="Amazon Ember"/>
              </a:rPr>
              <a:t>The </a:t>
            </a:r>
            <a:r>
              <a:rPr lang="en-GB" sz="1800" b="0" i="1" dirty="0">
                <a:solidFill>
                  <a:srgbClr val="16191F"/>
                </a:solidFill>
                <a:effectLst/>
                <a:latin typeface="Amazon Ember"/>
              </a:rPr>
              <a:t>object key</a:t>
            </a:r>
            <a:r>
              <a:rPr lang="en-GB" sz="1800" b="0" i="0" dirty="0">
                <a:solidFill>
                  <a:srgbClr val="16191F"/>
                </a:solidFill>
                <a:effectLst/>
                <a:latin typeface="Amazon Ember"/>
              </a:rPr>
              <a:t> (or key name) uniquely identifies the object in an Amazon S3 bucket. </a:t>
            </a:r>
          </a:p>
          <a:p>
            <a:pPr algn="l">
              <a:buClr>
                <a:srgbClr val="FF0066"/>
              </a:buClr>
              <a:buFont typeface="Arial" panose="020B0604020202020204" pitchFamily="34" charset="0"/>
              <a:buChar char="•"/>
            </a:pPr>
            <a:r>
              <a:rPr lang="en-GB" sz="1800" b="0" i="0" dirty="0">
                <a:solidFill>
                  <a:srgbClr val="16191F"/>
                </a:solidFill>
                <a:effectLst/>
                <a:latin typeface="Amazon Ember"/>
              </a:rPr>
              <a:t>When you create an object, you specify the key name, which uniquely identifies the object in the bucket. </a:t>
            </a:r>
            <a:r>
              <a:rPr lang="en-GB" sz="1800" dirty="0">
                <a:solidFill>
                  <a:srgbClr val="16191F"/>
                </a:solidFill>
                <a:latin typeface="Amazon Ember"/>
              </a:rPr>
              <a:t> </a:t>
            </a:r>
          </a:p>
          <a:p>
            <a:pPr algn="l">
              <a:buClr>
                <a:srgbClr val="FF0066"/>
              </a:buClr>
              <a:buFont typeface="Arial" panose="020B0604020202020204" pitchFamily="34" charset="0"/>
              <a:buChar char="•"/>
            </a:pPr>
            <a:r>
              <a:rPr lang="en-GB" sz="1800" i="1" dirty="0">
                <a:solidFill>
                  <a:srgbClr val="16191F"/>
                </a:solidFill>
                <a:latin typeface="Amazon Ember"/>
                <a:cs typeface="Times New Roman" pitchFamily="18" charset="0"/>
              </a:rPr>
              <a:t> </a:t>
            </a:r>
            <a:r>
              <a:rPr lang="en-GB" sz="1800" b="1" i="1" dirty="0">
                <a:solidFill>
                  <a:srgbClr val="16191F"/>
                </a:solidFill>
                <a:latin typeface="Amazon Ember"/>
                <a:cs typeface="Times New Roman" pitchFamily="18" charset="0"/>
              </a:rPr>
              <a:t>The Amazon S3 data model is a flat structure: </a:t>
            </a:r>
            <a:r>
              <a:rPr lang="en-GB" sz="1800" i="1" dirty="0">
                <a:solidFill>
                  <a:srgbClr val="16191F"/>
                </a:solidFill>
                <a:latin typeface="Amazon Ember"/>
                <a:cs typeface="Times New Roman" pitchFamily="18" charset="0"/>
              </a:rPr>
              <a:t>You create a bucket, and the bucket store objects. There is no hierarchy of </a:t>
            </a:r>
            <a:r>
              <a:rPr lang="en-GB" sz="1800" i="1" dirty="0" err="1">
                <a:solidFill>
                  <a:srgbClr val="16191F"/>
                </a:solidFill>
                <a:latin typeface="Amazon Ember"/>
                <a:cs typeface="Times New Roman" pitchFamily="18" charset="0"/>
              </a:rPr>
              <a:t>subbuckets</a:t>
            </a:r>
            <a:r>
              <a:rPr lang="en-GB" sz="1800" i="1" dirty="0">
                <a:solidFill>
                  <a:srgbClr val="16191F"/>
                </a:solidFill>
                <a:latin typeface="Amazon Ember"/>
                <a:cs typeface="Times New Roman" pitchFamily="18" charset="0"/>
              </a:rPr>
              <a:t> or subfolders. However, you can infer logical hierarchy using key name prefixes and delimiters as the Amazon S3 console does. </a:t>
            </a:r>
          </a:p>
          <a:p>
            <a:pPr algn="l">
              <a:buFont typeface="Arial" panose="020B0604020202020204" pitchFamily="34" charset="0"/>
              <a:buChar char="•"/>
            </a:pPr>
            <a:r>
              <a:rPr lang="en-GB" sz="1800" dirty="0">
                <a:solidFill>
                  <a:srgbClr val="16191F"/>
                </a:solidFill>
                <a:latin typeface="Amazon Ember"/>
              </a:rPr>
              <a:t> Amazon S3 supports buckets and objects, and there is no hierarchy. However, by using prefixes and delimiters in an object key name, the Amazon S3 console and the AWS SDKs can infer hierarchy and introduce the concept of folders.</a:t>
            </a:r>
          </a:p>
          <a:p>
            <a:pPr algn="l">
              <a:buFont typeface="Arial" panose="020B0604020202020204" pitchFamily="34" charset="0"/>
              <a:buChar char="•"/>
            </a:pPr>
            <a:r>
              <a:rPr lang="en-GB" sz="1800" dirty="0">
                <a:solidFill>
                  <a:srgbClr val="16191F"/>
                </a:solidFill>
                <a:latin typeface="Amazon Ember"/>
              </a:rPr>
              <a:t> object key names can have alpha numeric, - _ . ‘ etc</a:t>
            </a:r>
          </a:p>
          <a:p>
            <a:pPr marL="0" indent="0">
              <a:buNone/>
            </a:pPr>
            <a:br>
              <a:rPr lang="en-GB" sz="1800" dirty="0">
                <a:solidFill>
                  <a:srgbClr val="16191F"/>
                </a:solidFill>
                <a:latin typeface="Amazon Ember"/>
              </a:rPr>
            </a:br>
            <a:r>
              <a:rPr lang="en-GB" sz="1800" i="1" dirty="0">
                <a:solidFill>
                  <a:srgbClr val="16191F"/>
                </a:solidFill>
                <a:latin typeface="Amazon Ember"/>
                <a:cs typeface="Times New Roman" pitchFamily="18" charset="0"/>
              </a:rPr>
              <a:t> </a:t>
            </a:r>
            <a:endParaRPr lang="en-GB" sz="1800"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3178719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S3 Logging</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lgn="l">
              <a:buClr>
                <a:srgbClr val="FF0066"/>
              </a:buClr>
              <a:buNone/>
            </a:pPr>
            <a:r>
              <a:rPr lang="en-IN" sz="1800" b="1" i="0" u="none" strike="noStrike" baseline="0" dirty="0">
                <a:latin typeface="HsdqrjDnpkqpUtopiaStd-Regular"/>
              </a:rPr>
              <a:t>Logging:</a:t>
            </a:r>
          </a:p>
          <a:p>
            <a:pPr marL="0" indent="0" algn="l">
              <a:buClr>
                <a:srgbClr val="FF0066"/>
              </a:buClr>
              <a:buNone/>
            </a:pPr>
            <a:r>
              <a:rPr lang="en-GB" sz="1400" b="0" i="0" dirty="0">
                <a:solidFill>
                  <a:srgbClr val="16191F"/>
                </a:solidFill>
                <a:effectLst/>
                <a:latin typeface="Amazon Ember"/>
              </a:rPr>
              <a:t> You can record the actions that are taken by users, roles, or AWS services on Amazon S3 resources and maintain log records for auditing and compliance purposes. To do this, you can use server access logging, AWS CloudTrail logging, or a combination of both. We recommend that you use AWS CloudTrail for logging bucket and object-level actions for your Amazon S3 resources.  </a:t>
            </a:r>
            <a:r>
              <a:rPr lang="en-IN" sz="1800" b="1" i="0" u="none" strike="noStrike" baseline="0" dirty="0">
                <a:latin typeface="HsdqrjDnpkqpUtopiaStd-Regular"/>
              </a:rPr>
              <a:t> </a:t>
            </a:r>
          </a:p>
          <a:p>
            <a:pPr marL="0" indent="0" algn="l">
              <a:buClr>
                <a:srgbClr val="FF0066"/>
              </a:buClr>
              <a:buNone/>
            </a:pPr>
            <a:endParaRPr lang="en-GB" b="1"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1238998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S3 Events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lgn="l">
              <a:buClr>
                <a:srgbClr val="FF0066"/>
              </a:buClr>
              <a:buNone/>
            </a:pPr>
            <a:r>
              <a:rPr lang="en-IN" sz="1800" b="1" i="0" u="none" strike="noStrike" baseline="0" dirty="0">
                <a:latin typeface="HsdqrjDnpkqpUtopiaStd-Regular"/>
              </a:rPr>
              <a:t> Events:</a:t>
            </a:r>
          </a:p>
          <a:p>
            <a:pPr algn="l">
              <a:buFont typeface="Wingdings" panose="05000000000000000000" pitchFamily="2" charset="2"/>
              <a:buChar char="Ø"/>
            </a:pPr>
            <a:r>
              <a:rPr lang="en-GB" sz="1800" b="0" i="0" u="none" strike="noStrike" baseline="0" dirty="0">
                <a:latin typeface="HsdqrjDnpkqpUtopiaStd-Regular"/>
              </a:rPr>
              <a:t>You can configure the events on the bucket activities. When a new object is added to the</a:t>
            </a:r>
          </a:p>
          <a:p>
            <a:pPr marL="0" indent="0" algn="l">
              <a:buNone/>
            </a:pPr>
            <a:r>
              <a:rPr lang="en-GB" sz="1800" b="0" i="0" u="none" strike="noStrike" baseline="0" dirty="0">
                <a:latin typeface="HsdqrjDnpkqpUtopiaStd-Regular"/>
              </a:rPr>
              <a:t>bucket, notification should be sent to SNS or SQS or trigger the lambda function to carry</a:t>
            </a:r>
          </a:p>
          <a:p>
            <a:pPr marL="0" indent="0" algn="l">
              <a:buNone/>
            </a:pPr>
            <a:r>
              <a:rPr lang="en-GB" sz="1800" b="0" i="0" u="none" strike="noStrike" baseline="0" dirty="0">
                <a:latin typeface="HsdqrjDnpkqpUtopiaStd-Regular"/>
              </a:rPr>
              <a:t>out some processing. </a:t>
            </a:r>
          </a:p>
          <a:p>
            <a:pPr marL="0" indent="0" algn="l">
              <a:buNone/>
            </a:pPr>
            <a:r>
              <a:rPr lang="en-GB" sz="1800" b="0" i="0" u="none" strike="noStrike" baseline="0" dirty="0">
                <a:latin typeface="HsdqrjDnpkqpUtopiaStd-Regular"/>
              </a:rPr>
              <a:t>For example, logs are being added to the bucket. You want to filter out logs so you can configure an event that will trigger whenever a log file is added to the </a:t>
            </a:r>
            <a:r>
              <a:rPr lang="en-IN" sz="1800" b="0" i="0" u="none" strike="noStrike" baseline="0" dirty="0">
                <a:latin typeface="HsdqrjDnpkqpUtopiaStd-Regular"/>
              </a:rPr>
              <a:t>bucket.</a:t>
            </a:r>
            <a:endParaRPr lang="en-IN" sz="1800" b="1" i="0" u="none" strike="noStrike" baseline="0" dirty="0">
              <a:latin typeface="HsdqrjDnpkqpUtopiaStd-Regular"/>
            </a:endParaRPr>
          </a:p>
          <a:p>
            <a:pPr marL="0" indent="0" algn="l">
              <a:buClr>
                <a:srgbClr val="FF0066"/>
              </a:buClr>
              <a:buNone/>
            </a:pPr>
            <a:endParaRPr lang="en-GB" b="1"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1714705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S3 Versioning</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lgn="l">
              <a:buClr>
                <a:srgbClr val="FF0066"/>
              </a:buClr>
              <a:buNone/>
            </a:pPr>
            <a:r>
              <a:rPr lang="en-IN" sz="1800" b="1" i="0" u="none" strike="noStrike" baseline="0" dirty="0">
                <a:latin typeface="HsdqrjDnpkqpUtopiaStd-Regular"/>
              </a:rPr>
              <a:t>Versioning:</a:t>
            </a:r>
          </a:p>
          <a:p>
            <a:pPr algn="l">
              <a:buFont typeface="Wingdings" panose="05000000000000000000" pitchFamily="2" charset="2"/>
              <a:buChar char="Ø"/>
            </a:pPr>
            <a:r>
              <a:rPr lang="en-GB" sz="1800" b="0" i="0" u="none" strike="noStrike" baseline="0" dirty="0">
                <a:latin typeface="HsdqrjDnpkqpUtopiaStd-Regular"/>
              </a:rPr>
              <a:t>Versioning helps to store every version of objects. Versioned objects can be used to</a:t>
            </a:r>
          </a:p>
          <a:p>
            <a:pPr marL="0" indent="0" algn="l">
              <a:buNone/>
            </a:pPr>
            <a:r>
              <a:rPr lang="en-GB" sz="1800" b="0" i="0" u="none" strike="noStrike" baseline="0" dirty="0">
                <a:latin typeface="HsdqrjDnpkqpUtopiaStd-Regular"/>
              </a:rPr>
              <a:t>recover the accidental override or expiration of an object. If bucket versioning is enabled,</a:t>
            </a:r>
          </a:p>
          <a:p>
            <a:pPr marL="0" indent="0" algn="l">
              <a:buNone/>
            </a:pPr>
            <a:r>
              <a:rPr lang="en-GB" sz="1800" b="0" i="0" u="none" strike="noStrike" baseline="0" dirty="0">
                <a:latin typeface="HsdqrjDnpkqpUtopiaStd-Regular"/>
              </a:rPr>
              <a:t>then it can’t be disabled. It can only be suspended.</a:t>
            </a:r>
            <a:endParaRPr lang="en-IN" sz="1800" b="1" i="0" u="none" strike="noStrike" baseline="0" dirty="0">
              <a:latin typeface="HsdqrjDnpkqpUtopiaStd-Regular"/>
            </a:endParaRPr>
          </a:p>
          <a:p>
            <a:pPr marL="0" indent="0" algn="l">
              <a:buClr>
                <a:srgbClr val="FF0066"/>
              </a:buClr>
              <a:buNone/>
            </a:pPr>
            <a:endParaRPr lang="en-GB" b="1"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4138597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S3 Versioning</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lgn="l">
              <a:buClr>
                <a:srgbClr val="FF0066"/>
              </a:buClr>
              <a:buNone/>
            </a:pPr>
            <a:r>
              <a:rPr lang="en-IN" sz="1800" b="1" i="0" u="none" strike="noStrike" baseline="0" dirty="0">
                <a:latin typeface="HsdqrjDnpkqpUtopiaStd-Regular"/>
              </a:rPr>
              <a:t>Life Cycle:</a:t>
            </a:r>
          </a:p>
          <a:p>
            <a:pPr algn="l">
              <a:buFont typeface="Wingdings" panose="05000000000000000000" pitchFamily="2" charset="2"/>
              <a:buChar char="ü"/>
            </a:pPr>
            <a:r>
              <a:rPr lang="en-GB" sz="1800" b="0" i="0" u="none" strike="noStrike" baseline="0" dirty="0">
                <a:latin typeface="HsdqrjDnpkqpUtopiaStd-Regular"/>
              </a:rPr>
              <a:t>The life cycle of objects can be managed by creating life-cycle rules. You can create rules</a:t>
            </a:r>
          </a:p>
          <a:p>
            <a:pPr marL="0" indent="0" algn="l">
              <a:buNone/>
            </a:pPr>
            <a:r>
              <a:rPr lang="en-GB" sz="1800" b="0" i="0" u="none" strike="noStrike" baseline="0" dirty="0">
                <a:latin typeface="HsdqrjDnpkqpUtopiaStd-Regular"/>
              </a:rPr>
              <a:t>to move objects to other storage locations where objects are not accessed frequently, or</a:t>
            </a:r>
          </a:p>
          <a:p>
            <a:pPr marL="0" indent="0" algn="l">
              <a:buNone/>
            </a:pPr>
            <a:r>
              <a:rPr lang="en-GB" sz="1800" b="0" i="0" u="none" strike="noStrike" baseline="0" dirty="0">
                <a:latin typeface="HsdqrjDnpkqpUtopiaStd-Regular"/>
              </a:rPr>
              <a:t>you can move objects to Glacier storage or even set an expiry date for the object</a:t>
            </a:r>
            <a:r>
              <a:rPr lang="en-IN" sz="1800" b="1" dirty="0">
                <a:latin typeface="HsdqrjDnpkqpUtopiaStd-Regular"/>
              </a:rPr>
              <a:t>.</a:t>
            </a:r>
            <a:endParaRPr lang="en-IN" sz="1800" b="1" i="0" u="none" strike="noStrike" baseline="0" dirty="0">
              <a:latin typeface="HsdqrjDnpkqpUtopiaStd-Regular"/>
            </a:endParaRPr>
          </a:p>
          <a:p>
            <a:pPr marL="0" indent="0" algn="l">
              <a:buClr>
                <a:srgbClr val="FF0066"/>
              </a:buClr>
              <a:buNone/>
            </a:pPr>
            <a:endParaRPr lang="en-GB" b="1"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3664357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S3 </a:t>
            </a:r>
            <a:r>
              <a:rPr lang="en-GB" sz="2400" b="1" i="1" kern="1200" dirty="0">
                <a:solidFill>
                  <a:srgbClr val="B907AC"/>
                </a:solidFill>
                <a:latin typeface="Times New Roman" panose="02020603050405020304" pitchFamily="18" charset="0"/>
                <a:ea typeface="+mn-ea"/>
                <a:cs typeface="Times New Roman" panose="02020603050405020304" pitchFamily="18" charset="0"/>
              </a:rPr>
              <a:t>– Cross Region Replication</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lgn="l">
              <a:buClr>
                <a:srgbClr val="FF0066"/>
              </a:buClr>
              <a:buNone/>
            </a:pPr>
            <a:r>
              <a:rPr lang="en-IN" sz="1800" b="1" i="0" u="none" strike="noStrike" baseline="0" dirty="0">
                <a:latin typeface="HsdqrjDnpkqpUtopiaStd-Regular"/>
              </a:rPr>
              <a:t>Cross-Region Replication</a:t>
            </a:r>
          </a:p>
          <a:p>
            <a:pPr algn="l">
              <a:buFont typeface="Wingdings" panose="05000000000000000000" pitchFamily="2" charset="2"/>
              <a:buChar char="Ø"/>
            </a:pPr>
            <a:r>
              <a:rPr lang="en-GB" sz="1800" b="0" i="0" u="none" strike="noStrike" baseline="0" dirty="0">
                <a:latin typeface="HsdqrjDnpkqpUtopiaStd-Regular"/>
              </a:rPr>
              <a:t>Cross-region replication will replicate the bucket with objects to another region. To</a:t>
            </a:r>
          </a:p>
          <a:p>
            <a:pPr marL="0" indent="0" algn="l">
              <a:buNone/>
            </a:pPr>
            <a:r>
              <a:rPr lang="en-GB" sz="1800" dirty="0">
                <a:latin typeface="HsdqrjDnpkqpUtopiaStd-Regular"/>
              </a:rPr>
              <a:t>      </a:t>
            </a:r>
            <a:r>
              <a:rPr lang="en-GB" sz="1800" b="0" i="0" u="none" strike="noStrike" baseline="0" dirty="0">
                <a:latin typeface="HsdqrjDnpkqpUtopiaStd-Regular"/>
              </a:rPr>
              <a:t>enable cross-region replication, you need to enable versioning</a:t>
            </a:r>
            <a:r>
              <a:rPr lang="en-IN" sz="1800" b="1" dirty="0">
                <a:latin typeface="HsdqrjDnpkqpUtopiaStd-Regular"/>
              </a:rPr>
              <a:t>.</a:t>
            </a:r>
            <a:endParaRPr lang="en-GB" b="1"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3509279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7695743" cy="1905000"/>
          </a:xfrm>
        </p:spPr>
        <p:txBody>
          <a:bodyPr>
            <a:normAutofit/>
          </a:bodyPr>
          <a:lstStyle/>
          <a:p>
            <a:pPr>
              <a:lnSpc>
                <a:spcPct val="115000"/>
              </a:lnSpc>
            </a:pPr>
            <a:r>
              <a:rPr lang="en-GB" sz="3200" b="1" cap="none" dirty="0">
                <a:latin typeface="Arial" panose="020B0604020202020204" pitchFamily="34" charset="0"/>
                <a:ea typeface="Arial" panose="020B0604020202020204" pitchFamily="34" charset="0"/>
              </a:rPr>
              <a:t>S3 using AWS CLI</a:t>
            </a:r>
            <a:endParaRPr lang="en-IN" sz="3200" b="1" cap="none" dirty="0">
              <a:effectLst/>
              <a:latin typeface="Arial" panose="020B0604020202020204" pitchFamily="34" charset="0"/>
              <a:ea typeface="Arial" panose="020B0604020202020204" pitchFamily="34" charset="0"/>
            </a:endParaRPr>
          </a:p>
        </p:txBody>
      </p:sp>
      <p:sp>
        <p:nvSpPr>
          <p:cNvPr id="3" name="Subtitle 2">
            <a:extLst>
              <a:ext uri="{FF2B5EF4-FFF2-40B4-BE49-F238E27FC236}">
                <a16:creationId xmlns:a16="http://schemas.microsoft.com/office/drawing/2014/main" id="{11D67F0B-C743-4E8C-9B60-8977DEB9750C}"/>
              </a:ext>
            </a:extLst>
          </p:cNvPr>
          <p:cNvSpPr>
            <a:spLocks noGrp="1"/>
          </p:cNvSpPr>
          <p:nvPr>
            <p:ph type="subTitle" idx="1"/>
          </p:nvPr>
        </p:nvSpPr>
        <p:spPr>
          <a:xfrm>
            <a:off x="724128" y="4777380"/>
            <a:ext cx="7695743" cy="1209763"/>
          </a:xfrm>
        </p:spPr>
        <p:txBody>
          <a:bodyPr>
            <a:normAutofit/>
          </a:bodyPr>
          <a:lstStyle/>
          <a:p>
            <a:pPr algn="ctr"/>
            <a:r>
              <a:rPr lang="en-IN" sz="2100" dirty="0">
                <a:solidFill>
                  <a:schemeClr val="tx1"/>
                </a:solidFill>
              </a:rPr>
              <a:t> </a:t>
            </a:r>
          </a:p>
        </p:txBody>
      </p:sp>
    </p:spTree>
    <p:extLst>
      <p:ext uri="{BB962C8B-B14F-4D97-AF65-F5344CB8AC3E}">
        <p14:creationId xmlns:p14="http://schemas.microsoft.com/office/powerpoint/2010/main" val="2131797855"/>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S3 using AWS CLI</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algn="l">
              <a:buClr>
                <a:srgbClr val="FF0066"/>
              </a:buClr>
              <a:buFont typeface="Wingdings" panose="05000000000000000000" pitchFamily="2" charset="2"/>
              <a:buChar char="ü"/>
            </a:pPr>
            <a:r>
              <a:rPr lang="en-GB" sz="1800" b="1" i="0" u="none" strike="noStrike" baseline="0" dirty="0">
                <a:latin typeface="HsdqrjDnpkqpUtopiaStd-Regular"/>
              </a:rPr>
              <a:t>Create Bucket</a:t>
            </a:r>
          </a:p>
          <a:p>
            <a:pPr algn="l">
              <a:buClr>
                <a:srgbClr val="FF0066"/>
              </a:buClr>
              <a:buFont typeface="Wingdings" panose="05000000000000000000" pitchFamily="2" charset="2"/>
              <a:buChar char="ü"/>
            </a:pPr>
            <a:r>
              <a:rPr lang="en-GB" sz="1800" b="1" dirty="0">
                <a:solidFill>
                  <a:srgbClr val="000000"/>
                </a:solidFill>
                <a:latin typeface="HsdqrjDnpkqpUtopiaStd-Regular"/>
                <a:cs typeface="Times New Roman" pitchFamily="18" charset="0"/>
              </a:rPr>
              <a:t>Bucket Permissions</a:t>
            </a:r>
            <a:endParaRPr lang="en-GB" sz="1800" b="1" i="1" dirty="0">
              <a:solidFill>
                <a:srgbClr val="000000"/>
              </a:solidFill>
              <a:latin typeface="HsdqrjDnpkqpUtopiaStd-Regular"/>
              <a:cs typeface="Times New Roman" pitchFamily="18" charset="0"/>
            </a:endParaRPr>
          </a:p>
          <a:p>
            <a:pPr algn="l">
              <a:buClr>
                <a:srgbClr val="FF0066"/>
              </a:buClr>
              <a:buFont typeface="Wingdings" panose="05000000000000000000" pitchFamily="2" charset="2"/>
              <a:buChar char="ü"/>
            </a:pPr>
            <a:r>
              <a:rPr lang="en-GB" sz="1800" b="1" i="1" dirty="0">
                <a:solidFill>
                  <a:srgbClr val="000000"/>
                </a:solidFill>
                <a:latin typeface="HsdqrjDnpkqpUtopiaStd-Regular"/>
                <a:cs typeface="Times New Roman" pitchFamily="18" charset="0"/>
              </a:rPr>
              <a:t>Tags</a:t>
            </a:r>
          </a:p>
          <a:p>
            <a:pPr algn="l">
              <a:buClr>
                <a:srgbClr val="FF0066"/>
              </a:buClr>
              <a:buFont typeface="Wingdings" panose="05000000000000000000" pitchFamily="2" charset="2"/>
              <a:buChar char="ü"/>
            </a:pPr>
            <a:r>
              <a:rPr lang="en-GB" sz="1800" b="1" i="1" dirty="0">
                <a:solidFill>
                  <a:srgbClr val="000000"/>
                </a:solidFill>
                <a:latin typeface="HsdqrjDnpkqpUtopiaStd-Regular"/>
                <a:cs typeface="Times New Roman" pitchFamily="18" charset="0"/>
              </a:rPr>
              <a:t>Create, Empty and Delete Buckets</a:t>
            </a:r>
          </a:p>
          <a:p>
            <a:pPr algn="l">
              <a:buClr>
                <a:srgbClr val="FF0066"/>
              </a:buClr>
              <a:buFont typeface="Wingdings" panose="05000000000000000000" pitchFamily="2" charset="2"/>
              <a:buChar char="ü"/>
            </a:pPr>
            <a:r>
              <a:rPr lang="en-GB" sz="1800" b="1" i="1" dirty="0">
                <a:solidFill>
                  <a:srgbClr val="000000"/>
                </a:solidFill>
                <a:latin typeface="HsdqrjDnpkqpUtopiaStd-Regular"/>
                <a:cs typeface="Times New Roman" pitchFamily="18" charset="0"/>
              </a:rPr>
              <a:t>Upload, Downloading &amp; Deleting objects</a:t>
            </a:r>
          </a:p>
          <a:p>
            <a:pPr algn="l">
              <a:buClr>
                <a:srgbClr val="FF0066"/>
              </a:buClr>
              <a:buFont typeface="Wingdings" panose="05000000000000000000" pitchFamily="2" charset="2"/>
              <a:buChar char="ü"/>
            </a:pPr>
            <a:r>
              <a:rPr lang="en-GB" sz="1800" b="1" i="1" dirty="0">
                <a:solidFill>
                  <a:srgbClr val="000000"/>
                </a:solidFill>
                <a:latin typeface="HsdqrjDnpkqpUtopiaStd-Regular"/>
                <a:cs typeface="Times New Roman" pitchFamily="18" charset="0"/>
              </a:rPr>
              <a:t>Creating Folders</a:t>
            </a:r>
          </a:p>
          <a:p>
            <a:pPr marL="0" indent="0" algn="l">
              <a:buClr>
                <a:srgbClr val="FF0066"/>
              </a:buClr>
              <a:buNone/>
            </a:pPr>
            <a:endParaRPr lang="en-GB" sz="1800" b="1" i="1" dirty="0">
              <a:solidFill>
                <a:srgbClr val="000000"/>
              </a:solidFill>
              <a:latin typeface="HsdqrjDnpkqpUtopiaStd-Regular"/>
              <a:cs typeface="Times New Roman" pitchFamily="18" charset="0"/>
            </a:endParaRPr>
          </a:p>
          <a:p>
            <a:pPr algn="l">
              <a:buClr>
                <a:srgbClr val="FF0066"/>
              </a:buClr>
              <a:buFont typeface="Wingdings" panose="05000000000000000000" pitchFamily="2" charset="2"/>
              <a:buChar char="Ø"/>
            </a:pPr>
            <a:r>
              <a:rPr lang="en-GB" sz="1800" b="1" dirty="0">
                <a:solidFill>
                  <a:srgbClr val="000000"/>
                </a:solidFill>
                <a:latin typeface="HsdqrjDnpkqpUtopiaStd-Regular"/>
                <a:cs typeface="Times New Roman" pitchFamily="18" charset="0"/>
              </a:rPr>
              <a:t>Logging</a:t>
            </a:r>
          </a:p>
          <a:p>
            <a:pPr algn="l">
              <a:buClr>
                <a:srgbClr val="FF0066"/>
              </a:buClr>
              <a:buFont typeface="Wingdings" panose="05000000000000000000" pitchFamily="2" charset="2"/>
              <a:buChar char="Ø"/>
            </a:pPr>
            <a:r>
              <a:rPr lang="en-GB" sz="1800" b="1" dirty="0">
                <a:solidFill>
                  <a:srgbClr val="000000"/>
                </a:solidFill>
                <a:latin typeface="HsdqrjDnpkqpUtopiaStd-Regular"/>
                <a:cs typeface="Times New Roman" pitchFamily="18" charset="0"/>
              </a:rPr>
              <a:t>Events</a:t>
            </a:r>
          </a:p>
          <a:p>
            <a:pPr algn="l">
              <a:buClr>
                <a:srgbClr val="FF0066"/>
              </a:buClr>
              <a:buFont typeface="Wingdings" panose="05000000000000000000" pitchFamily="2" charset="2"/>
              <a:buChar char="Ø"/>
            </a:pPr>
            <a:r>
              <a:rPr lang="en-GB" sz="1800" b="1" dirty="0">
                <a:solidFill>
                  <a:srgbClr val="000000"/>
                </a:solidFill>
                <a:latin typeface="HsdqrjDnpkqpUtopiaStd-Regular"/>
                <a:cs typeface="Times New Roman" pitchFamily="18" charset="0"/>
              </a:rPr>
              <a:t>Versioning</a:t>
            </a:r>
          </a:p>
          <a:p>
            <a:pPr algn="l">
              <a:buClr>
                <a:srgbClr val="FF0066"/>
              </a:buClr>
              <a:buFont typeface="Wingdings" panose="05000000000000000000" pitchFamily="2" charset="2"/>
              <a:buChar char="Ø"/>
            </a:pPr>
            <a:r>
              <a:rPr lang="en-GB" sz="1800" b="1" dirty="0">
                <a:solidFill>
                  <a:srgbClr val="000000"/>
                </a:solidFill>
                <a:latin typeface="HsdqrjDnpkqpUtopiaStd-Regular"/>
                <a:cs typeface="Times New Roman" pitchFamily="18" charset="0"/>
              </a:rPr>
              <a:t>Life Cycle</a:t>
            </a:r>
          </a:p>
          <a:p>
            <a:pPr algn="l">
              <a:buClr>
                <a:srgbClr val="FF0066"/>
              </a:buClr>
              <a:buFont typeface="Wingdings" panose="05000000000000000000" pitchFamily="2" charset="2"/>
              <a:buChar char="Ø"/>
            </a:pPr>
            <a:r>
              <a:rPr lang="en-GB" sz="1800" b="1" dirty="0">
                <a:solidFill>
                  <a:srgbClr val="000000"/>
                </a:solidFill>
                <a:latin typeface="HsdqrjDnpkqpUtopiaStd-Regular"/>
                <a:cs typeface="Times New Roman" pitchFamily="18" charset="0"/>
              </a:rPr>
              <a:t>Cross Region Replication</a:t>
            </a:r>
          </a:p>
          <a:p>
            <a:pPr>
              <a:buClr>
                <a:srgbClr val="FF0066"/>
              </a:buClr>
              <a:buFont typeface="Wingdings" panose="05000000000000000000" pitchFamily="2" charset="2"/>
              <a:buChar char="Ø"/>
            </a:pPr>
            <a:r>
              <a:rPr lang="en-GB" sz="1800" b="1" dirty="0">
                <a:solidFill>
                  <a:srgbClr val="000000"/>
                </a:solidFill>
                <a:latin typeface="HsdqrjDnpkqpUtopiaStd-Regular"/>
                <a:cs typeface="Times New Roman" pitchFamily="18" charset="0"/>
              </a:rPr>
              <a:t>Transferring Acceleration</a:t>
            </a:r>
          </a:p>
          <a:p>
            <a:pPr marL="0" indent="0" algn="l">
              <a:buClr>
                <a:srgbClr val="FF0066"/>
              </a:buClr>
              <a:buNone/>
            </a:pPr>
            <a:endParaRPr lang="en-GB" b="1"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774158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S3 using AWS CLI</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lnSpcReduction="10000"/>
          </a:bodyPr>
          <a:lstStyle/>
          <a:p>
            <a:pPr marL="0" indent="0" algn="l">
              <a:buClr>
                <a:srgbClr val="FF0066"/>
              </a:buClr>
              <a:buNone/>
            </a:pPr>
            <a:r>
              <a:rPr lang="en-GB" sz="1800" b="1" i="0" u="none" strike="noStrike" baseline="0" dirty="0">
                <a:solidFill>
                  <a:srgbClr val="6724EC"/>
                </a:solidFill>
                <a:latin typeface="HsdqrjDnpkqpUtopiaStd-Regular"/>
              </a:rPr>
              <a:t>Create Bucket</a:t>
            </a:r>
          </a:p>
          <a:p>
            <a:pPr marL="0" indent="0" algn="l">
              <a:buClr>
                <a:srgbClr val="FF0066"/>
              </a:buClr>
              <a:buNone/>
            </a:pPr>
            <a:r>
              <a:rPr lang="en-GB" sz="1800" b="1" dirty="0">
                <a:solidFill>
                  <a:srgbClr val="0000FF"/>
                </a:solidFill>
                <a:latin typeface="HsdqrjDnpkqpUtopiaStd-Regular"/>
              </a:rPr>
              <a:t>C</a:t>
            </a:r>
            <a:r>
              <a:rPr lang="en-GB" sz="1800" b="1" dirty="0">
                <a:latin typeface="HsdqrjDnpkqpUtopiaStd-Regular"/>
              </a:rPr>
              <a:t>:\&gt; </a:t>
            </a:r>
            <a:r>
              <a:rPr lang="en-GB" sz="1800" b="1" dirty="0" err="1">
                <a:latin typeface="HsdqrjDnpkqpUtopiaStd-Regular"/>
              </a:rPr>
              <a:t>aws</a:t>
            </a:r>
            <a:r>
              <a:rPr lang="en-GB" sz="1800" b="1" dirty="0">
                <a:latin typeface="HsdqrjDnpkqpUtopiaStd-Regular"/>
              </a:rPr>
              <a:t> s3api create-bucket --bucket </a:t>
            </a:r>
            <a:r>
              <a:rPr lang="en-GB" sz="1800" dirty="0">
                <a:latin typeface="HsdqrjDnpkqpUtopiaStd-Regular"/>
              </a:rPr>
              <a:t>"bucket1withcli"</a:t>
            </a:r>
          </a:p>
          <a:p>
            <a:pPr marL="0" indent="0" algn="l">
              <a:buClr>
                <a:srgbClr val="FF0066"/>
              </a:buClr>
              <a:buNone/>
            </a:pPr>
            <a:r>
              <a:rPr lang="en-GB" sz="1800" b="1" dirty="0">
                <a:latin typeface="HsdqrjDnpkqpUtopiaStd-Regular"/>
              </a:rPr>
              <a:t>Ex: </a:t>
            </a:r>
          </a:p>
          <a:p>
            <a:pPr marL="0" indent="0" algn="l">
              <a:buClr>
                <a:srgbClr val="FF0066"/>
              </a:buClr>
              <a:buNone/>
            </a:pPr>
            <a:r>
              <a:rPr lang="en-GB" sz="1800" b="1" dirty="0">
                <a:latin typeface="HsdqrjDnpkqpUtopiaStd-Regular"/>
              </a:rPr>
              <a:t>1. </a:t>
            </a:r>
            <a:r>
              <a:rPr lang="en-GB" sz="1800" b="1" dirty="0" err="1">
                <a:latin typeface="HsdqrjDnpkqpUtopiaStd-Regular"/>
              </a:rPr>
              <a:t>aws</a:t>
            </a:r>
            <a:r>
              <a:rPr lang="en-GB" sz="1800" b="1" dirty="0">
                <a:latin typeface="HsdqrjDnpkqpUtopiaStd-Regular"/>
              </a:rPr>
              <a:t> s3api create-bucket --bucket </a:t>
            </a:r>
            <a:r>
              <a:rPr lang="en-GB" sz="1800" dirty="0">
                <a:latin typeface="HsdqrjDnpkqpUtopiaStd-Regular"/>
              </a:rPr>
              <a:t>"bucket2withcli" </a:t>
            </a:r>
          </a:p>
          <a:p>
            <a:pPr marL="0" indent="0" algn="l">
              <a:buClr>
                <a:srgbClr val="FF0066"/>
              </a:buClr>
              <a:buNone/>
            </a:pPr>
            <a:r>
              <a:rPr lang="en-GB" sz="1800" b="1" dirty="0">
                <a:latin typeface="HsdqrjDnpkqpUtopiaStd-Regular"/>
              </a:rPr>
              <a:t>2. </a:t>
            </a:r>
            <a:r>
              <a:rPr lang="en-GB" sz="1800" b="1" dirty="0" err="1">
                <a:latin typeface="HsdqrjDnpkqpUtopiaStd-Regular"/>
              </a:rPr>
              <a:t>aws</a:t>
            </a:r>
            <a:r>
              <a:rPr lang="en-GB" sz="1800" b="1" dirty="0">
                <a:latin typeface="HsdqrjDnpkqpUtopiaStd-Regular"/>
              </a:rPr>
              <a:t> s3api create-bucket --bucket “</a:t>
            </a:r>
            <a:r>
              <a:rPr lang="en-GB" sz="1800" dirty="0">
                <a:latin typeface="HsdqrjDnpkqpUtopiaStd-Regular"/>
              </a:rPr>
              <a:t>bucket2withcli” </a:t>
            </a:r>
            <a:r>
              <a:rPr lang="en-GB" sz="1800" b="1" dirty="0">
                <a:latin typeface="HsdqrjDnpkqpUtopiaStd-Regular"/>
              </a:rPr>
              <a:t>--region </a:t>
            </a:r>
            <a:r>
              <a:rPr lang="en-GB" sz="1800" dirty="0">
                <a:latin typeface="HsdqrjDnpkqpUtopiaStd-Regular"/>
              </a:rPr>
              <a:t>ap-south-1 </a:t>
            </a:r>
            <a:r>
              <a:rPr lang="en-GB" sz="1800" b="1" dirty="0">
                <a:latin typeface="HsdqrjDnpkqpUtopiaStd-Regular"/>
              </a:rPr>
              <a:t>--create-bucket-configuration</a:t>
            </a:r>
            <a:r>
              <a:rPr lang="en-GB" sz="1800" dirty="0">
                <a:latin typeface="HsdqrjDnpkqpUtopiaStd-Regular"/>
              </a:rPr>
              <a:t> </a:t>
            </a:r>
            <a:r>
              <a:rPr lang="en-GB" sz="1800" b="1" dirty="0" err="1">
                <a:latin typeface="HsdqrjDnpkqpUtopiaStd-Regular"/>
              </a:rPr>
              <a:t>LocationConstraint</a:t>
            </a:r>
            <a:r>
              <a:rPr lang="en-GB" sz="1800" b="1" dirty="0">
                <a:latin typeface="HsdqrjDnpkqpUtopiaStd-Regular"/>
              </a:rPr>
              <a:t>=</a:t>
            </a:r>
            <a:r>
              <a:rPr lang="en-GB" sz="1800" dirty="0">
                <a:latin typeface="HsdqrjDnpkqpUtopiaStd-Regular"/>
              </a:rPr>
              <a:t>ap-south-1</a:t>
            </a:r>
          </a:p>
          <a:p>
            <a:pPr marL="0" indent="0" algn="l">
              <a:buClr>
                <a:srgbClr val="FF0066"/>
              </a:buClr>
              <a:buNone/>
            </a:pPr>
            <a:r>
              <a:rPr lang="en-GB" sz="1800" b="1" dirty="0">
                <a:latin typeface="HsdqrjDnpkqpUtopiaStd-Regular"/>
              </a:rPr>
              <a:t>3. </a:t>
            </a:r>
            <a:r>
              <a:rPr lang="en-GB" sz="1800" b="1" dirty="0" err="1">
                <a:latin typeface="HsdqrjDnpkqpUtopiaStd-Regular"/>
              </a:rPr>
              <a:t>aws</a:t>
            </a:r>
            <a:r>
              <a:rPr lang="en-GB" sz="1800" b="1" dirty="0">
                <a:latin typeface="HsdqrjDnpkqpUtopiaStd-Regular"/>
              </a:rPr>
              <a:t> s3api create-bucket --bucket </a:t>
            </a:r>
            <a:r>
              <a:rPr lang="en-GB" sz="1800" dirty="0">
                <a:latin typeface="HsdqrjDnpkqpUtopiaStd-Regular"/>
              </a:rPr>
              <a:t>"bucket3withcli" </a:t>
            </a:r>
            <a:r>
              <a:rPr lang="en-GB" sz="1800" b="1" dirty="0">
                <a:latin typeface="HsdqrjDnpkqpUtopiaStd-Regular"/>
              </a:rPr>
              <a:t>--</a:t>
            </a:r>
            <a:r>
              <a:rPr lang="en-GB" sz="1800" b="1" dirty="0" err="1">
                <a:latin typeface="HsdqrjDnpkqpUtopiaStd-Regular"/>
              </a:rPr>
              <a:t>acl</a:t>
            </a:r>
            <a:r>
              <a:rPr lang="en-GB" sz="1800" b="1" dirty="0">
                <a:latin typeface="HsdqrjDnpkqpUtopiaStd-Regular"/>
              </a:rPr>
              <a:t> </a:t>
            </a:r>
            <a:r>
              <a:rPr lang="en-GB" sz="1800" dirty="0">
                <a:latin typeface="HsdqrjDnpkqpUtopiaStd-Regular"/>
              </a:rPr>
              <a:t>"public-read" </a:t>
            </a:r>
            <a:r>
              <a:rPr lang="en-GB" sz="1800" b="1" dirty="0">
                <a:latin typeface="HsdqrjDnpkqpUtopiaStd-Regular"/>
              </a:rPr>
              <a:t>--region </a:t>
            </a:r>
            <a:r>
              <a:rPr lang="en-GB" sz="1800" dirty="0">
                <a:latin typeface="HsdqrjDnpkqpUtopiaStd-Regular"/>
              </a:rPr>
              <a:t>ap-south-1 --</a:t>
            </a:r>
            <a:r>
              <a:rPr lang="en-GB" sz="1800" b="1" dirty="0">
                <a:latin typeface="HsdqrjDnpkqpUtopiaStd-Regular"/>
              </a:rPr>
              <a:t>create-bucket-configuration </a:t>
            </a:r>
            <a:r>
              <a:rPr lang="en-GB" sz="1800" b="1" dirty="0" err="1">
                <a:latin typeface="HsdqrjDnpkqpUtopiaStd-Regular"/>
              </a:rPr>
              <a:t>LocationConstraint</a:t>
            </a:r>
            <a:r>
              <a:rPr lang="en-GB" sz="1800" b="1" dirty="0">
                <a:latin typeface="HsdqrjDnpkqpUtopiaStd-Regular"/>
              </a:rPr>
              <a:t>=</a:t>
            </a:r>
            <a:r>
              <a:rPr lang="en-GB" sz="1800" dirty="0">
                <a:latin typeface="HsdqrjDnpkqpUtopiaStd-Regular"/>
              </a:rPr>
              <a:t>ap-south-1 </a:t>
            </a:r>
          </a:p>
          <a:p>
            <a:pPr marL="0" indent="0" algn="l">
              <a:buClr>
                <a:srgbClr val="FF0066"/>
              </a:buClr>
              <a:buNone/>
            </a:pPr>
            <a:r>
              <a:rPr lang="en-GB" sz="1800" b="1" i="0" u="none" strike="noStrike" baseline="0" dirty="0">
                <a:latin typeface="HsdqrjDnpkqpUtopiaStd-Regular"/>
              </a:rPr>
              <a:t>4. </a:t>
            </a:r>
          </a:p>
          <a:p>
            <a:pPr marL="0" indent="0">
              <a:buClr>
                <a:srgbClr val="FF0066"/>
              </a:buClr>
              <a:buNone/>
            </a:pPr>
            <a:r>
              <a:rPr lang="en-GB" sz="1800" b="1" i="1" dirty="0">
                <a:solidFill>
                  <a:srgbClr val="6724EC"/>
                </a:solidFill>
                <a:latin typeface="HsdqrjDnpkqpUtopiaStd-Regular"/>
                <a:cs typeface="Times New Roman" pitchFamily="18" charset="0"/>
              </a:rPr>
              <a:t>Upload, Downloading &amp; Deleting objects</a:t>
            </a:r>
          </a:p>
          <a:p>
            <a:pPr marL="0" indent="0">
              <a:buClr>
                <a:srgbClr val="FF0066"/>
              </a:buClr>
              <a:buNone/>
            </a:pPr>
            <a:r>
              <a:rPr lang="en-GB" sz="1800" b="1" i="1" u="none" strike="noStrike" baseline="0" dirty="0">
                <a:solidFill>
                  <a:srgbClr val="6724EC"/>
                </a:solidFill>
                <a:latin typeface="HsdqrjDnpkqpUtopiaStd-Regular"/>
                <a:cs typeface="Times New Roman" pitchFamily="18" charset="0"/>
              </a:rPr>
              <a:t>Ex: Uploading Object</a:t>
            </a:r>
          </a:p>
          <a:p>
            <a:pPr marL="342900" indent="-342900">
              <a:buClr>
                <a:srgbClr val="FF0066"/>
              </a:buClr>
              <a:buAutoNum type="arabicPeriod"/>
            </a:pPr>
            <a:r>
              <a:rPr lang="en-GB" sz="1800" b="1" i="1" u="none" strike="noStrike" baseline="0" dirty="0" err="1">
                <a:solidFill>
                  <a:srgbClr val="000000"/>
                </a:solidFill>
                <a:latin typeface="HsdqrjDnpkqpUtopiaStd-Regular"/>
                <a:cs typeface="Times New Roman" pitchFamily="18" charset="0"/>
              </a:rPr>
              <a:t>aws</a:t>
            </a:r>
            <a:r>
              <a:rPr lang="en-GB" sz="1800" b="1" i="1" u="none" strike="noStrike" baseline="0" dirty="0">
                <a:solidFill>
                  <a:srgbClr val="000000"/>
                </a:solidFill>
                <a:latin typeface="HsdqrjDnpkqpUtopiaStd-Regular"/>
                <a:cs typeface="Times New Roman" pitchFamily="18" charset="0"/>
              </a:rPr>
              <a:t> s3api put-object --bucket </a:t>
            </a:r>
            <a:r>
              <a:rPr lang="en-GB" sz="1800" i="1" u="none" strike="noStrike" baseline="0" dirty="0">
                <a:solidFill>
                  <a:srgbClr val="000000"/>
                </a:solidFill>
                <a:latin typeface="HsdqrjDnpkqpUtopiaStd-Regular"/>
                <a:cs typeface="Times New Roman" pitchFamily="18" charset="0"/>
              </a:rPr>
              <a:t>"bucket3withcli" </a:t>
            </a:r>
            <a:r>
              <a:rPr lang="en-GB" sz="1800" b="1" i="1" u="none" strike="noStrike" baseline="0" dirty="0">
                <a:solidFill>
                  <a:srgbClr val="000000"/>
                </a:solidFill>
                <a:latin typeface="HsdqrjDnpkqpUtopiaStd-Regular"/>
                <a:cs typeface="Times New Roman" pitchFamily="18" charset="0"/>
              </a:rPr>
              <a:t>--key </a:t>
            </a:r>
            <a:r>
              <a:rPr lang="en-GB" sz="1800" i="1" u="none" strike="noStrike" baseline="0" dirty="0">
                <a:solidFill>
                  <a:srgbClr val="000000"/>
                </a:solidFill>
                <a:latin typeface="HsdqrjDnpkqpUtopiaStd-Regular"/>
                <a:cs typeface="Times New Roman" pitchFamily="18" charset="0"/>
              </a:rPr>
              <a:t>"arrow.gif" </a:t>
            </a:r>
            <a:r>
              <a:rPr lang="en-GB" sz="1800" b="1" i="1" u="none" strike="noStrike" baseline="0" dirty="0">
                <a:solidFill>
                  <a:srgbClr val="000000"/>
                </a:solidFill>
                <a:latin typeface="HsdqrjDnpkqpUtopiaStd-Regular"/>
                <a:cs typeface="Times New Roman" pitchFamily="18" charset="0"/>
              </a:rPr>
              <a:t>--body </a:t>
            </a:r>
            <a:r>
              <a:rPr lang="en-GB" sz="1800" i="1" u="none" strike="noStrike" baseline="0" dirty="0">
                <a:solidFill>
                  <a:srgbClr val="000000"/>
                </a:solidFill>
                <a:latin typeface="HsdqrjDnpkqpUtopiaStd-Regular"/>
                <a:cs typeface="Times New Roman" pitchFamily="18" charset="0"/>
              </a:rPr>
              <a:t>D:/arrow.gif</a:t>
            </a:r>
            <a:r>
              <a:rPr lang="en-GB" sz="1800" i="1" dirty="0">
                <a:solidFill>
                  <a:srgbClr val="000000"/>
                </a:solidFill>
                <a:latin typeface="HsdqrjDnpkqpUtopiaStd-Regular"/>
                <a:cs typeface="Times New Roman" pitchFamily="18" charset="0"/>
              </a:rPr>
              <a:t> </a:t>
            </a:r>
          </a:p>
          <a:p>
            <a:pPr marL="342900" indent="-342900">
              <a:buClr>
                <a:srgbClr val="FF0066"/>
              </a:buClr>
              <a:buAutoNum type="arabicPeriod"/>
            </a:pPr>
            <a:r>
              <a:rPr lang="en-GB" sz="1800" b="1" i="1" u="none" strike="noStrike" baseline="0" dirty="0" err="1">
                <a:solidFill>
                  <a:srgbClr val="000000"/>
                </a:solidFill>
                <a:latin typeface="HsdqrjDnpkqpUtopiaStd-Regular"/>
                <a:cs typeface="Times New Roman" pitchFamily="18" charset="0"/>
              </a:rPr>
              <a:t>aws</a:t>
            </a:r>
            <a:r>
              <a:rPr lang="en-GB" sz="1800" b="1" i="1" u="none" strike="noStrike" baseline="0" dirty="0">
                <a:solidFill>
                  <a:srgbClr val="000000"/>
                </a:solidFill>
                <a:latin typeface="HsdqrjDnpkqpUtopiaStd-Regular"/>
                <a:cs typeface="Times New Roman" pitchFamily="18" charset="0"/>
              </a:rPr>
              <a:t> s3api delete-object --bucket </a:t>
            </a:r>
            <a:r>
              <a:rPr lang="en-GB" sz="1800" i="1" u="none" strike="noStrike" baseline="0" dirty="0">
                <a:solidFill>
                  <a:srgbClr val="000000"/>
                </a:solidFill>
                <a:latin typeface="HsdqrjDnpkqpUtopiaStd-Regular"/>
                <a:cs typeface="Times New Roman" pitchFamily="18" charset="0"/>
              </a:rPr>
              <a:t>"bucket3withcli" </a:t>
            </a:r>
            <a:r>
              <a:rPr lang="en-GB" sz="1800" b="1" i="1" u="none" strike="noStrike" baseline="0" dirty="0">
                <a:solidFill>
                  <a:srgbClr val="000000"/>
                </a:solidFill>
                <a:latin typeface="HsdqrjDnpkqpUtopiaStd-Regular"/>
                <a:cs typeface="Times New Roman" pitchFamily="18" charset="0"/>
              </a:rPr>
              <a:t>--key </a:t>
            </a:r>
            <a:r>
              <a:rPr lang="en-GB" sz="1800" i="1" u="none" strike="noStrike" baseline="0" dirty="0">
                <a:solidFill>
                  <a:srgbClr val="000000"/>
                </a:solidFill>
                <a:latin typeface="HsdqrjDnpkqpUtopiaStd-Regular"/>
                <a:cs typeface="Times New Roman" pitchFamily="18" charset="0"/>
              </a:rPr>
              <a:t>"elecbike.jpg“</a:t>
            </a:r>
          </a:p>
          <a:p>
            <a:pPr marL="342900" indent="-342900">
              <a:buClr>
                <a:srgbClr val="FF0066"/>
              </a:buClr>
              <a:buAutoNum type="arabicPeriod"/>
            </a:pPr>
            <a:r>
              <a:rPr lang="en-GB" sz="1800" b="1" i="1" dirty="0">
                <a:solidFill>
                  <a:srgbClr val="000000"/>
                </a:solidFill>
                <a:latin typeface="HsdqrjDnpkqpUtopiaStd-Regular"/>
                <a:cs typeface="Times New Roman" pitchFamily="18" charset="0"/>
              </a:rPr>
              <a:t> </a:t>
            </a:r>
            <a:r>
              <a:rPr lang="en-GB" sz="1800" b="1" i="1" dirty="0" err="1">
                <a:solidFill>
                  <a:srgbClr val="000000"/>
                </a:solidFill>
                <a:latin typeface="HsdqrjDnpkqpUtopiaStd-Regular"/>
                <a:cs typeface="Times New Roman" pitchFamily="18" charset="0"/>
              </a:rPr>
              <a:t>aws</a:t>
            </a:r>
            <a:r>
              <a:rPr lang="en-GB" sz="1800" b="1" i="1" dirty="0">
                <a:solidFill>
                  <a:srgbClr val="000000"/>
                </a:solidFill>
                <a:latin typeface="HsdqrjDnpkqpUtopiaStd-Regular"/>
                <a:cs typeface="Times New Roman" pitchFamily="18" charset="0"/>
              </a:rPr>
              <a:t> s3api put-object --bucket </a:t>
            </a:r>
            <a:r>
              <a:rPr lang="en-GB" sz="1800" i="1" dirty="0">
                <a:solidFill>
                  <a:srgbClr val="000000"/>
                </a:solidFill>
                <a:latin typeface="HsdqrjDnpkqpUtopiaStd-Regular"/>
                <a:cs typeface="Times New Roman" pitchFamily="18" charset="0"/>
              </a:rPr>
              <a:t>"bucket3withcli" </a:t>
            </a:r>
            <a:r>
              <a:rPr lang="en-GB" sz="1800" b="1" i="1" dirty="0">
                <a:solidFill>
                  <a:srgbClr val="000000"/>
                </a:solidFill>
                <a:latin typeface="HsdqrjDnpkqpUtopiaStd-Regular"/>
                <a:cs typeface="Times New Roman" pitchFamily="18" charset="0"/>
              </a:rPr>
              <a:t>--key </a:t>
            </a:r>
            <a:r>
              <a:rPr lang="en-GB" sz="1800" i="1" dirty="0">
                <a:solidFill>
                  <a:srgbClr val="000000"/>
                </a:solidFill>
                <a:latin typeface="HsdqrjDnpkqpUtopiaStd-Regular"/>
                <a:cs typeface="Times New Roman" pitchFamily="18" charset="0"/>
              </a:rPr>
              <a:t>"elecbike.jpg" </a:t>
            </a:r>
            <a:r>
              <a:rPr lang="en-GB" sz="1800" b="1" i="1" dirty="0">
                <a:solidFill>
                  <a:srgbClr val="000000"/>
                </a:solidFill>
                <a:latin typeface="HsdqrjDnpkqpUtopiaStd-Regular"/>
                <a:cs typeface="Times New Roman" pitchFamily="18" charset="0"/>
              </a:rPr>
              <a:t>--body </a:t>
            </a:r>
            <a:r>
              <a:rPr lang="en-GB" sz="1800" i="1" dirty="0">
                <a:solidFill>
                  <a:srgbClr val="000000"/>
                </a:solidFill>
                <a:latin typeface="HsdqrjDnpkqpUtopiaStd-Regular"/>
                <a:cs typeface="Times New Roman" pitchFamily="18" charset="0"/>
              </a:rPr>
              <a:t>D:/elecbike.jpg </a:t>
            </a:r>
            <a:r>
              <a:rPr lang="en-GB" sz="1800" b="1" i="1" dirty="0">
                <a:solidFill>
                  <a:srgbClr val="000000"/>
                </a:solidFill>
                <a:latin typeface="HsdqrjDnpkqpUtopiaStd-Regular"/>
                <a:cs typeface="Times New Roman" pitchFamily="18" charset="0"/>
              </a:rPr>
              <a:t>--server-side-encryption </a:t>
            </a:r>
            <a:r>
              <a:rPr lang="en-GB" sz="1800" i="1" dirty="0">
                <a:solidFill>
                  <a:srgbClr val="000000"/>
                </a:solidFill>
                <a:latin typeface="HsdqrjDnpkqpUtopiaStd-Regular"/>
                <a:cs typeface="Times New Roman" pitchFamily="18" charset="0"/>
              </a:rPr>
              <a:t>AES256</a:t>
            </a:r>
            <a:endParaRPr lang="en-GB" sz="1800" b="1" i="1" dirty="0">
              <a:solidFill>
                <a:srgbClr val="000000"/>
              </a:solidFill>
              <a:latin typeface="HsdqrjDnpkqpUtopiaStd-Regular"/>
              <a:cs typeface="Times New Roman" pitchFamily="18" charset="0"/>
            </a:endParaRPr>
          </a:p>
          <a:p>
            <a:pPr marL="0" indent="0">
              <a:buClr>
                <a:srgbClr val="FF0066"/>
              </a:buClr>
              <a:buNone/>
            </a:pPr>
            <a:r>
              <a:rPr lang="en-GB" sz="1800" b="1" i="0" u="none" strike="noStrike" baseline="0" dirty="0">
                <a:solidFill>
                  <a:srgbClr val="6724EC"/>
                </a:solidFill>
                <a:latin typeface="HsdqrjDnpkqpUtopiaStd-Regular"/>
              </a:rPr>
              <a:t>Deletion of Object: </a:t>
            </a:r>
          </a:p>
          <a:p>
            <a:pPr marL="0" indent="0">
              <a:buClr>
                <a:srgbClr val="FF0066"/>
              </a:buClr>
              <a:buNone/>
            </a:pPr>
            <a:r>
              <a:rPr lang="en-GB" sz="1800" b="1" i="0" u="none" strike="noStrike" baseline="0" dirty="0">
                <a:latin typeface="HsdqrjDnpkqpUtopiaStd-Regular"/>
              </a:rPr>
              <a:t>Ex: </a:t>
            </a:r>
          </a:p>
          <a:p>
            <a:pPr marL="342900" indent="-342900">
              <a:buClr>
                <a:srgbClr val="FF0066"/>
              </a:buClr>
              <a:buFont typeface="+mj-lt"/>
              <a:buAutoNum type="arabicPeriod"/>
            </a:pPr>
            <a:r>
              <a:rPr lang="en-GB" sz="1800" b="1" i="0" u="none" strike="noStrike" baseline="0" dirty="0" err="1">
                <a:latin typeface="HsdqrjDnpkqpUtopiaStd-Regular"/>
              </a:rPr>
              <a:t>aws</a:t>
            </a:r>
            <a:r>
              <a:rPr lang="en-GB" sz="1800" b="1" i="0" u="none" strike="noStrike" baseline="0" dirty="0">
                <a:latin typeface="HsdqrjDnpkqpUtopiaStd-Regular"/>
              </a:rPr>
              <a:t> s3api delete-object --bucket </a:t>
            </a:r>
            <a:r>
              <a:rPr lang="en-GB" sz="1800" i="0" u="none" strike="noStrike" baseline="0" dirty="0">
                <a:latin typeface="HsdqrjDnpkqpUtopiaStd-Regular"/>
              </a:rPr>
              <a:t>"bucket3withcli" </a:t>
            </a:r>
            <a:r>
              <a:rPr lang="en-GB" sz="1800" b="1" i="0" u="none" strike="noStrike" baseline="0" dirty="0">
                <a:latin typeface="HsdqrjDnpkqpUtopiaStd-Regular"/>
              </a:rPr>
              <a:t>--key </a:t>
            </a:r>
            <a:r>
              <a:rPr lang="en-GB" sz="1800" i="0" u="none" strike="noStrike" baseline="0" dirty="0">
                <a:latin typeface="HsdqrjDnpkqpUtopiaStd-Regular"/>
              </a:rPr>
              <a:t>"elecbike.jpg"</a:t>
            </a:r>
          </a:p>
          <a:p>
            <a:pPr marL="0" indent="0">
              <a:buClr>
                <a:srgbClr val="FF0066"/>
              </a:buClr>
              <a:buNone/>
            </a:pPr>
            <a:endParaRPr lang="en-GB" sz="1800" b="1" i="0" u="none" strike="noStrike" baseline="0" dirty="0">
              <a:latin typeface="HsdqrjDnpkqpUtopiaStd-Regular"/>
            </a:endParaRPr>
          </a:p>
          <a:p>
            <a:pPr>
              <a:buClr>
                <a:srgbClr val="FF0066"/>
              </a:buClr>
              <a:buFont typeface="Wingdings" panose="05000000000000000000" pitchFamily="2" charset="2"/>
              <a:buChar char="ü"/>
            </a:pPr>
            <a:r>
              <a:rPr lang="en-GB" sz="1800" b="1" dirty="0">
                <a:latin typeface="HsdqrjDnpkqpUtopiaStd-Regular"/>
              </a:rPr>
              <a:t> </a:t>
            </a:r>
            <a:r>
              <a:rPr lang="en-GB" sz="1800" b="1" i="1" dirty="0">
                <a:solidFill>
                  <a:srgbClr val="000000"/>
                </a:solidFill>
                <a:latin typeface="HsdqrjDnpkqpUtopiaStd-Regular"/>
                <a:cs typeface="Times New Roman" pitchFamily="18" charset="0"/>
              </a:rPr>
              <a:t>Create, Empty and Delete Buckets</a:t>
            </a:r>
          </a:p>
          <a:p>
            <a:pPr>
              <a:buClr>
                <a:srgbClr val="FF0066"/>
              </a:buClr>
              <a:buFont typeface="Wingdings" panose="05000000000000000000" pitchFamily="2" charset="2"/>
              <a:buChar char="ü"/>
            </a:pPr>
            <a:endParaRPr lang="en-GB" sz="1800" b="1" i="1" dirty="0">
              <a:solidFill>
                <a:srgbClr val="000000"/>
              </a:solidFill>
              <a:latin typeface="HsdqrjDnpkqpUtopiaStd-Regular"/>
              <a:cs typeface="Times New Roman" pitchFamily="18" charset="0"/>
            </a:endParaRPr>
          </a:p>
          <a:p>
            <a:pPr marL="0" indent="0" algn="l">
              <a:buClr>
                <a:srgbClr val="FF0066"/>
              </a:buClr>
              <a:buNone/>
            </a:pPr>
            <a:endParaRPr lang="en-GB" b="1"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984485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S3</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algn="l">
              <a:buClr>
                <a:srgbClr val="FF0066"/>
              </a:buClr>
              <a:buFont typeface="Arial" panose="020B0604020202020204" pitchFamily="34" charset="0"/>
              <a:buChar char="•"/>
            </a:pPr>
            <a:r>
              <a:rPr lang="en-GB" sz="1800" b="0" i="0" u="none" strike="noStrike" baseline="0" dirty="0">
                <a:latin typeface="HsdqrjDnpkqpUtopiaStd-Regular"/>
              </a:rPr>
              <a:t>AWS Simple Storage Service (S3) is a web service exposed over the Internet to store</a:t>
            </a:r>
          </a:p>
          <a:p>
            <a:pPr marL="0" indent="0" algn="l">
              <a:buClr>
                <a:srgbClr val="FF0066"/>
              </a:buClr>
              <a:buNone/>
            </a:pPr>
            <a:r>
              <a:rPr lang="en-GB" sz="1800" dirty="0">
                <a:latin typeface="HsdqrjDnpkqpUtopiaStd-Regular"/>
              </a:rPr>
              <a:t>      </a:t>
            </a:r>
            <a:r>
              <a:rPr lang="en-GB" sz="1800" b="0" i="0" u="none" strike="noStrike" baseline="0" dirty="0">
                <a:latin typeface="HsdqrjDnpkqpUtopiaStd-Regular"/>
              </a:rPr>
              <a:t>and retrieve data.</a:t>
            </a:r>
          </a:p>
          <a:p>
            <a:pPr algn="l">
              <a:buClr>
                <a:srgbClr val="FF0066"/>
              </a:buClr>
              <a:buFont typeface="Arial" panose="020B0604020202020204" pitchFamily="34" charset="0"/>
              <a:buChar char="•"/>
            </a:pPr>
            <a:r>
              <a:rPr lang="en-GB" sz="1800" b="0" i="0" u="none" strike="noStrike" baseline="0" dirty="0">
                <a:latin typeface="HsdqrjDnpkqpUtopiaStd-Regular"/>
              </a:rPr>
              <a:t> It provides infrastructure that is reliable, scalable, and cost-efficient.</a:t>
            </a:r>
          </a:p>
          <a:p>
            <a:pPr algn="l">
              <a:buClr>
                <a:srgbClr val="FF0066"/>
              </a:buClr>
              <a:buFont typeface="Arial" panose="020B0604020202020204" pitchFamily="34" charset="0"/>
              <a:buChar char="•"/>
            </a:pPr>
            <a:r>
              <a:rPr lang="en-GB" sz="1800" b="0" i="0" u="none" strike="noStrike" baseline="0" dirty="0">
                <a:latin typeface="HsdqrjDnpkqpUtopiaStd-Regular"/>
              </a:rPr>
              <a:t>Amazon uses AWS S3 to serve its global network of web sites. You can even host static web</a:t>
            </a:r>
          </a:p>
          <a:p>
            <a:pPr marL="0" indent="0" algn="l">
              <a:buClr>
                <a:srgbClr val="FF0066"/>
              </a:buClr>
              <a:buNone/>
            </a:pPr>
            <a:r>
              <a:rPr lang="en-IN" sz="1800" dirty="0">
                <a:latin typeface="HsdqrjDnpkqpUtopiaStd-Regular"/>
              </a:rPr>
              <a:t>     </a:t>
            </a:r>
            <a:r>
              <a:rPr lang="en-IN" sz="1800" b="0" i="0" u="none" strike="noStrike" baseline="0" dirty="0">
                <a:latin typeface="HsdqrjDnpkqpUtopiaStd-Regular"/>
              </a:rPr>
              <a:t>sites over AWS S3. </a:t>
            </a:r>
          </a:p>
          <a:p>
            <a:pPr algn="l">
              <a:buFont typeface="Arial" panose="020B0604020202020204" pitchFamily="34" charset="0"/>
              <a:buChar char="•"/>
            </a:pPr>
            <a:r>
              <a:rPr lang="en-GB" sz="1800" b="0" i="0" u="none" strike="noStrike" baseline="0" dirty="0">
                <a:latin typeface="HsdqrjDnpkqpUtopiaStd-Regular"/>
              </a:rPr>
              <a:t>AWS S3 stores data objects in buckets. A bucket is simply a logical container that is used to identify the namespace of data objects. </a:t>
            </a:r>
          </a:p>
          <a:p>
            <a:pPr algn="l">
              <a:buFont typeface="Arial" panose="020B0604020202020204" pitchFamily="34" charset="0"/>
              <a:buChar char="•"/>
            </a:pPr>
            <a:r>
              <a:rPr lang="en-GB" sz="1800" b="0" i="0" u="none" strike="noStrike" baseline="0" dirty="0">
                <a:latin typeface="HsdqrjDnpkqpUtopiaStd-Regular"/>
              </a:rPr>
              <a:t>Each AWS user account can create up to 100 buckets. </a:t>
            </a:r>
          </a:p>
          <a:p>
            <a:pPr algn="l">
              <a:buFont typeface="Arial" panose="020B0604020202020204" pitchFamily="34" charset="0"/>
              <a:buChar char="•"/>
            </a:pPr>
            <a:r>
              <a:rPr lang="en-GB" sz="1800" b="0" i="0" u="none" strike="noStrike" baseline="0" dirty="0">
                <a:latin typeface="HsdqrjDnpkqpUtopiaStd-Regular"/>
              </a:rPr>
              <a:t>You can also create folders under the bucket, and inside folders you can store</a:t>
            </a:r>
          </a:p>
          <a:p>
            <a:pPr marL="266700" indent="-266700" algn="l">
              <a:buNone/>
            </a:pPr>
            <a:r>
              <a:rPr lang="en-GB" sz="1800" b="0" i="0" u="none" strike="noStrike" baseline="0" dirty="0">
                <a:latin typeface="HsdqrjDnpkqpUtopiaStd-Regular"/>
              </a:rPr>
              <a:t>     data objects. Consequently, it becomes easier to separate the logical storage of data objects.</a:t>
            </a:r>
          </a:p>
          <a:p>
            <a:pPr algn="l">
              <a:buFont typeface="Arial" panose="020B0604020202020204" pitchFamily="34" charset="0"/>
              <a:buChar char="•"/>
            </a:pPr>
            <a:r>
              <a:rPr lang="en-GB" sz="1800" b="0" i="0" u="none" strike="noStrike" baseline="0" dirty="0">
                <a:latin typeface="HsdqrjDnpkqpUtopiaStd-Regular"/>
              </a:rPr>
              <a:t>Each data object has a unique key within a bucket. You can access the data objects using the following URL: </a:t>
            </a:r>
            <a:r>
              <a:rPr lang="en-GB" sz="1800" b="0" i="0" u="none" strike="noStrike" baseline="0" dirty="0">
                <a:latin typeface="LcvxgrPrpyjrTheSansMonoConNormal"/>
                <a:hlinkClick r:id="rId2"/>
              </a:rPr>
              <a:t>http://</a:t>
            </a:r>
            <a:r>
              <a:rPr lang="en-GB" sz="1800" b="1" i="0" u="none" strike="noStrike" baseline="0" dirty="0">
                <a:latin typeface="LcvxgrPrpyjrTheSansMonoConNormal"/>
                <a:hlinkClick r:id="rId2"/>
              </a:rPr>
              <a:t>BUCKET_NAME</a:t>
            </a:r>
            <a:r>
              <a:rPr lang="en-GB" sz="1800" b="0" i="0" u="none" strike="noStrike" baseline="0" dirty="0">
                <a:latin typeface="LcvxgrPrpyjrTheSansMonoConNormal"/>
                <a:hlinkClick r:id="rId2"/>
              </a:rPr>
              <a:t>.s3.amazonaws.com/</a:t>
            </a:r>
            <a:r>
              <a:rPr lang="en-GB" sz="1800" b="1" i="0" u="none" strike="noStrike" baseline="0" dirty="0">
                <a:latin typeface="LcvxgrPrpyjrTheSansMonoConNormal"/>
                <a:hlinkClick r:id="rId2"/>
              </a:rPr>
              <a:t>DATA_OBJECT_KEY</a:t>
            </a:r>
            <a:r>
              <a:rPr lang="en-GB" sz="1800" b="0" i="0" u="none" strike="noStrike" baseline="0" dirty="0">
                <a:latin typeface="HsdqrjDnpkqpUtopiaStd-Regular"/>
              </a:rPr>
              <a:t>. </a:t>
            </a:r>
          </a:p>
          <a:p>
            <a:pPr marL="0" indent="0" algn="l">
              <a:buNone/>
            </a:pPr>
            <a:r>
              <a:rPr lang="en-GB" sz="1800" b="0" i="0" u="none" strike="noStrike" baseline="0" dirty="0">
                <a:latin typeface="HsdqrjDnpkqpUtopiaStd-Regular"/>
              </a:rPr>
              <a:t>Here </a:t>
            </a:r>
            <a:r>
              <a:rPr lang="en-GB" sz="1800" b="1" i="0" u="none" strike="noStrike" baseline="0" dirty="0">
                <a:latin typeface="LcvxgrPrpyjrTheSansMonoConNormal"/>
              </a:rPr>
              <a:t>BUCKET_NAME </a:t>
            </a:r>
            <a:r>
              <a:rPr lang="en-GB" sz="1800" b="0" i="0" u="none" strike="noStrike" baseline="0" dirty="0">
                <a:latin typeface="HsdqrjDnpkqpUtopiaStd-Regular"/>
              </a:rPr>
              <a:t>will be the actual bucket name in which </a:t>
            </a:r>
            <a:r>
              <a:rPr lang="en-GB" sz="1800" b="1" i="0" u="none" strike="noStrike" baseline="0" dirty="0">
                <a:latin typeface="LcvxgrPrpyjrTheSansMonoConNormal"/>
              </a:rPr>
              <a:t>DATA_OBJECT_KEY </a:t>
            </a:r>
            <a:r>
              <a:rPr lang="en-GB" sz="1800" b="0" i="0" u="none" strike="noStrike" baseline="0" dirty="0">
                <a:latin typeface="HsdqrjDnpkqpUtopiaStd-Regular"/>
              </a:rPr>
              <a:t>resides.</a:t>
            </a: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513457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S3 using AWS CLI</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buClr>
                <a:srgbClr val="FF0066"/>
              </a:buClr>
              <a:buNone/>
            </a:pPr>
            <a:r>
              <a:rPr lang="en-GB" sz="1800" b="1" i="0" u="none" strike="noStrike" baseline="0" dirty="0">
                <a:solidFill>
                  <a:srgbClr val="6724EC"/>
                </a:solidFill>
                <a:latin typeface="HsdqrjDnpkqpUtopiaStd-Regular"/>
              </a:rPr>
              <a:t>Deletion of Bucket:</a:t>
            </a:r>
            <a:endParaRPr lang="en-GB" sz="1800" b="1" dirty="0">
              <a:latin typeface="HsdqrjDnpkqpUtopiaStd-Regular"/>
            </a:endParaRPr>
          </a:p>
          <a:p>
            <a:pPr marL="0" indent="0">
              <a:buClr>
                <a:srgbClr val="FF0066"/>
              </a:buClr>
              <a:buNone/>
            </a:pPr>
            <a:r>
              <a:rPr lang="en-GB" sz="1800" b="1" dirty="0" err="1">
                <a:latin typeface="HsdqrjDnpkqpUtopiaStd-Regular"/>
              </a:rPr>
              <a:t>aws</a:t>
            </a:r>
            <a:r>
              <a:rPr lang="en-GB" sz="1800" b="1" dirty="0">
                <a:latin typeface="HsdqrjDnpkqpUtopiaStd-Regular"/>
              </a:rPr>
              <a:t> s3api delete-bucket --bucket </a:t>
            </a:r>
            <a:r>
              <a:rPr lang="en-GB" sz="1800" dirty="0">
                <a:latin typeface="HsdqrjDnpkqpUtopiaStd-Regular"/>
              </a:rPr>
              <a:t>"bucket3withcli“</a:t>
            </a:r>
          </a:p>
          <a:p>
            <a:pPr marL="0" indent="0">
              <a:buClr>
                <a:srgbClr val="FF0066"/>
              </a:buClr>
              <a:buNone/>
            </a:pPr>
            <a:r>
              <a:rPr lang="en-GB" sz="1800" b="1" dirty="0">
                <a:solidFill>
                  <a:srgbClr val="6724EC"/>
                </a:solidFill>
                <a:latin typeface="HsdqrjDnpkqpUtopiaStd-Regular"/>
              </a:rPr>
              <a:t>Emptying Bucket: </a:t>
            </a:r>
          </a:p>
          <a:p>
            <a:pPr marL="0" indent="0">
              <a:buClr>
                <a:srgbClr val="FF0066"/>
              </a:buClr>
              <a:buNone/>
            </a:pPr>
            <a:r>
              <a:rPr lang="en-GB" sz="1800" b="1" i="1" dirty="0" err="1">
                <a:solidFill>
                  <a:srgbClr val="000000"/>
                </a:solidFill>
                <a:latin typeface="HsdqrjDnpkqpUtopiaStd-Regular"/>
                <a:cs typeface="Times New Roman" pitchFamily="18" charset="0"/>
              </a:rPr>
              <a:t>aws</a:t>
            </a:r>
            <a:r>
              <a:rPr lang="en-GB" sz="1800" b="1" i="1" dirty="0">
                <a:solidFill>
                  <a:srgbClr val="000000"/>
                </a:solidFill>
                <a:latin typeface="HsdqrjDnpkqpUtopiaStd-Regular"/>
                <a:cs typeface="Times New Roman" pitchFamily="18" charset="0"/>
              </a:rPr>
              <a:t> s3 rm s3://</a:t>
            </a:r>
            <a:r>
              <a:rPr lang="en-GB" sz="1800" i="1" dirty="0">
                <a:solidFill>
                  <a:srgbClr val="000000"/>
                </a:solidFill>
                <a:latin typeface="HsdqrjDnpkqpUtopiaStd-Regular"/>
                <a:cs typeface="Times New Roman" pitchFamily="18" charset="0"/>
              </a:rPr>
              <a:t>bucket3withcli </a:t>
            </a:r>
            <a:r>
              <a:rPr lang="en-GB" sz="1800" b="1" i="1" dirty="0">
                <a:solidFill>
                  <a:srgbClr val="000000"/>
                </a:solidFill>
                <a:latin typeface="HsdqrjDnpkqpUtopiaStd-Regular"/>
                <a:cs typeface="Times New Roman" pitchFamily="18" charset="0"/>
              </a:rPr>
              <a:t>–recursive</a:t>
            </a:r>
          </a:p>
          <a:p>
            <a:pPr marL="0" indent="0">
              <a:buClr>
                <a:srgbClr val="FF0066"/>
              </a:buClr>
              <a:buNone/>
            </a:pPr>
            <a:r>
              <a:rPr lang="en-GB" sz="1800" b="1" i="1" dirty="0" err="1">
                <a:solidFill>
                  <a:srgbClr val="000000"/>
                </a:solidFill>
                <a:latin typeface="HsdqrjDnpkqpUtopiaStd-Regular"/>
                <a:cs typeface="Times New Roman" pitchFamily="18" charset="0"/>
              </a:rPr>
              <a:t>aws</a:t>
            </a:r>
            <a:r>
              <a:rPr lang="en-GB" sz="1800" b="1" i="1" dirty="0">
                <a:solidFill>
                  <a:srgbClr val="000000"/>
                </a:solidFill>
                <a:latin typeface="HsdqrjDnpkqpUtopiaStd-Regular"/>
                <a:cs typeface="Times New Roman" pitchFamily="18" charset="0"/>
              </a:rPr>
              <a:t> s3 rm s3://</a:t>
            </a:r>
            <a:r>
              <a:rPr lang="en-GB" sz="1800" i="1" dirty="0">
                <a:solidFill>
                  <a:srgbClr val="000000"/>
                </a:solidFill>
                <a:latin typeface="HsdqrjDnpkqpUtopiaStd-Regular"/>
                <a:cs typeface="Times New Roman" pitchFamily="18" charset="0"/>
              </a:rPr>
              <a:t>bucket-name/doc </a:t>
            </a:r>
            <a:r>
              <a:rPr lang="en-GB" sz="1800" b="1" i="1" dirty="0">
                <a:solidFill>
                  <a:srgbClr val="000000"/>
                </a:solidFill>
                <a:latin typeface="HsdqrjDnpkqpUtopiaStd-Regular"/>
                <a:cs typeface="Times New Roman" pitchFamily="18" charset="0"/>
              </a:rPr>
              <a:t>–recursive    </a:t>
            </a:r>
          </a:p>
          <a:p>
            <a:pPr marL="0" indent="0">
              <a:buClr>
                <a:srgbClr val="FF0066"/>
              </a:buClr>
              <a:buNone/>
            </a:pPr>
            <a:r>
              <a:rPr lang="en-GB" sz="1800" b="1" i="1" dirty="0">
                <a:solidFill>
                  <a:srgbClr val="000000"/>
                </a:solidFill>
                <a:latin typeface="HsdqrjDnpkqpUtopiaStd-Regular"/>
                <a:cs typeface="Times New Roman" pitchFamily="18" charset="0"/>
                <a:sym typeface="Wingdings" panose="05000000000000000000" pitchFamily="2" charset="2"/>
              </a:rPr>
              <a:t>  </a:t>
            </a:r>
            <a:r>
              <a:rPr lang="en-GB" sz="1800" i="1" dirty="0">
                <a:solidFill>
                  <a:srgbClr val="000000"/>
                </a:solidFill>
                <a:latin typeface="HsdqrjDnpkqpUtopiaStd-Regular"/>
                <a:cs typeface="Times New Roman" pitchFamily="18" charset="0"/>
                <a:sym typeface="Wingdings" panose="05000000000000000000" pitchFamily="2" charset="2"/>
              </a:rPr>
              <a:t> removes objects that have the key name prefix doc, for example, doc/doc1 and doc/doc2.</a:t>
            </a:r>
            <a:endParaRPr lang="en-GB" sz="1800" i="1" dirty="0">
              <a:solidFill>
                <a:srgbClr val="000000"/>
              </a:solidFill>
              <a:latin typeface="HsdqrjDnpkqpUtopiaStd-Regular"/>
              <a:cs typeface="Times New Roman" pitchFamily="18" charset="0"/>
            </a:endParaRPr>
          </a:p>
          <a:p>
            <a:pPr marL="0" indent="0">
              <a:buClr>
                <a:srgbClr val="FF0066"/>
              </a:buClr>
              <a:buNone/>
            </a:pPr>
            <a:endParaRPr lang="en-GB" sz="1800" b="1" i="1" dirty="0">
              <a:solidFill>
                <a:srgbClr val="000000"/>
              </a:solidFill>
              <a:latin typeface="HsdqrjDnpkqpUtopiaStd-Regular"/>
              <a:cs typeface="Times New Roman" pitchFamily="18" charset="0"/>
            </a:endParaRPr>
          </a:p>
          <a:p>
            <a:pPr marL="0" indent="0">
              <a:buClr>
                <a:srgbClr val="FF0066"/>
              </a:buClr>
              <a:buNone/>
            </a:pPr>
            <a:endParaRPr lang="en-GB" sz="1800" b="1" i="1" dirty="0">
              <a:solidFill>
                <a:srgbClr val="000000"/>
              </a:solidFill>
              <a:latin typeface="HsdqrjDnpkqpUtopiaStd-Regular"/>
              <a:cs typeface="Times New Roman" pitchFamily="18" charset="0"/>
            </a:endParaRPr>
          </a:p>
          <a:p>
            <a:pPr marL="0" indent="0" algn="l">
              <a:buClr>
                <a:srgbClr val="FF0066"/>
              </a:buClr>
              <a:buNone/>
            </a:pPr>
            <a:endParaRPr lang="en-GB" sz="1800" b="1" i="1" dirty="0">
              <a:solidFill>
                <a:srgbClr val="000000"/>
              </a:solidFill>
              <a:latin typeface="HsdqrjDnpkqpUtopiaStd-Regular"/>
              <a:cs typeface="Times New Roman" pitchFamily="18" charset="0"/>
            </a:endParaRPr>
          </a:p>
          <a:p>
            <a:pPr marL="0" indent="0" algn="l">
              <a:buClr>
                <a:srgbClr val="FF0066"/>
              </a:buClr>
              <a:buNone/>
            </a:pPr>
            <a:endParaRPr lang="en-GB" sz="1800" b="1" i="1" dirty="0">
              <a:solidFill>
                <a:srgbClr val="000000"/>
              </a:solidFill>
              <a:latin typeface="HsdqrjDnpkqpUtopiaStd-Regular"/>
              <a:cs typeface="Times New Roman" pitchFamily="18" charset="0"/>
            </a:endParaRPr>
          </a:p>
        </p:txBody>
      </p:sp>
    </p:spTree>
    <p:extLst>
      <p:ext uri="{BB962C8B-B14F-4D97-AF65-F5344CB8AC3E}">
        <p14:creationId xmlns:p14="http://schemas.microsoft.com/office/powerpoint/2010/main" val="3027193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S3 using AWS CLI</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a:buClr>
                <a:srgbClr val="FF0066"/>
              </a:buClr>
              <a:buFont typeface="Wingdings" panose="05000000000000000000" pitchFamily="2" charset="2"/>
              <a:buChar char="ü"/>
            </a:pPr>
            <a:r>
              <a:rPr lang="en-GB" sz="1800" b="1" dirty="0">
                <a:latin typeface="HsdqrjDnpkqpUtopiaStd-Regular"/>
              </a:rPr>
              <a:t> </a:t>
            </a:r>
            <a:r>
              <a:rPr lang="en-GB" sz="1800" b="1" i="1" dirty="0">
                <a:solidFill>
                  <a:srgbClr val="000000"/>
                </a:solidFill>
                <a:latin typeface="HsdqrjDnpkqpUtopiaStd-Regular"/>
                <a:cs typeface="Times New Roman" pitchFamily="18" charset="0"/>
              </a:rPr>
              <a:t>Creating Folders</a:t>
            </a:r>
          </a:p>
          <a:p>
            <a:pPr>
              <a:buClr>
                <a:srgbClr val="FF0066"/>
              </a:buClr>
              <a:buFont typeface="Wingdings" panose="05000000000000000000" pitchFamily="2" charset="2"/>
              <a:buChar char="ü"/>
            </a:pPr>
            <a:endParaRPr lang="en-GB" sz="1800" b="1" i="1" dirty="0">
              <a:solidFill>
                <a:srgbClr val="000000"/>
              </a:solidFill>
              <a:latin typeface="HsdqrjDnpkqpUtopiaStd-Regular"/>
              <a:cs typeface="Times New Roman" pitchFamily="18" charset="0"/>
            </a:endParaRPr>
          </a:p>
          <a:p>
            <a:pPr>
              <a:buClr>
                <a:srgbClr val="FF0066"/>
              </a:buClr>
              <a:buFont typeface="Wingdings" panose="05000000000000000000" pitchFamily="2" charset="2"/>
              <a:buChar char="ü"/>
            </a:pPr>
            <a:endParaRPr lang="en-GB" sz="1800" b="1" i="1" dirty="0">
              <a:solidFill>
                <a:srgbClr val="000000"/>
              </a:solidFill>
              <a:latin typeface="HsdqrjDnpkqpUtopiaStd-Regular"/>
              <a:cs typeface="Times New Roman" pitchFamily="18" charset="0"/>
            </a:endParaRPr>
          </a:p>
          <a:p>
            <a:pPr marL="0" indent="0">
              <a:buClr>
                <a:srgbClr val="FF0066"/>
              </a:buClr>
              <a:buNone/>
            </a:pPr>
            <a:endParaRPr lang="en-GB" sz="1800" b="1" i="1" dirty="0">
              <a:solidFill>
                <a:srgbClr val="000000"/>
              </a:solidFill>
              <a:latin typeface="HsdqrjDnpkqpUtopiaStd-Regular"/>
              <a:cs typeface="Times New Roman" pitchFamily="18" charset="0"/>
            </a:endParaRPr>
          </a:p>
          <a:p>
            <a:pPr marL="0" indent="0">
              <a:buClr>
                <a:srgbClr val="FF0066"/>
              </a:buClr>
              <a:buNone/>
            </a:pPr>
            <a:endParaRPr lang="en-GB" sz="1800" b="1" i="1" dirty="0">
              <a:solidFill>
                <a:srgbClr val="000000"/>
              </a:solidFill>
              <a:latin typeface="HsdqrjDnpkqpUtopiaStd-Regular"/>
              <a:cs typeface="Times New Roman" pitchFamily="18" charset="0"/>
            </a:endParaRPr>
          </a:p>
          <a:p>
            <a:pPr>
              <a:buClr>
                <a:srgbClr val="FF0066"/>
              </a:buClr>
              <a:buFont typeface="Wingdings" panose="05000000000000000000" pitchFamily="2" charset="2"/>
              <a:buChar char="ü"/>
            </a:pPr>
            <a:r>
              <a:rPr lang="en-GB" sz="1800" b="1" i="1" dirty="0">
                <a:solidFill>
                  <a:srgbClr val="000000"/>
                </a:solidFill>
                <a:latin typeface="HsdqrjDnpkqpUtopiaStd-Regular"/>
                <a:cs typeface="Times New Roman" pitchFamily="18" charset="0"/>
              </a:rPr>
              <a:t> </a:t>
            </a:r>
            <a:r>
              <a:rPr lang="en-GB" sz="1800" b="1" dirty="0">
                <a:solidFill>
                  <a:srgbClr val="000000"/>
                </a:solidFill>
                <a:latin typeface="HsdqrjDnpkqpUtopiaStd-Regular"/>
                <a:cs typeface="Times New Roman" pitchFamily="18" charset="0"/>
              </a:rPr>
              <a:t>Bucket Permissions</a:t>
            </a:r>
          </a:p>
          <a:p>
            <a:pPr>
              <a:buClr>
                <a:srgbClr val="FF0066"/>
              </a:buClr>
              <a:buFont typeface="Wingdings" panose="05000000000000000000" pitchFamily="2" charset="2"/>
              <a:buChar char="ü"/>
            </a:pPr>
            <a:endParaRPr lang="en-GB" sz="1800" b="1" i="0" u="none" strike="noStrike" baseline="0" dirty="0">
              <a:solidFill>
                <a:srgbClr val="000000"/>
              </a:solidFill>
              <a:latin typeface="HsdqrjDnpkqpUtopiaStd-Regular"/>
              <a:cs typeface="Times New Roman" pitchFamily="18" charset="0"/>
            </a:endParaRPr>
          </a:p>
          <a:p>
            <a:pPr marL="0" indent="0">
              <a:buClr>
                <a:srgbClr val="FF0066"/>
              </a:buClr>
              <a:buNone/>
            </a:pPr>
            <a:endParaRPr lang="en-GB" sz="1800" b="1" dirty="0">
              <a:solidFill>
                <a:srgbClr val="000000"/>
              </a:solidFill>
              <a:latin typeface="HsdqrjDnpkqpUtopiaStd-Regular"/>
              <a:cs typeface="Times New Roman" pitchFamily="18" charset="0"/>
            </a:endParaRPr>
          </a:p>
          <a:p>
            <a:pPr marL="0" indent="0">
              <a:buClr>
                <a:srgbClr val="FF0066"/>
              </a:buClr>
              <a:buNone/>
            </a:pPr>
            <a:endParaRPr lang="en-GB" sz="1800" b="1" dirty="0">
              <a:solidFill>
                <a:srgbClr val="000000"/>
              </a:solidFill>
              <a:latin typeface="HsdqrjDnpkqpUtopiaStd-Regular"/>
              <a:cs typeface="Times New Roman" pitchFamily="18" charset="0"/>
            </a:endParaRPr>
          </a:p>
          <a:p>
            <a:pPr marL="0" indent="0">
              <a:buClr>
                <a:srgbClr val="FF0066"/>
              </a:buClr>
              <a:buNone/>
            </a:pPr>
            <a:endParaRPr lang="en-GB" sz="1800" b="1" i="0" u="none" strike="noStrike" baseline="0" dirty="0">
              <a:latin typeface="HsdqrjDnpkqpUtopiaStd-Regular"/>
            </a:endParaRPr>
          </a:p>
          <a:p>
            <a:pPr algn="l">
              <a:buClr>
                <a:srgbClr val="FF0066"/>
              </a:buClr>
              <a:buFont typeface="Wingdings" panose="05000000000000000000" pitchFamily="2" charset="2"/>
              <a:buChar char="ü"/>
            </a:pPr>
            <a:r>
              <a:rPr lang="en-GB" sz="1800" b="1" i="1" dirty="0">
                <a:solidFill>
                  <a:srgbClr val="000000"/>
                </a:solidFill>
                <a:latin typeface="HsdqrjDnpkqpUtopiaStd-Regular"/>
                <a:cs typeface="Times New Roman" pitchFamily="18" charset="0"/>
              </a:rPr>
              <a:t>Tags</a:t>
            </a:r>
          </a:p>
          <a:p>
            <a:pPr marL="0" indent="0" algn="l">
              <a:buClr>
                <a:srgbClr val="FF0066"/>
              </a:buClr>
              <a:buNone/>
            </a:pPr>
            <a:endParaRPr lang="en-GB" sz="1800" b="1" i="1" dirty="0">
              <a:solidFill>
                <a:srgbClr val="000000"/>
              </a:solidFill>
              <a:latin typeface="HsdqrjDnpkqpUtopiaStd-Regular"/>
              <a:cs typeface="Times New Roman" pitchFamily="18" charset="0"/>
            </a:endParaRPr>
          </a:p>
          <a:p>
            <a:pPr marL="0" indent="0" algn="l">
              <a:buClr>
                <a:srgbClr val="FF0066"/>
              </a:buClr>
              <a:buNone/>
            </a:pPr>
            <a:endParaRPr lang="en-GB" sz="1800" b="1" i="1" dirty="0">
              <a:solidFill>
                <a:srgbClr val="000000"/>
              </a:solidFill>
              <a:latin typeface="HsdqrjDnpkqpUtopiaStd-Regular"/>
              <a:cs typeface="Times New Roman" pitchFamily="18" charset="0"/>
            </a:endParaRPr>
          </a:p>
        </p:txBody>
      </p:sp>
    </p:spTree>
    <p:extLst>
      <p:ext uri="{BB962C8B-B14F-4D97-AF65-F5344CB8AC3E}">
        <p14:creationId xmlns:p14="http://schemas.microsoft.com/office/powerpoint/2010/main" val="1261347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S3 using AWS CLI</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a:buClr>
                <a:srgbClr val="FF0066"/>
              </a:buClr>
              <a:buFont typeface="Wingdings" panose="05000000000000000000" pitchFamily="2" charset="2"/>
              <a:buChar char="ü"/>
            </a:pPr>
            <a:r>
              <a:rPr lang="en-GB" sz="1800" b="1" dirty="0">
                <a:latin typeface="HsdqrjDnpkqpUtopiaStd-Regular"/>
              </a:rPr>
              <a:t> </a:t>
            </a:r>
            <a:r>
              <a:rPr lang="en-GB" sz="1800" b="1" i="1" dirty="0">
                <a:solidFill>
                  <a:srgbClr val="000000"/>
                </a:solidFill>
                <a:latin typeface="HsdqrjDnpkqpUtopiaStd-Regular"/>
                <a:cs typeface="Times New Roman" pitchFamily="18" charset="0"/>
              </a:rPr>
              <a:t>Creating Folders</a:t>
            </a:r>
          </a:p>
          <a:p>
            <a:pPr>
              <a:buClr>
                <a:srgbClr val="FF0066"/>
              </a:buClr>
              <a:buFont typeface="Wingdings" panose="05000000000000000000" pitchFamily="2" charset="2"/>
              <a:buChar char="ü"/>
            </a:pPr>
            <a:endParaRPr lang="en-GB" sz="1800" b="1" i="1" dirty="0">
              <a:solidFill>
                <a:srgbClr val="000000"/>
              </a:solidFill>
              <a:latin typeface="HsdqrjDnpkqpUtopiaStd-Regular"/>
              <a:cs typeface="Times New Roman" pitchFamily="18" charset="0"/>
            </a:endParaRPr>
          </a:p>
          <a:p>
            <a:pPr>
              <a:buClr>
                <a:srgbClr val="FF0066"/>
              </a:buClr>
              <a:buFont typeface="Wingdings" panose="05000000000000000000" pitchFamily="2" charset="2"/>
              <a:buChar char="ü"/>
            </a:pPr>
            <a:endParaRPr lang="en-GB" sz="1800" b="1" i="1" dirty="0">
              <a:solidFill>
                <a:srgbClr val="000000"/>
              </a:solidFill>
              <a:latin typeface="HsdqrjDnpkqpUtopiaStd-Regular"/>
              <a:cs typeface="Times New Roman" pitchFamily="18" charset="0"/>
            </a:endParaRPr>
          </a:p>
          <a:p>
            <a:pPr marL="0" indent="0">
              <a:buClr>
                <a:srgbClr val="FF0066"/>
              </a:buClr>
              <a:buNone/>
            </a:pPr>
            <a:endParaRPr lang="en-GB" sz="1800" b="1" i="1" dirty="0">
              <a:solidFill>
                <a:srgbClr val="000000"/>
              </a:solidFill>
              <a:latin typeface="HsdqrjDnpkqpUtopiaStd-Regular"/>
              <a:cs typeface="Times New Roman" pitchFamily="18" charset="0"/>
            </a:endParaRPr>
          </a:p>
          <a:p>
            <a:pPr marL="0" indent="0">
              <a:buClr>
                <a:srgbClr val="FF0066"/>
              </a:buClr>
              <a:buNone/>
            </a:pPr>
            <a:endParaRPr lang="en-GB" sz="1800" b="1" i="1" dirty="0">
              <a:solidFill>
                <a:srgbClr val="000000"/>
              </a:solidFill>
              <a:latin typeface="HsdqrjDnpkqpUtopiaStd-Regular"/>
              <a:cs typeface="Times New Roman" pitchFamily="18" charset="0"/>
            </a:endParaRPr>
          </a:p>
          <a:p>
            <a:pPr>
              <a:buClr>
                <a:srgbClr val="FF0066"/>
              </a:buClr>
              <a:buFont typeface="Wingdings" panose="05000000000000000000" pitchFamily="2" charset="2"/>
              <a:buChar char="ü"/>
            </a:pPr>
            <a:r>
              <a:rPr lang="en-GB" sz="1800" b="1" i="1" dirty="0">
                <a:solidFill>
                  <a:srgbClr val="000000"/>
                </a:solidFill>
                <a:latin typeface="HsdqrjDnpkqpUtopiaStd-Regular"/>
                <a:cs typeface="Times New Roman" pitchFamily="18" charset="0"/>
              </a:rPr>
              <a:t> </a:t>
            </a:r>
            <a:r>
              <a:rPr lang="en-GB" sz="1800" b="1" dirty="0">
                <a:solidFill>
                  <a:srgbClr val="000000"/>
                </a:solidFill>
                <a:latin typeface="HsdqrjDnpkqpUtopiaStd-Regular"/>
                <a:cs typeface="Times New Roman" pitchFamily="18" charset="0"/>
              </a:rPr>
              <a:t>Bucket Permissions</a:t>
            </a:r>
          </a:p>
          <a:p>
            <a:pPr>
              <a:buClr>
                <a:srgbClr val="FF0066"/>
              </a:buClr>
              <a:buFont typeface="Wingdings" panose="05000000000000000000" pitchFamily="2" charset="2"/>
              <a:buChar char="ü"/>
            </a:pPr>
            <a:endParaRPr lang="en-GB" sz="1800" b="1" i="0" u="none" strike="noStrike" baseline="0" dirty="0">
              <a:solidFill>
                <a:srgbClr val="000000"/>
              </a:solidFill>
              <a:latin typeface="HsdqrjDnpkqpUtopiaStd-Regular"/>
              <a:cs typeface="Times New Roman" pitchFamily="18" charset="0"/>
            </a:endParaRPr>
          </a:p>
          <a:p>
            <a:pPr marL="0" indent="0">
              <a:buClr>
                <a:srgbClr val="FF0066"/>
              </a:buClr>
              <a:buNone/>
            </a:pPr>
            <a:endParaRPr lang="en-GB" sz="1800" b="1" dirty="0">
              <a:solidFill>
                <a:srgbClr val="000000"/>
              </a:solidFill>
              <a:latin typeface="HsdqrjDnpkqpUtopiaStd-Regular"/>
              <a:cs typeface="Times New Roman" pitchFamily="18" charset="0"/>
            </a:endParaRPr>
          </a:p>
          <a:p>
            <a:pPr marL="0" indent="0">
              <a:buClr>
                <a:srgbClr val="FF0066"/>
              </a:buClr>
              <a:buNone/>
            </a:pPr>
            <a:endParaRPr lang="en-GB" sz="1800" b="1" dirty="0">
              <a:solidFill>
                <a:srgbClr val="000000"/>
              </a:solidFill>
              <a:latin typeface="HsdqrjDnpkqpUtopiaStd-Regular"/>
              <a:cs typeface="Times New Roman" pitchFamily="18" charset="0"/>
            </a:endParaRPr>
          </a:p>
          <a:p>
            <a:pPr marL="0" indent="0">
              <a:buClr>
                <a:srgbClr val="FF0066"/>
              </a:buClr>
              <a:buNone/>
            </a:pPr>
            <a:endParaRPr lang="en-GB" sz="1800" b="1" i="0" u="none" strike="noStrike" baseline="0" dirty="0">
              <a:latin typeface="HsdqrjDnpkqpUtopiaStd-Regular"/>
            </a:endParaRPr>
          </a:p>
          <a:p>
            <a:pPr algn="l">
              <a:buClr>
                <a:srgbClr val="FF0066"/>
              </a:buClr>
              <a:buFont typeface="Wingdings" panose="05000000000000000000" pitchFamily="2" charset="2"/>
              <a:buChar char="ü"/>
            </a:pPr>
            <a:r>
              <a:rPr lang="en-GB" sz="1800" b="1" i="1" dirty="0">
                <a:solidFill>
                  <a:srgbClr val="000000"/>
                </a:solidFill>
                <a:latin typeface="HsdqrjDnpkqpUtopiaStd-Regular"/>
                <a:cs typeface="Times New Roman" pitchFamily="18" charset="0"/>
              </a:rPr>
              <a:t>Tags</a:t>
            </a:r>
          </a:p>
          <a:p>
            <a:pPr marL="0" indent="0" algn="l">
              <a:buClr>
                <a:srgbClr val="FF0066"/>
              </a:buClr>
              <a:buNone/>
            </a:pPr>
            <a:endParaRPr lang="en-GB" sz="1800" b="1" i="1" dirty="0">
              <a:solidFill>
                <a:srgbClr val="000000"/>
              </a:solidFill>
              <a:latin typeface="HsdqrjDnpkqpUtopiaStd-Regular"/>
              <a:cs typeface="Times New Roman" pitchFamily="18" charset="0"/>
            </a:endParaRPr>
          </a:p>
          <a:p>
            <a:pPr marL="0" indent="0" algn="l">
              <a:buClr>
                <a:srgbClr val="FF0066"/>
              </a:buClr>
              <a:buNone/>
            </a:pPr>
            <a:endParaRPr lang="en-GB" sz="1800" b="1" i="1" dirty="0">
              <a:solidFill>
                <a:srgbClr val="000000"/>
              </a:solidFill>
              <a:latin typeface="HsdqrjDnpkqpUtopiaStd-Regular"/>
              <a:cs typeface="Times New Roman" pitchFamily="18" charset="0"/>
            </a:endParaRPr>
          </a:p>
        </p:txBody>
      </p:sp>
    </p:spTree>
    <p:extLst>
      <p:ext uri="{BB962C8B-B14F-4D97-AF65-F5344CB8AC3E}">
        <p14:creationId xmlns:p14="http://schemas.microsoft.com/office/powerpoint/2010/main" val="1117731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7695743" cy="1905000"/>
          </a:xfrm>
        </p:spPr>
        <p:txBody>
          <a:bodyPr>
            <a:normAutofit/>
          </a:bodyPr>
          <a:lstStyle/>
          <a:p>
            <a:pPr>
              <a:lnSpc>
                <a:spcPct val="115000"/>
              </a:lnSpc>
            </a:pPr>
            <a:r>
              <a:rPr lang="en-GB" sz="3200" b="1" cap="none" dirty="0">
                <a:latin typeface="Arial" panose="020B0604020202020204" pitchFamily="34" charset="0"/>
                <a:ea typeface="Arial" panose="020B0604020202020204" pitchFamily="34" charset="0"/>
              </a:rPr>
              <a:t>Hosting Static WS in S3</a:t>
            </a:r>
            <a:endParaRPr lang="en-IN" sz="3200" b="1" cap="none" dirty="0">
              <a:effectLst/>
              <a:latin typeface="Arial" panose="020B0604020202020204" pitchFamily="34" charset="0"/>
              <a:ea typeface="Arial" panose="020B0604020202020204" pitchFamily="34" charset="0"/>
            </a:endParaRPr>
          </a:p>
        </p:txBody>
      </p:sp>
      <p:sp>
        <p:nvSpPr>
          <p:cNvPr id="3" name="Subtitle 2">
            <a:extLst>
              <a:ext uri="{FF2B5EF4-FFF2-40B4-BE49-F238E27FC236}">
                <a16:creationId xmlns:a16="http://schemas.microsoft.com/office/drawing/2014/main" id="{11D67F0B-C743-4E8C-9B60-8977DEB9750C}"/>
              </a:ext>
            </a:extLst>
          </p:cNvPr>
          <p:cNvSpPr>
            <a:spLocks noGrp="1"/>
          </p:cNvSpPr>
          <p:nvPr>
            <p:ph type="subTitle" idx="1"/>
          </p:nvPr>
        </p:nvSpPr>
        <p:spPr>
          <a:xfrm>
            <a:off x="724128" y="4777380"/>
            <a:ext cx="7695743" cy="1209763"/>
          </a:xfrm>
        </p:spPr>
        <p:txBody>
          <a:bodyPr>
            <a:normAutofit/>
          </a:bodyPr>
          <a:lstStyle/>
          <a:p>
            <a:pPr algn="ctr"/>
            <a:r>
              <a:rPr lang="en-IN" sz="2100" dirty="0">
                <a:solidFill>
                  <a:schemeClr val="tx1"/>
                </a:solidFill>
              </a:rPr>
              <a:t> </a:t>
            </a:r>
          </a:p>
        </p:txBody>
      </p:sp>
    </p:spTree>
    <p:extLst>
      <p:ext uri="{BB962C8B-B14F-4D97-AF65-F5344CB8AC3E}">
        <p14:creationId xmlns:p14="http://schemas.microsoft.com/office/powerpoint/2010/main" val="2343409830"/>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S3 using AWS CLI – Hosting </a:t>
            </a:r>
            <a:r>
              <a:rPr kumimoji="0" lang="en-GB" sz="2400" b="1" i="1" u="none" strike="noStrike" kern="1200" cap="none" spc="0" normalizeH="0" baseline="0" noProof="0" dirty="0" err="1">
                <a:ln>
                  <a:noFill/>
                </a:ln>
                <a:solidFill>
                  <a:srgbClr val="B907AC"/>
                </a:solidFill>
                <a:effectLst/>
                <a:uLnTx/>
                <a:uFillTx/>
                <a:latin typeface="Times New Roman" panose="02020603050405020304" pitchFamily="18" charset="0"/>
                <a:ea typeface="+mn-ea"/>
                <a:cs typeface="Times New Roman" panose="02020603050405020304" pitchFamily="18" charset="0"/>
              </a:rPr>
              <a:t>ws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buClr>
                <a:srgbClr val="FF0066"/>
              </a:buClr>
              <a:buNone/>
            </a:pPr>
            <a:r>
              <a:rPr lang="en-GB" sz="1600" b="1" i="1" dirty="0">
                <a:solidFill>
                  <a:srgbClr val="B907AC"/>
                </a:solidFill>
                <a:latin typeface="Times New Roman" panose="02020603050405020304" pitchFamily="18" charset="0"/>
                <a:cs typeface="Times New Roman" panose="02020603050405020304" pitchFamily="18" charset="0"/>
              </a:rPr>
              <a:t>Hosting a Static Website on Amazon S3:</a:t>
            </a:r>
          </a:p>
          <a:p>
            <a:pPr marL="0" indent="0" algn="l">
              <a:buClr>
                <a:srgbClr val="FF0066"/>
              </a:buClr>
              <a:buNone/>
            </a:pPr>
            <a:r>
              <a:rPr lang="en-GB" sz="1800" b="1" i="1" dirty="0">
                <a:solidFill>
                  <a:srgbClr val="000000"/>
                </a:solidFill>
                <a:latin typeface="HsdqrjDnpkqpUtopiaStd-Regular"/>
                <a:cs typeface="Times New Roman" pitchFamily="18" charset="0"/>
              </a:rPr>
              <a:t>Steps:</a:t>
            </a:r>
          </a:p>
          <a:p>
            <a:pPr marL="342900" indent="-342900" algn="l">
              <a:buClr>
                <a:srgbClr val="FF0066"/>
              </a:buClr>
              <a:buAutoNum type="arabicPeriod"/>
            </a:pPr>
            <a:r>
              <a:rPr lang="en-GB" sz="1800" i="1" dirty="0">
                <a:solidFill>
                  <a:srgbClr val="000000"/>
                </a:solidFill>
                <a:latin typeface="Yu Gothic Medium" panose="020B0500000000000000" pitchFamily="34" charset="-128"/>
                <a:ea typeface="Yu Gothic Medium" panose="020B0500000000000000" pitchFamily="34" charset="-128"/>
                <a:cs typeface="Times New Roman" pitchFamily="18" charset="0"/>
              </a:rPr>
              <a:t>Create a Bucket </a:t>
            </a:r>
          </a:p>
          <a:p>
            <a:pPr marL="342900" indent="-342900" algn="l">
              <a:buClr>
                <a:srgbClr val="FF0066"/>
              </a:buClr>
              <a:buAutoNum type="arabicPeriod"/>
            </a:pPr>
            <a:r>
              <a:rPr lang="en-GB" sz="1800" i="1" dirty="0">
                <a:solidFill>
                  <a:srgbClr val="000000"/>
                </a:solidFill>
                <a:latin typeface="Yu Gothic Medium" panose="020B0500000000000000" pitchFamily="34" charset="-128"/>
                <a:ea typeface="Yu Gothic Medium" panose="020B0500000000000000" pitchFamily="34" charset="-128"/>
                <a:cs typeface="Times New Roman" pitchFamily="18" charset="0"/>
              </a:rPr>
              <a:t> select </a:t>
            </a:r>
            <a:r>
              <a:rPr lang="en-GB" sz="1800" b="1" i="1" dirty="0">
                <a:solidFill>
                  <a:srgbClr val="000000"/>
                </a:solidFill>
                <a:latin typeface="Yu Gothic Medium" panose="020B0500000000000000" pitchFamily="34" charset="-128"/>
                <a:ea typeface="Yu Gothic Medium" panose="020B0500000000000000" pitchFamily="34" charset="-128"/>
                <a:cs typeface="Times New Roman" pitchFamily="18" charset="0"/>
              </a:rPr>
              <a:t>‘Enable Website Hosting’ </a:t>
            </a:r>
            <a:r>
              <a:rPr lang="en-GB" sz="1800" i="1" dirty="0">
                <a:solidFill>
                  <a:srgbClr val="000000"/>
                </a:solidFill>
                <a:latin typeface="Yu Gothic Medium" panose="020B0500000000000000" pitchFamily="34" charset="-128"/>
                <a:ea typeface="Yu Gothic Medium" panose="020B0500000000000000" pitchFamily="34" charset="-128"/>
                <a:cs typeface="Times New Roman" pitchFamily="18" charset="0"/>
              </a:rPr>
              <a:t>option in properties window of Bucket.</a:t>
            </a:r>
          </a:p>
          <a:p>
            <a:pPr marL="342900" indent="-342900" algn="l">
              <a:buClr>
                <a:srgbClr val="FF0066"/>
              </a:buClr>
              <a:buAutoNum type="arabicPeriod"/>
            </a:pPr>
            <a:r>
              <a:rPr lang="en-GB" sz="1800" i="1" dirty="0">
                <a:solidFill>
                  <a:srgbClr val="000000"/>
                </a:solidFill>
                <a:latin typeface="Yu Gothic Medium" panose="020B0500000000000000" pitchFamily="34" charset="-128"/>
                <a:ea typeface="Yu Gothic Medium" panose="020B0500000000000000" pitchFamily="34" charset="-128"/>
                <a:cs typeface="Times New Roman" pitchFamily="18" charset="0"/>
              </a:rPr>
              <a:t> Create Index.html file (or all files of website) and upload it to bucket</a:t>
            </a:r>
          </a:p>
          <a:p>
            <a:pPr marL="342900" indent="-342900" algn="l">
              <a:buClr>
                <a:srgbClr val="FF0066"/>
              </a:buClr>
              <a:buAutoNum type="arabicPeriod"/>
            </a:pPr>
            <a:r>
              <a:rPr lang="en-GB" sz="1800" i="1" dirty="0">
                <a:solidFill>
                  <a:srgbClr val="000000"/>
                </a:solidFill>
                <a:latin typeface="Yu Gothic Medium" panose="020B0500000000000000" pitchFamily="34" charset="-128"/>
                <a:ea typeface="Yu Gothic Medium" panose="020B0500000000000000" pitchFamily="34" charset="-128"/>
                <a:cs typeface="Times New Roman" pitchFamily="18" charset="0"/>
              </a:rPr>
              <a:t> Make index.html ( or all files) status as ‘</a:t>
            </a:r>
            <a:r>
              <a:rPr lang="en-GB" sz="1800" b="1" i="1" dirty="0">
                <a:solidFill>
                  <a:srgbClr val="000000"/>
                </a:solidFill>
                <a:latin typeface="Yu Gothic Medium" panose="020B0500000000000000" pitchFamily="34" charset="-128"/>
                <a:ea typeface="Yu Gothic Medium" panose="020B0500000000000000" pitchFamily="34" charset="-128"/>
                <a:cs typeface="Times New Roman" pitchFamily="18" charset="0"/>
              </a:rPr>
              <a:t>Make public’ </a:t>
            </a:r>
            <a:r>
              <a:rPr lang="en-GB" sz="1800" i="1" dirty="0">
                <a:solidFill>
                  <a:srgbClr val="000000"/>
                </a:solidFill>
                <a:latin typeface="Yu Gothic Medium" panose="020B0500000000000000" pitchFamily="34" charset="-128"/>
                <a:ea typeface="Yu Gothic Medium" panose="020B0500000000000000" pitchFamily="34" charset="-128"/>
                <a:cs typeface="Times New Roman" pitchFamily="18" charset="0"/>
              </a:rPr>
              <a:t>from the actions menu of the index.html (or all files of the website).</a:t>
            </a:r>
          </a:p>
          <a:p>
            <a:pPr marL="342900" indent="-342900" algn="l">
              <a:buClr>
                <a:srgbClr val="FF0066"/>
              </a:buClr>
              <a:buAutoNum type="arabicPeriod"/>
            </a:pPr>
            <a:r>
              <a:rPr lang="en-GB" sz="1800" i="1" dirty="0">
                <a:solidFill>
                  <a:srgbClr val="000000"/>
                </a:solidFill>
                <a:latin typeface="Yu Gothic Medium" panose="020B0500000000000000" pitchFamily="34" charset="-128"/>
                <a:ea typeface="Yu Gothic Medium" panose="020B0500000000000000" pitchFamily="34" charset="-128"/>
                <a:cs typeface="Times New Roman" pitchFamily="18" charset="0"/>
              </a:rPr>
              <a:t> Identify the URL of the website and test it from the browser.</a:t>
            </a:r>
          </a:p>
          <a:p>
            <a:pPr marL="0" indent="0" algn="l">
              <a:buClr>
                <a:srgbClr val="FF0066"/>
              </a:buClr>
              <a:buNone/>
            </a:pPr>
            <a:endParaRPr lang="en-GB" sz="1800" b="1" i="1" dirty="0">
              <a:solidFill>
                <a:srgbClr val="000000"/>
              </a:solidFill>
              <a:latin typeface="HsdqrjDnpkqpUtopiaStd-Regular"/>
              <a:cs typeface="Times New Roman" pitchFamily="18" charset="0"/>
            </a:endParaRPr>
          </a:p>
        </p:txBody>
      </p:sp>
    </p:spTree>
    <p:extLst>
      <p:ext uri="{BB962C8B-B14F-4D97-AF65-F5344CB8AC3E}">
        <p14:creationId xmlns:p14="http://schemas.microsoft.com/office/powerpoint/2010/main" val="1405087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7695743" cy="1905000"/>
          </a:xfrm>
        </p:spPr>
        <p:txBody>
          <a:bodyPr>
            <a:normAutofit/>
          </a:bodyPr>
          <a:lstStyle/>
          <a:p>
            <a:pPr>
              <a:lnSpc>
                <a:spcPct val="115000"/>
              </a:lnSpc>
            </a:pPr>
            <a:r>
              <a:rPr lang="en-GB" sz="3200" b="1" cap="none" dirty="0">
                <a:latin typeface="Arial" panose="020B0604020202020204" pitchFamily="34" charset="0"/>
                <a:ea typeface="Arial" panose="020B0604020202020204" pitchFamily="34" charset="0"/>
              </a:rPr>
              <a:t>Working with S3 using Java API</a:t>
            </a:r>
            <a:endParaRPr lang="en-IN" sz="3200" b="1" cap="none" dirty="0">
              <a:effectLst/>
              <a:latin typeface="Arial" panose="020B0604020202020204" pitchFamily="34" charset="0"/>
              <a:ea typeface="Arial" panose="020B0604020202020204" pitchFamily="34" charset="0"/>
            </a:endParaRPr>
          </a:p>
        </p:txBody>
      </p:sp>
      <p:sp>
        <p:nvSpPr>
          <p:cNvPr id="3" name="Subtitle 2">
            <a:extLst>
              <a:ext uri="{FF2B5EF4-FFF2-40B4-BE49-F238E27FC236}">
                <a16:creationId xmlns:a16="http://schemas.microsoft.com/office/drawing/2014/main" id="{11D67F0B-C743-4E8C-9B60-8977DEB9750C}"/>
              </a:ext>
            </a:extLst>
          </p:cNvPr>
          <p:cNvSpPr>
            <a:spLocks noGrp="1"/>
          </p:cNvSpPr>
          <p:nvPr>
            <p:ph type="subTitle" idx="1"/>
          </p:nvPr>
        </p:nvSpPr>
        <p:spPr>
          <a:xfrm>
            <a:off x="724128" y="4777380"/>
            <a:ext cx="7695743" cy="1209763"/>
          </a:xfrm>
        </p:spPr>
        <p:txBody>
          <a:bodyPr>
            <a:normAutofit/>
          </a:bodyPr>
          <a:lstStyle/>
          <a:p>
            <a:pPr algn="ctr"/>
            <a:r>
              <a:rPr lang="en-IN" sz="2100" dirty="0">
                <a:solidFill>
                  <a:schemeClr val="tx1"/>
                </a:solidFill>
              </a:rPr>
              <a:t> </a:t>
            </a:r>
          </a:p>
        </p:txBody>
      </p:sp>
    </p:spTree>
    <p:extLst>
      <p:ext uri="{BB962C8B-B14F-4D97-AF65-F5344CB8AC3E}">
        <p14:creationId xmlns:p14="http://schemas.microsoft.com/office/powerpoint/2010/main" val="1853447668"/>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S3 using </a:t>
            </a:r>
            <a:r>
              <a:rPr lang="en-GB" sz="2400" b="1" i="1" kern="1200" dirty="0">
                <a:solidFill>
                  <a:srgbClr val="B907AC"/>
                </a:solidFill>
                <a:latin typeface="Times New Roman" panose="02020603050405020304" pitchFamily="18" charset="0"/>
                <a:ea typeface="+mn-ea"/>
                <a:cs typeface="Times New Roman" panose="02020603050405020304" pitchFamily="18" charset="0"/>
              </a:rPr>
              <a:t>AWS SDK - Objects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buClr>
                <a:srgbClr val="FF0066"/>
              </a:buClr>
              <a:buNone/>
            </a:pPr>
            <a:r>
              <a:rPr lang="en-GB" sz="1600" b="1" i="1" dirty="0">
                <a:solidFill>
                  <a:srgbClr val="B907AC"/>
                </a:solidFill>
                <a:latin typeface="Times New Roman" panose="02020603050405020304" pitchFamily="18" charset="0"/>
                <a:cs typeface="Times New Roman" panose="02020603050405020304" pitchFamily="18" charset="0"/>
              </a:rPr>
              <a:t> </a:t>
            </a:r>
            <a:r>
              <a:rPr lang="en-GB" sz="2000" b="1" i="1" dirty="0">
                <a:solidFill>
                  <a:srgbClr val="B907AC"/>
                </a:solidFill>
                <a:latin typeface="Times New Roman" panose="02020603050405020304" pitchFamily="18" charset="0"/>
                <a:cs typeface="Times New Roman" panose="02020603050405020304" pitchFamily="18" charset="0"/>
              </a:rPr>
              <a:t>Working with Objects:</a:t>
            </a:r>
          </a:p>
          <a:p>
            <a:pPr>
              <a:buClr>
                <a:srgbClr val="FF0066"/>
              </a:buClr>
              <a:buFont typeface="Wingdings" panose="05000000000000000000" pitchFamily="2" charset="2"/>
              <a:buChar char="ü"/>
            </a:pPr>
            <a:r>
              <a:rPr lang="en-GB" sz="1600" b="1" i="1" dirty="0">
                <a:solidFill>
                  <a:srgbClr val="C00000"/>
                </a:solidFill>
                <a:latin typeface="Times New Roman" panose="02020603050405020304" pitchFamily="18" charset="0"/>
                <a:ea typeface="Yu Gothic Medium" panose="020B0500000000000000" pitchFamily="34" charset="-128"/>
                <a:cs typeface="Times New Roman" panose="02020603050405020304" pitchFamily="18" charset="0"/>
              </a:rPr>
              <a:t>Upload an Object</a:t>
            </a:r>
          </a:p>
          <a:p>
            <a:pPr>
              <a:buClr>
                <a:srgbClr val="FF0066"/>
              </a:buClr>
              <a:buFont typeface="Wingdings" panose="05000000000000000000" pitchFamily="2" charset="2"/>
              <a:buChar char="ü"/>
            </a:pPr>
            <a:r>
              <a:rPr lang="en-GB" sz="1600" b="1" i="1" dirty="0">
                <a:solidFill>
                  <a:srgbClr val="C00000"/>
                </a:solidFill>
                <a:latin typeface="Times New Roman" panose="02020603050405020304" pitchFamily="18" charset="0"/>
                <a:ea typeface="Yu Gothic Medium" panose="020B0500000000000000" pitchFamily="34" charset="-128"/>
                <a:cs typeface="Times New Roman" panose="02020603050405020304" pitchFamily="18" charset="0"/>
              </a:rPr>
              <a:t>List Objects</a:t>
            </a:r>
          </a:p>
          <a:p>
            <a:pPr>
              <a:buClr>
                <a:srgbClr val="FF0066"/>
              </a:buClr>
              <a:buFont typeface="Wingdings" panose="05000000000000000000" pitchFamily="2" charset="2"/>
              <a:buChar char="ü"/>
            </a:pPr>
            <a:r>
              <a:rPr lang="en-GB" sz="1600" b="1" i="1" dirty="0">
                <a:solidFill>
                  <a:srgbClr val="C00000"/>
                </a:solidFill>
                <a:latin typeface="Times New Roman" panose="02020603050405020304" pitchFamily="18" charset="0"/>
                <a:ea typeface="Yu Gothic Medium" panose="020B0500000000000000" pitchFamily="34" charset="-128"/>
                <a:cs typeface="Times New Roman" panose="02020603050405020304" pitchFamily="18" charset="0"/>
              </a:rPr>
              <a:t>Download an Object</a:t>
            </a:r>
          </a:p>
          <a:p>
            <a:pPr>
              <a:buClr>
                <a:srgbClr val="FF0066"/>
              </a:buClr>
              <a:buFont typeface="Wingdings" panose="05000000000000000000" pitchFamily="2" charset="2"/>
              <a:buChar char="ü"/>
            </a:pPr>
            <a:r>
              <a:rPr lang="en-GB" sz="1600" b="1" i="1" dirty="0">
                <a:solidFill>
                  <a:srgbClr val="C00000"/>
                </a:solidFill>
                <a:latin typeface="Times New Roman" panose="02020603050405020304" pitchFamily="18" charset="0"/>
                <a:ea typeface="Yu Gothic Medium" panose="020B0500000000000000" pitchFamily="34" charset="-128"/>
                <a:cs typeface="Times New Roman" panose="02020603050405020304" pitchFamily="18" charset="0"/>
              </a:rPr>
              <a:t>Copy, Move or Rename an Object</a:t>
            </a:r>
          </a:p>
          <a:p>
            <a:pPr>
              <a:buClr>
                <a:srgbClr val="FF0066"/>
              </a:buClr>
              <a:buFont typeface="Wingdings" panose="05000000000000000000" pitchFamily="2" charset="2"/>
              <a:buChar char="ü"/>
            </a:pPr>
            <a:r>
              <a:rPr lang="en-GB" sz="1600" b="1" i="1" dirty="0">
                <a:solidFill>
                  <a:srgbClr val="C00000"/>
                </a:solidFill>
                <a:latin typeface="Times New Roman" panose="02020603050405020304" pitchFamily="18" charset="0"/>
                <a:ea typeface="Yu Gothic Medium" panose="020B0500000000000000" pitchFamily="34" charset="-128"/>
                <a:cs typeface="Times New Roman" panose="02020603050405020304" pitchFamily="18" charset="0"/>
              </a:rPr>
              <a:t>Delete an Object</a:t>
            </a:r>
          </a:p>
          <a:p>
            <a:pPr>
              <a:buClr>
                <a:srgbClr val="FF0066"/>
              </a:buClr>
              <a:buFont typeface="Wingdings" panose="05000000000000000000" pitchFamily="2" charset="2"/>
              <a:buChar char="ü"/>
            </a:pPr>
            <a:r>
              <a:rPr lang="en-GB" sz="1600" b="1" i="1" dirty="0">
                <a:solidFill>
                  <a:srgbClr val="C00000"/>
                </a:solidFill>
                <a:latin typeface="Times New Roman" panose="02020603050405020304" pitchFamily="18" charset="0"/>
                <a:ea typeface="Yu Gothic Medium" panose="020B0500000000000000" pitchFamily="34" charset="-128"/>
                <a:cs typeface="Times New Roman" panose="02020603050405020304" pitchFamily="18" charset="0"/>
              </a:rPr>
              <a:t>Delete Multiple Objects at Once</a:t>
            </a:r>
            <a:endParaRPr lang="en-GB" sz="1800" i="1" dirty="0">
              <a:solidFill>
                <a:srgbClr val="C00000"/>
              </a:solidFill>
              <a:latin typeface="Yu Gothic Medium" panose="020B0500000000000000" pitchFamily="34" charset="-128"/>
              <a:ea typeface="Yu Gothic Medium" panose="020B0500000000000000" pitchFamily="34" charset="-128"/>
              <a:cs typeface="Times New Roman" pitchFamily="18" charset="0"/>
            </a:endParaRPr>
          </a:p>
          <a:p>
            <a:pPr marL="0" indent="0">
              <a:buClr>
                <a:srgbClr val="FF0066"/>
              </a:buClr>
              <a:buNone/>
            </a:pPr>
            <a:r>
              <a:rPr lang="en-GB" sz="1400" b="1" i="1" dirty="0">
                <a:solidFill>
                  <a:srgbClr val="B907AC"/>
                </a:solidFill>
                <a:latin typeface="Times New Roman" panose="02020603050405020304" pitchFamily="18" charset="0"/>
                <a:cs typeface="Times New Roman" panose="02020603050405020304" pitchFamily="18" charset="0"/>
              </a:rPr>
              <a:t> </a:t>
            </a:r>
            <a:r>
              <a:rPr lang="en-GB" sz="1800" b="1" i="1" dirty="0">
                <a:solidFill>
                  <a:srgbClr val="B907AC"/>
                </a:solidFill>
                <a:latin typeface="Times New Roman" panose="02020603050405020304" pitchFamily="18" charset="0"/>
                <a:cs typeface="Times New Roman" panose="02020603050405020304" pitchFamily="18" charset="0"/>
              </a:rPr>
              <a:t>Working with  ACLs and Access Policies</a:t>
            </a:r>
          </a:p>
          <a:p>
            <a:pPr marL="0" indent="0">
              <a:buClr>
                <a:srgbClr val="FF0066"/>
              </a:buClr>
              <a:buNone/>
            </a:pPr>
            <a:r>
              <a:rPr lang="en-GB" sz="1800" b="1" i="1" dirty="0">
                <a:solidFill>
                  <a:srgbClr val="B907AC"/>
                </a:solidFill>
                <a:latin typeface="Times New Roman" panose="02020603050405020304" pitchFamily="18" charset="0"/>
                <a:cs typeface="Times New Roman" panose="02020603050405020304" pitchFamily="18" charset="0"/>
              </a:rPr>
              <a:t>	Bucket ACLs and Access Policies</a:t>
            </a:r>
          </a:p>
          <a:p>
            <a:pPr marL="0" indent="0">
              <a:buClr>
                <a:srgbClr val="FF0066"/>
              </a:buClr>
              <a:buNone/>
            </a:pPr>
            <a:r>
              <a:rPr lang="en-GB" sz="1800" b="1" i="1">
                <a:solidFill>
                  <a:srgbClr val="B907AC"/>
                </a:solidFill>
                <a:latin typeface="Times New Roman" panose="02020603050405020304" pitchFamily="18" charset="0"/>
                <a:cs typeface="Times New Roman" panose="02020603050405020304" pitchFamily="18" charset="0"/>
              </a:rPr>
              <a:t>	Object ACLs and Access Policies</a:t>
            </a:r>
            <a:endParaRPr lang="en-GB" sz="1800" b="1" i="1" dirty="0">
              <a:solidFill>
                <a:srgbClr val="B907AC"/>
              </a:solidFill>
              <a:latin typeface="Times New Roman" panose="02020603050405020304" pitchFamily="18" charset="0"/>
              <a:cs typeface="Times New Roman" panose="02020603050405020304" pitchFamily="18" charset="0"/>
            </a:endParaRPr>
          </a:p>
          <a:p>
            <a:pPr marL="0" indent="0" algn="l">
              <a:buClr>
                <a:srgbClr val="FF0066"/>
              </a:buClr>
              <a:buNone/>
            </a:pPr>
            <a:endParaRPr lang="en-GB" sz="1800" b="1" i="1" dirty="0">
              <a:solidFill>
                <a:srgbClr val="000000"/>
              </a:solidFill>
              <a:latin typeface="HsdqrjDnpkqpUtopiaStd-Regular"/>
              <a:cs typeface="Times New Roman" pitchFamily="18" charset="0"/>
            </a:endParaRPr>
          </a:p>
        </p:txBody>
      </p:sp>
    </p:spTree>
    <p:extLst>
      <p:ext uri="{BB962C8B-B14F-4D97-AF65-F5344CB8AC3E}">
        <p14:creationId xmlns:p14="http://schemas.microsoft.com/office/powerpoint/2010/main" val="12850257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7695743" cy="1905000"/>
          </a:xfrm>
        </p:spPr>
        <p:txBody>
          <a:bodyPr>
            <a:normAutofit/>
          </a:bodyPr>
          <a:lstStyle/>
          <a:p>
            <a:pPr>
              <a:lnSpc>
                <a:spcPct val="115000"/>
              </a:lnSpc>
            </a:pPr>
            <a:r>
              <a:rPr lang="en-GB" sz="3200" b="1" cap="none" dirty="0">
                <a:latin typeface="Arial" panose="020B0604020202020204" pitchFamily="34" charset="0"/>
                <a:ea typeface="Arial" panose="020B0604020202020204" pitchFamily="34" charset="0"/>
              </a:rPr>
              <a:t>Working with AWS RDS</a:t>
            </a:r>
            <a:br>
              <a:rPr lang="en-GB" sz="3200" b="1" cap="none" dirty="0">
                <a:latin typeface="Arial" panose="020B0604020202020204" pitchFamily="34" charset="0"/>
                <a:ea typeface="Arial" panose="020B0604020202020204" pitchFamily="34" charset="0"/>
              </a:rPr>
            </a:br>
            <a:r>
              <a:rPr lang="en-GB" sz="3200" b="1" cap="none" dirty="0">
                <a:latin typeface="Arial" panose="020B0604020202020204" pitchFamily="34" charset="0"/>
                <a:ea typeface="Arial" panose="020B0604020202020204" pitchFamily="34" charset="0"/>
              </a:rPr>
              <a:t>(Relational Database Service)</a:t>
            </a:r>
            <a:endParaRPr lang="en-IN" sz="3200" b="1" cap="none" dirty="0">
              <a:effectLst/>
              <a:latin typeface="Arial" panose="020B0604020202020204" pitchFamily="34" charset="0"/>
              <a:ea typeface="Arial" panose="020B0604020202020204" pitchFamily="34" charset="0"/>
            </a:endParaRPr>
          </a:p>
        </p:txBody>
      </p:sp>
      <p:sp>
        <p:nvSpPr>
          <p:cNvPr id="3" name="Subtitle 2">
            <a:extLst>
              <a:ext uri="{FF2B5EF4-FFF2-40B4-BE49-F238E27FC236}">
                <a16:creationId xmlns:a16="http://schemas.microsoft.com/office/drawing/2014/main" id="{11D67F0B-C743-4E8C-9B60-8977DEB9750C}"/>
              </a:ext>
            </a:extLst>
          </p:cNvPr>
          <p:cNvSpPr>
            <a:spLocks noGrp="1"/>
          </p:cNvSpPr>
          <p:nvPr>
            <p:ph type="subTitle" idx="1"/>
          </p:nvPr>
        </p:nvSpPr>
        <p:spPr>
          <a:xfrm>
            <a:off x="724128" y="4777380"/>
            <a:ext cx="7695743" cy="1209763"/>
          </a:xfrm>
        </p:spPr>
        <p:txBody>
          <a:bodyPr>
            <a:normAutofit/>
          </a:bodyPr>
          <a:lstStyle/>
          <a:p>
            <a:pPr algn="ctr"/>
            <a:r>
              <a:rPr lang="en-IN" sz="2100" dirty="0">
                <a:solidFill>
                  <a:schemeClr val="tx1"/>
                </a:solidFill>
              </a:rPr>
              <a:t> </a:t>
            </a:r>
          </a:p>
        </p:txBody>
      </p:sp>
    </p:spTree>
    <p:extLst>
      <p:ext uri="{BB962C8B-B14F-4D97-AF65-F5344CB8AC3E}">
        <p14:creationId xmlns:p14="http://schemas.microsoft.com/office/powerpoint/2010/main" val="2388763775"/>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 using </a:t>
            </a:r>
            <a:r>
              <a:rPr lang="en-GB" sz="2400" b="1" i="1" kern="1200" dirty="0">
                <a:solidFill>
                  <a:srgbClr val="B907AC"/>
                </a:solidFill>
                <a:latin typeface="Times New Roman" panose="02020603050405020304" pitchFamily="18" charset="0"/>
                <a:ea typeface="+mn-ea"/>
                <a:cs typeface="Times New Roman" panose="02020603050405020304" pitchFamily="18" charset="0"/>
              </a:rPr>
              <a:t>AWS RDS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buClr>
                <a:srgbClr val="FF0066"/>
              </a:buClr>
              <a:buNone/>
            </a:pPr>
            <a:r>
              <a:rPr lang="en-GB" sz="1800" b="1" i="1" dirty="0">
                <a:solidFill>
                  <a:srgbClr val="C00000"/>
                </a:solidFill>
                <a:latin typeface="Yu Gothic Medium" panose="020B0500000000000000" pitchFamily="34" charset="-128"/>
                <a:ea typeface="Yu Gothic Medium" panose="020B0500000000000000" pitchFamily="34" charset="-128"/>
                <a:cs typeface="Times New Roman" pitchFamily="18" charset="0"/>
              </a:rPr>
              <a:t>AWS RDS: Relational </a:t>
            </a:r>
            <a:r>
              <a:rPr lang="en-GB" sz="1800" b="1" i="1">
                <a:solidFill>
                  <a:srgbClr val="C00000"/>
                </a:solidFill>
                <a:latin typeface="Yu Gothic Medium" panose="020B0500000000000000" pitchFamily="34" charset="-128"/>
                <a:ea typeface="Yu Gothic Medium" panose="020B0500000000000000" pitchFamily="34" charset="-128"/>
                <a:cs typeface="Times New Roman" pitchFamily="18" charset="0"/>
              </a:rPr>
              <a:t>Database Service</a:t>
            </a:r>
          </a:p>
          <a:p>
            <a:pPr marL="0" indent="0">
              <a:buClr>
                <a:srgbClr val="FF0066"/>
              </a:buClr>
              <a:buNone/>
            </a:pPr>
            <a:endParaRPr lang="en-GB" sz="1800" b="1" i="1" dirty="0">
              <a:solidFill>
                <a:srgbClr val="C00000"/>
              </a:solidFill>
              <a:latin typeface="Yu Gothic Medium" panose="020B0500000000000000" pitchFamily="34" charset="-128"/>
              <a:ea typeface="Yu Gothic Medium" panose="020B0500000000000000" pitchFamily="34" charset="-128"/>
              <a:cs typeface="Times New Roman" pitchFamily="18" charset="0"/>
            </a:endParaRPr>
          </a:p>
          <a:p>
            <a:pPr marL="0" indent="0" algn="l">
              <a:buClr>
                <a:srgbClr val="FF0066"/>
              </a:buClr>
              <a:buNone/>
            </a:pPr>
            <a:endParaRPr lang="en-GB" sz="1800" b="1" i="1" dirty="0">
              <a:solidFill>
                <a:srgbClr val="000000"/>
              </a:solidFill>
              <a:latin typeface="HsdqrjDnpkqpUtopiaStd-Regular"/>
              <a:cs typeface="Times New Roman" pitchFamily="18" charset="0"/>
            </a:endParaRPr>
          </a:p>
        </p:txBody>
      </p:sp>
    </p:spTree>
    <p:extLst>
      <p:ext uri="{BB962C8B-B14F-4D97-AF65-F5344CB8AC3E}">
        <p14:creationId xmlns:p14="http://schemas.microsoft.com/office/powerpoint/2010/main" val="3208898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S3</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1800" dirty="0">
                <a:latin typeface="NewBaskerville-Roman"/>
              </a:rPr>
              <a:t> </a:t>
            </a:r>
            <a:endParaRPr lang="en-IN" sz="1800" dirty="0">
              <a:latin typeface="YsjwmwWvjqfrUtopiaStd-Regular"/>
            </a:endParaRPr>
          </a:p>
          <a:p>
            <a:pPr>
              <a:buFont typeface="Arial" panose="020B0604020202020204" pitchFamily="34" charset="0"/>
              <a:buChar char="•"/>
            </a:pPr>
            <a:endParaRPr lang="en-IN" sz="1800" b="0" i="0" u="none" strike="noStrike" baseline="0" dirty="0">
              <a:solidFill>
                <a:srgbClr val="000000"/>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pic>
        <p:nvPicPr>
          <p:cNvPr id="5" name="Picture 4">
            <a:extLst>
              <a:ext uri="{FF2B5EF4-FFF2-40B4-BE49-F238E27FC236}">
                <a16:creationId xmlns:a16="http://schemas.microsoft.com/office/drawing/2014/main" id="{F5EF1848-95BC-4134-9194-BABB0F5DF91E}"/>
              </a:ext>
            </a:extLst>
          </p:cNvPr>
          <p:cNvPicPr>
            <a:picLocks noChangeAspect="1"/>
          </p:cNvPicPr>
          <p:nvPr/>
        </p:nvPicPr>
        <p:blipFill>
          <a:blip r:embed="rId2"/>
          <a:stretch>
            <a:fillRect/>
          </a:stretch>
        </p:blipFill>
        <p:spPr>
          <a:xfrm>
            <a:off x="838200" y="1050924"/>
            <a:ext cx="7115175" cy="3495675"/>
          </a:xfrm>
          <a:prstGeom prst="rect">
            <a:avLst/>
          </a:prstGeom>
        </p:spPr>
      </p:pic>
    </p:spTree>
    <p:extLst>
      <p:ext uri="{BB962C8B-B14F-4D97-AF65-F5344CB8AC3E}">
        <p14:creationId xmlns:p14="http://schemas.microsoft.com/office/powerpoint/2010/main" val="1715193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S3</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1800" dirty="0">
                <a:latin typeface="NewBaskerville-Roman"/>
              </a:rPr>
              <a:t> </a:t>
            </a:r>
            <a:endParaRPr lang="en-IN" sz="1800" dirty="0">
              <a:latin typeface="YsjwmwWvjqfrUtopiaStd-Regular"/>
            </a:endParaRPr>
          </a:p>
          <a:p>
            <a:pPr>
              <a:buFont typeface="Arial" panose="020B0604020202020204" pitchFamily="34" charset="0"/>
              <a:buChar char="•"/>
            </a:pPr>
            <a:endParaRPr lang="en-IN" sz="1800" b="0" i="0" u="none" strike="noStrike" baseline="0" dirty="0">
              <a:solidFill>
                <a:srgbClr val="000000"/>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pic>
        <p:nvPicPr>
          <p:cNvPr id="6" name="Picture 5">
            <a:extLst>
              <a:ext uri="{FF2B5EF4-FFF2-40B4-BE49-F238E27FC236}">
                <a16:creationId xmlns:a16="http://schemas.microsoft.com/office/drawing/2014/main" id="{EAB4EA7B-39DC-4697-B3A6-DD236AB60B58}"/>
              </a:ext>
            </a:extLst>
          </p:cNvPr>
          <p:cNvPicPr>
            <a:picLocks noChangeAspect="1"/>
          </p:cNvPicPr>
          <p:nvPr/>
        </p:nvPicPr>
        <p:blipFill>
          <a:blip r:embed="rId2"/>
          <a:stretch>
            <a:fillRect/>
          </a:stretch>
        </p:blipFill>
        <p:spPr>
          <a:xfrm>
            <a:off x="685800" y="925536"/>
            <a:ext cx="7722791" cy="3113063"/>
          </a:xfrm>
          <a:prstGeom prst="rect">
            <a:avLst/>
          </a:prstGeom>
        </p:spPr>
      </p:pic>
    </p:spTree>
    <p:extLst>
      <p:ext uri="{BB962C8B-B14F-4D97-AF65-F5344CB8AC3E}">
        <p14:creationId xmlns:p14="http://schemas.microsoft.com/office/powerpoint/2010/main" val="66939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S3</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1800" dirty="0">
                <a:latin typeface="NewBaskerville-Roman"/>
              </a:rPr>
              <a:t> </a:t>
            </a:r>
            <a:endParaRPr lang="en-IN" sz="1800" dirty="0">
              <a:latin typeface="YsjwmwWvjqfrUtopiaStd-Regular"/>
            </a:endParaRPr>
          </a:p>
          <a:p>
            <a:pPr>
              <a:buFont typeface="Arial" panose="020B0604020202020204" pitchFamily="34" charset="0"/>
              <a:buChar char="•"/>
            </a:pPr>
            <a:endParaRPr lang="en-IN" sz="1800" b="0" i="0" u="none" strike="noStrike" baseline="0" dirty="0">
              <a:solidFill>
                <a:srgbClr val="000000"/>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pic>
        <p:nvPicPr>
          <p:cNvPr id="5" name="Picture 4">
            <a:extLst>
              <a:ext uri="{FF2B5EF4-FFF2-40B4-BE49-F238E27FC236}">
                <a16:creationId xmlns:a16="http://schemas.microsoft.com/office/drawing/2014/main" id="{A513E5BB-47D3-4925-B3EC-F3AA9F4C57BD}"/>
              </a:ext>
            </a:extLst>
          </p:cNvPr>
          <p:cNvPicPr>
            <a:picLocks noChangeAspect="1"/>
          </p:cNvPicPr>
          <p:nvPr/>
        </p:nvPicPr>
        <p:blipFill>
          <a:blip r:embed="rId2"/>
          <a:stretch>
            <a:fillRect/>
          </a:stretch>
        </p:blipFill>
        <p:spPr>
          <a:xfrm>
            <a:off x="1066800" y="1000125"/>
            <a:ext cx="6248400" cy="3130338"/>
          </a:xfrm>
          <a:prstGeom prst="rect">
            <a:avLst/>
          </a:prstGeom>
        </p:spPr>
      </p:pic>
    </p:spTree>
    <p:extLst>
      <p:ext uri="{BB962C8B-B14F-4D97-AF65-F5344CB8AC3E}">
        <p14:creationId xmlns:p14="http://schemas.microsoft.com/office/powerpoint/2010/main" val="988085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S3 features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fontScale="92500" lnSpcReduction="20000"/>
          </a:bodyPr>
          <a:lstStyle/>
          <a:p>
            <a:pPr marR="2400" algn="just">
              <a:buFont typeface="Arial" panose="020B0604020202020204" pitchFamily="34" charset="0"/>
              <a:buChar char="•"/>
            </a:pPr>
            <a:r>
              <a:rPr lang="en-IN" sz="1800" b="1" i="0" u="none" strike="noStrike" baseline="0" dirty="0">
                <a:latin typeface="HsdqrjDnpkqpUtopiaStd-Regular"/>
              </a:rPr>
              <a:t>Scalability</a:t>
            </a:r>
          </a:p>
          <a:p>
            <a:pPr marL="0" indent="0" algn="l">
              <a:buNone/>
            </a:pPr>
            <a:r>
              <a:rPr lang="en-GB" sz="1800" b="0" i="0" u="none" strike="noStrike" baseline="0" dirty="0">
                <a:latin typeface="HsdqrjDnpkqpUtopiaStd-Regular"/>
              </a:rPr>
              <a:t>AWS S3 provides infrastructure to store and retrieve data objects based on configuration.</a:t>
            </a:r>
          </a:p>
          <a:p>
            <a:pPr marL="0" indent="0" algn="l">
              <a:buNone/>
            </a:pPr>
            <a:r>
              <a:rPr lang="en-GB" sz="1800" b="0" i="0" u="none" strike="noStrike" baseline="0" dirty="0">
                <a:latin typeface="HsdqrjDnpkqpUtopiaStd-Regular"/>
              </a:rPr>
              <a:t>It scales automatically when we store a large number of data objects. There won’t be any</a:t>
            </a:r>
          </a:p>
          <a:p>
            <a:pPr marL="0" indent="0" algn="l">
              <a:buNone/>
            </a:pPr>
            <a:r>
              <a:rPr lang="en-GB" sz="1800" b="0" i="0" u="none" strike="noStrike" baseline="0" dirty="0">
                <a:latin typeface="HsdqrjDnpkqpUtopiaStd-Regular"/>
              </a:rPr>
              <a:t>configuration changes from the user’s end.</a:t>
            </a:r>
            <a:endParaRPr lang="en-IN" sz="1800" b="1" dirty="0">
              <a:latin typeface="HsdqrjDnpkqpUtopiaStd-Regular"/>
            </a:endParaRPr>
          </a:p>
          <a:p>
            <a:pPr marL="0" marR="2400" indent="0" algn="just">
              <a:buNone/>
            </a:pPr>
            <a:endParaRPr lang="en-IN" sz="1800" b="1" i="0" u="none" strike="noStrike" baseline="0" dirty="0">
              <a:latin typeface="HsdqrjDnpkqpUtopiaStd-Regular"/>
            </a:endParaRPr>
          </a:p>
          <a:p>
            <a:pPr marR="2400" algn="just">
              <a:buFont typeface="Arial" panose="020B0604020202020204" pitchFamily="34" charset="0"/>
              <a:buChar char="•"/>
            </a:pPr>
            <a:r>
              <a:rPr lang="en-IN" sz="1800" b="1" i="0" u="none" strike="noStrike" baseline="0" dirty="0">
                <a:latin typeface="HsdqrjDnpkqpUtopiaStd-Regular"/>
              </a:rPr>
              <a:t>Availability</a:t>
            </a:r>
          </a:p>
          <a:p>
            <a:pPr marL="0" indent="0" algn="l">
              <a:buNone/>
            </a:pPr>
            <a:r>
              <a:rPr lang="en-GB" sz="1800" b="0" i="0" u="none" strike="noStrike" baseline="0" dirty="0">
                <a:latin typeface="HsdqrjDnpkqpUtopiaStd-Regular"/>
              </a:rPr>
              <a:t>AWS S3 ensures that data objects are available at all times. You don’t need to manage</a:t>
            </a:r>
          </a:p>
          <a:p>
            <a:pPr marL="0" indent="0" algn="l">
              <a:buNone/>
            </a:pPr>
            <a:r>
              <a:rPr lang="en-GB" sz="1800" b="0" i="0" u="none" strike="noStrike" baseline="0" dirty="0">
                <a:latin typeface="HsdqrjDnpkqpUtopiaStd-Regular"/>
              </a:rPr>
              <a:t>anything if you have heavy traffic overnight.</a:t>
            </a:r>
          </a:p>
          <a:p>
            <a:pPr marL="0" indent="0" algn="l">
              <a:buNone/>
            </a:pPr>
            <a:endParaRPr lang="en-IN" sz="1800" b="1" dirty="0">
              <a:latin typeface="HsdqrjDnpkqpUtopiaStd-Regular"/>
            </a:endParaRPr>
          </a:p>
          <a:p>
            <a:pPr marR="2400" algn="just">
              <a:buFont typeface="Arial" panose="020B0604020202020204" pitchFamily="34" charset="0"/>
              <a:buChar char="•"/>
            </a:pPr>
            <a:r>
              <a:rPr lang="en-IN" sz="1800" b="1" i="0" u="none" strike="noStrike" baseline="0" dirty="0">
                <a:latin typeface="HsdqrjDnpkqpUtopiaStd-Regular"/>
              </a:rPr>
              <a:t>Cost Efficiency</a:t>
            </a:r>
          </a:p>
          <a:p>
            <a:pPr marL="0" indent="0" algn="l">
              <a:buNone/>
            </a:pPr>
            <a:r>
              <a:rPr lang="en-GB" sz="1800" b="0" i="0" u="none" strike="noStrike" baseline="0" dirty="0">
                <a:latin typeface="HsdqrjDnpkqpUtopiaStd-Regular"/>
              </a:rPr>
              <a:t>AWS S3 follows the pay-as-you-go strategy, meaning you only have to pay for the</a:t>
            </a:r>
          </a:p>
          <a:p>
            <a:pPr marL="0" indent="0" algn="l">
              <a:buNone/>
            </a:pPr>
            <a:r>
              <a:rPr lang="en-GB" sz="1800" b="0" i="0" u="none" strike="noStrike" baseline="0" dirty="0">
                <a:latin typeface="HsdqrjDnpkqpUtopiaStd-Regular"/>
              </a:rPr>
              <a:t>data objects you have stored and retrieved on AWS S3. For </a:t>
            </a:r>
            <a:r>
              <a:rPr lang="en-GB" sz="1800" b="0" i="0" u="none" strike="noStrike" baseline="0" dirty="0" err="1">
                <a:latin typeface="HsdqrjDnpkqpUtopiaStd-Regular"/>
              </a:rPr>
              <a:t>startups</a:t>
            </a:r>
            <a:r>
              <a:rPr lang="en-GB" sz="1800" b="0" i="0" u="none" strike="noStrike" baseline="0" dirty="0">
                <a:latin typeface="HsdqrjDnpkqpUtopiaStd-Regular"/>
              </a:rPr>
              <a:t> and small-scale</a:t>
            </a:r>
          </a:p>
          <a:p>
            <a:pPr marL="0" indent="0" algn="l">
              <a:buNone/>
            </a:pPr>
            <a:r>
              <a:rPr lang="en-GB" sz="1800" b="0" i="0" u="none" strike="noStrike" baseline="0" dirty="0">
                <a:latin typeface="HsdqrjDnpkqpUtopiaStd-Regular"/>
              </a:rPr>
              <a:t>companies, it becomes inexpensive to use data storage infrastructure.</a:t>
            </a:r>
          </a:p>
          <a:p>
            <a:pPr marL="0" indent="0" algn="l">
              <a:buNone/>
            </a:pPr>
            <a:endParaRPr lang="en-IN" sz="1800" b="1" i="0" u="none" strike="noStrike" baseline="0" dirty="0">
              <a:latin typeface="HsdqrjDnpkqpUtopiaStd-Regular"/>
            </a:endParaRPr>
          </a:p>
          <a:p>
            <a:pPr marR="2400" algn="just">
              <a:buFont typeface="Arial" panose="020B0604020202020204" pitchFamily="34" charset="0"/>
              <a:buChar char="•"/>
            </a:pPr>
            <a:r>
              <a:rPr lang="en-IN" sz="1800" b="1" i="0" u="none" strike="noStrike" baseline="0" dirty="0">
                <a:latin typeface="HsdqrjDnpkqpUtopiaStd-Regular"/>
              </a:rPr>
              <a:t>Static Web Hosting</a:t>
            </a:r>
            <a:endParaRPr lang="en-IN" sz="1800" b="1" dirty="0">
              <a:latin typeface="YsjwmwWvjqfrUtopiaStd-Regular"/>
            </a:endParaRPr>
          </a:p>
          <a:p>
            <a:pPr marL="0" indent="0" algn="l">
              <a:buNone/>
            </a:pPr>
            <a:r>
              <a:rPr lang="en-GB" sz="1800" b="0" i="0" u="none" strike="noStrike" baseline="0" dirty="0">
                <a:latin typeface="HsdqrjDnpkqpUtopiaStd-Regular"/>
              </a:rPr>
              <a:t>AWS S3 provides static web site hosting that can be mapped. When you have static HTML</a:t>
            </a:r>
          </a:p>
          <a:p>
            <a:pPr marL="0" indent="0" algn="l">
              <a:buNone/>
            </a:pPr>
            <a:r>
              <a:rPr lang="en-GB" sz="1800" b="0" i="0" u="none" strike="noStrike" baseline="0" dirty="0">
                <a:latin typeface="HsdqrjDnpkqpUtopiaStd-Regular"/>
              </a:rPr>
              <a:t>web sites, you can opt for hosting on S3 rather than purchasing the hosting space.</a:t>
            </a:r>
            <a:endParaRPr lang="en-IN" sz="1800" b="0" i="0" u="none" strike="noStrike" baseline="0" dirty="0">
              <a:solidFill>
                <a:srgbClr val="000000"/>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1502093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S3 features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1800" dirty="0">
                <a:latin typeface="NewBaskerville-Roman"/>
              </a:rPr>
              <a:t> </a:t>
            </a:r>
            <a:endParaRPr lang="en-IN" sz="1800" dirty="0">
              <a:latin typeface="YsjwmwWvjqfrUtopiaStd-Regular"/>
            </a:endParaRPr>
          </a:p>
          <a:p>
            <a:pPr>
              <a:buFont typeface="Arial" panose="020B0604020202020204" pitchFamily="34" charset="0"/>
              <a:buChar char="•"/>
            </a:pPr>
            <a:endParaRPr lang="en-IN" sz="1800" b="0" i="0" u="none" strike="noStrike" baseline="0" dirty="0">
              <a:solidFill>
                <a:srgbClr val="000000"/>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pic>
        <p:nvPicPr>
          <p:cNvPr id="5" name="Picture 4">
            <a:extLst>
              <a:ext uri="{FF2B5EF4-FFF2-40B4-BE49-F238E27FC236}">
                <a16:creationId xmlns:a16="http://schemas.microsoft.com/office/drawing/2014/main" id="{92B673E8-F8BC-44AB-8BDA-1EF79D9966C8}"/>
              </a:ext>
            </a:extLst>
          </p:cNvPr>
          <p:cNvPicPr>
            <a:picLocks noChangeAspect="1"/>
          </p:cNvPicPr>
          <p:nvPr/>
        </p:nvPicPr>
        <p:blipFill>
          <a:blip r:embed="rId2"/>
          <a:stretch>
            <a:fillRect/>
          </a:stretch>
        </p:blipFill>
        <p:spPr>
          <a:xfrm>
            <a:off x="152399" y="914400"/>
            <a:ext cx="8705850" cy="4191000"/>
          </a:xfrm>
          <a:prstGeom prst="rect">
            <a:avLst/>
          </a:prstGeom>
        </p:spPr>
      </p:pic>
    </p:spTree>
    <p:extLst>
      <p:ext uri="{BB962C8B-B14F-4D97-AF65-F5344CB8AC3E}">
        <p14:creationId xmlns:p14="http://schemas.microsoft.com/office/powerpoint/2010/main" val="2139571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S3 features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1800" dirty="0">
                <a:latin typeface="NewBaskerville-Roman"/>
              </a:rPr>
              <a:t> </a:t>
            </a:r>
            <a:endParaRPr lang="en-IN" sz="1800" dirty="0">
              <a:latin typeface="YsjwmwWvjqfrUtopiaStd-Regular"/>
            </a:endParaRPr>
          </a:p>
          <a:p>
            <a:pPr>
              <a:buFont typeface="Arial" panose="020B0604020202020204" pitchFamily="34" charset="0"/>
              <a:buChar char="•"/>
            </a:pPr>
            <a:endParaRPr lang="en-IN" sz="1800" b="0" i="0" u="none" strike="noStrike" baseline="0" dirty="0">
              <a:solidFill>
                <a:srgbClr val="000000"/>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pic>
        <p:nvPicPr>
          <p:cNvPr id="5" name="Picture 4">
            <a:extLst>
              <a:ext uri="{FF2B5EF4-FFF2-40B4-BE49-F238E27FC236}">
                <a16:creationId xmlns:a16="http://schemas.microsoft.com/office/drawing/2014/main" id="{F34445B4-9A3D-429F-914D-BC3803D9E4E1}"/>
              </a:ext>
            </a:extLst>
          </p:cNvPr>
          <p:cNvPicPr>
            <a:picLocks noChangeAspect="1"/>
          </p:cNvPicPr>
          <p:nvPr/>
        </p:nvPicPr>
        <p:blipFill>
          <a:blip r:embed="rId2"/>
          <a:stretch>
            <a:fillRect/>
          </a:stretch>
        </p:blipFill>
        <p:spPr>
          <a:xfrm>
            <a:off x="285750" y="1079059"/>
            <a:ext cx="8572500" cy="3162300"/>
          </a:xfrm>
          <a:prstGeom prst="rect">
            <a:avLst/>
          </a:prstGeom>
        </p:spPr>
      </p:pic>
    </p:spTree>
    <p:extLst>
      <p:ext uri="{BB962C8B-B14F-4D97-AF65-F5344CB8AC3E}">
        <p14:creationId xmlns:p14="http://schemas.microsoft.com/office/powerpoint/2010/main" val="30081442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Banded">
  <a:themeElements>
    <a:clrScheme name="Banded">
      <a:dk1>
        <a:srgbClr val="2C2C2C"/>
      </a:dk1>
      <a:lt1>
        <a:srgbClr val="FFFFFF"/>
      </a:lt1>
      <a:dk2>
        <a:srgbClr val="F56617"/>
      </a:dk2>
      <a:lt2>
        <a:srgbClr val="DDDDDD"/>
      </a:lt2>
      <a:accent1>
        <a:srgbClr val="FFC000"/>
      </a:accent1>
      <a:accent2>
        <a:srgbClr val="BD582C"/>
      </a:accent2>
      <a:accent3>
        <a:srgbClr val="865640"/>
      </a:accent3>
      <a:accent4>
        <a:srgbClr val="9B8357"/>
      </a:accent4>
      <a:accent5>
        <a:srgbClr val="C2BC80"/>
      </a:accent5>
      <a:accent6>
        <a:srgbClr val="94A080"/>
      </a:accent6>
      <a:hlink>
        <a:srgbClr val="FF9933"/>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7CF026C-957E-4F4E-893C-D02C23AB631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30497</TotalTime>
  <Words>2195</Words>
  <Application>Microsoft Office PowerPoint</Application>
  <PresentationFormat>On-screen Show (4:3)</PresentationFormat>
  <Paragraphs>288</Paragraphs>
  <Slides>38</Slides>
  <Notes>7</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38</vt:i4>
      </vt:variant>
    </vt:vector>
  </HeadingPairs>
  <TitlesOfParts>
    <vt:vector size="56" baseType="lpstr">
      <vt:lpstr>Yu Gothic Medium</vt:lpstr>
      <vt:lpstr>Amazon Ember</vt:lpstr>
      <vt:lpstr>AmazonEmber</vt:lpstr>
      <vt:lpstr>Arial</vt:lpstr>
      <vt:lpstr>Calibri</vt:lpstr>
      <vt:lpstr>Century Schoolbook</vt:lpstr>
      <vt:lpstr>Corbel</vt:lpstr>
      <vt:lpstr>HsdqrjDnpkqpUtopiaStd-Regular</vt:lpstr>
      <vt:lpstr>inherit</vt:lpstr>
      <vt:lpstr>LcvxgrPrpyjrTheSansMonoConNormal</vt:lpstr>
      <vt:lpstr>NewBaskerville-Roman</vt:lpstr>
      <vt:lpstr>Palatino LT Std</vt:lpstr>
      <vt:lpstr>Times New Roman</vt:lpstr>
      <vt:lpstr>Wingdings</vt:lpstr>
      <vt:lpstr>Wingdings 2</vt:lpstr>
      <vt:lpstr>YsjwmwWvjqfrUtopiaStd-Regular</vt:lpstr>
      <vt:lpstr>Oriel</vt:lpstr>
      <vt:lpstr>Banded</vt:lpstr>
      <vt:lpstr>PowerPoint Presentation</vt:lpstr>
      <vt:lpstr>S3 (Simple Storage service)</vt:lpstr>
      <vt:lpstr>      AWS S3</vt:lpstr>
      <vt:lpstr>      AWS S3</vt:lpstr>
      <vt:lpstr>      AWS S3</vt:lpstr>
      <vt:lpstr>      AWS S3</vt:lpstr>
      <vt:lpstr>      AWS S3 features</vt:lpstr>
      <vt:lpstr>      AWS S3 features</vt:lpstr>
      <vt:lpstr>      AWS S3 features</vt:lpstr>
      <vt:lpstr>      AWS S3 Configuring</vt:lpstr>
      <vt:lpstr>S3 Buckets</vt:lpstr>
      <vt:lpstr>      S3 Namespace</vt:lpstr>
      <vt:lpstr>      AWS S3</vt:lpstr>
      <vt:lpstr>      AWS S3 Bucket</vt:lpstr>
      <vt:lpstr>      AWS S3 Bucket </vt:lpstr>
      <vt:lpstr>      AWS S3 Bucket Properties</vt:lpstr>
      <vt:lpstr>S3 Objects</vt:lpstr>
      <vt:lpstr>      AWS S3</vt:lpstr>
      <vt:lpstr>      AWS S3 Objects</vt:lpstr>
      <vt:lpstr>      AWS S3 Objects</vt:lpstr>
      <vt:lpstr>      S3 Object keys</vt:lpstr>
      <vt:lpstr>      AWS S3 Logging</vt:lpstr>
      <vt:lpstr>      AWS S3 Events</vt:lpstr>
      <vt:lpstr>      AWS S3 Versioning</vt:lpstr>
      <vt:lpstr>      AWS S3 Versioning</vt:lpstr>
      <vt:lpstr>      AWS S3 – Cross Region Replication</vt:lpstr>
      <vt:lpstr>S3 using AWS CLI</vt:lpstr>
      <vt:lpstr>      S3 using AWS CLI</vt:lpstr>
      <vt:lpstr>      S3 using AWS CLI</vt:lpstr>
      <vt:lpstr>      S3 using AWS CLI</vt:lpstr>
      <vt:lpstr>      S3 using AWS CLI</vt:lpstr>
      <vt:lpstr>      S3 using AWS CLI</vt:lpstr>
      <vt:lpstr>Hosting Static WS in S3</vt:lpstr>
      <vt:lpstr>      S3 using AWS CLI – Hosting ws</vt:lpstr>
      <vt:lpstr>Working with S3 using Java API</vt:lpstr>
      <vt:lpstr>      S3 using AWS SDK - Objects</vt:lpstr>
      <vt:lpstr>Working with AWS RDS (Relational Database Service)</vt:lpstr>
      <vt:lpstr>       using AWS 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bhaskar</dc:creator>
  <cp:lastModifiedBy>K bhaskar</cp:lastModifiedBy>
  <cp:revision>2801</cp:revision>
  <dcterms:created xsi:type="dcterms:W3CDTF">2014-03-18T22:56:13Z</dcterms:created>
  <dcterms:modified xsi:type="dcterms:W3CDTF">2021-05-28T06:33:19Z</dcterms:modified>
</cp:coreProperties>
</file>