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9" r:id="rId4"/>
    <p:sldId id="261" r:id="rId5"/>
    <p:sldId id="262"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2/29/2020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66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762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723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9299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06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0966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624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507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8163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2396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179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876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983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240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37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233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475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94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2/29/2020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744345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ity_of_Johannesburg_Metropolitan_Municipality" TargetMode="External"/><Relationship Id="rId2" Type="http://schemas.openxmlformats.org/officeDocument/2006/relationships/hyperlink" Target="http://localhost:8889/notebooks/Battle%20of%20Neighbourhoods%20-%20Week2%20-%20Capstone%20Project%20on%20Johannesburg.ipynb#Data"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15B9-4A2A-431D-A4E3-3FC550C9CB7D}"/>
              </a:ext>
            </a:extLst>
          </p:cNvPr>
          <p:cNvSpPr>
            <a:spLocks noGrp="1"/>
          </p:cNvSpPr>
          <p:nvPr>
            <p:ph type="ctrTitle"/>
          </p:nvPr>
        </p:nvSpPr>
        <p:spPr/>
        <p:txBody>
          <a:bodyPr>
            <a:noAutofit/>
          </a:bodyPr>
          <a:lstStyle/>
          <a:p>
            <a:r>
              <a:rPr lang="en-US" sz="2800" b="1" dirty="0"/>
              <a:t>THE BATTLE OF NEIGHBORHOODS FROM COURSERA CAPSTONE(Johannesburg)</a:t>
            </a:r>
            <a:endParaRPr lang="en-US" sz="2800" dirty="0"/>
          </a:p>
        </p:txBody>
      </p:sp>
      <p:sp>
        <p:nvSpPr>
          <p:cNvPr id="3" name="Subtitle 2">
            <a:extLst>
              <a:ext uri="{FF2B5EF4-FFF2-40B4-BE49-F238E27FC236}">
                <a16:creationId xmlns:a16="http://schemas.microsoft.com/office/drawing/2014/main" id="{68B094E2-27E1-43EC-94BA-FC3E36F4B26C}"/>
              </a:ext>
            </a:extLst>
          </p:cNvPr>
          <p:cNvSpPr>
            <a:spLocks noGrp="1"/>
          </p:cNvSpPr>
          <p:nvPr>
            <p:ph type="subTitle" idx="1"/>
          </p:nvPr>
        </p:nvSpPr>
        <p:spPr/>
        <p:txBody>
          <a:bodyPr>
            <a:normAutofit/>
          </a:bodyPr>
          <a:lstStyle/>
          <a:p>
            <a:r>
              <a:rPr lang="en-US" dirty="0">
                <a:solidFill>
                  <a:schemeClr val="tx1"/>
                </a:solidFill>
              </a:rPr>
              <a:t>IBM/Coursera Applied Data Science Capstone Project</a:t>
            </a:r>
          </a:p>
          <a:p>
            <a:r>
              <a:rPr lang="en-US" b="1" dirty="0">
                <a:solidFill>
                  <a:schemeClr val="tx1"/>
                </a:solidFill>
              </a:rPr>
              <a:t>Submitted by: </a:t>
            </a:r>
            <a:r>
              <a:rPr lang="en-US" b="1" dirty="0" err="1">
                <a:solidFill>
                  <a:schemeClr val="tx1"/>
                </a:solidFill>
              </a:rPr>
              <a:t>Koduru</a:t>
            </a:r>
            <a:r>
              <a:rPr lang="en-US" b="1" dirty="0">
                <a:solidFill>
                  <a:schemeClr val="tx1"/>
                </a:solidFill>
              </a:rPr>
              <a:t> Bhasker</a:t>
            </a:r>
          </a:p>
        </p:txBody>
      </p:sp>
    </p:spTree>
    <p:extLst>
      <p:ext uri="{BB962C8B-B14F-4D97-AF65-F5344CB8AC3E}">
        <p14:creationId xmlns:p14="http://schemas.microsoft.com/office/powerpoint/2010/main" val="146175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49D8-B05B-40BD-AAAB-8AE2073DE9D5}"/>
              </a:ext>
            </a:extLst>
          </p:cNvPr>
          <p:cNvSpPr>
            <a:spLocks noGrp="1"/>
          </p:cNvSpPr>
          <p:nvPr>
            <p:ph type="title"/>
          </p:nvPr>
        </p:nvSpPr>
        <p:spPr>
          <a:xfrm>
            <a:off x="913775" y="618518"/>
            <a:ext cx="10364451" cy="832778"/>
          </a:xfrm>
        </p:spPr>
        <p:txBody>
          <a:bodyPr/>
          <a:lstStyle/>
          <a:p>
            <a:r>
              <a:rPr lang="en-US" dirty="0"/>
              <a:t>Introduction</a:t>
            </a:r>
          </a:p>
        </p:txBody>
      </p:sp>
      <p:sp>
        <p:nvSpPr>
          <p:cNvPr id="3" name="Content Placeholder 2">
            <a:extLst>
              <a:ext uri="{FF2B5EF4-FFF2-40B4-BE49-F238E27FC236}">
                <a16:creationId xmlns:a16="http://schemas.microsoft.com/office/drawing/2014/main" id="{4F1002E9-4351-4511-9283-FEAD9E879172}"/>
              </a:ext>
            </a:extLst>
          </p:cNvPr>
          <p:cNvSpPr>
            <a:spLocks noGrp="1"/>
          </p:cNvSpPr>
          <p:nvPr>
            <p:ph sz="quarter" idx="13"/>
          </p:nvPr>
        </p:nvSpPr>
        <p:spPr>
          <a:xfrm>
            <a:off x="913774" y="1342240"/>
            <a:ext cx="10363826" cy="4448960"/>
          </a:xfrm>
        </p:spPr>
        <p:txBody>
          <a:bodyPr/>
          <a:lstStyle/>
          <a:p>
            <a:r>
              <a:rPr lang="en-US" dirty="0"/>
              <a:t>This project is related to understanding the appropriate location for having a gas station in </a:t>
            </a:r>
            <a:r>
              <a:rPr lang="en-US" b="1" dirty="0"/>
              <a:t>South Africa</a:t>
            </a:r>
            <a:r>
              <a:rPr lang="en-US" dirty="0"/>
              <a:t>. </a:t>
            </a:r>
          </a:p>
          <a:p>
            <a:r>
              <a:rPr lang="en-US" dirty="0"/>
              <a:t>The city of choice is </a:t>
            </a:r>
            <a:r>
              <a:rPr lang="en-US" b="1" dirty="0"/>
              <a:t>Johannesburg</a:t>
            </a:r>
            <a:r>
              <a:rPr lang="en-US" dirty="0"/>
              <a:t>. </a:t>
            </a:r>
            <a:r>
              <a:rPr lang="en-US" b="1" dirty="0"/>
              <a:t>Johannesburg</a:t>
            </a:r>
            <a:r>
              <a:rPr lang="en-US" dirty="0"/>
              <a:t> is the largest city of </a:t>
            </a:r>
            <a:r>
              <a:rPr lang="en-US" b="1" dirty="0"/>
              <a:t>South Africa</a:t>
            </a:r>
            <a:r>
              <a:rPr lang="en-US" dirty="0"/>
              <a:t> and is also one of the 50 largest urban areas of the world. Apart from being the largest city, </a:t>
            </a:r>
            <a:r>
              <a:rPr lang="en-US" b="1" dirty="0"/>
              <a:t>Johannesburg</a:t>
            </a:r>
            <a:r>
              <a:rPr lang="en-US" dirty="0"/>
              <a:t> is also most populous city with a population density of &gt;2000 /</a:t>
            </a:r>
            <a:r>
              <a:rPr lang="en-US" dirty="0" err="1"/>
              <a:t>sq</a:t>
            </a:r>
            <a:r>
              <a:rPr lang="en-US" dirty="0"/>
              <a:t> km. The urban population is also very high. The passenger car sales for the past two months(Dec-19 and Jan-20) was averaging at ~40000 cars in the country with a major contribution from </a:t>
            </a:r>
            <a:r>
              <a:rPr lang="en-US" b="1" dirty="0"/>
              <a:t>Johannesburg</a:t>
            </a:r>
            <a:r>
              <a:rPr lang="en-US" dirty="0"/>
              <a:t>. </a:t>
            </a:r>
          </a:p>
          <a:p>
            <a:r>
              <a:rPr lang="en-US" dirty="0"/>
              <a:t>The purpose of this work is to locate an appropriate place for Gas station in </a:t>
            </a:r>
            <a:r>
              <a:rPr lang="en-US" b="1" dirty="0"/>
              <a:t>Johannesburg</a:t>
            </a:r>
            <a:r>
              <a:rPr lang="en-US" dirty="0"/>
              <a:t>. The existing Gas Stations locations and their proximity to each other will be analyzed as part of this work.</a:t>
            </a:r>
          </a:p>
        </p:txBody>
      </p:sp>
    </p:spTree>
    <p:extLst>
      <p:ext uri="{BB962C8B-B14F-4D97-AF65-F5344CB8AC3E}">
        <p14:creationId xmlns:p14="http://schemas.microsoft.com/office/powerpoint/2010/main" val="136059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4A97-F8DB-4AF0-8F0C-F7FF92A506E4}"/>
              </a:ext>
            </a:extLst>
          </p:cNvPr>
          <p:cNvSpPr>
            <a:spLocks noGrp="1"/>
          </p:cNvSpPr>
          <p:nvPr>
            <p:ph type="title"/>
          </p:nvPr>
        </p:nvSpPr>
        <p:spPr>
          <a:xfrm>
            <a:off x="913775" y="618518"/>
            <a:ext cx="10364451" cy="849556"/>
          </a:xfrm>
        </p:spPr>
        <p:txBody>
          <a:bodyPr/>
          <a:lstStyle/>
          <a:p>
            <a:r>
              <a:rPr lang="en-US" dirty="0"/>
              <a:t>Data and Data Sources</a:t>
            </a:r>
          </a:p>
        </p:txBody>
      </p:sp>
      <p:sp>
        <p:nvSpPr>
          <p:cNvPr id="3" name="Content Placeholder 2">
            <a:extLst>
              <a:ext uri="{FF2B5EF4-FFF2-40B4-BE49-F238E27FC236}">
                <a16:creationId xmlns:a16="http://schemas.microsoft.com/office/drawing/2014/main" id="{7906520B-705D-400B-BE62-B2AC81BF9996}"/>
              </a:ext>
            </a:extLst>
          </p:cNvPr>
          <p:cNvSpPr>
            <a:spLocks noGrp="1"/>
          </p:cNvSpPr>
          <p:nvPr>
            <p:ph sz="quarter" idx="13"/>
          </p:nvPr>
        </p:nvSpPr>
        <p:spPr>
          <a:xfrm>
            <a:off x="913774" y="1468074"/>
            <a:ext cx="10363826" cy="4323125"/>
          </a:xfrm>
        </p:spPr>
        <p:txBody>
          <a:bodyPr>
            <a:normAutofit/>
          </a:bodyPr>
          <a:lstStyle/>
          <a:p>
            <a:r>
              <a:rPr lang="en-US" b="1" dirty="0"/>
              <a:t>Data</a:t>
            </a:r>
            <a:r>
              <a:rPr lang="en-US" b="1" dirty="0">
                <a:hlinkClick r:id="rId2"/>
              </a:rPr>
              <a:t>¶</a:t>
            </a:r>
            <a:endParaRPr lang="en-US" b="1" dirty="0"/>
          </a:p>
          <a:p>
            <a:pPr lvl="1"/>
            <a:r>
              <a:rPr lang="en-US" dirty="0"/>
              <a:t>Based on definition of our problem, factors that will influence our </a:t>
            </a:r>
            <a:r>
              <a:rPr lang="en-US" dirty="0" err="1"/>
              <a:t>decission</a:t>
            </a:r>
            <a:r>
              <a:rPr lang="en-US" dirty="0"/>
              <a:t> are:</a:t>
            </a:r>
          </a:p>
          <a:p>
            <a:pPr lvl="1"/>
            <a:r>
              <a:rPr lang="en-US" dirty="0"/>
              <a:t>List of location and neighborhoods of Johannesburg</a:t>
            </a:r>
          </a:p>
          <a:p>
            <a:pPr lvl="1"/>
            <a:r>
              <a:rPr lang="en-US" dirty="0"/>
              <a:t>Number of and distance other Gas stations in the neighborhood, if any</a:t>
            </a:r>
          </a:p>
          <a:p>
            <a:r>
              <a:rPr lang="en-US" b="1" dirty="0"/>
              <a:t>Data Sources</a:t>
            </a:r>
          </a:p>
          <a:p>
            <a:pPr lvl="1"/>
            <a:r>
              <a:rPr lang="en-US" dirty="0"/>
              <a:t>Municipalities and neighborhoods of Johannesburg from Wikipedia (</a:t>
            </a:r>
            <a:r>
              <a:rPr lang="en-US" u="sng" dirty="0">
                <a:hlinkClick r:id="rId3"/>
              </a:rPr>
              <a:t>https://en.wikipedia.org/wiki/City_of_Johannesburg_Metropolitan_Municipality</a:t>
            </a:r>
            <a:r>
              <a:rPr lang="en-US" dirty="0"/>
              <a:t>);</a:t>
            </a:r>
          </a:p>
          <a:p>
            <a:pPr lvl="1"/>
            <a:r>
              <a:rPr lang="en-US" dirty="0"/>
              <a:t>Geocode information from </a:t>
            </a:r>
            <a:r>
              <a:rPr lang="en-US" dirty="0" err="1"/>
              <a:t>Geopy</a:t>
            </a:r>
            <a:r>
              <a:rPr lang="en-US" dirty="0"/>
              <a:t>;</a:t>
            </a:r>
          </a:p>
          <a:p>
            <a:pPr lvl="1"/>
            <a:r>
              <a:rPr lang="en-US" dirty="0"/>
              <a:t>Gas stations in Johannesburg from Foursquare</a:t>
            </a:r>
          </a:p>
          <a:p>
            <a:endParaRPr lang="en-US" dirty="0"/>
          </a:p>
        </p:txBody>
      </p:sp>
    </p:spTree>
    <p:extLst>
      <p:ext uri="{BB962C8B-B14F-4D97-AF65-F5344CB8AC3E}">
        <p14:creationId xmlns:p14="http://schemas.microsoft.com/office/powerpoint/2010/main" val="169722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4A97-F8DB-4AF0-8F0C-F7FF92A506E4}"/>
              </a:ext>
            </a:extLst>
          </p:cNvPr>
          <p:cNvSpPr>
            <a:spLocks noGrp="1"/>
          </p:cNvSpPr>
          <p:nvPr>
            <p:ph type="title"/>
          </p:nvPr>
        </p:nvSpPr>
        <p:spPr>
          <a:xfrm>
            <a:off x="913775" y="618518"/>
            <a:ext cx="10364451" cy="849556"/>
          </a:xfrm>
        </p:spPr>
        <p:txBody>
          <a:bodyPr/>
          <a:lstStyle/>
          <a:p>
            <a:r>
              <a:rPr lang="en-US" dirty="0"/>
              <a:t>Methodology</a:t>
            </a:r>
          </a:p>
        </p:txBody>
      </p:sp>
      <p:sp>
        <p:nvSpPr>
          <p:cNvPr id="3" name="Content Placeholder 2">
            <a:extLst>
              <a:ext uri="{FF2B5EF4-FFF2-40B4-BE49-F238E27FC236}">
                <a16:creationId xmlns:a16="http://schemas.microsoft.com/office/drawing/2014/main" id="{7906520B-705D-400B-BE62-B2AC81BF9996}"/>
              </a:ext>
            </a:extLst>
          </p:cNvPr>
          <p:cNvSpPr>
            <a:spLocks noGrp="1"/>
          </p:cNvSpPr>
          <p:nvPr>
            <p:ph sz="quarter" idx="13"/>
          </p:nvPr>
        </p:nvSpPr>
        <p:spPr>
          <a:xfrm>
            <a:off x="913774" y="1468074"/>
            <a:ext cx="10363826" cy="4323125"/>
          </a:xfrm>
        </p:spPr>
        <p:txBody>
          <a:bodyPr>
            <a:normAutofit/>
          </a:bodyPr>
          <a:lstStyle/>
          <a:p>
            <a:r>
              <a:rPr lang="en-US" dirty="0"/>
              <a:t>Data collection from </a:t>
            </a:r>
            <a:r>
              <a:rPr lang="en-US" dirty="0" err="1"/>
              <a:t>wikipedia</a:t>
            </a:r>
            <a:endParaRPr lang="en-US" dirty="0"/>
          </a:p>
          <a:p>
            <a:r>
              <a:rPr lang="en-US" dirty="0"/>
              <a:t>Data insertion into my </a:t>
            </a:r>
            <a:r>
              <a:rPr lang="en-US" dirty="0" err="1"/>
              <a:t>Jupyter</a:t>
            </a:r>
            <a:r>
              <a:rPr lang="en-US" dirty="0"/>
              <a:t> notebook</a:t>
            </a:r>
          </a:p>
          <a:p>
            <a:r>
              <a:rPr lang="en-US" dirty="0"/>
              <a:t>Data preprocessing done in Notebook, leveraging </a:t>
            </a:r>
            <a:r>
              <a:rPr lang="en-US" dirty="0" err="1"/>
              <a:t>Numpy</a:t>
            </a:r>
            <a:r>
              <a:rPr lang="en-US" dirty="0"/>
              <a:t> and Pandas</a:t>
            </a:r>
          </a:p>
          <a:p>
            <a:r>
              <a:rPr lang="en-US" dirty="0"/>
              <a:t>Venue data was obtained via calls to the Foursquare API</a:t>
            </a:r>
          </a:p>
          <a:p>
            <a:r>
              <a:rPr lang="en-US" dirty="0"/>
              <a:t>Data visualization was achieved with a combination of </a:t>
            </a:r>
            <a:r>
              <a:rPr lang="en-US" dirty="0" err="1"/>
              <a:t>Geopy</a:t>
            </a:r>
            <a:r>
              <a:rPr lang="en-US" dirty="0"/>
              <a:t> and Folium to render maps of the clustered zip codes</a:t>
            </a:r>
          </a:p>
          <a:p>
            <a:r>
              <a:rPr lang="en-US" dirty="0"/>
              <a:t>Direct (manual/human) observation and analysis of the data frames  used to arrive at the final recommendation</a:t>
            </a:r>
          </a:p>
          <a:p>
            <a:endParaRPr lang="en-US" dirty="0"/>
          </a:p>
        </p:txBody>
      </p:sp>
    </p:spTree>
    <p:extLst>
      <p:ext uri="{BB962C8B-B14F-4D97-AF65-F5344CB8AC3E}">
        <p14:creationId xmlns:p14="http://schemas.microsoft.com/office/powerpoint/2010/main" val="279454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4A97-F8DB-4AF0-8F0C-F7FF92A506E4}"/>
              </a:ext>
            </a:extLst>
          </p:cNvPr>
          <p:cNvSpPr>
            <a:spLocks noGrp="1"/>
          </p:cNvSpPr>
          <p:nvPr>
            <p:ph type="title"/>
          </p:nvPr>
        </p:nvSpPr>
        <p:spPr>
          <a:xfrm>
            <a:off x="913775" y="618518"/>
            <a:ext cx="10364451" cy="581108"/>
          </a:xfrm>
        </p:spPr>
        <p:txBody>
          <a:bodyPr>
            <a:normAutofit fontScale="90000"/>
          </a:bodyPr>
          <a:lstStyle/>
          <a:p>
            <a:r>
              <a:rPr lang="en-US" dirty="0"/>
              <a:t>Results</a:t>
            </a:r>
          </a:p>
        </p:txBody>
      </p:sp>
      <p:pic>
        <p:nvPicPr>
          <p:cNvPr id="4" name="Content Placeholder 3">
            <a:extLst>
              <a:ext uri="{FF2B5EF4-FFF2-40B4-BE49-F238E27FC236}">
                <a16:creationId xmlns:a16="http://schemas.microsoft.com/office/drawing/2014/main" id="{F21BC64B-0014-4BB2-BA57-77DE4AD19E48}"/>
              </a:ext>
            </a:extLst>
          </p:cNvPr>
          <p:cNvPicPr>
            <a:picLocks noGrp="1" noChangeAspect="1"/>
          </p:cNvPicPr>
          <p:nvPr>
            <p:ph sz="quarter" idx="13"/>
          </p:nvPr>
        </p:nvPicPr>
        <p:blipFill>
          <a:blip r:embed="rId2"/>
          <a:stretch>
            <a:fillRect/>
          </a:stretch>
        </p:blipFill>
        <p:spPr>
          <a:xfrm>
            <a:off x="1590159" y="1730059"/>
            <a:ext cx="7879464" cy="4322762"/>
          </a:xfrm>
          <a:prstGeom prst="rect">
            <a:avLst/>
          </a:prstGeom>
        </p:spPr>
      </p:pic>
      <p:sp>
        <p:nvSpPr>
          <p:cNvPr id="5" name="Rectangle 4">
            <a:extLst>
              <a:ext uri="{FF2B5EF4-FFF2-40B4-BE49-F238E27FC236}">
                <a16:creationId xmlns:a16="http://schemas.microsoft.com/office/drawing/2014/main" id="{23363D22-D047-4AFD-93C9-2992B7891FF4}"/>
              </a:ext>
            </a:extLst>
          </p:cNvPr>
          <p:cNvSpPr/>
          <p:nvPr/>
        </p:nvSpPr>
        <p:spPr>
          <a:xfrm>
            <a:off x="1543871" y="1352554"/>
            <a:ext cx="7972040" cy="377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Various Municipalities in Johannesburg</a:t>
            </a:r>
          </a:p>
        </p:txBody>
      </p:sp>
    </p:spTree>
    <p:extLst>
      <p:ext uri="{BB962C8B-B14F-4D97-AF65-F5344CB8AC3E}">
        <p14:creationId xmlns:p14="http://schemas.microsoft.com/office/powerpoint/2010/main" val="75722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1D92-E053-467A-A672-A09FB45AADF3}"/>
              </a:ext>
            </a:extLst>
          </p:cNvPr>
          <p:cNvSpPr>
            <a:spLocks noGrp="1"/>
          </p:cNvSpPr>
          <p:nvPr>
            <p:ph type="title"/>
          </p:nvPr>
        </p:nvSpPr>
        <p:spPr>
          <a:xfrm>
            <a:off x="913775" y="618518"/>
            <a:ext cx="10364451" cy="589498"/>
          </a:xfrm>
        </p:spPr>
        <p:txBody>
          <a:bodyPr>
            <a:normAutofit fontScale="90000"/>
          </a:bodyPr>
          <a:lstStyle/>
          <a:p>
            <a:r>
              <a:rPr lang="en-US" dirty="0"/>
              <a:t>Results</a:t>
            </a:r>
          </a:p>
        </p:txBody>
      </p:sp>
      <p:pic>
        <p:nvPicPr>
          <p:cNvPr id="4" name="Content Placeholder 3">
            <a:extLst>
              <a:ext uri="{FF2B5EF4-FFF2-40B4-BE49-F238E27FC236}">
                <a16:creationId xmlns:a16="http://schemas.microsoft.com/office/drawing/2014/main" id="{E81FFCD9-18F9-4C1E-87C5-001762376AF1}"/>
              </a:ext>
            </a:extLst>
          </p:cNvPr>
          <p:cNvPicPr>
            <a:picLocks noGrp="1" noChangeAspect="1"/>
          </p:cNvPicPr>
          <p:nvPr>
            <p:ph sz="quarter" idx="13"/>
          </p:nvPr>
        </p:nvPicPr>
        <p:blipFill>
          <a:blip r:embed="rId2"/>
          <a:stretch>
            <a:fillRect/>
          </a:stretch>
        </p:blipFill>
        <p:spPr>
          <a:xfrm>
            <a:off x="1202052" y="1627467"/>
            <a:ext cx="9787896" cy="4504886"/>
          </a:xfrm>
          <a:prstGeom prst="rect">
            <a:avLst/>
          </a:prstGeom>
        </p:spPr>
      </p:pic>
      <p:sp>
        <p:nvSpPr>
          <p:cNvPr id="5" name="Rectangle 4">
            <a:extLst>
              <a:ext uri="{FF2B5EF4-FFF2-40B4-BE49-F238E27FC236}">
                <a16:creationId xmlns:a16="http://schemas.microsoft.com/office/drawing/2014/main" id="{7EA82D1D-3156-4399-BC25-4154649BCE4C}"/>
              </a:ext>
            </a:extLst>
          </p:cNvPr>
          <p:cNvSpPr/>
          <p:nvPr/>
        </p:nvSpPr>
        <p:spPr>
          <a:xfrm>
            <a:off x="1204962" y="1208017"/>
            <a:ext cx="9815119" cy="382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of Gas Stations within Johannesburg</a:t>
            </a:r>
          </a:p>
        </p:txBody>
      </p:sp>
    </p:spTree>
    <p:extLst>
      <p:ext uri="{BB962C8B-B14F-4D97-AF65-F5344CB8AC3E}">
        <p14:creationId xmlns:p14="http://schemas.microsoft.com/office/powerpoint/2010/main" val="170336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1D92-E053-467A-A672-A09FB45AADF3}"/>
              </a:ext>
            </a:extLst>
          </p:cNvPr>
          <p:cNvSpPr>
            <a:spLocks noGrp="1"/>
          </p:cNvSpPr>
          <p:nvPr>
            <p:ph type="title"/>
          </p:nvPr>
        </p:nvSpPr>
        <p:spPr>
          <a:xfrm>
            <a:off x="913775" y="618518"/>
            <a:ext cx="10364451" cy="589498"/>
          </a:xfrm>
        </p:spPr>
        <p:txBody>
          <a:bodyPr>
            <a:normAutofit fontScale="90000"/>
          </a:bodyPr>
          <a:lstStyle/>
          <a:p>
            <a:r>
              <a:rPr lang="en-US" dirty="0"/>
              <a:t>Results and Discussion</a:t>
            </a:r>
          </a:p>
        </p:txBody>
      </p:sp>
      <p:sp>
        <p:nvSpPr>
          <p:cNvPr id="6" name="Content Placeholder 5">
            <a:extLst>
              <a:ext uri="{FF2B5EF4-FFF2-40B4-BE49-F238E27FC236}">
                <a16:creationId xmlns:a16="http://schemas.microsoft.com/office/drawing/2014/main" id="{8CA8FEC8-D9C8-4BE5-B2CB-2AAE69777E19}"/>
              </a:ext>
            </a:extLst>
          </p:cNvPr>
          <p:cNvSpPr>
            <a:spLocks noGrp="1"/>
          </p:cNvSpPr>
          <p:nvPr>
            <p:ph sz="quarter" idx="13"/>
          </p:nvPr>
        </p:nvSpPr>
        <p:spPr>
          <a:xfrm>
            <a:off x="913774" y="1208016"/>
            <a:ext cx="10363826" cy="4583183"/>
          </a:xfrm>
        </p:spPr>
        <p:txBody>
          <a:bodyPr/>
          <a:lstStyle/>
          <a:p>
            <a:r>
              <a:rPr lang="en-US" dirty="0"/>
              <a:t>The results have provided the names of the Gas stations from the Foursquare API.  </a:t>
            </a:r>
          </a:p>
          <a:p>
            <a:r>
              <a:rPr lang="en-US" dirty="0"/>
              <a:t>80% of the Gas stations in the city are either owned or a franchise of BP, Shell, ENGEN, the rest 20 owned by TOTAL, Sasol and others. </a:t>
            </a:r>
          </a:p>
          <a:p>
            <a:r>
              <a:rPr lang="en-US" dirty="0"/>
              <a:t>The closer look on the map, shows that the Gas stations are mostly placed on the city main roads.</a:t>
            </a:r>
          </a:p>
          <a:p>
            <a:r>
              <a:rPr lang="en-US" dirty="0"/>
              <a:t>The total number of population and proximity to the capital city and to the gold mine industry makes Johannesburg a city with more population and city with moving traffic. </a:t>
            </a:r>
          </a:p>
          <a:p>
            <a:r>
              <a:rPr lang="en-US" dirty="0"/>
              <a:t>For a city of million people and a city where car sales of 40000 was noticed(in the entire country), more number of gas stations are needed.  </a:t>
            </a:r>
          </a:p>
          <a:p>
            <a:endParaRPr lang="en-US" dirty="0"/>
          </a:p>
        </p:txBody>
      </p:sp>
    </p:spTree>
    <p:extLst>
      <p:ext uri="{BB962C8B-B14F-4D97-AF65-F5344CB8AC3E}">
        <p14:creationId xmlns:p14="http://schemas.microsoft.com/office/powerpoint/2010/main" val="319209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DD5B-D8F9-48E1-BAAD-E8C2D91C26DF}"/>
              </a:ext>
            </a:extLst>
          </p:cNvPr>
          <p:cNvSpPr>
            <a:spLocks noGrp="1"/>
          </p:cNvSpPr>
          <p:nvPr>
            <p:ph type="title"/>
          </p:nvPr>
        </p:nvSpPr>
        <p:spPr>
          <a:xfrm>
            <a:off x="913775" y="618518"/>
            <a:ext cx="10364451" cy="967002"/>
          </a:xfrm>
        </p:spPr>
        <p:txBody>
          <a:bodyPr/>
          <a:lstStyle/>
          <a:p>
            <a:r>
              <a:rPr lang="en-US" dirty="0"/>
              <a:t>Conclusion</a:t>
            </a:r>
          </a:p>
        </p:txBody>
      </p:sp>
      <p:sp>
        <p:nvSpPr>
          <p:cNvPr id="3" name="Content Placeholder 2">
            <a:extLst>
              <a:ext uri="{FF2B5EF4-FFF2-40B4-BE49-F238E27FC236}">
                <a16:creationId xmlns:a16="http://schemas.microsoft.com/office/drawing/2014/main" id="{3B52E1DC-B0E7-4536-9098-8F4656B3E97A}"/>
              </a:ext>
            </a:extLst>
          </p:cNvPr>
          <p:cNvSpPr>
            <a:spLocks noGrp="1"/>
          </p:cNvSpPr>
          <p:nvPr>
            <p:ph sz="quarter" idx="13"/>
          </p:nvPr>
        </p:nvSpPr>
        <p:spPr/>
        <p:txBody>
          <a:bodyPr/>
          <a:lstStyle/>
          <a:p>
            <a:pPr fontAlgn="base"/>
            <a:r>
              <a:rPr lang="en-US" dirty="0"/>
              <a:t>As the city is getting denser and wider roads are being constructed, the need for gas stations that can host convenience stores and rest area, plays a major role. With the boom of electric vehicles spreading across the world, the gas stations need to be planned well and needs further study with population density and active vehicle movement across different areas. </a:t>
            </a:r>
          </a:p>
          <a:p>
            <a:endParaRPr lang="en-US" dirty="0"/>
          </a:p>
        </p:txBody>
      </p:sp>
    </p:spTree>
    <p:extLst>
      <p:ext uri="{BB962C8B-B14F-4D97-AF65-F5344CB8AC3E}">
        <p14:creationId xmlns:p14="http://schemas.microsoft.com/office/powerpoint/2010/main" val="42859389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TotalTime>
  <Words>533</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THE BATTLE OF NEIGHBORHOODS FROM COURSERA CAPSTONE(Johannesburg)</vt:lpstr>
      <vt:lpstr>Introduction</vt:lpstr>
      <vt:lpstr>Data and Data Sources</vt:lpstr>
      <vt:lpstr>Methodology</vt:lpstr>
      <vt:lpstr>Results</vt:lpstr>
      <vt:lpstr>Results</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FROM COURSERA CAPSTONE(Johannesburg)</dc:title>
  <dc:creator>koduru.bhasker koduru.bhasker</dc:creator>
  <cp:lastModifiedBy>koduru.bhasker koduru.bhasker</cp:lastModifiedBy>
  <cp:revision>3</cp:revision>
  <dcterms:created xsi:type="dcterms:W3CDTF">2020-02-28T23:14:06Z</dcterms:created>
  <dcterms:modified xsi:type="dcterms:W3CDTF">2020-02-28T23:30:29Z</dcterms:modified>
</cp:coreProperties>
</file>