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44"/>
  </p:notesMasterIdLst>
  <p:handoutMasterIdLst>
    <p:handoutMasterId r:id="rId45"/>
  </p:handoutMasterIdLst>
  <p:sldIdLst>
    <p:sldId id="257" r:id="rId3"/>
    <p:sldId id="258" r:id="rId4"/>
    <p:sldId id="276" r:id="rId5"/>
    <p:sldId id="290" r:id="rId6"/>
    <p:sldId id="259" r:id="rId7"/>
    <p:sldId id="261" r:id="rId8"/>
    <p:sldId id="271" r:id="rId9"/>
    <p:sldId id="272" r:id="rId10"/>
    <p:sldId id="260" r:id="rId11"/>
    <p:sldId id="297" r:id="rId12"/>
    <p:sldId id="264" r:id="rId13"/>
    <p:sldId id="273" r:id="rId14"/>
    <p:sldId id="274" r:id="rId15"/>
    <p:sldId id="266" r:id="rId16"/>
    <p:sldId id="267" r:id="rId17"/>
    <p:sldId id="268" r:id="rId18"/>
    <p:sldId id="277" r:id="rId19"/>
    <p:sldId id="278" r:id="rId20"/>
    <p:sldId id="279" r:id="rId21"/>
    <p:sldId id="280" r:id="rId22"/>
    <p:sldId id="281" r:id="rId23"/>
    <p:sldId id="300" r:id="rId24"/>
    <p:sldId id="299" r:id="rId25"/>
    <p:sldId id="296" r:id="rId26"/>
    <p:sldId id="298" r:id="rId27"/>
    <p:sldId id="282" r:id="rId28"/>
    <p:sldId id="275" r:id="rId29"/>
    <p:sldId id="289" r:id="rId30"/>
    <p:sldId id="288" r:id="rId31"/>
    <p:sldId id="293" r:id="rId32"/>
    <p:sldId id="294" r:id="rId33"/>
    <p:sldId id="295" r:id="rId34"/>
    <p:sldId id="283" r:id="rId35"/>
    <p:sldId id="284" r:id="rId36"/>
    <p:sldId id="287" r:id="rId37"/>
    <p:sldId id="285" r:id="rId38"/>
    <p:sldId id="269" r:id="rId39"/>
    <p:sldId id="292" r:id="rId40"/>
    <p:sldId id="291" r:id="rId41"/>
    <p:sldId id="301" r:id="rId42"/>
    <p:sldId id="26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Share files on the team Web server.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query/in/#op._S_in" TargetMode="External"/><Relationship Id="rId3" Type="http://schemas.openxmlformats.org/officeDocument/2006/relationships/hyperlink" Target="https://docs.mongodb.com/manual/reference/operator/query/gt/#op._S_gt" TargetMode="External"/><Relationship Id="rId7" Type="http://schemas.openxmlformats.org/officeDocument/2006/relationships/hyperlink" Target="https://docs.mongodb.com/manual/reference/operator/query/ne/#op._S_ne" TargetMode="External"/><Relationship Id="rId2" Type="http://schemas.openxmlformats.org/officeDocument/2006/relationships/hyperlink" Target="https://docs.mongodb.com/manual/reference/operator/query/eq/#op._S_e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operator/query/lte/#op._S_lte" TargetMode="External"/><Relationship Id="rId5" Type="http://schemas.openxmlformats.org/officeDocument/2006/relationships/hyperlink" Target="https://docs.mongodb.com/manual/reference/operator/query/lt/#op._S_lt" TargetMode="External"/><Relationship Id="rId4" Type="http://schemas.openxmlformats.org/officeDocument/2006/relationships/hyperlink" Target="https://docs.mongodb.com/manual/reference/operator/query/gte/#op._S_gte" TargetMode="External"/><Relationship Id="rId9" Type="http://schemas.openxmlformats.org/officeDocument/2006/relationships/hyperlink" Target="https://docs.mongodb.com/manual/reference/operator/query/nin/#op._S_ni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query/and/#op._S_and" TargetMode="External"/><Relationship Id="rId2" Type="http://schemas.openxmlformats.org/officeDocument/2006/relationships/hyperlink" Target="https://docs.mongodb.com/manual/reference/operator/query/or/#op._S_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ongodb.com/manual/reference/operator/query/nor/#op._S_nor" TargetMode="External"/><Relationship Id="rId4" Type="http://schemas.openxmlformats.org/officeDocument/2006/relationships/hyperlink" Target="https://docs.mongodb.com/manual/reference/operator/query/not/#op._S_no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cloudcomputing.techtarget.com/definition/big-data-Big-Data" TargetMode="External"/><Relationship Id="rId2" Type="http://schemas.openxmlformats.org/officeDocument/2006/relationships/hyperlink" Target="http://searchdatacenter.techtarget.com/definition/scalabil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archbusinessanalytics.techtarget.com/definition/unstructured-data" TargetMode="External"/><Relationship Id="rId4" Type="http://schemas.openxmlformats.org/officeDocument/2006/relationships/hyperlink" Target="http://searchsqlserver.techtarget.com/definition/relational-databas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ity.mongodb.com/" TargetMode="External"/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reference/sql-comparison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28412"/>
            <a:ext cx="11277600" cy="1470025"/>
          </a:xfrm>
        </p:spPr>
        <p:txBody>
          <a:bodyPr/>
          <a:lstStyle/>
          <a:p>
            <a:r>
              <a:rPr lang="pl-PL" dirty="0" smtClean="0"/>
              <a:t>MongoDB in a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Znalezione obrazy dla zapytania database landscape mongo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703" y="1948315"/>
            <a:ext cx="5895975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17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b="1" dirty="0" smtClean="0"/>
              <a:t>Scalable High-Performance</a:t>
            </a:r>
            <a:r>
              <a:rPr lang="pl-PL" dirty="0" smtClean="0"/>
              <a:t> open source document database</a:t>
            </a:r>
            <a:endParaRPr lang="en-US" dirty="0" smtClean="0"/>
          </a:p>
          <a:p>
            <a:r>
              <a:rPr lang="en-US" dirty="0" smtClean="0"/>
              <a:t>Schema less</a:t>
            </a:r>
            <a:endParaRPr lang="pl-PL" dirty="0" smtClean="0"/>
          </a:p>
          <a:p>
            <a:r>
              <a:rPr lang="pl-PL" dirty="0" smtClean="0"/>
              <a:t>Full index support</a:t>
            </a:r>
          </a:p>
          <a:p>
            <a:pPr lvl="1"/>
            <a:r>
              <a:rPr lang="pl-PL" dirty="0" smtClean="0"/>
              <a:t>Primary, secondary, multi field indexes</a:t>
            </a:r>
          </a:p>
          <a:p>
            <a:pPr lvl="1"/>
            <a:r>
              <a:rPr lang="pl-PL" dirty="0" smtClean="0"/>
              <a:t>Geospartial index</a:t>
            </a:r>
          </a:p>
          <a:p>
            <a:r>
              <a:rPr lang="pl-PL" dirty="0" smtClean="0"/>
              <a:t>Complex queries </a:t>
            </a:r>
          </a:p>
          <a:p>
            <a:pPr lvl="1"/>
            <a:r>
              <a:rPr lang="pl-PL" dirty="0" smtClean="0"/>
              <a:t>Map/Reduce </a:t>
            </a:r>
            <a:r>
              <a:rPr lang="pl-PL" dirty="0"/>
              <a:t>,</a:t>
            </a:r>
            <a:r>
              <a:rPr lang="pl-PL" dirty="0" smtClean="0"/>
              <a:t> </a:t>
            </a:r>
            <a:r>
              <a:rPr lang="pl-PL" dirty="0"/>
              <a:t>A</a:t>
            </a:r>
            <a:r>
              <a:rPr lang="pl-PL" dirty="0" smtClean="0"/>
              <a:t>ggregation framework</a:t>
            </a:r>
          </a:p>
          <a:p>
            <a:r>
              <a:rPr lang="pl-PL" dirty="0" smtClean="0"/>
              <a:t>GridFS – storing files in DB</a:t>
            </a:r>
          </a:p>
          <a:p>
            <a:r>
              <a:rPr lang="pl-PL" dirty="0" smtClean="0"/>
              <a:t>Easy Scalability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AutoShape 2" descr="Znalezione obrazy dla zapytania mongodb"/>
          <p:cNvSpPr>
            <a:spLocks noChangeAspect="1" noChangeArrowheads="1"/>
          </p:cNvSpPr>
          <p:nvPr/>
        </p:nvSpPr>
        <p:spPr bwMode="auto">
          <a:xfrm>
            <a:off x="155575" y="-1028700"/>
            <a:ext cx="30956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8" descr="data:image/jpeg;base64,/9j/4AAQSkZJRgABAQAAAQABAAD/2wBDAAMCAgICAgMCAgIDAwMDBAYEBAQEBAgGBgUGCQgKCgkICQkKDA8MCgsOCwkJDRENDg8QEBEQCgwSExIQEw8QEBD/2wBDAQMDAwQDBAgEBAgQCwkLEBAQEBAQEBAQEBAQEBAQEBAQEBAQEBAQEBAQEBAQEBAQEBAQEBAQEBAQEBAQEBAQEBD/wAARCAH0A48DARE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n4I+E/C3hfW7LUPF3gbRhaRu0M7tp8TqpZcZJxj8686jFRkeZmM/anof7TngL4X3vw4vdW8NeHPC8sySwygWdlbmQqSByFGR1r6L2sfYNI83CQ5KiZ8733hbww1vpl03hfS1MkCZ/wBCjI4/Cvk8fDndz6jDSPQLLwl4Oe0hJ8K6NygOfsUZz+lfP1VZnquWhaTwd4Ox/wAipo3/AIBR/wCFZC5kKvg/wgG/5FLR/wDwCi/wrWLVhiHwf4P/AOhS0b/wAi/wpuSsJ7GJ4x8CeDbnwxqiw+E9HjljgMiFbGLkgfStcNLU6sFh6VeXKzyfwdc2GmQwXMnh7Q5kQqNjabC2QB3+WvcozsfRV+FYVqHNE+jvgf4u+Eep+PLJfEvhDwxp/n2zxb59Mt0i3Y7sygDNejSqWPhsfw1Vws+ZI+t7T4e/Cy7t0uLPwH4VnhYDZJFpls6MPYhcV1p8x50ueiuVosJ8Mvht1/4V34aB9f7Jt/8A4mkwpO7JR8Nfh1j/AJJ94b/8FUH/AMTUm4f8K1+HX/RPvDf/AIKrf/4mhgY3iv4VfD270SeOD4deHGlO3bjSYCfvDP8AD6VlIuEjz3x58C/DNzfac2jfDzw8IFA88jSYMA47nZxWNrm/xqxvfD34NeArW3nk1X4ceGnck7JG0m3Ix7HZWsYI5qtJGZ4I8IfDrVfFGp6Nc/DfwyVtyxQtolvgfMe+yuqEUonE48rsaUOnfCGbxqvhCL4ceGWYR5Lf2PbgZx/u1MoIR1L/AAj+Fc06zyfDfwuWj6f8Si3/APia4HVs7GkY3JW+E/wsMgnPw68LBgMD/iT2/wD8RUyq8ysb8uhmeIvCnwZ8LWLahrPgrwjaxKpK79MtVL46hcryamJnynznrvxz+FieIks9B+E/hRrHeVMsujW+WP8A3zVtXRpTVmev+Bm+FHiaO2i1fwB4OikvUOwrpVsAOOhO3g1lKJqc3490L4JeE0n0fTvhx4cl+bzCP7OhyG9Pu1CfKrGsNjyeXTPgTca/b6rrXgHSYPLeM7IrSPHy+oC0+dlM9hX4n/szSQrbJ4M0NfLAIB0GHGR/wGj6y9jzZwbOlsvE/wCz1dxRTLoXhXY44VtKgyPqNtVHF8ruZxfI+Z7HXaV4b+C+txiXSvCXhC5B/wCeenWpP5bc11QxPtDb21ORqL8Nfho/K/D3wyf+4Vb/APxNbpp6lJwfwjv+FZfDb/onfhr/AMFVv/8AE1og0E/4Vl8Nv+ieeGv/AAU2/wD8TSbHyJ6h/wAKy+G3/RPPDX/gpt//AImi4ezQv/Csvhv/ANE78M/+Cm3/APiaQCH4ZfDfHHw88ND/ALhNv/8AE00KSuhrfDT4dBSB8P8Aw4MjBxpUAz+S0l8RE4+6fEf7SnjTXvBfxRv/AA94P8M+D7KytVTYraDauTkZ5JSt5K6R5VSg6kjyMfGz4kW8jGXRvBsqEHg+HrQYPr/q6jlZH1VmZoHx3+IM2t3NrrnhjwfLbRwMUI0C0X5vqErJ0bu50RpWVjSj/aD8Ux20ip4J8Hwk8K7aFacD/vik6NivZlW0/aS1jRJfNk8N+Cr4xnPltodouQeoBEYrWirIzlTaZ9meL/iR8ENI+CP/AAnKeEvCT6neafG0duulQHdPInT7v1P4VezNZq8LH56X0vg64u5tRvtN0eKW5kaR1WzjUKTzgBVxjmquOnFxIVbwJKMLY6Vnpj7Mn+FZyOnVjbbSfDBvnkGlacEMR/5d1H9KRrHYzn1DwBYKEuLHSgRwc265/wDQa2TVjnlFtsv6Xe+BL8bbey0p89vsyc/pRdEuLse1/s7fEf4efDK91Lw/4w8HaHd6NrMZaGR9Nhke3nweSSnQ9OtI8+dJymfUvg+b4CT/AAuSaXw74T+1AM21tLty4G7/AHfShPU7bulBWPS/D8nwL1bRodRh8K+FhDtAbdpdvwQO421z166irXKott3sYGt6X8E9Q1dH0fwv4NkbyXDL/ZFuxLEcfwcc18RmrlOtzJHv4b3oank7eAvhjpPw38Q61r3hbw4LlJpArJp0H7vngDCfLXgy5pSskdyhY8P8Fap8BUsbnTNe07Qlnjm81CbSPkHt92uuNGvLaJzznHY5zxpb/DjxJqrWXhXRdElG4LEsVkjFuP8AdrspOpT0kjJQ5tjodR8I+FrDRYor3SNChuYVG5WtYw3T0xmuyE29j1MPDlVzk2X4csRnTtFaZcg/6JHx+YrrpufY6VUihI4fh6igyaRogDdc2cfP5CtLzK9pE19Ms/hibWYxaPoe7HLfY0A/lUuMm7spVY2MJk+HdnDeXL6foW3f0FnGc/pS5GYyrROPuNU+F9xqF4UtNIhRQCN1qig47dKu0uxw1qil1MvRx4M1DUTPLpGlNAmQGFsnA7cYqZJtbBTSPS9AvPhgpj0/TtC0Oad3VnaS0jGTn1xWM6crbHfQqRTNjxJF4N1XXLd5tO0C2SEEKq2cWFOAMnis48y2PVp1Y7tklz4W+E1jo4gM2jXMkq+bK6WkXLf3c4q7yXQ6pVabWjOONz4Nghl87StFhVfljL2se5h9MVrFSaPJrVI81rj/AANp/wALtY1WNtbi0iNRIScWS/MO38NNxkkdOGnB6XPVvEnw08DwXNpcaTb6DNbPGH8sWMTNj34rkdSXU9KcIyWjON8ReHPDEVy15H4c0cRwZJX7DGM/ktVBybOGolT1ZzOn614EvbSWC60HQopll6/Y48Bfyra8+x586sebc66fUfhzqkFtY2uiaDOUT5tlkjZI/wCAmk5SW6NFy1NRNS0vwjYWlve3Xh3RpBL1gFlGGj+vy5/Sp9qdEYJBqd18NtL0WO+u9C0mNzIPLQ2CbgPXpVR97YcqsYbs40618ItY1m4ivrHRUMgxlbZev/fNX7KfYxeKpv3bmzpngf4euq6dYabpM5J80EQIeOuOlSk09TkqQjJ6G23hPw09uunr4X00lmGzdaJjH4irctA9joTWfw70zTRPc3PhvSi5IEUX2OPn9PpWMpFRomvH4T8MySRxXXhTSFZsfL9jjyD+VZqRt7Gwa54b8LaYUjj8OaMsrdCbWIcenSnzCskcbd+H/C8+r7/+Eb0l4ohvk/0SLAb0HFRzHO4q5s6RoPhuOVGuvCWjEnJjX7BGQB/3xUTnoxwSUrhrculWVsdKm8KaIIVYsCtlEpA+u0VjGqzolUOc0/w/4N1K/S5/4RvTSkZGSLWPAP1Aq51WctSdy8fBPhdpv7Tu/Delz2cE6s8Qt1BZM8gYFc0qplzDPH2m+Aru6+1+H/CWnadYMceUbZGb8yM04VLozm7nF33gK2ezl1KHQdONsi7v+PdN4X1xiumNQwkYQTTbiKHT59E0+HaQpb7LGOD+FUIlvNK0eOby4ND0+4gt1+/HaoQfqQKqHxEy2MiTRtDkWO/XRbMGViCotl7fhXQZlsaJoy3HnT6Fp5iYDANsvX8qTlygVNW0fQ5gCmj6aoXqBboCT+VL2oDLfw94fFu2NNsCccfuF4/StE76kSLuhWXhR5V0fVdLsUWaTaspt0O3P4cUPYwe52OpfCvwPpmgTa7Ffaa13BKqR27WsWJFHcDvXPGJ0KRy3jbW9H8UR6dH/wAIrpdo+mRiIvHaoBKB34FdEYhzFO6l07xHYJpkuj6XHbWmNxS2jDH9M0pRHzHUL4D+G+l6Zp0unWdnIJ8F3kt1PzfiKz2IlOzNHwxqHgyPxZHpmr6Tpc8WcQSCzTamB3OKylC50UsRYT4m6l4fiv7JdJ8KafEVn3xziyUrNt7KCv6Cro02mVVqpq56r4A8HfCf4g6AujeKNEs7PW9QuElV0s1CrGBzk44zWGM0ChNN2PJ/il8DBp3xk0nwx4b8O29xb38nl2w8lRu/2unSngp3KxVJHE+NdFVPiPdrfeErVtP0UrazXFvbK0O8YySQMGvapQ55WPMqR5Fc9w8BfCL4a/FWPVF8QXdjZ21lpZubYx2aKXmAO0cD2/WuyNKxhzHzwfA+ny6tcWEOlWonikZAjW4VsA8HB9a3jBFqXunodp+zqYLq1uZW0+BrmzNwqywpkMOxyPQVhiIKxdGSuPtvhn4I1q6hi1LSobK4RCjsLb5Cw6n0rhcbI6qktD1r4f23gnw9pj+FW8L+Hr+/GbkSy28DSSKnO3GM5PpivKrytMdOVkUfEuhWfiaexbSPBmnW7X+6SSAaTGrAA42j5c9aTq2HKfMVfhLBpHw2+Jc1z4q+HGmw/wBor9nsrfUNPQr8xAEgV1wRnmsa1RVFYxceZn0xc/sfeA/FPifUtVubHSTb3dsrK1tZRKnnNknARcADNcM8T7I7YVVGNjA+E3wri8GfEG68H33wz8O3kMytaC4uLSI+XGOfNAZfTjNTUx/taKiu5Eoc0uYxbr9jrXfDnxZ0650XS9DvNH1G7NzNO+mwstsitkoUIxyDxXbWzC+E9mY1YKewvxw+CmgeIvHX9seHPDVlaaPY39tY6rcQaMr5kIydkaryOmcdM1pkVGTi2W6ScUmfMXx28RaXa/Ee/e3+FBtRbXYsLB20cxRzsmADtKY54Jr6KnBRZxVMOo+8eoab+zF4gtvC+k2/j3REtdQ1hX1CCDRbKS4uo4Tg8pa288oX5xklNucZI4B3S10MuS59ST6TBdRy211axvFJw4KgjnvXI5T6HzvtFLc47XPhXZXcTjTruW1R/vxl8r+WK6oYiSjaQU7c2h5z4p+Hniy2ZFt41uYYV+TYMED8aVWUZxPWw9aMXZs0rOcWWmwjUF+ztDGA+84r53EU5SloeqqsWtGaUNxBIm6OVXHqpzWUsPUirtFcxJvXGc8VhsbRegvWk2Vo9CnqqJNpWowDlpLV1AA6nFa4Zts7MDCFOorM+dfDbOlvNbyKVMTlSCPSvbhex+pZfWg6KSZtiO1uIykq5B9ufwrrpyaPSq4DD4mn7x9JfsYeJdbt/Gtz4Zuddu7rTnsy8NtNKWVGB6gYwK9KhLmR+WcU5VTw9RSprSx9pgYFbXPiOXld0PBGKktO4EjFDBkFwypA7yEBVG4n6VDi2hK63M7U9StLZYYbjH78EY6dvWuOpK2iLjVSKukajBfDNlcRiCLMZTP8XvRGpJGc5uWwyxn8PWt3LHbtZxXgJ83aQCfrmuiFeysczu3qZVz4q+Gmn64Tc6npUWpY5cYLY+oqXWuNQbOA+MPxxHhaez07w3dbrmQGRiUIDL2IJGCPxrmdm7nVGmzkfCfx4L+fqnim9MkqZ8tUJxn8KOTsacuh5p8VPiRceMVgRtRMtusjuEyQVB7VUYMXIzzCaLRmBMKGOY/zrZRtuNQfQlj8U6zYxpbxX0iiM5UqxBU1Eo3K9nIi1DxNr98pkuL+WRu7M2SalRitzSMWkYMurXUxIuGZzng55p2gVysitoBOc29wwf0NT7KJu6MGjTtrnWLJRDKh2FuD/k0nQi1Yylhac9HsdTod54o064S80++uLZTzuhl2nP50Kk47HFVy+mvhZ7B4Q+M3xG0SRWe/bUYRjelz8zHHoe3WtF7Q43hqlP4D1bRP2nNDuroWOs6HfWMwXLudrJ9Rgk1rGc1uiG6kd0ei+HPiZ4P8T/JpWtQSyDqjMVYfg2DWylfcqOJSVmdQsquAykEHkY707o3jU5th9PcuwU7CEYEqQPSpW5U1eJ+dv7XETL8aNWYjhkjI/wC+QK61sjhSs2eE3KhlP1o0KMa0ULq0ozwUNZu99Clynn/xh8TT+HdBd7ZyrtkDFRJvqaRSZ93y/wDBIb4L6iEu2+L3xJUyKHwLmxwMjP8Az7VKdtjXkR5z+1z+wz4c/Z3/AGa/EfxN8K/FLx5rVz4YawaKx1Ke2e3aOW7ht3LLHCrfKspbIPGOeM0XYnTTRkfsm/8ABP74f/tQ/s++G/jJ4x+JHjbS9S1yW/V7bTJ7VbdVgu5oF2iSFm5EWTljznpQ2wUEj1+2/wCCP3wWtpRIPjB8Sjg5x9psR/7bUrlcqPgTwB4D+JXxh+Oup/s9fCif7Rd2eo6hZtqN8SIrWxtpmja5uGRTgYCDgcu6qOSKdxJWP0R+H3/BJX9nfQdPDfErWvFPjrVZYoxcSzag2n2qSgHc0MVvtdQxPSSWTG0YPXJcdkUfid/wSW+DWq2Et58F/FviHwNrUUY+zRz3Tajp7uGB/epL++GRlcrLhcg7WxtJcTimfnxc6H448PfHHSv2b/ikZNM1VfFWn+HtTks5AzLFcTQqJ4GYYIaKVZELLyGXI6inzkKkk7n6PWv/AAS3+HNmyi3+OHxOWNTkJ9rssf8ApNSuy3BM+RPhdZ+NNa/bGm/Yx8W+Kte0vThq+r6dLf2rRpePb2tpdXNtMu5WQeakUTfdPyycYPTnlSUpXZaUYrQ+mPij+w14b+BHwv8AGnxg0D41fES91Hwrod7q9vb3tzaNBJJDEzqrhYFbaSuDgg+9TUwtOas0VGbR81/s5+G/j3+27qd34a0jXpdA8D6c6yeIdeeIuolZQVt4EyPNnYc4ztRfmY5KI/BQyqlCTk0dNTEyasj7P8Of8EtP2VNI09bbXbDxX4lvckyX+oa/PFK+STjbbGKMAZwMLnAGSTkn1FRglZI5HJs8s+Mf/BMCbwfp1143/Zc8ba2NZ08G6j8M63cpNDeBQv7m3uCFaJyA2PNLqzEAtGPmGdTDU6i1RcKjg7ny98I9TuP2of2ivCXwN8a3uueG/wC131K11b7KFgvrWa0srmYoVlRgjCSAKysuR8w4PTmo4KEJao7auLbglE+xYv8Agkb8IIpvOHxl+Jh5zj7TY/8AyNXb7KHY4/bTve54X+yP+w54J/aU8JeOtc8VfEzxtp0vhTx5qfhS0GmzWypLbW0Vu6SOJIWPmEzNnBA4GAO6VGC6Ddeb6mh+19+wl4I/Zg/Z48RfFrwl8UPHOp6lpU9jFFbalcWrW7ie6jhbcI4VbhXJGG6gUSowfQI15p7nTfBP/gmR8LfjH8F/A/xN1v4r/EKzv/FOg2WrXVvaXNoII5ZoVdlQNAW2gsQMkn3oVKC6ClWm+p1p/wCCOHwQLbm+L/xKP/bxY/8AyPVezj2I52fOnjP9jnwV4H/bo+H/AOydpfjzxdJ4b8YeHpNWvNQlmt/t0Uqx37BY2EIjC5s4+qE/M3PTEOhC97FqtJK1z6R1H/gkh8NbPTb+58NfGX4gpqwtZTYtcyWckK3Gw+WZEWFGdN23KhlJGQGHWm6MJKzQ415xd7nyd+wr8DtP/a68TeM/B3xE8WeKvD0vhSzgl2ac0UU/mvM6SJKJo3xt2YxgHOc9Kyp4WEd0bTxdRqyZ6l+2N+xD4J/ZV+AupfFbwh8S/Gmq6haX9laJbapNbPAyzShWJEcKNkA5HPbpVyw8JLYmGLqx6nafCL/gmP8AC34x/B3wJ8TNc+K3xBtL7xT4c07Wbm3tbizEEUtxbpK6oGgLBQXIGSTjqTVRowj0M5Yicnds65f+CQ3wlt4mFj8afiPFJ/Azy2TKD7gQAn8xT9lB9AWIqR2Z558Uf+Cc/wAefhZo1/4w+D3xc/4TlbAPN/YV/p/2S9NsqklYZVkdJpeBhSsQbJwcgKcKmDpzWx2UczrUnqzw79kLwpZ/to/GDU/ht4u8ZeIdG0+x8L3OtrNo80STNNHdWsIVvMR127bhieM5A56gzRwsIdC8XmE6trM+sj/wR++DZZm/4XL8TPm6/wCk2X/yPXT7KHY872s+5ma5/wAEitGsYUn+Gn7Q3inS76Jw2dZsIb6JwA2VxEYCpJ2/N82AD8pyCJlQhLoaRxNSD0Z8g+Nrb4lfs9fEe++FvxwEI1S2tY7yK5tZ2ltby2cNtmhZlVmQsjryoIZGBHFcFfBRTvE9TD5lJq0j2P8AZp/Yz8aftdaaPiX8QvFd/wCFPh3JLLDpMWmiP+0dVCMyNKrOGSGMOpUMysWKthQMMemhhYU1qcOJxs6r0Z9XL/wS3/ZDXTzaf8Iv4iNyUK/bv+Eju/P3f38b/Lz/AMAx7V1ckexye0l3Pkv9qH9i7xt+yNp0fxT+GvjLVPFHgOCaKHVY9S2f2hpYdlRJXaMKk0TOdpKohQsuVYZYctfDRmro6aOLnB6s3/CnxJsPFfhCwjsIIEKx5afHzE14VX3HY+hp1vaQTRtaTqcepO4nuywj7DqPeuWUjaM7EOqXGpFXntpvuDKOMZI7VmpDlVsjlfFI8rTbe4bUZZZXyWZiQVJqldnFUqS6FDwhDDqMEkN1MxZH3GbPCD39alqRj7VjdS8W3eiawVs5FvLRflLDjH50uWT0GqzvqYXjTxJLrV1bppDsv2nCMHOACfc1UaNipV0+p0Hh6xmtZh4a0m4tr2/uEBDlgoVu/XANOdNWM+e5o6Xb+Jfstz4ck0+S41OWVkIg5rnlSuHMVNL0K61k3GlarbTWk1huMgl4O4VzShJSsg5kdL4MufBOi+FtYuPEE13d394jQWkSuBHHg9SDWiUluZy1PMdb8PWV04vYtRiWMg5VQc59K600yFNS2K1s9tZaNIY8FixiYEc1vTg73HJWRzjTRWm2JHy5BOPQZrVtR3MeZFe51l7qZbSK2dmXGHHSpUoyFzo1p9Clg08PcWc4km/erKcBSvoPyNVaIc6Kt3oeo6HpUeqaro11b2V+pNtcP92T6Yq4q+wNXV0c3OyXUaLDGyzJ3DckjpSk1Hc55J3GX8mv289vaanb3UMkoDw7ydsgPpUxaKuW5k1CMxJf27wo3BbGTjPWumnHm2E5W3L2saJPpN2EKsiTQiWIMR+8BHXiidOwlNPYjtIby50SOSyuXfypCHi5+U+2a5J6M0glLct6l4avrHw42vy28liY8MfMOHceoNawjctw5Sx8N/H8dr4o07xD4hs11XT9KOba2lUMrn3zxXTGny6mE6i2R9G/Cn42eBvFniJ7TVvDkOkLd3DRNdbVC28behXpivIx8JSTcS6E+WSbOg/ah8X+Cvgw3gr4j+EJZ9XfSbh4ZJgDIsgYcc9D19a48vlZ6nTiKznseQXFnpk/7PutfEO58T2o1HxBqZm/sgqfMjQkkEnkdAB1719Rh5rc8+q5SVhvwN+L1v4V0jW7VfAC389zbbIJ5VV0g4OcZPGf6V0Sm3sc/LIyrHUDNqp+JWq+HYIoJ7hF2RqoC7TycZ75qYVJLceqVmfTv7OGq/Db4q+PNavdUtY5GkshbWdlKMgHgNsHQHAJxWeInJoqm+V6nlfjDwZOvjzWtDl0i402x04yyi3Kfv2j5+7jOR9KVrwudM5prQ7/AMVw/D74UeEPhx8TtJ8Ei71Q5EjSQqDIOvz544r53FStVSLjGTg2erap44+HeqeFbD4v+GbC2mvtMjImsYIc7JGGTn6E9awrc0TKNTuY3jEWXxt8EaFrPiDwBcN4hDs1s0EkatFCpJDE5PbPHBrkjUa1kdFOcWerfBnxH4ag0eLwxHezrqUf34Z8l/bnpXLVnCbtclt3O9Tw7YHV/wC3Xj/0oKUDD0NXh6Ker2NJVfd5Uc3J4/0pPFcHgTQkl1PUGO64MbgrAvfcTx+Ga7o4CrXfuLQwVWz1O9h0jT44mT7FD+8fzH+QfM/94+9fb4DBxw9K1tTnlXle5znizwh4D1CMX/ibQdOuEtJftSyTwqdj+ufwFefiZThJpEVMR7trnHeOb/S/Cl/B8WtKtYtRvBbppEdvLJcpAkT/ADlgLe2uHB+RR/qwPVhwD04Opz6PcyhWuc2VCu4PrUnzw9IlcbiMiplsXTdpBJEm35lUjGMY7UdDqhL3jzPxr4O0zxN4kh8L385tLbUwsTSJgFc9656cFKep6kJ2jc8M+JXgrxD8C/ETaXpmuSXtt5witzIflYHpmvSqYWMoGtOvzOxreA/HOua/cPYa1ZLEyg/MoOD9K+frYe1Ro74y0OntfF+gXV5Lp8d8izQMUZXIGCKPqd0VzGmQkocK4IkjIBHPaphR9kztwk486Pn97kW93cReTuHnvyMZ+9ivcw1LnR+i4GSdJWNHU9K1rRPKuNU0a7toJgGSRojtIPfNd8MKz1qGKi3yNnr37KWqRp8Y9JW3kBWeKWNsd/lJ/pW8afs9D5zi+jF0eePY/QIHPag/JV1Q7bQUthKBmfr6F9FvEVgCYWwScY461lOpyKxVuY+cPjX8eNGs9LtNL8PS/ar61BSdweFJXsc+1ca96VxOnbU+aY/i/wCNbQzmDXp7ZpZC4CucVXKTyhH8UvGe6R21iZpJwd8m85xSasL2d2cbP4lurbUXv7jWZJSGyfMkO4UG0aZa174r614sa0ilnWY2UfkxuvXZ6VCOhR0Lmj6hqTpseCRFzkbh1NbRE42RZmnuiCJYxjsRWsSChJb6lcK3lxrg9DnpVyVxp2IWstWjQLIAx9ajkK5iJ5ry0A+0r8p9KzlDUuLuie2htrxvkbBPrU8pQjWkljNuBwOxpmp1VoyX9tCsu0kdaL2Bm34dmNpdNYXILJKeAR2z296Ocxkd3FpklhELrAKXJAjweMVSmc0mGqW9kJre4QEMmFJHX86rmOecOY6XV9P+H3jPTLWfSZ5tC8T26+XvU/I+OjZyOoxVp3Rg8Otybwx8SviP8JNYttL8YSTato1wgKO7ZdVx1U+lMzalHRH0r4X8YaH4t05dS0O+S4iPDAEbkPoR2pxkjXncNzbBDDI6GtUzZSUo3Qoqepb+E/Pn9sSBovjDeOcYkgjYflXV0RxS3Pn6cH5h6UhGLAuNbCngOjdaAPH/ANosFdCHuaiexpT3P38sP+PG2/65J/IVkdJ5Z+1z4fn8UfsufFjQ7S1a5uZ/B2rNbwqMtJMlq7xqo7ksq498UAYv7C3h2z8Lfsf/AAk0yxt0hjm8L2mosqrgGS7X7TI31Z5mY+5oA91oA/OP/glD4VP/AAtD9pDx3cW1u3m+KU0m0m4Mqbbi8lnXpkK2+3PXkr/sigD6k/bp+Kviv4J/so+P/iT4HvGs9d0y1tILG5UKWt5Lm9gtvNAdWUlRMWAI5I7daAO0/Zz8Xa54/wD2f/ht448T3QudY1/wnpOo6hOEVPOuZbSN5H2qAF3MzHAAAzxQB8C/8FJ/C1lpn7bv7N/jO3jKXOuanpthcENw4tNVhZDjHXF0RnPICjtQB+n1AHwV8VfhP/wif/BWX4JfFSxtIorLx1o+sw3LIpDPf2WkXcbs56cwSWoHf5D6cgH0f+2cdv7JfxeI/wChN1X/ANJnoA8g/wCCTegafpH7F3hvVbO1jin1/VdVv7x16zSrdPbBm9xHbxr9FFAG1+398a/iP8FtC+FF58N9dbS5tf8AiLpmlakRDHILqyZJTJbtvVtquQuSuG44PNAH1XQB+T+haJpvhz/guA+l6RZQWtvJfXl+0cKBFM1z4XkuJnwP4nlld2PUsxJ5NLqPofrBTEfFv/BLL/kmPxf/AOyxeIP/AEnsqANf/gq1z+xH4z/6/dI/9L4KAPVP2L/+TS/hD/2Julf+k6UAeZ/t0ftw6t+x5qPgey0z4cWnioeL01BmM+qNZm3NsbcDGI33bvP9sbe+eE3YaVz44+Ev7RWoftS/8FMfg78TtS8GQeGJbXSL3RhZw6h9sDiOx1KXzN5RMZ8/G3H8PXniYzUtipQcT9eqsg+Iv2ZvhQfhF/wUK/aC063thBpvinR7DxVp/wA5bel3cO0x56AXIuVA6AKMccUAaH/BW/8A5Mz1n/sOaV/6PoA9w/ZB/wCTU/g9/wBiLof/AKRRUAcV8d/2ivG/wt/ak+Bvwh0ay0u58PfEmTUbfVvtELG4jaJU8p4XDALhn5DKwIGODzQB9JUAflR/wT7tobH/AIKe/tB6daxrHBaReLYIkUABUXxDaAAAdAAKSGz9O/HOr3ugeCfEGu6cYxd6bpV3dweYu5fMjhZlyO4yBxTEeNfsK/tAeKv2l/2ddG+KHjiy0+212a9vbG8GnwtFbuYZiqMiM7kZQpnn727AAwKAPkr/AILYeGseH/hb47tZ1jntbzU9IljEfzTJNHFKh3Z4CGB+MHPm9sczJXKi7bH6B/BfwlB4B+D/AIH8EWwl8vQPDunaaDKVMh8m2RCWKgAsSpJIGMk1RJ4mfi58Rh/wUYHwVPiBv+EJPww/tsaX5Ee37d9u2efv2+Zu2jbjdtx2zzQB798RPCej+PPAPiTwT4htvtGma9pV3pt3FvKFopomRgGXlThjgjkHkc0AfjL+yss+qeDVlBMjRYG3P+9/hXz2PglUue/gZ/uz3KOzjgmkuEfyQyYKg85ry5HbzlX+2oUsZbZ9zsucGskZzkcnql1qmqxixESpAG3b8VvE55SOduJ9R04TiyuiInGJAD1+lXymRljUZYYirruU9e9NRsJkF/ctO8Ue4ImMjb1FUSRx6vNZXkc0UjxTRnKzBjuFRJXInLlO5+FPxB8baF4omv8ARpYppJW3medvu4+oqOUj2rNLx58UfEepatK2r2cf2u8lLM1uMBx3yaznC2o1OTLAn0CPw/8AbL1pI7ib5I7cdEA71nCPOPmkcZe21u0El7bzukaPuGc4rWjB1XqRL3djU8Ixabq9jdaW0byXNw+5G28r71tVw8Yx+M2hGclzGD4l8HHQNbkitbn7dF5Ybch3BT3U+hrGFNR63G5qO6HxrpFrAkMUIjukxKSwxk+ldUEn0MJ1I1Njq5/iDZ69ZWuj6tbLHJbMFDRLjamP/wBdXymZT+LviGbU9K0Tw7FrQu9Psoy0MXA8snr0/GlFNSNFLSx53ZeF9Q1R/M0qTYFXzEboSO/WrquPUOXmLfj/AMR+MvEFr4ft9WSCKHRDsjmC4dxnoeOlTR5ZMudPlR7J8ItG8M6r4rjHjRoprC9sCkYOOJCDg/nXpwgkro4pniniiDU5fFepaRJqKyf2fcSJah24EWTtA9eKxqigdD8KNZ0y2upPDuq6B9pvL2QfZ3IOAwNcE43Zd2nodv8AtKwaXHosOg2F4ftNvbDzYxgbWxkgV0UoGk5SseN/DrR3fT/PltJbiwiBWSRVz5Zrrl8Jgo31Zd0bwz4kvdYuYfC80gsJCWLHsewrzKkeZ2ZvGJ3GqfHua0+E0vwd8W6TBqn9nXjTNM6lpIwRgGnDBxhsKSkeY6bNLrWif6FcmOzklJEcjYGB0AzXXTXIZKLb1PpT4G/BXxt4t8H65d28MEVlb2JlilkO0l8Hj36VrzFcp51qPg/WLa2tNMuzdxRySFZQ0ZCBs4659qcXdh7O59M/si+BvB81pqi232i38XaRdR3NpL0yoHK475FKtsHszs4dO8faz+0Y/izxULTT9KitpbaEzEKjqq8g5HNQql42RE4SR3Xx/wBA8LfET4a3kmm61a/atJtpJoIYJEKhthyMdq+YxKm8TF+Z0Um7WPnL9jmw8d3/AIZ8baRpsFq0NxASZLokLuGeB8pwa1xO5Xs4nsmieFdbh+H+i/EPwU90Na0V2hvbNF3i6CthgOfTpxXnz+Eagk9D2H4b3cev6dL4ludH/s7ULiQpLE8YR4wOmeM+tebL4h8tjrYJp4Fnk1CRPKVy0bA9F967MPU5dCJRfQ5TwN8OdI8K+PPEXi3TJRImtJExyd2x+4Br6fBYmFJanNKDPSQwIHvX0NDFRmjOUTBvvDcN9c3MmpahNcW0zKwt2xsTA6e4rkr8rqXbMZQT3MXx74a8BajoAsvF15DYaYbiNwzXv2RfMCsFG/I7FuM9vanhJQ53ymsKcTzcx73JB4Y/lQ4tHzJKiFRsBzWU20thp2dxJIiwAJI5qPaaWNIS1ucH8QQtp4h0y93cAgntjGKmFoz1PSpVHUg0keb/AB2l/wCEk0211lbcyfZLyME4z8uete7BwlC1xUeaM72Oc0aGOHWUm2L8wB4GO1ePiKcYVG0z2FP3bnb/ALRHwl8JWPhDQfGfh21ezv7+0WS4aJvvOCoLH67v0rsw9ONRGUq9nY8w8CWXiXTdbjtL7VZJbZ1BUNz1HSuHEUEpbnVhW1JM4X4GeC38c/tE3XgvxFqkq6Xc3058teDwSwAOfavWwEbaH16x86GGuj9NP+EP8NyaLb+H77SoLu1toRAomjDHaBgcmvcjT0PlVndX27adjyTVfhj4S+HHxW8G+JPDNn9iF7qBt5EU/KSysOlZVaSep70s3lj8HKFQ+nF9cYzzXC97HxjjyydiQE46VCbbsyiPdgA+vPWlUmqauJanzn8df2ktE0i4u/h54bk+1ag8ZS6nR/kg/wBnjq1efKq6z7HRGNj42vtXkttRkinRvnYtuJznNb04qKLk7qxj6wWvFZoB8y8jA6VoRynF33ijW7NxDAf3oO0Bhyaxm9TSFO6JdP8AD2o62Bd63v8A3h4VOM1FzZRsegaN4a0/TIk+yRIrADJY5NQi7Gs80oJSS/QKOwFbxJmvdZWkn3jaJw2K1jucj0L1lPI0e0AHHrWy1JTvoTGZXUh1AxTsVYVYra4hbzI1dSCOayktSoz5dDmZtPn0+4MsD/u88D0FZuVjVSubcbw6lpJkwBJHlseoFZXNrssaG/l4V14Ybhz0pSloB1F88QuNOu42Ch8rurLmIcbnU2+uKbOC0llJ8mQBQfSqjIxnSNmKxS/eWGKQGUrvj9z6VXMyVCxZ/suyl0K4vZPkvbRhG204PWtY1LKxEqYXek6v4lW3nkvHlW0jSNcnIAPGK0UrmTgk9SMX3iv4SeKA1mPs0oCtLAGJSZDzyKpQsTiqPtFeJ9IfDr4raL45gC2pMV2qhpbduCDjnHqK1huebGrOlLlktDvlkVl3KQQarl1O9VFKJ8I/tr2Pk/EqO+U5EtpHkY+tbx1Vjmbuz5sfBVj6mnYDn5JduvQxhckqQKhys7DseVftJ2hg8PRu0qZJPy55qJSujSmtT987D/jxtv8Arin/AKCKg6DE0K/t/GnhvU4bjJje+1XSZlPUCK6mtyOD3CZHsR0oAzNAsLH4TfC7wn4XQR29todtonh2JUHyrmS3s0UcdMsoH9KAO2oA+Cf+CU//ADX7/so11/7PQB6Z/wAFRv8AkxT4mf8AcF/9PFlQB6Z+x/8A8mpfB3/sRdD/APSKKgD47/4Kdf8AJ0v7Kf8A2Mo/9OOnUAfpFQByPjH4e2Hi7xZ4D8W3ErR3XgfWbnVbcrj94JtNu7J4zkdMXQbjHMa9sggHDftof8mlfF//ALE3Vf8A0negDzT/AIJYf8mN/D7/AK7ax/6dLqgDlf8AgqP4X+IHjLwn8IdB+FWg/wBteLT8QIr3SrHfGomltrC6uDkyMq4CxMxywyAR1oA89/4Xd/wWNMgA/Zr8GAf9c4Mf+nGgDw39n/Wfi94h/wCCtfhzWfj34asfD/j64+1/2vp1lt8mDb4ZlWDbtklHzQLCx+c8senQSr3KdraH7IVRJ8W/8Esv+SY/F/8A7LF4g/8ASeyoA1v+Crf/ACZH4z/6/dI/9L4KAPVf2L/+TSvhB/2Julf+k6UAT/Hv9k/4IftMXOhXXxh8NXWrP4bW4XTvJ1K4tBEJzGZM+S67s+TH1zjHHU0bgfAuk/CD4f8AwI/4K2fDP4d/DLSZ9N0OPSp7xbea8luSJZNKvt5DyszYO1eM1Kik9CnJtan6tVRJzMvgmyPxKtviNCES7XQ5tEuDt+aWM3EU0XPohE3/AH8oA+WP+Ct//Jmes/8AYc0r/wBH0Ae4fsg/8mp/B7/sRdD/APSKKgD54/bD/wCT8v2S/wDr/wBY/wDQYKAPuSgD8rv2B8f8PSf2i/8AucP/AFI7WkB+n/iXRIfEvh3VfDlxPJDFqtlPZPJHjciyxlCwzxkBs0wOC/Z0+AvhX9mX4Sab8JvB2o6lqWnaXLc3P2m/MZuJpJpWkYt5aqvBbaOOgHJ60AfmL/wVI+PN18Vvi3oHwln8H+J/C2meB4ru6dtbha2GrTXBVFuIockPCiwMscxJJMkoAXB3ZVW0tDWkk3qcbpPwO/4KTeLdB0jxX4LvPilqOhaxYwX2m3Ufjvy0mtpUDxOEa7DKChU4IBHcCiKnbUJON9D1X/gnx4Y+Nvg/9vfUvD/x/Gvf8JXB4AunI1nVP7QnW2a5tjH++8yQbMlsDdwSeATVq/Uzduh+r1//AMeNz/1yf+RqhH4Lfs0eKLzw54ZaeFmwSAFB7c14OY/GetgpWVj6OsNVuJ7a3eKwlujesMkdV9TXjzPSSuQJaQzalc2qz+XsyzBm5/KskRUVmOu53+zRWVtCrRNnMpH9a2UrGLp3OIu4We7ayQcbucHNdaWhnsY1xeRljpph+ffgMKfLcTI57cJlHHzKRiolZEXLqeHb6ew+1y6e7EEYwM7hUxaluJ67nTx2uh6PJa3OpW729qgUzBGwSDV8vYmyOq+H2k+D9e+IcX9vTzXejyER29tApaU7v4uMnil7P2qlF9DSDjezOx+MvwV1LwlrFtqGiadcXnhsBGjuSpBVj0Rgec1wYCtD2rdf3YLqOrJQWhNJ8DjqOmrrHi+eDQ9KihWfazAGb5QxAx3r5nPeOMJRrfVcsj7SRrh8DUrLnq6I9D+F1j8M7TTYrnwJZWlyYc4luYgZHP3SQG5xya/OM8zviDCv21Snyx9T6jL8Pg5x5Oe7INZ+HPhf+wNY07TNOihvNUuftck74OH5yFH8I5quG/ECbf8Atisl5no43huE6XPB6nz9448EW39rRRNZtHdsREq54lfjaF+tfvGV5pg84w8amHlr1PgsZgauEd3HQsfED4W+IfAml6dca5oEtpqOq2xkitVXe+3kAnHTpXfKlOM+W2hzQhzxutzM8N+E9Y8SWmk+Gb/wq1jPFIbkSTx7HuI8nIBIya3dBx9DGHNf3lY98+B3ww+G9x4ivta8VeHr7SLbRVDwLcFvIkfGCSSuMe1eTmajQV0zq5oRtZlnQv2XfhT+0BaeK7k39xbwi/kFm1vIV8psEjGP4c9q4cNiPe1NqsrrY+evDHhHX28Z6r8MUkSTUfCUrRrOhAMkS8jI+lfSUqkXC9zz6lN7l/8AaK8GX+qyeHb7SPDcGjy3WnIpljmXMrjgsQBnk1y1q0UVSotkfwV8DaJ4Y8beHr3xxqojskkxczbSPmPGOvr3rkjU53dGk6fs2bn7S/wE1G18cahqngW7k1nTb+MzqUYuyErnbj0967aU11NElNFr9n3QvAN3+zvrEmpiaXXpb1oWtoVYGMA4LHjnmrrV4paHI1KMrW0I/Bvg7VPGEV78KPhzYKPEMp837e3CWsffd7157dSTukddP2drydjc+OH7Inwt+Evwc0eLXrjUL7xvr19b2c15HM224lZvmATsOfWlSxTcuVoq6k2lsZ/xk8CfDb4HSaX4R8P+GLmdbG0hnvLiZ8qWxk9R3J9a6vrMZS9mZzp2V0j6h/Ze8N2HinwCfGUF3NbNqEgC2aEeVGig4BXoc59qfOnsZvR6ne/Gj4YeHfEXw41C2ntra2uraIzw3CQhSsg6dK3jJQXv6MUJq9jl/wBmDwHb+FvC0+rX1nu1K7kANy6clenGelYVKznpFI0nZGt8dPhD/wAJ1ojxael3/aHnI8EiXbRqp7556GuV1lReppFwqx1PK/hj+y/rmmQ/8JNr+qXXnKSk9h5xZJ484IP1Fc0q9KrK9hS5YaI3fE/w/vxqtxY/CS0l0aytpoE1GJQ0fm55IByO2ea48TzSfurQiMG1dm/8CPDni6x8X+KJ7m9mt9AgmFtb6fLubD4yzhj64/WuWpFKJN3F6ntKWiJcSMsW1XIPAABNefOnrctTdiLW1QaTdhkLL5TZUd+OlOLSdiqPvzUWeRfC3WNU0u21U391L5JkYokjEleeK1qOTWjPUqZc+XmR7hpUrT2UErsSXQNn8K+ny3mlFXZ8/VXK2iSaMOD71vipNOzMHDmWh5D+0rqY0P4bxXRhMudThTaLx7bqkn8a3dqe3TzT/unqFl11N8ruTCPL8TPEtP8AixqSsv222STkZ65xX18sGj5o6vTvihokwAukaBif4jwK5qmCurIR0Vr4n0DUFPk6hH7DdXDPBuJpA4/4qRJc2lrIhXBDLuVsnHFcFfDyjqj1sBbVM8kaLWoIGgF59otyeIpDkVzRrVIux6TpxjqZpfUYL6OWS0AycZHQVnVrvqV7NyjdHoera3p3inwgmg6jq5ivbS3eGGGTlcZUrj8q9HA19DklSalc44QNZarb5mV/LVFJX1oxEtT0cNucD8JZBoX7WenyNGFEmrLHk9xJwf516WXyuz38Qm8K7H6UrMT99cGvoYq6PzGpXlHEtHnHxohWKHwnrjD/AI8tftvw3EioqbNH0eAqSlSaPcEIeMMOhAry38QSdmG4KOTj6+lRVnyK5KfMz5b/AGnv2oX8GwzeEPh9exyavjZc3MZDeT/sr/tfyry51JVGdMKXU+EZfGGpx6jPf3cMhmnkLyMerEnJ/WnGPKbchfj8WC8UmeAliM5btWqmHKIl7a3DbhclD6A1XOHKWILDSpJBNMFZx0bFS3c2px0NSO4hyI7eTnp7CpL5R5unt8t5wb155pIkat6XO7BPqSK3iJ6olS5iAyTmtY7nPKJo6deorj5hg8VsjG1jUngSeMtBJ8552+oqhlC3lkhleNiR7HtWUyoxuOYieOWMqN3UeprnkbwiQWW6Fi68JjYV+vFQb8pq2keJMp2XAzUy2DlLV5dt9hSPILQvuX2rEOU0G1UtDA6kZIGfrVxInE27TXbq0mt5oGd5FcfKD1BqiOU0LzxVJJc3CMhh80ruQ+vvU81mRKJ7H8JL+ym0qaxuEjeWd0YE9lHStoyOecTp/jRpXh24vbJr2IGVoGTcBksQvy1vzEUpX3PCdL1jU/h94otdbsdzoHBYHjeufu/lVQm7mGLpRnC0dz6y8DeO9F8Z6Qmq6PPlWbbLGTzHJ3Fbc6PKTlSdmfKv7brQv4htbiEEsLdUY9hgmtqbvc6IyUtUfKkt3ajEYkG48Ac5NalmHfQTwa3by+U7K6nDKvQ1hLc2jFNHhf7QelX8Nk13dXMrKzfKrZwBUsuMbH9CVh/x423/AFxT/wBBFSaHkf7OPisa/efFjQyrq3hf4katpw3dCskdvdgj2zdMPqDQBU/a01+30bwd4F06aZUfXfin4I0+FSQC7rrtpcbRnqdtux47A9s0Ae30AfBP/BKb/mv3/ZRrr/2egD0z/gqN/wAmKfEz/uC/+niyoA9M/Y//AOTUvg7/ANiLof8A6RRUAfHn/BTr/k6X9lP/ALGQf+nHTqAP0hoA5T4V+OLX4j/D3Q/GdrLC51C2xcCJgyJcxsYp4wR/dlSRcdQVweaAOD/bQ/5NK+L/AP2Juq/+k70Aeaf8EsP+TG/h9/121j/06XVADf2+vjNoX7Pdz8F/jH4m0u/1LTPDvjW6a4tbAJ58gm0a/gXbvZV4aUE5I4BoA+tKAPyuyf8Ah+ljPGf/AHTqXUD9UaYHxb/wSy/5Jj8X/wDssXiD/wBJ7KgDT/4KvzwxfsTeLopJArT6hpMcY/vN9uibH5Kx/CgD1j9i/wD5NL+EH/Ym6V/6TpQB4b/wUX/bA+MP7LWs/DnT/hVa+HJ18WJqhvRrFlJPg25tRHs2SJj/AF75znt07zKXKrjSu7Hx9+zj8aPHP7QH/BSf4XfEj4ixaPFrMlvfWJTSrd4YBHFpV5t+V3ds/Mcnd+VTCfPqXOPKfrd8WvGv/CtfhV4z+Iwtjcf8Ir4e1HW/JGMyfZraSbaM8c7MfjWhmdLYX1rqdjb6lYzLLbXcSTwyKch0YAqR7EEUAfHP/BW//kzPWf8AsOaV/wCj6APcP2Qf+TU/g9/2Iuh/+kUVAHzx+2Gf+M8v2S/+v/WP/QYKAPuSgD8rf2B/+UpX7Rn/AHOH/qRWtJAfpl8Q7690vwB4m1PTbhre8tNHvZ7eZcZjkSF2VhnjIIBpgeB/8E5vjH8QPjn+y7ovjn4na42s6/8A2jf2U9+8MUTTpHMfLJWJVUEKQvAyduTkk0AeHf8ABabw/pL/AAH8EeM2sov7WsPFy6XBdY/eLbXFldSSx5/us1rCceqD3pNXGnY+sv2RST+yr8Hyev8Awg2h/wDpDFTQjr7TRvhjdfE2/wDEdnpegv4+sNKh0+9vVhj/ALSi02WRpIo2fG/yWdHI/hLI3dTgA4b9qv8AaJ8Hfs5/CbWfE+uapaf27dWU8Hh/SWlxPqN6U2xqiD5igZlLuBhVyeuAU2oq7Glc/Ir4MeEJtM8EeZd6fPKSFIAjOA3Pf8a+Zxtb2lTQ9XDLkie/6Rb6hpFhaRSXcUB2b87vuLiuVRud0ZGbqWg2wgbWdMuZ7iSUkyuDxj1pSp2HJ3Zt+G/DR1mxtbZbpWW4O2NAf3jNnG3Fcs5cpJ6Xr/7HmoW3w/uPEug6vJbazHF9ont71cBV9ARXdh5c6M2lc+dtH+GXia314W+sRx7pFMoIyQVHpSrT5HYHEdF4bn1bVpfs1uFjtn2y7+MYrJVOYjlILzxhJpGpvb2t6hjiUwiLtk9x71ai3sRNWNDwZ4H8WfEbWx5WlX2r+RG0rWsKZLKMY/nXVTfLuZn0r+xN8HX03xRe+Mdd0C+tprW4nggMyDy424G0nPBFZ4rERoq382hlUTWp9CeLL+LxB4vvtEEa/wBm6OIhKrjKS3LDcPxUcfWvyHxP4k/sPLng6TtOR2YGg8Q9Tyj43/CLxb8UhpunaLNaNZWjNcTxyyENMwX5VH5DHvXxfhBj8Di8TbHfxL6XPaxs5xoctrHz78MDcp8TbD4cWLeVNoVw0k0yLgtHyGXd37iv3TjmOBo5dOeIaWmiPDyinU+sqcXqfRjPp2qeIR4a0+5gmvmcNNDnmOMjJJBx2r8E4Q4ReeVqlStpT6H3uJz2WCpWqHKad4h8Eat8TLrw9b6TFqjabIIoLiaP/UzZADjsMGv1nLslr8MVYRpO8JbfI86ePpZxh5NbxPqHSvAVuxtNc8WJDrmrpALf7RKgIiU87VGOByfev1ej7TEQWmp8JUrrC3eyMW9X4S+NfHEGjRXmlXmueHhvFtF/rYguPlOOO4qsyy7MKVFVFHQ86hxBhMRUeHUryO3vdGstb0e40fVNNgntZV2tC8YKkfSvnp4eden+9PUcYQadzivhf4H8PeEYtd0nStMawL37EqMjqucr+FeXKm6bNXN7o+ffjR8MfBHwb8W2Pxz0q11GUS6mlpr8CYbzI2B+Y8e+K68PiZP3TXlXU9Ss/hL4X8W64nxB8QeHYLXQYtOC6baTLhkVhkySDovXI/OlXqSDnUdEfIP7XPwa8X+EdS0XSvAU91q2j6yGvYmtsPIhUbjyOCo4x7VOEr8ukgk1U1Prf9lXwt4Vv/h9b+Nrea8vbnULcWs4vSpCNHwdoxxXZWquMbownJx0R438G0n1zxv4++EvgjwJJHbvrLvdeIkTEVrGeTGp/v5zW9Ci8RBOO7NVNRXNPY9s+HfgP4bfAf4kXNnP4rso9Q8RwR/Z47p1WaaTcQQD3PFe1h8jxsqbqRXuo8bFZzgac1ScrSZW+KNvZ/ED9pjwF4Iez+2W/hyCfXb0MMohwVjz77sGvEdD97odsJuOp3vxU+DvhL4n6WPD/iDT1ZGkSSSZVAdwp4UtjpXmYuUsNV5n1OylWTT5jrPB/gvw94J06PSfDOnx2NnEqnyYxhRxj+levhoOEfbPY46k+Z2JfEWvaTbRNbXrRSbgP3Tchh7ivnM+43ynLpezxHxWOzCYGpW1S0OV0bxsY5ruK+tUW23gW4iXGEAHXtXyFLxMy6U7U4tno1crnZWLmq/EHS5YSsSyL74FdFfxQwDXLyGuFyKs9WYNp8RLTTdF/s2KaYzBGVJ2wWBPc9jzXLHxEwVVcqja51VeHKzd0TW3xX0CGxEV6ZHuHX97IFHzN0BNetheNsBKPJJ6mceG8Y9UjT+Hmr2l+dSMOtpf+dOZ1UHmMYA2/oK7aOYUcdJukzzsfltbA2lUVkzsgSR1z3FXM82xV1EZs589NhqadNync2w7tVR4jqSS/bmkiLKstwibQpweea9FYRtH2jr0407M970uMxafAgHIiGPyr6XB0uRI+AxLvUk13JQJyvzxgH61rWoKe5nF2R5l+0F8UYvg94Gh8WTqGDajFaAGMyAl0kPQEH+GufB0KkJv2ZFSrCP8Q+MtU8WeHtDnWHVrww+YQFPavu+e581yMjTx74RkcCHWYiCcfMRiok1YlxaRPa+KrW51x7Cyu42iCB1dX4Y8f41i0pbjgmdCdQu7hBHPOzopyMtn8qynh4T6HXSqSpbEW4NnGce9cc8vp3ukdixcnuw2rnOPeuaplUJdD0KOLjypEctlZ3JDTJgjuOtcrwE6XwaG3tqTKb6RDHIHgkbIYMCSe1YewqN3mVGpGKTR5bq+oSeG/wBoPSNaTEey9tZy/vuGTXo4SSpSPqcOlXwb6s/UeKw+2xx3ULrsmjV1x2BAr26eKjY/MsVgp/Wm0jzr4+RLp3w8W/nwwsdTtJ29gJMfzNOpXiz3ctoTUWmesadqEF1p9pdxv8lxEsi+gBGa8+dWKMMQ+SpysyPEevaS8Fzov9o7J5LWSUiIgsqDqfb2rycXib6I6KEE2fmr8Ub+4k8WyRXOnxWrW0e/KEEyY5Jb1NThrtXZ6FktjzbxZe6TeCOfSpnDqP3qsuMH2rfcVjiptdZCI2kwe4qXpsOKTEh1/MmI2Py9eam7L5UdBp2pzXgKiUgj0Pai7D4djrdLmt4UUv3HPNaxVw5maf2623jy40OKaiZti3OoEoGFuCG7qK3hElvQl8y3MQO0kkc+1bJJGTbZVju0hlxkj0zVEtG9BeGS1juInLOh6e1FybEk8yORIB9/+dYzbuaRWhW+1m1u0kI4AxUNXOiOxaLKtw2wZjk5H1rC5rc09NkGWJPak9QuMu2Rtyq3Wp5QuMWfFssY4KsMGtKcURI6PSLrZNHPjLRDd+VacqIIr2++13T3UoyZWyKxlFXLsmjo/CPi640e6EsdyRuIRlz1HpSV0YTgjs9W8a3erPJeXEgd8YiyT8gx2rWLbOZU7bHL3euR3KJJcIDHagjnoxrZaK4nT6nLL4/1vQ7gjw/fy2STtuZFOAxz1xRzGEsLCerQt547udaliuvEkH9p+Qy5R8/MM+oFawqNbGM8OofCjT8QfGD4WaMI2HwXt53KbTMtw3yHHXGK6IzbMXBo8f0r4yeF4vEkNjfeG8RS3Dv80f3VxkDpUyepvD4UeG/tbeNvDXibSjHo2lG32fKDjrU3LR+7Fh/x423/AFyT+QoKPkv9j3xXNP8AtPftW+A5IgsWneL9P1iJ8jLNc2zxuMYzwLWPufvdBjkApf8ABQfxLZ2vjz9lrwe9yFutT+NGhalFDnl47WZI3bHsbuMf8CFAH2TQB+aX/BKbxra2vxy/aL+G17qyrcXevf2zp1ixwWWK7u4rqReOceZaA8+nvQB9lftf/BjVv2hP2b/G3wh0C5hg1TXrWA2Lzy+VF9ot7mK4jDttbCF4VBwpOCcY6gA6v4GeBdQ+GHwW8BfDfV7iCe/8LeGtM0e7lt2LRST29tHHIyEgEqWViMgHGMigD86P+Civj3TPEv7efwE8BaZcpcTeD9V0eW/8uZWEFxealA4hZRyjiKKGTB6rKhx3KuB+p9MD4m/4JhfFEeI/DfxX+E97eB73wJ491OW3h8sr5dhe3EsifN0Ym4juzwcjIyBkZAPc/wBs5S37JnxeA/6E3Vf/AEmegDxX/gkh4x0rxD+x5pPhuynLXnhPWNS069jIwVeWdrtCPVSlyvPqGHagDqv+Cg37K3jL9rP4b+EvBHgvVdM0+bS/FVvqN/NfysirYmCaKVowqNvkXzFIU7QQG56UAfU1AH5M+J/EWleFP+C3iazrV9FZ2r6hY6eJZDhfOuvDMVtCn1aWZFHuwpdQP1mpgfPv7GP7P3ir9nfwf488P+LNQsLqbxP8QNX8T2Zs5GcJZ3CwRwq5Kr+8Ig3EAYG7GTigDxf/AILEeMdH0P8AZYtfCd1Mral4n8RWcVnAJFD7IA80su0nJRdqISOjSpnrSYH0J+xkMfsmfCEH/oTdK/8ASZKYHN/tZfsTeAf2u73wre+NvF3iPRG8JJeLajSGgXzftJhLlzLG/TyFxjHU5zxSauB8maF+yB4G/ZI/b5/Z3sfBPirxFrS+KF8Ry3R1h4GMRg02QLs8qNOD5rZznoKFFLYbdz7o/ax/5NZ+Mn/ZP/EP/punpiPNv+CbPxSg+Kf7HvgWY3EL33ha2bwtexRvuMLWWI4Vb0Y232d8f7YoA5D/AIK3/wDJmes/9hzSv/R9AHuH7IP/ACan8Hv+xF0P/wBIoqAMn4tfs0t8VP2iPhJ8brnxRHZWfwv/ALQlOmfZWd7+W4RRHiQOBGEZQx+Vt2MYGc0Ae50AflV/wT+nju/+Cn/7Ql7AQYriPxbKjA9VbxDakH8jSQH6feL9El8S+E9a8OQXC28mq6dc2SSsu4RtLEyBiO4G7OKYHl/7Iv7OqfstfBDSvhEfEw8QXFnc3V5c6gtqbZZZJpS+FjLvtCrtX73O0nAzgAHzP/wWjmjP7NHhGyLDzJPHdrKoz1VNPvwT+br+dJjR3X7NnwF+J2u/s6/C/WNM/az+JWiWt54P0i4h06zstGaC0RrSMrDGZLJnKKCFBdmbAGSTzTQj4w/bT8A+OvBX7YOm2A+OPjLVdaPhOylXxDcXENjfRRPcXC+QHso4VCAqT0ySxyTxWFeo6Sua0oKbszzjWPhXrd7qk3je7v8AVfFmpWDo2pX2o3T3U3ljABZ3JYgZHU15E8b7SXKzthQUT1zwN4+8cDR9a8O+GbXT49KjtPMmmlRM7jjAXI69a8evVhCodFmj3v8AZg/Z60fx54cuvFfjzVpblt5UWIfBjBBwzc8D0rmlmEKfUtSsXfip+yx/wgvg65PhPxBPeXt5dfuLdxgMG/gU+lZ/2vSe7NU+fVEnhn9lnUfhzo1v8R7rWLq51G2tfNGnRRlxHKRncDnnHpivMWYe2rcq2Hpex9F/ALxJqHxI+HMsvi2wn+0CZ7aYzRGIyqOhxX1GD91XZ59ac4Svc4rxb8KtS8D6zdeIPB2k2t19qcW9pDPIGEZfr97jFefja9qmh6WGnCrCz3PIfD3wYHjO98VaX4xs7rS/EUbmVJoUYW+3GcAr8tbYe00U6L6HzPe/CiQ6pqAe8aUWczIssaFgSDgZrtjFwOWtFx3PY/hrrnjD4FXKfETTJE1bSI4fst3EEHmKWXPCjk44rGpUa2Odq6szovgT+3F4f0JPFNv4wsZmhn1Frq1aGPbtZyfkb06VwYmE8TC63jsY1m1Y9l+BPiRvHfhG58Qpu/4met3c43nJALcDPsDX87+KOHr5vmNGlD4z6DL1GlS5kem3VtpUdrJFFrVsswTa8fnBGXPUnnivIo8HZtk0VmOGk3UXRDlmEJT5K2qPG/GlppPws0q/vfCvhuPUNaaYtNbQDzbhVPPmOQNypjvX6FkXB+f+ItHnzitKCj9nuYYrNsHlsfa4eK5keGeFfFen/GfxtcmymtPDmowyRi7uri+MQUICNoyRnqPyr92yfw/jkGCVCF5/I+fxHEX9pO1blS9T6g+HXgr4V2OnXVhL4z0CTVL50YzQ3cRcuGyu3JyTkfrXbVyHHYmMfaUpRjDbQ0o5nQwEGqUk+bsz0v4oa1ZWPgfVfD1n4u03StbutPeOye7vI4T5hXCt8x9e9exlFSphK8XUpSlFeR4Gb1frWHkoSs2eFfsifs/at4a1q7+J/i7X7HUNRYy2sK2F6tzEdzDLvIpILYx8vavrc/4iWOorD4elypdD5PhnIfZV5YnEO7Ppm48b+DbOd7O98U6Rbzxna8ct5ErI3oRng18q8qr16fMqT18mfafW6cajhKWhnXPjv4fRs11/wmmhZUZc/b4ug9fmrwsXkValrySfyOhZnQWlznfit4n8C6b4DvdQ1zUNLex1K0f7P5kqFLhgpK7c8NzivHWVV6k+WlFqT8jrWPowhzzloTfC7xPpHxE+FGkX0qwTRXdittdxRSAiNgoVkbHQ4ozPC1MqgliFdsVCosR78XoeVeI76Dwf+0N4e0a21TSI/DOmaFPHd215cIhtkYHaEDHkkgcU8LkeNdB4uMG4i/tGhGp7FvVlb4L+KZ/h94t+Ivw48SPbaPo9kZNW0Z52WJTBIT90nGeoNFLB4zFpwjTFiayoy5pS0Om/ZUTwz4T+Ftxq934o00y65q13d3VxJcxp+8ZvkQknrsAP419LleXYuhHllSdzlrY2hWpNe0R5ho/7P3iLxv8AG/UfHnjDx5o+o6FYXh1GBrTUxPMYlYlUKAfu1x1II6V+mY3iCOAylYanRtNqz0Z+a0OHZY3Mfb1K10nfc7D9mz4iaL4s8Y+P/iL4ourDTJbvUhYabNd3KRGWziXau0NgkZHUV+dYXLMTiZe09k7eSP0ueJw+HVp1Fc9u1/xx4Ju9KuYrXxvoCTtGRG51KIBW7Hr61z5lw9WxCS9jK6fVaCp47Dt3jURlfDLWPEeoaTqQ1fxBp2r+TIBHc2UySL0OVJX04/OvJzrC4nAYCXSyOjC16VapZO5nz2dxqeovtkZ23bee3NfyTmsMxzbNfZU/eV9z7qjVp4enzWsjtbXwxp9vpgSW0V5NmWJ9a/fMq4RweWZSq1TDqdSx83VzWrPEWjLQ831PQ3nubiGOCQbXYjaOgzxX4FmeW42rj6kadC15Oy7H2WGzCMIRcpdDn9R0W5hTbJZyoPVlxSrZVj8Bywr0n7x7OGx8Ju8WYV1pUsp8tLdnY/3Rmu3B5T9ZlyRVpHq08Sl7zlZGr8OrPWNC8ZWJkimhinfyyrLtVga/QsgoYjA4mFKorJ/ieRxDiMNj8FOEVdx1ufQ/lYYcdua/UK+Dj7VJLQ/JYzfJd7imJWVlcZXuKijQUJ6lczTuisbHTY4siziwDu+6DzXTXxcaMbJGjxNWW8mVbnXorXI8zAA4Cqa5VnbjscU6dVu9zJuvHkMS4SK5kY9AsZ5pTzqdSPKjFRqwd7niX7T/AMStMtfh7a3HiDw9dXNqNVhCAXCW5V/Klwdzso6ZGM55r1sjx1Ryd2c+ISqfHG58t+MNL8LeKrOVbTXbO7wCFBOGBx719p7S+xzul3PJdS8BzQ2EhtVGUbgqwyeaPaEunoZf2PXdNMDW15cREDGQSaXMhxpnT6D458XWtysMl+8ip2dc5pqqolTpX2O2g+LFzp2G1ezkKE/eUVvGae5zyg0dDpnxU8M3qrm68k55Eg6VXtI3sTGUlodJa65pl9zaahC+7kYNJ2e5vGpJFqQ3G0si5AGflrCWHUtkbfWHY8K+M7/ZviHpkjOyGaOEA+jZFYSwltT7nI8bGnRfO+h9keDPiT8Y7PTI47Kzi1u0srZGfapV0QDjJqPYSWx5tXFYeVZtj/ih8bdP8TfC7VdK1bRbqxvZPKKgkMm4OD1+tKScVqbUKkJzvHY7n4gfEu68D/AWz8RaWFNw9hFDGQf4yg5rhqanm4ujz1bnxRc/F/xd4fsTq0fiw3Wp6vEY5Y2LsYlNcv1Xmd2aUoKOh5nqXinUNSu31DUpHa5kIyx5yPSt4x9mrIqb1Rm3GppITutASe/amaHP6laW1y5m8vBPAAHSlIqO4lpplkwRfLkLjris7Gh1Gk6QUBWNSi9eetawjclm/b25jcAoWxW8Yk3RtWVnY3CkMpjkqlE5nLUs21jPauRkTxHop7VslYXNcmu7JI0DRdxkj0NMDCvEd2y/DD0oEy/od15Eu2R8KRjBoFZmrORFkqdyE5HtWMtzSK0I7+IPEsintUs3jsFncGWzcc74qwZqalhPugkYHvTirsBHZnKSAcDrWnIK6HTSEspQDaaajYmRqQ3YhjG04BXmqIKzXivKqRnO2ocbiu7mhp8mwebIPm3EjHpUuJqkmtTet71plXaWw3FKJz8hQvprlZ2tVI8ocmtZP3dBqByYD3GpSGZv9Vwg9qy5mVyEjXawo0CY3lsGrhIapKSuxuoh5rBke383YO3auiMjz61K2x5X4k037Pr9pMeA2T71rc57WPPPif4TPiXTJra3A3jJA4pXGfWUn/BW/wCIdlItov7MlkyRgJu/4Sluccf8+tPzDm1seWfCD9q34p/Dz43/ABM/aI0j4N2mp2/xNMP2rRTqzx/ZJYSBGyz+WQ4wZcgxgkuCCuCG55YmEHZnVDDSqK6M39oz9qX4hfHD4sfCD4n6t8HIdBl+E2srrcOnrrBnGoMLq1nKNIYV8oH7Iq52t94nHGDpCpGexlUg6e57RH/wVx+Iz3IhP7MVkFzjP/CUt/8AItaPQyUrnxhpdx8SPBvxTl+Onw81B/DnimbVrvVbcxbZVhNw7s8LBxtkQrIUIZcEdqAufbvgT/grzNYWf2D4z/AnU49Qt4o1N74Zu45orqXB8xvInKGFcgEDzZOpyeOUmmUL42/4KqeMvGtjcaP+z58FLmyvJYgF1jxPcxkWrZG4i0hJEh25wTMAGwSrAEGJ1Iw3A+IoT4t0n4k6b8ZPGMs/ibxTbeJrXxFeyXMoRr2eK4SYqWAIQMU2jauFGABgAVzxrqUzRR9259/+F/8Ago/8bfFl1JFpf7LNm0URAZ/+EpbgH/t1rtSurmLkkfM3wf8AiR8Uv2RPjN4y+Klh4Dj1uLxtHcm/0E6h9njSWS68+OQSiNyTHmRB8oyJGrmlXjCVmaxg5q6PQvif/wAFJviJ8X/hp4r+F19+zpbaVD4q0i70Z75fETSm3E8TR+YE+zjcRuzjcM4603iIWuh+zZ81fAb4ofGL9j/xo3jX4cpBdWmoxxQa3o14D9m1GFDlQ20gpIu59kg5UseGUsrY08VFuzHKm0fa6f8ABZHwOfDTSSfAbxaPE4gJWxW+tmsTPjhTc8SBM/xeRnH8NdPtYvqRys8n+H3/AAVi+OWg3XiO68ZfCKw8SnW9Xa/sIk1drOPSrXyYo1tIx5MhdR5RcsSCXkc4GcCPrEEHKz5p+PXiPXf2kfjL4m+ONx4dXw1c6+bJxYx3huPszW1pDbgrLtQknyA/3RjdjnGa5amLipaFRg2fUHwS/wCCrPxZ+H9hZ+E/jf8AD8eOLe1/cjXNOuFtdQMYU482IqYp3ztG4GLjk7jyemGIhNCdNo9W8T/8Fh/A0GmSnwV8CfGF/qowI4dWurayt+oyWkjaZuBk4CckAZGci3WguolBs+Dvjn8S/jB+1Z4tb4g/FW8iBtYDbaVpVkhjstOhPJWJCSSzHl3YlmIAJ2qirx1MZG9kaKkz6W+Gf/BULxv8G/hn4S+Flp+zxaaonhbRrTSEvG8RtEbkQRLH5nli2O3dtzjccZ611RrwauyHBo6H/h8f8QA21v2Y7EH0Pih//kWn7eHcXIzy74h/8FA/Gfj747fCv4+TfAq3spPhkmrxx6auvNIL/wC3W/kkmXyB5ez733Wz0460vrEL7j5Gd38Qf+Co3jT4t/DXxj8Nbn9nyy0yLxVoN/okl2viVpWtlurd4TIENsN5XzM7cjOMZHWlLEQSGqbbPOf2SP2l/if+xl4T17w5p3wzg8XaP4kvYtTt4pdS+xG0uBH5cjBhFIXDqsIwcY8v/aNZU8XB6Mt0X0Ok/aT/AG2PHn7V/wALL74Lar8D7Xwyl7d2t41/HrrXRTyZA+0RmBOuMZ3celOeMpxCNCTOh8B/8FO/HfwU+HHhL4Vw/s8Wupp4T0Oy0VLx/EbRG5FtAsQk2C2O3dszjJxnqaccZTkS6UkzWH/BZLx6XMY/Zlsdw6j/AISh/wD5FrRYiD6kuDQ/U/27v2wf2hLZ/CHwm+G+i+CItSgeOe+ine9v4UOMtFK+yOM43DJjY85BUjNc9fH06KuXCjKbseT/ALK9h8Rv2Rvizrvjbw38NP8AhK799DuNAksJb/7Gqh7m3mMocJJnBtwMY53Zzxg8OHzanJ+8dVTByUbo+kZ/+Ckn7QUeoPpsf7IkMk0abyF8Tv0/8Bq9WOJpzV0zk9lJbmVY/wDBUH4669qreG9H/ZZsINUEgiZZ/EMjhCT3UQKT+dH1mn3K+rz7Hiv7Unhr4+fH6XSvF/7QGo6XZ3OnW00WkaLpNqYbW0Em0ysoeR3LOUjyWc/cUDAGK5auOinZG1LCuSueh+C/+CjnxD+CXgHwf8J7b9nm01OLw1ollo0F7J4jaE3S28CRCTZ9nO3dtzjJxnqa0hj6UtLmUsNNM89+Jl58Qv20/is3xP0/wfa+G9Q0rw/DZ3WnRaj9rPkwSSy7w5RPmPmkYxxtHrXmZnmMIxsma0qThds7vxP8MPFXw5+E9r8RtIt7gaRrli1rrMG/JVjwjkfXmvj/AO0P3j5WdVNt7ntXwm/ZT8IX/wAH7a3vXmj1zW9NExkL4Cg4KMR7D+deLjczl7W1zqsrHonwy0K2+FHiaPwjriRRLrFmkUNzvAVzGNpH1PFeVUxc59TOemx7VLoVndCATwJLHbMGiQjOw+oNYU5Tk9GJVeVGvaWMUoSEoCgJyDX1XDuAdeuuY5atdrVF+1sbewh8m2jCrknAGOTX6LUwipQtE4qlZzepheIkuZkRRBgxyAhs18ni6FSVTY9XAuKd2zwX4p+MviB4WutTjh0NGsLyPy4rtVyzE8YJrtw0fZrU9RzjayPJbXw18V/DXhLUf+Eb+H4v01hC8szwrIyhuSV9DzXVKrdHFiZXSJfgH8PbvWNJWy8ZRz2PkzsLiHGWlY/dUiuKrK5xnnnw18E6QnjT4sfDPxB4B82YT+dYy4G+E5JUgnjHNaU37Oi5dyKqTij2P9le/wBV8Ex33w28Y20do+nXLXdlIpGJoXHJ/A1+Y8WZYsLmNHGuN0exh5Xo2R3ni/4f+O77UodZ8JLpd3dl5XUNEQDCOQ0nbrlAPoa/UMkoYfE4dV+W77Hj5hStU0Z4X8f/AB3480qy0v4L/D3SL+38eavhbm+eVRe3sCgnb5vQR/MRg84FfbcNYjCxxUZ4qHLFdkfOZphK9analqzyXw18Opvg1oWt+I/2gPgt4kvHRgy3NrqUCRwoThshsksSR+tfoGLqU8TZ5fP70ePTy2pTjevD8TtPghrn7MfxQ8XyWuneHdY8N3ejwpewTX11HLHPIGGFARMj6mvF4inm2HwcXKovLQ7MJhaNWTjCLR5P+2J4z07VvjLcQaRr8usNb20Vs85fK+Zydi5AwOVGPXPrXs8Ge0nl8q2JevoedmGX13VUKb0Pobxh4z1X9lP9i/w1oek6oLPxZ40H2syq2HtVlTe7g99o2j8a8nLMJPM83qTteNz1JUauBwqhF6nF/sqfCaP4meEvFPxm8caFq3jC6t7kW9ppdvcok95IxHmOWkYDjd+hr283zGtls1h4JL5HnUMuq4i85MzPjL+zX8U/FviKG++FfwF8Q6Hpi2nlzW95fWztJMD94bXParwWf4TDU+XEvmb/ALpliMorQn7rNP8Aav0ib4Y/s5/CrwL4zvbs+LlM9yYZZQwhjypdCO+NygfQ1zZTDD5hmrrK3IttN9DbF4Ct9StF6naf8E9fiV4W8J/DTxxq/i7xVHEmnz/a0tJZv+WKpksoPckY4rwOKsBDNMZGChon2O3KXVo0XGTPn3wFea1+1J+1LZjU5HmttX1Y3V0yyAGPT42ycE9MJt/Gvr8VCOAyL2VKPQ8lYOvVxyqN6Hp//BSDxhptr8VNM0DTL9TNaaSiXoiIJ2MflDfl+teNwphZyhKpUj956mbxqzglFnHfEfStI+HH7KHgez1O6kTxP4t1R9b+yiT5UthGyB/p9zj3Ne5gMdOrmLoci5Vp8zwq2UctGNTmd2bPwW1t/hZ+zJ41+LVxfCC/8TXC6DpqBsny0GWf15DEfhXicQyqYjMVh4pWujvwGEhhqTm73OW/ZS8CyftBfFWLQPE1/cyaNpFtLfXEYkw5RTxEhzxliPwzXuY3EzyTBKVO1/vOVYCGYO8m0d9+0X4JsE0O207wP8BvE3hjUEu2LXV7dW7RywBSOArlsk4bkdjXBlfEftE54uSku3LYjE5K1BRw7dz2L9hDwz4i8DfDfxP4v8YtfwQXd2lvbWZO8AKDmQAf3tw/75r858Rszp4vAzjho626HvcO4OrhqqdVn0t4PM9zqrytF8pO4Erjjt1r+TuA8NmVbiCUZwfs763R+kZpVgsKuRnT+I/EC6PEoUZL8V+r+JPHL4XoKjh1qeJlmC+te8yn4VvU1V5rmSBQuSCdteT4Y5h/rTzYuvFXWp1ZjRlQtFSMfxm/2/VIdHsbMyyNjcVGAvvWfGdWvmuPjgcLDW9rpHo5TP2FGVactvMZenwr8O9Na+1doprpuEQgEk+ntXtU8FlXBuXfWMwalV7dSIPG51XtRbUTybR/iDqnib4laWJoIoLY3QEca/wjBr4PDcTSznMadSKtC+h99iskjl2TTk9ZNan0oCDyK/aOZSmpPsfjmvK0HY8Vklds0I0glkj+6Mds1vHK/rO4uZI4j4gavrnhPSp9ZtbGO5hjYKU28jPes3lEI6NGrqqx53B8Ydfv1VLfw/EpPAOwDrxVUsppzkkZKvFPU7D4heCIvFXgSyg1nXNJ0SR5YZnn1KEyw7trfKFE0XzHPXd2PB7engssWHmy3OnU6H5t6v8AAXXfC+qanY6/Ytp92JMKBIdq/Tn3r1aFS551aJxuu+HNb0OEjSdeuWZOWVmyPwq6210ZwjoYMXjfxlp8iR3CpcADHzcfyrldRxK5WdloXiW7vJUmv9KiG7BJ60lU5mJ6Hc3NvZa1YvbpChcLkY7VtOryxGocxyCeGVv5XFoyjapRgD/FWmHndXM3Rdx1v4Q8XWbqLO6ddp4Ac12SnqL2LO68LXPxN0UtdiYzpFwyueg9629somUsO27o6TVtc0/VNNfxD48+H1tcxaeVLXS7yV9DgY9KiWIUtDuwvPTdmfVnwc8XeFrwS/2bo9xF/aFrChRYyVVduBnNEZpnnV5NVbnFfE7wHJdeENYkKeWsNyXUsuMAHpXNjPe1R72XVeeBz/xQ1CXUvgt4csVkX7PbQgXIzk5XgZH4V5Sjqd9WWh8stZ2WrX95eXKBY1j2w44ya02OdbHJaoqGVii4AYUFLczZH3sN33VoNCpPLLeOLeGIKgOSR1/zzUyGjX0vTmBUICT3pxKOw0/TpflPYetdMNjOZ0NnpiyLk7d4qjmkEmm3Ak3Qp8y9qtCLEUolQrL+7nUfrQMfHJ5sLRTFSc8GgDIubJkdsrk9c0maU9zOdnjbIAyDSNjYsLppUO8jGOc9qTAsxyB0aIYwDhSfSsJAMs0ILKeAflJrEsuachUSRZyApFaU/iJlsadnbtImxeuBXUYjDaSrM8TL7riguJX88tuT0+UGgol0iNXmbe33QazkBqGZYoi24cGsJATafrIEztkbdvy/Wg2NMRNK6S7c7xmmnYTVzktSilj1Cd0OAeMj61MpE8pE1uQcsp3nBJqIyHym1p1vcNHuEYZSOc1vGRlKIHwbomt3KXF3ZiWWI/dBxUTr8pj9W59TEPw78M3ury6ZFGUnZTliDhT2rmljbFxwLbM3U/gVYwtsXVYfMI3cn9a5qmPuE8BaVyzptjb+GrEaBZahE8lqpmk7gmuGpiXJnq4enGMeU52xsY/GOumLWpWSefhSq4+WuihiXE4MTh+eWhfv/hjoul36far0+WhyBjgn0rpljmmc31PlM++0K0uTPd29nDstSCB68AVpHHsToKJHqOi+GYNNtzfaVEbi8PGOq0vrbvczdM5a4QeGrsW9iBCJPvBR2qXiebQFT1Oav3mubwO7Dy/MUgY65btTo/EKpHQ/Rb9kPTdPudA1vzLKJj5EZBI7bRXuxf7s86tL2fzPH/2i9GuNCs9R8diK1NjE7QxxOcSO3t618zi5PnPqstwcfq7qHzx8ItU0/WrnVbzxZILWyiiMlsMfKzk8ZJ9KcZ2panGoczbNPV/Bq6/bXN5p1ussTucEf0rj+scrE1ynD6f4Q0+3uJIL6xRZ1k2hCMMfwrWniX3MrI6LUfBnh2xeAwWxK7Q0oJ6N6VlWxPKrjSVzVl+Eep/2VbasmnstpeoZIAqH5sdee9ec8b7xrY4K68KNpeto50osgYCT5SdpPTNd0MU5LcLJmhqngu0k1BStuWLgZwOATVvEN9RcqOvuPAFpZ+B7jWbWyeQwYjOxc/PjpUe0vJGyj7pwvh/SZPEl1bi2tFjlgyJC4+79a9DE39ijKUDovEvwug097e7WUvLcyBJAQNqgnnFeYsTbqYcpv6Z8JdLeaWyvAYlWIMuR265oeJtqVGGp5h458DDw3rAu7IM8ETBiq9WUc81vTr85UoFv/hP18Ualp9rHA8UEJVUjA6ketdMp3QU7Rvc7u1fw/aayBeMIrpz5jA8KFHaueTdzS6MvV7LQnsdR8R6yUeZX2WCf3zXO6kk7GE9WVbD4O6lL4d/4SgrEHuf3rJjlfStI4iS0JsfUn7N1r/wh+jTvpVh/bmu39sYvKgJZrcEcE46YrHEN2OmjLU9n/Z68FeNoBe3vxH0SJL2W7YQ723OYs53Hj6V5Cb9orHdUmo02eqw6L4Ss/Gtwt5bW8c89vGI9wUZPOQK+hpV/ZU9Tzpxco6HiX/Cutei/aFv/ABJoWn6emlLJEJt2A7A45A79q5aWL9tJ2O+i0qLTPVfir8HNE8baFqdylsjanNbiO1kPSI5HQV2VIacxy0atppM8Z/ac+BOg6X8FbbxJDoFtNqfhyGOQyxqQ5VVAbOOvNcaouEuY0lik24ml+zD8BPA8Hw/0z4hrPJean4ht/tM7xudihj/q8ew4NeFn7lpYyck2dD+0Lpya1p3hf4GeH4YyfEV9ElzEDzFZRsGdsdhgGvDwdCcJc7FzI9lhsYNLjsNMsbVwlvAIYiB8qKoAwT7gfpXDjMHKpW9pEqMl1M3xP4D8KeMYbe48R6Urmxfzo5CxR4yOeo7cVpHL6ko7ClUsdNZxReREYMGPYNmDkYxxzXXhcunD3mjKU0y9Z8vgetfZcPJxr2Oeoy4XQA7mAA6+1fdVKtOG5zOPMQy/Zp9qFlJb7vPX6VxTlSq7bmkHKCPE/wBobSNSm063/s+dorZJCZlVM9ehrycRRaeh6eHq+7qea+EfiNrbX9p4L07xgXuyNsduEUuQB0xXO6DaLqS5j0j4R2/gy08Samtv4ml1HXZIzPdWbhQYNp5OPqQKSw5zyvY+UdX1S2+J37YereG9I8Y3OjaVrsL21zOQodXTA2Ip4JJzXVQpc1oGVSLvc9yh+BnjHwD8UdIurdDrPhSHT2jmlz/pSlRgcDjk81yZ9ln12kqZ04atyqxveKP2wfhz8K7648Oaz4e1wzQhI7SOK23y3Uh6IFz1J4rqyrDfU6XIzhq+1m9TxHw58Evih+0R8ZNW+JnivxR4i8CyyqsmmQxWkbPbW38KfOMZ6E19JhcweGXLFXY/YzUOaR0/xO/4J/a54q0ab7f8evFmuSBvM+z3UEKiQ/8AAf8A9VenDiLE0I6UzndJSPF/BXw5sPg/4gPgjTfDct1rBkW2ub2RMSygk4HBxwTx9a8fMM9xOZSipRtYlUfZmf8AG39h2fw94p02/uvF2q3Fx4lkWdylujCGRm+7k+mRX0WD4iq4XDexM5RPev2uP2ZtV8afD74ceGLC4ur6+8PQrYm9RB50i7VyCv3cHaPyrhwvENbLq0q/cznD3TP/AGf/ANijxxovhKa0k+NHirwuouWb7FZ28O08fey3NdX+slbHz9pJCpRPZfC37LPirw34l03xBcftE+NdTh0+4Wd7KeC2EdwAc7GITIB9qzxeYyrq7Vjd0kc5+1z+zJ8OPjhrvh7UfFvjfUtB1C2jNpbraQpL54Y5ywbpg+lc+BzuWCqXgDoqx80ftC/sD6R8Gfh2PEHhPx1rerF51S4W6jRAiHv8hAwemDXRiuKqrmmwWE5tUdx+zn+wHpt34Q0D4p6T8XPEeia1qVoXLWMMBWNGJBUbh6DFerPiatUpqCWgpYaCi1I5/wCM37C2m6F8QvD/AJvxE1nxHeeI5pHv5dQiQMIkGWYEH2rTAZzWrz9kZVcPShRbZc8afs5+Bfj1cWsel+J/F0T+ErUaWLeO0RoI4h12n1OK+kpzll8uarZc3n/wDwsPVVVyjHoReEv2d/hTqfh+9+G//Cc+LNQ03TjLJOk1tGGs5igAZR7YJ/GuPF4eopLEJa+v/ANaWOV3Hsc74L+HH7PXw51e9k8F/tBePNLvypt5nht7UMQDyvK+terHB5hmNLSgmvV/5Hl4nP8AD4V2bNXxN8Ofhz40u7CC8/aP8ZahuYKfPt7Y4J6Abcc1n/q7i6NJzqUEref/AACsNxBh8Q0kz66+Hfjr4PfCnwhp3gWbxZa2sllEA326RUlmY/xlc96+KxvDmYVOfEUKNz3VmmGi02zStvixY6jdS6p4XurXUbEMYw8R3Akcnp9RX8icScT5/wAFZ5NTw++u2h93ldDB5vheZS2diLX/ABdLrUMZNtEu3kcEkV+Y8ZcdYzix2xNGK9Ez3sBlNLByumJo/wAQrrR7f7PDZwtzyea97g/xJr8JYdYanhk01uPF5DSxU+fmK918Xr+3eSSLS7ZJG6v3xX1MvFXEUZutHDJOXW2xdDhShJK8jyjxd4g1LXr576+nLsT68AV8NmWc47iDE+3qJn3mT5bhsvh7rRc+Enh6/wBc8c2d1BGxgsG86V8cAjoK+w4QyyticanNaR1OPizNKVHAOnF/FofVxToB2r+gatJKnFLofhsZe87jgDjAqoe80JKyZPECIwMV7+FjaJnIpazptvq2nzafeIHhmwGHtV4nVClKyOdt/AXhu2lRoLRgVIA5HY1yUIWqJnJJ3ZwX7XPijQvBnwot9U169gtLQ6tbwK8yyMu4xykD93d2pzgH/lpj/ZPUemdlI+PPiN8Wr74ieIb7UNStlVXbfGi/wAY4/SvMwjbYV42PMNQ1O11PzbaCzJfIXp716vJzbmUFfQ5rXvDMmmXkcF1CVZgGxjsa5K0Ei3Fo6zTtAV7RURBuZABXEpKLMZxu0a3h7S77T7yYXaMI24DH6VlWq3Wh00odzjvFXiGDwjYXN1b5a9N1tEYPVT3rqws+WKubOndk2hfE+WWzEs0D+aCDnv8ASu2VVPYfsG0e9fCrWI/G4ltLePassY3blIINc863Nsa4Wivtlr4mWk2j+ANf8NsVaW/hYxgnoAOKilzOZ04iNGEbo9f/AGXPENmulWM1yUjQaOokLD+NM16MKc7XPmsSoSeh3HxG1e0vPhrq+oB1eOaRghx2JyKiq7aM68ufJF3PkfxTqskfhSWOW5fEzBI0zwK5FDU9KcudaHkc0bJGVRyB3qXF3EtFY53UJEhDZAOaXKyk9TMjiW4fg8H0pGpJDAkdxtVc8UmrjR1WkwKpDYAHFNaFHRx7FAKkH6VvCSsZTdi7CJlUOuRmq5kYSVzQhujGuXYBqfOhWKVxeo0m1Yhn1ApqaY7FZ5NswKng07isF25YA8570m7mkNCilmkrlnGc0GnMi3aWwgJj24BNS2UtdSW9AgIaIHB6mspK47FmOQI4kC57kVjYfMhImaO5Zl/i5xVQ0lcmTTRow3MsJWVBkKea6OdGRrlxfqlyBtZCOncHrT5kVFnOXata6k8bZA3ZH0o5kXcntLoRNJIB1zUy1QXKlxeyNlN555rnkFx2nXZit8yHk96Zrc9B00kaNbXEmNzZApMaauY2vWm67hiiABmb5q55ysbRhzbEdzap5mwclQBUQlcJQ5dyWK5+zxiIdT6VsppHPKxZ065mhkW6tyQVb5uKc4c6uhwmk7F+e/s1sZo/KiW4nbHnAcj8a8XEpwvc9CnOJzfiPT44dIhv4dQeWVpfLkAbJC9685SuXUaexyFzp2m29pe6hYvJLcSgLvY5wK2ha5xpyjK5Q0Xxkmkalb299aQhUbmfbyB6V0RsF23dnXaj4k0fVJZb77HmCIb0yfvtjt+laqKYqtSJxVos09nqNwZGRZ8sq56c9K2jBHDUlfYyr/UmuTA0wX/iWAZP4U+QcWranPa1dyajfMwz+8Gd1ChqO8SK50nULoWk/wBlZYkKgMBw3NdNHSRjUR+gP7HMgXTtZgkYn/RUGPQhRX0FBc0LHk4qN0jwD9rODxR4g1yPwdpUg+xqZJ33ZwMcmvDxlC0rnvZViZxp8ktij+zL8CPCfxing8DazcXK6ZZRf2hqPkTFJZpFbCqG7DOMivPq25NDqqONKLPR/iN4E8P/AAr1qXSdLnZbWzkXAk+YkdgT34r5urVtKxySfNseL+N20X/hIdO8b2unh4YpCJkH8ZPTNdNGo2ZGzb/D2bxPqMbaTMvlJELuZPvY384/CpxE3bUE7M+k/H2p6d8PPC/w48OyQ2N7dkND5EYVi5ccDA+orzkm3dGiaZ4Jreh3tj8SF8E3nh+S1m1+4SSR512iFAfmwT7GvQpNxRai2dD8UfhXpHw+1tbXS7mO+sb1UZZFwShxyK25zOU1Hc6CTwtoegfA3UTpr+fquoakiWyMwONygZ2/ia0hdtHRSmpx0Ok8EfsA6L4Z8ATXFz4guJvEd841KaZmJRZD8xjA9MkivoatJzw+hzvEQcuUx9W+Fmi+I7PRrFwLdr6/jgmkPCjDjJz2r46pU5J8r3NpUnHVnp/xK+HPg3wpZ288FpbSNFaLbSJkeYQAMN+JxV1ITUbmcGr3PlHxp4OtvFF7eC0tVt4FhIx706FbkfvFyaZ4T4b8LW+jeI2e8i2qGKKSeBg9a9qjUVVXRhLQ7HSdB0rxv43nlnDPZacPlwf9Y3pTlFtk3K3iPToNY8cWukW9uVtdNXz5IU6fLVKhzohzVzrtQ8Yvq+gzWHhq1mkaMCKTZwIR0rnnS5WLnR9ifseeDtE8MeDJrixRnvrna1xLIcvkjkZ61hiHZG1KL6nu4aSG7WdF3YPIx2rz4Qbnc7ZLnhynOXmm6f4g8VXF1eae2+w2tEzZHOc8flXdiac3SdjSmoxgl1PMvFVrqN18cNOeyupFDfZ/NjRiqFQcnIFeTlimpvm7hUXLDQ+g9Rkay0+4nSLe0MTSBAeu0dK+sqWdPQ8qD11PE/jx8Qdfb4Nrc2mgREeILSSGSOQ58nIyD71yTbdi3T35Tm/2C/EFxq3wYj0e7Mavo95LAFTjauTx+lcOMwyxLRzNzjKzI/gzbxfEf46+PviLd6pLdzeHZRp2kFT+7ijYOG47nGBV4jBQpYa63Og+m7dC4UMB05/z+debl1CnWlyS3FKXKrleLQv9PuZri8lnt54/L+zt91R3r6uhl9BLVGMqlyTTPD9jpFg2n2hl8rcSN0hJXPOB7U6mBpcr5USp9C5ZxrGdq5wOBmufKKKp4hinoc/8T9NfVfA2s2Mc8sLy2rqkkTlHU+oIr1swo6cw6O+pF4T8PCDSfDU1xczyTabZbMvISX3IoJb1NcmDppzRVV72Ol1HT7fUITBcwpIjcFWUHIr0MRR6k0qnKfLPhL4ZaPon7Y+palY2wWOLTXuI1PRGIHT865oRi3Y6nJ8l31Ov8B+G7HTv2kvF2pWUAjEun/NgDlmZc/yNDcIsJSvA+TtbGmeCv2hIPiLcWkLWmna8/nEqAFDNjNKhOEJub2NpwvC5+kVjeWmqW1vqFq4lhuYVkjccgqwBzThPnq8z2PO5rOx8yfEbwfoGt/tWeDoYrKCX7EgvbtWQPh8kpnP4GlUd6t47HoOpL2d+p9HWaoPEdwNq/LEMEfypOfNiouLsY1JS9hbobjDjNenOEpR+I4kzyc/CzQ9a+KeoeK7uIb7doSoAxl+uf0FeVTkqVZJu5q5qx1XjPwpp/iXVNFOoRZWylMq9+eP8BXXWlP2ia2MW0b2oQRy3NrIRkw5IJPTIrDMpudlEzbRbtBtjxnJ966sHf2Vobig0ic127LU1uctq+kadf+LbC8v7SGd7W2do96hsEn0P1rx3aOIv0IqSsjG+NHhpPFvgPV/D3lhjd2kixgjgPtO04+uK483nKg1I9PBx50effsUeJJNR+Ef/AAjd6V+2eHb2WxlAPA54wPTrXsZfUlOmpSOXFwUJ2kanxotGu/iR4TnKHZaWd6zkdsrtH6kV7OTOf15SWxxY2mvqzZV/Zlskh0rxHfOqgTXjLkdeBzmvr+MKyqVaUaXY+ayVKm6jkeS/ByGXUfiZ8RdRgRTbi4aMHHGQOeK9fEVoPB0l10PPof7xO+x4HqXh20PivVba10uO5uPtUsjmKIMQMk84HFfoWUY3D4Wjy1J6nwPEGHnWqWpXNDwNo9rfeL9HgWGEI19H2HBB+nWuzOKvtcvnUpz0scWVQlTqqnLc6f8AaR0Ww/4WfezKkTC2giGWVTg4+nFePwfU5sucq0tD6DN5VcNFanmGl+JfFfhvU4bfw3dT28jkFEZiEYE9QvQ//Wrw+LuDeG+IcO516anO3odOTZzmmBaUH7rP0n8E+GtO1LwTpGo6xZob6ezjedhxl8c1/L2aeG3DuGqTjTw6Tv3bP2fLs6xWIoxk2a0HgbQeGFnndz99sfzr52j4e5NVn+9p7HovN8UlbmHyfD3wvKCJNP6+kj/417UfDvJ5U7SgR/buNjqpfkRP8M/CKrn+zi3+9IxH5EkU63BOV4ah+7iariHHv7Rq6bpOn6Wuyxsooc8fIoBIpYPL8LgofulqcFbF18VK9V3Lo3HOetehCqrWkc81fYevSt8OubVCbtuTrwor6GgrRM3qyOdhtxTqRcjCpLQrRqfNB7VFKNmcyTcj5X/4KceH7XxJ+zlZ6ddmURr4mspP3bBTkQ3A7g+tdNrnfTfKfJE0CW+rNCnSRTXj4OeppiDS8MXehWmrXEF1DCHYKybsdQa9jnsjng7Mn+L1mRb6ZqjrGzzqSNg4Cg1zVXzFSkO0eHdaW0pwMoK5lBdTHm1K/wAVJvFOjWWn6h4aZCjIfOR8nJFZyhE66Ujw7UfEviJr2PVtf8P29xHdNtJ25wR3qNYrQ7IxurnoXhsWepaCdasPDayXNvcANDt4Zaz9q72K57I7XRv2itG8A30SS/Dw2cjDDFY8A/rXVJWHGoktDofiB8WLD4heH/7b0/RmtJViOwkYB9QaeHmlU1OOrKVR2PW/2bPBviTxp4LsPE2m+INMtlmikiNsWO4AcHIr24VI8p5NWnLmPQvH1lN4H8DX3hnXrmG4guIxNFKh4DZ6YP0rhxM05aHZhIuMdT4X8feO2uNRNrCrfZ4ThQvTNc3Md8TkzrUt3uMdu55yTnpVFsc6xtFtljLFhxzQwW5nPcw2jGJUAY9BWRuQxSz7944560DR0Gn6jcYCBfSgo2IZJ2xIXI57VcdjCpubFrczbR87ED16VRmWGnEi5clcUARKXDghwy96a3AleIyYkRhgda1AkkYCPeR7UFIrIwjLFeuaBluxuFlJEw5rOW5tDYuyJDJb7OOallFW0LbmXcMdKyYuUSdZgvmx8NGfzFNCcNC1aXysgOfvDaR6VRHIalncNCCoPyt0poqMBuqww3ZWZB84GDxTK5TGKvG8kfQDkGm9g5DNupmBC4Oc9awkHKWbtwEjSM4UJn8aYz0Bbopouj26nEkrAAUmOO5S1i8ZdfBLjZAuG+tclQ66RHa3H2uZ5gOCeBms6XUqsP2RREzzSqAOnvWpxSI449R1CcWto/lxZG4+tWqmljKO5dn8OPd3AtxdOIg2ZTnpXlYvU7qRT1TTbDwtas93cmS2klG8k5+WvNjA6JHE+IPF+k6jeXlj4OsJHg8tUbC8Ke5rojA5qjscx9msLizNheR+ZdvuPJ5SuiMDHmMWHWr6K6i8ONN+7G4lyfugf/qreMDObuWbXVNUtYZ7SRT9nnYBGNdEYHPITVtKnuII/sEv+kTkeYM5BHvVcoLYsy6hoMFoDN5SXMQEbjpgUKGpS3O2+Fun6t4+1NdE09IVso13rM2APpWkVyyIqH1f+y3A2n+JvEejs6t5MWCV6dBXt4SV0eZiFexz/wAQdC1nR/EsnxfXwlHruh+HJZBf2nBdwRjhSeRXn47qduDlyqx3nwE+H06eErv4meHtBttB1HxNKb2G32cQRdVjIB796+YxnPGm5RPX9tTfuSPE/Hdr401zXNX1Lx1Ckbxylti8KQAeg9K+doy9pPU566UNjh/Bd1YeJPDmsaZcaXBJEXIifHKtXfH3DA5/4fa/4g8Iz67p98CeAqjuYwauoueBMnZEXirxBqaeL9C8R6aZ2azCXMSuSVR15/pWFKkKMj6c8ZR+J/jF8BrX4lrpdvLrNnMzzvEmJPIThtp616FOjzI2jNLQ8V8WS3cuhaQkVy8jThAiglpELdBjrSlS5SJanXnwNqMXi7wJ4Uu9WaVri6guLqFTkrltwB9PlxXZh4JpG1D3Ys+/UiQW6xY+UJtx7V9VyL2Njy2/3lzyX4o/C211bw3Pp2kx/Z2VZJojHwQ+018Vj8JyVrnr0qvtlZnA+IPB2lXVvpsgvne7t/D7RTs8mWaQHqffpU1Y+7Ywm7SPnJoJdP1H7NPIZvMYlyPTOMVwKHvC5zxr4z29t4a1Ge5tFJ84K20chc9a9nCaJkydyh8Idds/CupXV684ntri3+0HJztcZ4r0I0+Yk0dFu9Qv/EE19oDRi71KKWSR5hwsfoK6YQtoQ43Z3Xwos2sfBets0aLJLP8ANIF5JzzmuPER1BR1Pv74K6Npdn4L0+axjVWntkabHdsV5lZcx0N8qO/jtAJNxqIUrainVfLoPubWJkZlhXzCOSB1rqqe9CxFKpJPVnhehzXPin4h+IbiW1e0fSk8iKTGDuHQg15+Fo8kz2bqUDb+CF/4iv7fxVbeINXlvzb3hii8w52Lg5FezOXLA82olzKx0firwrZa5YaJo+owo9mrFZIx6YI/rWG8Uwjq3Y+d/hXqXhT4D6j8U/B8mrpEwkmuLKMt8xYhsAfiRWV7SMqtPW50/wCxNpq2+geJtRKFWvrpZCCCCc5OTmt8bUj9XJe6Ppm2Ybvwrw8pqR9uyKuxbQgOT7V9nSqRSOcGbGcDNRUqpJ2EtxtsCH5rlyzWvc0q7FTxBZXGo6VdWNuBvmjKDPTmvfrw9quUKclF3ZNYW72lnbQzFd8USocdOAP8Kzo4b2crmdWqky07ArkGniJWQqclJnkGkeGtc/4Xzq3iyezaHThYi1SVj/rG46e3FeT7TlmerJR9imjV8OaNq0PxQ17WZNMKWk9oscc3BDtnOP0rSC9ozKpyqCR514f/AGfrPxTe+I18e+Hc2uozz+UJAONxO1h7jrVulaJrKvFU+VHPfs2at4p+F/xS134IeMNZvdStyTJorSsX8qFOg9hjj8Kwpy5XY8+pTad0anw1gi8Y/tEeLvF1veo0Gl3S2xc/7K4KiumnG5tVqcsbHoXib9oL4PeA/FtzYeJvGNlYzCJdzO+VBPYkd61pYfmrI5KuKUaTTPRND8WeHfE9lHf6HqtveQSIsqvE+RtIyDXqVaEowOSniYyCygMWpXlywG2eRSpHcBcV4MIqNb3jolVRcuVeS6hdVyqZz+NdNWXNNJFKSY+eF3kQgdBjNVVouTsTKN3oTQxmMbTXRh4ezVhcpKV966N0WZ8unySaql6doRYTGR3ySDn9K4fY3qClHmQmpWD3kkRXaVVhuB9Kzx+E+tJLsdlCt7JNHy/qd8f2cv2iBdfZfK8I+OGRZSo+SGfP3h26mt6EfYwUTKu/bWke/eOtIsb/AEmbXwVeS1tm8twf4GIP9K9bJKlsUjix0/8AZ2jnfg3pGjaV4Muf7N1ASJfSvLM24Hy2I5r2c9dWpikrbbHg5bKKUkef/Bfwhpeg6n42ex1D7XBNdySPI3QZ616ONnOlQpRe5jQVP2smzuPhd4P+EVva3934dtbCe5vJH+3SNguWJ5Bz0FebmFbMKbTd0uhtQw+BxE7Stc8z8V/sx2Xhjx3ovjHwZcuLCXUFa6ty4IQsc7h7cV62A4kxE6Dw1Z9DgxmQUqVZVaaGX/7MrfEv4j6x4p8XapPa6NHMFhiifBm29yfTgfnS/wBYKuDw31ajuyZZUsVNe0WiPQfiL8CfhTrGg6fFcWdrY3OmhBbXKFVkcKeAT3zmvGwOZ5jOcudux7NbA4OnBKNtD1bS7a20zQrayMiiOCBV3McDAHWvnczrqdRuW7Z62FShS9wfY6vo85SC11K2kbAAVZATXBTcLnSoztdmgR3r0U7wBiS/drjxv8EIlYfe/Cvl+5sOHU0wILrUbKxVmurhIgBkljiumhWVNWY/ZSmrotQXlvPGJIZVdCMgg5Br16ONikZSptEdxfWkC7ppAATitni4mcqRBb6pp10SbW4SXYcHaehrJ46ENTNUlzaHjf7YUnwrm+FFtH8W314aK2sW/ljRWRbk3Hly7R85AK7d+eewreli1V2N7KG5+fc2rW11eidJPuHH4Vx0YOkKblPcrXmm209yLsz4OP4WwR9a7HW0MuRxDU9RuLzT1s3meSOBdqbjnFPmurmczuPDambR7Zz/AM8xUL3jF6M1Ncu7K60+C11BlWPlcn3FZyp3OqkzwjWdKuI9NCRRiWGK9O1ic8E1r7NqCZ6cZ+6el/CiBYpbmyAVNwB9q82c4xmrmNS7WhV+KejKt5azyLGR5oGdoyTXoVJRkvdOSlOUXZmX420uS4+FWoRW5KNayrICpxgfhXBCcvaWPXw9CNR3Z9AfsZfCTwl8Qvg+msX+oalFfQXbwg28jYQemM17ELqFzgx9JUZaFn9pHwt4a+GGjm0j8Y6hNdSDEVvcMSSTXHKbk9Qpw9258cSyS3UsjtIfnJOapK5qlYsaf5NnlDcLlzkgmtdtC7Dr+5ZIwwY8Ck2NLUw2uRLKJW5IJ5/CoNSeG63MBvwM0DWh0mlSqCMspyM0DudPYSRSsoYDHXijmtoZT1ZqvqMNooRYFNXGVyLFZryG54UBaokaztCAwPy96ewyzBdxMuNwHsKrmHYdNcKF2ZGPWmncErECMs0vyt9aoYrqyT742471nLcpStoWEvCDsPSpNU7jVYIxcEjPNRYq5b+0hlDA9Rg0rWHe5VZSVH2fhs9PWi4WL2n6myusbZBBwQ3WqTKijYD733LggjincluxTu137nC4xwaG+gJ31OcvH/fYABxUNXGCyu5Clc88fSixB2NhqCT31i0n+qs1JAPripkrIqOrOd13W5DMzZyZHZjj61yzVzrhoXfC+oPdIqLnzJDhV7VFONnYVaR6Z4I+H8et3Mn9pT7ZQQVRuhraUbK5xyZ3+p/D3S9KtiIQvm4y5x0rkcpJijFbnH3NnBcpdR6fExulUkyfwHArGpBz3N4zszK8B6JoeuDxefFSzXC6LZpcpEiFwS3B965VRaOiU2cbN4Kj+HuoahqPl50zU7UXcDbemei/WtYU3c5K09DynVNWtYI5NXIVLiVW+QdueP61uoNHNzo5nUrC5j1C11KGJ5bV4POMi9ScnIqk3Fg5o7KLwfe6ppH9uy3pjgEayxx7cAAjpXVC7MZTNi18OQyaPFey3CeW0eZXDYIA7USuiFUZ5Jq1pMuoSOsDNbE8seQa1pxvqV7W2p6X8Ol8WeDNQ07Ury0/4ld2wZBE/b3FaqkpO5lKs5H2D+zFepN471wxfKk8BdR+A6120P3exx4h6I8y/as8bfEDRrG+8M+Hr2S30W7ume/CL94DsTXLjFzJs6MM2fRP7JPxGfxt+z9pV156G+0+J7QgjoUHBNfOYyty0nTsdqpOU+Znzt8Ur7XLzUdUvNQvml+d1Ozpjpivl6bUZ3RpiJWVjgvhxrNr4E0OW+azW5t7ieRXLr/q92Ofwrtc1MwUiTx5ZTrfWfifTlWNNQ2xtkcYJ61vCWnKD97Qr+IbONtYjgsR57pCA+D8qjHP86lScHYyfuux9MfC79oT4O+BvhAvhvXPENrZ6lErobCVv3kjPxwO45r1sG+dO51UqTqM8we01XwBruhfFq20qPU9AvbvhDyiktwT6U6tNHV7Bdz1b+0dS1D4oaLNp+k2s/27UYtQkuIWV/KttoHJHQA5H4UUo2sTUj7KPu9T6fbW9Mg/dSX1urDAw0oHPYV7McalBRZwSw1T47MXUBDPb+cx+UDr7Vw4xwqvmY6UpU3Y+IPjLqmv+DfEdyqSyLCzuIskhpEP/wBevIqtN2NJvndzyO78T3l2FvLRGW4TrGw5NYxpJu5JxfiaVNRvDPqUHmWzpskDDO0nvXdR90uMbnH6f4Ii+3SWlpcyx/aVLJhTgrnpXpUplciOz1bxZ4Rt7KGysdNlt7uxh+z5QYyxGDmujnCUYxR32j/DDxl4X+FreKF1G0u7LW4jcCJbld8YHqO1clV84QUZH3B+zZfjWPhVol8YTG/keXJk9WFcXsVLcVZ2PViuBgVqqKtZHK5lLVtRj0y18+ZcrkLwea5qrdNHRh6TrSsjidF1rT7nxvf2MVgi74llkdcfMST1rKjUi25HrVsLKjQvfU6m00jR9Aa7nsLNInvpN8u0ffb1rSriOZWPGi5TlZkk0LTCJNg+TlTjpURqt+6dMGots+H/ABb8L73U/jjqNjC7X+p65qXmBS3+qtwwZt3ttzSldq5vUimfaXh/SodE0+Cws9Pt7YJGqOsKgAkDqfWvHxuJxEo+zjEwcILqbUMUmc4qcrwWIjUckjnqcr0LIjlHIFfTwp4tL4TC0e4bJ89Kp0sVtyiaSejJYUZTuYYNehluDqU5c8hSfMrHNfEXwlq/jDw8+maD4su/D19vDxX1sgcoR2KngivcirSMmrHzP8VP2bP2hv7LfUfC/wC0Xq+p6mhAitJoI7dGPqWBrix+PeFVkgWCjW1uzR+A15+07oU0fhz4iG1ntrOYRz3ktyrs47ha8p46VZHZQy3ld7s900TXY/FWt61pzzCNdNnWNdp5PGc1yOTnLU7qsJUIKyOxsWSUYjB2Jhc4616WEvJ2POqN7ssMOvJ6V6WIppU7mKTvc+TovFPhXwx8XfiP4r8Ra1GmrQ2rWOkBmGWY7htQf3skCvAhJzkelKL9mnY6G00y1/Z4+BTeInRRrepqbm7llOGM83zDr1K17NCDW5wVVznxR8YvC8l9c6Zf6tqEUl7rM6GUSNyu5uG+mDXfQlCFVM8rGUrUXqfb/wAJX0WHw7qGn6FNvTTdLit57mN/kZwnOD7V7lXklSueVRXL1MD4h/Ejx14S1K2sNE1ARW32FJVL4fccdea/P8xly1LrobVq3IrtnVfAH4neM/GmszWOv3MU0EUIfIjAbP1Has8BXlVqq5WBxcq0+U+gQa+mcU3c921tAye9OwC5JoSsAMAeaErO407CYz36c01oJ6nA/Gb4T6T8WfCb6DfAJcwnzbSfoY5B0596zlTTuy4vSzPK/CvxFu9A0i8+Dni5JFv7KyeKG9kPyuFHAJNc+Bx31XEozxWFc6D5TzPwVpn7R1touqW/gnQLS+0PUJHX7S91sdTnkqpHNfeTzXDYlwnUSuj5CjgsTRnJwWjPTfgx4H+JPhPwXrNrrvh9ftuoGRkzLneSO/41eLzLD4udOUnblGsuxEYya6nkEHwj/aV0bVru90XwzDAtzI7NGl9gOpPvx0r6OXEuDrUPZzjE+djlWOo1vaRbPofSPEHjq38M6To/iHwJfxvBt8+WJhIAQDzXweJr4WjXdZS3Ps6DxVSko1ImT4t+J2q3XhrUfBmg+HtRi8RTBhBGYcHaT9/Nc1HHYRYpV3LboVWWIjTcVE8Ws/BH7QereLdBHi201CWxiuYywUYRFz1OK+krcS4OFJxhFanh08HiJS95s+xdant7Lw9dvdFViii2sXPGOBX5bmuJhOq5xZ9nl8JQhys47TYtAsb+0uNPjtzkoI3XqQe9cdOUlJPufUewg6Nz1MfdFfRK8YrzPnJauwkxworkzGfJSsio7lfGPmr5tbXNgzjmmtRnmXxD8Qywa8uitaB4ZLYylvcGuesmpnr4OmnSOi8E6pFe6ZEUGFxtHtitINrqYYqny7HSM6sMMAR6Gq9tJnDyNkEEVvaK4iRUDnc2ABzXNVqya5RKm07nkX7TVp4e8R/DyDTddstau7ddUhkWHSbe2mmZxHLgstxIibcE5O7OduB1ruyqtLmcW0vUWJw75ea58Y/Ez9lXxt8D4rO/1LX7bV7G7cRNNEhXEnod3TNfQOalsO8TuNb/AGdfGGo+DU8aT+GxpgtoVJRZA3mxlAd+B9ay5Gncio48uh4JeWElosqEk4zz711L4Timdz4KZpvD1uSeV3Ka53K0rGLOzuvhPq/j7w1bQaDhr6WXCDOBwK9GhSUwU+U8xs/g+134K1u71i+nt9S0O+dZIVY4bb7VviEow5Tso1b6Gj8PbKD+0oo7h3RZVAZl64zjNfHY26loetTpc8bnJ/FvTr2z8dXFrZ6nNNZWdwgUSE9CM9DXTgarmtTkq0lBm/eR/afAmu2u3cWti+PwrfnXteU7sBLmnY9r/wCCdGvzWPgrXNHvL9LaJLxWUScgMQT/AEr14/Ac+bR95Hz5+1V8Tbzxj8TdQYytJDazmOEA8DBIyK4VuTTj7qPJrDz9QKpNO0IHb1raJfKdJa2ljHFsPzuBjJ5qmSVtTkJh+7gEcUmNbnJ397JbsILZd7Oak0LNpHLNGGZyrelAHR6REluN08pJI9aAOkstUs41CRE9Ouah7kSLovLORtzyZx15rSJIrT6XNws8kZHoK6VFEjvPhcbRclh7mhxSQIaJhEQynIHvWRRO14shx2xVxAjiuTC7MrYqwHW9+/mHcSc0ctwL8Mu5hkUciN47FjahDAt2Nc4yGOQrmPPWkxomQEjg89vrUlEkqN5fnAgXEPLDPDKf8MfrSbsVE1re+SJba5R90cg49qnmM5Fi+kRHYA/LIMitIu6COxzclu7XBbHFUMdDGVkWR+g6UEk1vdvHJKDnaBkVLV0NOzMDU7hpZgsbdiBn3rGUTaMjtvAtutnZie6wZei1MI6kVpHqnh/XLnTds7S5IHy4NbzjockpHd+GPHfh2K3vT4gsrm5ubhcRsGDIPrnpXL7O50Q+FC+C/DVlceL303V7mKKx1IF4Y0f5/ofSlKnZXKW5774c8KeENAD/ANjeH7VRNCIrmRY13SKOzHvXGqkSqik1q7dj5N/ac+JOnXmlXsVh4Tlt7GwkezdyuFRgSd3A4FVTmrmFZPksfFuozw+Ibl54ZCQkWGCNwQK254nJyM9J1PW9N0f9nzQruHTVN7LeTQx3L5P7sbeD+vWk7SZpGm2jg9H+InjTWLJbCzMFxZ7tkwjiYeUgOM49K66cTOVFn0p8AvhpYfEfxVZeG9WtrttLn0mWeV4mCgSAcdfcisKlRJ2Bx5UeN+IvDF5pXiG50ezRZrWORlJkHKgE/wCFb0aqaOScrGjpFjdtqFvDLqsrW9u4VUZztA9AK6YmXMfU37MciQfEG9hVgQ0DAf8AfIrrpK7MK0tjgv2tNQ1iGSfw/oekSahcatdGERRJufA5JArLFw909PBR5jyP4I+P/HPhm+fwvpd3eadYndHLAMqwYcNu96+Tx1FyTaPXnDkjc9Jvdcja3ukmlWYIcBc5Zj718/HDvmOCT52c/Kw1PQ7yDXbZNO0+J1ZXA/1laqizM1dZ8W6D4w0h4tD8p4NIt0jGMZyo61006TTuNbnJaNBFepN5t20L3S8MG+aicPeMp/EeReNNH07UdfGpLbebcW+Y4y6lmYA8kCvUwSsmehhT6++BmqTeNf2b4vDWsQTeba6p5SFlOVTBI/WtKh1nrH7Lui29tqPjCwaOSRrJUto5pTllU7iVH480Q+A5sROzSK2qeDtcbS9RcR3t1cRapuSVnJ3IGHIHpXHUjNu6PoacqTopPc+hzdgaIHZ+VhDEd1I9a0m5OJ8xOnabPC/in4j+Efi68msdSia61fTbV/LdThFbHQjvXI4NO5j1sfJQ8TQ6ZqF5ZS6CJZJCRE+MY9KqAG54T1bwdJ4fvND1/wALNe6heuVVkYK0fXHb/OK2TszSBufDbwt4ctvid4d07UNLYwTRvxLghT6seOBXbSmaHjfxI8Hajp3iXxBcW2m+dbRX7rHJEPkYbuADXWndHNWTE06TxumkLZ/ZdRa2C7VTedgB9qxkTRTufpb8C9EGg/DrQbIQmM/YIpJFPUSMMn+lc8TasejZwa6qTSepxs5/xnZXd9o8sVim+bGVHvXFjI86sj1Mtqxp1LyPm/4W6f4hh+K2rtLrM322MA3FrMSwVc8bc15tKlKKZ9HjK0KsFbax9JuFuFR/O3PkZUdqU4M+a+CT0Ll1ILeLzG4VEJNdEI2MYPmZ8tfAbxLYeK/2k/FN8+ZZUtZPIdh9wb8YH4cVulZXNqzbifWQVTzinRp06juzhbaJ4wK+hwsKcdIIxldj816MV5EWYAj0oe9rBe24pI9KUnKK0QcyExninfW4Pc5nxjqZ0q2gmS2kmBmRCE/hBP3vwr5nPKjc1E9PAx5pW7nzZ4v0j4wXfi/WNS0Ga5W3efdaoZcKUx6V59BuK1Poo0oxRV8I+Ivir4GvZxaeCLnVNQvX3Xcjv8pPseKdSt7ySHUoRrRfkfUnga91HUPDdpeatZi0vJF3Sw5zsb0r6HAQvG58rio8tRo2p93lybfvbDgfnXfif4ZzxaukfC/h74SXHxB/ajgvddgb7Po13PqF1G2dshDYXI78gV42Gp80z2cTNQoI+29a8OaF4isRpuuaVbX1qCGEUyBlBHQ4Pevbk0o6HiqVz5A/aw/ZC8b/ABO8W2vij4a3ul6fa2tl5ctq6EMWB4K44HFeUqso10RWpe0ptEGh/E3RPhP+z+/w+hs5r/xgbSW3uIoUwRITjezHrXsPFvkPNeEcTzzwH4U+NeueGxrPiLw5qF2Xi2QFufl/H8K+WxsuZ3OLEYKVXY+hv2ZPDPiXSdevptZ0G5sIjbqFMowCe9Z5Z/ENsDgpUZXZ9LKBgV9cj2hD1oAdgCgBAc8GgBTx0oAY3PWmgbsj5u/ad0Cz/te01dIjFNJbSI0qDGSBxXzGNjKFe6PVwrjOjaR6b8BoVh+E+hhZCxMTkt6ksc161BtwTbOCaUZaI9Bt8mFCxOcdq7I+pk5eQ/auc4rXmXchxT1sQXqF4GVSctxivNzKnzUrpm9GcVJXOQewij8ZWmoG1zcGF4zJjnHHBNfOqEoz3PUlCnKi2dVx7ZrWo5Xs2eUvZ3M7WBYS2U9pqVs81tKMOoXIIqEqf2jeNuhy9zDpMFxYCx0aYo8iquEwEA6VuqsVJJHqQqN0nc9FB4A+lfQ+0TjFHg9Wxs/3RXHmf8McdyuSdor537BqxAeDntVwKR5L4+8PeIbzxhLrFvZtPZJZ+SEVwGLE+hqKkbu56uErckEjofBdvc2enLBLp8luUOSGYE/kKwcrFV6iZ03nSf3G/KqgzltEa5ldcIjYPc1hL4gvFHhf7UEV8Phyoj8S/wDCPk6pCPtjfauRsk+QfZvn569xxz2r0Mqpt1HaKZWLmnTWli5+1wQ/wysrPyWlWa+TbL0245BP1Nd+AlP7Z5LTPS9JdNQ+DdqW+YTaGF/8g16t+aViZPlV2fmzrloJJ9RgEZ/cyuM+/Fa2OaVRM0vh6WbRRCWztY8UlCN9Uc8pn0L8J5dXt9KGqWSgJYTRkqP9pgK6abcdieY4HU483/xKsJAzSRXDSkE9dyZ/rWlb3om9KVmef+AVmm1fTIIHWOWV41DHpndXzmIoOUj2aOIaVjd/a68GJ4T8bxXcN7FML23gluNhGRLjngcCt6OFcF7oVKybOUsmhl8PanGG277NgT7baFh2p3OrBzi5aGp+x3e295aeL9GkvQhRorkFTghVYgn8jXQudK1wxEfaPU8g+LyaPf8AxA1F9JObSKQxqR3KnBNOKRk046HO2os0Hyg5qxXZZS5it+Qx55FMhsi1C682EqCuCD/FSY47nNwW4juGlmcY9+tZ3Ok1oWtWAAmAPbNFxM3NMtlf/WSK4bpRck14tJti2IyB9BQtyJCnTniY7I9/9a3iiSKaOaMYNvWxJUkhkPzITkdKAQ63vZ0BSUEMOnNKyKNC3vC8JcqSB+lAD3lygbdnPNMCxanIBqkSzVt+cGgfMyyFcPyMDvUWRabuJNE0I8xBnNROK5dDZEYvCpDBcp0auezLLttHBfrLaTMVdk3QsO59PpSaY0YOlale6fqTaTqTZiLboCf1H6VjJNGsYp7nZG8gv41JAVo+mK1pt2M5Kz0IpYMvkcA84roiiSncIfL2KcYPagRUlLeU0SthmHWgGYFyoku40TP7vkn1pcqYrnX6HrsPmJFkBVHSk4pEy13Oz0/WIJcAzDIP3aNyLI3YZyyBg21CfzpWRjzyUrJl+w1GWDUlu7O8ZJI+VOeQamSVjWEmer+Df2kfCfgvQr5fFAvJZ4TuIjXfuHfjtXhYh8myNql52KvxV/aO+BNjoY03XvC02o23im1W58nyAu4N1Lc9cVy05Nswbktz4+1G5+B6fEePX9E0ie08MptDWHJ3j+LJzXTKMuXRi9oj6F0/xH8ALHwAJte8C/bvBupx3JS2ZSzRFSuQvPBwex71lTlUjuzaNRchV8aeJ/2XNO+Gq3Xwx8DrZ32r6etvbukbDywBxuJYgtXXGtPozCNa71OL8K/HKf4OfDvRviD4f0z+0NQsxJp13an+JW6E+vQUNNu7HV1Wh4Fq/wC0jLrd7dX1v4ZSGa4dpJC2e/b9a7qCSVzyqsWzoPhl4o1f4jyXMVtoLobM72aNSQPetHVszKMWtz6l/ZjkMXxOMUrY/clWz3OK9HD1UKvZI9G8T+LvBfgjxFqepa9Zr/a32nZZXLLuFuDwxx9DXJj61o6G+EruLseDeJ/HXgXwp44lv/CGl2+tabNG5kluMkmZuv3T61885uotT0q2Jdjy7xRq+o6lqP8Aamh6fDaieUM8QYhVz9ea55U0tjmp1k2bHi/UrTUvCtv4dt7prm7I3MkXJ3/3fpXPCLuLmbZT+H3gUeGtHurjVfNtFvp0imQnnaSDXU1aJvHcf4oj8PaBYapqOmakWv7GQra2x+6yeuKmmk9zKfxHJfBu6fVtV1HxXrenLctb8QxYyq888V1qSS9078M7I98+GPxOubbS9XubmNLDTIb9AbeNODwfm/Wk05Gsps+i/wBme/0i71bxdJayMJbu5juBG3Xy9uAR+Oa0oNKTTMMRrBM9V0u70dr288PN5bX0YMrRH7zD1pQknNxYqk5qMZJnzj4/1j4zeGTrWqX0F1aaY5aJGUAgjOBj61Hs2byrRmtDgvFnhNP7Z0O1livYLjXIYZp7l1xhTyayq07xsjBU9bi+JtL+F/w/8c6ba6lNdX1sJo/NaeIKHJ7DHUVhGhIvlidr4+8MfCu5mj8ReBdMuLDV4G80xpGdkkRAz1/p611U6LT1Il7ux4brWs6hqPjSzhi81WeN449owyk13KjZaE3Z2EPiTRvDPww1HwV4js2l1ye58+1mIyw/xpqlLuTPU8+0TxjraXUGn39zNHC0wGDGBkZ6UpU7Lc0oJH6M6LrGn2WjWiySFQlsjZIx8oUc1xRTQ69GTd0Zcnxo+HMTmKTxJBvUlSM8g/StZOy0ZzOi0tSm/wAcvh1Ncpp9vr0ck8uVRR3NVTjzbmlOkz5z8YeNdatvGd94p0Vora6RmjMijG9B0B9a6Fhk1ex3SnK1rj/ht8U/Etr4rttX8WLq0WmFvNuZ/KPkhfU+1ctSgonJNtns/in9pv4T6WY7Q6q179qXCGFQVPsSa43F3MoJ3Pnb4NePPBXww+NOs61rdwbS21C2cK3UDc26tLNK46jZ9O2v7THwYuU3/wDCaWcY/wBv5aiFfl2iYlqT9o74OQoXPjrTiuM8Sc12UsbKm7pEyRgj9rz4MlJHHiEny227dmSfcV0f2pNEWNHw7+1L8GPEc5tbfxha28o423B8v9elVHNJdQ5Lno+jeKdC8QQtPomq298i8FoJAwFbrNO6D2Y3WfFfh/w7Gs2vavb2KSnCNPIFDH2raOYrdoPYuWxFp2t+HPFFl/aGl3ltf22SnmxkOuR2rhxWIp13rE1pqpSejPnX46/GLxP4H8WDS/Ddo8UKxgtvtwysfVcivMnFydonrUqrcdWeaWn7QXj6/v1a51M2sbnDlbdPl9xxVLCtasU8RNaJn2N8OfEGk634Xs7vTtXS/wAxjzZcjJfHOcV6uGqukrXPLrNyd2dDNfWoRv36ZHXmujE4tOnoZ0qTlK55J4Dn0ofGPxE4kT7TLZoYwO67uTXm4Ou1O7O/GU5cqR7B9oh/56D869aOMTWqPP5bEE09kTl3TJ964q9dTdkrMuKb0Pjb4/XHhHRvG02qeF2ihvGGLoY4LDvXL7Sptc09knuZGi/tJ/EHToYNNi1S18mMALvQHgdBz2rKpRnWW5Eqah0PpD4G/EC98aabLea7r9hPdbgEt4dqsBjrjr61WCpSpTuyG0j1lLmEqD5inj1r6L6zFaMzau9B3nRnneKPrUBcovnR4+8Pzo+tQHyMQTITgMKf1qBCu3YXzF/vCj6zArlAsp7imsTC9gknax4v+0bbWt3pdmJZVVl8zHOO1fP46pz1tD08LD90zqfgesEPwy0eKNlIEb5wc/xmvRhVjGCTPPfM5M71GTaAvQV1Ua0HoyZxY+un3O4WY1wCOawxLi4CUdTl/Gmvw+FNLl1polkaM/dJwTXzFVS9podSbcbHjl3+1LZ28rRjQHDD1k606kJS2OVxsyuP2qYpF2JoKlj0Uua5J0JsaujqPh98RPGPxC1+B7fSre00uHmY4JyPY9jWtKhOLu2dSm1Hc9mD4dUzXt0K6TUZGXLpcJmJ4yTWGYSlUdk9CYySIwpPrXmOm+WxafMZPibWR4b0W71qVN8drGZGGcE4rGUZrY3ppTdj5L1L9uXXD4jl0zT/AAZCbRWKrJKzZOD14pRhUn1O1UFGF7HfaP8AtPXd7biSTw/AjHHRycVnWw1Xozlersar/tGyFP3Whru/661inVWlgvBEJ/aJ1F1HlaGhIb5sy8fhxTUatR2Hem+hieL/AIo6p4w0v+y7waxpcMsylJtElhFzvUE4/fxSptIBz8uenIr08sozhN8xFSUbaI8M+L3/AAUE+D/xB8E3HhHQdF1G4uUkVld432ADuDjBzX0sMKobHi+0qdjI8Of8FIJPDfgOHwPb+AZLi9gt2t4rtp8RhSODjGDxXUqSSuDlOSs0fO2q/G/U7i/vb2W2ijW8YuwUg4J6jIFFjSGHk1exm6d8fr3QkeOy+z4JyeBUtFPDrqaEf7WnjWwUJp2owwAsHYIAAcEdquKZP1dFOX9qnxP9v1HURPCZdWXZc7gMMOn9Kt6nRChFIpWn7Rmu23z2Frblo+QRjg1zypJ6nXTw8pfCixqP7SGs63KsniG2N2wAX964I/OtKdkiKuHmnqjqdB/aV8NpCdP1HwXK8UqmN2RgAQR6gURipSLpt0VzHoXgL4rfCTw9pOp6l4S8J3dpqd1beVk3LOmSP7uMHrUVYJbEuvKTPD/EWoPPqd1NyTNI0mMYxk9h2rnSsbc3MZtk0pbgHn2pgWpbiJMLMDkUEsqzOZHJweOaT2HHcytQafPyEgVkdI6yimlYbpMigTOs02/NkiozDgetMk001p2O9BnHHtQkRJDzrN23UbR7dK3ixWYJrFygO9yVz0HNaXRmxn9roznGPrTuhodLcw3TKdwDgdQaLouzH210wl24A9U/vD1ouhWA3gNwVHAz09KAN7S3Z/lAJFUiXuasIIlwaYi+uPMwag0iOluYIiqlgPqaT1RumiKFbbzJIm+7J0I7Go5UVdFaVDZybMtgHKS45BpOKGmjI8TypchriMbbiHEqsP8Alo1YSibwaNTw3qn2lYJJG2lhlh6HvRFGU/iOlu5l3g5GMda3iSVngkkUOnQ9aBGXqNtPGpCZOaAb0Mn93FGVI+Ynmgi6H2ZVJQY1JNJibudZowl89CRSEdlFGNpbzOT2FBzP4mPgudgLIw3dBz0pPU1joSaP4d1XxVrElnbWa3M1xiFVY4GT6+nr+FefiMNzfCaRbZP8dP2dviT4q1PT7DwLoIluND0yKGfe6qhfAyFJ4NcsMJKL2KqQvE871L9lH406X4K+3T+FGm1CSQMbeLDbOeen4V6EcO3HVGTo2Op1f4UfGbUvgbo/hvRvCM8OowXkolRuOGUDn0FR9Sbew1TvHQ4FPgp8c9O8Lx2/iHTY7S30hWdgQvA78/nWywMo7owVJp6o6Dwh4Hvte+GPiTT7gW4N3LGLIvKqkOD8xAz0+lTOg0tEaPseYz/s7XukwvdXep29y4ziOOUEj9adOlPaxhKCZ03gDVPF/wAL7W8svCNupN+hglUIJGIPXApyoO+qMJQ7HvX7Lt1eL8Q7JdTjeO5lDFlcbeT2xXfQpJIwnTbWptftP3X2LVp3+zrN+8GQRk1x4+laNxUaXvaHzBrHjjXY0mbSfDZUwtjmIgN+deDDlStc7alKTRc0vxjrGr2W3VNAS2dhjAOMUpK+xlToyT2Oj0q/1TRrczaLpdsblk+V3AJFZ8qNFTlfY0bXUPGOq+G9Ri8SJGk5uEMDBlA/Ok1obqLRymr/AAu8UeIZZJ1uoxLtOS0wAIrOzWxlNO5658B9N+G+g/C3UPCnia3+x+IXuW8y637gV5wR+tZVKk42sjqpSsYviSPwv4T0C70nSdXN6budJAwH3Pm6n8q2pVZdUOUj3P4f/Frwl8Lp57nW4DHJfaTC8U8QzvYLwPzrSE2ptsc05U1YxvAv7WHhqw0t/EGv2dxNr/8AabrI2w5NmxGAD7VlCbVS7FVT5LHYfHP9pH4eeIfhvc6d4Uu21G9vGiYQmJlKqHDEnP06V1VK2mhhBcruOPxX+EfjOfw7JrbBI7a2RXLEq0UgX25xmuOVeS1NvaO1jO/aMu/hr8U9AtP+Ed8QWP2vR2MqcYL9PlyfpTWKITfUk8a/EbwdL8OvD9ppeo20mtG2WGcoBlAq4If+ldNPEpvcerPCLLVNM0jxxpGt3pBtxId56V6HtlyhYf488OWvxH+JelXPh3VIoLW2YTSGWQIhOehJ61hPFcqsKWx6f4v+Ddjq2o+FbvSde0orY3cMl8BKnzKDk9+lcU8bK9jSk+VHvGv+JtDsPHmhCHxFYx2D2UkcqbkdCR90ZzxWcsQkaQqJxaZNrelfCbWGWbUJ9FEnXckkak/iK53iuZ2RLqRvqzjPHWhfCHw94ZvfEGntZtd2kZeHy5gWDdjgV6eFqORSnHueGRyreeHo9S2gfbG8wbmznr2r2VJqGpTd9j6yluvCF78NoYNVvNOSGbTQHDMmSNnQDPrXk4mtbY5ZXUj87LG9tvEfxjbQY8fY7edjGMYG0McYHpipglJXNKaVzmPjT4kOm+O5Yk5ZBsbHoK6FGPUKyOPHjK2WXajgtJjIJ704qn2OQW48SJLIIJpBHuGdwNa2psaNfwxb6h4le5bTZ4THYx+ZIzMMgfjRyUx6HReFbGOa8hFwbdUByZN6jcM8k1nNU4mkUrH6D/APwZ4L8N6TDr+g+J1uzexrmL7QpVGPUYB9a5pVKa3CSWyOp+NXw2PxR8NQ6LBdxWzxTiXeVyRxV1MXSUVZioTjFu7Lvwi8DH4c+CbTwrcXEU8lu7uzqv3ixrKGKpT0bFXmm/dOlv8ARtI1Ig32nW05H/PSNT/OolXpxd0whOSRTHgzwhnc3h3TmPvbp/hWn1uElZMUptmlY6bpemwi3sbK3gj67Y0Cj9KuNaD6kNkeq2sk1s32WaOHAOcpkGlUlGWiZth5cszg/hrp9s/jDxNqMqQSTK0UHmKowAB0p0IxTvc6sdO6R6biPoUWvThXpnmjHjtyMeUp/CuepUhJ6IE2mc7rXw98HeIp/tOseHrS4l/vmMZrKyNfaNHin7RXwC0K/wDCMD+BvD3k6lFchiLaMlivfIH0/WrhLk0RrTSq35jlf2VvhD4k8L+PrrWvEVjfQwRWpEX2hGUbye2RXRC25lVpJbH1wYoclgoLYOKUqfM7oxSsZ1jNrMl3LFfWCQ26Z8uRJgxf6jAxS9ixkXi2Enw3qIhaRZDbvtKNhgcHpil7M0hebsfGiaj8Sb/WLXT49R1kq9wiyfPJ93d059qFBLWTNamHUY8x9tWdikdnBCzykpGoLFjknA71uqKaujlJvskRGN8v/fZpRpxve4nqjw/4+aRby3CSefKNluznLkjivIxFlW0PXw1vYFX4Rz23g3Q/C1nareyt4kubhpC1wTHGFHXaelbybZxqm+Zux33gHxTN4s8ReKrCe1uok0S+FrFI0z7JRtzkc10UIykRWjyncPp0TqU8y4TP8SzsCPxzXR9Xmupzp3PlH4hftc6V4L8Val4aGmarJ9hlaEyfapCMg9fSsakJxW5qoM9Z8SeD5vjn8PtBu4dUuNOWaFbrKkkncO/PsPzrL2LetjW6irM+dPjN+zpq3wv8OXXjJtUn1OwtFBlRXKuoPfHetIUdNTCyb0PBvB3iix8Z+IdP8N6JaX5vr+ZYIc7x1wPT3FdMcNFjcWj7X+Fv7OvjfwT4gt9Vu/GUkVsigyQRuWLHHQ5rlqRUXYaase2eINNub6G3tbHVXspBOrM6fedQclfyrla5XdA1dHGeLfDHxOF+bvwx4vb7KRgQuuSp7mq1nuZeyOXu9G+NjRtv8WTqSMfJGVP6U1BFRptbHhvxQ0/4tRztBqviHUrm2kJDRsz7XHpjODUSpo6MJGXPqjd+K3gnTPE/hXwvpOiaNBba7cLFGqxgIxJAyWxjFaUqT6I+gqxjGjq9SvpH7I/xFtYv3t2q8dPPz/IV2So3Wx4EJLn1Zqx/sq+O93N6B/22NQqdPsS+W+5Mv7KnjlQT9vB9vONVGlC+iF7vcpeKP2bfirp+i+Z4d8NeHvFF35yA2OuTstuqYOZAQD844A9mNaYSknNitF9T8kh8QprC2NpYwwo+CPMUDn869Yj2aRmSeN9Xnf8Ae3KyE9gaCHbZFg64wtWlmJLNxgtQdsZcsDKOrxY3unH+9TR506l5MVNaix8ijH1qiOcRtXV+NgND2NN0i7o99KWdAOp4FYyPoss1sbUpJiEgGSKk2zRezWhf0zU9UjlgP2cSW5YBtoGcVUNz5JYhznys9H8Oabcx6gdRswVsmTlGOCT9KJHTAl1RUN2zRjhhk1zyOiJnm6a3fdGeR71JRbt9btrhvKuY0Df3iKCWTXc0USBo4wSfSk9gW5RknMwKmADNZcpuRLcmEEbADTSsAWl1LLOwY56YqgN2CQhdi9etUgJJmnCgdM+9MChNPcJnDmgycTPGq3KyYAJoBR1NWwluJ8PytBqdJaW0mEuD+JNNOwpK5Uu2a6vVWEbdp5Ip8xPKzuNMtFhgjbHJFaRloS4s0YoC0445NVzIXKGuSm3TZbj5zwSKx5jZRMm3gnupI3kkJGcUc1wtY6S10kyPtB5xkUAMu4lAeB1zt4yaaGjB1K2jKBdmSO/9KykbRKekq4uAIlwobpRHYHudwtv51tuYcqKoQWxZsxH0qiCndW88iuyqW20Ez2Md7Ii5SORD+8+7QYkl9pU1kguYVbA64pMuJb0fUp1cGQEelIo7nSr9bmMI6bjjsaDF7mhfWqWlrHeLIuHB3KOo/Ck9jVHR/BubUdT8SJbaNeRR3ZBuIi56svat8NSTIlPkPqVdG+KpmS6GqadG1xEGmbH3W7D3+tdfseV3M/rMX7p4l8Yvjb8UPhhrQ0ga9p0x8sM21SSDT5WZ0q8q9TkSPBfFn7YnxrcTrpmrIxjXcfLB+VacFaVz6BYWOHpXe557N8efi14zt3h1/wAXagIJUIeJZSFOecYres+eNj5vGY/klZHT+H9Os9Z8JweTrt3HftkSDzAFU/l1ritbQ544ltXOY8J2Lah43bwn4j8UT2cbyFVmMpwTnGKE7ajliHY+gR8JvB+nQR33h3xxLFqtod8RlJMbkDOTha5qtR3M44hmx8M9c1u++Neny+IGtnvEAVntlxGRjAP1NaUXzbjqVedWPZ7mx8JXPxVvIPFlhDdQmPfH5yBkVvfNcWcVHClobYX4jorrwF8GdQm8+TQtHJOfuoAD+FfnzxU7s9pQckYg+BXwTl1E366VAxbpEJQEB+laLHyRXsmS3f7P3wruYXS30dLcv0eOX7tbRxTYezPLPid8JvCXhWXSNEtL67lXU7xElIbOxc9a2+tOweybOh1H9lbQZLs/2Z4nnhhP3Vkbnp7VP1pmcqLMAfsalrqSafxfiJjwI1OfxpfWu4qdHuSX37HFiLcrp/iiQzEj5pEO0VpHFo29gjI1v4M2nifx7p/gKXxEkTadpoG9GOXfrjH41TxKY3T5VYv3f7Id5HhbbWbdlYZ5Bz+PFc8sSjGUTJm/Zc1y0cw20iOi9GVjyKX1hE+xRUl/Zw8WRnP2N3Qf3W61Uaqm+VilSSV0Z+o/s++KbZPMg0e6kHfB6H6ZrXkiZ8rOZ1b4Za5oQWW/0O6HfIU/41cIxuRK8Tl/Gc1vZx6cotZQfMxsx82a9OMVyk8zKxvprbEsOh3IkPO8cGpdKL1MZTlfQfFrPil+bXQr/BPU5/xrnlSgTzyLM2t6/HsS4tZVcjkuTx7CuV0UzOU5EFz4n1uFcM+SP9o8VH1NyfumN5TdibSNa1XWrsWl1eBYFUySIzn51A6V6mFw9SB0U04nP3/7Zvgzw3ZXHhG88NzCexZ0EixKeAevXpXtJP2b5jp9pJLQmi+Kd3490+11rRNXMFtLHhYd5wO2MV5NWknI5KlWRb+Feh2sfjObxRfz7WhjO84OM0JWVjoo1HY4jxp4QtfFXiq81uXUGwZOBnqKG7K46s2Y7fCbTZZBL9plBU53KeRWHtmYXkaC/CzTLh1kuL2csowOQKmVdxRUW76m3oXgWw0JLhLS9nVbldkgDjLCs/rUizQh8M6TFGqC4mAAIGG5ANJ1nLUDotFvptEjWDTNRvAEYEYZsZ9elck7sDv7D43fEnTUjhh8W3hC8BWfIA/KuaUZGD3Ogtf2gPiKvztrkzkc8kGueUJAnZmin7R/xDjUA6iM+6A1PJI15jZ079pjxmqbblrWQnpuSj3oESdzXt/2j/EjyK80NoVHXC0e0kQb1l+0NdakRYrbQCWXCDB6c+nU1vQqzlLlOmhLl1Z59Z/tBW/wY17xFc+J7iJbS8mWQJISCCAelfSYbDTaux4mrzo8/wDF3/BUi0sdR+y+E/Bsuo24/wCW25f5Eg17MMuTR5brMzYf+CqGqphrj4ezN/srtyf/AB6uiOWoHXa1Nez/AOCrekQlf7U+GOpyevlOgP6tVf2cifrUjct/+CsXwq4F78N/E8IPUkwkL/49Vxy9IqOLaOj0z/gqP+zrej/S4tS09j/z2VP6Gr+oIr64zorL/gpD+y7dY3+NY4Cegcj/ABrKeBmvhJeM8jq9N/bc/Z31VUaHx/aqHUMpboQR7VxzoVoh9bNiD9rD9n25UL/ws/SBnjaxfn/x2uf6vWKhjDc0f4ufBvXJo00bxXo9y7nKhG6H15qZYeaV57HT9dc1y3O0TX9Kkx5V/btkcESAg/lXBWzVYb3Og1JSJlv4XI8uQHPJrz6mcQ2i9y0tTxD456pHPLcwxSKwis2ViOxJqqVVVnzHq0laBJ4I8IP4i8H+CPEVrq5hOhebIUHIkLjBB+ldM8RGmtxwklPlZ6v4X02PRorqQvG0l9MZ3ZVxk9OaqjmkIdTixfvSNz7QoHUVvLOKb6nNCnY+RfHf7IXinxV4o1PXB4l00R39y0670O5cnoay/tOHc9CLTVj6a8CWh0Lw1Y6BJLG76bAlszJ0JUdRWkM0h3MK1PW6MD47+Hdd8a/DLV/D3hmOKXUbmPbCkhG1j6HNaf2nTfUmjBKWp8hfAf8AZ7+K/gj4ueHdQ8ZeHYbe1gmaWWWLDBcDjoT3ArWOZU+511Ipx0PvwzKw4Irlnjqcm9Tz0rHnXxSa9g1bw1d2V48BF8EYKeHB7GsfrVNvc1jsehBhgYwfWr+s0+5A2RUIGdoo+tQ7lKXKZ+o6Tpd/EVubOCUj+8gNP6zT7mtKq+Y+dfC3h+6v/wBpyZJrlpNP06KSaKLBCqQOBg12UMQnH3WPE4iXNY+olZQOc/lWzxD7nJuOHPOaqOvUgdkAHmumklf3noB8/ftuX2j2Pwct5tYFkYDrdso+2SQRx7vLmxzOwTPXjOa3w7pqbsxSPxBufBXhueTMGuYB9cVupJnTOhVlsiIeAdOEgMOuIccjkVT0VzGng6/Pd7E9x4NM8eyPUojjjO4VPMjsqQlGPKVD8P71owkV5E575amppHmLD1OZsrHwFqqZAZDj0NHOjRYWowHgnV0IO0Ef7wqudNHR9VqKKL2meHtUsZd8tvwffNZyVz3Mvi6e50CaRelFQxd8/hUG2YzVdaIr6lZ6raSodOWSLBGMciqi7M+Xlh3GV7HZ+A9Z1s2ciak2WXOWNN6lQ0ZpLNqF/cYjtWdSfvY4rnnozpSsW76yEKKTDh+4qLjM2aC1JLGI7qZLCKaaEhZFYxHgHuKAW5YRHlcbCce9Oxpzoe9mM4mGB6ilJBzofFbQQMHRCT71BSkmbttc2ogDSABvammMq3N3Gzlw3y07gULu5gcfIeT2pj5SvaWTM43jk8ikHLY6zR9LDIu/pRcm5u3UsEFsIIxzUSlYqOpV0iwje6zIPvmo5y7HoVnpYaJBEVIQZOa0jNWJcbly1sfMnLKBhBk1XOhcot3oiy3AhwCWHftWPOaEkOgLG+1Avlr1btmqjPUUtjb0zSfKhaZ1xnOCfTFa8xmYD2K31wWUHBY01NDSuZ2oaI5n2RkYPaok7mqdiLTNGNtu8wDIanHYb11Ow0/Tkks5HPpTsFgh05A8cjKMkdqq5PKRQ2n7+4tG2+1JtImUG0Yl5ZJAzRyMdyH5TS5kZODRsWlvDd2OZPmbHzCi9wic/c6e1lPmMZifv3FFijZ8PSQxyHEm0j1oMrai6/PdRiSS1kL7uc54pNXRqloaXwuN5peoHUopGWVjlTk5Ud62w16e7OPEJyWh67rPxP8AEj2vkza/OsYTIG8rjFei6qaPKeGruS5T5m+KXiqXVdcku57mWb5duW+Yk/nU+1ifZ5bljoU/azRwmnuNNt9QvbmQMtzCVCjqKPaRscmbYudV2pp22OX07xDNA4tWhyrHGcc4pKoj5z6lVl+8mtDvLLxmdH0iO3tt6Sk53Y4rJtN3LpYedW/LF6HF6/reqapfR6oltIlzCcgqhyf/AK9K6WrEsNVm+VRZ6vpXxCuBpNvcBJBMigSh8+mKymozehcMBWcuXlPVvgBrVxqnxC0vVLkAebJwc846Yq4RtsKrh50dJI9m+OGv2/hbxW2t3cbSW0RXz1XOSneufMKSrQsa5fF1qnLEu6F45+BniC2Sey8UPaO4G6KVgpVu/U18p/ZW59nHLK8I7HT29r4A1ILFpvjaIMDn5blcn8M1zTytoyeGqR3Rpx+B2njzaeKp2HbaQc/rXN/Z1RMzlTlHdGVrHwou9TlgNxqX2hon3KZMgjHvTeDmkVGmmrsWbwR4pQh1vzMU4AEjZx+VZPCzQpRTLENt4+scQqHKAdmJNc1bDVHblM+TlKt3qnxAtpxiC4KAZPyk5P4VnHD1UUoNnIy6bq8XidfFtvpd9HqSDaXWM4IPWtfY1LClTex08PxA8cQnmxnJ9Wgb/Cs3h6rMZUWxx+Jvi6VfJNgyEd9hx+dL6vVMvYzCP4leICCJlT5eo34NP2VSGoOjMsQ/EudlxdRoynsJf/r0+aoT7GQ2bxzpT83emrOQCcZ3fzNdFCU73Y1hnLU8A8e6Hda74ntdY07SQEjullaPbgbQea9FYiysS8PY91sfFXhE2kMcvhu3icIBzCp5xWMsS0JUY9UaEWs+G7pdiRwRA8YFuOlc8sU0P2Eexhap4R8BavOXu1RmPRgcY/CrhjY3IdCL6GO3wE8HXz74r6ARvyAW6V0rMYUlzWFHDJPY5Xxl+zx4Z0mSG/a9leJ8qRZgM/btkcfjWkc3T2K+r+Rh2f7N37PGjTPq/izQru+uNSg8kARn5GJPznnrXQs2i42kNUElZontP2WfAFhYiLw1dXKWwclV8nG0E/Wsf7Qhe5jPCqWyIta+DOneBdCvboTSsJY8qXHUevWtliYSVwhhXEzfAnwFufEfhWPWYdPmklueYjg4P1oeIhYc8M2zXi/Zh8XvAwi04iTORl8Vj7WBH1cqN+y/8SAr7LJFOOCXz/Sh1abFLDvoT2v7L/jdLbffQkP2C85/IUvaUjN0JIqzfs4eOFOILCRsevFT7Wnew40JSMvUfgB8ULNS1vpBY/Wt4KEh/VpGHffDf4kaSn+k+HZi3qEY/wBKbpQZyuhO+xjto/j+2fD+HrrA64jb/CspYeO4vYz7DJR4qiOW0K93AdPKY/0rNYdMHRmhsd14rkG4aJdptIHzRMKbwqZPs5DzqfiKOXyJ9PuAe5CHAHrW0Mtc9hOLRi638XrfwA6auZPPvoMiGFHGc+pr18Dk3LaciHU5dD5s+I3xR1j4ia7PrfiG4dpJnLCMP8ijPTHevoVQhGNkjFzuce99H5yxw/Kp9uatJozsi6l8oG0tn/gVaqTQ1GL0JEu1aTIZT7U+dleziWRfJnDRowHXIo52Zzpx6E8d5Dz/AKPB+KA/0o52R7JDmntXXDW9vntiMUe1nsUoIhkkhb7qhSOPlO2pcm9w5IkEtpZupJVs+0zCpDkiJZXt9ospuNJ1e+tpAQyEXDMFP0JxWdWKnG0hcltj3r4U/ttfFL4e3thH4kuE1vR7dlWdWIR9nr05/OvGzDJ6Nam3Hc3pz5dz9A/D/wAefC3jPQbLXPD06pHfxiQZmPB7ivzbGZXWw9da6G6qq6ZmeJ72HX9K1KWNkSRoDyX5NerhoThGx7dL3qfMaHwc8YaNa/DhdB/tTbehpTjdwMenf9K48XGtJuzJhUindnpem/E3wglnHHJr8IeJQrbj3rxJ08VF7nHiakXLQuL8UfBL/L/wkFv+JrGP1lbsFOKHP4+8GTsBF4jtQx9X4q3OukdFGrG9ijpWtaVa3d2W8SxR+bLvUMw5Htmmq1ZGuIlGmrs1n8RaXsLv4itSBxlmFRPEV76M5IzvqjJv/EPhaeRJbjxPbeZF91VbAz71ca2JfUc62liUfEbwxYptHiGCQDoNw6fnR7bEpnF7VJmVrPi/w54mkgI1mIGzk82MkDhgP8a2jiK/U0VeJch+K2mrKYZbyA7c/Nu6/hWntq3cftETN8S7S6ISyvbXeDk7mxxSdeuioyUjVtvF8E0QE15a574es3i66NYOMXqUbZvDNhrb+IraW0W/mTY8nmDkd62p5jiYq0TSpOnLU24vE8chyb2zwf8Apt/9ar/tPFdzlkuw9vFHlvsEkT+6yitFnWJiY3YJ4qLMcgFfUODVvPsQlqJy5dTxr9rLW9K1H4WRQ6lc3UEK6vbndBYR3blvLlwPLe4gGOvO/I9D1Hv8P5hUxVd0nvYh1VI/F0+CowoaTxFajPYCvso81z7O67Fa48PC1jPk6kk5HZe9bq/UaUZaWKP2O9gG+RSqA/ezTIlhosUXcigiKVgO5BPNRJ2LoYOnrcmjuZ1HE8nry1TzHdHB0iVdTu1GPPb86hyd9AeDpt2JF1S9/huWFHMzVYeFJEyaxqIZQZ2AHGc1fOc1TDxkWor7UbogLMzHOck9qamcn1KF7s9K8FaVLexsZ4/3bJ83uarnPGxdKNOWhrSynR1IiACrnj0rKo7s5Iu5lXHim3dyHhLH6/8A1qzKFt77SLw/MfLc8kGqRLNaLTIkUuGR0bg9+KaENltrSAZQgVQEMs1oFznJB71MgZRn1CGQbFXG3uKg0gQrKHONxNBoK5+Xbjn60ASWmmtL+8cYPY1SLR0dvpMKBJXb5umKUnZBuaSIYU2xEg1lzi5RqBnP70/jUylcpKxt6EytMVwPkGc1JR1Gka4FSZAMgcCjmsUo3Ol0++srTRvtkwy7Eknpn2p84+Uz7TWondppJBub9BSDlOg0eEXEDFWzHndimnZicS/cpdSW/lRfKMbavnJ5Sna6QUcEDhEOeOpNHONRJYNGhmkDODuXr9KOcrlIpNMhKMUX+LriqUtClDQt6XasltdRYzkfLT5h8g9bYrsA5wKOYOQrXVkyXiXCDBYgGk5g4HPeK4Wt9kjJsLvgnNTzmMolGx1CSBCm7HJUnNUpGVrEouBc7SBkCnzCILm2uXAlgBUA4OKtaoze5nnUb/7YtupJAIypoexvDWx3nhtrnywwRVY8AVjzyibOjGU7HK/ErxhqOjam2kxrGSsQcjHIJ7Gmq8nofTZbksKtpNHmGoeJobt0+124LAE5Xiq9pI+4o5ZS9lyWKcmsWE5w9tlQMYNHtJHnVeH6MlqiJNT0jdj7EgwcZx0o9pI5sbklCjQvY0LzU4YYoV8qIAAYymaPaSPOyPA0KknFojhuJbsgLdWqZPePp+tJ1JWPp6eUYWMr8o++ku7WHet/byYx8qDBP60oSkclbLsPBtqJ7J+zxesmuaPO0oLeeOAenNdtBtvU/MeJHFS5Yo9t/anVLiy1HzpTEjwL8w+lViNjj4bhGWIVz5D0jRbF2G3xARkfxc15Fz9op06HKlIbreu2/hK6H2zX0SI/ckVyCfwH+NP2fMY4lYOlueifBP4heKNa1+JfDnxTP2SIgyW9xKxx7AE0nhT5/HVcLKL5D6Mu/i9r+nXa26a1HKUGGYLwTWccLeWp8PicXyTstjVsvjV4i+VhcWsvtjrVSwcTH64aq/GnxDsy+n27g/3eKxeBixrF3NKw+Mp8vN9okhOeqt2pfUIm0cSaUPxg0VjiSwlVfc81jLAK+hbxSLB+KnheUfMHX8OlS8AH1pGpa+MfBN2m59StVPowFc/1GRf1iIss3gO9B2PYkv1YAUpYB21KjXjfUpS+EfAtyuRBCc9xLj+RqPqBqqsOpnX/AMNPCl2AbG9eCUdMTbh+RNS8G47GkK0DOk+Ek0oJXXkU9iE5x+dT9VZfNCRDH8J76PpriSN2JX/69TLByZSVMR/hd4iC5i1e2IP/AEzI/rXPLBSYWpkGqfDzxBHaRQ2ZSaQ8O6nGP1rH6nKJPsomUngvxTYwu14jsueqNyP51lVw8nGyLhSjfUtaTol2QxnW7fA6MTj+Vc31ecTf2cCU2djGMS28zyhv+WiMwx9KOSaM50Yt6EN9ctbq0kZeBeoG0gCnyTI+rxM681ZNb02TSdUmF0jJhcDoK0TmlYtUEXfDPjLVPBuk22lac8bW9uMKr9cU+aoTPDxaZ0Fv8UPEV1ulJiWNRnCrkmo5pnJ7AjtPix4khaSS6tGdd3HydqUnUexMqFkaWn/Gi8aZvtGks0fG3tU/vTnlSL5+M2lq4W40mZGJ/hYdPypWqijTsaFv8VfDl1hWhnX3KZraNSrEfIalv4p8L6iBm/i+kg6V0KvMd7dCdX8NyknzrJz2BC01iJx1G5J6WHfZ/DhY7otOBx1KpzW9PFzk9iJKJT1m8+H+gadPqviC50i2tIULSvIEOFHXAHWvZwUJ4ptNHNVlCCPz2/ae/bT0LxfNc+BvgrodrZ6fbOUm1kxDM2OoTjNfS4XB8u55Nequh8Za/wCIZZ3eSad5JmOWdick+3pXoOKhojjvzanJXN5LK5YucZ6UgIor+bzQWYYAxQBcS+YfNv6UFR3LEd+5OS1BoWEviCWL9aCJEo1QgYB/WggcNRJGS9AAL8k/foAcb5v7xoAY12DyzZHpUyV0A43CtFvjYBgeMjNZVNY2A+iP2XPEuo6pejwQmouhUGaFWP3sckCvm8wwPtHzGtNXPrNr3X7DQr+W40p1i8oqksg4AryoUrOx9PQh/s5xPwemvLjX7nzZpCi28zADoDTnShezPP5JHL3niu7trq4WaSVVWUrwp9a55YWEjirwkmS2/i9ZVylzLkdQwNYf2cjOzLdr4rZ7iG3a6bMkir39ameXKxpSclNHb/FHxTLoGrW9pHOyuLWNjj3ArP8As6PY2x8pcqOOj+JFwyDdcyH1BNH9mRfQ4Y1GogfiHk/MGP8AwI5o/s+MTKVWQ5PHkEnDbsfWsHQs7WFzFlPiF5L5R2H/AAKl7C+lgU7Ct4+Mz7vO2A9TT+pl+1HJ46RWy92xx0w2KqOGUNbClWa2Lo+JZhj+S8lH/AzUypx7E+3kNX4lNNhmvps/9dDSjhYzV7GsK7tqTL8QnbkalOPpIaf1OJXtywnxMvIQTHqtxkDu5rF4NGftSW3+L2sxf8xeXn/b6UvqUXoHtU9yPU9e8VfFK0Hhi18Q2kGyUXe69uHijIUFcbktbk5+fp5Y6feHQ/R8OYeNLHy9AupbH5ZLrOMsI3bHOMmvsU7H2H9oR7ItW3iJSQHiKfXNVzN6B9fi9DfsNctZR5U372MnBXHapd0dtKpGaujS8QeFo4NMXW9FfzrZhl0AyY/8/wBKyfvbm0bs5hJgyhgR07UuU0TaHg8cGi7Q1NxehIoYc7hRdilNz3JInBYEg1NiuZm3oKxS30UbOyl229eM1UVqZVZWie7aFp1zBpaJGFWQDkYrXlR8vjZvm0MfVre7ZnW5tnB7Y6GolBHHSm3ucpqlpJEC0cJH0FYvQ6ErlO2sJ5V3PlfT1ppl+zRqWN3dWrgC4Zowc4ZiQaEzJqxsC/tbxNv3WHXFXckqzWwJysowT61MmNK46KyRupWpKWg6SxROVbBxTSNE7lNrO9knHljcucU7DN6xt5Y8KxJ9c0m7GftHextw4IwQOKxc29DWMmWoRvcY6dDUGy1HXUccS4Ukk9KTZfIWdPdra2kkHDsMDNK4chZsrlrO2LMw+bk5qW9TaEFYbqviuSWGysbX5hyXA7Url8iJItVgSVV3MS3YGruRyne+HdaaOFIwDhuKaYOJ2tpeK0fIGRzg0yOUljlQZwygt6mgdrDEfy0fawyTg0BYhWSMrs755xTuPUtWc8KF0GM4ouGo9Xj3rlT0qeZiuxLkwNC+7CnHFJyYJt7nGePJFvNFZIW/fIVZSPaiLuTNHHW99GLUy7iOQfm9e9Xsc8kbNjcoXEaY6DFXFXMpOxt201vtCyOMjnHatVsRoTtaWRYzLbRl8dSKbuWp2NOHUYNKsnvIoTM0Y+VIxuO78Ki19z1MJCFWd5M8R8R6B4z1XXLrXJtM1Sd7tiVQQEjbWapyT0PvsvrU6UVFmdB4U8Yytt/4QnV5CvcWjc1fJM9qnjaC3ZOPAnj9kYp8N9fbJ42WZNaRpt7mksfhnK1ym3wv+JT3AY/DTxD8xGSbRgo9zSnTcTzc0xVCrT5EzM8Tu2kTR6XqdrJbXUA2PG4w2RxyO1ZrU8LK8XTws2oGRHrmnwKVMAbPcmr5dD33mN2QT65Yy8LbAEcg5P8AjUxbMp4zmumj3T9nO8Vr/SJkIAN0P512UW7n5fxFKMqjPpD9raN18M3zxnpZh2/IVvVgpR1PMyKXJXTR+fUOszw5kQvtxyST/SvMdFXP1Cddqnz31Kl1bpfI+p3zNOU+6rnIH4VtCmkfE5tmlW9rmF4ftprTXW1TSZvscp6iElc108iPCWOqrqfYvwinn/4RhZvEkb3Tz8ozEk4/Oo9klqYzqyqPU7j/AIp4r+6SWE+i1Lp3IFaaGIBrPVJsjqrACl7JFJ2HJ4h1lSI47sY98Yo9ki1VaLUV1r9wu9buJs9sij2SE6jbuRzP4jQZMW73U0eyQudmdJqV+rb5S0XtR7JGvtWNOt3mNwuZQB78VMqMWrD9qx6eKdWj4j1mdPbNZ/Voh7aXclTxlr6MCurzN/wI0nhYsaryRpWnxG8U2gyNXm/F6X1SBosXOJp2vxc8UKfmvGf3L9azlh7OyNVjqljZt/jnr8QVJf4e4b/69ZPC3GsdUubWnfHm4h5uYxJnrkA1i8JfodP19nQ2/wAdtBnQefaqGx+GazeBW41j2bGlfFnwnd/LcSJC314rnngr9Dohi+bdm9D4n8F3AGzWLQE8/MwrnlgtdjZ4vlLhn8M3sRV7uxnjb1YEVP1LyJ+uLuQxaV4NyVig08nGONtL6l5F/XH3HSeEPCszbprS2I+q4o+o+Q3jNDOurf4baWfs1zd2Nu2em/mn/Z6MvrqKr6j8MSpiOs2rKOcB6pYBLoTLGKWhl3WofDTaVt5fNI6Y6U/qXkZuvFmcL3woSzRaZHKR0LVawMeqIdVdDMvtatFQtpekW6OPr/jR9Qgw9oji9c8X+JLaTba6LGxz1VT/AI1msvg2U69tjnLvxh8SLsstrZToW4G1MVtDLINmU8TdWOX+IPxCtfC1hFc6l4gvbW6CHzbfzPnZx6Z7V6NHK6cehwVK7Wx8qfE/4s614832l7ql2dNJOIPNI8wf7Xf8iK9nDUI4bWKPPq1ZVdGeTanqqRwiC3+SNPuqD0/Ouv2jMORM5q7u/NJfccntnNS5tjUEjPe4JJzijmY+VEazKDwevFHMHKiUS443ilzMFGxKs6ofvdqXOyiZLpW/i6elNTYmrj/OJ5Vjj60+Zi5UKJ3AxmjmDlQ5ZSOdxo5mHKhwuDuwZGo5mHKh4mBOM0nIOVEhulSMj0/Os3qHKjufhT48vPh/4t0XxfY4aXT7lXIYZ3x5+ZSO4xWdWn7RWLp6Ox+mPiv4neH/AIg/C8ax4bEdyt+qvNDGObfI6ED3r57F0VQfMj6SjVSp8p6Z8Hvhv4Rtfhvpl8uj2739zGTPNk7gG/h614FTELndwjBNnYT/AAO+GF5Axk8IWRdzndluvr1oWJSd0c1anFs5bWf2ZfCN3u+xWtrZqRjAUj+tdCx0WYqlBnCP+yHoiXwvf+EjCtG4dUHOcHOKt4qMkbRoQvcz/iF8BrrxfqE2paalxcTIqQqqx/LgDHU/SqjVg9xV6UaqszjYf2M/Hl7L5okW3U9A7jiuiE6VtzjlhorRGmv7Enj4xErrVkCehMh/wpNUn1M3hIsxNV/ZI8Q6KuNS8S2Ky/7M4/UGqiqZn9Uic1efAHUbKULceIbcpnllk6D8qt06biweEiXF/Z7jJVo/GtmoYZ2vL/8AWrCNCLM/qhg6/wDDB/DLNu1eO8448lt39Kv6vBLUTwtjmV0nVbpJFt7CdtnPKmsp0IE/VWdT4f8AgX8VvE2njU9G8OzPDnupGR7Vg6ST0D6oy7N8Cvi5YSxx3Hg3UnVjhnjiJAqfZof1ORQ1X4Z+KdIuY7e90m9heUZVZEIJrncFcz+rTMW88LatYSlbq2uYWPI3pj+dCgk7ilhp21Oo+EHiXxL4I8X/ANqaFaaTe3QtZInh1OOV4gjFckCPndkD2wT7V7GTpLEOqtwp03A/Np1htbpbJoCJGIU+2a+r5Te8jR1Hw/DaW4lkcEEgfUmqjDUHKS1MeWKSxcSxM2Ac5olE78HjXF2Z1vhLxY2ml0uCZrWdCjxnp+VZcp9PRre0jdGTM9s0ztHhULEqAO1HKbcwqiMqDmpcS07olRYh945pcoE0ZiX5jJwKyI5mbmlWPnxi5tJlMgIIAPINVDcyrS9w900W+uotOt3kG4PGuTjvWp85iXzMvXOpQvHtkh3HHpSkYRVjmNSkgZyVhxj2rnkbxOfv35/dJtB5pI16GZBFeSuEZCqng59KEYMvNbGCPCHn1qyCuzSoclv1pMaH219N5m1XJ9akov8A2gvyQS1Ui47F7T/tD4cHaoPOaZRsLKWJVV5z1qGSomhboQAG6tXOzeMTVtbIMu2P7x5oOiMSCa2kimzKc7aTNeXQsEGZ0tlTpyWqRchla1qsdnDLl8kYRVHUn2qWaJWRn3BbT7JLiTmeToO4BoGXNFWWaWOWZTvJBAFUVynp+gWzptnZcJxge9NA4nUJcMzkIfaqI5SrdXtzBf2kQ6MxB57cUByml5k29kLcFs8UD5SysG3nfzQLlIYrjy7pyW4HFAcpo210svPU9qgjlMzWbsxJ5jPgd6UthctjndTKyac824kMOPpTiZzOYj09JdLvpgpxAgkHtzWjOeRJpN5HOiyRY5GMGtYbGE9zYjuCrbmXmumK0MHKzLE+s39vbB4rB5fU47U+UXOepfsk39j4g8aalpt9p8c8hGfLlUHaf6VlONpWOvD4hweh9Ha8/iHTr6WOz8H2LpE2EKxA/L+FerRoLl5meosfJR0bJoJfFt3ZGeLwjp6ODwJgi/kDU1IpAsTUls397Oe1W9+L0dl59hoGkxuC2UWJWYDt3rOjHnmXKpVUHK7+9k3wy1H4kapr9xY+MNPgWxe2YqwtwoVseoroxmH5YXPMeYVJy5Wz86/2rNHksfi1qqLjImdsjv8AMa8LZn12Rwp1ndnj6WsmCGIBPqa1Wx9TWoUqbTJVsTjc9wo9gacYmfPR1Pdv2dZBa3VgclljvF6dhmuqmrM/MeJVCc7QPrT9p5Y73wtcSJ8/m6ccg+yitqnwniZdP2FS7PgmDw5czWjp9kVkK5HzgVxpXPpq+be7ynJ3kxgR7ORhGyttKZzit4xPmMXN13c674XeC9H1gvf6jfeVFCwO0nG+qMUfQln4g0i0tIdPs2/dQoAp9qa1BliPxBbyPtySKrlI5i0upW8uQhxjrxRyhzC/aof71HKHMAuscRTMv0NHKPmHrqN6nCX0oHpvNHKLmGPeysDufPHfmlymnMOt9VkgIIjRseoGKHHQXMaQ8YQmMRzaRbuo7gAGs+QfMU7rWrC6GYLDyiOvzUcgcxmm4jJ++KOQOYuWMVhdYWW9MB9SMinZIpS0NT/hGo5k3WeuQv8A75Ap2iPmZWvNJ1DTVDyXEci+qMDU8iFeRmm4mGQX4z2o9nFjTkNF5cAjaH/DNZTpRKVSURx1W7Q48ydQB6EVn7GLB15DF8QagrgR39yo/wCuhAo9gifbyLKeItWjOU1O4B9RIaPYItV5FweLdfRcf21d4HYzMaPYIPbyZA+v3Vy2+edpW9W5P51Psoi9pIli1kn5SAPwo9lEqNSTZbTWHUYWdl+ho9lEvnkT2/iK4gYn7UxBHdqmVFPYaqtE8fiKUAML4qfTcan2A/bMsr40vrSNrifUljhj5d2A2gfU1UcOglXZ498TP2wrrTPtHh/wNJFc3YUq90qLtT1wcc/hXTTw6TTOeddpHyj4k8bax4g1GfWNev5Ly6lPLS/MB7DPSuxRUTmdXmOQ1DW5ZCQzcdgOgok7hF3OfubwyE5J/OoKKrTZXrQBCZxk5oArvcfMQFxQBE11KGwATSYDxNdcMFPpUgTRy3mOIz+VNAP+0XScujY9qoCaPUPl+YFQPWgCRL/fwpFADhdHOc0ASx3Z5OeRSYDluQzDNSBtaZerHMpJ6DirjNR0ZLdtT3L4RfFjXvAlxHf6POZIovmntpTmOVM8rg8Zx7VxYvC+2R00MS9j9IvhH8XPBfxH8DJ4g8KubKWKPF7YLISY5MdQOwzXwGa4WWHlJo9qhO56BD4s1g6YJtkzk9CpPNfLvGuN4m9SHMXtH1HWbuIXN9aOdxwEkYjAqY4uXcyjh2bJ1I2yhv7LiB9VIJNdEMZJHQsMS6NrgMGyeAIwY/Kg4ApyzFxIlh2XZvEVhbDMoMYPotKObS7mLo8r1EjvtIvTzO7E+rsP612U8yb6k+zY+fQ9Av8AH2m2imx03uT/ADNbxzRp7mbgVH8HeDpEKPolmR7it45qxqmiFfAvgtW3p4fsi3+5W8c0RfKiY+D/AAjKB5vh3T2x03QKa2eZ82gnFFq38LeGbYf6PoGnJn0tk/wqo4zmJ5V2LyWyQKI7WGOJF6KihR+lU8SmVHlSHiOXHT3pfWEPmiU7vS7e9mjuLu1hmlhz5bOgJWle+o7QMTxN4L0TxAgfUtItZZUGFbylBH44pN6AoRl7p498fIP+FX/DqPX/AAhFdaTqB1GGB7vSbcG48pkfKkqpO0kLn3Ar0Mol77OWvh1E/HjSfDL+NlbXNKgO2xO6diAOK+2PJuw1zw5e3VzHYteCMRDfndx070ETbsVtb8NRaTBboL9bsTpubB6NRuVSdmczaN5Ejo/yAHArOS7Hu4HE8qd2XTJp5XPnYqeVnqxxUWSxTWQjx56/j1o5WX7dPqOElovW5Bo5Wxe3XckiFrKSEmz7UvYMPbItWFw9nMHsrhg4OcDuaqNLl1M6tVcp7v4Fvzq3hm3uxKzSplZVPQVMjxa002a7SqwZAMMeaxkzMxL+aRCytFketc8mbRMS5uYo2DYyT2POKSLKb38kkmcUxNEFxey9DnFFzOwxZvNG0DB600OKNK0tAFDbRk96Zdi7FBEJAXPGKTJl5GlBEszBYSQo9O9K5OpsQWOzDe1ZNs6Ix0Nmw0p7llxk89KTLSszooLFLWHmL5x3qTeJz+tJdEtcRxnB4xSNTHufFi2ELxR2pe4K46d6DSJkWEJVzr3iI7AoJijbkZ+lBMk7jbAaj4q1VxZRSSIpHGOB9KDSNj1vw34JFjDHNdLmQDjPOKsbOut9PKRbFH6UGUXqWreydHViBj6UGxi6hMP7ds4/c/0pMDdKMkuSTg80gLXmoIS5PKigze5Sigacs4J+Y5oFc2LS02IB60iDJ8TWEk+nP5X3hQxoxVtvO8PhVPzoNrVcTGqVTZra6DfjPPknPvVSWpy3OE8NNMbqOMPwwJxXRTiclSWpN4s8dTeE40lfSmu4wCTsYZre1jlcjzPXv2mNZu82PhiBIWcESpMpzGfQU7BzH0Z+wN4p1i5+JkUusELJfwuzAHhua5Kk+WdmaRTtc/RjxFJqNpY3suj26zXiRSNBGejPjjPrzivpcMk6SIpVX7TlbPny48Q/FfUNIt73xIus2F/vdZILEAJ14wME0VaNz6zB1qPJqkWfDUvxNnZG0s64kqyDe+pMvlspPIpYelyS1Ix2IpxpNI+gNItpQkZuIx9oeLEmOm7FXjPfi0j5ClUvVPyj/bzvR4X+NF9bzW8r+cCy7B3IzXzVOHvtHr0M0qYd+6fMN34m1u/DRafpFwCTgHHSutwNKmfV6js5MpQ6Z8TZphLbWdxtzn584xRyGVTMqvSTPpb9mf8A4SOxlgXxGipKbpWVAO2aqMWedKu6jbk7n2b+0VFcX/g5obSRonn04qrL2Oyrs2YKVpHwBp3wu8TNcE3/AIkuXU9P3mMD0xQoaGspXOg074QaAswn1K/up2LZYbhjFVYwlI7PS/B+haSmzT/OMfXa7DH5VpZC5jorKwtwR5cQP1osgubtro1xIu6K3DD0FMVyRtOv4clrUqPWgmTIMOpwwINAg3EfxEfjWcty47ELXEoYjHANK4wkuZfWtRkbXUoXlsj0oJewq3R24KjFFiLim4D9VBx7VEiosRp+eKksb52DkdaQD1nUYxgZ64osBZ+18YEjewzQO7EFwScZoBMt2mrXNi2Y44m9d6k/yosh3NWPxyEwbjQbOYDgkRk/zNFkK6HzeKvDl0v77wttY9fKVf6miwXRjXlxYzvmzgaEHkK3UD0qWO6KwkOeposCZo6fYXOofJbsoY9MmlZF3NVvAvisIJLezWcHsjZNJpBzFGfw14ptuZ9IuFA7gUrIfOUZUu4TtmtpFI7MMVDQr3CNi/B4pWA+c/jr8U7251abwpp140FnaDbMI5MGWT0NdEVZESPCLrXXX92pwucjHQVRhuzJn1KRySSDzxQXyoz7i6Ytk0mMz7i4OKkZEJncbUzmizYDorSedvmJA9qdmBdTSVPVifrVAW00+2jQllXj2oJexMkFoBjA59qLEXZYSG1TjjiriiolmGOykO0op/CqLIbzSrKVCUiXJ9BQZt6mTLoiqRsyrY4A6UrCTKM0F5A5DruTsRWJuAudi8oR9aQmOhmJIOepoEadpMRKDk00kLc7Hw9qjW0pYDAbAzVXBK2x7l8BPjJe/CTx7aa3FLv0m6kWLU7Z+UZG/iIrzMdl6rxbaO7DYnkdmfqroV3oviXQ7TWvC+o2lxZXUYniMbYAPpivz/H5G+ZuKPpsPi6Uo2kjQmOqqq70V8f3DmvI/smojohKn0InivpY/wB4rAelDy6cTphOmmPtI5YWAO4A+9cFfL6j2JqSg9i7JcQHEMsYZvdc1xLA1I6HE4KTuY81pI0kjpI6FTkAV0xw1RGsaMSS2uJI4cTFt571s8POw1h4tjVadWEn2yQ89KzVKpzGv1aFti5FcTD5jcy8c9a6OSZl9ViiCbXdQaUKqSIM4wf51rSpzbD6tFFtr3XUkWWzuUeEDLK/XNXKU6fU5amHXQIdY8QOytNLAgyTtx1FZPET7nL7Bp2LJ8QazDHLL5MUuB8sa/epfWJ9zKthpdBum+ML/YTquizJnoyc1sswa0MOSSGN8QtGmuWsvsVyHHByOKf9pNasqEZXPIv2u/H2j+HfhJbapeRXZhbWbeIrDbyytkxykcRsGxx1zivq+EcbGtmXLJacrFjYSjBM/Hq1vda0hjp2kXMMLTKFZRxGwPXn1r788K6I/EGk6tcwCT7UsU8a7mKNnd9DQJtNGG91cx2yW13O0hjGFzjnNBnexzp1CCLVvMniEkAPzrnGaLJ7mlOrKB3Gh634O1e4XT7PwR5srAAu8rAfU07I6Y4mSPQo/hx4PeNXfTYVZhkjzmOKLIbxklsSf8K78Er106H/AL/GiyD67Mb/AMId4KsWBg0uByx5AmNO7F9dmXbPRvBaSlZtOt493A3PnBqW2VHFyk7M63QX0DTgbSwiSJHyMq2QxrCQudtkN9ehLjZFnPY1hI6Y67FC9a7liMk33fUda55G8Tm7uSJWbPr3oRRRe4QcrjI6UDK0mpsp2MqmgegtrNLO24gKBTQM3LedvLI3ZxVEk9uZrmRbaBNzyNgAdalspWO1sNJexhSAoDLJ1HcUrodjqNN8PF0zcIwz6ismdKjob9npi2rqFGRikx2NWDTTMCu0ZxSBNLcc3hZbi3ZSAKDRST2OW1/wbFp7i6gtvM/vFR2osbRZx1n4L1TxVqxN55gs4icKR2z0oNHY9V0bw1aaLbi2022SIBQQdvNBhK99DZgDQnbIc1Ro2atsY9uGGBQRH4hst2qnYvfvRc2sYWoWqPrloFXou4N/epMDfkjEkcbe39aVhXRMtikigk0WM21ctRWESgeWwHFAiyIljQcgUEkclst1DJFkEEGkxoxX0xbbSLhVXaQcn3q4mFVnC+IdRdbWexjbaZoyhPp71vGDlqjhqSSOE0S+OlSSAYZ0BUOeldlOm0cFWaKGrzahq/7lrmMxnqMcVtynNznn2s/CO61OSSW0vooS+RxjvRyhznvf7HOn6j4E+LXh3Sby5+0ssZG4NkcsOPy5rwsXJxrKx6dFJwufpxcaje3F1dYj8lIMBHYYD8DpX2WXcsqKueBiJzp1XY53xj4g1jRPD0upaXCtxdJIgVAM5BOD+ma9Hkizajj6sdDM8CeMdT8VW2oSakrW7W07hFWPqioCD+ZNTKCjrE0rYydVWMvwh8Qtc8S67b2VtaXarbziOZpIyoIDGuauro56CnzXaPmf9tzwfp978WzfXdnG2+FTnHXivnYwtUZ6tWcYwWh4jY6DpVsVxp8QOey11ONzjVRPobVvbWkf3YUH/AafKHMn1NLQvKj1yyZECkTL2x3oSsNWS0Ppn4wKLjwnYtuGDaqP0FVYxvaR8uNpML52uVOTVJWNJTuVpdMuo8lJuF4FOxjJtjDPew8PbsfcCpsTcnh1AqPmRx+GKB3Lttrd1BzDdunoM0CuaC+LdWKeWbgupoKTIjqbud0jZY0bDudV4R8FeJPGAEmmaVNNATjzEHFZvV6FqSS1Oq1P4OX+jWq3GsT/AGJGO3dNwN3pzQ4tbgqkXszCuPh5qSqXtL2ynQAnAnBNaD5kYOoaPe2AKXKRjHfdxQJyVih5YHJYfQUEXE8vd90ZqZJlRaQmztU2ZXMg8sjqKLMd0MMWDnFFmF0OJxRZhdAsmDRZkyeg7zj70WZNxBOc5HNFmK5J9o/2QaLMdxd5POOtS4sVw345xS5WNMTzpByjFPcHBosXzFmDWNUgI8q+lXH+2aTTDmNW38deJrQAR6q5B7FAR+tTZhzBeeLNU1QA3dxG3GMCICml3NIPQ5Lx54nXw/4S1TWQ2ySGEqh9GPFOyKufCXiXXbrVtRkvLiYtLI3mOfWqJZz7XHzckUGPK7jHuUAOGGaDQpSXRB+VhzQ9QH21rNcPuOcUrAaiW1vCoLjmtYrQV7CtOgO2FefanyhdDo/tT9SR9anlYyddMvJhnIx6inGLuJ7Dl0a7B+8a25TOzFbR7o8ljxUtWKjpuC6VqajdE+PqcVJV0NcarDgSozY7gU7Nmb3JItTKnypoWX1JFDiwRYeC3u48xuv51hys3Mu/0dgN4Pak01uJmR5rwNsY8A0hGhbzA7WBzTQG9pl8oYKzAEetMDpLTU2BDEgqeCPUVq6icbGaVnc+mf2X/jHqWlTt4HudQm8lgXtHaQjBxnYPb0rz6tGM90dlOrKJ9OW3xL8R2cqlZ7rA77j6V5VTCQ6HZHGTNeH40+JIsD7dLn0Zc1yLCRb1Rp9ekjTtPjv4hTmSVHA7Mg5qZZfB9B/XpM27L9ox0Gy80iGQZ5YPg/lWTyuD6FxxrOj0r46eDtRP/EwtpLYnqdwIrCWUx7G8cc11OhtviT8Pb8CI6rCgAyu5etS8tVrWNFjbO9zRF74YuiFt9VtlLHA/eCsZZYt7HTHMFtc0oNPs5VBhvY3X/ZYVn/Z67D+vCzaAJSpjkzg8c9al4Pk+FDWNXUBo9/yEQED0NZSwDnuivrdN7sq3VhfI4H2cnHPBrmnllnsaU6lKTu2VpYtZaRVhhYZBzx0qHl3kdLdBx1kWYNP8SpAq8txzkDiuR5VLexwuWGvbmGw6bqMZLzWSlupcpWc8sbWiKth+kjxP9sDSNF8S/CWDS/Et/HZWg1m3l8xjOo8wRygDMNvO3Qn+DHHUdD9DwphXh8x9pLRcrOPMORxSiz8hE8K+OwMPZAhT8tfo58nyMtnw744n+R7ZFUjHOaA5GUW+HHiueTfIsY7d6A5GMf4R6wzeZMqknrgGgaiPt/AfiHR5PN08ureoWgrlJ5NK8cuQTcyk9+tBDi7jBonjV87rqb/x6hByMafDHi0ncbqfj61qHIyWHwp4jZ1aa5nwDnilJXQ1Gx33hKzv7CSMXPnNnuwrnlE2idTqEchxJjBxgGueUTrpysZUtzcInlPMPoTXPKJ2QXMZF2In+9yx5NSOSsym0MQUkNyBQSVDbq7g9aAJkXyFx0NNAXrSXKEs2AKoDt/Blitsj6o67mxiMMP1rKe5UVc9J8K6K1y5u7lC7NyM9qg3jE7VdKAQBV59MUG6IXsJEfOzjODQDNXT4txZQnTAJoMZGzaWDy7ljAxQTDcm/wCEQnuwQQCD2NB2RJLTwXJZI0a20agnntQU5WH3fhCdR5kQOKBcxBc+F3EHmZ5xVcrM+Yzbi3e1gKfxAUpRaRdOV5GQ9yvc8qOazOobb3AutYt94wI0OKpEs6GJk2KuORnrTMZEhkC/SgzQwXABJ8wigYsVzJK2GPFVysnmNG3miQZUj3pSi7BzGLq13ElvcRCTlucU4xOarI8m1ac3N1K68qOK9DDqyZ5WJm09DnXgCswVMg9a747Hl1ZyIfsoUkrx7VfKmZqbHiPy+QD+VDgrFRk27HXfBy/+zfGfQ7hnKESgEj3r5bHO1U9zDaRsfprqiW19p0N5fXMgiSMSvhtoAC9a+syypekjzsTR965zPhvxz4S8T302i6X8/kcuz4wSOmPXvXp83U5fZGf4n8Zax4Y1O50vSfBbSxJGskU6KNshJ54HfpVRaauy1HlR1+ia7ok1utzCttHc7EeeFNodGI5Bx75rlqMzlVlHY+Zv209PH/CSaTrBAVbi2+vQV5EvjZ3zbdNNnzisUZIIxWiOQmESnkUyCewxDqlrITjEgIqZbFw3Ppj4lnzfA+mOer2yn9BTgEj5waJlkIx71oZiIXDHjIoGTFVf7yL+VAAbe3YYaJSD7UARNpNpL0XbQBXfQOcwzuv0NADZNLvEHysWxg5P41lMD6p/ZHubuDTJbJ9x2tkjPFTBqLuynNcvK0dP+2Gpf4c2zeWw/wBKXB6Yz7it7xkjHmUOh8Zw6jfw8RX08Y9A5qDQkbULuY/v7h5PTLE00A0XLdyv41QG5praBNGFurmSKT16ipYGtYaHoMzljqsc4b0+U/rSAvnwfpUg/wBFvGT/AHju/lQUirP4JulObS7ik+qYoAzrnwtq8PJtmcZzkUAZs+nXdux823cf8BoAgKcc8fXigBioQCQKAFCsRnacUAGD60AJufvSYAzHFZgNBbNAEm7IoAejEDFSzaGx5l+0jqP2H4V3e1vnnnjjxnGeaRR8X3k0hmZh0x60AUHmIIzQBDLLu+VTzQBZtbVNnmSngc00BehNxcsIbCFmPTKiqA6HTPA+p3OJtRmMakZ5OK0jKyMZ7nQ2vhbRLFQ02oRM/pkU+ZEk72fhlOl5EfoafMjYVf7BQbUuUoUlcB6SaW3CPGR7mr5wJCLFcYEZz6VLkRIcIrSQYUID6VPMiCJ7G2lBGzOKtS0Aqz+HrWfBGDx0xijmAwLzwze2zGSzOAOStQbEFtfOj/Zb1NvbJWlJXQFTXfD4kQ3VqwZcZ4rLlA5+3mMbeUxwV4pNWA17Ob5g2eaQG7DMQqsH7c0C6nc/DvVLyLxBpJsZQl0LuIKSexNKWxtE/SG2+C/xQurC31CzjtpxNDHIArjPKj3964JRLKFx8MfilZMTN4edscEhciseQDPbw540ti4ufDNxx3WM4o5GBSns9Vtsm70S5Q9f9UelUojTsQGW1ZAk8EkTdyRiq5R8wxYLNjuWdlPY76ydMOYmkmutn+j6rIGHTB70exvoHPbUii1TxxbNutNcmAHT94f8aU8KivrDNfS/iR8WdLkDQa5K4XoC2RWP1VXLjX5mdppX7RPxNs4wl9bQ3JHcxD+ho+rI09ojes/2o9dhkK6n4bRgQPuErWNTDa6DVfl0R1WmftOeG5VX7Vo88L4/vg1zSwzD6xc7LSvjf4P1VkRbiSFnGRvWlLDaFpxZ0Fv420DUFMcGqxEngBjjNYPDtFwceY8w/aas9K1P4bxWtxZTXqrqsDGO1vIbZwfLk53ywTLjrxsz7jv2ZdRamxV5pn5i/YF/v/rX1h5Vhv2NUcAnj1zQFiQWq5+Q5P1oFYcYDgBlB/WmlcexG1sOmAKfKF0EdsqtnaD+FHKJlgW2/wC5Gv8A3zRyiLC6aNuZUXP0qxXJYNMjdgiwKx+lANltdKcHa8ACj2qXG41Kwt7pUJhHyZwKxnCxtGd2cTrmlyJLuQAAVyT0PXw+pz8to7vgduKwHOGrZVntnx3WkZNWFiSGBN0jDIoJuVLmdJHxEaaC5f0kLNMkTjCkjJocrFJXPTdLljfybWIgIgGR61nJ3ZtFWPbfA0cElsI5YxnHWpNVNI7ZdDdoftMEW5QecdaDTcddaHa3Nv8AabDLYH7xCMEULUGcxe38WmOy+WRnqMdKrlOadRXsQW/i/wCzZRGChuRxSasVBdS4njq5t18xZtzds0jriK3xD1Vzl548UBODbuWF+KcNqgS+dSMdjQZNNEy/E7QLldst6ig9BWnOTZlDVfFHhy/Ci21GJnI6A0pSurFQfLK5y1xeQRS7o5lcN6GsrHUqqYmnX5+0+ev3gcD6U0rFXub8l00qhkdgcc4pmUi7DJthDSPwAck0Gdzn7zxjpsM7q8yKqHHJ60A2UpviXoMCnbcgt2Fb3OfmKkXxRt7hzDbKpZjgc0mw5iLUNTvZoWvZXKowOBWkI3OaqzMtIo3tGlcZZzmuynHlRxTSkQNp8TMTjFdEZWOadBSI2sIlPUUc76GXsLDl0y34y2aTmxxo6ozvDEzWHxJ028jPyw3cQOPrXz2OpupUuj0YJwP0X8b63GPAdgk9+toL6BodzHG7I6V7uWVFTjZk10pRPP8Aw3pOi2Hhe6t08YadZztJFLJMkgEgVM/KD75Ofwr1vbwMYYdyPRtI+NXw3u0itJ9cElzGioSU3AkcZpPExjoOeCk3ozJg0jwFa+Jbnx1pupXJaZHdoSMxs2CORmsZVoyJ+qW3PN/2sbmPXvh94Y8SIBuy8J4wOPauByXNuOrD3bI+XIplIz5q1rF3OKUeUsxyrjPmr+dUZ2Kt/eSwX1o9vMB846VMtioLU9+1nX7zUvBFmLiXf5MQA+mKUZWKcbnjrXnztk961TuYy912ES55pk8xKLhKCx6zofagRILiMD71OwXHpdIM/MKVguSRzLKSN3XiolG4RfM7E9j+1pf/ALPeurptv4XGqQXMYkZsEmvPxE3GVj6/Jch/tGKa3NzWP2xtQ/aHjbwnN4QTTLSMeeDtO4sKVCqzbOOG1lsbz1OZe0tnOFjArv5j4t6MYNOhJ44NNS1AH0zIGxgDmquOwn9nMOrfpQ3cLCCxZT1Ax6CkFizFc6lbn9xdyJjuGNA0XovEuswD55vN/wB6gC5b+OZ1wJrRcjuoIoFc0YfGmlyri5D5I6FcigLm7o/hY+LIHudH8PNexjOZI4ycGnYLkV58KtQiRpZtEv7bHULFgY9aQ9zCuPBSxg+RctuHZ+KAKL+EtQX7rRv9DUuVgKc/hzVoAS9nJgd8UnICobKVc71Ix1FSAw27Doh+tNK4DDEw6CnygKI2A5FTKJtDY8M/av1Rbfwlp+lkfNc3Hmc+i1Nij5GuZyZCCcduaQFWaYHoDQBJBEsnzt0FAGzpmmHVJP3j+Vap99jx+VXBXC50h8U6T4et/sui28bsOGldeSabVhXMLUfFOp6gSz3bbW7A4rJ1EnYlx5nczPtk7kliW/4EaXtUNUWx6S3JHGeeOaftEX7MVnu1/iP4Zpe1S1D2bHC5ul6PIPzo+sIfsmSf2lqCY/0h8fjTVZSFKi2TR65fw/MszZHqafOjJ02jRs/Gd4hHmDdjr71SqIXIzbsvGFpJkuGU+mR1p86Iehu2mtQXQx8nPHJFaXKU7jNR0Oz1NCdqCQjhgeBT3NLaHMSR3mhyfZLseZAxxuHSgDn/ABFpH2dmu4h8p+YEVnMErlTTJiyjNZjsbKXDYCg9Kdhcp0PhieeTVNO+zsyzfaothTqTux/Sk1oaJ2P0R0r4g+MdGt7do9buI/KijQA9jtHtWDp3DnR1Gn/tB/Eq0IC680igcK4BH5YqPYsOdE91+0d8Tp2z/aR2jsuAB/47S9iw5xn/AA0B45uYxHfeRcL6yICfp06U1TtuHNcx9R8d2Or7m1PRoxv5ZkXk0+QVzMW88Jygt5V5D/uijkC48weH5QfI1eZB/t4FPkC5LFpUTjdba/Bt9HIpOLY7onGh6uw/0fUbaX2RuazdNoalbYU6T4wtxmO2aQH+6uaXKw5yCb/hJY+bnS5/xSk49x83crnU54D/AKRZbSOoYVm6dw5kWLfxcsDZClCOPTik6Q+Z9y/D4/uFljMM3KMCOT2qHh7lQm0yp4+vLD4p6edG8Y6hANPNwl1sup4YovMRWVcGb5c4Y+/Wrw2HdKTZrKdz5J8q8H8Rr1zmJFhupMBnNAFmOKdeCKALkFo7gksRVREyxHZqBhzn3qySQW8YyQoOKAJVjWMZwB9KAFMm/HGcUEkkRYNuX5T7UAWQZm/5aEZoAeyHbyxNJxuhxdmYmr2TygkICK4akD0qNayOXvLDyiSqEEnniuR7nffmjc5++PmSbF60jKW5hat5kKkE0BylfSxv5cHJPemiZKyN+xG65SOIYPfFTMcT0Lwqqi6Al7EVmbI988J/ZltVkBAJGBg0Advpl1IJY47O8CO/GG6UHQtinr9/4p0yRrsaDLI0f35IOQw9xTW4pK6OIuNbsvFF+9uqtbXXQxyjaSe9aHBOnK5ka9pF7patLIMBB1zUyOmnFpanHy+KLNJCkmoRArxt3c1B1xBvFNnJGUS65+tBo9jC1XWQfnSZj3oOeRy1zqd7HkmUjvy1BJnf29qFuXnjunQrzndQBp+H/F2sy3AaaaSVD2oNIHr3hW9luURjC37w96DdHqGl2cQtmLxZJxxigiR5n8ZPiRB4WhGm2cy+aR91TgjNBifP03i2e9ld577bvJ6vQDNfQJrC6mHm3wmJ/wButTnPQ9Ci0WG4jhijEk7kbAvNAHca1pcsps9OIaMGPzHBXGB6VvSOeqZUrIAY4VwqHaMd67Y7HGyIM2MFeaoQyQE85oM3uRtIVUt6DNCCOjKGhxwHUotUZSDHdo5/BhXLiKSqao7PaRPvRPE/w08V+FNP0TxfOwa2jWQYk2HBHSuZwnBe6KUoyKtsP2edLgMEVoJUHPz3G4/rSvVHGcYlyy+J/wAENFcSWelaerJhQXRGIH1xR+9Zp7ZNEw/aR+FgeeG3GnYTho1t0I/lTtVMJVonl3xu+K3hr4peAntvDdtE0eiXIEwRQArMeeO1KnGpzamc3dXPm0w2e05jxx2r1ae2pxT1ZF9ntTkKWUnua0J5Cne2hiubZjNkbwc1Mg5bHuj5k8EREdRF/SoGeNXF/cxzOPIO0MRmtYbGU1djo9UjwCVNWRyk638LDg4NAE8VyrDlhQhMsLhhkMKokeEwM5BzSYxVLKwKmkKl8R5V8XfDPjDXvEFq+geHrm/TywheGNmI/ECvMxVNyk2frXBWMpUOVVDY+GHg34i6BqJ1LXvBt5p9kkRVp51YDP5VNCjI7uOcZRxFO1I9JEpDZNejyH409yZLhNwp8ttQRYSRT0agoeyhsZINAAqLjtQAhjGe1ADGiU0AyqYSpyCTQSNZG2ngYxRewH0r+y5rF9bWf9nKVFvI+cFehqecD6G8WSx2/hrUbgW8JZbWQ5K+3WmncaPz+uPEusRXk7JcDb5jYUrkdaYyxF42vEA+1QRSDH8OBWT3AvxeNrAkC4WSP8S4/GgC/F4g0a+AXzYGJ6bowo/M0AOfS9JvBvMULZ5+WYfyqo7gUZ/DGnyDEcrRn/dLCrAr/wDCHy7d0N0jj/a4qJGsNj5H/bMafT9f0bSpSh8q2eTg92NSWfLLgsxLnJqGBDwz8jIFAGrYWAaITXJ2xA5A9aAH32rSsq28LBYAeFFVF2KSuU0BYZPOegNRKRXKXLXT5JyMDBPauSctTSFO6N/TPC890ceWceuKnmOmNI1x4OKbVKHJ9qj2pp7AsW/gOa4fAjP5Ue0uNYcvr8M7jG4qRmjnL9gVLn4bXwP7qMtimqlhOgZV54C1SEEtbNwOwqvamEsOYVzoN/avh7Vh+FUqpHsCjcW1zEA6xsPbFP2hjLDkcOo3NowKyEFecZrf2pn7Cxs2PjG7gx5kny5qo1LsmSsjo4PEml6xAbW+C4cYyfWteYzKlxZSJayWU7CRHH7lhyMUm7jRyHl/YLxrd8jBxUjLschJGO9UgPWf2fdPbU/iJpZktlkjs2N0QwyPlORmhgffCfFITuE1Hw3ZToBjiNRgAf8A1qyJLA8ZfD+8P/Ew8HtG2OWikx/KgBij4S6o+3z72xb2VpAKAJ18DeCr5MaX45w54CywlP1JpMlysQy/CHVnBaw17S7v3N5EpP4Fs0g5yndfDPxlaxnZp8FwAOPJlD5/75oNFqYdz4c8RWjf6VoV0Mf9MHJ/lQBnzx3MPyvbTxN6GMrigCL7VIhGbuRT6b8YpWuBch1fU4BmLU5voZCaOQC9D4u8QQ/dvycdmG6pcQLUXxB1xeJ0tZR7wL/hS5QJx41hl+a90W1kPqABRyi5iVfEvg6cbrzw6y+pSX+goUUmNSJDqeiAeb4R8QanoF7nBnttVi09yndPNmngUg8HbvycZwccbxcSuY+XsIH24zW/KK5KFx0AoasNMfGuW5FSMskBVGDihOwWGiQ4wWzT5mKwmxzyDwataoTLMUEezLyc0xDysSDapFAWBXCfxCgTXYnSccUE6jpJCxGMdKlysLqRFGkfA6mspRUtzaEmiDWdEzbCUNglN33e9cFSFmz0qVWTSTOFvtEkhBn2HJFYt2O2MFJXON1e2mNwFZTSi7iloQwbY5BGF5rSxhOVzc8PNtujI6ZJGKiY4ndaAWLHCnJaszoiro9g8I/aEiQPkKPegrlR6voLWOyN2tmMgPXFBojtIJWkTaEwPTtTW4bGBr/gDw/rbNdT2IjnAyJIhtOfwrQzd2eb6p8O7Z7kpc6vfLCh5DgkYqZDuzy7xp+zTpWvXcmqeE/FbxTdWhd8bj7ZqBqUkeU3vws+IegXTwSm4CIcAnkY9aC+eTGf8Ir4tcKk91IBjrigl3Zfs/h7NKw+26i3J6etAifXvCNnb6d5VrveUcAge9AI6H4deEWngjM8GCpwQy0Fp2PefCnhKBQpSIbRjNVFXLU2d1FpKwRPtQcD0quVA3c+cvif4T0PxJq119sjK3Kkqvy9ah6MhnlsvwjtJPkYlQOBjikJmtonwHvFkBsTJGpON7OML71qYHtHgP4VWXhp0uppxd3C4O7sKAOk8XwW9vMt9KNmU21vSOSszjnk03JAYDPNdiehwObuQXE1mV2xYJ9adyedmY7EsRTQXuVp2cRuMcbTQMo6PcG1tQwbnzN5z6A0JJBLQ9I+M0slpq+j3lnM8cV5pcUgw3BOBmhpMxc5LY87bULhvv3Uh+rGjlQnUkxBeiMDdIxUnkbjTSSLjJtamXoFzGLq/edVVpZSFJPYDFPQGrnrHwLtUv8AwD8VrRHhkeLybsAHLAYNZ6GvM7WORW3unJDRnH97tTTZnKK3JFs5GxFGwaRjgAnFXzMz1OqufC+iafb2VprGqK97cFWRIjnHsTTTvuTK53Fvot1NYC0lvkSBV2qN2DinZEe8cN4u8Jy6Payahplwl1tIDQswyfehytsUk2tTmjax+Wn2i22SOMnac7TS52VyjTpCup+zzc470c7J9mVZLHULdSCCR6inzsTgkiOO/mgXD5yKPaMz5UXLfVTtywNaQlzbhyotw6vGPvYHPersgUVF3PpL9k++j1C+urV1jeNjyCuawnbmsenhsZVwy5os9e/aW06Gx+Ft2bSPYpkXpWkeVbDxGZVsTo2fEu8nqRTPKY8gBCwPNIWw0SuOhosLmY4XEndqLFJsetw+OtFguPS5J4LUWC5YE445osO4uUJ6iiwh2IyGBHbjmlJKw00n7x9C/s4XGiwReXcapBBMG4R5ACPzNccqjTsjtp4b2qvFHu3j3VdItfBWqhtVtd72zLEPOX5iR0AzW0J6E1sJUhqkfAFwrfaZVOPvnp9apyOXbRkZhB7U7JgI9upI4PWnyoBGtkI4UUcqAdH58JzHM6Y9DihKwF1Nd1e2A23rkejHIpgWbbxnerIouLaKUEgZAxUSDma0R8Yftea9Pq/xKkMgCC3tY0VR0AJqTVSbPA5OFZu+TUMsk063BJnnGI15HvQMkur1pm29FH3QOBQOxTVS8nNTJ2DbY2dM0+S6KepNYSkzemubc7zRPD0GAzqSw7Vzy3OyFOyPTPDPh2IRriDAPqKk1SaOmvvB8W+1KRAb+prA7KUVLc6PT/h5tgWeOBue5HBoT1KqQUFoTT+ArtCGEXyk1dzHmZjap4TuLNWZeD6CmtSJSZixaNezy7Ht8pjGSO9OxDdy3H8M/wC1SDLDtB77aLMRFc/AaGdSBGzLnslPUlxT3PO/Fv7PWo2Ylu7BSyoeR6Cl7SQ5Uoy2PKPEXgfU9HMcrxExuSNwBxmqjVaZzzwjZkQadqAkVkRiOwxW8azZg8LY6Gy117a1bT7xTvUjaSORXRCfMYTpuBQ8QIpvorlR8sqbq6IxTMYtt6kMBYsoHTFJ6Fs+pP2Q9E0uOXVfEetxO0aotvGUHODyaDHmdz6cSz8A3RHk6nNbOf8Ano3A/Sp5UVcnHhDSbpc2Hiuwb/ZcnP8AKk4oLkE3gHVW+a1uba5I6CPPP5kUrDMy48J+JLT/AF2kS4Hfcv8AQ0cqE0mU/L1SybgXNuR/dpcqFyo0LTxf4o04AW2v3YA6AyMMe1HKir2Nq2+Lnjm2TY+rGcejsWz7UcqHcuJ8Xb6VdupaBpl0D97dCMn8aOVCuOXx54Luf+Qn4IiXd1aEBeafKh3Hi8+D96cS6dqlmzd1mTbRYLj/APhF/hffjFl4uNszdpyTj8hRyohyaYxvhVp84/4lHjjTJs9Ad1LlQudlaf4Q+M0z9lEF0McGMjn9az1JuzJu/h545sRul8PzkDqygHH61MnZXY4pydkO8L+AfFXiW+uNItLLU7e4EJmLW2ppp7gBlB/fujgDnpjmiM4djoVGT6nzRY3DjLzFeBmvU5Dn5mXkvrVxzIM+lTONkVCTbJklVhlBnisDcjkMjEbnIFAEsapt5agCRZgp2A8CtI7EslWVnHC0xETb1BdmBFADWnCpuABNA0rj4ZZJwFQAH1oHyjn88NtY5xUSM5qzL+lHfcLGVJO4Z9qkuJ0uuwxxWeAgwEAFZ1KelzuonGXlrbXdgZtwVVBIP0rzKmjserD4TzrXoYBdAR4NTHczkc5bxCa+O0YwcVsc8jqNNsD9pSOMYz6VnMqJ6H4Z0hzJk844rM6YbHqGiW7W0iFiMHtQWegaHqBQopHGcUFI7exnHljHWmtxm5beWyDcByK0Hyj7nSrC8iMc8CurDkYqZBynn/iv4LWOsq0ul381hIBkbDjJqA5Dz7Uvhv8AE/SAYWvYr+3HAdhlsUFqOhlf8K88SXQ/0yBgvslAcpbtfhPMiia6GMc4IoMGNuPh5CkyhoB5eee9AI6jSPCGm2cSmKNd2OQBQUdXolikERVBjkVcSkatzEVtzVDPK/EvgptXuJbuxdY7gtxkdazluSzmh4K8Qxt5V1pUcwB++tIR1ei+DrqEbpU2oO1ai5UdL/ZgtIC6AZAoYpR0PPfiXqcpW1g65XLe9b0jzq5wBnbe3zeldaPOluKsp3biaYh7zjGapFIpzSFgRnqMUxooOWjjeNAT8rYUfSgUjt/iZrtvrug+FXtX33FtYCGYD+HHagySuzzxlvC2ApxQVyj1inHXJHp71nJ2ZpCOhA2lTOxkzgk5qeYvlPQ/gz4h0fwBa+MrXU0lk/4SLTTbLt/v9vyqy1FGPZzXMKbGmd19CaEJxViwSJMkuyn/AGetWZcpUWG+imEyahJlTlSwyR+dJuwuS5eN1rUy/PrNwR25xilzh7MrNZNKf9LvbmY+u44p3uHJYt2UMEAKR7xnuxpj5S8AqjIbkUBykkd5tGGUfjQTKOgx4rG54njAB7gd6DLlKc+jrybeYY7KaqLsRNWMyWxuo3+dWH09Ku5B0Xgz9pa7/Z71eOQeHjqUd2M7cnIrkxE+XVH1GSZX/aKUDsPGH7dWofGTSm8GxeEjYRXB3GZmYkfnRhqvPud+ccO/2ZHmZ5pHqk4UO8mMc4zXcfCvcsxa6x45oEy9HqsLAF2xQSWI721l/wCWnIoGidWVhlelBQ5GAOKAJPMFACpIeuaAJY7phLGqkZLgc1nUdkCaTXMfPXxW1bW7H4jXb6Vrl5Y4wMRSED8ga8ycveP2bhjJ8PiqCk0XfBvijxbqPiTTINW8XahdxiUYjeRtuPzqlOxvn+R0qNJygj6BlaP7SRnHTNddN3PxLEvkruJOBFityribVPUUAIyAjHSgBrRqD1zxQBA8LHPPFAFfySkqH/aFRIl7nx1+1Jn/AIWTN8oP+jRj9ak1ieL+X5n7vpUM1RYml+RYE/1acH3oGijPJjpxQUW9Lh8+QZG49hUSHFXPS/CHgnU9QKPDaHGM9K55HbSiey+Gfh7cIA0lqD0zkd6we52xjod4PDUtla7o7fBTk4FIrlKcF889/BZTpja2PoKwZ0UD3/wNoGm6jYLBMoZSgx3xQi62wzxr4fs/DEbTXN1GkB5QnrVHIeYXmpaPebmgs7i59NsZIP4itKauTIit7yGE/u9I05D286ZlI/CteUg6G2XUNQjEcN1pEDY6JNnH5ijlAsL4f8UQRFoPEFoXfhY2PFHKDOOtPGUOn65deFvHkMMN50hMZAWZfUZ71PKhU58rPOvjL4H8X2tkYtP8DXGoadKfPSaEZ8jHB3Y7fMDWVXSNzujUjLQ5Dwd8Cfi3e6xHZxfDe+khYLKt2EPkFGHA3Y61jCoKUYnIfGn4d3mhXLzJaKl5p77LyGM52e9d1Cd0cGJgnsec6iftEFkQeFXH4V2xmeQ1aQWyjI4rQTPtP4K6F/wjvw40zMZS4vAZpB6+lBgzt0nfdyOvWgnmJftB78fjSZUHdjxqFwhBS4lXH91jUmpp2nifWbdcw6k2AehGaANS3+IOtpgTJFcKP+eigA/lQBW1PxHFqw+fS7eFj1KNjJoAxuAWHtQAp7UAIoUj5jigAIUcKc0ANbgZGRQZy3GrLKhykrqfUMRQSW4NX1a25t9QuFI9GNLlA0rP4h+MbEgRaxLgdmo5V1B36Gza6n47+LMTeEYSZnH+lMsUEshZUOORFDK2MsP4cdORxnSKolRdU+Zp47UQOSQu7jJ7V1GXMZUthHHAZIrgs2c8UPYUpaD9Mu54pNuC46Hispl02zacqSGICk9ayOtEbvEBzIBQMapjYcEmtI7AW7c4HJxQwK93cxkmIPWYDEUuvC7hVR3AsQGSNdwh6e1WB0ng7wvd+LNSFoqmKM8vJ6CqUeZCtd3Z7/pfgTwHpumi1W0V5FX5pmGMH610UKDTuzSNSMNzzrxboOkR3ExS9DQ7jgbu2aK8Nzrw9WMmeY+KtV0uG3azghEYVSFI6YxXhV42Z6HLfVHmxsxfNcuzAlFJUVzikYen2DpsIGcvub6U0c8juPCNp9su5JFiyo4FTMqJ6z4c0zbEDtwfSszphsdfFZgoh3kbR6UFnR6OQoDk520CjF3Omh1l8YiQY9aDeMbG7Y6mfkaQ0FG1Z36S5x0BqoksvLMGXqKsRHIBImPWgCjPbR4x5YJFAGfPbqIj5gGKq6DlM+Sy06RD5owTSuhOJTNrbwyEwgkYxxSJ5WTWzKrfJ680Fwiy5cPvj2jnig05WYJi23RyMfhQQ46l+CMc9KBco/y4+wrMooan+4jYf3hihJydiZ6I8S+IF2H1hYQwPlpg816dGFkeBi5u5yzPntWsTlg7jc5qiwoNVsG0ntQMDGAMgfpQAJECcsDjHSkxpIa0cecdM1I7CfZYvWgpIPJVeF6fWgZNHBHgEigksoDjpQhMegIYcGrJJOtACqpPGDSAkWIgYGaYD0jPegCXHtQZMKBrccfu0GliRACOTQZzjceq85BBx2NBnyeR5x8XtJ1/XJ9NbQvDtxeNGCrmBd3f2rGqro+94QxEcNUTkV/AHgH4ipqa3V94LvrW0ijyZ5lIA/MVnRjZn0vF2Pp4qlaJ313otzal/Ns5Pyr01JH4jKOrM2S3YAsvy47Ghu5LjoRMZgMAE0ieUYZ5o+SxFA0rEkWq3CdJTxQUWY/EEycu2aANGLX45EGRigC3DqkTrwRn60ATxXA8xZN2ACOaiauiJOzT8zktb/Zc+MPxH8QzeJPC1nDcWMxGxjgH8a4alO+x+zcMZ5SwuHUZM29G/Y8+N3he5TxRr1paQ2GmDzZcEZxRSotbmufZ7TxNJqLOhaSF23K5H4V6FKKR+LV3zV3IRrgAABs4pvcJPUVbglhk96Cbk3nL/eH50AOSQE9aTKjuSoVOcnNSWO/d7uRQS9z5G/a90aay8Y2OsrETDfWuxSB0dD/gaDWJ8/w4jfCngDArB7mqGOQF5PvSYPYiS0uL5xHaQmViQAoGagUYs7zwx8OvGDzRXL6TtQYJLOF4pM6qSsz3Tw5d6joNpGZLa2gEYwzGVf8AGsZHXE6my+MUdk3kh7KR+mF2kms0aWZpQ/Eu9vg8p01njI/hH+FFgszz28+LXh6w1W4u7xXjMWQUKksD9K09kXRqu51uh/tpeHvDGnmDS9Bup7suI4i4KqWPHf60eytqaTqX0PcLLTNS8RaJp/iLxjcNd3GpReelvHxHCp5Az3rnqRsOJwXjrQ7+5hktNHvDZgZGxDtIrCD5WXJXPENU+C/jS9uGmt/E+ogluQJGP8q6YyJ5Tr/Bvwn8TaQgkvPEF68ueWaQ/wBaHLUR61oZ1TS7cQ6hL9sCY25POKVxNaHkX7TMccF3oXiGx8yKRGKluoznjNM5uQ9B+Enxe8d+K/D19pim0mt4iqyxlAzlQB8mB9OtRPYFBknib42fE7UDN4X0GZ9AswoQvkhxjjC4rklJHpUaT5dT5i8Qw+LND8Z3Go6lqFxqi3nE3nMW81T1pwrciZf1ZzR3Xhv9lu5+MNuG8Ga5b6VqBOYraVRtkbGduT0rWjidTz62Ab2PKofhj4o0P4lx/DrxHpk1pq8F6lvPAVOCoOS49jivTpy5tTx6lF05NM+24dOjsLK2so/uW0QiA+ldEdjNq6G+V7Gg5uUVYjnoaC4KzHBCvag1I5SytlfSgiQzzm6mgkPOl7dKAD7RLnk0AO+0yHuPzoAcly4PPNAEi3S/xCgBfOiPO4igQn3uRyDQABu279akBrKS2NxP4ULV6gzS0H4rW3wYvT4vvPA8fiqOSM2X2GSXywC5DeZnY/TZjp/F1oktTamzwKWzvdQY5nUIT90V27HAnchk0q/iKrCDsPGc1DkilGUtjQ02xmtgROo5OfvVnJpnTThJblmWM5Jzx25rM6EVTGpfJPFAy4nkwQgggmrTVgIDdkHnOKG0AouLdiQ0OSfas7gTx3K7TGkW3jrVReoFm0827ZbSFS8rsFVB3zVppiue+eE9Hh8P6PH5yrG4TdK469Oma7sLScmYV6vs1c5rxV47u7tJbbTpPJghyuV/ir2XR5Y3PnsRmcYu1zwPxp431OxuREL6Rs5JyTXl4hbndl2Nc5LU5HXvGJnttssyhsevWvAr2ufZUJykkR+CNUfVprvaxJ27a4mmjWcktzrotGKwFVUcKeaEzB6nWeANPVIkjK/MCc+9TLXYuKPUdMjS2XBHOazasdME7GzDOu0fKKCrFqK7Ma4Q4zSuaxSNCwv3XCDkk9KLm1lY6yweSSJS0eBTINu1kEWFB61URNXNWC5gjjLM4+lWKzI5NYg5VSBildIfKyhd67DErZkXI5ouhWPO/FPxOsdJcWkd0ryucBQec1nc3UbopReLNTv4PNSFsU07MmSS0Zo6TrU7SBLhzlqvmRFkawuSDujYkZ5p3uaQSNC3uXnjIIKnOKCzmPHmuHwzZ2l0zf664ERJ96Bct2JofiyK+2kSA7hnFS5IPZs6L7VkblNQzF6bnP8AiLVWDxQRuM55FdOHpSlMpU3M8S8TSPPrU0zHIdjj3xXrexlGOx4+MwzTu0Zw6VhHqeYrdBasYUFpqxIGXHWgd0G9fWgYodfWkxojYBmpWHckEQNFhpod5B9KLD5kKFIGMdKVibomUg4APIp2C5LVEjkAJOaAJFAHSgCRWAHJoE2kKZEBwWoC6E8w0GZIvJ4oBbi5AoNOZCq2M4oDRiiZcHIzQFj2r9mi+Ca7JC0aSDfnawzge1TKzRtSxNSg/cPf/jnNBD8LNWkto0jdohhggypx9KVPR6l1cdWrK0j4ntNf1KLidUuFPUOByK15keU46k3/ABJNVOLmy+yyN/GtNTVxOIybwkk/z2M6Sg9B3q+ZE8hi3/hq+t2ImtdoHfHWjmRMoMzTpRIOAAR2xRzIhqxWlsfKbDxnnuB1p3QrkYi2HkEUXC5IJdg64HrRcLliO/8ALUgsT2wTSeoNcx9r/sySu/hy1UuQCATzUWizqp42pRVkz0343Obf4W65KMbfJ2k4xWyjGJNTMZz91s+AI5Qw+Vgeven6HI31YhfJIqWPfUd5vuKB2HLLhgaAsTxzc5J7UmOOhILgKeDSsXckE7Mdy8jpRYl7nC/Gv4e2/wATPBFzp4XZqFkjXFnIOu9eSv40WNIySPgqVJbG7ktrxNktu5ilRuCG+lczepqpIltIoZ5yJMEY6etLcZ3/AIH0svoxurO3RZTOUyQDwKTVjWCTO/slu44THPI4btzUSaOmMWJD4euNRmIvJZJImPC5OMVhKSOiMWdFoPgXQtPu1uf7PDY6BgTj86zU0jpjTk1c7mz1bStKlI+zDA6pso54g4M4fwp4KsPG3xuvpZtKjlsNoJiI+XJ9qv2rClQa3Pq/Vv2Wfh/418E3GiQ+FrOxvngLWt1GgV0mx8pJHviqjUu9S50rao6H4BMNU8G/8ID4tWOPxB4Y/wBCu4nGHKrwjj1BFKo09hRVjS8X/CG0lk+12IyDnjPXpXJKD6GqaMbTvAkNmpW7ssAnr1qoqSHodGPAmi3Nmv2eAKcY3FaGnczkrs5jWPhlcRb7m3LbFznahxSSZNmeJeP/AIbaj8WL3T/h9oCicpcCa/vgDi2izyD74rW9g90+gfg58BvAvwjtJLbTVkuppiGlllGdxxz1rGrNcpcYxTuzzf4/+E9MsfEBv9LhCCXlgBjBrglNHq0ORqyPEbnQItRvEeSJX2MCSRnIrNTi1udKhZXPRfEfhPWfB/w3X4ieD7ieCeynRykPBz2/XitqMdbmVozdkdfc+DbX4h+LtL+N1/HDBrE+kRW0sTLjMuB8/wBcZFe5R0ij5fM+WM5Lqac/hjV8s4sS6gE5Arri9Dx6clszMn06a3O24t2T6ildBYh+zx9AeaL3CwjW4H/16YyJ7VWoIkmQtaKBjvQTZifZgo5oCzGfZ179KAsxh8peAKBDWKH7tADGIFACDPYUAL5jjjdigBNzdamwXF82Qc5zTS1E2jr/AIZaH8LPFniB9L+MOmaFfaEts8qxazqgsIBcAqEIlLL82C+Fzzk+lEtzak7ng0ccSKZFULtGcA10ymckYmY17JPKxTcqKeBWDlfQ6acbO4k0txOwVH+XvSOgYZJUO0MSFoAlTfcDb0IoAUokRG92NAExeIqCAOlIBqlNwwoqQJt6qByvvVQ3Ez1n4SeDk8lPEuowDDn90G7+9OO5J1HjzUTaaY8ETgGTpivdwMbnl5lV5FY8vIMlk+0YLCvbqw9w+Lqe/M8D+K7S2F2WI5OcV4eJjoz6DK2lJJnn8mn6jqFqJy3B6fWvm68feP0LCyjyo9L+FPhuXSY5J7ofNMMjNcsgrbnpcESOwBGFJway6krY63wzYR28w2cAnNM2idbgoxJyaiW50R2JFuo0B3A1JQn9qKDgIfSoLibmm3kTFWwAc00brVHV2+r+VEoBHaqFyFtteULkuKadhqBE3iIKjBZc59afMVymVc+I9krb5MZHWpbuUo6HnXj/AOJK2GYLedTIy7QAaDKUTyrwxeX/AIh8XCbUnbaDlAR37UG8Nj6b8N2Fu1kqMOSB0FNK5z1PiF1bQEgPnWuRJ1quQkk0/eIgr8kYzTSsaQN21iOAQMDrTNDz79oC3ll+H02oxKwOnTpOT7Drj3oY4nkPgjxhdhot0vAwOtYSN1se4af4hhnsFkZ+vWtEuZnDOOpx/ivxLb2gkvDKABlVOe9e1g6N2juw1NS0ZxEgOpWHnqjswJcNjjn3r2pUPcOfMKC5SjHyoGeleLKHJJnyM4ckmOKkUiRKACgEAGTgUGopUigBOnJFAFhOSKAJRySPSgBCDmgBIziTGKALFACocGgCVTnNACk4oM5biHaecUCHLhiMUAWVCgYoAY3WgAWgqI9Y429RQWejfBnX7Twtrr3t5kxMR0PJqWB6z8WfjX4S13wRd+HYIZVnmXHPekB80xx49OKDLlJGBx0FNC5R0crxMDG7L9DVBymlDrd9EAsjiZOmGHNAOFxso0XUn/0u3MDH+JTn/CgxnSIpfCaTAvpd6kqnojkKfyrRbGLhYxrrQL61JE1m7e6qSKYuUzptNDAllwfTFAcpTk02XhArcnn/ACaBNNbHtfwZ/bH+FPw7gXw74nhuYbm0IjYqmeneuOVXlkfTYHIp4qHMkegfFL9sb4Q/EPwFqPhfwvqNxNfX0QEaOuMHP1raNXm1OfHZFLD6tHyVDe3VucFiCCeK3jI+dlH3uUuprUgxuJzVFWtoXYtZhyA470DLSalbyEBSBmgC0tzHtyHBoAeJgehoAkSZhwKAJkuTGeec9QaAPnz9oT9n+HxCLjxz4LgUagBvubVRxKe5A9a53HUuJ8uacs0N60FyjRzISkiOMFSO1Jq2putT2P4SqLqC+011w0LCVAe/0rGUzppQPVNC8Jaj4huFWG1dVBxuxxWEnc9ClBHqmh/ChoQnmxbj3rGR2QhE7KH4YwPBlrcIFHJIxWLNkrI5Pxj4a8KeGbSTVNVuYY4olz8zDLN6AUjGRb/Zo8OWOqaze+J7iJYmu5spkfwCtTZH2PpVmIbYGLDAAdB2ovYTV0eTfGbw69vqtr4/8KySWPiGwO2V4xhbuLn5ZPXoOfajnI5TN0j4/eIXhEOo+D/PlQAM0Ux2/XAHBNHOhqJor8U/EmsDbY+BowW6F5yP5rRzorlJxdfEfUcErY6WhGNo2yFR+VS5HPNNS0Jf+FenW4f+Kl165vgTkxxr5S/mppcxNpHT6L4a0Xw5ZCy0izjtoc5Yry7H3bqfxpSkEYl6X7OkZMcmTjvXPN8ysdMIXep4H8Z7W71PUvKjRmUgcrXLKJ30eWJ5hp+jvp+rfY7uM9c5Poax5dTt9ouWyPojw/8AZLz4d32gtAskbIkm0qCDg16NCOh53tPZyuc74k8WaNp01vp8mkExxRquI227TivapR91Hy2Y1OarJkNr4n8MTgGO9vLOTPTlh+prpUdDyIy1NeO4+1Kv2PVrS4z0E20E/jmp5TbnI5dPLgtc6LFL/twuW/kKLWDmM6XStGlOGju7d/QwsRQHMV28Lxytm01KJuP+WjBTQUncqTeGtWiyREsv+4c0FFC40y9i/wBbayr9UNAFby4z8rfKfRuKBPYryWytnYASPQ0GRE1occqT9KAI2twOimgBjQgHnIoATyOeO9ADMHOMUEiMCOKETLY9B+A/h7xJ4l8ay6d4Xn8q8FjLIW/tGWy+QMgP7yIFupHHQ/hSkdFE+aDeoiGJCXkx8xxxim5XGqViv5jldsSAeuajrc0UbEsTGJNspX5u4p3KHs9so68/zpp3AYJ41JKjqKYFeQSSPuHSgCS3w2VYd6ALcEDS3EcEEJeV2AVPWpsOx7V4E+DFhaMmu+MGMkrrmO0H3R6E+tVFaiaO9nSGziSK1iSOBPlWNeABRSTlOxVSmoQ5rnlnjzV2u7/yI/uRcHBr6nBYdxje58Xm2O56iikYFqwaApjPFejOd1ax4sJa3PKvjJ4ckvrGO7ijDGM849K8ytS5kz08I3TnzXOO0LTPtF5Y2BQlGkG735r5vF0eVn3GAxHPY9M1BV0bULW0QDy5FAHGK8mo7Huype01Lxn2svlnocGo8zPltodPoV+ysDnnigtaHWR35kUALz9aiW5vCWhBcT4YnGT9akq4QTKRuYU1AanYtjVjCAV4o5LGsautieHxHIXChz+NI3uWZNelIwZBUyKTIX8SC3T55V+tCTZLqpHGeKviGyBooWBboNtVa2g1WTWxw8Wn3niC6+2zqzMDke1BLnc1dNdfDepx3FzGVGRk46c0DjOx7B4a+KugQIDcXaAKB1YCqjuKUeZ3PQNN8RaPr9uJ7S6jcN6HPFa3M2rEsEcMU7HgqcYx3ppcw6ci3NeLDgRg4IzT5DS5znxK0yfxF8OvEGnxPhpbNzGuM/Moz/SplHQqMtT4x8FeIJ2ESbsOh2uD2I61zzR0xV0e4aNrEtxZLEsuOMk9sV0Yem5sxcLs881HxYPFvjeLR7SQtZWTbXx/GfWvqMHT5bHoU6fsoc59HeCrDS7uxXT2sovJlQp05zXvKlzQPOxk/aKx5J4p0aXw34iu9HcHbG5MZxj5TXzmOo+zkfLYqn7OW5mszjmvOUruxyRfM7ArbutUU1Zjvl7NQAqA7hQVzEhAHXmgadxrkD+GgoliIcbumOKAFJIckHrQAm+TsT+VAEgwG3YoAkD5OMUASIMnrigTdiRQF70E8wjHngUCbuHHc0CEQ4YfN3oK5SzvI5AzQHKIXz1GKA5R0cig80m7FJWJlKFelK4xVeaJg8EzRkdMUWuK5JNcz3KgXMrSEdSe9Fi1G5Ki4HJpC5Qc4Ummg5RiuM8iqDlH+YeAGxQNe6KQT1OfwoJeoitJG4aOQqR6VSlYxdK7LsHiHUbYbJCs6+jjNPmF7HzLYvtB1BR9rt2t5D/EnAo5hOlYbH4bguZVfTr6OVS3AbGamUtCVH3kfK3juyig8aanFPHG7RzsrEr/APXrzqyd7n7fwtTpSw6UkbXw0sYf+Eit44IVBbkkAZxVUJOxzcV4anSpuUex6tqOmstw67cnNejTVz8RavVcmUzpjDrkfhWl7aEyerK8tu0eeDwaLkjVmkj+YHp7UxlmPU5UAy2aBMtQ604/jx+FArl+DW1P3iPzoC5cTUIZAG3jmgLk8M4UhkIIwRzzmpsUp2PHPjJ+z7pvj5n1/wAJhbDW0BZowvyTfqMH3qKi91m0Kt3ax534C0a60HWbXRtQYRapG3lzZHysewrzZysenRTep9K6Bd+IPDDFEs7KQk7shcc+9c/tbdDrim9Ebt38UvGcUO2O106M44Jiyf51nKsbwhI5m78U/FTxVMbWLUUgjfj91Ft/rWftLnRG6Wpz2t/C2a4b7T4q1i4vJuoWRyVX8M0c5Li2dD4J+Lng3wNeQeG11REuF+RR71r7Qq7PpPRfjZoljoq3+p3bRxBRhlBbd+AFDnoVG7djndE/bB+CPjDxQ/gO7a5iuJiYvPlhOxjkDHTjrUXZpyI19V8OReD9WXWNCQXmlznc6KMgeh/U007ia5TutKj0bVLZbiC2QOVzimLmLiafaK3MKg/Spe4WT1FZ4IRtjiLZOPTFIOVC3KL5O7pxUN3IULFDZHtZmPIFQlZl2Oa1HQE1GUyPHuyeuOgpNXBX7nEeOvh1Db3um30ThGnm2sSeMVn7Ozub06j2Z1/hmxWz065lKgJHEQR2b8a7sOrmGKVlc8e8SMLvUZZ2bJZuPbmvcpxtFHyGJnzzaMcIgP3j1rW5xqFiRFKHKuR6Y7Uiy/ba7rNjj7LqUyAcYDUmrhsa1t4/19F23Hk3Sjr5iZNTyiuXU8b6XcDF9oarzy0IC/0pqFy4zsXrbxF4WnIMN9d2bn+/JkD9KfIP2pqQXP2jBtNftZ1PQSox4pco/aDp9N1CYbrrQbe6UHrBtBP5mlyg53M660zQydt1pl1aP3wwIH5A0cpNym/hjS5xiz12MEnhXVs/yo5QuQT+DtVUZhaOf02Y/qaOULmZcaFqNuSZ7Nxjvgf40mrBcpSQNGwyjflSC5EYUBzmgQx4QwyMUIT2O2+Dmta54W8VSapoF8LW5a0kiLnf9wspI+S1uT2H/LMf7w6FSN6Ox8sJNIiEbVJHTA71JuSRea3Jzlu5oAkht5ZZGZiMLQASKpbDAcU0A8rFgBOtUAxiw+6O+KAJIYw0mMkd6APX/g34TgdpPE+owrJsIWAEcZ9aCz1ea7aeUbmOAacdxMw/EupiytJMMu9hha9XB4bndzysxxfs4NHkmpu0sju/JJzmvp6VLljY+CxNf2lS5X00/Pj1pSiTGRU8UWCXVpPEyZDrgCspUtDvo1NjyfTbd9M8VWltIOBIeR7V83j6drn12W1dj0Pxno097ocOr2q5ls2DHH93NfMVj7KhLmRnW8q3EEFxFyrpk+zUlsVONtTb0qfZLg5pGZ1On3qDDE8Ed6iRrDYtFo5HLFjz71JZDNJ5SElgB2rVbGTkU3v3cAbunXFJ7FQl7yI31BYgWDcj1rM6+Yoan4rhtYHeR1G1c9cUWuHMcHqfxCa5l+zW9wDnnAatoxM5SE0+P+0rhTIS5Y5znpUTVmTGWh6f4YsFgh8oAZx1qCuY09V0K2v7V45Y0ZiDzjmgcZHivjLwfNbO5jlkjQHPynFF7GylcT4X/ETXPAOqi2ub57qymfAD87BkUcxMj6c0D4k2GqgEyqM4bIPGDVwkKn1Ol/t6CYKyOGU9CDV8xqGqa/a22iXjyYOYJFxn1XFS562HHc+NrXQZLPW5biCPEc0rMqAdMkmmo8x2Q2NHxp49Xw3pR0bTyfttwpBPXYCPavVw9CzLoU+dmX8H7OWS6bV7kkM74Ge9e3RXKdlWP7ux9beBSUhiUMCT0wOlfRYePNA8WvTZifHPRxE9p4i+bEv7pz/I142ZUdTxcTSb1Z5W8chPytxivmpR5ZHlW5WKqFBgk5qgerJlK9wM0APLYwcCgAD54OKCo7jXGcYoLFQsvGOKAH7hQAm9uznFAEm8+1ADo3ywAxQBP90bs0EyGfaFH3v0oIDzC5yjYFADT5uTxQA8Fs9BQaotxSrjbjk0ATLtJ+cce1AD9kZI2g1LAfgDgUgGM5BxxVIXUVXBOCDTNY7E3nMxGQBUCYsj7kIHemgIfmFUA9eo5oJZMCQKBAeaAFKBhQBHtGcsob60EyHJJJER5DGM5/hoMlpJM39F/Yc0f4nO3iY+M7iylvT5jrtVjn8azlT5j73Ks+jgqaVzf1P9jDw78FdIPji48W3OoGEiPa0QXn8KUaXKY5zxDHHUmkzjpdM0/UJWnsr9TuOQrd63TsfAzg2nJFW60K5Q5MDOv+wOau9zOMNNTIubDAbcCuecMMUIbiUmskYFcdaszKsmnsoJB5oEylJbSq3PP0oJFWNgvJINADlkkUYDmgCSK/ljODI340AadhrkkUyncMj1qJ/CXT+NHmvjzw/MdctvFFhDh5J9zMB6GvNqx0PoMPKNj0QNPfW8Fxuf5oxuLetcUlY7KXK2zS0rS4JZB54LHryawkd0FE77T7e2srbdDEisBkcVCHKKvoc3r1tcam8uSAzr8pA6UyeU8vuf2do9S1hNUggV7hmDbieh9q1FzRPdvh/8MvENtFFpt+8bWyAH5hkj2ppXYcy6HrEXwM+HF3D5s/hmyW7kwxuY02uGHcEVpyBzHZaZ4b07SrIacgMsartAc5496TViW7mJFpX/AAjmqNLb7hay87SchfpSEbZ2yxiSJ855qWUhkTeWxDAHcO9JjGXEnmYRSMDr61kwMvVJBGBEv3j0xQAy0XZHvlYbRzQBYXQdN8TSAavOn2SJd0O1ud1UldAnZmP4rkt9F0Ke3t1CIqlVJPLV24WOpxZhW5Yngd4DLMXHXNewlZHyspczuVvJHpTEIVYDpQA0hj2oExpBHagkC/Yj9KpAAxjgYpgAJHIJH0OKhlIt2mt6vZEfZtRmQDpk5/nQM17b4g+IbfCvcCcdw44NAGjH4/sLjC6n4fgbPVkLf40AXLfWvB9ww8u5ubBj3VeB+ZoA1LebzT/xLfE8cnok7KoP5VEgJZINVkBM+k2F8O5icsT+QFSBm3Om6O5/0zQ7qyP+zEf6mgCm/h/w9cE/ZtXaMjtIAMUIT2O6+C6eGvAvi+XW/F7Wd/pbWckCr5SzfvGZCp2tx0U80pG9HY+K7OMO3P3R1osbk11NHEuxCKLAQi7CKfmIzRYCIXayMQENA0SqxByOKY7DkJYYL1k27k7PUlttxnSMMC0rbR7VqthqUb2Pp7wxYjSPDVlaIgQCIM31PU1zOq4vU6lh5T1iSfa0JeRXDhc5rtwzjVlY48RzUIts8/8AEOqTajeOu792pIAr7PAYeKhex8Bm2NnKTSZzF2rEnNd7VtD57mbdyCzOyXG7Fc8mbxbNWWzS6g3Hk1HM3od9+WKa3PLfG+iSWd7b6zArboJAzY7jNeTjKKknc+hyvEO6TZ6V4MvoNS09YLhQ0dymx1IHcV8jiqKg9EfoWDlpqY2veDZ/CszTQxM1gzZUjnbmuB3R1OSnLlIYYCjiWP5g4Bz7UuZ9Q9muhoRzKF2YwRSbuLlcdDUgkHygntSDUTV0VIAyjP4mndk8hl2rB3OTg+lF2OMLMlmsGmUhRyaRvY4fxfps29oOMbeho2E/I8z13wLqbQHU9KdlmTkqM81Sm0TytjvBnxCu9H1FdN8SWrxE4USMuBVfFqxqJ9C+E9d0u/iSWyvIZl4yVbp+GaOVGyppnWCbjzBtbPTHNRYz5bHM+ItN/tFHBhGT0496VjSmnzWPPrv4fvI7z7QMcgUuU6HTTNHQdL1KwUhC2OijNNKwKmkdTaeI76wQW1yWUrzyadx8qL1/4jmvLQ20bllkX5uacUmxtJI868YeI7DwxYNdFUkmIAVQeQa9Clh3LVG1G8jw3U9SuNZvJ712O6RsjPavWpQaPawlCPY7Hwpqd9FbwwRyeWEOQB3NejSstztqYeDWx9LfDL4l6fYWUVtrLPvU/er1KWJ5VZHmYjDReyPRPF3iDwz478G3Wm6dcrJcwL5yRsME49K5cZU9ofP4/D8qukeGxnCZAJwcV85Uirnys7qdmNJ3MDjGe1ZMrlQYYvyc0CcUTYZl5WggikVlYbTigqO5JG3p+NBZIPmBz60ANKLnrigCVUXaOO1ACdaAHKgJ4oAkCHGM0A1cZ5eSc0C5USxRwqfm6/WgOVEpC5+XpQHKh6KCuSKBj1Ubh296AJRkHh6AJk+ualgOpAMYDNUgHx49KY02h/lf7VKwXYMoAyBRYTbsMLAfeNMjmYqMjHhulAuZk4xjg5oDmYUBzMXJoDmYpGeKBXZDJxt92FBLSPrL4HSlNKtVY9EGMcU7s56spWsWf2m7nd8OxEWJD3ABzzxii7ZnRvytM+SFt40UFflOOxpHbDRcvQsWt7f27Yt53YHs3I/WndkOCNFruzmUJqVsrE8MQOQPwo5mJwGnRNFu1zaXHlsegP8A9enzMz9mUrzwnqEab41SQE4BFOMmyZQSMG70yeE4kiwV68dau5nylSSxlEfmGPjNFyXEpS2ZYlgCM9gKLhYgNq3ftRcLERjYNwT+VJ6jWmpZgkMqiGYK6jOAQOKxnCLOilXnF2uaXzRwL5Y+UcYFcGIppLQ9zDTT1Lel3YMgLL04615tS62PUSVtDsrS9jaELkH8azjdjUu5VmaJpSCO/rW0Y3DmO58EwQyyLvC9OM9q1UbnPZnplj5Fu+4yoOMHkVtGCCzNkXyxw4jdWH1q+VDsx1tfll5ck9KTigV0P1OI3diVJyAOlYyVmO5g6TfmGdrWVipHTPesW9TRbFy61AIc5pXGUPtzB2kLD25qCbla4uDIDIeW7UmCfcnsgXhxPypHOTgGqimyro17LT7HTbLzPMVYCCyszcLWqi+gNxSueS/ETxGdRufs8LAxxnAIPB969bC04o+fx9Vy0PPW+8SetdzSPHGqobORRYAMKEcL+tFgGGEAdP1pNCGNF04pBYY0WBRcTGiPIyadxDXQjpSKQzaRzQAm44xQK4biev8AKgLi+YwGM8fSgLgHYHKsVPqpx/Kk1cLliLVtTtcNb6hcIR6SGjlQXNW28f8Aia2AzdrcAf8APRM/zo5UFzQX4kLOoXVNGt5fVkRV/kKLImTdjF8b+IPEuo6KB8Ib+90fXvtCGSS31IWp+z4beu9lcddnGO3Wokka0pNHg0MwiR9zkHPGDSOwQr5p8wnOKAJ4LLzWG4nHWgCa8tFjCrEAGPpQNDRC6x7pOuKCiKNSwJzRy3Vyanw6HQeDNEj1XVo5WK+Xa/vZNwz0rnqT5UdmCwTrNM9F1bxzql2PstnOYIFGxVjPJA7V4NbFuU7I+3wuVpUnJou2GtmLQJizEzMQMk8819ZklP2kk2fnPFNT2EXFGEpcnLk/NzX6JhoKMD8jxlZzmVp0zk8VE1ZmSMmc/Z59/riuaR0RNvTp98fl9cgVlDc6oyurFDxBpa3cRTaGQrggjPFRXp8yO3D1/ZTTMHwzcy6HqradcMQincnPavlcxo26H6LlOLVZWueupJZa7YNY3cKtDImD2xXgcutj6H2fL7x5lqlnd+F76Szvo2+zMf8AR5j0Kjt+GRWFXQ6aSTIorhXbcMEHoazg7odWFmatrKSAcmrM+Qty/vYeeeO9AuUzre22SeYemaB8tjSikUEZ4oA5vXbaHUtS3BcheKBpXNOw8OxJCXEa5PY0FcpRvvhb4X8UboL63SObosiYGCa0jsVGKPPvEX7Pvi/wjefb/Bus3J2/NtjY4/IUzeMUZkHxD+LfhRzaa1YmfZ9xiOv19arlQ/Zl+y+N3jG7lEcvhwhjxuKkj9aOVDjTszrNB17xf4ruY7eHTPJjP32K4AFHKjXlOss7Mm/8hJi6wfeOeN3es52RE1Yp6lpctzcyXEx+UcD6VFiDB1PWrbSbSVY0O6NSWavQw+H5kpGUpa2PCvFmvz+ILyRnJ8sE7ee2a9qjFRVj0cLFtFTTrQs67z1HNdfs7Hv4WJ6B4ctdHjiW41e/EEcfUJ1Ip2ex6EoXR6r4P8XfC+wjH2hftIz8u8jmrimc06HN0PVfCl78JfFF1Ha6Fqkem6tMjLEpbarnH3aqpex5WPwvubHmOpIdN1K8spiFaCZ0IHTg9q8aonzH5zjYezqMriaKYDacH1FYvcyi7odkg5zSBii5I+Qk8+9BmK4YkMOfWgqO44xGQ7on2kdRQWOQSKMSHnPagBSAeSKAJ4gMDjtQA1kwaACLcXwOaALKhUGWPPpQAuQeCgH4UARShI2BagCRZI2UAHFAEoliTAbj0oAnQBvmwKAEwN3SgCWLklR3qWBI7BSBjoKQDcFuQcVSAVsgDYcnvTAAJQeXFACuzBSc5oFLYjGZOGA9aDMcsWDxigCwoUDBY0ALn0NAEgQ4zmgAO7HIFAEcjKm13XIVgTQTLY+gPhT8SvCmkabH9t1WKJlUABjjFBny3G/Hb4l+FvFHhi20zR9WjupPN3ssZ70C5eU8IhAcLuXPA680G0SdjHGAelBpYjjuPMOfSgHEdKFCEsOvQ0EcpNb397Cf3VyxHTG41UdyZx0ElaK5lU3ymUenerMuVF7+xNHu4NltdeWx/hbtQS4mddeEL23j3xKsyf3lHNAuUx7jSXiPzw4/Cgxe5Sk09DwY8e9A0tSmLQJJgAAeuKiRN+WRq/Y3+zBgQfauOurnqYaqZmZIpvl4HoK82rE+hoy5om1Y3sqxgB8cGs4RCTsypqPiP+zIvOlYsx6ZNdEYk8xlwfEfxpf3CR+GkPodtaRia2Rupqfxhbi91GOBXwf3kh6Zra2gWXcbefFzWPBTPNrXjG0HkrlkMhOfapCy7nV/Dn9rfwRr7JY3utQCRjgOG4z+NSyZJHvGjeMdP1WJZLW8WWKRflYHINYz3IIb23MtwXtmxICGVumR6VhLc0jsJcR3FxHzw3fHrSGQfZ5UiG786gkYWx8pJ600ribscr8afGUng74dz6tZvtu2dY4lBxkn0reESeex5JonxA+Ifiawjj1m+kitQmSgBGeO9ddOnc5a9blNSa+M9rHLuJ2KATnrXoUlyo8LEz5mVBcDHSug40SRzr6UDH+dGeB1oARmyOKTATvUgEgTPJxxQSxoVccAYoEBjD8AUFIZ5OeKAZDJAR0OKCRiwtnrQArREUARshz1NABjjB5oAjJPqaAI3+8KBS2Njwxgam45A8s9B9KiRdM8PihhklMRYgDoT0rI7iW7jjjVcMOPegCSO6CLgfNx2oAQXERYlgenamgJjGbuFUgXGOpNUBJZ6RfXl3BY2kZaWeQR4xW1GHOxdT17VfBtr4I8JwAY+3XJHmt/SvOzCm4H1+TpXRyG/wBRx3r5u16iPv5WVBk0V1JBbSoWyrMCK/QsijyWZ+EcZzvdeZPZThl+Yda+1py5on5TW+InlUD5l6elRJNsze5mX0Qm+YDpS5WaxHadKY22njtWbWp0RNgRCZR6GplszbdHNeItJd38+IHfGdw4615eJp88T3cmxPsJK5t+F9XeSBNx27eDnjmvk8RhnCTZ+l4bGKrTSR2N5otl4s0Y6dfgHOfLbrtb1rzqtNnXSetzxTV4L7wbrD6RqnUtmNyeGU8DH5GuVx5dDv50zZ0/Uo2AQY6Z60hpXNqK6Rl/CgzdMgBQsQBQCp2Y6RhBGXHLDoPegUokOl2Mju1zcA7nOQMUEwjqdLbr+72+Wcj2oNOUpTuEkyo2lT170EuOpfTxVdWUGxHWQY5VxQbRiYN9eeC9Vl36vbrG56lRW8ZHeinDa+ALGb7RbEMAc7T0Nat3QOPNoWbzxfaTlNM8P2nl7xsZtvQVmTyKJt6TDDo2lvPcKpYgnk4JNROPMc1dJ2Zwut69LcSNDCudxzxziu2hTPKxWKUVZHm3xH1JNPsBY7/9IuP0FepSp6E4GbnK553a6fPMQSnAHXFehTpn2mHXunSaVozOVycHNdcYnq4ei0zrdO8NWs6hpoixA/CtlHQ9yhT5tGW5NI0y0XcnDD2zRyndGgirYRNb3kVwjMCjFlKcFSOn61Ml0M8Vhk6bdj7N+H/hn4eeOPBWm6h4k0N/ttxCBPMJcl2HG7FNYNVT8C4orewxTSJtT/Zl8BX6PJouuTWsxHyKVGPzJrmqZZqz5yONOJ8Sfs0+NdIs2vNGvINSjHPDru49hXNLLbam8MYmzzDU9F13QJWg1/Rbm1I/jeMhT+NclXDygjs54spwXQLFQDj0FcLlKL2KUUWRLGy5RskdqPaMOUaLiQ/eUjHHIqk+bcTViWKYEAlAfemBISS+QwAPvQaLYdgSA5NAxFQhsLQBKquD8xzQA4Bs5BwKAHPFvGWOTQAxLQk5DUAWo4Vh+6Q3rmgCUsuPlYAemaBS2EBB6GgzFG8fdOPWgqI4BVGSwzQWSRtuJDVLAkCp/eH50gGqpJHFWBJ5e3nFApbCgc80GYuxTzkce9ACHrQAoI6Z5oAN5HFADxLtXJoAUfvOoBB9aBx3GyWa7CIZih74OKDQgjs50bLOWHvk1LIkW1BHJBH1pEiuDiqQDB96mBYhoAbL6VUdwGL1GasCXzivCtj3DUCLNrqWoW5/c3J2j+FxkUAXF11ZT5ep2iSKehVRQYOOoSaXoN+m63m8pv7pNAlEzLrwrOoLxsJlHTaaCZRMptN1CB9scTKBy30rKqrodH3ZFCWJJFZtwODzXlV4n0eHl7otrFLIDFGcHFcdrM607mH4k0e8mtZIgjFMZLAcZrWNRIZ8v/EXVvHuh6o2m22q3VshPy+Xld1dCkjjnBlHwx4A+KPjyZY01TUDvPDyTuAT9c0/aKOpzypylodtY/sdfE7WZh5eqRPKzbN0tyPTOeTTVe4o0pIran+yr480UPb2V9HcahG+0pC3BPrkUpSuddFNXufTfwW+G3xk+G3gyz1HV9QkvYBh5bXljGufT2rnnubn1FoGoW2vabDf2p3nABx2PcGsjSOx0RhR4RuQcDrQUUpISYyhB4FBBgM37yRQeVPFCVyZOyPn79rnxcujeG9OjnlVWbe0efXNd1CJ51eR86eA/wBoHVrdRpGtxRm1Y7RKAM4r1acNDyqsm2e/aPrFjqOmQz2FwksTDO4Hp9a15TkkXfNB6EGqWhkO833FDAVZOeoqQHM/FADfMIoAVZge/NAEqynHFAD0l9TQA8suD8w/OkwGAjPWpAdwe9A0IyAigoheI+hoJYwRHHQ0CGGPg8VYEBiOPumgDU8MxsupEhc/um9u4qJG1M8DiMob5CR9ea5zqLTWt5IFJHX3oAlhs5UfZMe3Y0AXfsFuoD5P500BYgeCH5AcE9AOatRbE5JHqfwk8J3Taymt38JWGNd0Ycd/WvSwNJ3uxRkpysjr/i1Es+jqwYbll3Y9q8/Oqdtj7PKIuNrnlMigoNn3j1r4+nF+0TZ9zWklQaC+haC2AIwQuTX3eX4qlSppNn4XxPhK2KqONNX1I7KYlF2ntX1eExdOa0Z+a4/A18G71VY0gzMuT0rvTUtjzotT1RDKgKnFUbR0IoICXBxWEou5tGSNizYZKjoKyltY3jJD7q2Eq7zHmsfZ3VmXTqNSvE5y+tn0u5W4tyRHIcOvZTXkY/CScbpH2+T45OXLJndeGb/zjDGW4xkEV8xiEoOzPt6E1ON4mz43+HGm/ETQHsncW+oxgvbXAHRh2NebUXM7o6Yc3U+Zry28Q+D9TbRtfhmgniO0MejjsQayasd1Npbm9Y+JBt8tnGRxz1pGnKi2niaOOVQ4yjHBOKnmV7A0rG3b3dtetGysNp96q5lKNzs7CzsjChT5jj0ouTGPK9TUWwiKbggz9KCzA1bTpU3NHF+VBPLd3ON1PT9WLO0cTYbpxQapJHL3Wja5cSYSzkJ/3TQm0bqaLmj/AA+8QXsyNcq8Sk1qpoTqKKuemaJ4IstEAkupFdx3NWnzbHJVxC6HKeO/FAs2NvE4BUFVUfxGtoU2zzMRiWkcvYB7W1bUdSw0jjdg/wAI7V6dCFjxHU9rI8m1Gc+J/El3qErHyYG2RjqDjrXq0aV1dH1mU4RyjGVjWt4Y1Taig/hXfCFkfbYfD2SubmlWTKodgMZrSMD1oUbG4bxLSLKDtitUjspvkdzCudTlnYxqnOc8UWsdsJN6jIXnjZGLbRuBNQ0myMXW5aMmz6/+G07ad4K0iKYlWMIPHvW0KnIfzdxbNVsU3E76w1TJAcsD2OetaupdHyiTOhttZuFAEVw6EEdOlZNtmqlZF6WbR9cRLTxJoVnfLyNzx/N+dZToxnubwxTW5yHiH9nT4aeJR9p0q7m0q4HJHVPpxXLPARnsjqWPhFaswJf2W/DunKAfEw811OyRlIUmsXl1uhpHHQlszyD4j/CvXvhvcxjVX+0Wtw37uaMfLjtk+tcGKwcoP3VodVKspq5yqiPACkY7V57dnY3WovSmaoehHSgCVAVO4jigCTcoGSCfpQA5SHU7VI+tADiccGgBMkcrQA7fH75oFzIXIoE3ccCV+agnlYqSF/u80FRViRUJ5agokAw2e1S0AENniT9KLAPRziqAkXcDktkUCauLvVuhoI5WOUA5FAcrEkIQ4NAcrIjvD7u1AhzSKB1oAhQyEjJ4p8rAnWRhwKGmhxdmTQsxOWpF8yLBZR3qWiG7kbRtI+QeDRYQPuUbfTimA0A7jxTAlV9q8HmgBp+bnvTi7MBNrelXdAOVT0Jx+FHMgJSQDjP6UcyAa6k9KXMibCeWc7oywz70cyHYXz7y2IcXLKM+uapa7EyR5P8AHP4z6t4a0f8AsPRjGby4UiWX+KMU5QdjHZlb4K+L28VeGVhu5/MvLXInJOScng15leJ7OHqrlsepabAv2mP34NebPRno03dGtrunRGFbUkJn0Fc0mzVJs4Pxr8PdK1eaKdrJWkA4Ygda7VsDimbnhbwHNYaerWMsaSqMhQAOaTTehCppO7Op8P8AhXU571RcXsqknI2Nj5q0pxS3HKKex6j4a8IWenzG8ngjeT1bnJ962nyv4SYwsdpEVmiNttXYQflxx9K55IrlZw+kwS/DvxM0Ll20jU5N2W5EUh7fSsrFLQ9Hd0LKqMGVuQfWlYdxsygAnI4FFiTmHt3NxJnox4qo6MiaclZHxv8At43tqfEGj6JNcBBDaeZsHox4Jr0aDR5OIunY+R7WR4ZziQbUPB9q9elax59SLW57T8LvGd1pU0UHnM9vNgOrHIFbKNzmkj6Ct5orq2W5gkG1gD16Vm4tGJL5w4FQ3YB3mEc1NwFE5PU0XAcsgOQTRcB0akHJoAf5m3jNMA80etAEnmUgHK/PPSlYBxlUdDRYL2FST3osPmQpkUnrRYTaE3r60WFcYetMLiHYRgUwui/oaZveH2/IecVEjalJM8Jka3jxHF97PWuc6yRZ5BGdzE4oAkjuIyAzOMmgCzb295qNxFZ2cDTPKcALW1KHMZ1J8p614N+EyaW8Oq+JolLHDLDnjHvXXGkc0qp6JaXIhZoYwqqpwoA4Aruov2aNsM7yuc548Sa7tiBIduM14+Zz9ofaZfVtY83ZWAHODXx9R8j0PuKbVSFmJfX0sow0YY42ir+sVeW0TxquUUZVeeZRguSjlGTAA7V9zkM6kkuc/LeOMDRpx901bedZAMHrX3EEkj8jjFR0ROEDNkdKoodtCngVEiokkJwSwYY9K55HRHU1oGVogak3guUo6taieFlK5VuCCKxrR542O/DYn2MroxdD1SbTL9dPkfgHKMfT0r5jHYPqfeZPmPOkmz1LSNeeQIEfJzggivBnT5XY+sU09UT+M/BWi/EnRW07VY1jvFUm3uUUBlbsM1zSibRkfLHinwtrvw/1o6HrtvIgZsQ3GDtkHrms5ROhS0H2RRuLg5Qjg1g42Yc1zSt72TSpEkfBjzwQc4FUUemeH/Edne26NBKpGOeaaC1zqbHVbdxh+fxphym1brp90PmQfjQZyunoTzafo5jG5U47YoFeRWNnp8EoZLaPAI5xV8oXkRXF1aAErtTHoAKahcLvqcN458V22mWLsZ03HgkH6100qRy1pRiePWRuPEOonV9QyIoyPLB7/wCcV6FKkeJi6nNpEo/EDxKtrZPbW8i+ZINoA9fau+lSFgcLKrM5DS7eGzs1JPzONzH1J5NenSVopH6dlOBcKUUzQXU4lGEjzjjpXVE+kjQ5SzBrd2DtXAU9K1OzkLEeoSycyMDjtQnYHCwC+VfnjQZPWolM6Iy5Yl3RVfXNTtbGJT+8kUH2571MXc8HOcd7Gi0fWlrIllp9hAv+qiRYiR0BAqj+fM4re1rtm9p9+yjErDA6GqUrHl8hvRahjb5JPuTT5hOGhtWOosyYkXdnuKoyNOzuUfOGK461cNzOqm1oWb+RtR0e504szvsLxtnBBHQU5kwlKJhWkOn+PfCE+geIY0mjYGJZCOYpB3/lXBiI82h6WGrtKzPl/wAXeGLnwTfz6NqJUyJIRE3dk6g/livn8RR5Hc9mjPmOfMm47l6HkVzo6yaJlBBDCmBYM+4bMUATRlUGW5oAVnDfd4oAYz4680AORwwGAc0AOWJCc5HrQZMk3LnFA1uNPPAPFBoOjKIPegCwhDDIoAGbacYzQAkbqGO84GaAJxsUE5Bx6UAMEiy5VWK0AIXNv/rF+X1FAEkciyDfEc+o9KAJCC2NwwRQAj+goM3uNkTjp2oQiLzYx8uDk1qA6Nhu6GplsBaR1xgKagBxDH2oAVWKcGgBWO6gAJwST3oAVBkgnpQBJuCcgUAIHLjNABvKngUAPDs3IxQBJgY5oAVcbcgEj1pMEZ+sXsFtaXErSZSKMsxU9K2pikfF3xG11/EGsXV4zFy0hwd3GAa6JK8Tmk7M2/2cfFEGk+MH0S/kCLqCFUO7ALdh9a8yvHU7aEj6u0udYrqNZAflI715VWOp69GXunQXc0eoXzeWeAvGa5pROuMiSa03oplQfKK6EWTWdpOCPJYr6Yqo7iZ0el2l6ZEkLMCDWhJ3NrcNHEEkckgVSGjU0qYyTEDNZzKLmsaTa6zpsun3KDLjch7hhyDWTJZm2F5cw2ltHcN+8hzG+f4scZpCLsupBwVGOfSgCBYXYiUNk5yM00Ju2p+a/wC3H4hk1X47ajEjkx2FpDBhTwDtyRXbQPKxdNy1R4Zo7NKCZG3duK9ilseX732j0DwtI0ONrY54NdcNjGe5714B8RMbM2bvuZOBms5mDOvi1eDPzNXPLcRaiv7acYR/zqQJd6kZDigBY2JPFAE5ciqQDS5NMA3GgBwk5FAD/NHrQAhlB70CY9JqCRDMATQA4SAjOaAF3j1oAcrrmgUtjU0Gby77csccnyEYd9o7d8j+dRI1onz7FKTNtIHPesHY9BJllgMeW5+VupFS32Hy9wWzgClskhauEXMTsj134IabaiSfVJItxQBYyw6delehh6PKmcOJna1j069uDJMxdySexPAFdSVjjbuUBMIpOT1NRUqW0PRwuiQupRJdWTI5xkHmvIxPvpn0mEr8skeWXsT2928bAgKeCehr5v2Epy2PusPio8t5OxEltJcPmJSR3Ne9gcsUmnI8HOs+hSpuMQuLaCINx82PSvssFhY0Y3R+Q8Q5k8f7pUs5RE/lk8E161KppY+HlBwdjXhcEA5rdSuKxMCh6Hmh6jiPEWQcDFZSgdEdGXbaTywENZWNnMtzlHixt60WBSOJ8UadJOrXNoNs8P7xCPUdq4cZSc4nt5bi3TkWfCHjAajCJASt1bkLcJnkepr5TEYZxkfoOAx3tIanr3hTV7O/cI8545OeteTVXIz24yVrmh4r0/w74wsZNH1uxjuYwMIxHzqfUN1qOXmRupXPBfFvwO1jSIpLvwlOL+DdnyScuntUSpaXNFZanA6g+qaPCbPWtFuIM8MWjJAP1rL2ZXtEY9j4sm8O3QltJhLA3JTPSjksXCabPQNB+JlnflSHUEDkZAxRY3VmdtYeOdPZRm4Ctj1o5WP2XM9C6ni+ylb/AI+Qce9HKyZ0nAnuvG9osWDKAR3zXRGLYpRjFXZ594p+JCWQcx3IY5+4DXTChrc8/E4mMINo85n1DUfE16LnUXMdonzBT/Ef/wBWa7aVA8CpialaXLFFm58S2NpF9nhPKjAwcV6NHD3O/DZTVras5HUJ4tUn86YAlWyoNd0KFj7HKckVNptiiPeOWyPQVuoWPusPhlSirE0KKvGzNWtDqcUaCW6NCMJzV3EMKNECNuCe9F7ky2IYGPmbWYcc/WspIVecadPmZ7f8AvBtldPea5fwAuLdvs6nsfWpjLlPy3ifOLNQij1XQg11YXFpPKG2NuPsRVc5+U4hqpUcmXLK4JA3OWGcAVW+okjorKadsCPle/0ppaiktDZtr6eJsKRhecYrW5y2NGK9Esplj4+X5hmnGdh2LlpqGyUP5hGCMe/rTc7g0jlYtSn0PxHqdqZvKgnImjjHTB7j8Qa556scVbVGB8dfD1vrOiWXiu0h8y4tQEnbOcjHB/LFeXjI3R62FqdDwcR5bJ4U9K8i1tD1lsSGFQcq3IoGOVyGCleaAJN5oAcj9eaAHBxnJoAfuQ/cODQAhJPfFBPKKH4xnNArW1FVsnGTQHMSxAbsNQUncssyg4TpQMTcpxu7UEuViRpE2jKgigXMM8tSMx5x6ZoLGyPHGwLAihK7Aam6T+LcvXmr5QJkCRn5cjPUVLVhN2J/OA7UieYXBfDDFBL1IpJH3bc0IBpQkhm5x7VqBKoRTkntSlsAu6RDlRkGswJBMSPmHNADg240APwfQ0AJu39KAHKdvWgBwYSDAoAUKwGF5oAcvowwaAGmVU5IqlG47ItafY6jq0gh0+zkkZj1xhfzpuFiW7HV2fw0uYohc+ILzywefKjbn9Ki19DJ1WuhV+Iljo+lfDrWl0zT0MzWjgOxyenWuiEbEurc/OLUpDM0jkAfMRgVu3ZGM3c56G/m0nVLbU7dzHJayiRXHUc1w1lc7MOrn254V8SQ+IPDen6xFLvMkK72H97HNeXWjZ3PXpaROp0fVo1cNuyzNg59K4/iZ1RZ3UC299p3nRSBnXnFb8pspXGWTtDJgnk01Gxdro6jTbzayknj6UybHRAmZAyrnOMUOVh7G7pSxwoHYYas27kOdia8vUT98HK7Oc1DEpX1OXutYtZJs+YOTnPvSHcnsbkTzs0Y3KKhTbJ5jWN4Le3diACo3flWiIqO8T8qvjvPN4h+L3iW/nRl828fhh/COldlF2O/CYFYmF2cLp1mYXcKuBu4r16EuZHzuZUFQqcqOv0giNcA4Oa7YbHkT3PWPhZavrHijTtCE3l/2nKtvuPQMxwKcqatczcep7r8Q/2f/iZ8OfNutQ0aS5sFxsuLcb8j1wK45rUzeh55bzyIzQu7RSD+Bxtf8jzUtWAsJd3Iz+9YYpLV2At22uGL5HbPuTV8oGlDqyT4CuPzp8om7FyK4RlG5hn2osFyQSIQSGBosMeRgZzRYCIyDOOaQri789DQG44MV5oCwjPzyaBMUMcdTQINzetADvNoB7Gx4XkLamRuK/um559qiRrSVjwzRtH1LXrkQ6TA80p6YHFZQotnfOqonpXhr4B+LtUlSbWHjtLfIJJPzY+ldtLCNvU46mK0sem2PwK8J6ZCWu7l7xh1wOK7FhVE5ZYliONM8PSpp2l2KW8IPzEd6pw5DH2ntCe5uFmzJE2c96QFC7ZzEjpyyNkj1rmq7nXQqWL0VxFd22C3OMECvPqHsUKtrHC61p8i6izSkmP+EV1YDBRqu5OaZ5LDQaTGxoI0xGMD0r6mngowjofnWKzqriptXIpbbzkztBIpr3XY832spy1Oa1KKS1k83B2g1tflLq009S/p92k6hUYHHvWsZHFNcptWsQbJIrdERNOOFChJxwKGborvD+8DLnAqOUXOxzS4O1qLJblRlcp3Vu0ynZ9TTqRjKJrSxHJI841vRdT8Nar/AMJRosZkTOLyBR99c9a8DGYdN3R9Pl2YNWR2Og+IpCsd/p1wdrAEoTyD6V8rjKXKz7rCYlzidt4b8VjUr5re4JSXGDnoa4loetCWh1jq3l+YrfL6U0r6G6basVJls7qIxX1lHOh4w6A1XshcjOZ1b4UfDzXt4ufDsUBccyRDYRUTp2Q03DU821r9krSLqR5/C3jCWylY5CzZIz6cVlyI2jVOB8UfCT4o+AbM3t1qUV/aq4RZIdxyPxrto0FKNzppzqP4TiJvGeraTk3c1xHtOGyDxWv1ZE1pVjLuvitd3n7u1kdvX5jVQoK5i1KpoRaVfarq2oLd3TOUB4BPB4rvhQOeeW1KqOnurzUblhFHmONeMCu2lQPVy3IrSTkiIafI3LjJPXNdsaXKfbUMDSpRSsP+x+UjbojlRnpW8Ynp0qMFsSQWoBDNkA81TidNraGjFaIyb1XijlEyztit03s+faoMOZlC8uhL90AYpSdkS6nKrs2/BPg6bxPqwO4paQjcz46n0rnlI+Sz7NHTg0j6C+F4itJGtEjCeXmPb2xUwdz8fx+KniZNs2bKUWmsXELgBZWNWeI6bkybzPKuJIlHRhtqlKxpa2htabdyodpkINNS1Bm/aTtMw6c8Gugy5Ea8Kxx4mbjscGgmUbIS4mWVQIyFPJBoIOa8TXSQa5p166B45V8kkj61lN+8awjeJ0E9ol7pM2nSMDFcQuhU+uOK5q9PmR1UHys+X79JNJ1K50y4XJt5WQnHoSBXz9RWk0e5DWKIvLxyGPHvUlD0l/gK8+tADvmbpQAoGAecUARtKQwVjkH0oAsJEV5WQc+9AChyetADlQv900ClsWVaIR7CvzDvQZiIrk7u1BUSYBV4555oLIXctIY1B470GctxymaIgNHuFAibzg64VCpHvQahsZxl+RTjuAeURlom59K0AEZ3OHXGPSokRIsqBtPy5qSSMMScDj2oAQq+SzLn6UIBPNdhkY+lagKod2BYEVMtgLw2hAuKgBvkbznOKAHiIR8cmgCNtxJ2s3WgB0TADGOvrQArEbWyy8ehoAdbqFXcQST70AWYfKL/AL4MF7kHpQBatdLm1q5Fp4fglvJjhfl5Aqoq4+h6J4f+CKWgS/8AF97tb732VOp9iDXRGJzzqcp1T3mmaPAbPRNOjtkj+UFVG4/WpkJTucvq15PNukkdunrXPcrkuYniS0TUdDmsX+ZLmF0P4itIyJ5Efm94lsm0zV9Q0x02ta3MkZyMd+K6Ye8JwOTvbcsDwPxrGrE3pvlPcP2evGscWnT+G7uYK0Db4Qx+9mvMxET0KM9D1e61VrC7R4pGKSctz0NcMI6nXGR3fhfxfGsP7rJB6gmtDSMjdPieAnzPL2t654oOiMrmtpvipSQueooLOk0rxjhtj4+XpzUyEzprHxHDcKZGlVcDnJqDCZgeKPF8lwps7AEgcMw7VLI5mjDsBd3CjLMT60g52eh6VElrbxxsfmbqaUYlmJ8QPFNr4f0O5vLiZYlETAEnHOK6IwNaNH20+Q/OPx5ex6l4jvtQ+VhLKWDHqQa6qUD6/BYRUKDbOZiiixlByTmvToKyPzrN6iqV3boaNm6xthuprthseLPc9N+ENzK3jvw/Gve+iK/99Cm5dCXsfsW+utZwx210vn281qgkjcbgR361k43MZbnlXxM/Zg+GvxRjbVNFjTQtVYEiWFMKzdt3fFKUQPjb4l/Crxx8IdZ/srxVpzPas2Ib6NSYpR2waySswOMkQNIQcj2pgR5ljb5XNBLLEN7OgCmZs/WgReg1iRBtbJ980Fo0o9YgIBaUZoYMkXU7dm5lH51JBPBcpI/ySKRQNFqRtuMYoKIXck0EsQSMOOKBDvOfvigBBLzQDNzwmQ2rMpQNiJuCSO49CKiRtTPZ7Pw34X8OrjS9LhjOMBwgBr6P6vSjsjzHXqPdklxexp8wlXP92iEVFmUpSsZV3fttba4GfenJoiLb3OM8QR/alaRgC46EVzVNTopqxT0XUopY2tJPlki4zXNJtHTFJlwyeXLk/dPaoXvPUuKszKmuZdMu2uFO6GU/lXNXpdjvpz6DdUkgvYBcRurY5PtXdlr5DxM5pOSuzMAAXivpY1G1ofESShLTcfnauB3qeVN3LiZmp6eLm1fgHrxWNV2aOym1JWZ51a6pc6Hrptbo4tpTgEn7tZ88l1FWowtsel6NcxzxgrJkEDH0rvpyvFHDypGrG4xjPWuhWGPBTpnNIyloMkhVsNt700lLcmEncR4Qq5UYNVyrYu6M+4h3koygq4wfeuath1JaI2pYl0paM5ebRW02UzWKARltzoP6V89isv5nsfa5VmulpMtWeoAPuVzDIOQR1r5vGYd09Io+4wuJjUS1Ou0v4gMqJY6gVBJwHNcVF2fvHpxavc7HSr2O4CyeYjIec9q6JPsdEZI6u1fTZYHbADBetc8+Zk1rNKxy+p3sFp5s0k2yOPLMc9q6KNJS3R0YfDc/Q+fvHPjK+1/UWtzcM1hG5KoWyCfWvaoUoxhax9RgcCvZptHOzWOiapbmO8toySMfdrqVGFtjevgYtWSOR1P4f6Lp7G50+NCp/h71oqFNdDGllkE/hKqvaWUfl+Uile4FaRpxvselDAwS2LVteJcNlEHTrXRCKR108Mo7IujYwyD8x6Vs0jqjSX2i5CF25lQHHrQmkapJbCSPCUJRFAFJyFKYyK4iEJUEAk5rF1GZSqNFK7voSeuSaHNQV5GFSolsWdE0K41u9WNAVgBBLnvXmVcZzPlizzcXiuSm22e5+CNPh0+2aGxiXy/uyHHOfWtINtan4/m+YVq1Zx5tDa8CybdVuRHysbE/rV03ufOTbTNjWz5OqRzMpAduorS5lexZvWEbQ3cZyGwD7mkD1NGxYzbZVOM9aa3FY6SyKeWNnUfrXRGTJsaMDuflZcqeCPatSZJWCZQr/I+FHSom2jOyOe8YjGmwOmC8dwrAjtWLbuaQ0Vjc0nUjOPKfgjDfpik3fctO2x4h8StNFj4wu0kUDziJQfUV4eIilJ2PZw8m4q5zO7bwxrljqjoloxMxk8ZzQMkjOCfegB3kCQFi2MdqAIWjWPhh1oAcq4UAbqALEewDa4waAAkocL+VAE0YVuWIH1oFZEyuqDAIP0pMl6bEMkrFvlFK4rsfFMqgGRce9NFJXWo93HEiPkelMdkECxSMGkkbOaBlh5tnCjIoAbG3n8bsEc4p3YEvlEDJFK4WuRO53cGgVkNjk2nhCatJWCyJxO6htpB4oshNISHZIwbGPap5mQWwEVQWAxmi7YEM0vzgRnNICSKRiuW60AOZyTnNADo1U845oAVsDgdKTAjKxZO/KfoDRGLD1J7O31DUZEtdJ06a8lY7FEakgn8K09m3sKUkj1bwt+z3q16iah4yvV063K5aBWyxHoR1FawovqYSm+h6VpWn+F/Bdn/Z/hawijbHMzcsT65PTp0rXkUTJ1J33MHVdRkuZmlklZie5OahysNR5tzBuZSc89a5XNtm6ikZl1GJYm3DJxwahsoyt7y2xUHJizVRCx8b/tQ+CU0LxdH4gtIDFa6tFvkKjgSrw3510020OKTPBrmJmjycEN+lU9dyZaFS2v73QtSg1LT53jkh5JU9s1yVoJs0pVGtLn0F4V8a23iXS4bgTjzAuJU75x1rz5xs9D06TujctdTltJvNhuD+BqLF3Zqf8JfdKhR2yfrTSVy4zdzUsvG99GVCpx2xRKyOmM7nU6Nr2pXU24Arkc5PWsJsts7Kxur6QKsshC45APaouYTZrWssa8R9D696jW5Btabcoi5AAIrSMbiuP1z4iaP4c09ru9u4lWIHcSeeK1jE7qGEqV5aHx78afjbqPjy8ks7CWSHTY2KgdA9dMIXZ9pleTxoyVSojxea6FxJtkOdvQ13Uqa7HmZ5j3hU4U3ZDIWjRm2nmvRpQVj8zrVfazci7bo0jZxzkVskkYtXPev2WPCNx4l+Lug2iw747aX7RM3OFUHjNcs9JaESR+ompXh/tBYQ3EaBD9KFJ3OdosWjEzLLFKUb61q9SJORoeLPD3hvx34UutE8XWsc8IhZld+fKIBww71lUtFXIi5Nnwxq37N+qXEtxP4d1aOeNJG8pXwoIzx79q8+VVqW53RpXVzj9U+DfxE0xT5uiLKq8lomLf0rSNa24lSucdc2FzbO0NzA8E6nBSRSDW8a0TN02QEAfx/rV8yZzvmTIwh3delF0NSfUeQ4GQTS0KJ4buWIjnp70aDRf/tqcbRvH50WFNtFq31ZnxvP40WEndFgapbhiDJRYZZS6hmHyGixndj8r2bmhILs3fBoD6wwfoYW747ioqKx0UXc9fmvEuA2JCOeK+nlseQZ2pQiSFpI5T5iDKgVi3YDKjuTc2/zH5k4f61jKZpGJVdlYlWxg96xbubJWOb1eEWV5He2vRT8/oaxkbRLxvEvbYTxkYIqKfxF7CSKLm02kVvOCkgVRpnJyNLpM8haRnjY8r6CsabdN6Biv38Ce2uVmUuhyDXu4etFqzZ8ZjMJKErpExckHnpXWmnscMdHZj0PmxlTWFXVm8bpnC+N/D6XMLSIMSKMjArI62ro5rwh4s1DR7oaZqkm2NeI2NdUJaHnzi1JnrNheiaIHII9a6YzRmy6OfnFamUiZWZlwO9VFamN7MRy6qEOasOYquNpw360a7Gc31IZLfzeAmd1HslLdHRh8VKm9GY+paKzAmEbZBXhY7L4yuz7XLM2asmznJr020ptb+H5x0NfG4rDOlK6R9thcd7S2pdsfHl5ojpAWZ7bI3c8rXNG73PXjVXc9C0X4gwXFoJLWZXVuMZ5Fa8lzppyVR2R578V/iMvkHSrCfM0h/ebT0Fd9CnZH1uWYdSSueYwaxvUK+CPpXfFWWh9XGnGlTsi6t7FGom/hI5rpjsZRtJ6lW8uY5WNwjduhNaXN7RRh6hPbyne8IyvYU47hzpC2FxAmdkIBx610R0KjURdW4jY8gKRyKc5JFTnfYVryRhu3AZ7ZrPnM+YrS6iY1MZPJqXImUytHcTyHC4xWE58u5zTqLua+keHHvHE0mSqnJFeRjsd0TOCdSUloekeHtNWCHzreIiCMjnHevNwspVKtz5rOsX7LDS11O58MpJDHM44Vsmvoqa90/K5VHUqts1PBEY+3SSoMh3IOKuGlznq7m1rSAq4AzsfcM1fMjOzJiEksYw4JHFO6FZjbSWW14GcE8e1NAzo9Ov1gkRn5yK2i9SDfE6zIHjbaTWwpDXkaONt3zZ6VnNmdjmvFdw/9lMQMfvE/nWTNI7F3RL+OBUaVgGxzkUhnFfGO0huruz1aNgGkUofevGxK95nsYZqyPNxjIz0rkjsdUtxxhLDKEYpDHI8QXy34PrQAMGUgI2RQA8JvA3kZFADuF5yG9qABG85s+XjHekBIFAIJoAV13rgUwEhYRjY4pMiRY2RuMqQDipJIDG24q3bvVIuOxKkYj6nimUG4SfICBjvQA9YpUwxG4DvQBKqp95G2t70AK00wwsjAjtigAVVb7vWgBjs0TEOOvpVrYBqQyHJQ9fWm2JsnTaqhZDgnuKzMwD4farFhQBIBhtx4zRYB3mBTkHNFgHLgHcTRYCVDuJxzRYBiQ3uoSpb6XBJdXExARUGcnsKqMW2F0exeBP2e7q/Cav8QLxrOAqHW1TG/wBua6o0jOpJI9g0+y8LeFYFg8PaRDbBRxM0YZyfrXRGKicU6t9jJ1vW57n95KzOxP3jUSnYqLbOYuroyMcEiueVS5qo3MqZzuI5rCUjaMUVpBv7VkMiaNQpJHH0oYGRNEtvcOhwEnFVEDzH41+BIfH3gy/0qFAb62ja6tCeu5eSB9cVvBoqJ8KyxNGjQSoY5I2KyRsOUYHBFaXIkZ13abkbjtUTjciN7kWh6vqPhu8S4tJHCE8p2NcFSB6VKaSPWdD8b2GowBxLGkh6oTXIdW51FjcRXWxww596TYHZaJHbFl3gZJrKUjWLZ6L4fs4WIMeO1Zas3TudpbaW0yb0ByOMAUGc2Xbaxkh5khYKOdzdKuMbkQ96XKcH8SPi54f8E2jxRXAmvMn5Ijmt4xPfwuVyrWdj5g8YfEHXfFk7T3V06W5PEIPBrSKR97lmUQpR5mjiNSusptDbfauqnHUjNMZHCwcUZyKSN+elehSifjud46Vao1cv2O1iWwM5rsirHiRVlc27FAwZQvPXOKb03KPuf9hTwPJpml6n8S9UGwXGLW13DjaOprkm1zMpx0PqiLUPtcj3mf8AWHiktzCUTVsLkBlLdM1vcykkXPFeoLYeEtRuwSCbZ0HPcisa7tErDxTmeA6RNdG2Vg53YB4rxpy949qFJcpuWGr6hEwQXL4zyrc0N36iVEwPFPw28NeP3e+1a8FpdIMLJEmAT05/KtYa7GcqSR5N4o/Zx8daej3vhuwfWrEfMJIk+bH9a7I3aPNqxjG55PeabfWFy1te2ktpLHwY5EINPXqcLauRGCULuB49aVzUZscdeRVx3KQxxyOKsiYgMvRSaAjsKWlHUUDJI9Qmi6E0GbRbi1mUrhutNCO9+E7w6r4mktrvU4LFBau4lmSRlyCvGEVj39MVnUOmjsepSlVztY+lfTy2PGIJrgIm4yDiuaprEaMd3+zXPnhcxPw31rm5WawJLiMbmbGFIBA9KTizRmTexxuvlPyGzU8prEx9Nu/st0bKRAI2Py57VntIpmq7mKb5fuHqK1WwjN1uxR4fNGORXNKo7HTSkpOzOXsZJIbppAh2E9OwrzoV+WrdnoPLVXpuxtLPFIhYdzX1+Dq88D84zXCvDVmTwFTx0ro5TGNXnSK+taclxAT14rGUTeMjy3xFoEWS6ghs8HHQ+tZ+0a0IlqT+GfEN3ppFnfOzrkAMelVGq7mLp31PQdP1qO5iBVgR65r0adQwqRNuznWSMjcMiuzm5kcdrMlGWbLjAHStIkTB7aOVssOlbI5ZxuyPygPuCmUnykEiDPNYVqKmjso1uV3RzHjLwwdc0uSO1fyLoAmOQevbNeDi8vcoux9Rl+cKnJRbPHP7O8bWkpsNQCPtbG8/xCvlMThZ0Voj7zAYyGIVrlprTx3Y8aTbeWGHZs15ca04S1PpMJy0HzLqcvqkOvRzvc6jDKJs/MSOtepSxXMrM+qwWZRgZ41ZkbbISpHavQoSXKe5DMozV7kr63JIAgJOOK7IyiafW4vqJ/aEmDhzVcqD64mRNdzOcvkr3oso6j+sJj1u9o+Uc1XtB/WEObUWBABpNqZUcQiVb6R+mTUtpESxCGmR5pAoGST0FctbEKm2znli9bHT6HoskmHlTafQivn8ZmfYi7qM7LT7YFlt4EILnHFeLCUsVM7MVOngaTuzvIrf7JZLZWrA4XJHvX1eAo+zWp+PZ5jfrFVpHQaQrQ27yuAUCc/lXqnz5f8AA9s0beduwSWIWom7Ilq500dlHemWO4gcFifnHauFS1NIxEbSZLKwkt5JS0aDcj9664u5jNWZTt2SS3AYd63WxD2NGwGG2vnYTx7VUTA37F1BaNSSAeK3QEl008TZU5B7VlIDmvFdy0umqrrtHnJ+eazQFiIRtGpxnApgcr8UoGm0ewnUsvlyc+1ebiT0MKecpswRuGcV56PU6CNI6dBQISR/NxhcH1oGh6blGTzQUSYZugoJY9EYHofxoEWGCqmFIB9KgCPfL/EgwKEBJF03Hj2qwFe4Q/KY/wAaCJEQypyo96CS1HNE8e2UgMOmaAIt/wAx/iGelAEscIIJPBHSg1JQ8iLg8j0oACvnAgDDUAC/ucCVS3vQA9poyMxjDUAV23yMSwoM3uWVtyACko6ZxmgQ1rgj5HQZPegCSM4G+nHcBJ3BT5ieK0AZDgrkZx70AThkI+YdBnNAFzw14c8Q+NNXGleH4C0Tf62cj5Y/qa0jTuZyqWPqDwF8PvDfw/sFFpDHd6m4xLeSDJH07fpXRCFnc55VDdvL4ud7Plhx1/kK6JSMpamLd3e4kA55rByJhTadzJuZNyktWUpHXCJkzMpHBrlm7s1tYoTdTUAQuQO9QA0kYNAGZqdr9oiYL1QZX3oA5G9unjCXQJWe3b7v94dxRewHyz+0Z8NT4Z14eNtKsx/YestvmZRxDL6E9ua2jIDxaWykeHzkJYE9q6Yy0Ax5oAz4YEfWs5R5gHXmmSadeK4b5JBvQq2MGvKnRaPawkVPQ29G8V6lpvyOzSxA9Cea5ZRPQlgWlzI9P8NfEixljjS7mETLwAT/AFqeVmf1aZ614Y+JHhm3ZPP1KIZxnJzijlYewqLZHpln8Z/AWkWZuLnWIvX5SOlHKzpp5dUq7o8m+Kv7UratHLpXgqMqhXBuOgraC0PbwGRNyTZ8+Xeo3mqTvc6lK00khyWYmqZ+gYDAxw8LMrPN5I+b7oopx1O2tVhh4Mwbq5M8554r0qEfePyniPMlJNIkUybAI+Sa74H5xVl7ady9Ywz5+bjmt4uxo4qK0O58BaDeeJfENj4etE3z6hMsI4ztTOWJrLES0Efpd4e06w8L+HtK8J6QgitrCJVcr/E2OcjvXndS+h2NvchVREGAK2RhI07S5ywAPQ1rE55C/EW5eXwBfgHBKgZqcQ7QKw6vM8b0ORra2RWfc2BXg1Ze8fRYePumqkwS5Dk9QB+prKTubcupFLdCKGQqxwznp9a3w+5z4iOh7t8NbiW28PWqk7d0Skr1zkCvpsNRTSZ81it2N8e/Bz4ffEyxkttb0WGO6dflu4V2Op9eK2qUNDhifHPxb/Zo8dfDK4mvtMifW9AbLrcRrl419HHbFcTpWOmMjx1o0dCQMbfvAjBFRJWNb3RWe3zzipER+UUbgU0APOwBRohxTArEHrigBpYDvQxS2PWv2YbvwNF8SJv+Fh2s9xpX9mT7UiMgbzd8e0/u2U9N3fFZSNaOx3s1wH3iPPB719O5pnjFcSK4IdfwIrJq40rsiJ+0qySIowPlAHeoasbRViFJfMh2PneMgj+VQ1cq5SeMOzBhgjpmlylxmkYWu2JLC4t/laLn61zyjaRfMmTaFqMep2rJIf3sZwR3pp6WKSJpE3S+VLkKPWplTViXK0vdOX1qBdNkcxsWVjk8V4mJpO/un0+WYqMdJ9iOxuRNAHQnjrmvosrqcsbSPi+JqK9o59DQtZwW5Ne+ldHyUdtDVBEsLAgEYqJQNlKxy+uafG8bEKOp7Vl7G41NdTiLjTws20r0OKPYm6nF6EQTUNOk822nbb125qoRlHcwqwOj8P8AjPBFrdx7ZGPBJrrpS11OCcTt7TVElUYYHPX2rtjJHPNF5LiJhw4rVSRjLQQMqnJPFbRi5HLOaRXniL5eM96z5JXKpXjrIjbBXa4P4VrGhzaM6HVUXeJgaxZWl4+JVbI6EV5+NytVFoj38sz2OHdpsxxFcWZ/cOzgdj2r5XFZFOOsUfdYHiKjW0bMnV5rK7Xyb+JFY9WIrwK2ArUJan0GGzONX4GcbqXgjTbxmlguY+TnhhWX1p0vdZ7FLGzjoczf+DLi1kJt5Awzx81dFLGc2zPQhj5R3M670nUbYbngIX1zXdHGRfU7KWMuynvYAqzD6Vp9YT6noLEpRuRB5DJj1pe2QLFJkwAkAKkcZzSeKjA0jiDd8O+HNa16XyNMtnYsQCxXgVx1cYuhjPFJHsmkfAC7s9PW/kmD3BAY5XjNebXxLqaIzhjKblqRXvgjxBZHMFs8vPOBxXAsNKo9T0o5jh6SvI1dF0mTT0ae5TNw3G09q9nAYFYf4z5TPc5+sJqDOgtofMC7ciRuGr14W5/dPgqk1LV7nU28At9IkjYg5GPxroMbmp4U02MQ+YWYFAenSsKzshqSvY7zTtLiZEZVJz1Jrz1dyOmK0ucvrt6tn4gm00ANGydD2NehDZHFUkuZmPHu2ksNqgkCulK+hm5KxqaXIWOJFIyeDirjBoxNiBzFO0eeRzxWqQN2LNy8jAFWwDUSQLU5XxTKotI43bO6Zawb5dGN6F60dWXGe1UncVzA+I8o/wCEVBIGFnxnuK8zFOx3YVnlhTa24NxjNecpo9W+hLGyOME81QCPHLH8yEUDQ9DI64frQO5YR/KUZAP0oExwlV+QCM+1AgEik4bNTYnmQ8spHJosHMhvmFDkDI6VQcyH7fPHy4GOtAn72w3y/JGDnnmgXKx3lCXAdQdv3TmgOVjwHQ5K5HqKA5WSSTRyYMb5B9KCuZDd4U8ljQHMiSNwxyDigOZCNfMj+WyAg96A5kI5Mh3oBQHMiEytG+H4oIbuSjYRlCc0ASRqcZdc0ASElVyKadmA1w7oRyM1XMgEiheFeXyetNO4jf8ABnhDWvHd8bDS4MW4I+0TsPlA7irUWxOSR9PeF9B0XwbpCaRo8SxEKBLKFAZ2A5NdkEkkcE5XbJprvg7Ov1rbmSRnySbuZs93Lu5bj61zymbwXcz5Zn3EnpWHPc6EkyrNIcfN0qHdlqyKMhU8rWMlYbdynN1NIRXkqbDsRliOtFgsRMRnNIRyfiSza3uVvoV+TPzj2qZAc9J/Y+r2N54X8RQJd6RqKlMOoO0nuCelOMrAfNfxJ/Zm8V+AxNrfggPrWjDL/ZlBMkQ9sdcVvCVwPHE+zai5tntzbXakqYpPlk3Dtg810xkgF1DQLxX81QJD0wP4TWNSKkrI7cvr+zl7xkgy2s5juYSv4V59TDyWp9tg8XQqNRkWR5L453c5AzWDg0e9Tw1CqrxLoVWQYZvwY1Njtw+XUZt3Jo40243OR3BORSbsejTwdCmSxyon7oIFWnGSZ0UvZ0pX6DLm9ih43dPSrSuTiszpw2Mi/wBWMp8qM5J4renBnymaZ3FxauFhZNM3mykivRp02j8zzDEe2bZu2ltEuAO3tXVFWPKvbY1YLB5XHyEheSR2HvVPuOLb3Pqj9kf4YS2hvPiTq8SjeBBp4xgj1auSvO6NVFs+qLCJhIHcdOtYRi2rjatobkUvoa1RhI07B+Qzd60i7GElcb46uFfwVfRMxxgHissTK8LI1wsH7Q8qsbQyBSjccEV89VvzH0tCNomusOXVj2IpXsjZK7K1za4ty4P3pmUD3Jrpw71OXEtI9r8JXpt9LtocjKRop/ACvqMPUtFHyuJ96Tsdda3wYgZPJrqdTmZw8tjTDRXMLW9xFHNFKNsiOMqw9COhqZwUtiozsfM/x9/ZXtL2O58afDm28u5VTLcacq5VsckoO30rjqUmbQqJnyMbeVZJLe7haG4hJWSJhhlP0rBwaNlqRyWwzkL2pbDsQPb54KjNFxWIDAnIwfypiK8lm+MhelG4PY9V/Zg8M+MPEPxKmsPBeoSWWoDS55GlS5eA+WHjBG5OepHFZzVjehTbOywFizu+ZjX0R4ZEI1GWLnNCKjuRy5RgYzzUyNiu5EE/2iQ4V/vHsKyQENyGaQSBhg9D6imBHdwBrc5TO4Yrnn8RpE4mWK70fUf7QtmIiX76461J0ROpt7qHV7AXEbDfiiMuZGUo8rMbULZrktE4ye3vXFXhqd1Ko4rQzFtktoDhNjA4Yda7sH7p4WfOVSIwSmNsg8V7catj5ZQcFqa9jeK0ZUnt61vGXMMS5RJ1KhecZqgeiuchqti6SmQR4yc9Ka3MXW5TFuC7nawIArW0TKdeUipPapKAyph1OQR1pXS2M4yb3Lul+IbrTyILhyVzwTWsZkyOosvEsRwTMuD7120bNanJVlY3rXXbOZFEki16NPlPPqSJZ9ajjGyEAj1rsjQi9TjqYqUSoNSLn5sBe9dMMPG5xvHybtcgmCTn5DkmrlhoyHHHSjIh+yqCc9hXNPL4TWp6tLN6lK3KzI1jw7aaxA8E6EKeNy8EV85j8lU9kfXZPxG4Nc7OGm+D0CuzWutXag9AW6V8ZmGQzi20j9NyzP6FWKcmRj4M6ncECDxNjHZ25r5Wrgq1KVkj7OjjcPVje44fs9+KrskHxKZUA6Bua5HKrEhV430Ltv8As76xEQrSNK2M7mNXCvV5tTpp123ZllPgLdowNwwAzjhq6PbVDf6zGJvaP8DtCsXEl6/mY5IpqpKW4PGxPQ9B0fQNAjH2OzQKvXGOafJKRx1cdE1r7xAlxCtvCPLA7LWkMNfc4auOUPeTMLUNRnjhMasxT+8T0rvp4U8mtms5aIwo13yYdcgtlW75ru5DyauKnN6m5p1kC8boTvz0q4RsyWrxudBq0JhgigUHMpB4FbGRv6LG0NrFAFIZ2BOR2rmrmtKHM7nf2jRW8EapgkcmuOG51TXKjzrxM0Z8WmUIPnXGfeu+J5U/iZTaNMTRuTuD5WuhEstRTSBVhUZKitOYg17BZWTe4+bHPNVB3ZMti1NKpjAB55pzKicb4mwwg3N/y2HFclTc0auadqgVfwq47C5Sn4u0Ftc8MXcFqxDIPM59R1rgxUTqwy1PHPOWMeTOdrjKkda8pRsz1SLzVRtwOBVjLcUhYZ39OlAD23FC4f5qAGWsl3KCJIzweoHGKALG6XbgcYoATzF9eaDJj0csaAJkAJwaAJBFsBdG5NBUQEjkgSjIxQWPCbOQ3FACifaChGQetAEaQtuyoAHoKDJj8p91uDQAznd8jUAP+Rj84x6UAP2lFzGePSgCISiUskiDI70ASrG0Yygz7UASQ3SsdkqlSe3rQA8qN+5WP0NAEgYY+fpnpQBu+CfAmq+PdV+x226OxiIM8ucYXPY1rTVyJSsfSek6To3hXS10rQoVjjUASSAYZyO5rqjE55TIbnUDk7ADk9qvmtoZKN3cpPdtgtuzgZxS57myhoVZLpmG717VnIqMSu9zk4/rWC3NbWRG8u+qAhkxjisp7gVJOWIqAK8nXFBSGOmQTmkwZCwxxUkmdfwieN42XIYYxSYHmXiKGXSLhomRvszcgZ4BqQG6V4yuvDRH2jdLaycdztBoU+V2AxvHHwi+Fvxghk1K1WLTNYfJF5bkIxbtvraNUDwLxR8HPiZ4Ek2QWP8AbtivCyW/zNjuTmtOcyptwdzldV0XWbaxGq674Nv7axzhrloxhD746c8UJ82h3wxsoLQ5y40mzvFE+j30LKeQu8Z/LOaiUIns4PO6kNGzOe7lsSYrhWBHtxXNUguh9ZgM4unqSQasjDhhn0JrllE9WOZcw19S8xtuDx6URgRPHu+hBIHnbOSMmuiETw8bj5XLlvYRJiRySe1elGEUfJY3GOoXYim05dEx6mtXNJaHituW5Zh1XTrcF57lFCDJPrU+1J5T1H4MeAvEnxP8T6Zp1rpM8Wj3Dh7m9kQqhhHUAnFJ1QtY/QLStO07R7a30bTI1SxsEEMSL0O0Y3VzyfMbRNu3kUDAHJ71pHYUi3bsec81SOeRp2kh4UVRiVvHEwXwpdoW5YAfrWOI+A6cJ8Zw+lJmGMrzjrXg1viPoqXwmgoIZVx1/pUPY1iVbtisUII+9Of510YY4sVsej+Hbw/Z0BbG0DvX0NOXuo+aqx95nWWd/wBwf1rqhK7OaUDoNOvg2Af511GPKa8crffDcAdKiauhpcp88ftD/s523iaKbxz4IgWHVI/3l1boMLMO7Aetc0om0JnyHc+HdXtmYS2zhkJEi9ChHYiuWaszZO5mvHKhIkjKkdc1IyAqFPzgjPtVEsUoMcEk00TLbQ7L4Q311pviySe0u5reQ2ciFoWZWxuTjK89hWdQ2oylE9HcQygshwAO9fQnj2K3yBvncAUAtNSJo18zeswbPGOwpNXL5hl35TwmByDu6YqOVIqOpTRjPZqVxmP5SPpRYuw4MZVaJWxt9a56kbMadnYwdVty4a325VhzWDb2N4yOZtL6bQ77yJS/kscADtRH3Qb53qdXN5N7ZiaDO8jIxScVLc1XuGNI22+jSSLIcYekqro7HLiqP1pWY/U9AuVi862+ZcZGK1hjpS1Z5NbLG1cxY7iS0kCzBlNelh8Zzbnk1sPKkzYtrpdvmYLbhXowmpnJNtKxJcWyXK52Kc1clYxVJT1Zg3mkKJDlMCkHsUZ82nFBwoxSegOmktDGubAyOyFRimptEOnczLnSr+0PmWzNgc4renX5Uc1XDcz0GReJbuxkC6hbSDtuUGuiOOcTgqYNs37HxrazIE+XAwOTzXrUcyTSTOOrl/MjobHV7S8ACAcnnmvUo4uE+p4VfBypzuakManDJwK7lJPY5WnzFxrdZI8DgmnO6Wp3UbWK0lpLAnIBz0rFpPc2i3F3THRWsci4aMBvWuPEYaNVWsexgcfVotNMZNpwVSy7gfY187iMmpTbZ9pg+Jq1NJMsWd1PZ5cFgF5PNfLYrIIwu0fbZbxFCu0pMYfiUBcGzto5nl+6flOK+fqZdOnPY+sjmFGUPdepbXUNdv18yKParc5IrCVCztY4qmYTvZEE2na1Kd0l6Uz2ArWOGTMpYySWpCNOvISDLfs244x2rphhrHNPFN9Rb3WfC3h1BJrWpqkuM+UGyx/CumNBLc4quMm/dMK6+LHgSf8Adi7lCZ/551sopHMqzRsaJrHh/wAQoP7J1CKVuojyAwppJjdRs6jQ7X/SijE5A/I1oqaLVVtcps6jAz39vEwyAM1E/d2M+d3sbSJJDLCqrjuM+lcVabZ6eFpzkrxR0kExKoxJBYc1hTV2a1oNL3jh9cZZdU+0A5KPivQjHQ8Wo/edh9wqRzCSQcOP1rW5FyW2tx5pkJ4IosOxdWUoVaMnjhh7VcPdYmjSZonhLqo5FU5XEtDhfE5b+0ba3BGDJurnqbm0XdGzFJjGccgUlJoo1NFMMkrwTnMcgIIqKkPaLUqEvZu6PEfF+j/2Z4hu4Vtj5Ykyr44ryqsOR6HpUqrmtTKTys7SgP1rI3H4XsMfSgB8QX7rZ+poAvwXDpE0MYGDQBTZ3jfy2PXvQAvlNn5QDQZMkX92Mv1oBakqSRv91s/SgvlHszqBg8GgXwkiHeM56cUBzA7FRigOZjVjduc9aA5iTc0fLkke1BIKYZ84XB7GgBWCQgHB54oAegik++wH1oAZLE6cxyBh6d6ABYAzBiSp75oAmkEsIGAWoAQTLcZUpsdfWgB0SyI2WGaBF/RtD1HxZrEHh3TYm+0SuC5wcIg65/CnGNyJSaPpnQ9N03whosXh/SEjCoo86RRy7d+a7KMFYxlNslupdsRYNjd2roWhk1cxprngBT0rnk9TaMEkRLKxHWpuaIbI5JqXK5S0IGc5qbFXvoJuNMLAWO2okrsLEBGTk1PKFiGSPnNQxiFQRikxEDxAnGTUhYr3EX8NTLQVjB8RaFBqVuRIm49qm47HmGr6ZJb+bayD5AeKxlvcLHKTw3mlz/bNJupIXB+YA8H8Kak0WqaZp6P8Tr60ZbbXULIOC+apVmwcEd3ovj2xkt5YoPsd7aXC7Xt5UXBz+Faxm2yfZqOph6p8Gf2fvFzmTUPDraXeSfN5tvu+8ev8WO9W3cjrc4XxT+w9DqlvLN4E+IEVy4G6C1viqjntuH4VDR6WDxcqejPmPx18OPGnwp1htH8ceH3sX58u4UFoZvdGI5rCSPosPiHJGAlwv3go5HbtSWh0VsTOnG4sN7Pc3ken6dbzXd1LwsMSFmz+FbRdkeDiMc5uzPdvAP7JvxA8V2S3/ia+GiRzAFYyMuAfarVWTPFnUctzv7X9iHw7Gw/tLxheTjuEjUZ/Wr5nuRfSx1fhf9lD4YeF9Sg1GXS5tWaNuY7lsK3v1o5mB79oi2ljHHHpWnw2Uca7I4o0ACL6CpbbZLVzehwAPmOccmtIopOxehk2gYrZbEykado28EmmjnbNO2GeM4qiLGV4+nEfhuZc9WUE1z4p8sDpwqtM5nRnV7fhjgHAP4V4NR80j6Gl8JJJI6XSBTkZokrI0i7Ecwkm8hTjAnNb4Y4cU9DsdIuRHEoY4z1r24PQ+fnK8mdJZ3gABJNdVN2aMZK6Og0+/GVHI966+dnO9DpbO63qFD9etHM2ZSbNNJNgAVsjuPWmoKW4lJo+YP2mvh9N4bn/AOE80DTzNYXD51BF/wCWbHuPauarRVzspPmieAR3fh7Vl+eNULDPNcklylsr3fg20uV3WFwGJ7CncnUxL7wjqdmhkVd4Azii7B3Wp2n7PniJvBfj2bVLzw/a6mzadNCsF1GGjBLxndgkcgA/nUTkuppCbfQ6NghGS35GvojySuYjLMpUEgUAObLsUiiVQOM5oAq3ccpZFjUbgcs1SzSGxUO+0uditlJeAD60jQSZZfN3A4UelZyjcS3I7mJCwcng1hKJtHYxdc0hLhMQEF2HHFZDjuZOkalNpd0LG8bknAJPQU0aT2NPV7Akm8gk3LjPBrnqm1Jpbmn4X1OO9jazkYblGNprkd+h1e5PQh8SeHo7pGkhAV1GeKuhVkmebjsBGSukcLFqVxY3LWtxldnHIr6TB1W0rnx+Ko8jaOi06+SVBz1r1XqcMdC1dQJOvC89uakDMmtHXjGR6UmO1zLu9OYHzdhGKkOUZCiuAjoDUSvfQLLqJc6LaXA/eQqw96m0jVUoyMS+8DWUxMsIaNv9ngVkqk4sv6rFoyjpmsaG/nwzGRByV713YfFTjNXZ5WLy+Mk1Y3tE8X4wlyxQg4INfTYXHWep8visu5Gdjb6vb3CqUkHTNe3HEqurI4ZQdMui5SVQrUyOYtogKgqKLrZmkKvLoO2DoRn1qHCLN1Vn0HCBcEnFc1XDU5o6aGOr4aV7iLotjIROIFV+5HBNeNisspyi2kfV5dxFUUkpM0be3MShVY4HavksZgFTZ9pg8z9vqyS6AjgLnsK81wVM9hVfarQ8s+JHjxvD2luYQXubhhBbIP757/hWkXEykmeRXRuLiQPqNw1xckZeVjnB9Kctzne5mXqJGuFjBFSxGdDfXmnXSXWm3s1pPHyGViKyjIs+hfgZ8YovEc6+EfEjLDqgG6C44Hnn+76V0wlcTdlc9qRi+qst1CwMY2Dbzg1FUdJ80hdW0zUr65F9o1+3m2sfywk8NjtXn1D7LJ4RcGmWbbx1bXGmlJYWt7y3GyRG6FunFZ0tyc3pqEbozJQZYTMByzbj9K9KOx8a3dl+4SOe2jVhg44YGqQEdu8gBQtjHANUUXrJipJA69TTQmaoWAgkHGV6Z6mqJOB8Ukf8JFbR/wAQGawqbmsNjVgbcoPtWZZoaeSrkg10KPumUpanK/FexmSGLVYWUxu2HAH6V5WKjZnfhpXPMvMR2/1eD61xHoksfyfMAOaAJ49kisj4BPSgCIK8bFfOyKALEcMbISTnPvQAxt0BznK0D5UKtxHJ8uDk0C5bDo1MOcL1oAkDhh97k9aCJAw2kbTx3oJJl2Hg8j60AK6sMGJ8CgBDcEfuvL+b1NADolft1+lAEjN5Y3TDK0AIYoJFDxjj6mgBUAPJXBHFAD2iEqkBuaAGoXRvLmk47GgCX7NFJyZTkUAQ3VzcWqYhhErZChT1Y+nFOKuxH0H8LfCzeE/DqavqAUatqCbmwOY1Pb8q3hEykdCkolnZu31rdPlMGRXt0dpXdxRzMRjtL8/XrWb3N1sWhwB9aTKQroT8w6VJRXdSDQNDaCg7YqWBGwwcCkAh5FZMCIqQM0mBHwDk1IDWj3nJFTIBkkCmMgjn6VAHJa/4dW8LOkfJ5PFZy3A4LUvDDIS6oRzzkcVLNo7HNXvhqC8f5V3H+IdqUdxGRceCLqFt+nzSQuDkFSRg1snYmWxcsJvF+l4ivYGuoV58wfexT5jE6/w9q15cR+ZYyzRMhyV5BFNO5ST3R1+t+GdM+LXgy48E+L4UuobpCbK6k/11rcAcYbqB071nM7sFjOSVmfF9v+zP8Tp9bTwlc6DJZpJcMrX8hBQQg8vx3I5qUejiscpRsj6o+EvwS8C+ALMQ+GdJivr2HCXGp3CiRnf+IrnOBnNbLY8CcnN3PXYLAmPdM2fX6VKJKWirbaldmzmnNrGJWUyuOAAK2WwD3XcwWJtyDgHH3h60AaOnqsZCkYx0pdQNaM5PFbRAvRAYFaolmraOFwB3po53uadtKEcEqMfWqEc98RJkbw7KDyTInH41y4v4DpwvxnO+G5VeGSLGNkmP0FeDL4j6Cn8Jo+WPtILDoRVT2LRGpElxAo6ec2a3wxw4rY6axaMIqEcgcV7VM+en8TN20c7VJ6ZrqgSatrc7WABrpM5ROi02+UMozTRg4m/FdqwBBraAuUdqGm6b4h0e60PVo0ltL1GikVxkDI7fj3qKkb6mkHy6H53/ABM8BXnw78X6h4cukOyKTfav0Dxk8Y+grhqR1OuEeYw7fU7yybZHK2PXtWJt7M1I/FM4CpcqHB6kDmhOzFKnoeofAbQPB3j7xxLpXiDVptLt47CWYTQ3CQMWDIAu5gRg5PHtWNaLlsVTpmGjqXYScDFfQxbPALEEiIpZD07+lavYcdyq3zMTCW5PJz1qC7Ceaofb1K9aTY9ipexm5wYx8ycj1FIB8KhrPe5y4HzZqW2aLYqIEuAY3OCOam1yhs9vGoTDktjgg1EkkOLOX8QaOJ5NyjEh+6w65+tYs0b0ItE1WSMjSL4ZZeC/rWU0hwYurJJ4fuo9VsiCgIDj1FYSSsdFPc7fTb231ayS6hIYFfm+tY09zoqO61OC8Y6N511JNb4G0nOO9e9hHax8bjo+/IwdO1V7eYQy8c16bk+55XJodbp99HMgw4JraMrmXKWXQNzjNXLVaDiivd2haFsg/jXPK6Kszn2hkjkIHSsm5XKUV1LVvk4DflWkbstaFvZEQAcVt7IHV5TN1PylG3AJPtTVOzOadVM4vWNFfe00OFYnIwMV10m4nnV4KqVLLXr7TpBb3SsD0VieK9ShXcHueVXwF1c7/QtajuI1WYcno1evRrp7s8qtQ9n0Omt7shdp+72Nd6tNXOJtInhfz2wpNP2d9hqtylpIyinJzxVSgi3Ny3JIJlJEeORWEqaloyoVHB3RfgYZAwMGvPxeAhON+U9vL8xqQmlzOxHq64t8L0OcV8XmWC9nqkfpeV5hGrG1z5u+MDTP4m0OBxiNZZDjtnHBr5vncJ2Z7rXMrowXbajucYB5Hcmt3K6ujBrXU5m51h5r1okiYLH1XPJrGUmaqKO80zwnovizw7PqWnNsv7ZNzxAcjArOLZclFHncV7daZqcOpWj+XcWMoljYcEEHnB7V0QbOedrH298MfEyeMNEs9YPLzqplA6bgME1VR+6GGX7wn0i51oa1qUUCg2xkPln8a8irKXNa59jh37On7pPq1nGLsRzRASSLlsDvXTQiePj685aNlmBIvszoitwuMV6UVoeGy1Zq32IOyjaPXtVCEIAkMTKORlaBk9rKIwoPIPBpoC85VmR0Y/KOeaoRxPiiFv8AhL4piSV8gnHvnrWFTcpM1rYLtXLHof51mVdl21JjYHPBFa022KpsLrll/bnhq9sygZ0PmpkegrKvFNM1w7fMeHttSVopU2spK/ka8Spoz1otis0JXBb6U1salYEo+5mO2gC2qo6bkORQA3zZrfOxd6t6dRQBKkplGP0NADwjryEAoAkEyKPn69KAIpRvH7nr3xQBJCw2bZOoNArIk+Zv9VnPqelBD3DzGUeXIwBPpQImX5vvc/Wg0shqySW75cFloCyJzeWtwvlbPmNAWRFslhbbbqcd80BZEwSVxmV9lAWQjIIuUlYk+9AWRJHskxvixSCyJneOLqAPcUopsmSOu+E2gQ+ItdOp3kQe104ggEZ3N2JreKszFs9pvtQEp+XIDfd9hXREymyOJxGmD1I605kLUz7mYsGOTXPJs2ikUkOeTTT0G9y8j5GKYItIN0RFBRXljpMaK+0g81JQUAGB6CgCI9ayZIxyc4oEQfxYpAPWpkNDvaoKIpkyvTg1LSLitDC1fSI54XJU4IzjtSsijm4vCFuJvlkdBnOAcA0WRndlqXwuNh24x60Cb0MmLTTBM8VwDIoPGeaCC3plhFFOZYYwo9himO5p3N42n2l48bMrKfMXA9FpWuSlZ3RBJ4ue+8DLc3NuzXM0bKhC888daLI0u3ubHhC2NnoMVs0Rjk8vlT2PemB0QgZ7QsNw4PeqsKxQ+yY6gdc/jTQMkFvtTjA+lUSTQAAdOfWgTL0BPHNaxEacHStUIuxSYphZF2C4G9R70GNTQ534izBdFKDgmQfzrnxOsDqw61MLw8xSSbk4Mn9BXg1NJHu0vhOhXDPnFA+pWtgPPhOP42P613YVJnDitjobIDrjnFevA8KW5uWJJjGTXREk0IpFTjAz64rS7JL9jdYcZYGk20RJaHS2t2Pl+laQkznkmW/twjdD2J6VortmPvcx5T+098Kj458Kp4v0i3D6no6lmRQC0kXfNZ1o2O2lNo+L4mJJO3ocOp/hNcEkd0Jk3yv8pA/KstUzV+8rHb/BzwxrHiTxdLp3h7TJL+6FnJKYo2VTtDICcscdx+dEmEYNbF6QvL8pYAnjmvoInzlmOhZIx5TOrHvg1rdWHFO4juFztByaksrICZM4+tJgTpIsW52xg8VIFOCRDeuD/qpOg96lmieglxCYJOASDQO6GTxBWEi4bI7VEhx0KcytJgvERgjtWLRo9UYevaQ8mLm2OJV5FZTKgU9M15ZiNL1IAHOPmHWsJbG9N6j9P1Gfw3rZG3zLCY4wBwp9axho9Tok01oamrXMdzMzxsGVhlSDnivbw0kkrs+VxqvNnH67ZJFL5sQI/Cu+VWHc8zlKmm6x5UwjZslTThXh0Zk6bW52GnarHOhLsvtzXXSkp6Jkqy3NNWW4UhB0pyiUrPYzrqzChmJ/CsGlcbizLkeOENu7VvGJDkluUv7S3nA6Diu1U3Y8qpXSb1Imb7RLmjksYe05nZE09iGhywz7Gi6RV5R1sc/qekQzoUaMA9j6UNyWwKtzaMxobu50VwJSWjU8HHSuyjWlHc461BVGdjofimK4AjLbs969ihilbc8bEYRqVkjrLC6iPzQ8k+lenSq82x5dWhKL1RvQOrx5LD866pNCvbcpPEzuzp0FYSaWqHCSb3LVleKHCSoRj1FF+ZanZTko7M2JI0vYGgJGMcGvHx2DVaOx72V5i6VSzZ4J8fPDF9Fp9vq9jExuNMkEy4U5ZM8getfnWY4GdKbbifp+DxsatJWep5/ofiCxE0WreUksJH7yPP3SeD+NcMWlGx1xd9SDxrpGjS3MetaHqKKD/rbcjmplFvY1Ukt2c5beI9a0l5W0u4a3WRDG6juDUJMmUjO3SPGXmYtkls+561tFpGLufYH7NMEsfga3M33juKA/3auesTXDaTPR9Jt7uC4kkAO1nJPFeXON5H1dOa9noP1tYH1WFwRkJgjPQ120EjwMbLUtQ4Tdt6Mh5rtPOWpBY3En2J4X5+bpQOwx5mz80eAtADg5Uqf4DyKaAuQOd7AjqtUI5rxIvl63byf9M8fqawqblJE8M6+XtUjK+9ZlWZespTJEXbqK0pinqjW06NSccbTwQe9TWTadi6D5XqeKeNrNLTxJf2iKAsTgj3zXiVotPU9aDT2MWNAOpqVsbkojRlIKk+9AEYWeJtseCnWmBZSJ3UMSAT2oAUIEOc5+lIAa4XBCkk+mKAGuvnDpTAmtvkGG4+tAE0yxyqFc8Y4oAiWKWMYlk+TsKCJLUmEMDYcMCMdc0E2ZY8tE/wBUwx6ZoNLoajMWK460DuTRwkHftxxQA4vggHj60AJJ5X3GI5560AJDJHGdm0YPegC4wUxkqQcDJwc4FAG74E8FXHiacX2qSi30iFjuY8M/tWkbESaPVNObQ7BDb6DbrDbRtt4H3j61rddDFllJPPmGOQTWkWZTLdxIFAUHoKJtERMy4kHNc8jeJHGc81S2BrUsRyEMaANSykDJg8+1MofNFwWzx6UmNGfIuG4qRjKACgBH5HFZMRGQcHg0CIGB9KLMAAYn5amSY0L8w+8agofkbMZqWi4tJDGjjkUg9aVmO6Mya0QMCAetIzCWNFTIYZHvQJmHqUISYSFdwfr7GmSN061QHcDyTkigBmtxplS5URSN5cjE9FNAE9r4etrERWMExkUsCBIuMDrRYpHX6ZDGwzIM44GKLMZr3FvssyE4GeauzAyJExyO1NJiZGRmmSSQQ4z70WEy5FHxWsXYkvQoNorVAWY8jtTGSwOQ/IxzQY1DnfH8+7Swh4Hmpz/wIVz4j4Dqw+5X0mHBdlYZDk9a8Gr8R7lL4TXhJMqgkHufahDe5DbuguyBzgnn8a78ItTgxWxrW8gLDHpXrRPEknc6LT2bH3T+VdESGWpGZDkqR+FXckW1vBG/JA7daltD5To9PvBIQcjj3rSLRlKJcu7jjIHI6GuqnbcxcS94f1tfO+yXYBRwVbcchge1Ksk9g1R8y/tJ/s9Xnh2+ufH3gu0abS5x5l1bKCxhJ6kAdq4ZQZ1Rmkj5yhvFkT92x4JGMdx1rmkkjqjJ2uj0z4B+NNY8F+Np9X0UQm4bT5YSJo9y7S8ZPGRzwKybTNFUZHlRcPAzE/jX0J4hLHNHbnbGpYn1oEwe/BkwUx+FBIedySq/eoGiWHMjHevAFBRSuN21mjTBBzkdqlksnMi3FsHLZ4/WkxIht23x7TyQcn2rI1FlCN0PSi1youzKrwrNnI68VnKJpzHHapo4E8kkWVcHIPpXPKI1Iqpqpvozpt0mx4+Ax6/XNYSibxkP02/XTp1sb4mSEtxJ/dpqs4qxzzwSqNyO6GhaRqturoocMMg0SxDsZLK03c5nWPAsVuzywxkZ6YrOnieUqeWKRzE0F9psuBuKg16GHzH2TuebisptG6Rf0/xJLFhJQRzXq0sequ54tahOjsjUbURcruB4PvXZGcJamCnPl1MzUMlcgcHrXbTlA8+tOdzNCBVODXfGcXoedVjcmsSGlGeuac0uVsuhHU2QuYmWTjA4rg+0d0vhMe4QlwGXPavQoq6PNqOzK93pUFxCVaMHPanKJUZHOyafJpM4mtydvcelOMuVGnslUVzrPDniFF/1mDnpmvWweISPFxtGSOvt79ZFHlOGGa9ZTjI8WvSZdgmOcnkHrTaVrozhTsiwIVm5C4xzUm0YklnfG2n8t8496iRqpOm00aeqabpHiayNpexIUdSpyK8rMMCsTGx9Tl2augtT5Y+KfwE8XeA7+bxF4KzqmmzndNZqMlB3OenrXxGLyqVCTsj7rL80hXgrs8/XV7HJS9ZrGYfejlzwe4zXz9epUoux7XLGqrorvLahsicSE9CtQqrYjq/ht8OdZ8cazEi2skenwvvklkQgMBzitqac3YTPsnwd4ei8P6VBZ26mNEXCdMEV0yhyxNKPxHY6TYGGImVc7jkVwNXZ7lOfLA5q9fzdck+TIU110o6Hk4p8zL4yAB0B610o5Y7EcUQDyKkqnuBQMrMxlyq884NAEkWS3kuvK9BTQmW+Y5Q5PylcfjVEmB4tUG8t5k5GNtYVNzWGxXtPTvisyzUtyyR4A5NaRM2asLugynOK26CR5p8U7NIvEMV5937RHlvc14uK3PVw2xyBTPTA/GuI7eowJJHkl+D70DJUj3DIeqRLHkyQjj5qYgW4idtowW9KgB7JyCqcnrQgHJKinDLg1YEpKkcgDPQ5oAgZGQ4WTdnmgCzEEZfmbOOo9KAI3AjbdE2VPO2gGPjuCTt280GTJwjOMg4NA47jxM8Qw549aDQczwyR/fHPpQAyKJYxmNS4PqelAE8axbthA4oAvaR4fl17VYNPs5mUM4abHZO9Ansena1cR6ZYJpenARRW6bfl/iPrQcpW8JTSSWUhdizFyKunuB1topjTewwe1bkTCacE5JqJERKVxIjjAPNSbxEjchcGgph9oYHlhQgL2nXuXwWFWBsqRKnHWgCpLHgnigCs42mpYDaQBWTKQj/dP0prcGV26GtCREHaonsNCsCDzWRQgBPSglj0QZoEVp4i3ArLlLKUts6gsc4oSsJlO4jRjtZc1RI+ztEQ7iMA0AR3umwXcn2W4UtEx3MB146UAaMFnEl+t6GLOkXlgE8Yx/OqRSNfSkXCY6UxmzdIwsSxBxmrFzGC/RiKBN3GIuetAi5bx5HAppXEy5HFweKfKSTRDAA9K1WwFlUJYZHGaa3GiwY4wM5xTkYVDjfHjAWscZbPmTRKB9XFcdf4Trw+5LphysoAwC5wfpXiVdz3KXwmrbKSMgc8iqjsN7kEUapMzDtmvQwu5wYrYvWjqHGT14r047nkyOtsVbaeK3ic8h99KQgGeRTkKJkm52kEnHNY9TWWxu6TfM0igGtYGEzoZZB5BLHkCt1KyMuVsxotTeG7Dqe9PmDlZ6Pouow6xp5sryJJo3jKMjgFSPfNOWqMpaM+Q/2nvgFF4Knl8eeC4WGl3Mu+7tlXPkseuPauOpT0udUarUNDxDwH8VLH4X6tN4u1L4X6l4+tmge2Ol2EhSRS7IRMSAeF24xj+MVyunzfCdmGp+0V5naBEEzyM+D05r6C541yeCeISBSAwPei4r3EaRZboxFFAXnii4WB93mARjjpzTGlYlPmIpMhAQc5FAxI2RhuTBBpNEsq2kg+1zWswGH5jx0pWEKn+jTFZV4Pas+Vmlyw4RpAUTAIqoxswuJMVtkwgBJ6+1DjcepkXlirMZZNuTWE4DVzmNd0qF0M1upEi8gjvXNKJqpWMSxvPtkb2V6gSRTtUt1OK5pQ1OqEmauheINQ8M3CR3jmS2JG3vtrNo6Yyuem6Zq+m65CuZFJI9qycDTlZna34QW5VpIFBzzxWVROKuaQgpaSPP8AVNAn05mMls+AeuKqliJQOPEZfCrsV7I2smAJWRs4x2rup45rdnk1cmfQ0ptLkmiHlyAj613U8xseVWyWdzNl0i6j5KE/SvYo4+NlqeBiMorRbC0t3jlG5cYPevShjYSVrnEsNOm7NGsVJQtjjFVCSnK6ZpKEkjPuIwr5YdelepQ908mstRik9AOPeuiUL6mMaiTsVry1WWLcUBrjqRdztpVNDCvbGa3QXFqDuBziinUdPcupCNRG54a1oMoR87u4PavRo4pyZ8/iMLK+h3GnSB1L9RjNevTqNq7OJw5VZl6KfecKQAK2TTFHQWaBJAZM8j0ok1Hc2g4PdFVL2SA4DNjNYuRqkn8JrWmqGVcS4aM9Qf4h7iuSvShWuranbhsRVwrUm9DM1PwF4J8Yu1rqOgW0nmnjC4P6V8hmWVpNs+5yvOI1klqZumfs3fDTS9RDw6UQ45KyHIr5X6vyPU+n59D0rSfC9rodubWytI4rcLwIxXbQgmxOZs6dbRC2jS6U70JK+1VXtaxvQV3c0jKixk7/ALozXmxjZ6nqu7jocLHP5upTzJyN5rupI8vES5dzWhPmNyMVb3MVK6IkCQX+0LkEZpDuRchnUAD5s0Bcdht3mgY5poTZM0u+2CAHeDnNO4jE8SZEUEjdQ1ZzjzM1hsVrLnnPSsmrFmpEz8DiriZN6mtAQiFOeeOa26CTPPvixZTtBaX4GQmUJ9K8nFU29T0sNUSPOY98jFZ3ww6Yrzutj0Ivm1LiKRkMcigoaGkjkyQdnrVIllhDvRpk5AOMUxEGNp3rHzU2AtW7CUZfIPpRYB8qo6eXgg9jVAVowsLbZnJz0I6UAW8xYBjORQBEUZJTKjEZ6j1oAQXCliHjxg0APCszbsYPagjlZYjkMa/OenegajZkq3NpKu1z0oKGhIgxMDZXuKALELBvlAINACXMLRAyA84zxQS5pOx6b8P9HOjaG+qXhBu73lcfwpSJc0O1VhIjNknPPNCdzGxd8HQFbRiwwC5NbU4u4PQ6iWRc4XpitnoZy1IJMkZrKTuEYMouwDUjVKwoY44NTzDKd0SpyCcGjnSAfp9wY26nr3pqomB1NhdK6Hr1q1qBbkTeNw71VgKk0fNS0BAVxxSsA2s3EdwIyCB3otbUGyExt0yKfMhDCrA9RUTlcadh2QcBhzWdx3HKFB6U0rksViDyvFOwEEmQDSuirlSUs427m5o3E2UpUPnAFs1NhF62iAwD3IosBXk84T3K2qo86r8iucA0WAj0O61C6sXfUrRLecMUIB9+34VSHc6LSBkJg0Bc6C/QDTANx5Na8plqc6UBUjFHKxxWo0IF7DmjlZZcgTAGKuESZOxdhUbOa0sTcVFJJx2NFguWl6ii1g5rEzj5OoptcyMpe+9DgfHc+2W1j/6eoB/4+K4cQ7I7MOvesX9OlwkjcYDE4rxamsj26ekS/a3iEA4I7VS00DcjV8yMoPU16GGVmefi5JGlp8QZ13MOK9SK6nkykddZsAnPetVKxhJ9Crqcsag4zmm5XHGJz885ztB71k9DSS0NfRLoiZAT3rSLMJHckiSzOPStbNii7I5K+MkVwSGAANHKx3Om8HawI7qNWfgnFaJ3OerFvY7bXLaw1ewuNN1OGO4sr6MxyxsODkYz/WtVCMtyKdR03orn57/Hb4fWvwY8S6rZ6h8PpvGWjPD9otrMXqWoVGmjAfc6sHKkgbQCfmzxtNeBmVOre2HaRVeFPEq1So4PyNEsGR1eM5zwa+kMRIkGM7gMdvWgaHopE/mj+dBRZMg2EJ1poCEGZ4yhzyetMCUIxi2dAPSgllZ0W2jFyhzJEehoESy5ugJScll3dOlSWSKdyDaeVoBEbruJLe1BRHdJ5nyAcYqZRuUjMewQ/eXIXOK55RGcxr+lhmMkUYV4+hHHNYSibRkZlrfi7RLPUkG8DAz3Nc8onTCYiXup+GLwXNhG7Qv94dcVHIbe0O38P/FGyu1EV2WRx8p4xzWlOkpuzE8Qqep1i3Gia7H5QZHLjoazq4XsXDFRkc9rnwzhctPp7bTtzgDvXnVKM4SsdcKkJLU427tdc8PMRcWcksI/iXnFVGFQmVOnIt6X4p025PlvKquONjcGuqDqo4qmGpS0OgEumXqDei5xnKit1iKsUcFTLKUtkQzaVGyk2rA57V3YbHzi9TzMTlK5dEYuo2ksZy0fI4r6LB5kpOzZ8fj8rnDYzxy5UjBr6ajXjUieE6DpvUWZWjXYT71NSN2aKRm3CgjpXNKJ0RkY8qNZ3BnhBAb7wFFKfKzCtTujtPDGtxlQkrfIRjrXr0K99DyK1Ox0LOiANESQ3Oa74yOblGtqflgqep960lNdS4QIBdRSKzOOanniXflKDaqUYwxPtJ461hWqRguYqN6rsjp/Cc00cq3Mh+5yCfWvjszx8W2j7bJcHJWZ6DPGmr2JlVgLgcqw45r46rX1P0FUNDloPGFxpsradq6vE6NgFjwR61pDE8quKdDQ27TxVZX7x29uxkcnGR6VftfaF04cpoeKtTg0XT0gL4uJhwKGrHRKpyo5bTUO5mcnLnJrrpHmV3zM2kkVNo9uab3IjsSzGJbiN9uc96QyG42LdFI2zkZBxQBGszKNrL3oAdIxVQE/GgDM8RIzaashI+R6DWGxn2MgXA7gc1jLcs1YPnOQaqJg9zWRtqeYeo5rdCKWq6QPE/h++sG5kCl4+O45/pXFiYHRQlqeGPaSRPJDKf3sJKH8K8aSsz16TuRxXZDGKTgjvUm5ZSbnaULLVIlk6MYnD/wEfd9KYg3EngigBCCx4bafUUAIMhvLkdiT05oAnNsoUBl3fjQA0hrddwTKj3oAdFcxytlR9R6UALNGsv3TtoAVJWBxQA6Uh4yMcd+aAIodkJyFDZ4oA0INhGVK/QUASBJWbKDBoAveHNJvNc8RW9i5/dofNl4yNooMZbnrN5Mi7YYwFRF2KPQUmSc/qU2MRgZJO2lEDqtKhS0s1h74BzXVS3JlsWmkwAM596uRAb8oeKxLjsUJGwc4oKHodwH0rJgVrtcjr0pMCnDJiXniiIHQ6Zc/L16810QA6G3mWRMY9qsCG5AEhA7UmBWYcZzSAZt96gA2+9J7ANZMfNmswIG60WuAmOc0+QB45qlAAp8gDWIbtUcgEMsYGaTjZAZ90oWZagC7aIXZSOnGaAIruxS6lkkWQxOrnDDr0oAg0uJ/tV0k8xk2x5B9D60AbWjMTt56c0IDpb75tNHsa6CDntvXmgaEKEkYNBRbgBxjFXEiRdjGEzVEhDzu+tAEwbnpQxMJJcKcmnHYiO5wHjU+dd2We93Fx9HFefitjtw/xl9AyAhB94mvGl8R7UPhNHSoPMRnY/cOMetX1BbAp2TN3w+K9CgeZjDX00v5v/1q9SOx5UtjqIeIfwpmD3MXVrnbJs60GsTDmlJfOamRc9jR0ecmZecYOauJzzPRbKQtajJ6iuiOxKOZ1xgsxwepqgGaHeslyhEmNppRJqbHq2kzjULQIzj5e/vW3K5xtE5VNQlzM8j/AGlPCvgTxX8M7mL4h63eaOljcwx2t7aa3Fpc+5pASgnl+QggH5GByBwMgEcrpUYS/fx5vnY2hRnipXi0vU+djOktvyvO0gYr0DKxWWJpCNnGKAsWIYucs2RQMleSBSFVcGmgFlgnMYeEqQeue1MB0ZIXZuUkdTQKxWIDuySdG4oCxLp0o8mS0aPBU/KT6UrDCKNopNpbhjQ0NBJMiY3LnPWkMXIlO5VHToKB3KuWGQ0eBmpcUwuUb7TvtCnCgBq5pouLOT1jQd2WU7Z4eVPuOlc7VzoizPs9Scyiy1KMiRTjBHBHrUONijN1/RZ4ZmvrAqoznC9DUxk4vQxrQdSNkRaN4pvIJAoleOVPqAa7Kcr7nFKc6J6BpHxQuYI1S5Bb1NdCwsKz5mTHM5U9GaE/jSLVYzH5a7X6ggV1wy2kw/tlo5XXPB+n6y/2mJzBL6pxVSwEFscazmbkY8Wn+K9COYpftUKj5Qetc08CmtjupZtdrmL9h49MTiLUreSF16nBxXHPA8ux6MMdTqaM6a013RdZQASxSZ98GudKrh3eJnXw9CuivqWhBgbmxIGOoFfQ4LMakVaR8hmeURV3TOfnkZW8p8gjqSK+gpY2M43Plp4SpS3K8yKVJMi1o6nNsTBSvqZN3dJCxRgrcelZc3KdMqc5FGy1b7Jcbd4AJyK0o4nlmjkq4R2bZ3ej63HeQbpHwFHGT3r2qdbmVzyalPldkR3l4pl37x+FKpWk3YIRaWpXOq7FIU8e1ctbESprQqNH2jDSIZNRvg+0gA14mNzaajyns5flkp1FpoehWA8lFTAwABXxWKxbqS1P1DLMtVOKN221QwLhjtArz23Pc+hdGKHanb6T4ktfs92FZ8YWT+IGtNbWM3Ti9A8M+GtL8K4uLy9RgmSM9xXTRujCcYx2MrX9XTxTrMlwoxFEu2MD2ruS5tzirT1NCxibyFkPBQDIrpgrHK9TUXy3hEgB+ah7gSzwP5SMD096AI3WONo3YEn1p2FcjcCR96g0mhrUblQSCeaRVitre2XTJYyBhAHpNlJ2MbTCske8AdKlq4+ZmtZMFJqlFEWL8k4CEHjKkj61alYOVPQm0G8a3nBADDJ/Gs6iU0XFcj0PKviNpCaNr804IWG6Yuv1PWvFrwsz1cOzkJ5YGTKcsPbrWFjquSW1zlArgrQIupygBOc0wIp4JEXzonJ45BqbgJbIZuWbj0oTAsLboPujk9yelUAouRbnZMWIHek2BILlDyASp/2c0rgI0O5RPbrj1GKLgLE/mEKeDRcBWhIOBxn3qgI4v3DlZTuUmkwLqxQkZUcEUrgMMZjO+IYx1x3ouBJHduc7vlA4NFwPRfhrZPBYXOsTD5pj5SHvtpowlubd1Km7JNPcRh+Y1xq0FumD8+4/SqUEibnYxSckKc4AFaRfLsKT0LKDd1puTYkrjm4GBUmiVipIoLGgBYxjip5UBHMobrScVYDNnjWOTKk9aiAGhp8uCVB6VsnYDo7G4x8pI5xVxbYFpwJSWBpsCuw/hNIBNoqAEIFADJOFqeVAQ7QeaaVgEwKYC9KdwCi4CYFIBkgzkVMtgZn36hWRh1NZ2JuWbB2BGPamophcnmTZPKpUdf6UmrBco2albi6YYAKYqFqFzS0glTgduK1UUFzqLrnS93cYraxNznt2M5FFgTIyzs2MYFFirklq9x5hDHCD0qoqxMjRilbIjzkH160xE0PG760ASOdq7hRuJlWaUshOeRzQ3yrQUUcL4plY3VmTjP2qPH1zmuHE6xuddHSVzft49/8A30QPwrxZfEexSleJq2cIhVl/vcmq6lLYpYJd29Xr0qB5mMNXT5WWTAA4r0YO6PKlsdIkrfZixx0rW2lzB7nMapclpicjIrLmZtEynlLNik5GjV0aGjylZwParjI55I9E0q4aS2AbHA7V0xehl5HN+JLho5sDHWnc0Ubmfp1yqybi2COahSaZM4pnpWgaqEhiycDjOOprpjJt2RyTppnif/BQWXwunwIiu/EutT6ZbPrlmqXEKKWEuyXAyVYrlQ/KjPboTXRCtTpfHDmO3LpUZtwrJv0PHTO626og57mkcQ+CaRFIx16mgBbe4ViVZuhoAlYo54fkU0AvN0whRyuOuDTAlCRROI1YkjrQABCQW70ARQyLHdIXDBGO00AWbxVIDRHle9JjQx03xhe+KQySFVWFkx8wHFAETRlYsDrQBDh2+UHpWMokqWpTurEyE5C4PWsHHU6IS1Od1fQ/tOJBDtZT971pSidBkRNNZSG0uU3q38R7Vg4lRaT1KmueGlKm9th1UtkCmpcpjUoqrseQS+OPEWiancW01mbiCBiGwvz49hXdhq9keFjcFKM9DrPDXjzTNYUGxvljmX70Ex2sK9OniDxK2Hmmdba+KbhBtZt6+ua6o1VLcxVGSNCLxIrrzIcVro0VyyWiCW+s7tSJIVfPrWTpxkbU6lSnuYt9pOnO3mWzSRMOfkbArGphoyR2wzJ03qQRap4h0tv9CvPOQdUfJriqYdx2Oz6/CcdSO68Y3EuRe6a4buwOKKU5U1Y4a0IVlzIqjxBYzLhi6Z6lgeK7oY7lWp56y/meg2SW2ulDJdoT9airj7I1hlVZmZf2Y8rzWuo1IPXcM15zzRxkdTyWpKPvF3SNUKxCNJ92OMg8V9DgMy9oj5/HZZ7Fm0L4FAS/X9a9OeLPLWH5tETWVvLdOSQdueteRjcwsj2MBlqqM7PQoY7UAqAeOtfJYvFSqNs+/wAty6FKCujpFuU2jA7V50YuW59BGcaasVrrUhDkuwBH+1W0YjlMx5vE8sUhMGTnpit1HQ55Tsi015fXkcTzzMyt/CT0ropROOrUZtaVbqHDqOcc11pWOOUuZm7EzlSoNbRJLULTtF5fBPah7gWI42eLa7MCOaEA+RVa365K1RJCGZVGTx0pMcdyN0+bcKk0K9/iW1liHUoc0mBhaY3kxrGf880gNmAADI61SAddSg4iH0pS0Q1uWLLzIUBiODUQfMrFPc4/4vRxtb6fPJncTjPpwa8/FxtqelhjggIggCqCMdSK4TrIZYRIuU4I/WgCOO6udwhChNvGTQBoxksPmOcjmoAY0Yh/eR5wOwoQE0VxE4yWC+3erAV5LYrskOUPX1qWAkDurbEGYu3FIC0jHOAeKAEkgEuXiO2QHtQBXjVx+7upMN2IHWrAspbocHOVpMB7QtbjzIeU7rUgJFdRYKk5buPSgBjpJcyrBADulIVcDvmgD2mzt00vR7XT4uPKjGfqRzVIwluZl/LtTcx4piKPh0C41Ce4I4iQgGtSDpLCViMA9TQKWxqQuccmgID2bI4NBoQN1oAVOtAEEr8ke1KWwFG74w3esoAOtZGSUHPUc1p0A6Gzlzjn0rSIGgHOODVSAKQBUAIelAEb/doAhzQAUAFAEgVcDigAKrg8UAV5Op+lKWwmUNQGTHWZJYseJE9xVRAu3q5u3x6CpkBmRqBNdj0jBrOIGhpLAIDjmt0B1N3/AMgvHsK1JMDAGTigEIaCixEo24x1poTLKIMBhwaYiWLjNACEuVOSeDTQitdfKjbeOKmQROB8TuftNiWP/L5D+rgVxYn4Tqp7nX6cEO0jnDsa8WXxHr0vhNRmVZMlscVX2i1sZoP3sH+OvRoHmYw1dNVWYkjmvRgeVLY3JpFjspSBgKDW7+Ewe5x91MJJiT0rnNolIuA/FJmj2NHTW/fKV+lXEwkd/prbLcY44rqjsY9Tm/E0g80n3pmsTGtZ1EnWs+opHYWeptDbwCJiGLYreN/s7mHut+/seOfty2c/ir4N6doLSz7pNftpkhhsnupZ2WC4+VEWGXkAsxJUAKjcg4B568IS/jX+Rvl0sVGo/qdvmeezOkW1I1J3HHWvTOQsO22X5OU28fWplsJhDbx5JkcKxqBEvkwRfMJd59KLsB4lURNKsexl7etF2BLEglTcGCueS3pW0dgG7GjfliwXqfWmA24h+0I3lk5AyKAH2jGW2C9WU4NACxmQ5GBwaAFZ/LO5x+VS1cAUtKfl6e9LlAJYvLYH86LAV5I2HTNJpWC5WuIpWAU857VjymsWzG1XTFMTKsOQep7g1nUjZG8WZVhdG1f7HqhGxyAMntWFjRSscd8RfhvcX7NrnhnJuIhu2jpIO4rSOiMakfaM8Rv9JsLy5dpBNpepIcOVO35vrV8zRySw1yaDxN4s8IRhrq4TU7E98fMB9a0p4zl0ZxVcHfZHb+G/Huh66itHdeTMRzC3Wu+lmEb2Z5NfBzjdo6r7XtUGN857V1rEqpscThJbgt3I/UGndrqS/d3Ee57GloP2gjEvHsQDJrCpY1hVlayMq80e5uT5SyA57DiuCo0ezg6Up6mlaeE9NsbUHUbxUz/ebFeNKcm9z6WlBKxn3cHhFrkWUV9E8zcKoOSTWU05I7k4pbEbaO1nJ5dpEx/vHPFdeFrSo9TxcfhIV72Rp6bp85fdcudg7eler/aPOrXPFpZNyybaOgXVrezAiggdx0yK83EYiU+p7mFwsKHQuR+ILmBNyWxA7A1xpNnpJroSR+INVuk+RCietbRjYHJEyQXd5tkYuMHPzda1jExlXNG10MTJHvJzmt1E551nJWOistKyqhuinArWMTFu5t2tutu3AzmumKJZfgXDlqoRZiba24irAsI5ZcZ68UAQQsUEkbEnJNADQ25FTuDmgB7qwUsD0oGVZY8QNI33iG4/Csam5pDY5mylLAnuGOfbms7l2NeO4QKeTx0ouwsiGGaSW6O4cZouFjXiLDbgkVukuU523c5b4nxmbSrYkZ2t19K8zEno4ds8xt3ELN5zErn1rgkd0WTNPtxtjJB71MTQHPnjHl4NUAsE5D/Z5Dj0NIC7CwQnPIoY0Q3dsNpnhwSDyPapGJavDMMlcMOtNCZdikiB29KYhkrzW8nnRDKHqKTKQR3U8rFogMnmkBNLHJOoZzg+1BIQ3DW7NHMBt7E00BbE0JUP5qYPamBn38Qz9otwrEdVXjNAHRfD2GPWdcg81MCz/enigykz1K6YMGb1pkI5nWLmOJTuPFAFjwgiHS57nvJIcfSi5BsadMIzggd+tVF6jRrRuGGasoc3SgCCQn1oAWI+poAjOMGlLYCtcY2E46VlACjbyHzuprZAdBaSnAoA1IpTt61SAlWTI60wHikSB6UARyfdoAgakwEyfWkAZPrTQD0J3DntTAcudjZ9DQBC3TmhoEUL/oKmxRNp+SVz6ioloJmjdvgkY5IHNSSZSf668/65ChAXNLbgDFbLYGdPMT/ZvJNUYp6mMO9TLY2FAGelRFgSc4GK2QmXIM8ZpiLGACeKAFkAEZwBTE9jOvuIm+lTKJlFM4PX1EmoacpIObhD/OuDFK0Ttw9+bU7LTo1SAZ+8WOPzry5o9mHwizeYrgMxPfr2rNfEKL3IY1yuc/xV6dA83GG5pgbJAAr1I7HlF7UJ/KsyhH3gRTb0BbnIXEgDsawkbxSKpcZNZxbuaSWhoaaxLg5PFdETmkd3p7lbJWJNdUdjIwtZDzOTjjPFMDEjDeZggAdM1i3qUTQao0uppEkxCQ4HXjNOM5Rd0TKCmrbHA/tR+HtE+IfgcaB4p1a0s9Pglgut93HK6eYrFQAI5Ebd855z0zxW0MNDEu9WVjfKq0Kc3CS+ZwMD4TdJID6V18yPOsWI59q7+oFJyTE0SQyrIfMC5X16VNrk2ANs6Dac/WhprcLFgbJGBZ+3QcUgsKw2OFhB4reOwF2NpBHtKjHemA5PJRWZSAxFAFK2nEWoPCRhZeQKANCZViUMqdKBXIGdWQkcE1SQx0caMpfPIp2AYAXYZ6Cs2tQGzfLHk8Y9aTQFG4v7AFRJeQgjrlxUXRpHQqzXmny/Kt7Cc+jg1nNprQ1vYytd0u2vIC8bIWUZVt1ZtWFzGTpXim0sm/s+8u4kJ+UMXqG0mJuV9EReI/CXgnxVEHlksxMeN6sB/KhamkW+pyT/ALP3hK+Yxi/kbn7qkFf51k6XUcrMtQfBHwhoCiYW+6VTgSFsGjkcTCdFVFYLvSdFsY2aTWIYmUcIzrnH51rCtyHHPLr7I52PxJpxuTawTLLtOAVYHNdP1zQ5J5ZJ7o1EuTJnFiG96X1pmf8AZj7Fe5nEJO+aGDP95hWVTEtnTTyt8t7DLCWJrqNn1yEq+QVV1rinWmz1sLhvZaNHHfH7w1ewaPp/iPT9UkMUMuyVEk4PvxXPuejojz6yluLHVbLxBZNiGQqwLnOMDkZprcltn0Zp+v8Ah6/s4LiW7t45WRdwLr1I+tXZMmxv2EGl3seYZomGOMMDmnyNfCKUuUZcaTZwyB5pkReoy1axprqRzXLltFpc0iqtzA2RgDeKHCz0FzJGjHpqQrxtRMZyTWkYi513LVvJpgKo17CDnkbxWiiZSSZopcabAAftcO0994rZWMuWxp2upaTgBbuEk8nEgrWNkFi4mraXGf3t7CM9MyL/AI1rdCaJRrekA8X8GP8Arqv+NFxcpINc0nH/AB/wf9/F/wAafMg5SRNb0rIzfQf9/F/xp8yDlFTXNIMuPt0H/f1f8aOZByinUNPY7o7uId87x0ouhWZC+r6du2/boCf+ui/40XQ+UiutSsVTcb2EDB6uKxqbmkNji9L1myfUp7cXkTDJPDCs20i7M05tasIIxuvIVJGcFxS5kFjQ0q9t7hQ0c8bZIxhgaaavYTRsfbY4BmV1VR6nFb3SjY52ncy9dvtK1TS7i2NzEzqhZQHBOR+NefiIt7HoUGkeQyXNodyzTxrgnqw4NefNNbnfDUrw6rbtL5C3EbAdPmFQmaF57iGJPMklRV9SRTuBmXOv6Hjy31KFXz13j/Gi6C5Jpup2s8hjS/WRfUMDmhjRpNLbRjc86ge7VJQ1rrTnUCC7i8zthhTRLJIbuJExJIuc9c1QhW1mygOxriPJ6gsMCpZSHJfWxcTQTxhT1AYUhkyavZBtpvIgf98UWILL3FlNFiS4jIYdQ4poDJM9jayki8jKk4xvBqgNCPUdMEW83EJBHdqBNpHb/DWTTbe0ur9b2DdcHYhDjpQYykjqbvXNMjBDXsI4/wCegH8zSuSjivEer2s7FIbqNxjswNFxnTaXqdhpWh2iXl1HCSoZtzAdqZBSTx94XW7EX9rW+c4x5q/4047jR1Wn6xY3yB7S4jcequD/ACrQo0RPkckUAVrnUrGDImuo0I7MwH86AI4dV06Yfu7yJj6Bwf5UARz6vpkAxLewqTxguB/OlLYCJtT094Sy3cRGP7wNYxdgMtNc0uOQg30GQf8Anoo/rWyaA2rLxBpTbVW/gJ4/5ar/AI0XA1f7a02NAWvYRn/bA/nVIATxFpGf+Qhb/wDf5f8AGncCzHr2mScLfQnjtIp/kaCQbxBpSNta/gH1lUfzNAiOXxFpBIxqFuf+2q/40ASxX9pcjMNzG4H91gaTAkyPWkMry6pp9s2JruJD7uB/M1SAZ/wkGjf9BG2/7/J/jQBIPEOkngahb/8Af5f8aBCSazpo+Y3kOPXzF/xob0GjNu9a0uWRVS+gJzniRT/I1Nyi3Za1pcTKHvoByOsij+ZqJaiZdm1fTZpCY72Fh3w4OPypWZJl/wBtaVHqFwrX0A/c4/1q/wCNLqBe0a/tZUDx3MbL6hhWyegPY0tV8Z+G9N0/y73V4I2z0aVf8aoxW5iWvjzwpdyCO31q1cnpiVf8amWqNbpm9BcwXCiSGZHU91YGpjFjLSSKvUZrZEtoSfWtLsE33l3HEP8AacD+dGwrozf+FjeDfN8n+3bUP6ecn+NLmSHubEWvaRdwh7fUIGU9CJFP8jUupFK4+RsytS8SaNbho5rvcTx8oGK5pYpdxxpvscfqd5peoanbSWuoIgtpQ+H4ArjrVlNWudNJWZ0+m3FxMFcTLKvXMZz3NcctT04TVrG6kaXUYlTJ2jBqIp3uESnDFjPH8XFenQ1PPxkXY39MQLyvevUS0PJGa9LiJUU8DmhrQa3OQvJMk81zyN4qxWV/mGKiO5cnoaunM28cV0ROeR3NpMv2IKw/hrpjsZFOVI5vkxVCsc/rbx6SHlbAU/dz61g3qVdGPoUbN+8YfNI5cn05pxkk7scXG+upxHxm8I33xOeLRNIQXd1a3S3MVqvlf6QVjdSv7yRBwrs/BJ+TpjJBUxeIh/u9vmbYSjhOdyxKbXZHAWMjzKoc/KrDcfQV2HnGuzQgPFGQVK8H3oQmPttq22zvjNawJFZh97sBTmAJLGzDa/PcVmBadgCrIcg1vHYllyNz5WWpgMypODnB9KAKdyyRs12YzuhPb0oEy+Jmu4lkRcbh60EkaRvtII5z0qkUhpEgXCn60xk8XyqCfSpYHE/FzxZ/wivhe4v42wyqSOe/FYVp8kbmtKPNI7b4d/8ABODxz8a/ht4V+KY/abl0NfFej2mspp6+FTcfZluIlkEfmfbU34DAZ2jPpXjSrybPTjRikdJZf8ElfHVnKJR+11O+DnB8GH/5PpKtNDdKLPjLxR8S9f8ABlr4j8L6reLNqXh3U7vSLiRCQrywTNEzDPOCVNdKrNwuc7ormsfYV7/wSH8V6wwvG/awkj80Bwo8GE4zz/z/ANcjqSbOhUooSP8A4JC+N7VP9H/a5mZl6BvBxA/P7eaaqyQ+RHkvxy/Zt/aB/ZDhg8Ya9rlp418CmVLefWrJGhksZHKqguYGYmNXdtqurOuQAxUsobSFdp6kSpJ7HEWesfEH46eNdI+Ffwc0z+0Ne1nLb2cpBaQL/rLieTB2RIDknBJJCqGZlU61a2lkZ06Wt2fXfhz/AIJF+Bb3SYn+KXxw8c6nrL5M76E1tY2oyeFVJop3OBxuLc4zheg5HJs6OVGR48/4JB6Dp2jyXvwP+M/iS11uBXkjt/FHk3VtdMFO2MyW8UTQ5bGX2yYGfkNCk0DimfEWr+LPGngLWtU+FfizwtfW/jfTL/8AsqTTFhZ55bknbGIlUEyCTchjK5Dq6lchgTsquhi6SufZnwq/4JSaz4r0ePX/ANoj4r6zpuoX0QkGieGDEpsSSTtkupkkWRtu3ISMBWyAzjBrJzbNlFJWO1vf+CQHwRW3c6F8X/ihaXYU+XLdXtjcRq3YlFtYyR7bh9RU3Y7HxZ+0/wDAX4qfsvTL4H+Jeo23iDw5r8MjaH4htVZI5pIsFopI2JMMoBUlcspDfKzYYLSl3JaM79jn9gz4mftbQzeKr/xDL4P+HmnXX2dNSeAzTajKrjzI7WMsoIUZDTMdqsQAJCrqqbGkfdEP/BH34ARwhX+K3xXMoGNy6np6rn/d+xk/rSux2PBf2jv2F/ih+y1oN58U/hr41vfG3grTG83U7K6t9upaZbfKPOJjylxGp3GR1WMxrhipUO63Co0yZQUjjP2Xfgjr/wC3DfeMLXTPiy3gtPCUWnOWGjnUPtX2rz/+niLZt+z/AO1nd2xzU6j6ExppbnqvxF/4JseLvgl8N/FXxVl/abk1lPCmkXesGwPhMwfafIiaTy/M+2vs3bcbtrYznBqY1GglSiz5+0/xtqPjSfwX4SttWOmzeLdXsdH+2CLzfs/2m4EPmbNy79u7O3cM4xkda6p1LRujnhS96zPqmX/gkl43kuDcD9riZSTnA8GH/wCT65vayOn2cTyz4f8A7E/jf4i/Hr4q/AIftEy6e3wwj0h/7V/4Rsy/2j9utvO/1P2tfK2fd+++7r8vSn7aSF7KJ1vxN/4Jp+OvhL8MPGXxPH7U0+qf8Il4f1HXfsJ8JmH7T9lt5JvK8z7c2zds27trYznBxihV5rqN0oi/DP8A4JqePPi38L/BvxN/4ann0oeLfD+n66LIeEzN9m+1W6TeV5n25d+3ft3bVzjOBnFDrzfUPZROi/4dIePP+jv7n/wjT/8ALCj28+4eyiNuv+CU3jvR7G51F/2ubiVbWF5ih8HEZCqTjP2/jpQsRNdQ9lE5D4Jf8E8vHfx3+D/hH4tR/tQT6IPE+mR6h9gHhY3H2YtnKeZ9tTfgjrtX6U3iJvqHsonaJ/wSV8fIwcftf3OR/wBSaf8A5YUvbz7h7KJ4t44/Zu8deAf2svAv7JEnx0lvn8b6L/aw8Qf2EY/sn/H7+7+zfaT5n/Hl97zV/wBZ0+Xm1iZpWJ9jG57en/BJ3x8lx5//AA13cHnOP+ENP/yfU/WJ9yvZRPBvgH+zv4m/aL+LPxV+Cx/aA/4RzUPhlqUthFMdE+1Pq0UV1PbyTiL7VGYgrRREjc+PPUZ4BapYmbJVGKOl/aJ/YO8ZfsrfBvxD8cW/aFl8ULoLWayacfDRs/NFxdRW+fN+1ybdpmDfcOcY4zmoVeSepfs0P/Z1/YV8bftU/BfQfjSv7QkvhWHXpLxYtOHhs3nlrBdS2+fN+1x7smIn7gxnHPWiVaTEqaM340/AvVv2QfGPgzwne/GiTxve+KluZ2t/7GFh9khhaNVdv9JlLb2kYDgD923Pat8PVk5WZnVgrXKTpqvxO+LHg/4Lad4obw9L4suDa/2kLX7T9nIhaTd5W9N33cY3Dr+FdGJquCsjGhTUtz3OD/glH8QLW6N5H+1tLIwyQjeDiAfbP2+vP9tI61Tij5E/Zs+DfjH9qL41698D9V8bzeBNX8P6Ze31/M+nfb2S4trqG3ktzGJowCGmPzBz9zGDnIU58xcXy7Hr/wC0N/wT98RfsufB3XfjVc/tCP4nj0KSyU6afDJs/O8+7it/9b9rk27fN3fcOduOM5GZXM7nlv7OPwM+MX7ZXiC60vwfqi+HfC2jKq6t4juoWlihlZcpBDGGUzTH7xUMoVeWZdyBwHI+0bb/AII+fAh4UbVvi18U7i62jzJINQsIUZu5CNaOQPbcfrQK7PJPj9/wTI8efCTw5fePv2f/AB/q/i600mA3N14c1WBW1GSJFZpHt5YQFnfhcQ+UrH5trM21CDUmj5//AGW/h/rP7ZfxLvfhdZfEZvB5sfD8+t/bhppv/MMdxbxeV5fnRYz9o3btxxsxjnIdynNs+pIv+CQ/i2wZrw/tZSyCIF9p8GEZx/2/0ieZnxj4e+IU+peBJdVmbM0Sdc85xVXNVLS59Q/Cb/gm7rvx8+F3hf4uaX+0+dLg8TadHffYk8Ki4FrIciSHzRfKHKOrKTtU5XkA8CTJybPJP2pv2avHf7Kni/4f/D7T/ikPGd58Q5ZLWylk0o6csE6zQxKrATzFgTOpzxjHQ0XDnZ9E3H/BIHxdPN53/DWkq85wPBh/+T6A5mfNfxw+BXiz4EftJ+Bf2Yz8Vn16bxx/ZKx61/ZJtvspvr6S0H7jz337DHv/ANYu7OOOtO4c7PpR/wDgkD4ukmMp/a1m5Ocf8IYcf+l9IV2eHfAT9jvWv2gPit8YPhTpHx7u9Gi+E2rR6M+oy+GxMdTkM11DI4iF4BEoe0bb87llYE7TlaAbuep/Ez/gnJ44+BXwo8WfE+P9qCbVY/CWjXer/wBn/wDCKGAXPkxM/l+Z9tbZu243bWxnoaLktXIPg9/wT08dfHv4SeEvi0n7T8+iL4o0yLUfsA8LG4+zlxynmfbU34PfaM+lAJWPLP2svgT4k/Ynu/BKar8XX8bJ4vGpEFtHOn/Zfsn2b/p4m37vtP8As42d88Az0D9nL9jb4s/tXaHa/Er4geMr/wAD+BLpj/ZkFtCG1HVYBkedHvO2CItja7K5cAkIFKOzbEe8N/wSJ+BGPMj+LfxZE/ZzqlgVz9Psef1pDPnb47fs4fGH9i2az8Yr4sk8b/Dq6u0tZdRFs0NzpkkjkRrdRgsoQjaomDBWc7SqFkDUpWE0dhoXjK01rw2us20gYNFu49cVoncRyfwR+C3iz9s3xT4+0nSPi9J4Ii8EPp6kro51D7V9qNz/ANPEOzb9m/2s7+2OYkxou/tF/sf/ABQ/ZH+E918YoPjsfGllpt9a2+oWcmhNp5ignfyllV/tM24iVol2kLw5O75cGeZjJv2fv2MvHH7WXwg0X40W37RU3haPWJruIaavhs3nleRcSQ5837XHu3eXu+4MZxzjNF2B5z8b/hR42+AH7RPgP9mab4vya6/jtNKZdbOkG2+x/btQls/9R57+Zs8rf/rF3btvGMlAfQlz/wAElvHlzM03/DXlwu45wPBp/wDk+gCSz/4JO/ECzmEyftfXDEHofBp/+T6dxWPFP2d/2dPH37Tnjv4t/DuH47zeG/8AhVOsx6Ob0aEbv+0t895F5mz7TH5P/Hnnbuf/AFmM/LkvmYz2j/h038Q85/4bDuv/AAjT/wDLCldgeZftOfshfED9kj4M6j8XJf2i5/FQs7u1sxp58Omz3maQJu837XJjGc42nOO3WmpMD0nTv+CYfxD8XaNp3iNP2t7i1XU7SG8EQ8IFtgkQPtz9vGcZxnApczAlP/BKD4kxjdF+2DcMw6BvB7AH8ft5o5mBxnxP/ZG/al/Zu0S48eaJ43sviN4b0qFrnVFt4ZLO+toUBZ5RAzOsiKoydshb/ZIBNNTaAs+CfilaeL/Az6/bOGZIS5wenHT9K2UromxmfBD9m/xn+2Xovibxdpfxzl8FQ6Dr0ui/ZF0I33m7YYpfM3/aYtv+txt2n7uc84GUpO5R3n/Dpz4if9Hh3X/hGn/5YVN2BJH/AMEofiLGwb/hsK6OO3/CGn/5YUczA838CfsYfEX4hfHT4r/Af/hpKewb4XJobHVP+EcMv9o/2jaG4/1P2tfJ8vG3777s5+XpRzMDf+Kv/BPD4gfBb4W+LvivJ+1JPrA8KaLd6v8AYT4VMH2nyYmfy/M+2ts3bcbtrYz0PSi7Ai+Dn7AXxB+PPwl8J/FuL9qGfQ18UaZFqIsB4WNx9m39U8z7am/GOu1fpRdiseWftg/Czx7+w/B4RhufjJN40PjJNS2sdIOnm1+yG2/6eJt+77T/ALONnfPBzMLH0Ref8Eq/iJd3jXn/AA15Ohb+EeDT0/8AA+i47Hzj8ZtC+KH7O3xqs/2bPDPiu6+IPiHWbWybT5IrD7C809yzokQQzSAYKgly4ABJOACapTaFY+nfBX/BLS58RaSuo/Hr45eJpdYuVWR7Lws8Vvb2hI+aPzbiOUzYOfm2R/TvScmxKKRq6p/wSY+GttYTt4I+OPxK07VPLP2afUrizvIEkxwXijghZlzjIDqfelzMdkfP11Z/F79mT4qQfCT4vzw30N/EbnRtZtt5ttRtw+3KlgNsi8b4zkoWXkqys20J9GS0ex6/4otdF0CXWZ5AqJEXB+gzWrlZGbjc8n+EfwW+Nf7ams32taZ4kfwZ8OtNumtG1l4WlmvpFPzxWkW5Q+3o0jMFUkAbyGUc0ptlxhY+gh/wSY+CjDzZ/jD8W2uOpddVsFXP+79jJ/WouXax4H+0T+x/8Xf2WLVfiL4N8f6n40+HdtcINUiuU2ajpULEASybDsmi3cM6qhXcMptDOIkm0UnY6TwRf+HfFXheDUrEGQYB3MckVw1FY2TuR3P9kC/awurYtDKCGdeCp9awBuw3RtC8S6beLJoGso6x8xljxjPQ5oNIyPZNzRSwGXb9oe2VrgL90vzkiqWx1056GbbyM7/MP4j/ADr0MKcmKkdDpjKBya9VbHjvcoeIpNjKuf4aHsOO5yFzLlmIrlkdIyJ/mBNRHcTNjT5AZFC5610RMZHXRzkWoWuqOxmitHIyvjNMZw3iXVf7f137HDnyLU4YjoWrle5PKWop4tOsZbhnwFXC/Wk3y6hf2fvWPLPGF7qby6TDp2pLYz6jqrRfaDZ2ty6KLW4kOwXMMyIx8vG4Ju2lhkBjnqw8aVTWV/krnTSy9433ozUfX+kcrZ3QMDCHlJOM1op3PNNWNh5KxrgEdWq0DLEkgXy0XvwauMrCsDOA4THy+lNy5hNWHrAkJ8xRy3rUiLdsYSNpJ3fStFOysSy6i7xt3cVpuBE7GNtittPTNACyea8Hkkhi3U+tAnqJpEjRPJayLhgcqD6UCsWbgkOJFbg8U0xrQaEAHFO4xvmAErjoaQHg/wC1ff8A2Lwe0SvjzM8f981xYx2gdWFXvXP2Q+FPhO18BfC7wf4HsQ4t/D2g6fpUW85bZBbpGMnAycLycda8Y9M6DTtQt9Tt2urUsY1mmgyR1aORo2x7ZU49sUAfgH+2l4d/4Qb9pH4x+F1naRZPE1zqq7hjat6RdhfoBOFB7gVrF+5Yza94/f6w/wCPG2/65J/IVkaHzlq/7VmtaB+3dov7J+o6Jpr6J4l8Lf2vp9/Gsou0vUW5ldHO4oYzFatj5VII6nIAAPY/jN4M074i/CPxp4E1Ystpr+g32nyOmA8fmQOodSQQGUkMCQcEA4NAH5z/APBE/wAMtqE/xT+I2o6VDJJCml6Jp9+wRpUB8+W6hU/fVTizY9AxVepXht3Ej7a/bZ+Lvib4E/st+Pvil4MmWDXdJs7eHT5zEkn2ee5u4bZJtkgZG2GfftYEHbggikM7L4AeNtY+JPwL+HnxC8ReT/aviTwvpeq35hTZGbie1jkkKr/CpdmIHYcUAfHH7UXww8O3P/BTj9nPxRd6crr4ht52uVKpsludMWaeCUjGS6l4QSe0cYGNpoA/QWgD5R/4J7fH/wCLn7QXg74i658YRBDqmh+OL3Sbaxjgij/s6BYom+yFo1Ak8tmZd7ZY9yeMAHnv/BZTR9Qv/wBlrQ9V0+0eVdH8aWVzdyKR+5ge0vItx9jJJCvHdhQB9M/soeC4vh7+zP8ADDwkujwaXcWfhXTXvraEJtW9lgSW6YlPlZmneVmYE7mYnJzmgDyj4pftJ+PvC3/BQb4Q/s3aNNBH4V8T+Gr7VNZie3RnuJWjvTAyyEb0MbWHY7WErAgkKVAPqbUNPstWsLnS9StYrm0vIXt7iGVQySxupVlYHgggkEe9AH5pf8EgvDi+DPin+0Z4MjeZ08P6npulq0zKzkQXGpRDcV+Un5OSOM9KAPtL9sg4/ZQ+Lv8A2Juq/wDpM9CA/GX4Zbv+E9+C5z/zOOh/+nBK6anwIwh8bP39rmNz44/ZwP8AxsL/AGrP+vfwn/6bxQB7l+1gM/ss/GMevgDxD/6bp6APgv8AZj/4Ki3+laZ8HP2fZf2fiYjH4f8ABK63/wAJRgHAhs/tPkfY/bf5fmf7O7vVOLSuJNN2P1JqRn59/tL/APBUO9+DnxZ8b/A+H9n866nh8JaNqo8UfZvOE1tHJu8n7G+3HnYxvOcZyM4DUW9hN2Por9g2Iw/sd/CaM9f+EcgP5lj/AFpDOU/bd/bdl/Y5n8DwQ/C3/hMn8ZnUgP8Aid/2f9l+yfZv+nebfu+0/wCzjZ3zwJXC9j4t8DftEX37Uv8AwUp+CvxNvfAP/CImx0ybQxY/2p9u8zy4NRm83zPJixn7Rt27T9zOecCpQcdyVK5+u9SUfi9+zZ8Rz8Lf+CpHie8ubuK303xZ478S+Fr55FJ3C6vpfs6qR0Juo7UZPGCenUO2lxX1P1L/AGrvC1341/Zm+KfhjT7U3N7feEdUW0hBAMlwts7RKCeAS6qMnA9xSGS/steDp/h/+zd8MfB15brBd6Z4U0yO7jUYC3Jt0aYf9/GegD8y/wBprxe3xk/bt8W3ttLb3Wm+CY7fwxZSQA9Lb5rhXOSCy3UtyvGBhQMZBJ68LG8rmFeVlYq/C7K/tyfB9M426uRj/t1etMbuTh1ZH7H1wHSfBHwq+Ew+Fn/BWfx/e2VnHb6X43+H1z4mtFiiKoJJr2yS5yehc3EU0hx/z1HrQB6P/wAFTGK/sO/EAj/nto3/AKdbWgCX/gmD4Mj8H/sXeBZpNIgsb/xA19rV60YTdcmW7lEEzsudzG2S3HJyFVVONuAAM/bN/aT8ffBD4t/s7eBvBM0ENt8RvGgsNbMtukvn2CzWkEkA3AlCftwcOhBDRLyVLKQD6uoA/Lv9kTwjY/Db/grD8ZfCGkQCCx/srVriGEhQIo7m5sbsIgTACr5gCjHCgA8gmgD9L/Fd4mneFtZ1CRmCW2n3EzFPvALGxOPfigD+fH4e6cJ/hnes3UxnH5U+halpY/XL/glvfJc/sW+DrNWJOnX+s2zDngnUriTH5SA8etIg8w/4KJeGbzxJ+1j+x9Y2Nusz3Hi65aUbgpEEF5pc0rZJAO2MO2M5OCBkkAgH6AUAfBH7TngGy1P/AIKgfs1eIrmJ5ft+lX0RSQKYg2mrd3cbKME7w0+ST/dTGCCaAPvegD81P+CTPiey8bfGz9pzxnps3nWmv67ZapbybWG+Oe71ORWwwDDIYHBAPqBQB9h/tpHH7JPxe/7E7VP/AEnegDM/YLOf2OvhMf8AqXIP/QmoA+Nv+C1+l6lrus/AbQtGt/Pv9TuPEFnaxb1TzJpG0xEXcxCjLMBkkAdzQB+mugaFpPhfQtO8NaBYQWOmaTaRWNnawRiOKCCJAiIirgKoVQABwAKAPmDwT+0n4+8R/wDBRj4g/s2XE0A8G+GPBdrf29v9nTzBfkWUzTiUDeQyXxQoSR+6QgKd24A93+OHgnTviP8ABzxt4E1SEy2+uaDe2Z27d6O0LbHQuCodX2spIwGUHtQB+Qf7OfiCTUfhlLDNIWMcRAyfY1UZWFY+kv8Agkcxbx18fiT/AMtvDv8APU6T1GfdXxw+G1r8Yfg94y+F92yIPE2i3enRSugcQzPGRFLg9Skmxx7qKQHgX/BLWxv9K/Y18MaRqtpLa3thqutWtzBKpV4pU1GcOjA9CCCCPUUAfLn/AAUH/wCUnP7P3/XHwn/6kN3QB+q9AHwR8ef+CpN98F/jr4p+Cln+z9/wkDeGp4Yf7S/4Sr7L5/mW8c2fK+xybMeZjG89M98UAcn/AMEkdek8W/FD9pbxjLp39nt4h1rSNXNp5vm/Z/tE+qy+Xv2rv278btozjOB0oA+5fj18U2+CXwd8WfFldB/ts+F9OfUP7P8AtX2b7RtIGzzdj7OvXa30oA/KD9rP/govqP7U3wE1D4cSfAv/AIReG8vLW8Go/wDCSm92GF9+3yvskec4IzvGPegD9efhsu34deFV9NFsR/5ASgDwrx3+1V4q8F/t3eAf2Vx4a0q78N+NvCr6s2oZkS+tLxTqDcHcY3iK2Krs2BgXLbyAFoA+l5I45o2ilRXR1KsrDIIPUGgD8ZfgzpFrpHjT4k/DXR1aPTdF8Q6ppVlGWZtkENxLHGMsSxwqjkkn1JrWGwmdv8KP2qvEn7C/hzxR4cT4KP4wtNc16XWzejXjYCINDFF5ez7NLu/1Od24fexjjJmUWtQufpR8Bvik3xs+D3hP4sPoH9iHxRpyah/Z/wBq+0/ZtxPyebsTf067V+lQM8a/bY/bZuP2P7nwNa2vwqPjSTxodSAA1v8As/7L9k+zf9O83mbvtP8As42d88AHkn/BOr4w3H7QH7R37RvxhuvCh8NSeIYPCedLN79r+z+RaXFt/rfLj3bvI3fcGN2OcZIB9K/tpHH7JPxfP/Um6p/6TvQBl/sFHP7HPwmP/Uuw/wDoTUAfFf8AwXI6fBb6eJP/AHGUAfqhQB+fGs+H7HXf+CyejXl80u7QvA51G2VCNrSm1mh+cEHICzuRjB3BTnAIIB96+JtQvtJ8N6rqumWguryzsZ7i3gJwJZUjZlTPbJAH40AfPX/BPL41fEX4/fs06b8Rfilq0Gp69catqNs9zFaR24aJJj5alIwqfKDtBABIUZy2WIB5L/wVW8N/adJ+EvjC1s3e+0zxJc6ck6sfkiuYBI6Fc4O42qHJGRtOMZOagrsTPnf456xqSfCeSGAOJPs3zHHONprrq02o3Iiz9E/2M9A0/wAOfsp/Ciy02xitY7nwpp2oypGgUNPdQrcTSH1ZpJXYnuWJriNDzr4h/tHfEPw1/wAFEvhd+zbp8tqPB3irwfe6pqERgQyvdhb945PMILAINPVQqkA+c5bcQu0A+mvEWgaR4r0DUvC+v2MN7pmr2k1jeW0yB45oZUKOjKeCCrEEUAfkH+y9ba1pemav4V1KeOW70K+m0y7MTFozJC7IxUkAlcqcEgcVy1ady4S6Ho+q2wh1FJVmHzNXK6djScdLnX+H7RrmYEjcwUDgYz/nFHIZxnrY72Sykg1VoWIGLdD09RQo20O+nHQzkOyTZnALHmu7D+4cWLdi/bapHGyx7hyOtekqiseZcpeJbj94CDn5aHPQqO5yzy7mNc7dzpJIzkilFEydjVsG2sCe1bJ2Mnqba35ACBuK2jUViHoZHiLxCLGA2lu/+lzjAAPQU/aiMHSLfywAR87jLH3rFs0uUvEGoNM4sIiPLU84/vUKMaj5ZbClKUVeCuzkvGGr2Ph+x0/UtY1O507To74C8u4by8tkiUwyhTI9oyS7C5RcbgCzJnPQ+Vj8zx+Xe7gY3OvAQwNSTeYNx9DzXS77yWfT26pyM969+J450sEjzLGrvgIMg1utgL1spklBZhtAoAfLJEkpJJxTQmW9yvEpB5xmmSCvJE2UPWmiWaNqfMQkn5q2WwDTAzZMgOe9MCOSOVBE6NjdQBFcPJFcpeZ6YVj7UAaWzz4N6njqMUAQpKUQBhyKAHeWZFDdM80AeDfG3SoPHfxG8DfDm9LiDxH4h0/SZhG21tlxcRRNg4ODhz2NedjnpY7cItT9ugoUBVAAAwAO1eWegeMfsd/Ee1+Lf7PmgfEKykkeDVr/AFpomd2ZmRNVu41b5gGAKoCFIBAIGOKAPym/4Kx+Fbfwr+11rupW8krN4t0DTNZlVyCqOqGzwuAMDFmDyScsxzggCk9LEvc/bmw/48bb/rin/oIqSjxO+/ZX0fVP2vNP/ay1HxO0t5pHhv8AsHT9G+wLthkPnK9z55ckkxzugUIuAT8xBxQBkftuftQ6N+zb8H9cvn0fXbvXdV06ez0aS30a4lsIbuVDHE9xdbRBGquwYoZBIwB2qaAPm/8A4IpRCL4R/EVQc48Swf8ApKtDEj3H/gqN/wAmKfEz/uDf+niyoGem/sgf8mpfB7/sRtD/APSKKgD48/4KffEy9+C/7R/7N/xXsoZph4audTvLmGEDzJ7US2i3ES5IGXhaRBkj71AH6B+B/HHhP4k+E9M8ceB9cttX0TV4FuLS7t33K6nse6sDkMpwVIIIBBFAHyZ+2B/wTL+FX7RUt/478CG38FfECffPJdww/wCgapMTuJu4V6OxzmZPmyxLCTAFAH5D/Fv4QeLPgV4h1P4cfE7wxNoviKyUSBXw0V1ASQk8Eg4liba2GXurKcMrAXpYjW5/RN8OP+SeeF8f9AWy/wDRCVBZ8M/HP/lMX8B/+xFm/wDQNcoA/QigD85v+CYP/Jyf7Wn/AGNkX/pfqlAH1t+2T/yah8Xf+xN1X/0mehAfjP8ADM/8V18Fh/1OOh/+nBK6qnwI54fGz9+65ToPjj9nD/lIZ+1X/wBe/hP/ANN4oA9z/at/5Nc+MX/YgeIf/TdPQB+KXwUhiX4ofA6RUG4+OPD+Tj/qIx101P4aMI/Ef0A1zG5+Hn7bkUb/ALX/AMaS6AkTWWCR/wBONpXRR+FmNTdH6ofsN/8AJovwpx/0Ldt/WudmyKv7VH7F/wAMP2upPCsvxH8Q+K9Lbwh9t+wnQrq2h8z7V5HmeZ50EucfZk27duMtnPGAD4V0f4C+Ev2aP+Covwe+GPgjWte1TTJNMk1VptanhlnEstrqCMoaKKNduIlwNuck89MU5N7iSSP1nqRn8+nxnXVtN+O3xW8W+H7p7TVND+I2tX9ncxgFoZ4tSkeNxkEZDKDz6VvGPNC5k3aR+8XgjxTpHxX+GWh+MdMYtpvi3RLfUItyYPlXMAcAqehAfBBrA1D4i+MtI+FHwz8R+PNQjI07wnot1qTxoMsY7eFn2KO5O0Ae5FAH4v8A7NkOp6n/AGj428RXDXeq63dy317cyABpppX3yOcADLMxPHrXp4SNlc4a8rysd38NMD9uz4RgHj+2T/6TSVnjfiNaGx+x1cB0nHav8PLHUPiv4b+KakrfaHo2qaGwBADwXklrLk+u17Ncf9dG/AA+f/8Agqd/yY38Qf8Arto//p0taAO4/YP/AOTPPhL/ANi3b/zagD5x/wCCl3/Jy37HP/Y8zf8Apw0agD9B6APy28A6/Fo3/Ba/xTp0ls0ra9Dc6ejhsCJl0SK43H1GLcrj1YHtQB+gH7S2t6h4a/Zz+KfiHSLoW1/pngvW7u0mKK3lzx2MzRttYFThgOCCD3BoA/EP4X22Ph3MjYw8R/lVLY0jG6P0R/4I8XxPwH8daM05Y2Xjq5lVC2SiSWVpjA7AlGPpnPvUmbPdf2hNBXVPjz+zdftn/RPGOrqPl4/5AN/L17f8e/Tv+FAHvjyxxsiSSKrSNtQE4LHBOB6nAJ+gNAHzz8U/CVnrP7bfwH8QXMCtLonhnxne277mBWTbp1uTgHB+S8cc5HzHuAQAe3eONesvC3grxB4n1K5itrTSNLu7+eaV1RI44omdmZmICgBSSSQBjmgD8w/+CHildQ+MgP8Azw0D/wBCv6AP0v8Aih8PNF+LXw68R/DLxHdX1tpfifTZ9LvJrF0S4SKVCrGNnVlDYPBKkexoAr/CH4YaB8Fvhp4e+Ffhe81C70nw1ZrY2k2oSI9w8YJIMjIiKTz2UD2oA+DP+CtP/JXv2W/+xk1H/wBKtJoA/SOgD8+PhL/ymX+NX/YjWn/pJolAH3v4h/5AGp/9ec3/AKAaAPwo/Zn1DyfB11aOxBaMsD26GgD7C/4JDsW8a/H1j/z28O/z1OgD9JaAOR+G/wAP9P8AhzZa5pGkRCOy1LxBqOuRqGJw97Mbmbr0HnSy4HQDGMDgAH5q/wDBQf8A5Sc/s+/9cfCf/qQ3dAH6sUAfInxc/wCCZHwL+M3xY174x+JPG3xDsda8RTRTXUOm6hZR2yFIUiARZLR3A2xr1c85+lAHzp/wRJvZNQu/jbdSnLuPDef/ACpUAfov8XPhjoPxm+GviH4WeJ7zULTSvEtk1jdzafIiXCRsQSY2dHUHjupHtQB+UP8AwUE/YY+FP7JXwT0Xxf8ADvxZ411O61XxHDo0sOt3lpNCsL2tzKWUQ20TB90KjJYjBbjoQAfrV8Njn4d+Fj66LY/+iEoA+G/jn/ymK+A//YjTf+ga5QB+g9AH43fCJsftBfFv38Z63/6WT1rTEzrf2oLa2f4cXrm3jLBDhtvP3TWk17pK3PvH9hv/AJNF+FP/AGLdt/WuYs+UP+CukaSeNfgKjqGBk8RcH66ZTW4mRf8ABJBEj+IPxxVFAAi8P8D639D3BH3/APFD4eaL8Wvh14j+GXiO6vbbS/E+mz6XeTWLolwkUqFWMbOrKGweCVI9jSGV/hD8L9A+C3w08PfCvwveahd6T4as1sbSbUJEe4eMEkGRkRFJ57KB7UAfm/8A8FyOnwW/3fEn/uMoA/VCgD8q/wBqX4v23wC/4KpeGPipqz3Q0Sw0SxtdZEDP/wAeVxDPDI7IgJkEe8TbMEkxLjnBAB+o2ia5o3iXR7LxD4d1W01PS9SgS6s7y0mWWG4hcBkkR1JDKQQQQcGgD4U/a+/4JVfD/wCMF1f/ABE+B8ln4O8ZXEhubrTnUjSdTkIO4lV5tpGOCXQFCc5TcxcAH5rW0mqfAXxRfeCPFnw+vdI8Z6VKYbi0v4whjYdGU/ddD95XUlWUhlJBBrroOHUxqNoh8Z/Ejxp4qtZf7a1tkg/54IQABjpx1rqqTi0c6nqdJ4cm/wCChtx4b0qT4dzftJy+GRZwppDaM+utYfZFQLELcxfu/KCABQnygAY4rzZct9DrTdj0v9il/jq3/BRX4Ur+0IfH58SLYasLYeNTe/bhZf2VqOzZ9r/eeT5nnYx8u7fjnNS7FI/bmkM/Hb9ljxboL/G/4jeDNXvorWS68Tap5fmcBz9pmwB+NU4c0RXsz1rxrop0XxHHo7Qb5o3PTOCD0Oa4J03F3Zu3dHa+CtPvJrqNWt9mSFzngCoMV8R1Go3ER8Q3m2QuIY1jzjuBU9T1KWxgXl7Ba2zXEg7kiuumefjTF0y+lurlGB+VunsK7lscKjoaGvz5lC5/hoZSjqYQU78g9azNSymVYe9VEiexfhl2Ae9WZE11qMdlbPPJJzj5R70nKw0rnNR+ZeXMl9c8u3TPYUucfKJf6itshgtn3SMOo7VRJmxK8jAyck9T71Mr20/Eak4PmRy/xi8a6L4A8BXer+IdTvrOwuJ4LWUWKI082W3qiCSKSP7yBjvAGEODu2g9mExFOmrVItvyV0awdCs/3916Hml832bUIrhe+AxFWtDzDrbB1eNTIBgj1quZgaQlhVQI2GM84q46gRiZJHePPKY5x1zVvTYTLCSi3QEndnvU3JJBdFtqovNUgsaNs8sJD5BNVzMLFlJ53DswByOK0TuSR7ZHkQOMKvIrRrTQTGyRGW0mt8YMp4PpUWYri6ZOyp9m3ZMYx9afqNE95ujkR8Aow5GOhoGMV2Kjae1AHl/gTRLbx1+3J8IvDd8zNHb69HquEOMtZQtdpng8brdcjuM9K8rHPWx6OFVkfsVqwu20q9FhF5lybeQQpuC7pNp2jJIxk45zXnnYfPX/AAT2+FvxL+C37Lnh34afFjwy2ha/o97qO60N5b3P7qW6kmRg9u7oc+aeN2RjntQB8Qf8FtvDFhYfEH4ZeNooCt7rGi6hpU0m5vmitJ45Y1xnAwb2TkDJ3ck4GGJn6z6f/wAeFt/1xT/0EUhnyd4k/aW+I3hr/gpF4X/ZrN7Bc+CvFvhI3q2rW0YktL2OG+nMyygByGW1CFWJHQgDnIB9R+LPC2g+N/DGq+DvFGmw6hpGtWctje2sy5SWGRSrKfwPXtQB8Ef8EdNEufDHgr4veF7yeOefRvGf2CSWPO13ih2FlzzglcjNAHsf/BUb/kxT4mf9wb/08WVAHpv7IH/JqXwe/wCxG0P/ANIoqAPiz/grL4N8VfEX4xfAvwJ4H0Uavr2tW+uW9jZG4ig86TNq2N8rKi8KT8zAcU4uzE9TzX9nb4F/8FQ/2X/FcmrfDf4OifQb64E2qeHL7xPpLWN7wAX2i8zFLtAAlTB+VQ25Rtpyab0BXR+i37M/7T3gn9pfw1ql7oVtNpHiTwxd/wBmeJ/D11KklxpV4C67d6ErLEzRyeXKvDBG4DKyiRngP/BXv4X6D4s/ZWufiNc2qJrPgPU7O5tLpYlMhgup47WaAtjIjYzROQMZaFKAPrz4Ytv+G3hNz/Fodgf/ACXSgD4d+Of/ACmL+A//AGIs3/oGuUAfoRQB+c3/AATB/wCTk/2tP+xsi/8AS/VKAPrb9sn/AJNQ+Lv/AGJuq/8ApM9CA/GT4YTRP48+C6LIpI8Y6HkA/wDUQSuqp8CMIL32fv8AVym58cfs4f8AKQz9qv8A69/Cf/pvFAHuX7V7Kn7LfxiLEAHwD4gHPqdPnAoA/Fb4KLj4m/A7/sefD/8A6cY66qn8NGEfjZ+/1cpufh9+21j/AIa9+Nf/AF2sv/SG0ropfCzGpuj9Tv2Gv+TRPhT/ANi3bf1rnZsjyn/goX+2H8Wv2VL34b2Pws0DwpqT+MTqwvP7etbiby/sv2Ty/L8meLGftL7t27OFxjBy4rmdhN21Pj74QfGH4ifH3/go38IPiL8TtL8P2Grx29xpaxaJDLFbmGKzvnUkSyytuzK2TuxgDjrnSpTcNyYz5j9iqyLPwo8Vadaat8Y/jrZ3DoCfG3iAgEj/AJ/5q78Mk4M5arakj9FP+CVvj248XfsrweG7w3Uk3gbXr/w/508m/wAyPct1EFJJIVEuljA7CMAcYrhkrM6Vqit/wVg8fah4Q/ZXPhvTY5Q3jnxDYaBPNHOYjDABJdP0GWDi1EZXgFZGycDaSKuwex8c/CPSrbS/CdnHEpB2DP5CvbpQUYI8yo7yHfC9t37dPwiP/UZP/pNJXBjHdnVhndH7A69fS6Xoeo6nAitLaWk06K3QsiFgD7ZFcR1EPhXxJpPjLwxpHi/QbqO60zXLC31GznjYMssE0ayRsCOoKsDmgD5j/wCCp3/JjfxB/wCu2j/+nS1oA7j9g/8A5M8+Ev8A2Ldv/NqAPnH/AIKXf8nLfsc/9jzN/wCnDRqAP0HoA/JWxl8j/gt40pZlB1SZMj/a8NsuP1oA/Qv9sKRov2U/i8yKCW8FawnPo1pID/OgD8dvhNZLL4A8iVeWjyPyqkdENj66/wCCPWpXlt4l+NnhaW6kNrHLo19BAT8qSN9sSRwPVgsQP+4vpUmEtz9DfEmgpquv+E9V2OX0XVJrkEYwA9jcwnP/AH8HSgRxPxW+IaeFvi98F/BmcnxhruqwMN+MJb6Pdy7sYO75/LXtjfnPGCAdbqvh9Lz4neG/EjRru0zRtXtlfYNwM81idu7sCIckdyq+lAHC/tlagmmfsnfF64diok8GatbZ56y2zxgce70AfCv/AARIiMWp/GNSMfuPD/8A6FqFAH6GftC/ELW/hP8AA3x38TPDdrZXOqeF9BvNVtIb5He3eWGMuqyKjKxUkcgMD7igCl+zJ8TvEHxn+AXgj4p+KrTT7XVvEulJfXcOnxulujszDEau7sBgDqxPvQB8V/8ABWn/AJK9+y3/ANjJqP8A6VaTQB+kdAH58fCX/lMv8av+xGtP/STRKAPvfxD/AMgDU/8Arzm/9ANAH4Ufs/aabv4c3M0XyzIh2+/B4oA+vP8Agj27v4u+PXmDDiXw6GHvnU6AP0E8U+OdM8KeJfCHh/UpQj+MNSn0mzyp5uUs57sDI4GY7WXrjJwOpAIB09AH5T/8FB/+UnP7Pv8A1x8J/wDqQ3dAH6sUAfmv+0P/AMFGP2j/AIZftK+NPg14H8JfDu50bw3cW8VtcanY3j3LrJaxSneyXaITukI4QcAfWgDK/wCCLOmHR9V+OGnkgmL/AIRtTj/uJUAfeP7S3xK8QfB34DeN/ih4VtNPutX8NaTJf2kOoRu9u7qRxIqOjEYJ6MD70Afjp+1B+2H8dP2qvhDp+h/E7w74I03StN1SPWLeTRLS5inaZYZogrGa5lGzbM5ICg5A56guwH7afDcbfh34WHpotiP/ACAlID4b+Of/ACmK+A//AGI03/oGuUAfoPQB+NXwmbH7Qfxb/wCxz1v/ANLJ61piZ2X7Tb5+G16P9g/+gmtZfCZ3akfeH7Dn/Jovwp/7Fu2/rXKanyl/wVw/5Hf4Cf8AXTxF/PTKcdxMh/4JJ/8AJQ/jj/1y8P8A87+h7gj7k/aF+IWt/Cf4G+O/iZ4btbK51TwvoN5qtpDfI727ywxF1EioysVJHIDA+4pDKX7MfxO8QfGf4BeCPin4qs9PtdW8S6Ul9dw6fG6W6OzMMRq7uwGAOrE+9AH5/f8ABcjp8Fv93xJ/7jKAP1QoA/IT9v7wb4v+Jn7f8fw5+H/hwa74i1vwxZpZWBuYYPO8qC5mk/eTOka4jjdvmYZxgZJALWgmbP7Nvw7/AOCn/wCyjqk8ugfBT+2/Azl577wxqPizSvsyjO95bZxdM1vJ97JUFW3EsjkKQgR+if7Ov7RHw6/ad+G9t8S/htd3DWbTNZ3tpdIEubC7VVZ4JVBI3AOhBUlSGBB5oGfGn/BZf4X6LcfDLwd8a7HQS2v6PrkehXmoQQ5b+zp4p5FE7AfcSeNQhY4Vp2A5k5qLsyZK6Py11W5Muj7wRkqelbyd1ocqguY/fH9hpnf9kL4Ss/X/AIRi0H4beK5jsO9n8A/CrU/jDB8RpdH0yb4iaHoX9npeCY/a4NLuZnKhow2CjSQzBHZSQRMFI3OCAL8Yvi34M+B3w61n4leO9VistM0i3aXDMBJcy4/dwRKSN8jthVUdSfxoA/nx8Iahruoarc+LrzUZV1q9u5L+W8XEbGd2Lu+FAAyxJwBjsBW8FZHNUm09D7U+E3xfPxTsbXSNfkKeJdKXbM2Nwuk4Ade/pnNRXhzRsCrSPePCup3Om3UO7Trhgsg3HBx+orglSaNYTW7Lc2pD7VfTywSRNJISNwqPZu56VGtHl1OX8Qawjxx2yKdpB5Ck1vCMlsc1eUZ7ieG3DyquHwvJJXArrXNY5NOhZ1mfzLvAPCjH40/eFqVo+gqSrk4yzgVURPXcuo0UMTS3DYVBnPr7VYuVGHcyvqc/2mT5Ioz8qk1EhpWKdxebP3cIx61IypHHlt/c961RPKiyFbII4NHNGOsthpW2VzE8Zr4Pe006Tx/o1lq+iQ33mXNteLb/AGdj5MqoZHnljSMB2XDZJLbVA+bI6sBGniptTvbyM6054Vc7pqflzWPGr5/O5XtzirOE3dHvFlgSPcflGGOelAG3Ase3bEcr1zWsQJkSGIEg9etXITJTNHIgGakksWwjjJdjmqQFiKQOjkHv1oA0UUxhGHKkVrEkWTJYHcQDW6VxMFII8kuc0+UkpXDPZ36GPhDwcVElYpGtJseHLcsRxUjKilwp+QZUc0Ac9+xVoVt4v/b/ALHUrneW8KeH9S1aAA4G9o0tOeORtu29OcHtXi4x3mephlaJ+r2rala6LpV5rF6xW3sbeS5mIxkIilm6kDoD1Nch0nlH7L37Unw+/a08C6j8QPhzpPiDTrDS9Wk0aaHW7eGGczJDFKWUQyyqUKzqAdwOQ3AGCQD5J/4LZ+HbK4+BvgHxc9sjXem+LG02KYqNyR3NnNI6g4yATaRkgHB2DOcDAB+h+nf8g+1/64p/6CKAPnPWP2UdY8Q/t16J+1lqPiGwi0fwx4Y/snTtNi3m6mvHS7ikeXKhFjEd0duGYsx5C7fmAPpRmVVLMwAAySTwBQB+Z3/BIb4k6dr/AMRPj1oMOrItvrerQeJ9GsJgiTvC890txNt+8QA9mrclVLL0LclhH2H+2v8ACPxH8df2XPH3wu8H232nXNWsreXTrfzo4vPuLa6huUi3yEIu9oQuWIHzckdaBnZfALwTq/w1+Bnw9+HniAwnVPDXhfS9JvvJffH9pgtY45djYG5d6tg4GRigD4Y/be+LWn6N/wAFFP2cdHtitw3hi7tP7Q3Oojtxql2IDkj5g6xIJCrADBjx940CufpJQM+L/wBgb9lz4sfs/wDxP+O/ij4jWFlbad4z16F9CeG7jme7t45ruTzyqE+UpFygCsQ+VfKgBSwB0P8AwVLuYof2G/iHbyMA93Lo0MQz95hqto+P++UY/hQB6v8Asm+M4fiB+zL8LvFaavBqc934U02O9uYSm03sVukVypCfKrLOkqsoA2spGBjFAHlfxR/Zs8deKv8AgoJ8Iv2kNHt4X8L+FvDN/pmtTPcxq0Mix3gt1SM/O7SPfnJA2hYmyQdoYA+pNQ1Cy0mwudU1K6itrSzhe4uJ5WCpFGilmZieAAAST7UAfml/wSC8Rr4y+Kf7RnjONJkTxBqWmaoqzKquBPcalINwX5Qfn5A4z0oEj9AfjR8Om+L3wl8X/C5da/sg+K9GutJ+3/Z/tH2bzoynmeXuTfjOdu5c+ooGfk3+0N+xTN+wpafDT4yat8a28XWNl480qCSzPhw2fkxxmS6aXcLqUvgWxGwKCd3UYwacm1YVknc/ZSCeG6gjubaVJYpUDxuhyrKRkEHuCKkZ87fBz4KePfBf7YPx6+Lut2Nunhjx3beHRolytyjSTvbWflzq0YJZNjjGWADAgjPOADpv2ztZ0vQ/2UPizdavfQ2kNx4S1KwjeVwoa4uIGghjBPVnlkRAOpLAChAz8dfhRYS2PxQ+BkcqEE+OPD56f9RGOuyqrU0c8HebP3xrjOg/D/8AbbU/8NffGrj/AJbWX/pDaV0UfhZjP4kfqb+w2CP2RfhSD/0Ldt/WudmyOP8A22v2Jbj9sK48D3Nt8VT4Lk8FnUiCNE/tD7V9r+zf9PEPl7fs3+1nf2xy07aoTVz5Q8M/sjap+yd+3H+zxFqXxXbxs3iu610hm0b7B9lFtYEf8/E2/d9o/wBnGzvnipTc9xKKjsfqlUFH5j/tAf8ABNLWPCMPxg/aMsf2g28spr/jV9EHhfaGGJrz7N5/2z/gHmeX/tbe1aQqOGxMoKW533/BGi5a8/Z38aXLdZPHd0x/8ALGobuxrRFj/gsMu74CeBF9fH9p/wCkF9VQ+JCnsfOfw/x/wjdkuP8Almucd+BXuQ+E8ye5m/C9cft0/CIgcf2w3/pNJXm4v4jqw2x+vnild/hjV0/vWFwP/IbVxHWfLP8AwSy+Kh+Jn7IHhuwu7w3Go+Cri48M3WU27UhIktl6YIFtNAuR1KnuDQBb/wCCpSGT9h/x+g6mfRv/AE62tAE3/BMTxini39i/wLBNq8F9qHh9r7Rr1Yym62MV3KYInVfusLZ7c8jJVlY53ZIAz9sv9mzx18b/AItfs7eOPBlvDNb/AA68arqGtmW5jiWDT2mtZ5JQG+Z2BslRVQE7pRkBcsoB9WUAfjR4R0jxJ+0l/wAFQPHet/CT4rHwNq2nX+p3Ok+Iv7Ft9WXFnEtixWB3ETpIm/axJ+Ug4yeAD6q/aJ/Z8/bCtvgJ8RdR8b/t2f8ACS6Dp3hfU9Q1DR/+FYaXZ/2hDb2zzNB58cm+Lf5e3euSuc4PSgD4R+EkwuvBsez5cR4yPoKpHRDY94/4Jd6tf6T+2B408NpcbbDVvB1xcyxbF+eeC9thG27G4YWaYYBAO7JzgYTMZ7n6x0iT8/f27viZD4S/bk/ZPtLW4glu9P1ef7TAZQGittTubayMpHUAqk2CQATGRng4AP0CoA+T/wDgqRdrB+xP44tGYBr+70a3UEj5iNTtpMD8IyfwoA+b/wDgjFb/AGbxF8ZocY22/h8f+PahQB9sftpf8mlfF7/sTtU/9J3oAzP2DP8Akzr4Tf8AYuQf+hNQB8bf8FrtU1LQ9a+A2u6NceRf6bceILy1l2K/lzRtpjo21gVOGUHBBB7igD9NdA13SfFGhad4l0C/gvtM1a0ivrO6gkEkU8EqB0dGXIZSrAgjgg0AfMfgn9m3x14d/wCCivxB/aUnt4v+EP8AE3gq10+C4N1GZG1AfY4miWIfOFWOx3lmAGZVClvmCgHunxw8bad8N/g5428d6rOYrfQ9Bvbwldm93WFtiIHIUuz7VUE4LMB3oA/H39nrQn074ZSyzKVMkJIyPagD6V/4JELt8b/H4D/nt4d/nqdAHqX/AAVB+I958H/BPwe+KVj55fwx8U9M1GSOAgPNAlpeGaIZ4+ePenPZjQB9mWd3b39pBfWcqywXMayxSKch0YZBHsQRQB+Vv/BQf/lJz+z9/wBcfCf/AKkN3QB+rFAHwV8eP+CXeq/Gb46eKvjVp/7Q7eHG8TTwzHTh4W+0+QI7eOHb5v2yPfny852DrjtmgDO/4JkfDWb4OfHL9pn4XXHiM69J4bvfDVm2pG0+zfaT5eoMW8re+z72Mbj0oA+yfjz8LW+Nvwd8WfCdNf8A7EPijTn0/wDtD7L9p+zbiPn8rem/p03L9aAPyw/ak/4Jra1+zf8As6+JvilL+0G/iW28OCyA0o+GDaCf7ReQ23+t+2Sbdvn7vuHO3HGcgA/Wj4aNv+HHhV/72iWJ/wDICUAeHeNv2VvEXjL9urwL+1TJ4j0228P+CfCjaQunASNeXV6x1BSSNoRIgl6rbtxYshG0D5iAfStAH4z/AAWmtdb+MfxK8UaTcx3Wm6p4r1a7tLiJw6TQyXczI6spIYFWBBBIIrWmhM639pcufhxeDJPyN/6Ca1l8Jl9o++f2HAR+yN8KQf8AoW7b+tcpsfKP/BXHP/CbfAXH/PTxF/PTKcdxMh/4JJA/8LB+OOf+eXh/+d/RLcEfX37aQz+yT8X/APsTdU/9J3pDMv8AYL/5M6+E3/YuQf8AoTUAfFf/AAXI/wCaLfTxJ/7jKAP1QoA/NL4o6rZ6H/wWe+HN/qFzFBDJoyWavKwVTLPpt9DGuT3aSRVA7kgd6AP0i1e0fUNKvbCJwj3NvJCrEcAspAP60AfJP/BMv9mz4qfsy/B/xP4U+LWmWen6pqniea+t4ba8juQbdYIolkLRkqN5jZgM7gpG4KcqADD/AOCv3iSx0X9kkaPcxyvP4h8T6dY22wDCOgluGZsn7u2Bhxk7mXjGSBCex+NV1Js0jax7Vt0OVXcj9dP2V/gh+2H4g/Zz+HmteCf25v8AhFtBvNBtpdP0X/hWWl332CEr8sP2iSQPLt6bmGTWJ1o+Pf2/I/2jvgh+01oD+JP2m9c8TeLrnwVbGHxJo+mp4YnhsHvrvFmUspMOokiaQsTklwCPkFVFXInLlVz548S+I/iN8R7u0u/ib8RfE3iyWwDi1fXNXuL5oA+3eEMzsV3bVzjGdoz0FaKFjB1Wy5p4S3jEaD5RWhi3c63wv4o1fwnqtn4m0CYR3+nzLNFno+Dyp9iP5CtacOd2Jk7I/XT4HfErQvit8O9M8Z2UERlmjRLpMDKSgfMD+NVLDoxlWcTv7mHwvdI63+n2j55+cDNc8qCTCGLaViungTwDqCrPF4ftXJPUVpGiP6y2W38EeFUTyrfw9ZoANvyrjp+FX7MyWLd7Hh/xh+FLeHFHiTRA5sXfE0XXyz6+wqZQtFs7KddSsjzW1TeQK5DqNGKGKP8AezEKijJJqojMPWNVXcUlYJGvIA71YGSLye/YhU8uMD8/eokA9IsNuJ3e9SBOFiQZkO2tRFd7+3yVjbOKaTeiKjuYvivSW8UaSdOh0bwdqjLIsv2TxPFJJbyY4/diOeBhKM5B8wfIJOvQ1g8Th8LN+2qcjOStUlh5XwlB1ZPvY8gOMkE9q6ZRMybTZTbSSI7j5x8vNZWdxS2Ol0e5CwOm8KfX0rSBmXoZRJmQjcg4OeprdAKpWV8j5VHamA6W4iT5d5HYVHUll6MuLaNc9Tmto7CNOEzvgMcp2xTjuSTSNsKp3PatxMQkiXAIAHWi5JFqCCS2kMI+fHBoKQukz+ZbrHKcsvWkMt3kTROzIfldeB6mgDz74V/FS/8A2Vvi9r3xasPhXN41vtW0g6NDGusmwW3iaWOWQn9xNvJMMQH3cAN13ceXiaEpSuj0KFVRVmeneLv+Cn/xJ8f+DfEXgrSv2ZJ9Bvdc0m80221Q+KftH2KWaFo0n8prFRJsLBthIDbcZGa5Vh5t7HQ60UeWfslftPeNf2Kvhzq/gC3+B0vjKPV9ak1n7UNdNh5JaCGHy9n2WXd/qQd24dcY4yalhpomNeLNP9qL9tbxf+1h8FtU+EV1+zbN4ba+urS7g1M+JGu/s8kMyuT5X2SPduUOn3xjfnnGKlYebKdaJ6u//BWHx5p6JbD9kW4kEahAR4xbnAx/0D6ToTXQFVi+owf8Fb/HhOB+yBc/+Fk3/wAr6PYT7D9rDucx8Sf+ChX7Qnxo8HX/AIE8DfCKH4eHWYntLzV/7WlvbuK3dSri3YQwiGQggCT5ioyVAbDLpDCzkzOeIjFHgXg7wR8TP2f/ABHo3xS+D+qGy8Q6NkMjIXgu4W/1lvPHxvicDBGQQQGUqyqw6quDfLoZQxCvqfZPhr/grX4Ps9MSL4qfAnxzpesISsqaCtvf2zY6MrTSQMM/3Spx/ePWuCVGcd0dSqRZU8b/APBWGw1bRZLL4HfA/wAVXOu3GY4bjxRHDa2lsSrYlZLeWVpsNt/d7o8jPzjHJGjOT2B1Io+N9b+DfjH4nvr3j/4j6tPqvinxHcPe3t1MSWaRgcKox8qKNqqgwqqqqoAAFehDB+5qcksR72h9P/CH/gpZ8Svhhp0fhD9or4Z6n4oi0+LyrfxDoAUXkyqEVBcW8pWN3OHLSrIn8I8vOWrhqYeUGdMasZHo8n/BXX4HSIU074Q/Fia4/hSXTLCNSfdhdsR+VZ+zl2L50fLHx1+M/wAaf22L6wsvGPhu08J+CtIuRe2GhW7vO5uPK2edPOyr5rgPKF2oiqshGCcsd6eHb3MalZLYufs9/tG/GP8AYruL3wjF4afxr8Pruf7UukvcNDNp0zMPMktZdrABhktEw2lgGBQlyyqUGtUFOspaM+kr3/gsT+z5pSpHq3ws+K1tcOOE/sywKk+zG8B/Sudpo35kfNf7Rv8AwUd8YftVK/wS+Fnha88G+DtaIh1K9u7jOp6lB8hMBEZ2W8RO9XQNIZFwCyqXRtadJzZnOokiD9mb4veJf2HL7xfe6T8I5PG0Xi6HTkIXVzYfZTa+f3+zy793n/7ONvfPGs8PLdEwrLqe2H/grh47H/NoNz/4WTf/ACvrL2E+xftY9zyf9qH9pnxh+238P9H+HV98DJPBcWla5HrX2xteN/5my3nh8vZ9lixnz87tx+7jHORpTws5PUidaKOh/Z8/bh+L/wCzH4e0z4X/ABR8B3Hjbwbo8Udppt9YSeVqWn2qAhYsOPLuEUbFRSYyqg5ZhtAVTDThsOFaMj3L/h7p8CXHlw/CT4tNP/cbSrALn6/bCf0rH2cuxpzo+b/jv+0N8X/20NRsPDk3hmTwZ8O9OuvtQ0oTmWfUZVY+XLdSbVBCrgrEo2qxJJchCvXQwspO8jCrXUVoc74l8HXXhDxJ4J8b6Nop1N/ButafrK2QkMX2n7LcLN5W/a2zdt27tpxnOD0rsxOHco2Rz0atpXZ9AP8A8FY/HqXJt/8AhkS4ODjP/CYt/wDK+vM+rz7HZ7WJ84/EHTta+PfxF8bfGPUfCTeHJvFpgkGmG6N15HlwQw483y492fK3fcGN2OcZPZRw0lF3OepWTloey/DP/goV43+Anwz8M/Ca3/Zjn12Lwtp0WnLqC+KTb/adgxv8v7E+zPXG449a5J4eaZ0RrRaOhH/BW7x6SB/wyBc8/wDU4t/8r6n2FTsP2se55j8SP20fHfxQ+N3wl+OL/s6T6afhY+ryDS/+EjaX+0ft1ukWPN+yL5OzZu+4+7OPl61Sw07XsJ1oo9Ql/wCCtXj2Jtp/ZBuT7jxk3/yvqXQmug/ax7mD8QP+Ckfjz4w/Dbxd8L2/Zbn0hfFug6hoRvm8VtN9mF1bvD5vl/YV37fM3bdy5xjIzmnHDzb2E6sUebfsq/tS+Mf2JPhpq3gBPgXJ4wTVdbl1s3g142Hlb7eCHy9n2WXOPI3btw+9jHGSToSQRqxZH+0x+2brn7Yvg3QPAl/8Em8GxaN4gh1z7Y2vm+83ZbzxeVs+yxYz5+7duP3cY5yKp0ZN6k1KqSsT+Cylpp0NlkfIoANemlZWPPk7lGW71P4Z/GXwn8a9M8MN4ifwrdNdjThdG2+0EwtHt83Y+z72funpj3rkr0pTRvh6ihue7P8A8FUPHmspcaQf2SZ41uI3hMh8YMQAwxnH2D3rlWHm+h1utFHz9+yD8aPiR+xFY+Kba3+F934207xSbOYWX9svYpZTw+aGkUeRKC0iyIGICnESZJwMaTws1sTGvFnpfxx/bT8bftV/CXWvgvffs6TeFoNdlsnbU28SNd+T5F3Fcf6r7HHu3eVt++Mbs84wSnhJyeop14paHnfwR+Ivxl/Yu1+51nwPpi+I/C+sop1bw3dSvFFNKqAJPDIFYwzD7pYKwZeGVtqFLr4WUNUFKspLU+pF/wCCvnwQsYY4/Efwg+KVlfFR5sNvYWM8atjkK7XSFh77Rn0FcVmjdO55D8fP+CnfjX4veHrz4ffs9+BNY8JW2r2xt73xFq0qpqMUTh1kS2igZlhfBTE/mMwy21VYK4RVj57/AGb/ABjqX7IfxQh+K9h4EPi100m503+zxqJsuZWQ+Z5nlS9NmMbec9RinYLH0L8Rv+CoXir4t/Djxd8Lm/Zik0keLdB1DQjfnxYZvswureSHzfL+wrv27923cucYyOtIErnzz8N9Gm8OaTDpd0drFQAD3oNUrI3fhb8SvEP7MXxzi+NGgeEI/FEf9n3WmXmmtePatNFMARtmCOEKyJG3zI4IDDAJDKEyTPog/wDBYfxWr7T+yTN9f+EzP/yvoIsz5Z/ah+MPjb9p74w6L8dbDwPL4H1Lw5pdnZWEA1D7eY5ra6muEnDtDGM7pvulCPk6nOKdh8rPqif/AILC+KYJDGP2TpJCOMr4zOD/AOSFIVmeafH/APbE8a/tr+DNL+E8fwYuvBFrb65b6veXS+ImvRdRxRTKLd4xbRAqXlSTJYgNEvGcENK4iD9nz4x+KP2Ktd8a6npHwik8bR+MFsF2rq5sPsv2Y3B/595d+77R/s42988OSsSmd18Vf+Ci/jv41fCzxd8Kn/Zcn0dfFejXekG+Pipp/s3nxMnmeX9iXftznbuXOMZFSUVPg/8A8FD/ABv8AvhF4T+E6/sxTa0nhbS4tO/tAeKTb/adg5fy/sT7M+m5setAHlf7TH7QWtft2a34Igv/AISt4LXweNTUhtZOofavtYtv+neLZt+zf7Wd/bHIB6D+zx+2X8W/2TtHh+GHj3wXe+OvA9jJjTZ7efy9R0q3OSYULrtniBxsRihQEgPtCooK5703/BXf4EbdifCT4tGbsjaVYBc/732zP6UDPmX9oz9qb4s/tjzW/gy38LS+C/hza3i3T6ebhpLrVHjdjE906gLsA2MIACquNxaQqhUA1fDmi22k+HBpEEYULFsA/CpYGN8B/wBoXxD+xd4l8farp3wkfxrF42bT2IXWDp/2X7Kbn/p3m37vtP8As42d88NMBv7WH7U/jD9tb4baR8Pbn4Fy+DV0rXItaF22vG+83Zbzw+Xs+yxbc+fu3bj93GOchgeg/DT/AIKV/EP4OfDTwr8MNR/Zvl8RzeF9JttH/tQeKGt/tSQRiNHMZs5Cp2KufnOTk98UAeO/Gj4x+Mv2iP2i/Af7TTfCCXQj4DTSlGinVzc/bfsOoS3n+v8As6eXv83Z/q227d3OcB2EfR1z/wAFZ/HtvKY/+GQrl8HGR4xb/wCV9IY2D/grR4/ncIP2QLkZ7nxi3/yvp2YHlfwo/bI8d/B74wfF/wCMcf7O8+rf8LYvNMvDpo8RND/ZptI502+b9kbzt5nznYm3bjnPBZiuepH/AIK2ePgf+TP7r/wsW/8AlfRZjuec/tI/ty+Pv2ovgZ4m+Cjfs23HhkeIvsf/ABMz4ka78j7PeQ3P+q+xx7t3kbfvjG7POMEswuegaV/wVF8feEtD03w6n7JNzcrplnDZrKPF7LvEaBN2PsBxnbnGTRZgWB/wVo+IB/5s+uv/AAsW/wDlfRZgYHj/AP4KCftI/GDw1ceDvh98I7f4ctqatb3OrtqcmoXcULAhvs58mFYpMceYQxAyVCthg1FsDD+Dfw4tvh54disEAEm0bjjqcVvFWRLLvxY8OP4p8K3elxctIhAHvg0PUnqaHw1/4KA+OvgJ8NfDPwltv2Yptdi8L6dFpy6gvik2/wBo2DG/y/sT7M+m449TWDi0Xc4744fGXxZ+2f4l8C6pq/wgk8ER+CjqJAbVzf8A2r7Ubb/p3h2bfs3+1nf2xzUI3YN6B8D/AIweK/2NPE3jbWtH+EUnjaPximnqVXVzYfZvspuO4t5t+77R/s42988VOm90RGSOr+K//BRLx/8AGf4WeL/hVL+y3caMvivRbvSPtx8VNP8AZvPiZPM8v7Cu/buzt3LnGMjrWfIyuZEHwa/4KBePvgP8JPCfwkh/Zfn1xfC+mRad9vHihrf7QU6v5f2J9mc9Nx+tHIw5keVftifFvxz+2/F4Qkufg5L4KPg5NSKqdXbUDdfazbf9O8Ozb9m/2s7+2OTlYnNI+irz/gq18QbS6a2P7Ilw+3+IeMWx/wCm+lysfMj5u+OWoeNv2pfi1H8erTwhceA9XsLKyisoYtSa6lgntmd451m8qIhtxUgbeCuc1SjclzVz6B8D/wDBVXXfhno8GiftO/CrVry9gUQxa54ZWL/TiCRuktpnjWNsAElJCrEnCIMChwaKUkzb1b/gtL+z1FYTP4f+FvxJvL5Y2MMN5a2NtE74+UNIl1IVBPUhGI9D0qbMd0fn5+1H+1t8Uv2v/Fljq3jO1ttE8P6IZf7H0GyZmhtt5+aSWRsGaYqFUvhRhflRctnSMDKc0eQ3duJrRoVxnGBWjWhlF2Z91/Bb/grRc/BX4S+EvhRH+zmdYXwtpcGmfb/+Et+z/afLXBk8v7E+zPXbubHqawcWdCmj57/ay/aWm/a9+Lmk/FGbwD/wiH9maBBoX2L+1Pt/meXc3E3m+Z5MWM/adu3acbM55wLhFpkTknoebRsAnUVsjnZPDMNuAw/OtSTRtZcEDnkHHPSgD6u/Ya+L+oeEvGFx8O5HaSx18FrdGbAEwx/PP6UXMppH2144t/iL/YzXmk6WH8rcBFGdzkc84HNS9yLpKx3/AMKRq6+DrKXW7R7W7dQWV/vfjWsTlqK52Ekg/OtUYuJUvrSz1GynsrqJWhuUaOQHngjBqJ/Cyad1UR8t+PPCN/4F8QvpbWzSW8uZLaZRwVP8P4Vw8p7lKpqcRrMPjObEkFiRbIeAnOfyppWOmU1YwP3auTdo6SnqH4wazk2OFREp1C2txukY4rNJsJO7Ktx4jiIxaxsffHWnyiMmLV2mu/LmWVwew6Vdmc7OpsNFtbmIS7DFu7VUFK+gXt1scz8WdLtNJ8KjWpfhYnxDjsLmOQ6PIz7RuBj84ohDSbfMxtGcbt2MKSFP2lZ8uEupdfd5rfeXD2afNKN/m1+R5E8zLJgkZPOM816smjlUkyG4uWSWOQHG01g7PYHqtDpdNu4vJM80yRIeCWbApx03IcWjYhvoHVY7eaN8jPyuDmtU0FmODvkkHjpTug5WSQRs7Kzpu2nNK2tyWtTZV0IG449BWkXYVjVt54xDtzg44qo7kNWF+587HeT0NbEtjXTcjOWwT2oEDqUgCk53DigpFKzzDdrEWx5hzQM2prSWZfmf7gyKAMm4traZgJ7ZH57gGiyYXYn9n6arKY7KEEeiAUcvkF2WZNNtbkqJLOJvqoo5UF2Sf2Zp1uQPsMOPZBRZBdjZLHTCcjToD9YxTSQXYq6XpLcjTrfP/XMUWiO7J4rGyg5itIk+iCrVkRZkkqRyRnzEDL6GndGqMi48LeHr4mSfTIXY9SUH+FZOEWPmaJLPwzoNkwa206FCO4Qf4UKMVsDk2abKkabVUAAdMdqskz5dI0vVAftVjFKP9pB/WolFMfNYpQ+C/DEcm+PSrfcD/wA81/wqPZx7D9ozYg0+GxjCQwoij+6AKjkYXKutadp948Tzwowb5XyvX/Jo5L7lxlZnlH7Rfwv0fVPh4+v6Tp8SXmlS+YSiDJj6H+f6Vw1qTvdI2VS58t6Bevomt6bqtuoR4ZlbK+hPNOg1G6YNtn33pkNprWiW988MUkbwI/IB6iu+DTMJXLMGkaRMg26dbEAc/uxWqiiLtE8WmadCcw2kaEf3VAp2QXKl/pNjeHbd2scmT0Kg02ovcLsqnwX4WjYMNHtxI3fy1/wqfZwHzs2bDT7TT02Q2iJxxgAVasthXJnMLZWVFcHsRmnoIqJpemGczCwt8n1QUrId2W0WNPk+zRhewAGKVl0ArT6Vpdw26W1hBJ7pmlZBdjV0jSI2wdPtmA6HyxT5Yhdkg07Ti4jOnwqD0wgp6Bdguj6RJvT+zrYsnbyxStELsjXT9LjOUsYFI9EAqJKKC7uZPi6y0+XRLuWS2iJSMn7nSsJWNYs8StbaKRR5UCrnpgVKsHKzu/CKvIF3jJA7mqSuS4s7uC3hljVZo1cDqCK1il1I1LlvYaUoLLYwKc5zsArS8Iidye4fRxEZbmCBkX1UYo54E3Zzmq+KdLsUE2laakhGRiOLGD+VZTqJaRHZs5uXxFqWrkxy6cgQnkPF0/GsZVHI2gpLYxfFHhbQroWkt9pkQncEg7BzXmVY8ruz0qb5tjBbSLKybzrK1SN0GAFUDNc27OhLQnilguRsnRTgcgrVhysVYtLjcMsMWR6CkyoxZJczWsw2LCdwHylexpWLsRxPG7CG9jVvdhmiwi1JpmnlQ4s4sHkHaKLAOa1tzCY1hTBBHAFUK6KEenWNvNmazi2HOSVqZbCbR6T8MNJsomvtYjtotpwkbBfaqiYyaOylgs7kKLm3jcgfxLmrkrmaY1dJ0xeUsIB9EAqeVjKOr6VpT20geyhJ2N1QelQ9y0eT+CUtYPGMsccSKBIw4X0pAeoXljp+oDZcWscgPHKCnYmzMiXwZ4YXMv8AZUG4/wDTMf4UrDREbGys8LbW6IB6KBQMlt7hlJFJoDO1iK3vbq2gngR/MkAOR2pWA3W0+wg+SG1iXtwgqgK39hWl/cBGsYi2RnKihAzp7XSbGzt1torWER4+YBByasgmh0bSGyZNPtz7mMGqjuBOuiaQvKadbfhGKsBTo+msfmsYCP8AcFADhomigf8AINtv+/QoAcuk6Un3LCBfpGBQFyQaTpL8vp9ufrGDQkFx40TR+o0y2/79CqC45bGwtz+5tIkPsgFAXJQQBgUwuNbacg4I96CWVjp2mSMWlsYGJ7lAaQF23tbG25htYo+MfKmKIg5Kw6W0s7nHnWsUg/2lBrboZFO70rSvPHl6fbjjtGBUALDpelFxvsLc/WMGmlcVyWSx0+G6Ajs4VDJ2QDuaykguU7vSdMMshOn25JjyDsFJIBtjBbwx7YoI0U9goppAeE/toaRaP4D0bU47RAU1AI7AAdRx71tKzHc+Nxb26Sk+UoI9qxcbO4NuxKCgGBgD2FO6IHKQTkGi4rj18nOWVc/Si6C5NEUH3QAD6CnYLk4lVvlBFNILksJwRiruSaEU3TBougbsdX4Q8SX3hfW9P8SadK0dzplxHcqynnAIyPxzRzIiS5tj9gfh98Qv+Eq8L6T4itLjKalZpKdp4DY+YfnUtq5hOMkzsYfETgCSdyw9x/hWikieUdqWueTEHAO5umKtVIkSgZ8WtXc4wOM8dabkmjDls7md4tsn8R6RJZ3MYeWNCYGIG4MOetYWR006ljw618QS2MptLpF3QkxuuPQ1cFG+p0upzbFyVfCGvKYtSsIkLfxgDINEoQexcZNbmBqXw1nhT7VoogvoVyQB94D0waydLX3TohJNHKTwxWsphvtOETjqpXBqfZsrmRLbWWkyDfHDGD7CldGTR0mnQ2bQiHgHoKuEYzdmJxclZHI/EF9D0iFE8VaHqup6XJKNsmnxyNLby4JV/kViBgMhPA+frzg8uK9qnbD1vY+dm/vsYzwM66tGVmeCeFPA0fjnx1BoGpanqVhb3HiLRNMeXT47fzlin0/WZnZJJYnZSGs4/lBCMCd6syxtH04icoz0NcNCMoalDwp4d8GfEDSNNbTPEvjXwpfan4Um8WyX+uarY3+naXbQ60dOdZVS0tmmykc0xffCIxtGJBk1j7Wa1OlUodEdLceCtG8Eag2teKfA3xCNvY3njKxstL8UXdhLFfppuiTXVvqSRy6Z5UkchDhFaOWNZER98oRo2UqkpaNlKEY6oxPAPhOPxd4803Sbm+n0KDUp/ANrMdHs7K18tr/wpdXdzLHmErEWntw5VdsbGRi6syxsgpyjsJwjIl1Vtc8Nad4ZlvYvE/hi68R2clxqumeLFS4vfDES6itml9dMkFtttpPNUr5kUfzIQHbcMbQrys7mcqMbqx1Gr+BvEum2fjK7tPC3xnmvPDWoXNnpWhC7sftniy3S7gh/tDT2FgZRBEkheUJbXCYnt8Tj5s5+3n3K9hDsP8YeHdC8F6zYaXqXjbx7rUF63iyVr7SdR06EWsOi2ZujCYjayCadsNbuRLGqyRs23B8tX7eo+ovYU10L3hgz289lbtdanPZav4d0nxHaLqUkc1zbLeQbnt5Jo44km2urYcRR8EArkZPdhKkqifN0OLFU4ws4nUpc+SwxHuGMV6BxdRzNJMuQu0HpmgZDIsxIU9BQUivfxyeXFNCPnjOePSgZqWGovcQqSOTwc0AQ3AVJwWHDdKaACAi7wM1QDzO5xjjFJgSRyGTCvkmpAc6HtQAgDqehoAeN7elWUDhtuAeKGAsKEoRxUAOThsHtVIBynO/I7YpgJCECMQOalksiEQ+8DyaQDlkZgUbscUFEd9H5ls+PvKMjFDGilLp6+IvC+p6M8jKbq1kjHGTnFclQ1gfAOpWU2n3F5p8jHfYzNAPfaxwa5Vuan2T+z94lbxF8P7UzS5kgTyXGfTiu2kZTPQrPzIZGjY8A/wBa6kZMvqPLLNJ0ycUxEc+1mDDHFACovmDd3FAEjyKYvmzkUAQjDLxn3zQA+EoXw2aAJX2+ZtU5GaAItw53HNAERkJcCgB73DRlXXnHFABDMVkLN1k9KAGyyiFipGcelZzDqcx8RdR+w+D769HA2Yx3Nc8jaJ8+aX4tld1VLUnb61gpWZqj0Xwd4ot5LlY3XayY4xW8ZClseipq0KxiQkDJxxV8xgVtV8XRWNuwt0eZ2GAidSaTdwtcxNPi8XeI9kl9bm2h352ls/L+VIOU7+2NhpcKwmGIEDkkcn9KuMU1qFrEUmuaPLmP7NHycccf0p8kTeOxzPxE+yS21pJCAHj9K8zEnXhzg8uTk4rhidvUp3NiCTIjtknoKsYWlpbZO4HdxQNF9Yo1A2oKCiO6tklGOjr0IoJZHBeLbnybonjgUCZIb0YDRx9elBkyOeW5mU7o12gHNTLYD1n4fWhs/B1sSo3TMzkj9KqJjI1Wc5FakxL0WWQGgoqX8e+N145Uj9KxluUjxTwzJ9k+IU0DcYlfP41Iz2JeRuAFWBBcsQhJApMDHnYMW3D6YqQM951jYnn0oAypNQP9uWCnlfNxQB6WdOimxIOMjJzQBNa2Udt82AW7mhAyWUk8r0HrVkDfNKjvVR3AnhuMqBmrAkMpHegBRIT0IoAN7UEsekuOOaaAnSbIqgELc8mgBpkUetAETyEtx0oAZ5hoESiYk4pRM2TxSkMATW3QRXuZT5nBqAGRzkOMnrVxEyWeYm4Q56JWchEM9wGkbk8Q1KKRXgl2hf8Aa6UwPLf2q7FtR+Dl1IVy1hfQTZ7Be9UB8Nvgs3rx/KlLYGMJxWZI5HAz1oJY8HIyKBD1crWi2AdEx8zoOaYFxN4HBoAuwE7Qe9JkyNaykI2jtkBvTFIcT7q/Y9+IZk+GMmkajfsX0W6ZI1DZJRsEf1qXKwqkbs9/vPHF/qgtbbSI3ghDZllcYJHpS5yOQ7Ozu7vVLaHLlioAyOnSqjuZS0N2GBIBuzyOeK3WxzyJfNy6k/dHJrMUdz5s+MenzeG/iBehMrbX6rcw+h45xSbsdlFXZxza95KbjIAeDnNLmOnlNjQPH08UmIZzkEcdv51tTd0Jvl0PQVl8O+M7XytTtYxOy/LKMAg1uqdxcxwviHwFqvh+486ydrm0PIKDpXNKlZhzGLDqpt2KzM6spxjoazTs9Qs6nuxdmReOtbSfw1DL9i1a7ntLpJY/sMIkEZKOhabg4jw5GQPvtGO9bxw88R8Dsc1WGI+GnFt+R4P4o0TSNSfzb/Tba4dVKhpIwSB6VpJJ7hBtbHF32haYjC4s7f7FcwSLcQXVoxhngmQgpJG64KOpAIYcggEVg4p6M6ITkmTadrOqePtbSbxhJYX32S5u72OODR7GxjNzcmL7RcOtpBEJJpPIh3SOGc+WvPFFOlGOpdapJ6Ha2unW3hzUbLxP4bji0vVtLmM1pdwW8TNE7KysdsishyGI5U9fWtJU4yVmZ06kou43Q/APhDRtOgsLHQbRYkUfejBLHHUnuapQilZIpzk3cswfC74eOSH8HaWRIdzZgHJqlSh2M3Ulfc6C38C+DreERweGtPRfl4WBR06flVKEV0J55PqbOlaPpejyuml6fBarKd7iJAu4+pxWsEk9DKbb3NdP9atbmPUuXB2BAvFAyIMSGNBSI4T83PO5TmgZW0Ribi5UnhScUAXr8Bo43PUU0AKAbfJ9qoARRjpSYEsAHmCpAuFF2Bsc5oAeyKYwxHJoAiRRk8VaKEIGDQwIkJGcVAEyAZziqQDH4JApgNt/9U341LEyPcfWkIH4dcdxmgoCxweex/lQxop6VkTZDEY9Pcgf1rkqGsD43+NGlWWlfErXreyj2RtIshGf4iea5Vuanqn7IEsh0rXISxKRz/KPTpXbSMpn0JNxcAjuBn866kZMtv8APNtbpTERlF81higCKSRo0ZkODQAgZjFuJ5zQBPEBgUAMuiYiCnGetABasTKATQA5lXk4oArt98UAKeetAD4eZB7GgCK5/wBY9ZzDqcn8RgH8JyRsMqzgEH61zyNonltppGnxTsUtlHJ7VydTVGpY2lvERNHEqux5IrWLE9jo0LSGOEuwUnsfaruYHUadpllFAtwsCmT+8eaqLuVHctreTASBSFwhxgVRZh6pdXO1WM7klfWpk2iJbnN2c8/2gnzn5f1qbs0jsLr11PLNGkkhIxXHidjsw+5mVxRO3qKOo+tWMrygR3Hy8ZoGi5/CtBQSffNBLKF9BHLG0jj5l6UCZYssNACVGRQZMthQUIIHIqZbAev6Aip4V08KMDYaqJjIG6/jWpMS/B/qxQUQXfRvof5VjLcpHhNuSPiVNjj/AEsD8MVIz2WEnGM1YEd19w0mBjT9WqQMHUHZZAAaAObvJ5V1qww3/LwtAHudqSYFJ7qKAJT0oQMjf7pqyBmMg/SqjuBGrEHg1YE6MSOTQBIhOetAEooJYtNAPiJ29aoAckAc0ARszZ60AMYknrQAo6UCY0E5HPelEzZPGx3jmtugiK5J83r2qAK8jEAEGriJkkrNlDnny6zmIg3MSxJ/5Y1KKQy1JITJpgc78YreK9+FXiW3uEDp9jLY9xmqA/PFCSF9xj8qUtgYjdazJBaCWSp92gQ6tFsA+L/Wj60wLydKALaHCD60mTIvWjtvC54IpDifVX7GVvFN4h1+ykTdEIIpMH+9zWU9y5H2ZaWFsqQoqYDlQfyqCT0TTbWGGGOCJNqjjit4HLPcsnoa3WxzyK4dtrnPQVmKO54t+00A/hvQNTYf6QGKb++3J4qJ7HdhviZ89anNIE2hzisztLmgkxlyp5wDXTS2Oar8R3XhbULoXIHmV6lJaGZ6tpbvPp+6Zy/seRXNVQHCeOtIsI4vtkcAWXOcjgVwrSY1ufNv7TmtXmk/DaK4tnkw2rwRyIlxLCJF8uU7WaJ0bGQpwGHKiuuFKNTVj+uV6E+WnKx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32" name="Picture 12" descr="https://i.imgflip.com/1hazb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427" y="2808514"/>
            <a:ext cx="5533624" cy="303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sz="3600" b="1" dirty="0" smtClean="0"/>
              <a:t>- </a:t>
            </a:r>
            <a:r>
              <a:rPr lang="pl-PL" dirty="0" smtClean="0"/>
              <a:t>Highly transactional applications</a:t>
            </a:r>
          </a:p>
          <a:p>
            <a:pPr marL="109728" indent="0">
              <a:buNone/>
            </a:pPr>
            <a:r>
              <a:rPr lang="pl-PL" sz="3600" b="1" dirty="0" smtClean="0"/>
              <a:t>-</a:t>
            </a:r>
            <a:r>
              <a:rPr lang="pl-PL" dirty="0" smtClean="0"/>
              <a:t> Problems requiring 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pl-PL" sz="3600" b="1" dirty="0" smtClean="0"/>
              <a:t>+</a:t>
            </a:r>
            <a:r>
              <a:rPr lang="pl-PL" dirty="0" smtClean="0"/>
              <a:t> Real-time Analytics </a:t>
            </a:r>
          </a:p>
          <a:p>
            <a:pPr marL="109728" indent="0">
              <a:buNone/>
            </a:pPr>
            <a:r>
              <a:rPr lang="pl-PL" sz="3600" b="1" dirty="0" smtClean="0"/>
              <a:t>+</a:t>
            </a:r>
            <a:r>
              <a:rPr lang="pl-PL" sz="3600" dirty="0" smtClean="0"/>
              <a:t> </a:t>
            </a:r>
            <a:r>
              <a:rPr lang="pl-PL" dirty="0" smtClean="0"/>
              <a:t>High Speed logging</a:t>
            </a:r>
          </a:p>
          <a:p>
            <a:pPr marL="109728" indent="0">
              <a:buNone/>
            </a:pPr>
            <a:r>
              <a:rPr lang="pl-PL" sz="3600" b="1" dirty="0" smtClean="0"/>
              <a:t>+</a:t>
            </a:r>
            <a:r>
              <a:rPr lang="pl-PL" dirty="0" smtClean="0"/>
              <a:t> Caching and high scalability</a:t>
            </a:r>
          </a:p>
          <a:p>
            <a:pPr marL="109728" indent="0">
              <a:buNone/>
            </a:pPr>
            <a:r>
              <a:rPr lang="pl-PL" sz="3600" b="1" dirty="0" smtClean="0"/>
              <a:t>+</a:t>
            </a:r>
            <a:r>
              <a:rPr lang="pl-PL" dirty="0" smtClean="0"/>
              <a:t> GIS solutions (support geo-spartial indexes)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is MongoDB great for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66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Some companies using MongoDB in Production</a:t>
            </a:r>
            <a:endParaRPr lang="en-GB" dirty="0"/>
          </a:p>
        </p:txBody>
      </p:sp>
      <p:pic>
        <p:nvPicPr>
          <p:cNvPr id="6146" name="Picture 2" descr="Znalezione obrazy dla zapytania companies using mongo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53393"/>
            <a:ext cx="6624734" cy="289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Znalezione obrazy dla zapytania companies using mongo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079" y="2653393"/>
            <a:ext cx="4082596" cy="359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53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209800"/>
            <a:ext cx="7566152" cy="4325112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When I say </a:t>
            </a:r>
            <a:r>
              <a:rPr lang="pl-PL" b="1" dirty="0" smtClean="0"/>
              <a:t>Database</a:t>
            </a:r>
            <a:r>
              <a:rPr lang="pl-PL" dirty="0" smtClean="0"/>
              <a:t> I think </a:t>
            </a:r>
            <a:r>
              <a:rPr lang="pl-PL" b="1" dirty="0" smtClean="0"/>
              <a:t>Database</a:t>
            </a:r>
          </a:p>
          <a:p>
            <a:pPr lvl="3"/>
            <a:r>
              <a:rPr lang="pl-PL" dirty="0" smtClean="0"/>
              <a:t>Made up of multiple collections</a:t>
            </a:r>
          </a:p>
          <a:p>
            <a:pPr lvl="3"/>
            <a:r>
              <a:rPr lang="pl-PL" dirty="0" smtClean="0"/>
              <a:t>Created on the fly when referenced for the first time</a:t>
            </a:r>
          </a:p>
          <a:p>
            <a:r>
              <a:rPr lang="pl-PL" dirty="0" smtClean="0"/>
              <a:t>When I say </a:t>
            </a:r>
            <a:r>
              <a:rPr lang="pl-PL" b="1" dirty="0" smtClean="0"/>
              <a:t>Table</a:t>
            </a:r>
            <a:r>
              <a:rPr lang="pl-PL" dirty="0" smtClean="0"/>
              <a:t> I think </a:t>
            </a:r>
            <a:r>
              <a:rPr lang="pl-PL" b="1" dirty="0" smtClean="0"/>
              <a:t>Collection</a:t>
            </a:r>
          </a:p>
          <a:p>
            <a:pPr lvl="3"/>
            <a:r>
              <a:rPr lang="pl-PL" dirty="0" smtClean="0"/>
              <a:t>Schema-less, contains Documents</a:t>
            </a:r>
          </a:p>
          <a:p>
            <a:pPr lvl="3"/>
            <a:r>
              <a:rPr lang="pl-PL" dirty="0" smtClean="0"/>
              <a:t>Indexable</a:t>
            </a:r>
          </a:p>
          <a:p>
            <a:pPr lvl="3"/>
            <a:r>
              <a:rPr lang="pl-PL" dirty="0" smtClean="0"/>
              <a:t>Created on the fly, when first time referenced</a:t>
            </a:r>
            <a:endParaRPr lang="pl-PL" dirty="0"/>
          </a:p>
          <a:p>
            <a:pPr lvl="1"/>
            <a:r>
              <a:rPr lang="pl-PL" dirty="0" smtClean="0"/>
              <a:t>When I say </a:t>
            </a:r>
            <a:r>
              <a:rPr lang="pl-PL" b="1" dirty="0" smtClean="0"/>
              <a:t>Record/Row</a:t>
            </a:r>
            <a:r>
              <a:rPr lang="pl-PL" dirty="0" smtClean="0"/>
              <a:t> </a:t>
            </a:r>
            <a:r>
              <a:rPr lang="pl-PL" dirty="0"/>
              <a:t>I</a:t>
            </a:r>
            <a:r>
              <a:rPr lang="pl-PL" dirty="0" smtClean="0"/>
              <a:t> think </a:t>
            </a:r>
            <a:r>
              <a:rPr lang="pl-PL" b="1" dirty="0" smtClean="0"/>
              <a:t>Document</a:t>
            </a:r>
            <a:r>
              <a:rPr lang="en-US" b="1" dirty="0" smtClean="0"/>
              <a:t>/object</a:t>
            </a:r>
            <a:endParaRPr lang="pl-PL" b="1" dirty="0" smtClean="0"/>
          </a:p>
          <a:p>
            <a:pPr lvl="3"/>
            <a:r>
              <a:rPr lang="pl-PL" dirty="0" smtClean="0"/>
              <a:t>JSON formatted</a:t>
            </a:r>
          </a:p>
          <a:p>
            <a:pPr lvl="3"/>
            <a:r>
              <a:rPr lang="pl-PL" dirty="0" smtClean="0"/>
              <a:t>Can have _id key (works like primary key in RDMS)</a:t>
            </a:r>
          </a:p>
          <a:p>
            <a:pPr lvl="3"/>
            <a:r>
              <a:rPr lang="pl-PL" dirty="0" smtClean="0"/>
              <a:t>Stored in BSON files (binary form of JSON)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2648" y="1143000"/>
            <a:ext cx="10972800" cy="1066800"/>
          </a:xfrm>
        </p:spPr>
        <p:txBody>
          <a:bodyPr/>
          <a:lstStyle/>
          <a:p>
            <a:r>
              <a:rPr lang="pl-PL" dirty="0" smtClean="0"/>
              <a:t>Terminology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333" y="1475545"/>
            <a:ext cx="4275668" cy="32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smtClean="0"/>
              <a:t>Creating database, collections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1 </a:t>
            </a:r>
            <a:endParaRPr lang="en-US" dirty="0"/>
          </a:p>
        </p:txBody>
      </p:sp>
      <p:pic>
        <p:nvPicPr>
          <p:cNvPr id="5" name="Picture 4" descr="https://cdn.meme.am/cache/instances/folder267/500x/602222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957" y="2388218"/>
            <a:ext cx="4762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70932" y="2209800"/>
            <a:ext cx="11235267" cy="4224867"/>
          </a:xfrm>
        </p:spPr>
        <p:txBody>
          <a:bodyPr>
            <a:normAutofit/>
          </a:bodyPr>
          <a:lstStyle/>
          <a:p>
            <a:r>
              <a:rPr lang="pl-PL" sz="2400" i="1" dirty="0" smtClean="0"/>
              <a:t>...select </a:t>
            </a:r>
            <a:r>
              <a:rPr lang="pl-PL" sz="2400" b="1" i="1" dirty="0" smtClean="0"/>
              <a:t>all</a:t>
            </a:r>
            <a:r>
              <a:rPr lang="pl-PL" sz="2400" i="1" dirty="0" smtClean="0"/>
              <a:t> record </a:t>
            </a:r>
            <a:r>
              <a:rPr lang="pl-PL" sz="2400" b="1" i="1" dirty="0" smtClean="0"/>
              <a:t>from</a:t>
            </a:r>
            <a:r>
              <a:rPr lang="pl-PL" sz="2400" i="1" dirty="0" smtClean="0"/>
              <a:t> Games department</a:t>
            </a:r>
          </a:p>
          <a:p>
            <a:pPr lvl="2"/>
            <a:r>
              <a:rPr lang="pl-PL" sz="1800" i="1" dirty="0"/>
              <a:t>db.users.find({"work.department":"Games</a:t>
            </a:r>
            <a:r>
              <a:rPr lang="pl-PL" sz="1800" i="1" dirty="0" smtClean="0"/>
              <a:t>"})</a:t>
            </a:r>
          </a:p>
          <a:p>
            <a:r>
              <a:rPr lang="en-US" sz="2400" i="1" dirty="0" smtClean="0"/>
              <a:t>… </a:t>
            </a:r>
            <a:r>
              <a:rPr lang="pl-PL" sz="2400" i="1" dirty="0" smtClean="0"/>
              <a:t>find all from dept=Electronics </a:t>
            </a:r>
            <a:r>
              <a:rPr lang="pl-PL" sz="2400" b="1" i="1" dirty="0" smtClean="0"/>
              <a:t>and </a:t>
            </a:r>
            <a:r>
              <a:rPr lang="pl-PL" sz="2400" i="1" dirty="0" smtClean="0"/>
              <a:t>working as Specialist</a:t>
            </a:r>
          </a:p>
          <a:p>
            <a:pPr lvl="2"/>
            <a:r>
              <a:rPr lang="en-GB" sz="1800" i="1" dirty="0" err="1"/>
              <a:t>db.users.find</a:t>
            </a:r>
            <a:r>
              <a:rPr lang="en-GB" sz="1800" i="1" dirty="0"/>
              <a:t>({"</a:t>
            </a:r>
            <a:r>
              <a:rPr lang="en-GB" sz="1800" i="1" dirty="0" err="1"/>
              <a:t>work.position":"Specialist","work.department":"Electronics</a:t>
            </a:r>
            <a:r>
              <a:rPr lang="en-GB" sz="1800" i="1" dirty="0" smtClean="0"/>
              <a:t>"})</a:t>
            </a:r>
            <a:endParaRPr lang="pl-PL" sz="1800" i="1" dirty="0" smtClean="0"/>
          </a:p>
          <a:p>
            <a:r>
              <a:rPr lang="en-US" sz="2400" i="1" dirty="0" smtClean="0"/>
              <a:t>… </a:t>
            </a:r>
            <a:r>
              <a:rPr lang="pl-PL" sz="2400" i="1" dirty="0" smtClean="0"/>
              <a:t>find</a:t>
            </a:r>
            <a:r>
              <a:rPr lang="en-US" sz="2400" i="1" dirty="0" smtClean="0"/>
              <a:t> all </a:t>
            </a:r>
            <a:r>
              <a:rPr lang="pl-PL" sz="2400" i="1" dirty="0" smtClean="0"/>
              <a:t>from dept=Games </a:t>
            </a:r>
            <a:r>
              <a:rPr lang="pl-PL" sz="2400" b="1" i="1" dirty="0" smtClean="0"/>
              <a:t>or</a:t>
            </a:r>
            <a:r>
              <a:rPr lang="pl-PL" sz="2400" i="1" dirty="0" smtClean="0"/>
              <a:t> Movies</a:t>
            </a:r>
            <a:endParaRPr lang="en-US" sz="2400" i="1" dirty="0" smtClean="0"/>
          </a:p>
          <a:p>
            <a:pPr lvl="2"/>
            <a:r>
              <a:rPr lang="en-US" sz="1800" dirty="0" err="1"/>
              <a:t>db.users.find</a:t>
            </a:r>
            <a:r>
              <a:rPr lang="en-US" sz="1800" dirty="0"/>
              <a:t>({$or: [ {"</a:t>
            </a:r>
            <a:r>
              <a:rPr lang="en-US" sz="1800" dirty="0" err="1"/>
              <a:t>work.department":"Games</a:t>
            </a:r>
            <a:r>
              <a:rPr lang="en-US" sz="1800" dirty="0"/>
              <a:t>"},{"</a:t>
            </a:r>
            <a:r>
              <a:rPr lang="en-US" sz="1800" dirty="0" err="1"/>
              <a:t>work.department":"Movies</a:t>
            </a:r>
            <a:r>
              <a:rPr lang="en-US" sz="1800" dirty="0"/>
              <a:t>"}  </a:t>
            </a:r>
            <a:r>
              <a:rPr lang="en-US" sz="1800" dirty="0" smtClean="0"/>
              <a:t>]})</a:t>
            </a:r>
            <a:endParaRPr lang="pl-PL" sz="1800" dirty="0" smtClean="0"/>
          </a:p>
          <a:p>
            <a:r>
              <a:rPr lang="en-US" sz="2400" i="1" dirty="0" smtClean="0"/>
              <a:t>… find all </a:t>
            </a:r>
            <a:r>
              <a:rPr lang="pl-PL" sz="2400" i="1" dirty="0" smtClean="0"/>
              <a:t>born after 2016-11-21 08:09:00</a:t>
            </a:r>
            <a:endParaRPr lang="en-US" sz="2400" i="1" dirty="0" smtClean="0"/>
          </a:p>
          <a:p>
            <a:pPr lvl="2"/>
            <a:r>
              <a:rPr lang="en-US" sz="1800" dirty="0" err="1"/>
              <a:t>db.users.find</a:t>
            </a:r>
            <a:r>
              <a:rPr lang="en-US" sz="1800" dirty="0"/>
              <a:t>({"dob":{$</a:t>
            </a:r>
            <a:r>
              <a:rPr lang="en-US" sz="1800" dirty="0" err="1"/>
              <a:t>gt:ISODate</a:t>
            </a:r>
            <a:r>
              <a:rPr lang="en-US" sz="1800" dirty="0"/>
              <a:t>("2016-11-21 08:09:00</a:t>
            </a:r>
            <a:r>
              <a:rPr lang="en-US" sz="1800" dirty="0" smtClean="0"/>
              <a:t>")}})</a:t>
            </a:r>
            <a:endParaRPr lang="pl-PL" sz="1800" dirty="0" smtClean="0"/>
          </a:p>
          <a:p>
            <a:r>
              <a:rPr lang="en-US" sz="2400" i="1" dirty="0" smtClean="0"/>
              <a:t>… find all </a:t>
            </a:r>
            <a:r>
              <a:rPr lang="pl-PL" sz="2400" i="1" dirty="0" smtClean="0"/>
              <a:t>with system </a:t>
            </a:r>
            <a:r>
              <a:rPr lang="pl-PL" sz="2400" b="1" i="1" dirty="0" smtClean="0"/>
              <a:t>between</a:t>
            </a:r>
            <a:r>
              <a:rPr lang="pl-PL" sz="2400" i="1" dirty="0" smtClean="0"/>
              <a:t> 50900 and 60900</a:t>
            </a:r>
            <a:endParaRPr lang="en-US" sz="2400" i="1" dirty="0" smtClean="0"/>
          </a:p>
          <a:p>
            <a:pPr lvl="2"/>
            <a:r>
              <a:rPr lang="en-US" sz="1800" dirty="0" err="1"/>
              <a:t>db.users.find</a:t>
            </a:r>
            <a:r>
              <a:rPr lang="en-US" sz="1800" dirty="0"/>
              <a:t>({"</a:t>
            </a:r>
            <a:r>
              <a:rPr lang="en-US" sz="1800" dirty="0" err="1"/>
              <a:t>system_id</a:t>
            </a:r>
            <a:r>
              <a:rPr lang="en-US" sz="1800" dirty="0"/>
              <a:t>":{$gt:50900,$lt:60900}})</a:t>
            </a:r>
            <a:endParaRPr lang="en-US" sz="2000" dirty="0"/>
          </a:p>
          <a:p>
            <a:pPr marL="411480" lvl="1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267" y="767209"/>
            <a:ext cx="4157134" cy="318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selectors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22199"/>
              </p:ext>
            </p:extLst>
          </p:nvPr>
        </p:nvGraphicFramePr>
        <p:xfrm>
          <a:off x="609600" y="2209800"/>
          <a:ext cx="10972800" cy="2948623"/>
        </p:xfrm>
        <a:graphic>
          <a:graphicData uri="http://schemas.openxmlformats.org/drawingml/2006/table">
            <a:tbl>
              <a:tblPr/>
              <a:tblGrid>
                <a:gridCol w="2696936"/>
                <a:gridCol w="8275864"/>
              </a:tblGrid>
              <a:tr h="388303">
                <a:tc>
                  <a:txBody>
                    <a:bodyPr/>
                    <a:lstStyle/>
                    <a:p>
                      <a:r>
                        <a:rPr lang="en-GB" b="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2" tooltip="$eq"/>
                        </a:rPr>
                        <a:t>$</a:t>
                      </a:r>
                      <a:r>
                        <a:rPr lang="en-GB" b="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2" tooltip="$eq"/>
                        </a:rPr>
                        <a:t>eq</a:t>
                      </a:r>
                      <a:endParaRPr lang="en-GB" b="0" baseline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Matches values that are equal to a specified value.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b="0" baseline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3" tooltip="$gt"/>
                        </a:rPr>
                        <a:t>$gt</a:t>
                      </a:r>
                      <a:endParaRPr lang="en-GB" b="0" baseline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Matches values that are greater than a specified value.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b="0" baseline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4" tooltip="$gte"/>
                        </a:rPr>
                        <a:t>$gte</a:t>
                      </a:r>
                      <a:endParaRPr lang="en-GB" b="0" baseline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Matches values that are greater than or equal to a specified value.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b="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5" tooltip="$lt"/>
                        </a:rPr>
                        <a:t>$</a:t>
                      </a:r>
                      <a:r>
                        <a:rPr lang="en-GB" b="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5" tooltip="$lt"/>
                        </a:rPr>
                        <a:t>lt</a:t>
                      </a:r>
                      <a:endParaRPr lang="en-GB" b="0" baseline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Matches values that are less than a specified value.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b="0" baseline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6" tooltip="$lte"/>
                        </a:rPr>
                        <a:t>$lte</a:t>
                      </a:r>
                      <a:endParaRPr lang="en-GB" b="0" baseline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Matches values that are less than or equal to a specified value.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b="0" baseline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7" tooltip="$ne"/>
                        </a:rPr>
                        <a:t>$ne</a:t>
                      </a:r>
                      <a:endParaRPr lang="en-GB" b="0" baseline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Matches all values that are not equal to a specified value.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b="0" baseline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8" tooltip="$in"/>
                        </a:rPr>
                        <a:t>$in</a:t>
                      </a:r>
                      <a:endParaRPr lang="en-GB" b="0" baseline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Matches any of the values specified in an array.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b="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9" tooltip="$nin"/>
                        </a:rPr>
                        <a:t>$</a:t>
                      </a:r>
                      <a:r>
                        <a:rPr lang="en-GB" b="0" baseline="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9" tooltip="$nin"/>
                        </a:rPr>
                        <a:t>nin</a:t>
                      </a:r>
                      <a:endParaRPr lang="en-GB" b="0" baseline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Matches none of the values specified in an array.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80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15336"/>
              </p:ext>
            </p:extLst>
          </p:nvPr>
        </p:nvGraphicFramePr>
        <p:xfrm>
          <a:off x="609600" y="2209800"/>
          <a:ext cx="10972800" cy="2286000"/>
        </p:xfrm>
        <a:graphic>
          <a:graphicData uri="http://schemas.openxmlformats.org/drawingml/2006/table">
            <a:tbl>
              <a:tblPr/>
              <a:tblGrid>
                <a:gridCol w="2198914"/>
                <a:gridCol w="8773886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3">
                              <a:lumMod val="75000"/>
                            </a:schemeClr>
                          </a:solidFill>
                          <a:hlinkClick r:id="rId2" tooltip="$or"/>
                        </a:rPr>
                        <a:t>$or</a:t>
                      </a:r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Joins query clauses with a logical OR returns all documents that match the conditions of either clause.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3">
                              <a:lumMod val="75000"/>
                            </a:schemeClr>
                          </a:solidFill>
                          <a:hlinkClick r:id="rId3" tooltip="$and"/>
                        </a:rPr>
                        <a:t>$and</a:t>
                      </a:r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Joins query clauses with a logical AND returns all documents that match the conditions of both clauses.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accent3">
                              <a:lumMod val="75000"/>
                            </a:schemeClr>
                          </a:solidFill>
                          <a:hlinkClick r:id="rId4" tooltip="$not"/>
                        </a:rPr>
                        <a:t>$not</a:t>
                      </a:r>
                      <a:endParaRPr lang="en-GB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Inverts the effect of a query expression and returns documents that do </a:t>
                      </a:r>
                      <a:r>
                        <a:rPr lang="en-GB" i="1"/>
                        <a:t>not</a:t>
                      </a:r>
                      <a:r>
                        <a:rPr lang="en-GB"/>
                        <a:t> match the query expression.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3">
                              <a:lumMod val="75000"/>
                            </a:schemeClr>
                          </a:solidFill>
                          <a:hlinkClick r:id="rId5" tooltip="$nor"/>
                        </a:rPr>
                        <a:t>$nor</a:t>
                      </a:r>
                      <a:endParaRPr lang="en-GB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Joins query clauses with a logical NOR returns all documents that fail to match both clauses.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69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7477125" cy="4325112"/>
          </a:xfrm>
        </p:spPr>
        <p:txBody>
          <a:bodyPr/>
          <a:lstStyle/>
          <a:p>
            <a:r>
              <a:rPr lang="en-US" dirty="0" smtClean="0"/>
              <a:t>The find() function returns a cursor object</a:t>
            </a:r>
          </a:p>
          <a:p>
            <a:r>
              <a:rPr lang="en-US" dirty="0" smtClean="0"/>
              <a:t>Cursor allows to iterate through the result 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GB" dirty="0"/>
          </a:p>
        </p:txBody>
      </p:sp>
      <p:pic>
        <p:nvPicPr>
          <p:cNvPr id="1028" name="Picture 4" descr="https://i.imgflip.com/1hf4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2209800"/>
            <a:ext cx="31527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25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NoSQ</a:t>
            </a:r>
            <a:r>
              <a:rPr lang="en-US" dirty="0" err="1"/>
              <a:t>L</a:t>
            </a:r>
            <a:r>
              <a:rPr lang="pl-PL" dirty="0" smtClean="0"/>
              <a:t>? </a:t>
            </a:r>
            <a:endParaRPr lang="en-US" dirty="0"/>
          </a:p>
          <a:p>
            <a:r>
              <a:rPr lang="en-US" dirty="0" err="1" smtClean="0"/>
              <a:t>MongoDB</a:t>
            </a:r>
            <a:r>
              <a:rPr lang="en-US" dirty="0" smtClean="0"/>
              <a:t>  </a:t>
            </a:r>
          </a:p>
          <a:p>
            <a:r>
              <a:rPr lang="pl-PL" dirty="0" smtClean="0"/>
              <a:t>CRUD operations</a:t>
            </a:r>
            <a:endParaRPr lang="en-US" dirty="0" smtClean="0"/>
          </a:p>
          <a:p>
            <a:r>
              <a:rPr lang="pl-PL" dirty="0" smtClean="0"/>
              <a:t>Living without contraints and transactions</a:t>
            </a:r>
          </a:p>
          <a:p>
            <a:r>
              <a:rPr lang="pl-PL" dirty="0" smtClean="0"/>
              <a:t>Indexes</a:t>
            </a:r>
          </a:p>
          <a:p>
            <a:r>
              <a:rPr lang="pl-PL" dirty="0" smtClean="0"/>
              <a:t>Aggregation framework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Cursor example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36" y="2787158"/>
            <a:ext cx="5927413" cy="23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change Customer name</a:t>
            </a:r>
            <a:endParaRPr lang="pl-PL" dirty="0" smtClean="0"/>
          </a:p>
          <a:p>
            <a:pPr lvl="2"/>
            <a:r>
              <a:rPr lang="pl-PL" i="1" dirty="0" smtClean="0"/>
              <a:t>db.cutomers.update({_id:1},{$set:{„name”:”Krzysiek”}}</a:t>
            </a:r>
            <a:endParaRPr lang="en-US" i="1" dirty="0" smtClean="0"/>
          </a:p>
          <a:p>
            <a:r>
              <a:rPr lang="en-US" dirty="0" smtClean="0"/>
              <a:t>… insert new </a:t>
            </a:r>
            <a:r>
              <a:rPr lang="pl-PL" dirty="0" smtClean="0"/>
              <a:t>customer</a:t>
            </a:r>
            <a:endParaRPr lang="en-US" dirty="0" smtClean="0"/>
          </a:p>
          <a:p>
            <a:pPr lvl="2"/>
            <a:r>
              <a:rPr lang="pl-PL" i="1" dirty="0" smtClean="0"/>
              <a:t>db.customers.insert({name:”Krzysiek”,surname:”Nowak”})</a:t>
            </a:r>
            <a:endParaRPr lang="en-US" i="1" dirty="0"/>
          </a:p>
          <a:p>
            <a:r>
              <a:rPr lang="en-US" dirty="0" smtClean="0"/>
              <a:t>… delete</a:t>
            </a:r>
            <a:r>
              <a:rPr lang="pl-PL" dirty="0" smtClean="0"/>
              <a:t> all</a:t>
            </a:r>
            <a:r>
              <a:rPr lang="en-US" dirty="0" smtClean="0"/>
              <a:t> logs</a:t>
            </a:r>
          </a:p>
          <a:p>
            <a:pPr lvl="2"/>
            <a:r>
              <a:rPr lang="pl-PL" i="1" dirty="0" smtClean="0"/>
              <a:t>db.logs.remove()</a:t>
            </a:r>
          </a:p>
          <a:p>
            <a:r>
              <a:rPr lang="pl-PL" dirty="0" smtClean="0"/>
              <a:t>... delete specific row</a:t>
            </a:r>
          </a:p>
          <a:p>
            <a:pPr lvl="2"/>
            <a:r>
              <a:rPr lang="pl-PL" i="1" dirty="0" smtClean="0"/>
              <a:t>db.customers.remove({_id:1134})</a:t>
            </a:r>
          </a:p>
          <a:p>
            <a:pPr marL="146304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I…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71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</a:t>
            </a:r>
            <a:r>
              <a:rPr lang="en-GB" dirty="0" err="1" smtClean="0"/>
              <a:t>ndexes</a:t>
            </a:r>
            <a:r>
              <a:rPr lang="en-GB" dirty="0" smtClean="0"/>
              <a:t> </a:t>
            </a:r>
            <a:r>
              <a:rPr lang="en-GB" dirty="0"/>
              <a:t>are important for faster and efficient searching of documents in a </a:t>
            </a:r>
            <a:r>
              <a:rPr lang="en-GB" dirty="0" smtClean="0"/>
              <a:t>collection</a:t>
            </a:r>
            <a:endParaRPr lang="pl-PL" dirty="0" smtClean="0"/>
          </a:p>
          <a:p>
            <a:r>
              <a:rPr lang="pl-PL" dirty="0" smtClean="0"/>
              <a:t>C</a:t>
            </a:r>
            <a:r>
              <a:rPr lang="en-GB" dirty="0" smtClean="0"/>
              <a:t>an </a:t>
            </a:r>
            <a:r>
              <a:rPr lang="en-GB" dirty="0"/>
              <a:t>be created by using the </a:t>
            </a:r>
            <a:r>
              <a:rPr lang="en-GB" dirty="0" err="1"/>
              <a:t>createIndex</a:t>
            </a:r>
            <a:r>
              <a:rPr lang="en-GB" dirty="0"/>
              <a:t> method. </a:t>
            </a:r>
            <a:endParaRPr lang="pl-PL" dirty="0" smtClean="0"/>
          </a:p>
          <a:p>
            <a:r>
              <a:rPr lang="pl-PL" dirty="0" smtClean="0"/>
              <a:t>Can </a:t>
            </a:r>
            <a:r>
              <a:rPr lang="en-GB" dirty="0" smtClean="0"/>
              <a:t>be </a:t>
            </a:r>
            <a:r>
              <a:rPr lang="en-GB" dirty="0"/>
              <a:t>created on just one field or multiple field values.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Indexes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7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3"/>
            <a:ext cx="10972800" cy="4469783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... create index</a:t>
            </a:r>
          </a:p>
          <a:p>
            <a:pPr lvl="2"/>
            <a:r>
              <a:rPr lang="pl-PL" i="1" dirty="0" smtClean="0"/>
              <a:t>db.customers.createIndex({city:1})</a:t>
            </a:r>
            <a:endParaRPr lang="pl-PL" i="1" dirty="0"/>
          </a:p>
          <a:p>
            <a:r>
              <a:rPr lang="pl-PL" dirty="0" smtClean="0"/>
              <a:t>... create multiple index	</a:t>
            </a:r>
          </a:p>
          <a:p>
            <a:pPr lvl="2"/>
            <a:r>
              <a:rPr lang="pl-PL" i="1" dirty="0" smtClean="0"/>
              <a:t>db.customers.createIndex({city:1,name:1})</a:t>
            </a:r>
          </a:p>
          <a:p>
            <a:r>
              <a:rPr lang="pl-PL" i="1" dirty="0" smtClean="0"/>
              <a:t>... </a:t>
            </a:r>
            <a:r>
              <a:rPr lang="pl-PL" dirty="0"/>
              <a:t>c</a:t>
            </a:r>
            <a:r>
              <a:rPr lang="pl-PL" dirty="0" smtClean="0"/>
              <a:t>reate unique index</a:t>
            </a:r>
          </a:p>
          <a:p>
            <a:pPr lvl="2"/>
            <a:r>
              <a:rPr lang="pl-PL" i="1" dirty="0" smtClean="0"/>
              <a:t>db.customers.createIndex({evidence_number:1,{unique:true})</a:t>
            </a:r>
          </a:p>
          <a:p>
            <a:r>
              <a:rPr lang="pl-PL" dirty="0" smtClean="0"/>
              <a:t>... find index on collection</a:t>
            </a:r>
          </a:p>
          <a:p>
            <a:pPr lvl="2"/>
            <a:r>
              <a:rPr lang="pl-PL" i="1" dirty="0" smtClean="0"/>
              <a:t>db.customers.getIndexes()</a:t>
            </a:r>
          </a:p>
          <a:p>
            <a:r>
              <a:rPr lang="pl-PL" dirty="0" smtClean="0"/>
              <a:t>... drop specific index</a:t>
            </a:r>
          </a:p>
          <a:p>
            <a:pPr lvl="2"/>
            <a:r>
              <a:rPr lang="pl-PL" i="1" dirty="0" smtClean="0"/>
              <a:t>db.customers.dropIndex({city:1})</a:t>
            </a:r>
          </a:p>
          <a:p>
            <a:r>
              <a:rPr lang="pl-PL" dirty="0" smtClean="0"/>
              <a:t>... drop all indexes</a:t>
            </a:r>
          </a:p>
          <a:p>
            <a:pPr lvl="2"/>
            <a:r>
              <a:rPr lang="pl-PL" i="1" dirty="0" smtClean="0"/>
              <a:t>db.customers.dropIndexes()</a:t>
            </a:r>
            <a:endParaRPr lang="en-GB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do I...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75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6770914" cy="4325112"/>
          </a:xfrm>
        </p:spPr>
        <p:txBody>
          <a:bodyPr/>
          <a:lstStyle/>
          <a:p>
            <a:r>
              <a:rPr lang="pl-PL" dirty="0" smtClean="0"/>
              <a:t>_id is the primary key in MongoDB</a:t>
            </a:r>
          </a:p>
          <a:p>
            <a:r>
              <a:rPr lang="pl-PL" dirty="0" smtClean="0"/>
              <a:t>If you don’t add a field name „_id” MongoDB will automatically add na </a:t>
            </a:r>
            <a:r>
              <a:rPr lang="pl-PL" b="1" dirty="0" smtClean="0"/>
              <a:t>ObjectId</a:t>
            </a:r>
            <a:r>
              <a:rPr lang="pl-PL" dirty="0" smtClean="0"/>
              <a:t> field</a:t>
            </a:r>
          </a:p>
          <a:p>
            <a:r>
              <a:rPr lang="pl-PL" dirty="0" smtClean="0"/>
              <a:t>Automatically indexed</a:t>
            </a:r>
          </a:p>
          <a:p>
            <a:r>
              <a:rPr lang="pl-PL" dirty="0" smtClean="0"/>
              <a:t>Any unique value could be used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_id a.k.a Primary key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10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7611836" cy="2265426"/>
          </a:xfrm>
        </p:spPr>
        <p:txBody>
          <a:bodyPr/>
          <a:lstStyle/>
          <a:p>
            <a:r>
              <a:rPr lang="pl-PL" dirty="0" smtClean="0"/>
              <a:t>ObjectId is a special 12 byte value</a:t>
            </a:r>
          </a:p>
          <a:p>
            <a:r>
              <a:rPr lang="pl-PL" dirty="0" smtClean="0"/>
              <a:t>Guaranteed to be unique across your cluster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ObjectId</a:t>
            </a:r>
            <a:endParaRPr lang="en-GB" dirty="0"/>
          </a:p>
        </p:txBody>
      </p:sp>
      <p:pic>
        <p:nvPicPr>
          <p:cNvPr id="8196" name="Picture 4" descr="Znalezione obrazy dla zapytania object id mon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740603"/>
            <a:ext cx="5715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7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Doing everyday </a:t>
            </a:r>
            <a:r>
              <a:rPr lang="pl-PL" dirty="0" smtClean="0"/>
              <a:t>database work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62" y="2987793"/>
            <a:ext cx="439163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5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accent3">
                    <a:lumMod val="75000"/>
                  </a:schemeClr>
                </a:solidFill>
              </a:rPr>
              <a:t>Who stole my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constrains and transactions?</a:t>
            </a:r>
            <a:endParaRPr lang="en-GB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196" name="Picture 4" descr="Znalezione obrazy dla zapytania nigga stole my bi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1" y="2917598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609601" y="2209800"/>
            <a:ext cx="6515100" cy="4325112"/>
          </a:xfrm>
        </p:spPr>
        <p:txBody>
          <a:bodyPr/>
          <a:lstStyle/>
          <a:p>
            <a:r>
              <a:rPr lang="pl-PL" dirty="0" smtClean="0"/>
              <a:t>We dont’s have transactions but </a:t>
            </a:r>
            <a:r>
              <a:rPr lang="en-US" dirty="0" smtClean="0"/>
              <a:t>operations are atomic on the level of a single document</a:t>
            </a:r>
            <a:endParaRPr lang="pl-PL" dirty="0" smtClean="0"/>
          </a:p>
          <a:p>
            <a:pPr lvl="4"/>
            <a:r>
              <a:rPr lang="pl-PL" dirty="0" smtClean="0"/>
              <a:t>Working with a single document</a:t>
            </a:r>
          </a:p>
          <a:p>
            <a:pPr lvl="4"/>
            <a:r>
              <a:rPr lang="pl-PL" dirty="0" smtClean="0"/>
              <a:t>Implement in software</a:t>
            </a:r>
          </a:p>
          <a:p>
            <a:pPr lvl="4"/>
            <a:r>
              <a:rPr lang="pl-PL" dirty="0" smtClean="0"/>
              <a:t>Just tollerate a little bit of incosistency</a:t>
            </a:r>
            <a:endParaRPr lang="en-US" dirty="0" smtClean="0"/>
          </a:p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b="1" dirty="0" smtClean="0"/>
              <a:t>doesn’t</a:t>
            </a:r>
            <a:r>
              <a:rPr lang="en-US" dirty="0" smtClean="0"/>
              <a:t> support server side foreign key </a:t>
            </a:r>
            <a:r>
              <a:rPr lang="pl-PL" dirty="0" smtClean="0"/>
              <a:t>constraints, but embedding helps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706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Embedding </a:t>
            </a:r>
            <a:endParaRPr lang="en-GB" dirty="0"/>
          </a:p>
        </p:txBody>
      </p:sp>
      <p:pic>
        <p:nvPicPr>
          <p:cNvPr id="4101" name="Picture 5" descr="Figure 5 Embedding Documents in Mongo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7" y="2381477"/>
            <a:ext cx="5000625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33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6999514" cy="4325112"/>
          </a:xfrm>
        </p:spPr>
        <p:txBody>
          <a:bodyPr/>
          <a:lstStyle/>
          <a:p>
            <a:r>
              <a:rPr lang="pl-PL" dirty="0" smtClean="0"/>
              <a:t>One to One</a:t>
            </a:r>
          </a:p>
          <a:p>
            <a:r>
              <a:rPr lang="pl-PL" dirty="0" smtClean="0"/>
              <a:t>One to Many</a:t>
            </a:r>
          </a:p>
          <a:p>
            <a:r>
              <a:rPr lang="pl-PL" dirty="0" smtClean="0"/>
              <a:t>Many to Many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And how about joins ?</a:t>
            </a:r>
            <a:endParaRPr lang="en-GB" dirty="0"/>
          </a:p>
        </p:txBody>
      </p:sp>
      <p:pic>
        <p:nvPicPr>
          <p:cNvPr id="3078" name="Picture 6" descr="https://i.imgflip.com/1hal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529" y="2954104"/>
            <a:ext cx="3488871" cy="29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3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1100" y="5154550"/>
            <a:ext cx="7953375" cy="970026"/>
          </a:xfrm>
        </p:spPr>
        <p:txBody>
          <a:bodyPr>
            <a:noAutofit/>
          </a:bodyPr>
          <a:lstStyle/>
          <a:p>
            <a:pPr marL="411480" lvl="1" indent="0" algn="ctr">
              <a:buNone/>
            </a:pPr>
            <a:r>
              <a:rPr lang="en-US" sz="6000" i="1" u="sng" dirty="0" smtClean="0"/>
              <a:t>Not Only </a:t>
            </a:r>
            <a:r>
              <a:rPr lang="en-US" sz="6000" dirty="0" smtClean="0"/>
              <a:t>SQL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NoSQL</a:t>
            </a:r>
            <a:r>
              <a:rPr lang="en-US" dirty="0" smtClean="0"/>
              <a:t> ?</a:t>
            </a:r>
            <a:endParaRPr lang="en-GB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762000" y="2401824"/>
            <a:ext cx="10820400" cy="26559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NoSQL</a:t>
            </a:r>
            <a:r>
              <a:rPr lang="en-GB" dirty="0"/>
              <a:t>, </a:t>
            </a:r>
            <a:r>
              <a:rPr lang="pl-PL" dirty="0" smtClean="0"/>
              <a:t>is </a:t>
            </a:r>
            <a:r>
              <a:rPr lang="en-GB" dirty="0" smtClean="0"/>
              <a:t>a </a:t>
            </a:r>
            <a:r>
              <a:rPr lang="en-GB" dirty="0"/>
              <a:t>wide range of technologies and architectures, seeks to solve the</a:t>
            </a:r>
            <a:r>
              <a:rPr lang="en-GB" b="1" dirty="0"/>
              <a:t> </a:t>
            </a:r>
            <a:r>
              <a:rPr lang="en-GB" b="1" dirty="0">
                <a:hlinkClick r:id="rId2"/>
              </a:rPr>
              <a:t>scalability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>
                <a:hlinkClick r:id="rId3"/>
              </a:rPr>
              <a:t>big data</a:t>
            </a:r>
            <a:r>
              <a:rPr lang="en-GB" b="1" dirty="0"/>
              <a:t> </a:t>
            </a:r>
            <a:r>
              <a:rPr lang="en-GB" dirty="0"/>
              <a:t>performance issues that </a:t>
            </a:r>
            <a:r>
              <a:rPr lang="en-GB" b="1" dirty="0">
                <a:hlinkClick r:id="rId4"/>
              </a:rPr>
              <a:t>relational</a:t>
            </a:r>
            <a:r>
              <a:rPr lang="en-GB" dirty="0">
                <a:hlinkClick r:id="rId4"/>
              </a:rPr>
              <a:t> </a:t>
            </a:r>
            <a:r>
              <a:rPr lang="en-GB" b="1" dirty="0">
                <a:hlinkClick r:id="rId4"/>
              </a:rPr>
              <a:t>databases</a:t>
            </a:r>
            <a:r>
              <a:rPr lang="en-GB" b="1" dirty="0"/>
              <a:t> </a:t>
            </a:r>
            <a:r>
              <a:rPr lang="en-GB" dirty="0"/>
              <a:t>weren’t designed to address. </a:t>
            </a:r>
            <a:r>
              <a:rPr lang="en-GB" dirty="0" err="1"/>
              <a:t>NoSQL</a:t>
            </a:r>
            <a:r>
              <a:rPr lang="en-GB" dirty="0"/>
              <a:t> is especially useful when an enterprise needs to access and </a:t>
            </a:r>
            <a:r>
              <a:rPr lang="en-GB" dirty="0" smtClean="0"/>
              <a:t>analyse </a:t>
            </a:r>
            <a:r>
              <a:rPr lang="en-GB" dirty="0"/>
              <a:t>massive amounts of </a:t>
            </a:r>
            <a:r>
              <a:rPr lang="en-GB" b="1" dirty="0">
                <a:hlinkClick r:id="rId5"/>
              </a:rPr>
              <a:t>unstructured</a:t>
            </a:r>
            <a:r>
              <a:rPr lang="en-GB" dirty="0"/>
              <a:t> </a:t>
            </a:r>
            <a:r>
              <a:rPr lang="en-GB" dirty="0" smtClean="0"/>
              <a:t>data</a:t>
            </a:r>
            <a:r>
              <a:rPr lang="pl-PL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30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6721929" cy="4325112"/>
          </a:xfrm>
        </p:spPr>
        <p:txBody>
          <a:bodyPr/>
          <a:lstStyle/>
          <a:p>
            <a:r>
              <a:rPr lang="pl-PL" dirty="0" smtClean="0"/>
              <a:t>Keep 2 documents that are related to each other in separate collections</a:t>
            </a:r>
          </a:p>
          <a:p>
            <a:r>
              <a:rPr lang="pl-PL" dirty="0" smtClean="0"/>
              <a:t>Embedd documents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One to one	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2" y="4658279"/>
            <a:ext cx="2972376" cy="135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319" y="4675644"/>
            <a:ext cx="3603925" cy="1439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687" y="4268332"/>
            <a:ext cx="3788765" cy="23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2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One to many					One to few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98706"/>
            <a:ext cx="3932261" cy="2530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9" y="2803532"/>
            <a:ext cx="3955123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9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Many to Many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92" y="2710931"/>
            <a:ext cx="9544212" cy="25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8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framework</a:t>
            </a:r>
            <a:endParaRPr lang="en-GB" dirty="0"/>
          </a:p>
        </p:txBody>
      </p:sp>
      <p:pic>
        <p:nvPicPr>
          <p:cNvPr id="3074" name="Picture 2" descr="http://jmikola.github.io/slides/mongodb_aggregation_framework/img/dilbert-201209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897187"/>
            <a:ext cx="952500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32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2427351"/>
          </a:xfrm>
        </p:spPr>
        <p:txBody>
          <a:bodyPr/>
          <a:lstStyle/>
          <a:p>
            <a:r>
              <a:rPr lang="en-US" dirty="0" smtClean="0"/>
              <a:t>A series of document transformation</a:t>
            </a:r>
          </a:p>
          <a:p>
            <a:pPr lvl="1"/>
            <a:r>
              <a:rPr lang="en-US" dirty="0" smtClean="0"/>
              <a:t>Executed in stages </a:t>
            </a:r>
          </a:p>
          <a:p>
            <a:pPr lvl="1"/>
            <a:r>
              <a:rPr lang="en-US" dirty="0"/>
              <a:t>The output of one stage is passed to the input of next </a:t>
            </a:r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Think as a </a:t>
            </a:r>
            <a:r>
              <a:rPr lang="en-US" dirty="0" err="1" smtClean="0"/>
              <a:t>unix</a:t>
            </a:r>
            <a:r>
              <a:rPr lang="en-US" dirty="0" smtClean="0"/>
              <a:t> pipeline</a:t>
            </a:r>
          </a:p>
          <a:p>
            <a:pPr lvl="1"/>
            <a:r>
              <a:rPr lang="en-US" dirty="0" smtClean="0"/>
              <a:t>The </a:t>
            </a:r>
            <a:r>
              <a:rPr lang="pl-PL" dirty="0" smtClean="0"/>
              <a:t>i</a:t>
            </a:r>
            <a:r>
              <a:rPr lang="en-US" dirty="0" err="1" smtClean="0"/>
              <a:t>nput</a:t>
            </a:r>
            <a:r>
              <a:rPr lang="en-US" dirty="0" smtClean="0"/>
              <a:t> is a single collection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pipeline</a:t>
            </a:r>
            <a:endParaRPr lang="en-GB" dirty="0"/>
          </a:p>
        </p:txBody>
      </p:sp>
      <p:pic>
        <p:nvPicPr>
          <p:cNvPr id="4098" name="Picture 2" descr="Znalezione obrazy dla zapytania mongodb aggregate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716399"/>
            <a:ext cx="5943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14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Aggregation functions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35388"/>
              </p:ext>
            </p:extLst>
          </p:nvPr>
        </p:nvGraphicFramePr>
        <p:xfrm>
          <a:off x="609600" y="2401509"/>
          <a:ext cx="109728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093"/>
                <a:gridCol w="7021286"/>
                <a:gridCol w="1793421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Mongo operator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SQL Term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$project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Reshapes a document</a:t>
                      </a:r>
                      <a:r>
                        <a:rPr lang="pl-PL" baseline="0" dirty="0" smtClean="0"/>
                        <a:t> stream. Can rename, add, remove fields or create computed values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SELECT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$match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Filters the documents to pass only the documents that match the specified condition(s) to the next pipeline stage.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WHERE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$group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Groups documents by some specified expression and outputs to the next stage a document for each distinct grouping.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GROUP BY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$sort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Sorts all input documents and returns them to the pipeline in sorted order.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SORT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$limit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Limits the number of documents passed to the next stage in the </a:t>
                      </a:r>
                      <a:r>
                        <a:rPr lang="pl-PL" dirty="0" smtClean="0"/>
                        <a:t>pipeline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LIMIT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$unwind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Deconstructs an array field from the input documents to output a document for </a:t>
                      </a:r>
                      <a:r>
                        <a:rPr lang="en-GB" i="1" dirty="0" smtClean="0"/>
                        <a:t>each</a:t>
                      </a:r>
                      <a:r>
                        <a:rPr lang="en-GB" dirty="0" smtClean="0"/>
                        <a:t> element.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PIVOT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 of the annotated aggregation pipeline operation. The aggregation pipeline has two stages: ``$match`` and ``$group``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46" y="1475015"/>
            <a:ext cx="72390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0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 </a:t>
            </a:r>
            <a:r>
              <a:rPr lang="en-US" dirty="0" err="1" smtClean="0"/>
              <a:t>framwork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13" y="2249424"/>
            <a:ext cx="3037271" cy="41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about using the right tool for the job</a:t>
            </a:r>
          </a:p>
          <a:p>
            <a:pPr lvl="1"/>
            <a:r>
              <a:rPr lang="en-US" dirty="0"/>
              <a:t>‘</a:t>
            </a:r>
            <a:r>
              <a:rPr lang="en-GB" dirty="0"/>
              <a:t>One ring to rule them all</a:t>
            </a:r>
            <a:r>
              <a:rPr lang="en-US" dirty="0"/>
              <a:t>’ approach no longer exists</a:t>
            </a:r>
          </a:p>
          <a:p>
            <a:pPr lvl="2"/>
            <a:r>
              <a:rPr lang="pl-PL" dirty="0" smtClean="0"/>
              <a:t>S</a:t>
            </a:r>
            <a:r>
              <a:rPr lang="en-US" dirty="0" err="1" smtClean="0"/>
              <a:t>ystems</a:t>
            </a:r>
            <a:r>
              <a:rPr lang="en-US" dirty="0" smtClean="0"/>
              <a:t> </a:t>
            </a:r>
            <a:r>
              <a:rPr lang="en-US" dirty="0"/>
              <a:t>have different data need</a:t>
            </a:r>
          </a:p>
          <a:p>
            <a:r>
              <a:rPr lang="pl-PL" dirty="0" smtClean="0"/>
              <a:t>NoSql database won’t replace SQL systems</a:t>
            </a:r>
            <a:endParaRPr lang="en-US" dirty="0"/>
          </a:p>
          <a:p>
            <a:r>
              <a:rPr lang="en-US" dirty="0"/>
              <a:t>Consider all options and choose wisely</a:t>
            </a:r>
          </a:p>
          <a:p>
            <a:r>
              <a:rPr lang="en-US" dirty="0"/>
              <a:t>The data is more complex than 15 years </a:t>
            </a:r>
            <a:r>
              <a:rPr lang="en-US" dirty="0" smtClean="0"/>
              <a:t>ago</a:t>
            </a:r>
            <a:r>
              <a:rPr lang="pl-PL" dirty="0" smtClean="0"/>
              <a:t>...</a:t>
            </a:r>
            <a:endParaRPr lang="en-US" dirty="0"/>
          </a:p>
          <a:p>
            <a:r>
              <a:rPr lang="pl-PL" dirty="0" smtClean="0"/>
              <a:t>...and it’s bigger than 5 years ago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sum 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1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Indexes in depth</a:t>
            </a:r>
          </a:p>
          <a:p>
            <a:r>
              <a:rPr lang="pl-PL" dirty="0" smtClean="0"/>
              <a:t>Execution plans</a:t>
            </a:r>
          </a:p>
          <a:p>
            <a:r>
              <a:rPr lang="pl-PL" dirty="0" smtClean="0"/>
              <a:t>Map-Reduce</a:t>
            </a:r>
          </a:p>
          <a:p>
            <a:r>
              <a:rPr lang="pl-PL" dirty="0" smtClean="0"/>
              <a:t>Bulk operations</a:t>
            </a:r>
          </a:p>
          <a:p>
            <a:r>
              <a:rPr lang="pl-PL" dirty="0" smtClean="0"/>
              <a:t>GridFS</a:t>
            </a:r>
          </a:p>
          <a:p>
            <a:r>
              <a:rPr lang="pl-PL" dirty="0" smtClean="0"/>
              <a:t>Full-text support</a:t>
            </a:r>
          </a:p>
          <a:p>
            <a:r>
              <a:rPr lang="pl-PL" dirty="0" smtClean="0"/>
              <a:t>GeoJson</a:t>
            </a:r>
          </a:p>
          <a:p>
            <a:r>
              <a:rPr lang="pl-PL" dirty="0" smtClean="0"/>
              <a:t>Aggregation framework in depth</a:t>
            </a:r>
          </a:p>
          <a:p>
            <a:r>
              <a:rPr lang="pl-PL" dirty="0" smtClean="0"/>
              <a:t>Replication </a:t>
            </a:r>
          </a:p>
          <a:p>
            <a:r>
              <a:rPr lang="pl-PL" dirty="0" smtClean="0"/>
              <a:t>Security</a:t>
            </a:r>
          </a:p>
          <a:p>
            <a:r>
              <a:rPr lang="pl-PL" dirty="0"/>
              <a:t>a</a:t>
            </a:r>
            <a:r>
              <a:rPr lang="pl-PL" dirty="0" smtClean="0"/>
              <a:t>nd many many more..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 have not seen 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97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59328"/>
            <a:ext cx="10972800" cy="1066800"/>
          </a:xfrm>
        </p:spPr>
        <p:txBody>
          <a:bodyPr/>
          <a:lstStyle/>
          <a:p>
            <a:r>
              <a:rPr lang="pl-PL" dirty="0" smtClean="0"/>
              <a:t>NoSQL vs SQL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14222"/>
              </p:ext>
            </p:extLst>
          </p:nvPr>
        </p:nvGraphicFramePr>
        <p:xfrm>
          <a:off x="609600" y="2817886"/>
          <a:ext cx="630555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464"/>
                <a:gridCol w="3135086"/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SQL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NoSQL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Guaranteed consistency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Eventual consistency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Transactions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No transaction</a:t>
                      </a:r>
                      <a:r>
                        <a:rPr lang="pl-PL" baseline="0" dirty="0" smtClean="0"/>
                        <a:t> support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Schema</a:t>
                      </a:r>
                      <a:r>
                        <a:rPr lang="pl-PL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Schemaless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Joins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Flat data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Scale Up (hardware)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Scale out (distribiuted)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TSQL/PL-SQL (view,</a:t>
                      </a:r>
                      <a:r>
                        <a:rPr lang="pl-PL" baseline="0" dirty="0" smtClean="0"/>
                        <a:t> stored procedures)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Map Reduce/</a:t>
                      </a:r>
                      <a:r>
                        <a:rPr lang="pl-PL" baseline="0" dirty="0" smtClean="0"/>
                        <a:t> Code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6" name="Picture 2" descr="2016-01-28_07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418" y="2817886"/>
            <a:ext cx="4302125" cy="242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5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https://docs.mongodb.com</a:t>
            </a:r>
            <a:r>
              <a:rPr lang="pl-PL" dirty="0" smtClean="0">
                <a:hlinkClick r:id="rId2"/>
              </a:rPr>
              <a:t>/</a:t>
            </a:r>
            <a:r>
              <a:rPr lang="pl-PL" dirty="0" smtClean="0"/>
              <a:t> </a:t>
            </a:r>
          </a:p>
          <a:p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://university.mongodb.com</a:t>
            </a:r>
            <a:r>
              <a:rPr lang="en-GB" dirty="0" smtClean="0">
                <a:hlinkClick r:id="rId3"/>
              </a:rPr>
              <a:t>/</a:t>
            </a:r>
            <a:endParaRPr lang="pl-PL" dirty="0" smtClean="0"/>
          </a:p>
          <a:p>
            <a:r>
              <a:rPr lang="en-GB" dirty="0">
                <a:hlinkClick r:id="rId4"/>
              </a:rPr>
              <a:t>https://docs.mongodb.com/manual/reference/sql-comparison</a:t>
            </a:r>
            <a:r>
              <a:rPr lang="en-GB" dirty="0" smtClean="0">
                <a:hlinkClick r:id="rId4"/>
              </a:rPr>
              <a:t>/</a:t>
            </a:r>
            <a:endParaRPr lang="pl-PL" dirty="0" smtClean="0"/>
          </a:p>
          <a:p>
            <a:r>
              <a:rPr lang="pl-PL" dirty="0"/>
              <a:t>https://github.com/mongodb</a:t>
            </a:r>
            <a:endParaRPr lang="pl-PL" dirty="0" smtClean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Useful links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1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1175658"/>
            <a:ext cx="10972800" cy="1066800"/>
          </a:xfrm>
        </p:spPr>
        <p:txBody>
          <a:bodyPr/>
          <a:lstStyle/>
          <a:p>
            <a:r>
              <a:rPr lang="en-US" dirty="0" smtClean="0"/>
              <a:t>Thank you for your attention. Questions ? </a:t>
            </a:r>
            <a:endParaRPr lang="en-US" dirty="0"/>
          </a:p>
        </p:txBody>
      </p:sp>
      <p:pic>
        <p:nvPicPr>
          <p:cNvPr id="5122" name="Picture 2" descr="Znalezione obrazy dla zapytania nosql vs rm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11" y="2993572"/>
            <a:ext cx="9067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Key-Value Store</a:t>
            </a:r>
          </a:p>
          <a:p>
            <a:r>
              <a:rPr lang="en-US" dirty="0" smtClean="0"/>
              <a:t>Column Family</a:t>
            </a:r>
          </a:p>
          <a:p>
            <a:r>
              <a:rPr lang="en-US" dirty="0" smtClean="0"/>
              <a:t>Document Databases</a:t>
            </a:r>
          </a:p>
          <a:p>
            <a:r>
              <a:rPr lang="en-US" dirty="0" smtClean="0"/>
              <a:t>Graph Databases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NoSQL</a:t>
            </a:r>
            <a:r>
              <a:rPr lang="en-US" dirty="0" smtClean="0"/>
              <a:t> Databases: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99" y="4695825"/>
            <a:ext cx="4705350" cy="2162175"/>
          </a:xfrm>
        </p:spPr>
      </p:pic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187931"/>
            <a:ext cx="5875530" cy="4172321"/>
          </a:xfrm>
        </p:spPr>
        <p:txBody>
          <a:bodyPr>
            <a:normAutofit/>
          </a:bodyPr>
          <a:lstStyle/>
          <a:p>
            <a:r>
              <a:rPr lang="en-US" dirty="0" smtClean="0"/>
              <a:t>Implements Hash Table methodology</a:t>
            </a:r>
          </a:p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Global key-value mapping</a:t>
            </a:r>
          </a:p>
          <a:p>
            <a:pPr lvl="1"/>
            <a:r>
              <a:rPr lang="en-US" dirty="0" smtClean="0"/>
              <a:t>Big scalable Hash Map</a:t>
            </a:r>
          </a:p>
          <a:p>
            <a:r>
              <a:rPr lang="en-US" dirty="0" smtClean="0"/>
              <a:t>Pros: Fast lookups, simple API (put, get, delete)</a:t>
            </a:r>
          </a:p>
          <a:p>
            <a:r>
              <a:rPr lang="en-US" dirty="0" smtClean="0"/>
              <a:t>Cons: no way to query base on the value</a:t>
            </a:r>
          </a:p>
          <a:p>
            <a:r>
              <a:rPr lang="en-US" dirty="0" smtClean="0"/>
              <a:t>Best with: Less complex huge data sets</a:t>
            </a:r>
          </a:p>
          <a:p>
            <a:pPr lvl="1"/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User preferences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Key-Value Store</a:t>
            </a:r>
            <a:endParaRPr lang="en-US" dirty="0"/>
          </a:p>
        </p:txBody>
      </p:sp>
      <p:pic>
        <p:nvPicPr>
          <p:cNvPr id="1026" name="Picture 2" descr="Znalezione obrazy dla zapytania red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95" y="2517224"/>
            <a:ext cx="1395639" cy="11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nalezione obrazy dla zapytania ria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829" y="2135446"/>
            <a:ext cx="1514089" cy="47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dobny obraz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99" y="2950302"/>
            <a:ext cx="249555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765" y="3813703"/>
            <a:ext cx="3699724" cy="2921833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5141" y="2207079"/>
            <a:ext cx="5879592" cy="4169664"/>
          </a:xfrm>
        </p:spPr>
        <p:txBody>
          <a:bodyPr/>
          <a:lstStyle/>
          <a:p>
            <a:r>
              <a:rPr lang="en-US" dirty="0" smtClean="0"/>
              <a:t>Most based on</a:t>
            </a:r>
            <a:r>
              <a:rPr lang="pl-PL" dirty="0" smtClean="0"/>
              <a:t> idea of</a:t>
            </a:r>
            <a:r>
              <a:rPr lang="en-US" dirty="0" smtClean="0"/>
              <a:t> </a:t>
            </a:r>
            <a:r>
              <a:rPr lang="pl-PL" dirty="0" smtClean="0"/>
              <a:t>Google </a:t>
            </a:r>
            <a:r>
              <a:rPr lang="en-US" dirty="0" err="1" smtClean="0"/>
              <a:t>BigTable</a:t>
            </a:r>
            <a:endParaRPr lang="pl-PL" dirty="0" smtClean="0"/>
          </a:p>
          <a:p>
            <a:r>
              <a:rPr lang="pl-PL" dirty="0" smtClean="0"/>
              <a:t>Store data in columnar format</a:t>
            </a:r>
          </a:p>
          <a:p>
            <a:r>
              <a:rPr lang="pl-PL" dirty="0" smtClean="0"/>
              <a:t>Allow key-value pairs to be stored and retrived on key</a:t>
            </a:r>
            <a:endParaRPr lang="en-US" dirty="0" smtClean="0"/>
          </a:p>
          <a:p>
            <a:r>
              <a:rPr lang="en-US" dirty="0" smtClean="0"/>
              <a:t>PROS: </a:t>
            </a:r>
            <a:r>
              <a:rPr lang="pl-PL" dirty="0" smtClean="0"/>
              <a:t>Fast read and write</a:t>
            </a:r>
          </a:p>
          <a:p>
            <a:r>
              <a:rPr lang="pl-PL" dirty="0" smtClean="0"/>
              <a:t>CONS: no secondary index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family</a:t>
            </a:r>
            <a:endParaRPr lang="en-GB" dirty="0"/>
          </a:p>
        </p:txBody>
      </p:sp>
      <p:pic>
        <p:nvPicPr>
          <p:cNvPr id="2050" name="Picture 2" descr="Znalezione obrazy dla zapytania cassand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160" y="1676400"/>
            <a:ext cx="1303323" cy="87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hbase.apache.org/images/hbase_logo_with_orca_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765" y="2559127"/>
            <a:ext cx="3616326" cy="92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Znalezione obrazy dla zapytania google big tab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904" y="1058636"/>
            <a:ext cx="1203840" cy="162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79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147" y="3967843"/>
            <a:ext cx="3554562" cy="2890157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879592" cy="4169664"/>
          </a:xfrm>
        </p:spPr>
        <p:txBody>
          <a:bodyPr>
            <a:normAutofit/>
          </a:bodyPr>
          <a:lstStyle/>
          <a:p>
            <a:r>
              <a:rPr lang="en-US" dirty="0" smtClean="0"/>
              <a:t>Data Model:</a:t>
            </a:r>
          </a:p>
          <a:p>
            <a:pPr lvl="1"/>
            <a:r>
              <a:rPr lang="pl-PL" dirty="0" smtClean="0"/>
              <a:t> </a:t>
            </a:r>
            <a:r>
              <a:rPr lang="en-US" dirty="0" smtClean="0"/>
              <a:t>A collection of documents</a:t>
            </a:r>
          </a:p>
          <a:p>
            <a:pPr lvl="1"/>
            <a:r>
              <a:rPr lang="en-US" dirty="0" smtClean="0"/>
              <a:t> A document is a key value collection</a:t>
            </a:r>
          </a:p>
          <a:p>
            <a:r>
              <a:rPr lang="en-US" dirty="0" smtClean="0"/>
              <a:t>Best with: file/document related complex data</a:t>
            </a:r>
          </a:p>
          <a:p>
            <a:pPr lvl="1"/>
            <a:r>
              <a:rPr lang="en-US" dirty="0" smtClean="0"/>
              <a:t>Event logging</a:t>
            </a:r>
          </a:p>
          <a:p>
            <a:pPr lvl="1"/>
            <a:r>
              <a:rPr lang="en-US" dirty="0" smtClean="0"/>
              <a:t>Tracing</a:t>
            </a:r>
          </a:p>
          <a:p>
            <a:pPr lvl="1"/>
            <a:endParaRPr lang="en-US" dirty="0" smtClean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Databases</a:t>
            </a:r>
            <a:endParaRPr lang="en-GB" dirty="0"/>
          </a:p>
        </p:txBody>
      </p:sp>
      <p:pic>
        <p:nvPicPr>
          <p:cNvPr id="3076" name="Picture 4" descr="Znalezione obrazy dla zapytania mongo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797" y="1510596"/>
            <a:ext cx="2997844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Znalezione obrazy dla zapytania raven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684" y="3243344"/>
            <a:ext cx="2359025" cy="59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Znalezione obrazy dla zapytania couchd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147" y="2566517"/>
            <a:ext cx="1795689" cy="80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05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3"/>
            <a:ext cx="5879592" cy="41696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is stored in a series of nodes, relationships and properties</a:t>
            </a:r>
          </a:p>
          <a:p>
            <a:r>
              <a:rPr lang="en-US" sz="2400" dirty="0" smtClean="0"/>
              <a:t>Queries are really graph traversals</a:t>
            </a:r>
            <a:endParaRPr lang="pl-PL" sz="2400" dirty="0" smtClean="0"/>
          </a:p>
          <a:p>
            <a:r>
              <a:rPr lang="pl-PL" sz="2400" dirty="0" smtClean="0"/>
              <a:t>Transactional (at least neo4j)</a:t>
            </a:r>
            <a:endParaRPr lang="en-US" sz="2400" dirty="0" smtClean="0"/>
          </a:p>
          <a:p>
            <a:r>
              <a:rPr lang="en-US" sz="2400" dirty="0" smtClean="0"/>
              <a:t>Pros: fast network search, transactions</a:t>
            </a:r>
          </a:p>
          <a:p>
            <a:r>
              <a:rPr lang="en-US" sz="2400" dirty="0" smtClean="0"/>
              <a:t>Cons: Poor scalability when graphs don’t fit into RAM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pic>
        <p:nvPicPr>
          <p:cNvPr id="4098" name="Picture 2" descr="Znalezione obrazy dla zapytania neo4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219" y="1526440"/>
            <a:ext cx="1771196" cy="70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Znalezione obrazy dla zapytania orient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767" y="2428865"/>
            <a:ext cx="2007961" cy="92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media.licdn.com/mpr/mpr/shrinknp_800_800/AAEAAQAAAAAAAAKEAAAAJGRmNzEyYWQxLWJkOWMtNGY1Ny04ODM0LTYzOGZkMDQxOGY2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096" y="3445950"/>
            <a:ext cx="4261304" cy="341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Znalezione obrazy dla zapytania infinite grap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646" y="1676400"/>
            <a:ext cx="2373573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1363</Words>
  <Application>Microsoft Office PowerPoint</Application>
  <PresentationFormat>Widescreen</PresentationFormat>
  <Paragraphs>254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Georgia</vt:lpstr>
      <vt:lpstr>Wingdings 2</vt:lpstr>
      <vt:lpstr>Training presentation</vt:lpstr>
      <vt:lpstr>MongoDB in a nutshell</vt:lpstr>
      <vt:lpstr>Agenda</vt:lpstr>
      <vt:lpstr>What is NoSQL ?</vt:lpstr>
      <vt:lpstr>NoSQL vs SQL</vt:lpstr>
      <vt:lpstr>Types of NoSQL Databases:</vt:lpstr>
      <vt:lpstr>Key-Value Store</vt:lpstr>
      <vt:lpstr>Column family</vt:lpstr>
      <vt:lpstr>Document Databases</vt:lpstr>
      <vt:lpstr>Graph Databases</vt:lpstr>
      <vt:lpstr>PowerPoint Presentation</vt:lpstr>
      <vt:lpstr>What is MongoDB</vt:lpstr>
      <vt:lpstr>What is MongoDB great for ?</vt:lpstr>
      <vt:lpstr>Some companies using MongoDB in Production</vt:lpstr>
      <vt:lpstr>Terminology</vt:lpstr>
      <vt:lpstr>DEMO 1 </vt:lpstr>
      <vt:lpstr>How do I…</vt:lpstr>
      <vt:lpstr>Query selectors</vt:lpstr>
      <vt:lpstr>Logical operators</vt:lpstr>
      <vt:lpstr>Cursors</vt:lpstr>
      <vt:lpstr>Cursor example</vt:lpstr>
      <vt:lpstr>How do I… </vt:lpstr>
      <vt:lpstr>Indexes</vt:lpstr>
      <vt:lpstr>How do I...</vt:lpstr>
      <vt:lpstr>_id a.k.a Primary key </vt:lpstr>
      <vt:lpstr>ObjectId</vt:lpstr>
      <vt:lpstr>Demo 2</vt:lpstr>
      <vt:lpstr>Who stole my constrains and transactions?</vt:lpstr>
      <vt:lpstr>Embedding </vt:lpstr>
      <vt:lpstr>And how about joins ?</vt:lpstr>
      <vt:lpstr>One to one </vt:lpstr>
      <vt:lpstr>One to many     One to few</vt:lpstr>
      <vt:lpstr>Many to Many</vt:lpstr>
      <vt:lpstr>Aggregation framework</vt:lpstr>
      <vt:lpstr>Aggregation pipeline</vt:lpstr>
      <vt:lpstr>Aggregation functions</vt:lpstr>
      <vt:lpstr>PowerPoint Presentation</vt:lpstr>
      <vt:lpstr>DEMO 3</vt:lpstr>
      <vt:lpstr>To sum up</vt:lpstr>
      <vt:lpstr>We have not seen ...</vt:lpstr>
      <vt:lpstr>Useful links</vt:lpstr>
      <vt:lpstr>Thank you for your attention. Questions ?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2016-12-22T15:05:20Z</dcterms:created>
  <dcterms:modified xsi:type="dcterms:W3CDTF">2017-01-11T11:18:21Z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