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51206400" cy="22677438"/>
  <p:notesSz cx="6858000" cy="9144000"/>
  <p:defaultTex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95"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8" autoAdjust="0"/>
    <p:restoredTop sz="94669"/>
  </p:normalViewPr>
  <p:slideViewPr>
    <p:cSldViewPr snapToGrid="0" snapToObjects="1" showGuides="1">
      <p:cViewPr varScale="1">
        <p:scale>
          <a:sx n="25" d="100"/>
          <a:sy n="25" d="100"/>
        </p:scale>
        <p:origin x="58" y="240"/>
      </p:cViewPr>
      <p:guideLst>
        <p:guide orient="horz" pos="7095"/>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E7888-13BD-EB4A-8F0A-1A86789BA82E}" type="datetimeFigureOut">
              <a:rPr lang="en-US" smtClean="0"/>
              <a:t>12/1/2016</a:t>
            </a:fld>
            <a:endParaRPr lang="en-US"/>
          </a:p>
        </p:txBody>
      </p:sp>
      <p:sp>
        <p:nvSpPr>
          <p:cNvPr id="4" name="Slide Image Placeholder 3"/>
          <p:cNvSpPr>
            <a:spLocks noGrp="1" noRot="1" noChangeAspect="1"/>
          </p:cNvSpPr>
          <p:nvPr>
            <p:ph type="sldImg" idx="2"/>
          </p:nvPr>
        </p:nvSpPr>
        <p:spPr>
          <a:xfrm>
            <a:off x="-53975" y="1143000"/>
            <a:ext cx="6965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C33BE-0ACB-CB4F-989D-FF9211124B69}" type="slidenum">
              <a:rPr lang="en-US" smtClean="0"/>
              <a:t>‹#›</a:t>
            </a:fld>
            <a:endParaRPr lang="en-US"/>
          </a:p>
        </p:txBody>
      </p:sp>
    </p:spTree>
    <p:extLst>
      <p:ext uri="{BB962C8B-B14F-4D97-AF65-F5344CB8AC3E}">
        <p14:creationId xmlns:p14="http://schemas.microsoft.com/office/powerpoint/2010/main" val="1675394976"/>
      </p:ext>
    </p:extLst>
  </p:cSld>
  <p:clrMap bg1="lt1" tx1="dk1" bg2="lt2" tx2="dk2" accent1="accent1" accent2="accent2" accent3="accent3" accent4="accent4" accent5="accent5" accent6="accent6" hlink="hlink" folHlink="folHlink"/>
  <p:notesStyle>
    <a:lvl1pPr marL="0" algn="l" defTabSz="3542386" rtl="0" eaLnBrk="1" latinLnBrk="0" hangingPunct="1">
      <a:defRPr sz="4649" kern="1200">
        <a:solidFill>
          <a:schemeClr val="tx1"/>
        </a:solidFill>
        <a:latin typeface="+mn-lt"/>
        <a:ea typeface="+mn-ea"/>
        <a:cs typeface="+mn-cs"/>
      </a:defRPr>
    </a:lvl1pPr>
    <a:lvl2pPr marL="1771193" algn="l" defTabSz="3542386" rtl="0" eaLnBrk="1" latinLnBrk="0" hangingPunct="1">
      <a:defRPr sz="4649" kern="1200">
        <a:solidFill>
          <a:schemeClr val="tx1"/>
        </a:solidFill>
        <a:latin typeface="+mn-lt"/>
        <a:ea typeface="+mn-ea"/>
        <a:cs typeface="+mn-cs"/>
      </a:defRPr>
    </a:lvl2pPr>
    <a:lvl3pPr marL="3542386" algn="l" defTabSz="3542386" rtl="0" eaLnBrk="1" latinLnBrk="0" hangingPunct="1">
      <a:defRPr sz="4649" kern="1200">
        <a:solidFill>
          <a:schemeClr val="tx1"/>
        </a:solidFill>
        <a:latin typeface="+mn-lt"/>
        <a:ea typeface="+mn-ea"/>
        <a:cs typeface="+mn-cs"/>
      </a:defRPr>
    </a:lvl3pPr>
    <a:lvl4pPr marL="5313578" algn="l" defTabSz="3542386" rtl="0" eaLnBrk="1" latinLnBrk="0" hangingPunct="1">
      <a:defRPr sz="4649" kern="1200">
        <a:solidFill>
          <a:schemeClr val="tx1"/>
        </a:solidFill>
        <a:latin typeface="+mn-lt"/>
        <a:ea typeface="+mn-ea"/>
        <a:cs typeface="+mn-cs"/>
      </a:defRPr>
    </a:lvl4pPr>
    <a:lvl5pPr marL="7084771" algn="l" defTabSz="3542386" rtl="0" eaLnBrk="1" latinLnBrk="0" hangingPunct="1">
      <a:defRPr sz="4649" kern="1200">
        <a:solidFill>
          <a:schemeClr val="tx1"/>
        </a:solidFill>
        <a:latin typeface="+mn-lt"/>
        <a:ea typeface="+mn-ea"/>
        <a:cs typeface="+mn-cs"/>
      </a:defRPr>
    </a:lvl5pPr>
    <a:lvl6pPr marL="8855964" algn="l" defTabSz="3542386" rtl="0" eaLnBrk="1" latinLnBrk="0" hangingPunct="1">
      <a:defRPr sz="4649" kern="1200">
        <a:solidFill>
          <a:schemeClr val="tx1"/>
        </a:solidFill>
        <a:latin typeface="+mn-lt"/>
        <a:ea typeface="+mn-ea"/>
        <a:cs typeface="+mn-cs"/>
      </a:defRPr>
    </a:lvl6pPr>
    <a:lvl7pPr marL="10627157" algn="l" defTabSz="3542386" rtl="0" eaLnBrk="1" latinLnBrk="0" hangingPunct="1">
      <a:defRPr sz="4649" kern="1200">
        <a:solidFill>
          <a:schemeClr val="tx1"/>
        </a:solidFill>
        <a:latin typeface="+mn-lt"/>
        <a:ea typeface="+mn-ea"/>
        <a:cs typeface="+mn-cs"/>
      </a:defRPr>
    </a:lvl7pPr>
    <a:lvl8pPr marL="12398350" algn="l" defTabSz="3542386" rtl="0" eaLnBrk="1" latinLnBrk="0" hangingPunct="1">
      <a:defRPr sz="4649" kern="1200">
        <a:solidFill>
          <a:schemeClr val="tx1"/>
        </a:solidFill>
        <a:latin typeface="+mn-lt"/>
        <a:ea typeface="+mn-ea"/>
        <a:cs typeface="+mn-cs"/>
      </a:defRPr>
    </a:lvl8pPr>
    <a:lvl9pPr marL="14169542" algn="l" defTabSz="3542386" rtl="0" eaLnBrk="1" latinLnBrk="0" hangingPunct="1">
      <a:defRPr sz="464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3711332"/>
            <a:ext cx="38404800" cy="7895108"/>
          </a:xfrm>
        </p:spPr>
        <p:txBody>
          <a:bodyPr anchor="b"/>
          <a:lstStyle>
            <a:lvl1pPr algn="ctr">
              <a:defRPr sz="19840"/>
            </a:lvl1pPr>
          </a:lstStyle>
          <a:p>
            <a:r>
              <a:rPr lang="en-US"/>
              <a:t>Click to edit Master title style</a:t>
            </a:r>
            <a:endParaRPr lang="en-US" dirty="0"/>
          </a:p>
        </p:txBody>
      </p:sp>
      <p:sp>
        <p:nvSpPr>
          <p:cNvPr id="3" name="Subtitle 2"/>
          <p:cNvSpPr>
            <a:spLocks noGrp="1"/>
          </p:cNvSpPr>
          <p:nvPr>
            <p:ph type="subTitle" idx="1"/>
          </p:nvPr>
        </p:nvSpPr>
        <p:spPr>
          <a:xfrm>
            <a:off x="6400800" y="11910906"/>
            <a:ext cx="38404800" cy="5475130"/>
          </a:xfrm>
        </p:spPr>
        <p:txBody>
          <a:bodyPr/>
          <a:lstStyle>
            <a:lvl1pPr marL="0" indent="0" algn="ctr">
              <a:buNone/>
              <a:defRPr sz="7936"/>
            </a:lvl1pPr>
            <a:lvl2pPr marL="1511823" indent="0" algn="ctr">
              <a:buNone/>
              <a:defRPr sz="6613"/>
            </a:lvl2pPr>
            <a:lvl3pPr marL="3023646" indent="0" algn="ctr">
              <a:buNone/>
              <a:defRPr sz="5952"/>
            </a:lvl3pPr>
            <a:lvl4pPr marL="4535470" indent="0" algn="ctr">
              <a:buNone/>
              <a:defRPr sz="5291"/>
            </a:lvl4pPr>
            <a:lvl5pPr marL="6047293" indent="0" algn="ctr">
              <a:buNone/>
              <a:defRPr sz="5291"/>
            </a:lvl5pPr>
            <a:lvl6pPr marL="7559116" indent="0" algn="ctr">
              <a:buNone/>
              <a:defRPr sz="5291"/>
            </a:lvl6pPr>
            <a:lvl7pPr marL="9070939" indent="0" algn="ctr">
              <a:buNone/>
              <a:defRPr sz="5291"/>
            </a:lvl7pPr>
            <a:lvl8pPr marL="10582763" indent="0" algn="ctr">
              <a:buNone/>
              <a:defRPr sz="5291"/>
            </a:lvl8pPr>
            <a:lvl9pPr marL="12094586"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60519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97661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207364"/>
            <a:ext cx="11041380" cy="192180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207364"/>
            <a:ext cx="32484060" cy="1921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59778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2D10-FE62-E54E-99C5-F49654486B3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0749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5653614"/>
            <a:ext cx="44165520" cy="9433183"/>
          </a:xfrm>
        </p:spPr>
        <p:txBody>
          <a:bodyPr anchor="b"/>
          <a:lstStyle>
            <a:lvl1pPr>
              <a:defRPr sz="19840"/>
            </a:lvl1pPr>
          </a:lstStyle>
          <a:p>
            <a:r>
              <a:rPr lang="en-US"/>
              <a:t>Click to edit Master title style</a:t>
            </a:r>
            <a:endParaRPr lang="en-US" dirty="0"/>
          </a:p>
        </p:txBody>
      </p:sp>
      <p:sp>
        <p:nvSpPr>
          <p:cNvPr id="3" name="Text Placeholder 2"/>
          <p:cNvSpPr>
            <a:spLocks noGrp="1"/>
          </p:cNvSpPr>
          <p:nvPr>
            <p:ph type="body" idx="1"/>
          </p:nvPr>
        </p:nvSpPr>
        <p:spPr>
          <a:xfrm>
            <a:off x="3493770" y="15176039"/>
            <a:ext cx="44165520" cy="4960688"/>
          </a:xfrm>
        </p:spPr>
        <p:txBody>
          <a:bodyPr/>
          <a:lstStyle>
            <a:lvl1pPr marL="0" indent="0">
              <a:buNone/>
              <a:defRPr sz="7936">
                <a:solidFill>
                  <a:schemeClr val="tx1">
                    <a:tint val="75000"/>
                  </a:schemeClr>
                </a:solidFill>
              </a:defRPr>
            </a:lvl1pPr>
            <a:lvl2pPr marL="1511823" indent="0">
              <a:buNone/>
              <a:defRPr sz="6613">
                <a:solidFill>
                  <a:schemeClr val="tx1">
                    <a:tint val="75000"/>
                  </a:schemeClr>
                </a:solidFill>
              </a:defRPr>
            </a:lvl2pPr>
            <a:lvl3pPr marL="3023646" indent="0">
              <a:buNone/>
              <a:defRPr sz="5952">
                <a:solidFill>
                  <a:schemeClr val="tx1">
                    <a:tint val="75000"/>
                  </a:schemeClr>
                </a:solidFill>
              </a:defRPr>
            </a:lvl3pPr>
            <a:lvl4pPr marL="4535470" indent="0">
              <a:buNone/>
              <a:defRPr sz="5291">
                <a:solidFill>
                  <a:schemeClr val="tx1">
                    <a:tint val="75000"/>
                  </a:schemeClr>
                </a:solidFill>
              </a:defRPr>
            </a:lvl4pPr>
            <a:lvl5pPr marL="6047293" indent="0">
              <a:buNone/>
              <a:defRPr sz="5291">
                <a:solidFill>
                  <a:schemeClr val="tx1">
                    <a:tint val="75000"/>
                  </a:schemeClr>
                </a:solidFill>
              </a:defRPr>
            </a:lvl5pPr>
            <a:lvl6pPr marL="7559116" indent="0">
              <a:buNone/>
              <a:defRPr sz="5291">
                <a:solidFill>
                  <a:schemeClr val="tx1">
                    <a:tint val="75000"/>
                  </a:schemeClr>
                </a:solidFill>
              </a:defRPr>
            </a:lvl6pPr>
            <a:lvl7pPr marL="9070939" indent="0">
              <a:buNone/>
              <a:defRPr sz="5291">
                <a:solidFill>
                  <a:schemeClr val="tx1">
                    <a:tint val="75000"/>
                  </a:schemeClr>
                </a:solidFill>
              </a:defRPr>
            </a:lvl7pPr>
            <a:lvl8pPr marL="10582763" indent="0">
              <a:buNone/>
              <a:defRPr sz="5291">
                <a:solidFill>
                  <a:schemeClr val="tx1">
                    <a:tint val="75000"/>
                  </a:schemeClr>
                </a:solidFill>
              </a:defRPr>
            </a:lvl8pPr>
            <a:lvl9pPr marL="12094586"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2D10-FE62-E54E-99C5-F49654486B3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246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6036818"/>
            <a:ext cx="21762720" cy="143886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6036818"/>
            <a:ext cx="21762720" cy="143886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EF2D10-FE62-E54E-99C5-F49654486B3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12038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207365"/>
            <a:ext cx="44165520" cy="43832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5559123"/>
            <a:ext cx="21662705" cy="2724441"/>
          </a:xfrm>
        </p:spPr>
        <p:txBody>
          <a:bodyPr anchor="b"/>
          <a:lstStyle>
            <a:lvl1pPr marL="0" indent="0">
              <a:buNone/>
              <a:defRPr sz="7936" b="1"/>
            </a:lvl1pPr>
            <a:lvl2pPr marL="1511823" indent="0">
              <a:buNone/>
              <a:defRPr sz="6613" b="1"/>
            </a:lvl2pPr>
            <a:lvl3pPr marL="3023646" indent="0">
              <a:buNone/>
              <a:defRPr sz="5952" b="1"/>
            </a:lvl3pPr>
            <a:lvl4pPr marL="4535470" indent="0">
              <a:buNone/>
              <a:defRPr sz="5291" b="1"/>
            </a:lvl4pPr>
            <a:lvl5pPr marL="6047293" indent="0">
              <a:buNone/>
              <a:defRPr sz="5291" b="1"/>
            </a:lvl5pPr>
            <a:lvl6pPr marL="7559116" indent="0">
              <a:buNone/>
              <a:defRPr sz="5291" b="1"/>
            </a:lvl6pPr>
            <a:lvl7pPr marL="9070939" indent="0">
              <a:buNone/>
              <a:defRPr sz="5291" b="1"/>
            </a:lvl7pPr>
            <a:lvl8pPr marL="10582763" indent="0">
              <a:buNone/>
              <a:defRPr sz="5291" b="1"/>
            </a:lvl8pPr>
            <a:lvl9pPr marL="12094586" indent="0">
              <a:buNone/>
              <a:defRPr sz="5291" b="1"/>
            </a:lvl9pPr>
          </a:lstStyle>
          <a:p>
            <a:pPr lvl="0"/>
            <a:r>
              <a:rPr lang="en-US"/>
              <a:t>Click to edit Master text styles</a:t>
            </a:r>
          </a:p>
        </p:txBody>
      </p:sp>
      <p:sp>
        <p:nvSpPr>
          <p:cNvPr id="4" name="Content Placeholder 3"/>
          <p:cNvSpPr>
            <a:spLocks noGrp="1"/>
          </p:cNvSpPr>
          <p:nvPr>
            <p:ph sz="half" idx="2"/>
          </p:nvPr>
        </p:nvSpPr>
        <p:spPr>
          <a:xfrm>
            <a:off x="3527112" y="8283564"/>
            <a:ext cx="21662705" cy="1218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5559123"/>
            <a:ext cx="21769390" cy="2724441"/>
          </a:xfrm>
        </p:spPr>
        <p:txBody>
          <a:bodyPr anchor="b"/>
          <a:lstStyle>
            <a:lvl1pPr marL="0" indent="0">
              <a:buNone/>
              <a:defRPr sz="7936" b="1"/>
            </a:lvl1pPr>
            <a:lvl2pPr marL="1511823" indent="0">
              <a:buNone/>
              <a:defRPr sz="6613" b="1"/>
            </a:lvl2pPr>
            <a:lvl3pPr marL="3023646" indent="0">
              <a:buNone/>
              <a:defRPr sz="5952" b="1"/>
            </a:lvl3pPr>
            <a:lvl4pPr marL="4535470" indent="0">
              <a:buNone/>
              <a:defRPr sz="5291" b="1"/>
            </a:lvl4pPr>
            <a:lvl5pPr marL="6047293" indent="0">
              <a:buNone/>
              <a:defRPr sz="5291" b="1"/>
            </a:lvl5pPr>
            <a:lvl6pPr marL="7559116" indent="0">
              <a:buNone/>
              <a:defRPr sz="5291" b="1"/>
            </a:lvl6pPr>
            <a:lvl7pPr marL="9070939" indent="0">
              <a:buNone/>
              <a:defRPr sz="5291" b="1"/>
            </a:lvl7pPr>
            <a:lvl8pPr marL="10582763" indent="0">
              <a:buNone/>
              <a:defRPr sz="5291" b="1"/>
            </a:lvl8pPr>
            <a:lvl9pPr marL="12094586" indent="0">
              <a:buNone/>
              <a:defRPr sz="5291" b="1"/>
            </a:lvl9pPr>
          </a:lstStyle>
          <a:p>
            <a:pPr lvl="0"/>
            <a:r>
              <a:rPr lang="en-US"/>
              <a:t>Click to edit Master text styles</a:t>
            </a:r>
          </a:p>
        </p:txBody>
      </p:sp>
      <p:sp>
        <p:nvSpPr>
          <p:cNvPr id="6" name="Content Placeholder 5"/>
          <p:cNvSpPr>
            <a:spLocks noGrp="1"/>
          </p:cNvSpPr>
          <p:nvPr>
            <p:ph sz="quarter" idx="4"/>
          </p:nvPr>
        </p:nvSpPr>
        <p:spPr>
          <a:xfrm>
            <a:off x="25923240" y="8283564"/>
            <a:ext cx="21769390" cy="1218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EF2D10-FE62-E54E-99C5-F49654486B30}"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12456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EF2D10-FE62-E54E-99C5-F49654486B30}"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55503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F2D10-FE62-E54E-99C5-F49654486B30}"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92028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511829"/>
            <a:ext cx="16515395" cy="5291402"/>
          </a:xfrm>
        </p:spPr>
        <p:txBody>
          <a:bodyPr anchor="b"/>
          <a:lstStyle>
            <a:lvl1pPr>
              <a:defRPr sz="10581"/>
            </a:lvl1pPr>
          </a:lstStyle>
          <a:p>
            <a:r>
              <a:rPr lang="en-US"/>
              <a:t>Click to edit Master title style</a:t>
            </a:r>
            <a:endParaRPr lang="en-US" dirty="0"/>
          </a:p>
        </p:txBody>
      </p:sp>
      <p:sp>
        <p:nvSpPr>
          <p:cNvPr id="3" name="Content Placeholder 2"/>
          <p:cNvSpPr>
            <a:spLocks noGrp="1"/>
          </p:cNvSpPr>
          <p:nvPr>
            <p:ph idx="1"/>
          </p:nvPr>
        </p:nvSpPr>
        <p:spPr>
          <a:xfrm>
            <a:off x="21769390" y="3265133"/>
            <a:ext cx="25923240" cy="16115679"/>
          </a:xfrm>
        </p:spPr>
        <p:txBody>
          <a:bodyPr/>
          <a:lstStyle>
            <a:lvl1pPr>
              <a:defRPr sz="10581"/>
            </a:lvl1pPr>
            <a:lvl2pPr>
              <a:defRPr sz="9259"/>
            </a:lvl2pPr>
            <a:lvl3pPr>
              <a:defRPr sz="7936"/>
            </a:lvl3pPr>
            <a:lvl4pPr>
              <a:defRPr sz="6613"/>
            </a:lvl4pPr>
            <a:lvl5pPr>
              <a:defRPr sz="6613"/>
            </a:lvl5pPr>
            <a:lvl6pPr>
              <a:defRPr sz="6613"/>
            </a:lvl6pPr>
            <a:lvl7pPr>
              <a:defRPr sz="6613"/>
            </a:lvl7pPr>
            <a:lvl8pPr>
              <a:defRPr sz="6613"/>
            </a:lvl8pPr>
            <a:lvl9pPr>
              <a:defRPr sz="6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6803231"/>
            <a:ext cx="16515395" cy="12603828"/>
          </a:xfrm>
        </p:spPr>
        <p:txBody>
          <a:bodyPr/>
          <a:lstStyle>
            <a:lvl1pPr marL="0" indent="0">
              <a:buNone/>
              <a:defRPr sz="5291"/>
            </a:lvl1pPr>
            <a:lvl2pPr marL="1511823" indent="0">
              <a:buNone/>
              <a:defRPr sz="4629"/>
            </a:lvl2pPr>
            <a:lvl3pPr marL="3023646" indent="0">
              <a:buNone/>
              <a:defRPr sz="3968"/>
            </a:lvl3pPr>
            <a:lvl4pPr marL="4535470" indent="0">
              <a:buNone/>
              <a:defRPr sz="3307"/>
            </a:lvl4pPr>
            <a:lvl5pPr marL="6047293" indent="0">
              <a:buNone/>
              <a:defRPr sz="3307"/>
            </a:lvl5pPr>
            <a:lvl6pPr marL="7559116" indent="0">
              <a:buNone/>
              <a:defRPr sz="3307"/>
            </a:lvl6pPr>
            <a:lvl7pPr marL="9070939" indent="0">
              <a:buNone/>
              <a:defRPr sz="3307"/>
            </a:lvl7pPr>
            <a:lvl8pPr marL="10582763" indent="0">
              <a:buNone/>
              <a:defRPr sz="3307"/>
            </a:lvl8pPr>
            <a:lvl9pPr marL="12094586"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4EF2D10-FE62-E54E-99C5-F49654486B3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8721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511829"/>
            <a:ext cx="16515395" cy="5291402"/>
          </a:xfrm>
        </p:spPr>
        <p:txBody>
          <a:bodyPr anchor="b"/>
          <a:lstStyle>
            <a:lvl1pPr>
              <a:defRPr sz="10581"/>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3265133"/>
            <a:ext cx="25923240" cy="16115679"/>
          </a:xfrm>
        </p:spPr>
        <p:txBody>
          <a:bodyPr anchor="t"/>
          <a:lstStyle>
            <a:lvl1pPr marL="0" indent="0">
              <a:buNone/>
              <a:defRPr sz="10581"/>
            </a:lvl1pPr>
            <a:lvl2pPr marL="1511823" indent="0">
              <a:buNone/>
              <a:defRPr sz="9259"/>
            </a:lvl2pPr>
            <a:lvl3pPr marL="3023646" indent="0">
              <a:buNone/>
              <a:defRPr sz="7936"/>
            </a:lvl3pPr>
            <a:lvl4pPr marL="4535470" indent="0">
              <a:buNone/>
              <a:defRPr sz="6613"/>
            </a:lvl4pPr>
            <a:lvl5pPr marL="6047293" indent="0">
              <a:buNone/>
              <a:defRPr sz="6613"/>
            </a:lvl5pPr>
            <a:lvl6pPr marL="7559116" indent="0">
              <a:buNone/>
              <a:defRPr sz="6613"/>
            </a:lvl6pPr>
            <a:lvl7pPr marL="9070939" indent="0">
              <a:buNone/>
              <a:defRPr sz="6613"/>
            </a:lvl7pPr>
            <a:lvl8pPr marL="10582763" indent="0">
              <a:buNone/>
              <a:defRPr sz="6613"/>
            </a:lvl8pPr>
            <a:lvl9pPr marL="12094586" indent="0">
              <a:buNone/>
              <a:defRPr sz="6613"/>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527112" y="6803231"/>
            <a:ext cx="16515395" cy="12603828"/>
          </a:xfrm>
        </p:spPr>
        <p:txBody>
          <a:bodyPr/>
          <a:lstStyle>
            <a:lvl1pPr marL="0" indent="0">
              <a:buNone/>
              <a:defRPr sz="5291"/>
            </a:lvl1pPr>
            <a:lvl2pPr marL="1511823" indent="0">
              <a:buNone/>
              <a:defRPr sz="4629"/>
            </a:lvl2pPr>
            <a:lvl3pPr marL="3023646" indent="0">
              <a:buNone/>
              <a:defRPr sz="3968"/>
            </a:lvl3pPr>
            <a:lvl4pPr marL="4535470" indent="0">
              <a:buNone/>
              <a:defRPr sz="3307"/>
            </a:lvl4pPr>
            <a:lvl5pPr marL="6047293" indent="0">
              <a:buNone/>
              <a:defRPr sz="3307"/>
            </a:lvl5pPr>
            <a:lvl6pPr marL="7559116" indent="0">
              <a:buNone/>
              <a:defRPr sz="3307"/>
            </a:lvl6pPr>
            <a:lvl7pPr marL="9070939" indent="0">
              <a:buNone/>
              <a:defRPr sz="3307"/>
            </a:lvl7pPr>
            <a:lvl8pPr marL="10582763" indent="0">
              <a:buNone/>
              <a:defRPr sz="3307"/>
            </a:lvl8pPr>
            <a:lvl9pPr marL="12094586"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4EF2D10-FE62-E54E-99C5-F49654486B3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DF19-A7B8-3944-B765-4A0B0811A72F}" type="slidenum">
              <a:rPr lang="en-US" smtClean="0"/>
              <a:t>‹#›</a:t>
            </a:fld>
            <a:endParaRPr lang="en-US"/>
          </a:p>
        </p:txBody>
      </p:sp>
    </p:spTree>
    <p:extLst>
      <p:ext uri="{BB962C8B-B14F-4D97-AF65-F5344CB8AC3E}">
        <p14:creationId xmlns:p14="http://schemas.microsoft.com/office/powerpoint/2010/main" val="16229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207365"/>
            <a:ext cx="44165520" cy="43832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6036818"/>
            <a:ext cx="44165520" cy="143886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1018627"/>
            <a:ext cx="11521440" cy="1207364"/>
          </a:xfrm>
          <a:prstGeom prst="rect">
            <a:avLst/>
          </a:prstGeom>
        </p:spPr>
        <p:txBody>
          <a:bodyPr vert="horz" lIns="91440" tIns="45720" rIns="91440" bIns="45720" rtlCol="0" anchor="ctr"/>
          <a:lstStyle>
            <a:lvl1pPr algn="l">
              <a:defRPr sz="3968">
                <a:solidFill>
                  <a:schemeClr val="tx1">
                    <a:tint val="75000"/>
                  </a:schemeClr>
                </a:solidFill>
              </a:defRPr>
            </a:lvl1pPr>
          </a:lstStyle>
          <a:p>
            <a:fld id="{B4EF2D10-FE62-E54E-99C5-F49654486B30}" type="datetimeFigureOut">
              <a:rPr lang="en-US" smtClean="0"/>
              <a:t>12/1/2016</a:t>
            </a:fld>
            <a:endParaRPr lang="en-US"/>
          </a:p>
        </p:txBody>
      </p:sp>
      <p:sp>
        <p:nvSpPr>
          <p:cNvPr id="5" name="Footer Placeholder 4"/>
          <p:cNvSpPr>
            <a:spLocks noGrp="1"/>
          </p:cNvSpPr>
          <p:nvPr>
            <p:ph type="ftr" sz="quarter" idx="3"/>
          </p:nvPr>
        </p:nvSpPr>
        <p:spPr>
          <a:xfrm>
            <a:off x="16962120" y="21018627"/>
            <a:ext cx="17282160" cy="1207364"/>
          </a:xfrm>
          <a:prstGeom prst="rect">
            <a:avLst/>
          </a:prstGeom>
        </p:spPr>
        <p:txBody>
          <a:bodyPr vert="horz" lIns="91440" tIns="45720" rIns="91440" bIns="45720" rtlCol="0" anchor="ctr"/>
          <a:lstStyle>
            <a:lvl1pPr algn="ctr">
              <a:defRPr sz="396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1018627"/>
            <a:ext cx="11521440" cy="1207364"/>
          </a:xfrm>
          <a:prstGeom prst="rect">
            <a:avLst/>
          </a:prstGeom>
        </p:spPr>
        <p:txBody>
          <a:bodyPr vert="horz" lIns="91440" tIns="45720" rIns="91440" bIns="45720" rtlCol="0" anchor="ctr"/>
          <a:lstStyle>
            <a:lvl1pPr algn="r">
              <a:defRPr sz="3968">
                <a:solidFill>
                  <a:schemeClr val="tx1">
                    <a:tint val="75000"/>
                  </a:schemeClr>
                </a:solidFill>
              </a:defRPr>
            </a:lvl1pPr>
          </a:lstStyle>
          <a:p>
            <a:fld id="{F364DF19-A7B8-3944-B765-4A0B0811A72F}" type="slidenum">
              <a:rPr lang="en-US" smtClean="0"/>
              <a:t>‹#›</a:t>
            </a:fld>
            <a:endParaRPr lang="en-US"/>
          </a:p>
        </p:txBody>
      </p:sp>
    </p:spTree>
    <p:extLst>
      <p:ext uri="{BB962C8B-B14F-4D97-AF65-F5344CB8AC3E}">
        <p14:creationId xmlns:p14="http://schemas.microsoft.com/office/powerpoint/2010/main" val="5856204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3646" rtl="0" eaLnBrk="1" latinLnBrk="0" hangingPunct="1">
        <a:lnSpc>
          <a:spcPct val="90000"/>
        </a:lnSpc>
        <a:spcBef>
          <a:spcPct val="0"/>
        </a:spcBef>
        <a:buNone/>
        <a:defRPr sz="14549" kern="1200">
          <a:solidFill>
            <a:schemeClr val="tx1"/>
          </a:solidFill>
          <a:latin typeface="+mj-lt"/>
          <a:ea typeface="+mj-ea"/>
          <a:cs typeface="+mj-cs"/>
        </a:defRPr>
      </a:lvl1pPr>
    </p:titleStyle>
    <p:bodyStyle>
      <a:lvl1pPr marL="755912" indent="-755912" algn="l" defTabSz="3023646" rtl="0" eaLnBrk="1" latinLnBrk="0" hangingPunct="1">
        <a:lnSpc>
          <a:spcPct val="90000"/>
        </a:lnSpc>
        <a:spcBef>
          <a:spcPts val="3307"/>
        </a:spcBef>
        <a:buFont typeface="Arial" panose="020B0604020202020204" pitchFamily="34" charset="0"/>
        <a:buChar char="•"/>
        <a:defRPr sz="9259" kern="1200">
          <a:solidFill>
            <a:schemeClr val="tx1"/>
          </a:solidFill>
          <a:latin typeface="+mn-lt"/>
          <a:ea typeface="+mn-ea"/>
          <a:cs typeface="+mn-cs"/>
        </a:defRPr>
      </a:lvl1pPr>
      <a:lvl2pPr marL="2267735" indent="-755912" algn="l" defTabSz="3023646" rtl="0" eaLnBrk="1" latinLnBrk="0" hangingPunct="1">
        <a:lnSpc>
          <a:spcPct val="90000"/>
        </a:lnSpc>
        <a:spcBef>
          <a:spcPts val="1653"/>
        </a:spcBef>
        <a:buFont typeface="Arial" panose="020B0604020202020204" pitchFamily="34" charset="0"/>
        <a:buChar char="•"/>
        <a:defRPr sz="7936" kern="1200">
          <a:solidFill>
            <a:schemeClr val="tx1"/>
          </a:solidFill>
          <a:latin typeface="+mn-lt"/>
          <a:ea typeface="+mn-ea"/>
          <a:cs typeface="+mn-cs"/>
        </a:defRPr>
      </a:lvl2pPr>
      <a:lvl3pPr marL="3779558" indent="-755912" algn="l" defTabSz="3023646" rtl="0" eaLnBrk="1" latinLnBrk="0" hangingPunct="1">
        <a:lnSpc>
          <a:spcPct val="90000"/>
        </a:lnSpc>
        <a:spcBef>
          <a:spcPts val="1653"/>
        </a:spcBef>
        <a:buFont typeface="Arial" panose="020B0604020202020204" pitchFamily="34" charset="0"/>
        <a:buChar char="•"/>
        <a:defRPr sz="6613" kern="1200">
          <a:solidFill>
            <a:schemeClr val="tx1"/>
          </a:solidFill>
          <a:latin typeface="+mn-lt"/>
          <a:ea typeface="+mn-ea"/>
          <a:cs typeface="+mn-cs"/>
        </a:defRPr>
      </a:lvl3pPr>
      <a:lvl4pPr marL="5291381"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4pPr>
      <a:lvl5pPr marL="6803205"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5pPr>
      <a:lvl6pPr marL="8315028"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6pPr>
      <a:lvl7pPr marL="9826851"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7pPr>
      <a:lvl8pPr marL="11338674"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8pPr>
      <a:lvl9pPr marL="12850498" indent="-755912" algn="l" defTabSz="3023646" rtl="0" eaLnBrk="1" latinLnBrk="0" hangingPunct="1">
        <a:lnSpc>
          <a:spcPct val="90000"/>
        </a:lnSpc>
        <a:spcBef>
          <a:spcPts val="1653"/>
        </a:spcBef>
        <a:buFont typeface="Arial" panose="020B0604020202020204" pitchFamily="34" charset="0"/>
        <a:buChar char="•"/>
        <a:defRPr sz="5952" kern="1200">
          <a:solidFill>
            <a:schemeClr val="tx1"/>
          </a:solidFill>
          <a:latin typeface="+mn-lt"/>
          <a:ea typeface="+mn-ea"/>
          <a:cs typeface="+mn-cs"/>
        </a:defRPr>
      </a:lvl9pPr>
    </p:bodyStyle>
    <p:otherStyle>
      <a:defPPr>
        <a:defRPr lang="en-US"/>
      </a:defPPr>
      <a:lvl1pPr marL="0" algn="l" defTabSz="3023646" rtl="0" eaLnBrk="1" latinLnBrk="0" hangingPunct="1">
        <a:defRPr sz="5952" kern="1200">
          <a:solidFill>
            <a:schemeClr val="tx1"/>
          </a:solidFill>
          <a:latin typeface="+mn-lt"/>
          <a:ea typeface="+mn-ea"/>
          <a:cs typeface="+mn-cs"/>
        </a:defRPr>
      </a:lvl1pPr>
      <a:lvl2pPr marL="1511823" algn="l" defTabSz="3023646" rtl="0" eaLnBrk="1" latinLnBrk="0" hangingPunct="1">
        <a:defRPr sz="5952" kern="1200">
          <a:solidFill>
            <a:schemeClr val="tx1"/>
          </a:solidFill>
          <a:latin typeface="+mn-lt"/>
          <a:ea typeface="+mn-ea"/>
          <a:cs typeface="+mn-cs"/>
        </a:defRPr>
      </a:lvl2pPr>
      <a:lvl3pPr marL="3023646" algn="l" defTabSz="3023646" rtl="0" eaLnBrk="1" latinLnBrk="0" hangingPunct="1">
        <a:defRPr sz="5952" kern="1200">
          <a:solidFill>
            <a:schemeClr val="tx1"/>
          </a:solidFill>
          <a:latin typeface="+mn-lt"/>
          <a:ea typeface="+mn-ea"/>
          <a:cs typeface="+mn-cs"/>
        </a:defRPr>
      </a:lvl3pPr>
      <a:lvl4pPr marL="4535470" algn="l" defTabSz="3023646" rtl="0" eaLnBrk="1" latinLnBrk="0" hangingPunct="1">
        <a:defRPr sz="5952" kern="1200">
          <a:solidFill>
            <a:schemeClr val="tx1"/>
          </a:solidFill>
          <a:latin typeface="+mn-lt"/>
          <a:ea typeface="+mn-ea"/>
          <a:cs typeface="+mn-cs"/>
        </a:defRPr>
      </a:lvl4pPr>
      <a:lvl5pPr marL="6047293" algn="l" defTabSz="3023646" rtl="0" eaLnBrk="1" latinLnBrk="0" hangingPunct="1">
        <a:defRPr sz="5952" kern="1200">
          <a:solidFill>
            <a:schemeClr val="tx1"/>
          </a:solidFill>
          <a:latin typeface="+mn-lt"/>
          <a:ea typeface="+mn-ea"/>
          <a:cs typeface="+mn-cs"/>
        </a:defRPr>
      </a:lvl5pPr>
      <a:lvl6pPr marL="7559116" algn="l" defTabSz="3023646" rtl="0" eaLnBrk="1" latinLnBrk="0" hangingPunct="1">
        <a:defRPr sz="5952" kern="1200">
          <a:solidFill>
            <a:schemeClr val="tx1"/>
          </a:solidFill>
          <a:latin typeface="+mn-lt"/>
          <a:ea typeface="+mn-ea"/>
          <a:cs typeface="+mn-cs"/>
        </a:defRPr>
      </a:lvl6pPr>
      <a:lvl7pPr marL="9070939" algn="l" defTabSz="3023646" rtl="0" eaLnBrk="1" latinLnBrk="0" hangingPunct="1">
        <a:defRPr sz="5952" kern="1200">
          <a:solidFill>
            <a:schemeClr val="tx1"/>
          </a:solidFill>
          <a:latin typeface="+mn-lt"/>
          <a:ea typeface="+mn-ea"/>
          <a:cs typeface="+mn-cs"/>
        </a:defRPr>
      </a:lvl7pPr>
      <a:lvl8pPr marL="10582763" algn="l" defTabSz="3023646" rtl="0" eaLnBrk="1" latinLnBrk="0" hangingPunct="1">
        <a:defRPr sz="5952" kern="1200">
          <a:solidFill>
            <a:schemeClr val="tx1"/>
          </a:solidFill>
          <a:latin typeface="+mn-lt"/>
          <a:ea typeface="+mn-ea"/>
          <a:cs typeface="+mn-cs"/>
        </a:defRPr>
      </a:lvl8pPr>
      <a:lvl9pPr marL="12094586" algn="l" defTabSz="3023646" rtl="0" eaLnBrk="1" latinLnBrk="0" hangingPunct="1">
        <a:defRPr sz="59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18"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jpeg"/><Relationship Id="rId1" Type="http://schemas.openxmlformats.org/officeDocument/2006/relationships/vmlDrawing" Target="../drawings/vmlDrawing1.vml"/><Relationship Id="rId6" Type="http://schemas.openxmlformats.org/officeDocument/2006/relationships/image" Target="../media/image1.png"/><Relationship Id="rId11" Type="http://schemas.openxmlformats.org/officeDocument/2006/relationships/image" Target="../media/image8.png"/><Relationship Id="rId5" Type="http://schemas.openxmlformats.org/officeDocument/2006/relationships/package" Target="../embeddings/Microsoft_Excel_Worksheet.xlsx"/><Relationship Id="rId15" Type="http://schemas.openxmlformats.org/officeDocument/2006/relationships/image" Target="../media/image12.png"/><Relationship Id="rId10" Type="http://schemas.openxmlformats.org/officeDocument/2006/relationships/image" Target="../media/image7.emf"/><Relationship Id="rId19" Type="http://schemas.openxmlformats.org/officeDocument/2006/relationships/image" Target="../media/image16.jpeg"/><Relationship Id="rId4" Type="http://schemas.openxmlformats.org/officeDocument/2006/relationships/image" Target="../media/image3.png"/><Relationship Id="rId9" Type="http://schemas.openxmlformats.org/officeDocument/2006/relationships/image" Target="../media/image6.e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801600" cy="22677438"/>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2710160" y="0"/>
            <a:ext cx="12801600" cy="22677438"/>
          </a:xfrm>
          <a:prstGeom prst="rect">
            <a:avLst/>
          </a:prstGeom>
          <a:solidFill>
            <a:schemeClr val="tx1"/>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 name="Rectangle 11"/>
          <p:cNvSpPr/>
          <p:nvPr/>
        </p:nvSpPr>
        <p:spPr>
          <a:xfrm>
            <a:off x="25555875" y="0"/>
            <a:ext cx="12801600" cy="22677438"/>
          </a:xfrm>
          <a:prstGeom prst="rect">
            <a:avLst/>
          </a:prstGeom>
          <a:solidFill>
            <a:schemeClr val="tx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38298440" y="4627"/>
            <a:ext cx="12801600" cy="22677438"/>
          </a:xfrm>
          <a:prstGeom prst="rect">
            <a:avLst/>
          </a:prstGeom>
          <a:solidFill>
            <a:schemeClr val="tx1"/>
          </a:solid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extBox 1"/>
          <p:cNvSpPr txBox="1"/>
          <p:nvPr/>
        </p:nvSpPr>
        <p:spPr>
          <a:xfrm>
            <a:off x="17622983" y="123890"/>
            <a:ext cx="16478596" cy="1446550"/>
          </a:xfrm>
          <a:prstGeom prst="rect">
            <a:avLst/>
          </a:prstGeom>
          <a:noFill/>
        </p:spPr>
        <p:txBody>
          <a:bodyPr wrap="square" rtlCol="0">
            <a:spAutoFit/>
          </a:bodyPr>
          <a:lstStyle/>
          <a:p>
            <a:r>
              <a:rPr lang="en-US" sz="8800" dirty="0">
                <a:solidFill>
                  <a:schemeClr val="bg1"/>
                </a:solidFill>
              </a:rPr>
              <a:t>Predicting</a:t>
            </a:r>
            <a:r>
              <a:rPr lang="en-US" dirty="0">
                <a:solidFill>
                  <a:schemeClr val="bg1"/>
                </a:solidFill>
              </a:rPr>
              <a:t>                  </a:t>
            </a:r>
            <a:r>
              <a:rPr lang="en-US" sz="8800" dirty="0">
                <a:solidFill>
                  <a:schemeClr val="bg1"/>
                </a:solidFill>
              </a:rPr>
              <a:t>Movie Ratings</a:t>
            </a:r>
          </a:p>
        </p:txBody>
      </p:sp>
      <p:pic>
        <p:nvPicPr>
          <p:cNvPr id="20" name="Picture 19" descr="http://www.userlogos.org/files/logos/laobejanegra/imdb001.png"/>
          <p:cNvPicPr/>
          <p:nvPr/>
        </p:nvPicPr>
        <p:blipFill rotWithShape="1">
          <a:blip r:embed="rId3">
            <a:extLst>
              <a:ext uri="{28A0092B-C50C-407E-A947-70E740481C1C}">
                <a14:useLocalDpi xmlns:a14="http://schemas.microsoft.com/office/drawing/2010/main" val="0"/>
              </a:ext>
            </a:extLst>
          </a:blip>
          <a:srcRect l="30933" t="36299" r="30133" b="38434"/>
          <a:stretch/>
        </p:blipFill>
        <p:spPr bwMode="auto">
          <a:xfrm>
            <a:off x="22669500" y="123890"/>
            <a:ext cx="2446020" cy="1425193"/>
          </a:xfrm>
          <a:prstGeom prst="rect">
            <a:avLst/>
          </a:prstGeom>
          <a:noFill/>
          <a:ln>
            <a:noFill/>
          </a:ln>
          <a:extLst>
            <a:ext uri="{53640926-AAD7-44d8-BBD7-CCE9431645EC}">
              <a14:shadowObscured xmlns:a14="http://schemas.microsoft.com/office/drawing/2010/main" xmlns=""/>
            </a:ext>
          </a:extLst>
        </p:spPr>
      </p:pic>
      <p:sp>
        <p:nvSpPr>
          <p:cNvPr id="4" name="TextBox 3"/>
          <p:cNvSpPr txBox="1"/>
          <p:nvPr/>
        </p:nvSpPr>
        <p:spPr>
          <a:xfrm>
            <a:off x="994149" y="5055273"/>
            <a:ext cx="10027920" cy="584776"/>
          </a:xfrm>
          <a:prstGeom prst="rect">
            <a:avLst/>
          </a:prstGeom>
          <a:noFill/>
        </p:spPr>
        <p:txBody>
          <a:bodyPr wrap="square" rtlCol="0">
            <a:spAutoFit/>
          </a:bodyPr>
          <a:lstStyle/>
          <a:p>
            <a:pPr algn="ctr"/>
            <a:r>
              <a:rPr lang="en-US" sz="3200" dirty="0">
                <a:solidFill>
                  <a:schemeClr val="bg1"/>
                </a:solidFill>
              </a:rPr>
              <a:t>Data Statistic/Summary</a:t>
            </a:r>
          </a:p>
        </p:txBody>
      </p:sp>
      <p:sp>
        <p:nvSpPr>
          <p:cNvPr id="5" name="TextBox 4"/>
          <p:cNvSpPr txBox="1"/>
          <p:nvPr/>
        </p:nvSpPr>
        <p:spPr>
          <a:xfrm>
            <a:off x="556476" y="20680899"/>
            <a:ext cx="11666003" cy="1200329"/>
          </a:xfrm>
          <a:prstGeom prst="rect">
            <a:avLst/>
          </a:prstGeom>
          <a:noFill/>
        </p:spPr>
        <p:txBody>
          <a:bodyPr wrap="square" rtlCol="0">
            <a:spAutoFit/>
          </a:bodyPr>
          <a:lstStyle/>
          <a:p>
            <a:pPr algn="just"/>
            <a:r>
              <a:rPr lang="en-US" sz="2400" dirty="0">
                <a:solidFill>
                  <a:schemeClr val="bg1"/>
                </a:solidFill>
              </a:rPr>
              <a:t>Plot keywords and </a:t>
            </a:r>
            <a:r>
              <a:rPr lang="en-US" sz="2400" dirty="0" err="1">
                <a:solidFill>
                  <a:schemeClr val="bg1"/>
                </a:solidFill>
              </a:rPr>
              <a:t>imdb_link</a:t>
            </a:r>
            <a:r>
              <a:rPr lang="en-US" sz="2400" dirty="0">
                <a:solidFill>
                  <a:schemeClr val="bg1"/>
                </a:solidFill>
              </a:rPr>
              <a:t> were both removed as they were found to be highly correlated to movie title. The cleaned data set consists of 3,756 movies and 23 different variables. The output we are trying to predict is the </a:t>
            </a:r>
            <a:r>
              <a:rPr lang="en-US" sz="2400" dirty="0" err="1">
                <a:solidFill>
                  <a:schemeClr val="bg1"/>
                </a:solidFill>
              </a:rPr>
              <a:t>imdb_score</a:t>
            </a:r>
            <a:r>
              <a:rPr lang="en-US" sz="2400" dirty="0">
                <a:solidFill>
                  <a:schemeClr val="bg1"/>
                </a:solidFill>
              </a:rPr>
              <a:t>. </a:t>
            </a:r>
          </a:p>
        </p:txBody>
      </p:sp>
      <p:sp>
        <p:nvSpPr>
          <p:cNvPr id="6" name="TextBox 5"/>
          <p:cNvSpPr txBox="1"/>
          <p:nvPr/>
        </p:nvSpPr>
        <p:spPr>
          <a:xfrm>
            <a:off x="13289280" y="16571148"/>
            <a:ext cx="5638800" cy="646331"/>
          </a:xfrm>
          <a:prstGeom prst="rect">
            <a:avLst/>
          </a:prstGeom>
          <a:noFill/>
        </p:spPr>
        <p:txBody>
          <a:bodyPr wrap="square" rtlCol="0">
            <a:spAutoFit/>
          </a:bodyPr>
          <a:lstStyle/>
          <a:p>
            <a:r>
              <a:rPr lang="en-US" sz="3600" dirty="0">
                <a:solidFill>
                  <a:schemeClr val="bg1"/>
                </a:solidFill>
              </a:rPr>
              <a:t>Neural Net </a:t>
            </a:r>
          </a:p>
        </p:txBody>
      </p:sp>
      <p:sp>
        <p:nvSpPr>
          <p:cNvPr id="25" name="TextBox 24"/>
          <p:cNvSpPr txBox="1"/>
          <p:nvPr/>
        </p:nvSpPr>
        <p:spPr>
          <a:xfrm>
            <a:off x="13289280" y="9679450"/>
            <a:ext cx="5638800" cy="646331"/>
          </a:xfrm>
          <a:prstGeom prst="rect">
            <a:avLst/>
          </a:prstGeom>
          <a:noFill/>
        </p:spPr>
        <p:txBody>
          <a:bodyPr wrap="square" rtlCol="0">
            <a:spAutoFit/>
          </a:bodyPr>
          <a:lstStyle/>
          <a:p>
            <a:r>
              <a:rPr lang="en-US" sz="3600" dirty="0">
                <a:solidFill>
                  <a:schemeClr val="bg1"/>
                </a:solidFill>
              </a:rPr>
              <a:t>Regression Tree</a:t>
            </a:r>
          </a:p>
        </p:txBody>
      </p:sp>
      <p:sp>
        <p:nvSpPr>
          <p:cNvPr id="26" name="TextBox 25"/>
          <p:cNvSpPr txBox="1"/>
          <p:nvPr/>
        </p:nvSpPr>
        <p:spPr>
          <a:xfrm>
            <a:off x="13289280" y="3718834"/>
            <a:ext cx="5638800" cy="646331"/>
          </a:xfrm>
          <a:prstGeom prst="rect">
            <a:avLst/>
          </a:prstGeom>
          <a:noFill/>
        </p:spPr>
        <p:txBody>
          <a:bodyPr wrap="square" rtlCol="0">
            <a:spAutoFit/>
          </a:bodyPr>
          <a:lstStyle/>
          <a:p>
            <a:r>
              <a:rPr lang="en-US" sz="3600" dirty="0">
                <a:solidFill>
                  <a:schemeClr val="bg1"/>
                </a:solidFill>
              </a:rPr>
              <a:t>Linear Regression</a:t>
            </a:r>
          </a:p>
        </p:txBody>
      </p:sp>
      <p:sp>
        <p:nvSpPr>
          <p:cNvPr id="27" name="TextBox 26"/>
          <p:cNvSpPr txBox="1"/>
          <p:nvPr/>
        </p:nvSpPr>
        <p:spPr>
          <a:xfrm>
            <a:off x="26296621" y="12937008"/>
            <a:ext cx="5638800" cy="646331"/>
          </a:xfrm>
          <a:prstGeom prst="rect">
            <a:avLst/>
          </a:prstGeom>
          <a:noFill/>
        </p:spPr>
        <p:txBody>
          <a:bodyPr wrap="square" rtlCol="0">
            <a:spAutoFit/>
          </a:bodyPr>
          <a:lstStyle/>
          <a:p>
            <a:r>
              <a:rPr lang="en-US" sz="3600" dirty="0">
                <a:solidFill>
                  <a:schemeClr val="bg1"/>
                </a:solidFill>
              </a:rPr>
              <a:t>Random Forest</a:t>
            </a:r>
          </a:p>
        </p:txBody>
      </p:sp>
      <p:sp>
        <p:nvSpPr>
          <p:cNvPr id="28" name="TextBox 27"/>
          <p:cNvSpPr txBox="1"/>
          <p:nvPr/>
        </p:nvSpPr>
        <p:spPr>
          <a:xfrm>
            <a:off x="26392908" y="3543234"/>
            <a:ext cx="5638800" cy="646331"/>
          </a:xfrm>
          <a:prstGeom prst="rect">
            <a:avLst/>
          </a:prstGeom>
          <a:noFill/>
        </p:spPr>
        <p:txBody>
          <a:bodyPr wrap="square" rtlCol="0">
            <a:spAutoFit/>
          </a:bodyPr>
          <a:lstStyle/>
          <a:p>
            <a:r>
              <a:rPr lang="en-US" sz="3600" dirty="0">
                <a:solidFill>
                  <a:schemeClr val="bg1"/>
                </a:solidFill>
              </a:rPr>
              <a:t>Logistic Regression</a:t>
            </a:r>
          </a:p>
        </p:txBody>
      </p:sp>
      <p:pic>
        <p:nvPicPr>
          <p:cNvPr id="7" name="Picture 6"/>
          <p:cNvPicPr>
            <a:picLocks noChangeAspect="1"/>
          </p:cNvPicPr>
          <p:nvPr/>
        </p:nvPicPr>
        <p:blipFill>
          <a:blip r:embed="rId4"/>
          <a:stretch>
            <a:fillRect/>
          </a:stretch>
        </p:blipFill>
        <p:spPr>
          <a:xfrm>
            <a:off x="19750837" y="17441420"/>
            <a:ext cx="5292031" cy="3780022"/>
          </a:xfrm>
          <a:prstGeom prst="rect">
            <a:avLst/>
          </a:prstGeom>
        </p:spPr>
      </p:pic>
      <p:sp>
        <p:nvSpPr>
          <p:cNvPr id="30" name="TextBox 29"/>
          <p:cNvSpPr txBox="1"/>
          <p:nvPr/>
        </p:nvSpPr>
        <p:spPr>
          <a:xfrm>
            <a:off x="924184" y="13253720"/>
            <a:ext cx="10027920" cy="584776"/>
          </a:xfrm>
          <a:prstGeom prst="rect">
            <a:avLst/>
          </a:prstGeom>
          <a:noFill/>
        </p:spPr>
        <p:txBody>
          <a:bodyPr wrap="square" rtlCol="0">
            <a:spAutoFit/>
          </a:bodyPr>
          <a:lstStyle/>
          <a:p>
            <a:pPr algn="ctr"/>
            <a:r>
              <a:rPr lang="en-US" sz="3200" dirty="0">
                <a:solidFill>
                  <a:schemeClr val="bg1"/>
                </a:solidFill>
              </a:rPr>
              <a:t>Correlation Matrix</a:t>
            </a:r>
          </a:p>
        </p:txBody>
      </p:sp>
      <p:graphicFrame>
        <p:nvGraphicFramePr>
          <p:cNvPr id="17" name="Object 16"/>
          <p:cNvGraphicFramePr>
            <a:graphicFrameLocks noChangeAspect="1"/>
          </p:cNvGraphicFramePr>
          <p:nvPr>
            <p:extLst>
              <p:ext uri="{D42A27DB-BD31-4B8C-83A1-F6EECF244321}">
                <p14:modId xmlns:p14="http://schemas.microsoft.com/office/powerpoint/2010/main" val="2546086255"/>
              </p:ext>
            </p:extLst>
          </p:nvPr>
        </p:nvGraphicFramePr>
        <p:xfrm>
          <a:off x="2590181" y="5662212"/>
          <a:ext cx="6838093" cy="4665145"/>
        </p:xfrm>
        <a:graphic>
          <a:graphicData uri="http://schemas.openxmlformats.org/presentationml/2006/ole">
            <mc:AlternateContent xmlns:mc="http://schemas.openxmlformats.org/markup-compatibility/2006">
              <mc:Choice xmlns:v="urn:schemas-microsoft-com:vml" Requires="v">
                <p:oleObj spid="_x0000_s1117" name="Worksheet" r:id="rId5" imgW="8432800" imgH="5753100" progId="Excel.Sheet.12">
                  <p:embed/>
                </p:oleObj>
              </mc:Choice>
              <mc:Fallback>
                <p:oleObj name="Worksheet" r:id="rId5" imgW="8432800" imgH="5753100" progId="Excel.Sheet.12">
                  <p:embed/>
                  <p:pic>
                    <p:nvPicPr>
                      <p:cNvPr id="0" name=""/>
                      <p:cNvPicPr/>
                      <p:nvPr/>
                    </p:nvPicPr>
                    <p:blipFill>
                      <a:blip r:embed="rId6"/>
                      <a:stretch>
                        <a:fillRect/>
                      </a:stretch>
                    </p:blipFill>
                    <p:spPr>
                      <a:xfrm>
                        <a:off x="2590181" y="5662212"/>
                        <a:ext cx="6838093" cy="4665145"/>
                      </a:xfrm>
                      <a:prstGeom prst="rect">
                        <a:avLst/>
                      </a:prstGeom>
                    </p:spPr>
                  </p:pic>
                </p:oleObj>
              </mc:Fallback>
            </mc:AlternateContent>
          </a:graphicData>
        </a:graphic>
      </p:graphicFrame>
      <p:pic>
        <p:nvPicPr>
          <p:cNvPr id="32" name="Picture 31"/>
          <p:cNvPicPr/>
          <p:nvPr/>
        </p:nvPicPr>
        <p:blipFill>
          <a:blip r:embed="rId7">
            <a:extLst>
              <a:ext uri="{28A0092B-C50C-407E-A947-70E740481C1C}">
                <a14:useLocalDpi xmlns:a14="http://schemas.microsoft.com/office/drawing/2010/main" val="0"/>
              </a:ext>
            </a:extLst>
          </a:blip>
          <a:srcRect/>
          <a:stretch>
            <a:fillRect/>
          </a:stretch>
        </p:blipFill>
        <p:spPr bwMode="auto">
          <a:xfrm>
            <a:off x="26913700" y="4313711"/>
            <a:ext cx="3592984" cy="2818069"/>
          </a:xfrm>
          <a:prstGeom prst="rect">
            <a:avLst/>
          </a:prstGeom>
          <a:noFill/>
          <a:ln>
            <a:noFill/>
          </a:ln>
        </p:spPr>
      </p:pic>
      <p:sp>
        <p:nvSpPr>
          <p:cNvPr id="34" name="TextBox 33"/>
          <p:cNvSpPr txBox="1"/>
          <p:nvPr/>
        </p:nvSpPr>
        <p:spPr>
          <a:xfrm>
            <a:off x="39639240" y="20320525"/>
            <a:ext cx="10902141" cy="1569660"/>
          </a:xfrm>
          <a:prstGeom prst="rect">
            <a:avLst/>
          </a:prstGeom>
          <a:noFill/>
        </p:spPr>
        <p:txBody>
          <a:bodyPr wrap="square" rtlCol="0">
            <a:spAutoFit/>
          </a:bodyPr>
          <a:lstStyle/>
          <a:p>
            <a:r>
              <a:rPr lang="en-US" sz="3200" dirty="0">
                <a:solidFill>
                  <a:schemeClr val="bg1"/>
                </a:solidFill>
              </a:rPr>
              <a:t>References:</a:t>
            </a:r>
          </a:p>
          <a:p>
            <a:r>
              <a:rPr lang="en-US" sz="3200" dirty="0">
                <a:solidFill>
                  <a:schemeClr val="bg1"/>
                </a:solidFill>
              </a:rPr>
              <a:t>https://www.kaggle.com/deepmatrix/imdb-5000-movie-dataset</a:t>
            </a:r>
          </a:p>
          <a:p>
            <a:endParaRPr lang="en-US" sz="3200" dirty="0">
              <a:solidFill>
                <a:schemeClr val="bg1"/>
              </a:solidFill>
            </a:endParaRPr>
          </a:p>
        </p:txBody>
      </p:sp>
      <p:sp>
        <p:nvSpPr>
          <p:cNvPr id="38" name="TextBox 37"/>
          <p:cNvSpPr txBox="1"/>
          <p:nvPr/>
        </p:nvSpPr>
        <p:spPr>
          <a:xfrm>
            <a:off x="556476" y="3462914"/>
            <a:ext cx="11666003" cy="1200329"/>
          </a:xfrm>
          <a:prstGeom prst="rect">
            <a:avLst/>
          </a:prstGeom>
          <a:noFill/>
        </p:spPr>
        <p:txBody>
          <a:bodyPr wrap="square" rtlCol="0">
            <a:spAutoFit/>
          </a:bodyPr>
          <a:lstStyle/>
          <a:p>
            <a:pPr algn="just"/>
            <a:r>
              <a:rPr lang="en-US" sz="2400" dirty="0">
                <a:solidFill>
                  <a:schemeClr val="bg1"/>
                </a:solidFill>
              </a:rPr>
              <a:t>The            </a:t>
            </a:r>
            <a:r>
              <a:rPr lang="en-US" sz="2400" dirty="0" err="1">
                <a:solidFill>
                  <a:schemeClr val="bg1"/>
                </a:solidFill>
              </a:rPr>
              <a:t>imdb</a:t>
            </a:r>
            <a:r>
              <a:rPr lang="en-US" sz="2400" dirty="0">
                <a:solidFill>
                  <a:schemeClr val="bg1"/>
                </a:solidFill>
              </a:rPr>
              <a:t> dataset was used. To start the data encompassed 28 variables for 5043 movies spanning 100 years from 66 different countries. It contains 2399 unique directors and  actors/actresses. The 28 variables can be found below:</a:t>
            </a:r>
          </a:p>
        </p:txBody>
      </p:sp>
      <p:pic>
        <p:nvPicPr>
          <p:cNvPr id="40" name="Picture 39" descr="http://cdn.designcrowd.com.s3.amazonaws.com/blog/AU-Startup-Logos-2013/51-aus-startups.png"/>
          <p:cNvPicPr/>
          <p:nvPr/>
        </p:nvPicPr>
        <p:blipFill rotWithShape="1">
          <a:blip r:embed="rId8">
            <a:extLst>
              <a:ext uri="{28A0092B-C50C-407E-A947-70E740481C1C}">
                <a14:useLocalDpi xmlns:a14="http://schemas.microsoft.com/office/drawing/2010/main" val="0"/>
              </a:ext>
            </a:extLst>
          </a:blip>
          <a:srcRect l="23734" t="38462" r="21600" b="34936"/>
          <a:stretch/>
        </p:blipFill>
        <p:spPr bwMode="auto">
          <a:xfrm>
            <a:off x="1295401" y="3441914"/>
            <a:ext cx="915877" cy="424485"/>
          </a:xfrm>
          <a:prstGeom prst="rect">
            <a:avLst/>
          </a:prstGeom>
          <a:noFill/>
          <a:ln>
            <a:noFill/>
          </a:ln>
          <a:extLst>
            <a:ext uri="{53640926-AAD7-44d8-BBD7-CCE9431645EC}">
              <a14:shadowObscured xmlns:a14="http://schemas.microsoft.com/office/drawing/2010/main" xmlns=""/>
            </a:ext>
          </a:extLst>
        </p:spPr>
      </p:pic>
      <p:sp>
        <p:nvSpPr>
          <p:cNvPr id="41" name="TextBox 40"/>
          <p:cNvSpPr txBox="1"/>
          <p:nvPr/>
        </p:nvSpPr>
        <p:spPr>
          <a:xfrm>
            <a:off x="586186" y="11095831"/>
            <a:ext cx="11666003" cy="1569660"/>
          </a:xfrm>
          <a:prstGeom prst="rect">
            <a:avLst/>
          </a:prstGeom>
          <a:noFill/>
        </p:spPr>
        <p:txBody>
          <a:bodyPr wrap="square" rtlCol="0">
            <a:spAutoFit/>
          </a:bodyPr>
          <a:lstStyle/>
          <a:p>
            <a:pPr algn="just"/>
            <a:r>
              <a:rPr lang="en-US" sz="2400" dirty="0">
                <a:solidFill>
                  <a:schemeClr val="bg1"/>
                </a:solidFill>
              </a:rPr>
              <a:t>After, review budget and gross were removed because they were found to be in the country’s currency where the movie was made. Converting to a single currency would not work since the survey covers many years, so we would have to account for inflation, fluctuation in exchange rates, and countries changing their currency.  </a:t>
            </a:r>
          </a:p>
        </p:txBody>
      </p:sp>
      <p:sp>
        <p:nvSpPr>
          <p:cNvPr id="42" name="TextBox 41"/>
          <p:cNvSpPr txBox="1"/>
          <p:nvPr/>
        </p:nvSpPr>
        <p:spPr>
          <a:xfrm>
            <a:off x="13277959" y="17326958"/>
            <a:ext cx="6094283" cy="1569660"/>
          </a:xfrm>
          <a:prstGeom prst="rect">
            <a:avLst/>
          </a:prstGeom>
          <a:noFill/>
        </p:spPr>
        <p:txBody>
          <a:bodyPr wrap="square" rtlCol="0">
            <a:spAutoFit/>
          </a:bodyPr>
          <a:lstStyle/>
          <a:p>
            <a:pPr algn="just"/>
            <a:r>
              <a:rPr lang="en-US" sz="2400" dirty="0">
                <a:solidFill>
                  <a:schemeClr val="bg1"/>
                </a:solidFill>
              </a:rPr>
              <a:t>Since there were so many directors and actors we decided to try a neural net. Multiple hidden layers were tried but a single layer was found to be the most accurate. </a:t>
            </a:r>
          </a:p>
        </p:txBody>
      </p:sp>
      <p:pic>
        <p:nvPicPr>
          <p:cNvPr id="45" name="Picture 44"/>
          <p:cNvPicPr/>
          <p:nvPr/>
        </p:nvPicPr>
        <p:blipFill>
          <a:blip r:embed="rId9">
            <a:extLst>
              <a:ext uri="{28A0092B-C50C-407E-A947-70E740481C1C}">
                <a14:useLocalDpi xmlns:a14="http://schemas.microsoft.com/office/drawing/2010/main" val="0"/>
              </a:ext>
            </a:extLst>
          </a:blip>
          <a:srcRect/>
          <a:stretch>
            <a:fillRect/>
          </a:stretch>
        </p:blipFill>
        <p:spPr bwMode="auto">
          <a:xfrm>
            <a:off x="13561174" y="21458993"/>
            <a:ext cx="10807585" cy="350416"/>
          </a:xfrm>
          <a:prstGeom prst="rect">
            <a:avLst/>
          </a:prstGeom>
          <a:noFill/>
          <a:ln>
            <a:noFill/>
          </a:ln>
        </p:spPr>
      </p:pic>
      <p:pic>
        <p:nvPicPr>
          <p:cNvPr id="47" name="Picture 46"/>
          <p:cNvPicPr/>
          <p:nvPr/>
        </p:nvPicPr>
        <p:blipFill>
          <a:blip r:embed="rId10">
            <a:extLst>
              <a:ext uri="{28A0092B-C50C-407E-A947-70E740481C1C}">
                <a14:useLocalDpi xmlns:a14="http://schemas.microsoft.com/office/drawing/2010/main" val="0"/>
              </a:ext>
            </a:extLst>
          </a:blip>
          <a:srcRect/>
          <a:stretch>
            <a:fillRect/>
          </a:stretch>
        </p:blipFill>
        <p:spPr bwMode="auto">
          <a:xfrm>
            <a:off x="14244408" y="19097418"/>
            <a:ext cx="3799430" cy="2124023"/>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1124233039"/>
              </p:ext>
            </p:extLst>
          </p:nvPr>
        </p:nvGraphicFramePr>
        <p:xfrm>
          <a:off x="26777552" y="15527938"/>
          <a:ext cx="5521975" cy="2532245"/>
        </p:xfrm>
        <a:graphic>
          <a:graphicData uri="http://schemas.openxmlformats.org/drawingml/2006/table">
            <a:tbl>
              <a:tblPr/>
              <a:tblGrid>
                <a:gridCol w="1104395">
                  <a:extLst>
                    <a:ext uri="{9D8B030D-6E8A-4147-A177-3AD203B41FA5}">
                      <a16:colId xmlns:a16="http://schemas.microsoft.com/office/drawing/2014/main" val="20000"/>
                    </a:ext>
                  </a:extLst>
                </a:gridCol>
                <a:gridCol w="1104395">
                  <a:extLst>
                    <a:ext uri="{9D8B030D-6E8A-4147-A177-3AD203B41FA5}">
                      <a16:colId xmlns:a16="http://schemas.microsoft.com/office/drawing/2014/main" val="20001"/>
                    </a:ext>
                  </a:extLst>
                </a:gridCol>
                <a:gridCol w="1104395">
                  <a:extLst>
                    <a:ext uri="{9D8B030D-6E8A-4147-A177-3AD203B41FA5}">
                      <a16:colId xmlns:a16="http://schemas.microsoft.com/office/drawing/2014/main" val="20002"/>
                    </a:ext>
                  </a:extLst>
                </a:gridCol>
                <a:gridCol w="1104395">
                  <a:extLst>
                    <a:ext uri="{9D8B030D-6E8A-4147-A177-3AD203B41FA5}">
                      <a16:colId xmlns:a16="http://schemas.microsoft.com/office/drawing/2014/main" val="20003"/>
                    </a:ext>
                  </a:extLst>
                </a:gridCol>
                <a:gridCol w="1104395">
                  <a:extLst>
                    <a:ext uri="{9D8B030D-6E8A-4147-A177-3AD203B41FA5}">
                      <a16:colId xmlns:a16="http://schemas.microsoft.com/office/drawing/2014/main" val="20004"/>
                    </a:ext>
                  </a:extLst>
                </a:gridCol>
              </a:tblGrid>
              <a:tr h="571797">
                <a:tc>
                  <a:txBody>
                    <a:bodyPr/>
                    <a:lstStyle/>
                    <a:p>
                      <a:pPr algn="ctr" fontAlgn="b"/>
                      <a:r>
                        <a:rPr lang="sk-SK" sz="1400" b="0" i="0" u="none" strike="noStrike">
                          <a:solidFill>
                            <a:srgbClr val="000000"/>
                          </a:solidFill>
                          <a:effectLst/>
                          <a:latin typeface="Courier New"/>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Precision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Recall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F1-score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Support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extLst>
                  <a:ext uri="{0D108BD9-81ED-4DB2-BD59-A6C34878D82A}">
                    <a16:rowId xmlns:a16="http://schemas.microsoft.com/office/drawing/2014/main" val="10000"/>
                  </a:ext>
                </a:extLst>
              </a:tr>
              <a:tr h="490112">
                <a:tc>
                  <a:txBody>
                    <a:bodyPr/>
                    <a:lstStyle/>
                    <a:p>
                      <a:pPr algn="ctr" fontAlgn="b"/>
                      <a:r>
                        <a:rPr lang="en-US" sz="1200" b="1" i="1" u="none" strike="noStrike">
                          <a:solidFill>
                            <a:srgbClr val="000000"/>
                          </a:solidFill>
                          <a:effectLst/>
                          <a:latin typeface="Calibri"/>
                        </a:rPr>
                        <a:t>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uk-UA" sz="1200" b="0" i="0" u="none" strike="noStrike">
                          <a:solidFill>
                            <a:srgbClr val="000000"/>
                          </a:solidFill>
                          <a:effectLst/>
                          <a:latin typeface="Calibri"/>
                        </a:rPr>
                        <a:t>0.77</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a:solidFill>
                            <a:srgbClr val="000000"/>
                          </a:solidFill>
                          <a:effectLst/>
                          <a:latin typeface="Calibri"/>
                        </a:rPr>
                        <a:t>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a:solidFill>
                            <a:srgbClr val="000000"/>
                          </a:solidFill>
                          <a:effectLst/>
                          <a:latin typeface="Calibri"/>
                        </a:rPr>
                        <a:t>0.84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is-IS" sz="1200" b="0" i="0" u="none" strike="noStrike">
                          <a:solidFill>
                            <a:srgbClr val="000000"/>
                          </a:solidFill>
                          <a:effectLst/>
                          <a:latin typeface="Calibri"/>
                        </a:rPr>
                        <a:t>935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extLst>
                  <a:ext uri="{0D108BD9-81ED-4DB2-BD59-A6C34878D82A}">
                    <a16:rowId xmlns:a16="http://schemas.microsoft.com/office/drawing/2014/main" val="10001"/>
                  </a:ext>
                </a:extLst>
              </a:tr>
              <a:tr h="490112">
                <a:tc>
                  <a:txBody>
                    <a:bodyPr/>
                    <a:lstStyle/>
                    <a:p>
                      <a:pPr algn="ctr" fontAlgn="b"/>
                      <a:r>
                        <a:rPr lang="en-US" sz="1200" b="1" i="1" u="none" strike="noStrike">
                          <a:solidFill>
                            <a:srgbClr val="000000"/>
                          </a:solidFill>
                          <a:effectLst/>
                          <a:latin typeface="Calibri"/>
                        </a:rPr>
                        <a:t>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0" i="0" u="none" strike="noStrike">
                          <a:solidFill>
                            <a:srgbClr val="000000"/>
                          </a:solidFill>
                          <a:effectLst/>
                          <a:latin typeface="Calibri"/>
                        </a:rPr>
                        <a:t>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en-US" sz="1200" b="0" i="0" u="none" strike="noStrike" dirty="0">
                          <a:solidFill>
                            <a:srgbClr val="000000"/>
                          </a:solidFill>
                          <a:effectLst/>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en-US" sz="1200" b="0" i="0" u="none" strike="noStrike">
                          <a:solidFill>
                            <a:srgbClr val="000000"/>
                          </a:solidFill>
                          <a:effectLst/>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en-US" sz="1200" b="0" i="0" u="none" strike="noStrike">
                          <a:solidFill>
                            <a:srgbClr val="000000"/>
                          </a:solidFill>
                          <a:effectLst/>
                          <a:latin typeface="Calibri"/>
                        </a:rPr>
                        <a:t>46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extLst>
                  <a:ext uri="{0D108BD9-81ED-4DB2-BD59-A6C34878D82A}">
                    <a16:rowId xmlns:a16="http://schemas.microsoft.com/office/drawing/2014/main" val="10002"/>
                  </a:ext>
                </a:extLst>
              </a:tr>
              <a:tr h="490112">
                <a:tc>
                  <a:txBody>
                    <a:bodyPr/>
                    <a:lstStyle/>
                    <a:p>
                      <a:pPr algn="ctr" fontAlgn="b"/>
                      <a:r>
                        <a:rPr lang="en-US" sz="1200" b="1" i="1" u="none" strike="noStrike">
                          <a:solidFill>
                            <a:srgbClr val="000000"/>
                          </a:solidFill>
                          <a:effectLst/>
                          <a:latin typeface="Calibri"/>
                        </a:rPr>
                        <a:t>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nb-NO" sz="1200" b="0" i="0" u="none" strike="noStrike" dirty="0">
                          <a:solidFill>
                            <a:srgbClr val="000000"/>
                          </a:solidFill>
                          <a:effectLst/>
                          <a:latin typeface="Calibri"/>
                        </a:rPr>
                        <a:t>0.8</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a:solidFill>
                            <a:srgbClr val="000000"/>
                          </a:solidFill>
                          <a:effectLst/>
                          <a:latin typeface="Calibri"/>
                        </a:rPr>
                        <a:t>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a:solidFill>
                            <a:srgbClr val="000000"/>
                          </a:solidFill>
                          <a:effectLst/>
                          <a:latin typeface="Calibri"/>
                        </a:rPr>
                        <a:t>0.69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is-IS" sz="1200" b="0" i="0" u="none" strike="noStrike">
                          <a:solidFill>
                            <a:srgbClr val="000000"/>
                          </a:solidFill>
                          <a:effectLst/>
                          <a:latin typeface="Calibri"/>
                        </a:rPr>
                        <a:t>522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extLst>
                  <a:ext uri="{0D108BD9-81ED-4DB2-BD59-A6C34878D82A}">
                    <a16:rowId xmlns:a16="http://schemas.microsoft.com/office/drawing/2014/main" val="10003"/>
                  </a:ext>
                </a:extLst>
              </a:tr>
              <a:tr h="490112">
                <a:tc>
                  <a:txBody>
                    <a:bodyPr/>
                    <a:lstStyle/>
                    <a:p>
                      <a:pPr algn="ctr" fontAlgn="b"/>
                      <a:r>
                        <a:rPr lang="en-US" sz="1200" b="1" i="1" u="none" strike="noStrike">
                          <a:solidFill>
                            <a:srgbClr val="000000"/>
                          </a:solidFill>
                          <a:effectLst/>
                          <a:latin typeface="Calibri"/>
                        </a:rPr>
                        <a:t>Avg/Total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nb-NO" sz="1200" b="1" i="0" u="none" strike="noStrike">
                          <a:solidFill>
                            <a:srgbClr val="000000"/>
                          </a:solidFill>
                          <a:effectLst/>
                          <a:latin typeface="Calibri"/>
                        </a:rPr>
                        <a:t>0.76</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1" i="0" u="none" strike="noStrike">
                          <a:solidFill>
                            <a:srgbClr val="000000"/>
                          </a:solidFill>
                          <a:effectLst/>
                          <a:latin typeface="Calibri"/>
                        </a:rPr>
                        <a:t>0.78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1" i="0" u="none" strike="noStrike">
                          <a:solidFill>
                            <a:srgbClr val="000000"/>
                          </a:solidFill>
                          <a:effectLst/>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en-US" sz="1200" b="1" i="0" u="none" strike="noStrike" dirty="0">
                          <a:solidFill>
                            <a:srgbClr val="000000"/>
                          </a:solidFill>
                          <a:effectLst/>
                          <a:latin typeface="Calibri"/>
                        </a:rPr>
                        <a:t>1503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8553641"/>
              </p:ext>
            </p:extLst>
          </p:nvPr>
        </p:nvGraphicFramePr>
        <p:xfrm>
          <a:off x="31086476" y="19676216"/>
          <a:ext cx="6112160" cy="2009366"/>
        </p:xfrm>
        <a:graphic>
          <a:graphicData uri="http://schemas.openxmlformats.org/drawingml/2006/table">
            <a:tbl>
              <a:tblPr/>
              <a:tblGrid>
                <a:gridCol w="1222432">
                  <a:extLst>
                    <a:ext uri="{9D8B030D-6E8A-4147-A177-3AD203B41FA5}">
                      <a16:colId xmlns:a16="http://schemas.microsoft.com/office/drawing/2014/main" val="20000"/>
                    </a:ext>
                  </a:extLst>
                </a:gridCol>
                <a:gridCol w="1222432">
                  <a:extLst>
                    <a:ext uri="{9D8B030D-6E8A-4147-A177-3AD203B41FA5}">
                      <a16:colId xmlns:a16="http://schemas.microsoft.com/office/drawing/2014/main" val="20001"/>
                    </a:ext>
                  </a:extLst>
                </a:gridCol>
                <a:gridCol w="1222432">
                  <a:extLst>
                    <a:ext uri="{9D8B030D-6E8A-4147-A177-3AD203B41FA5}">
                      <a16:colId xmlns:a16="http://schemas.microsoft.com/office/drawing/2014/main" val="20002"/>
                    </a:ext>
                  </a:extLst>
                </a:gridCol>
                <a:gridCol w="1222432">
                  <a:extLst>
                    <a:ext uri="{9D8B030D-6E8A-4147-A177-3AD203B41FA5}">
                      <a16:colId xmlns:a16="http://schemas.microsoft.com/office/drawing/2014/main" val="20003"/>
                    </a:ext>
                  </a:extLst>
                </a:gridCol>
                <a:gridCol w="1222432">
                  <a:extLst>
                    <a:ext uri="{9D8B030D-6E8A-4147-A177-3AD203B41FA5}">
                      <a16:colId xmlns:a16="http://schemas.microsoft.com/office/drawing/2014/main" val="20004"/>
                    </a:ext>
                  </a:extLst>
                </a:gridCol>
              </a:tblGrid>
              <a:tr h="510315">
                <a:tc>
                  <a:txBody>
                    <a:bodyPr/>
                    <a:lstStyle/>
                    <a:p>
                      <a:pPr algn="ctr" fontAlgn="b"/>
                      <a:r>
                        <a:rPr lang="sk-SK" sz="12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Precision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Recall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F1-score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en-US" sz="1200" b="1" i="1" u="none" strike="noStrike">
                          <a:solidFill>
                            <a:srgbClr val="000000"/>
                          </a:solidFill>
                          <a:effectLst/>
                          <a:latin typeface="Calibri"/>
                        </a:rPr>
                        <a:t>Support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extLst>
                  <a:ext uri="{0D108BD9-81ED-4DB2-BD59-A6C34878D82A}">
                    <a16:rowId xmlns:a16="http://schemas.microsoft.com/office/drawing/2014/main" val="10000"/>
                  </a:ext>
                </a:extLst>
              </a:tr>
              <a:tr h="478421">
                <a:tc>
                  <a:txBody>
                    <a:bodyPr/>
                    <a:lstStyle/>
                    <a:p>
                      <a:pPr algn="ctr" fontAlgn="b"/>
                      <a:r>
                        <a:rPr lang="en-US" sz="1200" b="1" i="1" u="none" strike="noStrike">
                          <a:solidFill>
                            <a:srgbClr val="000000"/>
                          </a:solidFill>
                          <a:effectLst/>
                          <a:latin typeface="Calibri"/>
                        </a:rPr>
                        <a:t>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nb-NO" sz="1200" b="0" i="0" u="none" strike="noStrike">
                          <a:solidFill>
                            <a:srgbClr val="000000"/>
                          </a:solidFill>
                          <a:effectLst/>
                          <a:latin typeface="Calibri"/>
                        </a:rPr>
                        <a:t>0.73</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dirty="0">
                          <a:solidFill>
                            <a:srgbClr val="000000"/>
                          </a:solidFill>
                          <a:effectLst/>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a:solidFill>
                            <a:srgbClr val="000000"/>
                          </a:solidFill>
                          <a:effectLst/>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tc>
                  <a:txBody>
                    <a:bodyPr/>
                    <a:lstStyle/>
                    <a:p>
                      <a:pPr algn="ctr" fontAlgn="b"/>
                      <a:r>
                        <a:rPr lang="is-IS" sz="1200" b="0" i="0" u="none" strike="noStrike">
                          <a:solidFill>
                            <a:srgbClr val="000000"/>
                          </a:solidFill>
                          <a:effectLst/>
                          <a:latin typeface="Calibri"/>
                        </a:rPr>
                        <a:t>606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FF69"/>
                    </a:solidFill>
                  </a:tcPr>
                </a:tc>
                <a:extLst>
                  <a:ext uri="{0D108BD9-81ED-4DB2-BD59-A6C34878D82A}">
                    <a16:rowId xmlns:a16="http://schemas.microsoft.com/office/drawing/2014/main" val="10001"/>
                  </a:ext>
                </a:extLst>
              </a:tr>
              <a:tr h="510315">
                <a:tc>
                  <a:txBody>
                    <a:bodyPr/>
                    <a:lstStyle/>
                    <a:p>
                      <a:pPr algn="ctr" fontAlgn="b"/>
                      <a:r>
                        <a:rPr lang="en-US" sz="1200" b="1" i="1" u="none" strike="noStrike">
                          <a:solidFill>
                            <a:srgbClr val="000000"/>
                          </a:solidFill>
                          <a:effectLst/>
                          <a:latin typeface="Calibri"/>
                        </a:rPr>
                        <a:t>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nb-NO" sz="1200" b="0" i="0" u="none" strike="noStrike">
                          <a:solidFill>
                            <a:srgbClr val="000000"/>
                          </a:solidFill>
                          <a:effectLst/>
                          <a:latin typeface="Calibri"/>
                        </a:rPr>
                        <a:t>0.82</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a:solidFill>
                            <a:srgbClr val="000000"/>
                          </a:solidFill>
                          <a:effectLst/>
                          <a:latin typeface="Calibri"/>
                        </a:rPr>
                        <a:t>0.82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0" i="0" u="none" strike="noStrike">
                          <a:solidFill>
                            <a:srgbClr val="000000"/>
                          </a:solidFill>
                          <a:effectLst/>
                          <a:latin typeface="Calibri"/>
                        </a:rPr>
                        <a:t>0.82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cs-CZ" sz="1200" b="0" i="0" u="none" strike="noStrike">
                          <a:solidFill>
                            <a:srgbClr val="000000"/>
                          </a:solidFill>
                          <a:effectLst/>
                          <a:latin typeface="Calibri"/>
                        </a:rPr>
                        <a:t>897</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extLst>
                  <a:ext uri="{0D108BD9-81ED-4DB2-BD59-A6C34878D82A}">
                    <a16:rowId xmlns:a16="http://schemas.microsoft.com/office/drawing/2014/main" val="10002"/>
                  </a:ext>
                </a:extLst>
              </a:tr>
              <a:tr h="510315">
                <a:tc>
                  <a:txBody>
                    <a:bodyPr/>
                    <a:lstStyle/>
                    <a:p>
                      <a:pPr algn="ctr" fontAlgn="b"/>
                      <a:r>
                        <a:rPr lang="en-US" sz="1200" b="1" i="1" u="none" strike="noStrike">
                          <a:solidFill>
                            <a:srgbClr val="000000"/>
                          </a:solidFill>
                          <a:effectLst/>
                          <a:latin typeface="Calibri"/>
                        </a:rPr>
                        <a:t>Avg/Total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fontAlgn="b"/>
                      <a:r>
                        <a:rPr lang="nb-NO" sz="1200" b="1" i="0" u="none" strike="noStrike">
                          <a:solidFill>
                            <a:srgbClr val="000000"/>
                          </a:solidFill>
                          <a:effectLst/>
                          <a:latin typeface="Calibri"/>
                        </a:rPr>
                        <a:t>0.78</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1" i="0" u="none" strike="noStrike">
                          <a:solidFill>
                            <a:srgbClr val="000000"/>
                          </a:solidFill>
                          <a:effectLst/>
                          <a:latin typeface="Calibri"/>
                        </a:rPr>
                        <a:t>0.78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nb-NO" sz="1200" b="1" i="0" u="none" strike="noStrike">
                          <a:solidFill>
                            <a:srgbClr val="000000"/>
                          </a:solidFill>
                          <a:effectLst/>
                          <a:latin typeface="Calibri"/>
                        </a:rPr>
                        <a:t>0.78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tc>
                  <a:txBody>
                    <a:bodyPr/>
                    <a:lstStyle/>
                    <a:p>
                      <a:pPr algn="ctr" fontAlgn="b"/>
                      <a:r>
                        <a:rPr lang="en-US" sz="1200" b="1" i="0" u="none" strike="noStrike" dirty="0">
                          <a:solidFill>
                            <a:srgbClr val="000000"/>
                          </a:solidFill>
                          <a:effectLst/>
                          <a:latin typeface="Calibri"/>
                        </a:rPr>
                        <a:t>1503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FF69"/>
                    </a:solidFill>
                  </a:tcPr>
                </a:tc>
                <a:extLst>
                  <a:ext uri="{0D108BD9-81ED-4DB2-BD59-A6C34878D82A}">
                    <a16:rowId xmlns:a16="http://schemas.microsoft.com/office/drawing/2014/main" val="10003"/>
                  </a:ext>
                </a:extLst>
              </a:tr>
            </a:tbl>
          </a:graphicData>
        </a:graphic>
      </p:graphicFrame>
      <p:sp>
        <p:nvSpPr>
          <p:cNvPr id="35" name="TextBox 34"/>
          <p:cNvSpPr txBox="1"/>
          <p:nvPr/>
        </p:nvSpPr>
        <p:spPr>
          <a:xfrm>
            <a:off x="26512540" y="13926510"/>
            <a:ext cx="9265150" cy="830997"/>
          </a:xfrm>
          <a:prstGeom prst="rect">
            <a:avLst/>
          </a:prstGeom>
          <a:noFill/>
        </p:spPr>
        <p:txBody>
          <a:bodyPr wrap="square" rtlCol="0">
            <a:spAutoFit/>
          </a:bodyPr>
          <a:lstStyle/>
          <a:p>
            <a:pPr algn="just"/>
            <a:r>
              <a:rPr lang="en-US" sz="2400" dirty="0">
                <a:solidFill>
                  <a:schemeClr val="bg1"/>
                </a:solidFill>
              </a:rPr>
              <a:t>Used 2 categories for y and the model does not perform well for Bad and Good categories though it gives good precision for the Average category.</a:t>
            </a:r>
          </a:p>
        </p:txBody>
      </p:sp>
      <p:sp>
        <p:nvSpPr>
          <p:cNvPr id="36" name="TextBox 35"/>
          <p:cNvSpPr txBox="1"/>
          <p:nvPr/>
        </p:nvSpPr>
        <p:spPr>
          <a:xfrm>
            <a:off x="26581889" y="19467770"/>
            <a:ext cx="3839653" cy="1938992"/>
          </a:xfrm>
          <a:prstGeom prst="rect">
            <a:avLst/>
          </a:prstGeom>
          <a:noFill/>
        </p:spPr>
        <p:txBody>
          <a:bodyPr wrap="square" rtlCol="0">
            <a:spAutoFit/>
          </a:bodyPr>
          <a:lstStyle/>
          <a:p>
            <a:pPr algn="just"/>
            <a:r>
              <a:rPr lang="en-US" sz="2400" dirty="0">
                <a:solidFill>
                  <a:schemeClr val="bg1"/>
                </a:solidFill>
              </a:rPr>
              <a:t>Used 2 categories for y, and this model gives better results as compared to the one with 3 categories for y(</a:t>
            </a:r>
            <a:r>
              <a:rPr lang="en-US" sz="2400" dirty="0" err="1">
                <a:solidFill>
                  <a:schemeClr val="bg1"/>
                </a:solidFill>
              </a:rPr>
              <a:t>IMDB_score</a:t>
            </a:r>
            <a:r>
              <a:rPr lang="en-US" sz="2400" dirty="0">
                <a:solidFill>
                  <a:schemeClr val="bg1"/>
                </a:solidFill>
              </a:rPr>
              <a:t>)</a:t>
            </a:r>
          </a:p>
        </p:txBody>
      </p:sp>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700803" y="4365165"/>
            <a:ext cx="5949702" cy="8144481"/>
          </a:xfrm>
          <a:prstGeom prst="rect">
            <a:avLst/>
          </a:prstGeom>
        </p:spPr>
      </p:pic>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495946" y="9846635"/>
            <a:ext cx="4627880" cy="2556478"/>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345511247"/>
              </p:ext>
            </p:extLst>
          </p:nvPr>
        </p:nvGraphicFramePr>
        <p:xfrm>
          <a:off x="26698575" y="7394994"/>
          <a:ext cx="4212956" cy="1215606"/>
        </p:xfrm>
        <a:graphic>
          <a:graphicData uri="http://schemas.openxmlformats.org/drawingml/2006/table">
            <a:tbl>
              <a:tblPr>
                <a:tableStyleId>{5C22544A-7EE6-4342-B048-85BDC9FD1C3A}</a:tableStyleId>
              </a:tblPr>
              <a:tblGrid>
                <a:gridCol w="781023">
                  <a:extLst>
                    <a:ext uri="{9D8B030D-6E8A-4147-A177-3AD203B41FA5}">
                      <a16:colId xmlns:a16="http://schemas.microsoft.com/office/drawing/2014/main" val="20000"/>
                    </a:ext>
                  </a:extLst>
                </a:gridCol>
                <a:gridCol w="917333">
                  <a:extLst>
                    <a:ext uri="{9D8B030D-6E8A-4147-A177-3AD203B41FA5}">
                      <a16:colId xmlns:a16="http://schemas.microsoft.com/office/drawing/2014/main" val="20001"/>
                    </a:ext>
                  </a:extLst>
                </a:gridCol>
                <a:gridCol w="749813">
                  <a:extLst>
                    <a:ext uri="{9D8B030D-6E8A-4147-A177-3AD203B41FA5}">
                      <a16:colId xmlns:a16="http://schemas.microsoft.com/office/drawing/2014/main" val="20002"/>
                    </a:ext>
                  </a:extLst>
                </a:gridCol>
                <a:gridCol w="983652">
                  <a:extLst>
                    <a:ext uri="{9D8B030D-6E8A-4147-A177-3AD203B41FA5}">
                      <a16:colId xmlns:a16="http://schemas.microsoft.com/office/drawing/2014/main" val="20003"/>
                    </a:ext>
                  </a:extLst>
                </a:gridCol>
                <a:gridCol w="781135">
                  <a:extLst>
                    <a:ext uri="{9D8B030D-6E8A-4147-A177-3AD203B41FA5}">
                      <a16:colId xmlns:a16="http://schemas.microsoft.com/office/drawing/2014/main" val="20004"/>
                    </a:ext>
                  </a:extLst>
                </a:gridCol>
              </a:tblGrid>
              <a:tr h="348831">
                <a:tc>
                  <a:txBody>
                    <a:bodyPr/>
                    <a:lstStyle/>
                    <a:p>
                      <a:pPr algn="l" fontAlgn="ctr"/>
                      <a:r>
                        <a:rPr lang="en-US" sz="1100" u="none" strike="noStrike" dirty="0">
                          <a:effectLst/>
                        </a:rPr>
                        <a:t> </a:t>
                      </a:r>
                      <a:endParaRPr lang="en-US" sz="1100" b="0" i="0" u="none" strike="noStrike" dirty="0">
                        <a:solidFill>
                          <a:srgbClr val="000000"/>
                        </a:solidFill>
                        <a:effectLst/>
                        <a:latin typeface="Courier New" panose="02070309020205020404" pitchFamily="49"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100" u="none" strike="noStrike" dirty="0">
                          <a:effectLst/>
                        </a:rPr>
                        <a:t>precision</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100" u="none" strike="noStrike" dirty="0">
                          <a:effectLst/>
                        </a:rPr>
                        <a:t>recall</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100" u="none" strike="noStrike" dirty="0">
                          <a:effectLst/>
                        </a:rPr>
                        <a:t>f1-score </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100" u="none" strike="noStrike" dirty="0">
                          <a:effectLst/>
                        </a:rPr>
                        <a:t>support</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285750">
                <a:tc>
                  <a:txBody>
                    <a:bodyPr/>
                    <a:lstStyle/>
                    <a:p>
                      <a:pPr algn="ctr" fontAlgn="b"/>
                      <a:r>
                        <a:rPr lang="en-US" sz="1100" u="none" strike="noStrike" dirty="0">
                          <a:effectLst/>
                        </a:rPr>
                        <a:t>0</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100" u="none" strike="noStrike" dirty="0">
                          <a:effectLst/>
                        </a:rPr>
                        <a:t>0.7</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dirty="0">
                          <a:effectLst/>
                        </a:rPr>
                        <a:t>0.75</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a:effectLst/>
                        </a:rPr>
                        <a:t>0.72</a:t>
                      </a:r>
                      <a:endParaRPr lang="en-US" sz="1100" b="0" i="0" u="none" strike="noStrike">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a:effectLst/>
                        </a:rPr>
                        <a:t>669</a:t>
                      </a:r>
                      <a:endParaRPr lang="en-US" sz="1100" b="0" i="0" u="none" strike="noStrike">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extLst>
                  <a:ext uri="{0D108BD9-81ED-4DB2-BD59-A6C34878D82A}">
                    <a16:rowId xmlns:a16="http://schemas.microsoft.com/office/drawing/2014/main" val="10001"/>
                  </a:ext>
                </a:extLst>
              </a:tr>
              <a:tr h="295275">
                <a:tc>
                  <a:txBody>
                    <a:bodyPr/>
                    <a:lstStyle/>
                    <a:p>
                      <a:pPr algn="ctr" fontAlgn="b"/>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100" u="none" strike="noStrike" dirty="0">
                          <a:effectLst/>
                        </a:rPr>
                        <a:t>0.79</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dirty="0">
                          <a:effectLst/>
                        </a:rPr>
                        <a:t>0.75</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dirty="0">
                          <a:effectLst/>
                        </a:rPr>
                        <a:t>0.77</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a:effectLst/>
                        </a:rPr>
                        <a:t>834</a:t>
                      </a:r>
                      <a:endParaRPr lang="en-US" sz="1100" b="0" i="0" u="none" strike="noStrike">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extLst>
                  <a:ext uri="{0D108BD9-81ED-4DB2-BD59-A6C34878D82A}">
                    <a16:rowId xmlns:a16="http://schemas.microsoft.com/office/drawing/2014/main" val="10002"/>
                  </a:ext>
                </a:extLst>
              </a:tr>
              <a:tr h="285750">
                <a:tc>
                  <a:txBody>
                    <a:bodyPr/>
                    <a:lstStyle/>
                    <a:p>
                      <a:pPr algn="ctr" fontAlgn="b"/>
                      <a:r>
                        <a:rPr lang="en-US" sz="1100" u="none" strike="noStrike" dirty="0" err="1">
                          <a:effectLst/>
                        </a:rPr>
                        <a:t>avg</a:t>
                      </a:r>
                      <a:r>
                        <a:rPr lang="en-US" sz="1100" u="none" strike="noStrike" dirty="0">
                          <a:effectLst/>
                        </a:rPr>
                        <a:t>/total</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100" u="none" strike="noStrike" dirty="0">
                          <a:effectLst/>
                        </a:rPr>
                        <a:t>0.75</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a:effectLst/>
                        </a:rPr>
                        <a:t>0.75</a:t>
                      </a:r>
                      <a:endParaRPr lang="en-US" sz="1100" b="0" i="0" u="none" strike="noStrike">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dirty="0">
                          <a:effectLst/>
                        </a:rPr>
                        <a:t>0.75</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tc>
                  <a:txBody>
                    <a:bodyPr/>
                    <a:lstStyle/>
                    <a:p>
                      <a:pPr algn="ctr" fontAlgn="b"/>
                      <a:r>
                        <a:rPr lang="en-US" sz="1100" u="none" strike="noStrike" dirty="0">
                          <a:effectLst/>
                        </a:rPr>
                        <a:t>1503</a:t>
                      </a:r>
                      <a:endParaRPr lang="en-US" sz="1100" b="0" i="0" u="none" strike="noStrike" dirty="0">
                        <a:solidFill>
                          <a:srgbClr val="000000"/>
                        </a:solidFill>
                        <a:effectLst/>
                        <a:latin typeface="Courier New" panose="02070309020205020404" pitchFamily="49"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F"/>
                    </a:solidFill>
                  </a:tcPr>
                </a:tc>
                <a:extLst>
                  <a:ext uri="{0D108BD9-81ED-4DB2-BD59-A6C34878D82A}">
                    <a16:rowId xmlns:a16="http://schemas.microsoft.com/office/drawing/2014/main" val="10003"/>
                  </a:ext>
                </a:extLst>
              </a:tr>
            </a:tbl>
          </a:graphicData>
        </a:graphic>
      </p:graphicFrame>
      <p:grpSp>
        <p:nvGrpSpPr>
          <p:cNvPr id="52" name="Group 51"/>
          <p:cNvGrpSpPr/>
          <p:nvPr/>
        </p:nvGrpSpPr>
        <p:grpSpPr>
          <a:xfrm>
            <a:off x="16635675" y="1331495"/>
            <a:ext cx="5501338" cy="2332599"/>
            <a:chOff x="16635675" y="1331495"/>
            <a:chExt cx="5501338" cy="2332599"/>
          </a:xfrm>
        </p:grpSpPr>
        <p:pic>
          <p:nvPicPr>
            <p:cNvPr id="18" name="Picture 17"/>
            <p:cNvPicPr>
              <a:picLocks noChangeAspect="1"/>
            </p:cNvPicPr>
            <p:nvPr/>
          </p:nvPicPr>
          <p:blipFill rotWithShape="1">
            <a:blip r:embed="rId13">
              <a:extLst>
                <a:ext uri="{28A0092B-C50C-407E-A947-70E740481C1C}">
                  <a14:useLocalDpi xmlns:a14="http://schemas.microsoft.com/office/drawing/2010/main" val="0"/>
                </a:ext>
              </a:extLst>
            </a:blip>
            <a:srcRect l="10631" t="10169" r="11527" b="10449"/>
            <a:stretch/>
          </p:blipFill>
          <p:spPr>
            <a:xfrm>
              <a:off x="16635675" y="1331495"/>
              <a:ext cx="5501338" cy="2332599"/>
            </a:xfrm>
            <a:prstGeom prst="round2SameRect">
              <a:avLst/>
            </a:prstGeom>
          </p:spPr>
        </p:pic>
        <p:sp>
          <p:nvSpPr>
            <p:cNvPr id="21" name="TextBox 20"/>
            <p:cNvSpPr txBox="1"/>
            <p:nvPr/>
          </p:nvSpPr>
          <p:spPr>
            <a:xfrm>
              <a:off x="16825015" y="2350033"/>
              <a:ext cx="5122658" cy="1165384"/>
            </a:xfrm>
            <a:prstGeom prst="rect">
              <a:avLst/>
            </a:prstGeom>
            <a:solidFill>
              <a:srgbClr val="C00000"/>
            </a:solidFill>
          </p:spPr>
          <p:txBody>
            <a:bodyPr wrap="square" rtlCol="0">
              <a:spAutoFit/>
            </a:bodyPr>
            <a:lstStyle/>
            <a:p>
              <a:pPr algn="ctr"/>
              <a:r>
                <a:rPr lang="en-US" dirty="0"/>
                <a:t>Regression</a:t>
              </a:r>
            </a:p>
          </p:txBody>
        </p:sp>
      </p:grpSp>
      <p:grpSp>
        <p:nvGrpSpPr>
          <p:cNvPr id="33" name="Group 32"/>
          <p:cNvGrpSpPr/>
          <p:nvPr/>
        </p:nvGrpSpPr>
        <p:grpSpPr>
          <a:xfrm>
            <a:off x="4002292" y="899410"/>
            <a:ext cx="5501338" cy="2332599"/>
            <a:chOff x="4002292" y="899410"/>
            <a:chExt cx="5501338" cy="2332599"/>
          </a:xfrm>
        </p:grpSpPr>
        <p:pic>
          <p:nvPicPr>
            <p:cNvPr id="48" name="Picture 47"/>
            <p:cNvPicPr>
              <a:picLocks noChangeAspect="1"/>
            </p:cNvPicPr>
            <p:nvPr/>
          </p:nvPicPr>
          <p:blipFill rotWithShape="1">
            <a:blip r:embed="rId13">
              <a:extLst>
                <a:ext uri="{28A0092B-C50C-407E-A947-70E740481C1C}">
                  <a14:useLocalDpi xmlns:a14="http://schemas.microsoft.com/office/drawing/2010/main" val="0"/>
                </a:ext>
              </a:extLst>
            </a:blip>
            <a:srcRect l="10631" t="10169" r="11527" b="10449"/>
            <a:stretch/>
          </p:blipFill>
          <p:spPr>
            <a:xfrm>
              <a:off x="4002292" y="899410"/>
              <a:ext cx="5501338" cy="2332599"/>
            </a:xfrm>
            <a:prstGeom prst="round2SameRect">
              <a:avLst/>
            </a:prstGeom>
          </p:spPr>
        </p:pic>
        <p:sp>
          <p:nvSpPr>
            <p:cNvPr id="29" name="TextBox 28"/>
            <p:cNvSpPr txBox="1"/>
            <p:nvPr/>
          </p:nvSpPr>
          <p:spPr>
            <a:xfrm>
              <a:off x="4171950" y="1927468"/>
              <a:ext cx="5163464" cy="1165384"/>
            </a:xfrm>
            <a:prstGeom prst="rect">
              <a:avLst/>
            </a:prstGeom>
            <a:solidFill>
              <a:srgbClr val="C00000"/>
            </a:solidFill>
          </p:spPr>
          <p:txBody>
            <a:bodyPr wrap="square" rtlCol="0">
              <a:spAutoFit/>
            </a:bodyPr>
            <a:lstStyle/>
            <a:p>
              <a:pPr algn="ctr"/>
              <a:r>
                <a:rPr lang="en-US" dirty="0"/>
                <a:t>The Data</a:t>
              </a:r>
            </a:p>
          </p:txBody>
        </p:sp>
      </p:grpSp>
      <p:grpSp>
        <p:nvGrpSpPr>
          <p:cNvPr id="14" name="Group 13"/>
          <p:cNvGrpSpPr/>
          <p:nvPr/>
        </p:nvGrpSpPr>
        <p:grpSpPr>
          <a:xfrm>
            <a:off x="29084889" y="1314542"/>
            <a:ext cx="5501338" cy="2332599"/>
            <a:chOff x="29084889" y="1314542"/>
            <a:chExt cx="5501338" cy="2332599"/>
          </a:xfrm>
        </p:grpSpPr>
        <p:pic>
          <p:nvPicPr>
            <p:cNvPr id="49" name="Picture 48"/>
            <p:cNvPicPr>
              <a:picLocks noChangeAspect="1"/>
            </p:cNvPicPr>
            <p:nvPr/>
          </p:nvPicPr>
          <p:blipFill rotWithShape="1">
            <a:blip r:embed="rId13">
              <a:extLst>
                <a:ext uri="{28A0092B-C50C-407E-A947-70E740481C1C}">
                  <a14:useLocalDpi xmlns:a14="http://schemas.microsoft.com/office/drawing/2010/main" val="0"/>
                </a:ext>
              </a:extLst>
            </a:blip>
            <a:srcRect l="10631" t="10169" r="11527" b="10449"/>
            <a:stretch/>
          </p:blipFill>
          <p:spPr>
            <a:xfrm>
              <a:off x="29084889" y="1314542"/>
              <a:ext cx="5501338" cy="2332599"/>
            </a:xfrm>
            <a:prstGeom prst="round2SameRect">
              <a:avLst/>
            </a:prstGeom>
          </p:spPr>
        </p:pic>
        <p:sp>
          <p:nvSpPr>
            <p:cNvPr id="22" name="TextBox 21"/>
            <p:cNvSpPr txBox="1"/>
            <p:nvPr/>
          </p:nvSpPr>
          <p:spPr>
            <a:xfrm>
              <a:off x="29245964" y="2341316"/>
              <a:ext cx="5179188" cy="1165384"/>
            </a:xfrm>
            <a:prstGeom prst="rect">
              <a:avLst/>
            </a:prstGeom>
            <a:solidFill>
              <a:srgbClr val="C00000"/>
            </a:solidFill>
          </p:spPr>
          <p:txBody>
            <a:bodyPr wrap="square" rtlCol="0">
              <a:spAutoFit/>
            </a:bodyPr>
            <a:lstStyle/>
            <a:p>
              <a:pPr algn="ctr"/>
              <a:r>
                <a:rPr lang="en-US" dirty="0"/>
                <a:t>Classification</a:t>
              </a:r>
            </a:p>
          </p:txBody>
        </p:sp>
      </p:grpSp>
      <p:grpSp>
        <p:nvGrpSpPr>
          <p:cNvPr id="19" name="Group 18"/>
          <p:cNvGrpSpPr/>
          <p:nvPr/>
        </p:nvGrpSpPr>
        <p:grpSpPr>
          <a:xfrm>
            <a:off x="42339641" y="1146851"/>
            <a:ext cx="5501338" cy="2332599"/>
            <a:chOff x="42339641" y="1146851"/>
            <a:chExt cx="5501338" cy="2332599"/>
          </a:xfrm>
        </p:grpSpPr>
        <p:pic>
          <p:nvPicPr>
            <p:cNvPr id="50" name="Picture 49"/>
            <p:cNvPicPr>
              <a:picLocks noChangeAspect="1"/>
            </p:cNvPicPr>
            <p:nvPr/>
          </p:nvPicPr>
          <p:blipFill rotWithShape="1">
            <a:blip r:embed="rId13">
              <a:extLst>
                <a:ext uri="{28A0092B-C50C-407E-A947-70E740481C1C}">
                  <a14:useLocalDpi xmlns:a14="http://schemas.microsoft.com/office/drawing/2010/main" val="0"/>
                </a:ext>
              </a:extLst>
            </a:blip>
            <a:srcRect l="10631" t="10169" r="11527" b="10449"/>
            <a:stretch/>
          </p:blipFill>
          <p:spPr>
            <a:xfrm>
              <a:off x="42339641" y="1146851"/>
              <a:ext cx="5501338" cy="2332599"/>
            </a:xfrm>
            <a:prstGeom prst="round2SameRect">
              <a:avLst/>
            </a:prstGeom>
          </p:spPr>
        </p:pic>
        <p:sp>
          <p:nvSpPr>
            <p:cNvPr id="23" name="TextBox 22"/>
            <p:cNvSpPr txBox="1"/>
            <p:nvPr/>
          </p:nvSpPr>
          <p:spPr>
            <a:xfrm>
              <a:off x="42495114" y="2169875"/>
              <a:ext cx="5190392" cy="1165384"/>
            </a:xfrm>
            <a:prstGeom prst="rect">
              <a:avLst/>
            </a:prstGeom>
            <a:solidFill>
              <a:srgbClr val="C00000"/>
            </a:solidFill>
          </p:spPr>
          <p:txBody>
            <a:bodyPr wrap="square" rtlCol="0">
              <a:spAutoFit/>
            </a:bodyPr>
            <a:lstStyle/>
            <a:p>
              <a:pPr algn="ctr"/>
              <a:r>
                <a:rPr lang="en-US" dirty="0"/>
                <a:t>Comparison</a:t>
              </a:r>
            </a:p>
          </p:txBody>
        </p:sp>
      </p:grpSp>
      <p:grpSp>
        <p:nvGrpSpPr>
          <p:cNvPr id="31" name="Group 30"/>
          <p:cNvGrpSpPr/>
          <p:nvPr/>
        </p:nvGrpSpPr>
        <p:grpSpPr>
          <a:xfrm>
            <a:off x="41902532" y="11343346"/>
            <a:ext cx="5501338" cy="2332599"/>
            <a:chOff x="41902532" y="11343346"/>
            <a:chExt cx="5501338" cy="2332599"/>
          </a:xfrm>
        </p:grpSpPr>
        <p:pic>
          <p:nvPicPr>
            <p:cNvPr id="51" name="Picture 50"/>
            <p:cNvPicPr>
              <a:picLocks noChangeAspect="1"/>
            </p:cNvPicPr>
            <p:nvPr/>
          </p:nvPicPr>
          <p:blipFill rotWithShape="1">
            <a:blip r:embed="rId13">
              <a:extLst>
                <a:ext uri="{28A0092B-C50C-407E-A947-70E740481C1C}">
                  <a14:useLocalDpi xmlns:a14="http://schemas.microsoft.com/office/drawing/2010/main" val="0"/>
                </a:ext>
              </a:extLst>
            </a:blip>
            <a:srcRect l="10631" t="10169" r="11527" b="10449"/>
            <a:stretch/>
          </p:blipFill>
          <p:spPr>
            <a:xfrm>
              <a:off x="41902532" y="11343346"/>
              <a:ext cx="5501338" cy="2332599"/>
            </a:xfrm>
            <a:prstGeom prst="round2SameRect">
              <a:avLst/>
            </a:prstGeom>
          </p:spPr>
        </p:pic>
        <p:sp>
          <p:nvSpPr>
            <p:cNvPr id="24" name="TextBox 23"/>
            <p:cNvSpPr txBox="1"/>
            <p:nvPr/>
          </p:nvSpPr>
          <p:spPr>
            <a:xfrm>
              <a:off x="42100500" y="12356400"/>
              <a:ext cx="5124450" cy="1165384"/>
            </a:xfrm>
            <a:prstGeom prst="rect">
              <a:avLst/>
            </a:prstGeom>
            <a:solidFill>
              <a:srgbClr val="C00000"/>
            </a:solidFill>
          </p:spPr>
          <p:txBody>
            <a:bodyPr wrap="square" rtlCol="0">
              <a:spAutoFit/>
            </a:bodyPr>
            <a:lstStyle/>
            <a:p>
              <a:pPr algn="ctr"/>
              <a:r>
                <a:rPr lang="en-US" dirty="0"/>
                <a:t>Conclusions</a:t>
              </a:r>
            </a:p>
          </p:txBody>
        </p:sp>
      </p:grpSp>
      <p:pic>
        <p:nvPicPr>
          <p:cNvPr id="53" name="Picture 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7706" y="13840656"/>
            <a:ext cx="7960806" cy="6470181"/>
          </a:xfrm>
          <a:prstGeom prst="rect">
            <a:avLst/>
          </a:prstGeom>
        </p:spPr>
      </p:pic>
      <p:pic>
        <p:nvPicPr>
          <p:cNvPr id="54" name="Picture 5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829358" y="5975023"/>
            <a:ext cx="5243650" cy="4266682"/>
          </a:xfrm>
          <a:prstGeom prst="rect">
            <a:avLst/>
          </a:prstGeom>
        </p:spPr>
      </p:pic>
      <p:pic>
        <p:nvPicPr>
          <p:cNvPr id="55" name="Picture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810266" y="5471198"/>
            <a:ext cx="3480673" cy="2436471"/>
          </a:xfrm>
          <a:prstGeom prst="rect">
            <a:avLst/>
          </a:prstGeom>
        </p:spPr>
      </p:pic>
      <p:sp>
        <p:nvSpPr>
          <p:cNvPr id="56" name="TextBox 48"/>
          <p:cNvSpPr txBox="1"/>
          <p:nvPr/>
        </p:nvSpPr>
        <p:spPr>
          <a:xfrm flipH="1">
            <a:off x="18707533" y="4473438"/>
            <a:ext cx="6780515" cy="830997"/>
          </a:xfrm>
          <a:prstGeom prst="rect">
            <a:avLst/>
          </a:prstGeom>
          <a:noFill/>
        </p:spPr>
        <p:txBody>
          <a:bodyPr wrap="square" rtlCol="0">
            <a:spAutoFit/>
          </a:bodyPr>
          <a:lstStyle>
            <a:defPPr>
              <a:defRPr lang="en-US"/>
            </a:defPPr>
            <a:lvl1pPr marL="0" algn="l" defTabSz="3542386" rtl="0" eaLnBrk="1" latinLnBrk="0" hangingPunct="1">
              <a:defRPr sz="6973" kern="1200">
                <a:solidFill>
                  <a:schemeClr val="tx1"/>
                </a:solidFill>
                <a:latin typeface="+mn-lt"/>
                <a:ea typeface="+mn-ea"/>
                <a:cs typeface="+mn-cs"/>
              </a:defRPr>
            </a:lvl1pPr>
            <a:lvl2pPr marL="1771193" algn="l" defTabSz="3542386" rtl="0" eaLnBrk="1" latinLnBrk="0" hangingPunct="1">
              <a:defRPr sz="6973" kern="1200">
                <a:solidFill>
                  <a:schemeClr val="tx1"/>
                </a:solidFill>
                <a:latin typeface="+mn-lt"/>
                <a:ea typeface="+mn-ea"/>
                <a:cs typeface="+mn-cs"/>
              </a:defRPr>
            </a:lvl2pPr>
            <a:lvl3pPr marL="3542386" algn="l" defTabSz="3542386" rtl="0" eaLnBrk="1" latinLnBrk="0" hangingPunct="1">
              <a:defRPr sz="6973" kern="1200">
                <a:solidFill>
                  <a:schemeClr val="tx1"/>
                </a:solidFill>
                <a:latin typeface="+mn-lt"/>
                <a:ea typeface="+mn-ea"/>
                <a:cs typeface="+mn-cs"/>
              </a:defRPr>
            </a:lvl3pPr>
            <a:lvl4pPr marL="5313578" algn="l" defTabSz="3542386" rtl="0" eaLnBrk="1" latinLnBrk="0" hangingPunct="1">
              <a:defRPr sz="6973" kern="1200">
                <a:solidFill>
                  <a:schemeClr val="tx1"/>
                </a:solidFill>
                <a:latin typeface="+mn-lt"/>
                <a:ea typeface="+mn-ea"/>
                <a:cs typeface="+mn-cs"/>
              </a:defRPr>
            </a:lvl4pPr>
            <a:lvl5pPr marL="7084771" algn="l" defTabSz="3542386" rtl="0" eaLnBrk="1" latinLnBrk="0" hangingPunct="1">
              <a:defRPr sz="6973" kern="1200">
                <a:solidFill>
                  <a:schemeClr val="tx1"/>
                </a:solidFill>
                <a:latin typeface="+mn-lt"/>
                <a:ea typeface="+mn-ea"/>
                <a:cs typeface="+mn-cs"/>
              </a:defRPr>
            </a:lvl5pPr>
            <a:lvl6pPr marL="8855964" algn="l" defTabSz="3542386" rtl="0" eaLnBrk="1" latinLnBrk="0" hangingPunct="1">
              <a:defRPr sz="6973" kern="1200">
                <a:solidFill>
                  <a:schemeClr val="tx1"/>
                </a:solidFill>
                <a:latin typeface="+mn-lt"/>
                <a:ea typeface="+mn-ea"/>
                <a:cs typeface="+mn-cs"/>
              </a:defRPr>
            </a:lvl6pPr>
            <a:lvl7pPr marL="10627157" algn="l" defTabSz="3542386" rtl="0" eaLnBrk="1" latinLnBrk="0" hangingPunct="1">
              <a:defRPr sz="6973" kern="1200">
                <a:solidFill>
                  <a:schemeClr val="tx1"/>
                </a:solidFill>
                <a:latin typeface="+mn-lt"/>
                <a:ea typeface="+mn-ea"/>
                <a:cs typeface="+mn-cs"/>
              </a:defRPr>
            </a:lvl7pPr>
            <a:lvl8pPr marL="12398350" algn="l" defTabSz="3542386" rtl="0" eaLnBrk="1" latinLnBrk="0" hangingPunct="1">
              <a:defRPr sz="6973" kern="1200">
                <a:solidFill>
                  <a:schemeClr val="tx1"/>
                </a:solidFill>
                <a:latin typeface="+mn-lt"/>
                <a:ea typeface="+mn-ea"/>
                <a:cs typeface="+mn-cs"/>
              </a:defRPr>
            </a:lvl8pPr>
            <a:lvl9pPr marL="14169542" algn="l" defTabSz="3542386" rtl="0" eaLnBrk="1" latinLnBrk="0" hangingPunct="1">
              <a:defRPr sz="6973" kern="1200">
                <a:solidFill>
                  <a:schemeClr val="tx1"/>
                </a:solidFill>
                <a:latin typeface="+mn-lt"/>
                <a:ea typeface="+mn-ea"/>
                <a:cs typeface="+mn-cs"/>
              </a:defRPr>
            </a:lvl9pPr>
          </a:lstStyle>
          <a:p>
            <a:r>
              <a:rPr lang="en-US" sz="2400" dirty="0">
                <a:solidFill>
                  <a:schemeClr val="bg1"/>
                </a:solidFill>
              </a:rPr>
              <a:t>The R squared value is showing a definitive amount of variance between the predicted and test data.</a:t>
            </a:r>
          </a:p>
        </p:txBody>
      </p:sp>
      <p:pic>
        <p:nvPicPr>
          <p:cNvPr id="57" name="Picture 56" descr="cm.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269834" y="15008363"/>
            <a:ext cx="4279900" cy="3771900"/>
          </a:xfrm>
          <a:prstGeom prst="rect">
            <a:avLst/>
          </a:prstGeom>
          <a:solidFill>
            <a:schemeClr val="bg1"/>
          </a:solidFill>
        </p:spPr>
      </p:pic>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717541" y="10800452"/>
            <a:ext cx="4769883" cy="4628249"/>
          </a:xfrm>
          <a:prstGeom prst="rect">
            <a:avLst/>
          </a:prstGeom>
          <a:solidFill>
            <a:schemeClr val="bg1"/>
          </a:solidFill>
        </p:spPr>
      </p:pic>
      <p:pic>
        <p:nvPicPr>
          <p:cNvPr id="1108" name="Picture 84" descr="http://www.pptbackground.net/background/Bubble-Talk-image-Powerpoint-for-Powerpoint-Templates.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064446" y="4048579"/>
            <a:ext cx="5008114" cy="37560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39700280" y="4287709"/>
            <a:ext cx="3640156" cy="2308324"/>
          </a:xfrm>
          <a:prstGeom prst="rect">
            <a:avLst/>
          </a:prstGeom>
          <a:noFill/>
        </p:spPr>
        <p:txBody>
          <a:bodyPr wrap="square" rtlCol="0">
            <a:spAutoFit/>
          </a:bodyPr>
          <a:lstStyle/>
          <a:p>
            <a:pPr algn="just"/>
            <a:r>
              <a:rPr lang="en-US" sz="2400" dirty="0"/>
              <a:t>A single layer in a neural net using regression  is basically linear regression so the results were almost the same between these two models. </a:t>
            </a:r>
          </a:p>
        </p:txBody>
      </p:sp>
      <p:pic>
        <p:nvPicPr>
          <p:cNvPr id="1110" name="Picture 86" descr="http://media.gettyimages.com/videos/balloon-message-bubbles-quote-video-id92865374?s=640x6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39777" y="7368156"/>
            <a:ext cx="7002484" cy="37752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0013026" y="8004561"/>
            <a:ext cx="3727035" cy="1569660"/>
          </a:xfrm>
          <a:prstGeom prst="rect">
            <a:avLst/>
          </a:prstGeom>
          <a:noFill/>
        </p:spPr>
        <p:txBody>
          <a:bodyPr wrap="square" rtlCol="0">
            <a:spAutoFit/>
          </a:bodyPr>
          <a:lstStyle/>
          <a:p>
            <a:r>
              <a:rPr lang="en-US" sz="2400" dirty="0"/>
              <a:t>For the classification models the random forest seemed to perform slightly better than the logistic. </a:t>
            </a:r>
          </a:p>
        </p:txBody>
      </p:sp>
      <p:pic>
        <p:nvPicPr>
          <p:cNvPr id="1113" name="Picture 89" descr="15675-illustration-of-a-cartoon-speech-bubble-pv.png (958×9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398728" y="4850841"/>
            <a:ext cx="6099213" cy="6099213"/>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45009909" y="5390417"/>
            <a:ext cx="4719249" cy="3046988"/>
          </a:xfrm>
          <a:prstGeom prst="rect">
            <a:avLst/>
          </a:prstGeom>
          <a:noFill/>
        </p:spPr>
        <p:txBody>
          <a:bodyPr wrap="square" rtlCol="0">
            <a:spAutoFit/>
          </a:bodyPr>
          <a:lstStyle/>
          <a:p>
            <a:pPr algn="just"/>
            <a:r>
              <a:rPr lang="en-US" sz="2400" dirty="0"/>
              <a:t>Of the regression models the tree performed best. Both the linear regression and neural net were skewed towards better scores and even predicted higher than 10 for a few movies while the tree predicted more conservatively and stayed within the score bounds. </a:t>
            </a:r>
          </a:p>
        </p:txBody>
      </p:sp>
      <p:sp>
        <p:nvSpPr>
          <p:cNvPr id="63" name="TextBox 62"/>
          <p:cNvSpPr txBox="1"/>
          <p:nvPr/>
        </p:nvSpPr>
        <p:spPr>
          <a:xfrm>
            <a:off x="39950884" y="14556968"/>
            <a:ext cx="9539219" cy="4339650"/>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bg1"/>
                </a:solidFill>
              </a:rPr>
              <a:t>Using the regression models a production company could get a good idea of how well a movie will be received before the movie is released. Since all of the models have similar </a:t>
            </a:r>
            <a:r>
              <a:rPr lang="en-US" sz="2800" dirty="0" err="1">
                <a:solidFill>
                  <a:schemeClr val="bg1"/>
                </a:solidFill>
              </a:rPr>
              <a:t>mse</a:t>
            </a:r>
            <a:r>
              <a:rPr lang="en-US" sz="2800" dirty="0">
                <a:solidFill>
                  <a:schemeClr val="bg1"/>
                </a:solidFill>
              </a:rPr>
              <a:t>, </a:t>
            </a:r>
            <a:r>
              <a:rPr lang="en-US" sz="2800" dirty="0">
                <a:solidFill>
                  <a:schemeClr val="bg1"/>
                </a:solidFill>
              </a:rPr>
              <a:t>depending on if a production company wanted to be conservative or aggressive, they could use the linear regression model or the regression tree. </a:t>
            </a:r>
            <a:endParaRPr lang="en-US" sz="2800" dirty="0">
              <a:solidFill>
                <a:schemeClr val="bg1"/>
              </a:solidFill>
            </a:endParaRPr>
          </a:p>
          <a:p>
            <a:pPr marL="342900" indent="-342900" algn="just">
              <a:buFont typeface="Arial" panose="020B0604020202020204" pitchFamily="34" charset="0"/>
              <a:buChar char="•"/>
            </a:pPr>
            <a:r>
              <a:rPr lang="en-US" sz="2800" dirty="0">
                <a:solidFill>
                  <a:schemeClr val="bg1"/>
                </a:solidFill>
              </a:rPr>
              <a:t>The classification models could be used for a general idea about the movie, similar to rotten tomatoes fresh rating,</a:t>
            </a:r>
            <a:r>
              <a:rPr lang="en-US" sz="2800" dirty="0">
                <a:solidFill>
                  <a:schemeClr val="bg1"/>
                </a:solidFill>
              </a:rPr>
              <a:t> with around a 75% accuracy rate</a:t>
            </a:r>
            <a:r>
              <a:rPr lang="en-US" sz="2800" dirty="0">
                <a:solidFill>
                  <a:schemeClr val="bg1"/>
                </a:solidFill>
              </a:rPr>
              <a:t>. </a:t>
            </a:r>
          </a:p>
          <a:p>
            <a:pPr algn="just"/>
            <a:endParaRPr lang="en-US" sz="2400" dirty="0">
              <a:solidFill>
                <a:schemeClr val="bg1"/>
              </a:solidFill>
            </a:endParaRPr>
          </a:p>
        </p:txBody>
      </p:sp>
    </p:spTree>
    <p:extLst>
      <p:ext uri="{BB962C8B-B14F-4D97-AF65-F5344CB8AC3E}">
        <p14:creationId xmlns:p14="http://schemas.microsoft.com/office/powerpoint/2010/main" val="1990352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850</TotalTime>
  <Words>533</Words>
  <Application>Microsoft Office PowerPoint</Application>
  <PresentationFormat>Custom</PresentationFormat>
  <Paragraphs>92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Office Theme</vt:lpstr>
      <vt:lpstr>Worksheet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Molnar</dc:creator>
  <cp:lastModifiedBy>Andrew carraway</cp:lastModifiedBy>
  <cp:revision>52</cp:revision>
  <dcterms:created xsi:type="dcterms:W3CDTF">2016-04-21T21:55:58Z</dcterms:created>
  <dcterms:modified xsi:type="dcterms:W3CDTF">2016-12-01T22:39:11Z</dcterms:modified>
</cp:coreProperties>
</file>