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60" r:id="rId2"/>
    <p:sldId id="257" r:id="rId3"/>
  </p:sldIdLst>
  <p:sldSz cx="51206400" cy="22677438"/>
  <p:notesSz cx="6858000" cy="9144000"/>
  <p:defaultTex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95"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4F"/>
    <a:srgbClr val="FF3B3B"/>
    <a:srgbClr val="D60000"/>
    <a:srgbClr val="FF4747"/>
    <a:srgbClr val="FFFF8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13" autoAdjust="0"/>
    <p:restoredTop sz="94669"/>
  </p:normalViewPr>
  <p:slideViewPr>
    <p:cSldViewPr snapToGrid="0" snapToObjects="1" showGuides="1">
      <p:cViewPr>
        <p:scale>
          <a:sx n="20" d="100"/>
          <a:sy n="20" d="100"/>
        </p:scale>
        <p:origin x="192" y="294"/>
      </p:cViewPr>
      <p:guideLst>
        <p:guide orient="horz" pos="7095"/>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E7888-13BD-EB4A-8F0A-1A86789BA82E}" type="datetimeFigureOut">
              <a:rPr lang="en-US" smtClean="0"/>
              <a:t>12/8/2016</a:t>
            </a:fld>
            <a:endParaRPr lang="en-US"/>
          </a:p>
        </p:txBody>
      </p:sp>
      <p:sp>
        <p:nvSpPr>
          <p:cNvPr id="4" name="Slide Image Placeholder 3"/>
          <p:cNvSpPr>
            <a:spLocks noGrp="1" noRot="1" noChangeAspect="1"/>
          </p:cNvSpPr>
          <p:nvPr>
            <p:ph type="sldImg" idx="2"/>
          </p:nvPr>
        </p:nvSpPr>
        <p:spPr>
          <a:xfrm>
            <a:off x="-53975" y="1143000"/>
            <a:ext cx="69659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2C33BE-0ACB-CB4F-989D-FF9211124B69}" type="slidenum">
              <a:rPr lang="en-US" smtClean="0"/>
              <a:t>‹#›</a:t>
            </a:fld>
            <a:endParaRPr lang="en-US"/>
          </a:p>
        </p:txBody>
      </p:sp>
    </p:spTree>
    <p:extLst>
      <p:ext uri="{BB962C8B-B14F-4D97-AF65-F5344CB8AC3E}">
        <p14:creationId xmlns:p14="http://schemas.microsoft.com/office/powerpoint/2010/main" val="1675394976"/>
      </p:ext>
    </p:extLst>
  </p:cSld>
  <p:clrMap bg1="lt1" tx1="dk1" bg2="lt2" tx2="dk2" accent1="accent1" accent2="accent2" accent3="accent3" accent4="accent4" accent5="accent5" accent6="accent6" hlink="hlink" folHlink="folHlink"/>
  <p:notesStyle>
    <a:lvl1pPr marL="0" algn="l" defTabSz="3542386" rtl="0" eaLnBrk="1" latinLnBrk="0" hangingPunct="1">
      <a:defRPr sz="4649" kern="1200">
        <a:solidFill>
          <a:schemeClr val="tx1"/>
        </a:solidFill>
        <a:latin typeface="+mn-lt"/>
        <a:ea typeface="+mn-ea"/>
        <a:cs typeface="+mn-cs"/>
      </a:defRPr>
    </a:lvl1pPr>
    <a:lvl2pPr marL="1771193" algn="l" defTabSz="3542386" rtl="0" eaLnBrk="1" latinLnBrk="0" hangingPunct="1">
      <a:defRPr sz="4649" kern="1200">
        <a:solidFill>
          <a:schemeClr val="tx1"/>
        </a:solidFill>
        <a:latin typeface="+mn-lt"/>
        <a:ea typeface="+mn-ea"/>
        <a:cs typeface="+mn-cs"/>
      </a:defRPr>
    </a:lvl2pPr>
    <a:lvl3pPr marL="3542386" algn="l" defTabSz="3542386" rtl="0" eaLnBrk="1" latinLnBrk="0" hangingPunct="1">
      <a:defRPr sz="4649" kern="1200">
        <a:solidFill>
          <a:schemeClr val="tx1"/>
        </a:solidFill>
        <a:latin typeface="+mn-lt"/>
        <a:ea typeface="+mn-ea"/>
        <a:cs typeface="+mn-cs"/>
      </a:defRPr>
    </a:lvl3pPr>
    <a:lvl4pPr marL="5313578" algn="l" defTabSz="3542386" rtl="0" eaLnBrk="1" latinLnBrk="0" hangingPunct="1">
      <a:defRPr sz="4649" kern="1200">
        <a:solidFill>
          <a:schemeClr val="tx1"/>
        </a:solidFill>
        <a:latin typeface="+mn-lt"/>
        <a:ea typeface="+mn-ea"/>
        <a:cs typeface="+mn-cs"/>
      </a:defRPr>
    </a:lvl4pPr>
    <a:lvl5pPr marL="7084771" algn="l" defTabSz="3542386" rtl="0" eaLnBrk="1" latinLnBrk="0" hangingPunct="1">
      <a:defRPr sz="4649" kern="1200">
        <a:solidFill>
          <a:schemeClr val="tx1"/>
        </a:solidFill>
        <a:latin typeface="+mn-lt"/>
        <a:ea typeface="+mn-ea"/>
        <a:cs typeface="+mn-cs"/>
      </a:defRPr>
    </a:lvl5pPr>
    <a:lvl6pPr marL="8855964" algn="l" defTabSz="3542386" rtl="0" eaLnBrk="1" latinLnBrk="0" hangingPunct="1">
      <a:defRPr sz="4649" kern="1200">
        <a:solidFill>
          <a:schemeClr val="tx1"/>
        </a:solidFill>
        <a:latin typeface="+mn-lt"/>
        <a:ea typeface="+mn-ea"/>
        <a:cs typeface="+mn-cs"/>
      </a:defRPr>
    </a:lvl6pPr>
    <a:lvl7pPr marL="10627157" algn="l" defTabSz="3542386" rtl="0" eaLnBrk="1" latinLnBrk="0" hangingPunct="1">
      <a:defRPr sz="4649" kern="1200">
        <a:solidFill>
          <a:schemeClr val="tx1"/>
        </a:solidFill>
        <a:latin typeface="+mn-lt"/>
        <a:ea typeface="+mn-ea"/>
        <a:cs typeface="+mn-cs"/>
      </a:defRPr>
    </a:lvl7pPr>
    <a:lvl8pPr marL="12398350" algn="l" defTabSz="3542386" rtl="0" eaLnBrk="1" latinLnBrk="0" hangingPunct="1">
      <a:defRPr sz="4649" kern="1200">
        <a:solidFill>
          <a:schemeClr val="tx1"/>
        </a:solidFill>
        <a:latin typeface="+mn-lt"/>
        <a:ea typeface="+mn-ea"/>
        <a:cs typeface="+mn-cs"/>
      </a:defRPr>
    </a:lvl8pPr>
    <a:lvl9pPr marL="14169542" algn="l" defTabSz="3542386" rtl="0" eaLnBrk="1" latinLnBrk="0" hangingPunct="1">
      <a:defRPr sz="464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3711332"/>
            <a:ext cx="38404800" cy="7895108"/>
          </a:xfrm>
        </p:spPr>
        <p:txBody>
          <a:bodyPr anchor="b"/>
          <a:lstStyle>
            <a:lvl1pPr algn="ctr">
              <a:defRPr sz="19840"/>
            </a:lvl1pPr>
          </a:lstStyle>
          <a:p>
            <a:r>
              <a:rPr lang="en-US"/>
              <a:t>Click to edit Master title style</a:t>
            </a:r>
            <a:endParaRPr lang="en-US" dirty="0"/>
          </a:p>
        </p:txBody>
      </p:sp>
      <p:sp>
        <p:nvSpPr>
          <p:cNvPr id="3" name="Subtitle 2"/>
          <p:cNvSpPr>
            <a:spLocks noGrp="1"/>
          </p:cNvSpPr>
          <p:nvPr>
            <p:ph type="subTitle" idx="1"/>
          </p:nvPr>
        </p:nvSpPr>
        <p:spPr>
          <a:xfrm>
            <a:off x="6400800" y="11910906"/>
            <a:ext cx="38404800" cy="5475130"/>
          </a:xfrm>
        </p:spPr>
        <p:txBody>
          <a:bodyPr/>
          <a:lstStyle>
            <a:lvl1pPr marL="0" indent="0" algn="ctr">
              <a:buNone/>
              <a:defRPr sz="7936"/>
            </a:lvl1pPr>
            <a:lvl2pPr marL="1511823" indent="0" algn="ctr">
              <a:buNone/>
              <a:defRPr sz="6613"/>
            </a:lvl2pPr>
            <a:lvl3pPr marL="3023646" indent="0" algn="ctr">
              <a:buNone/>
              <a:defRPr sz="5952"/>
            </a:lvl3pPr>
            <a:lvl4pPr marL="4535470" indent="0" algn="ctr">
              <a:buNone/>
              <a:defRPr sz="5291"/>
            </a:lvl4pPr>
            <a:lvl5pPr marL="6047293" indent="0" algn="ctr">
              <a:buNone/>
              <a:defRPr sz="5291"/>
            </a:lvl5pPr>
            <a:lvl6pPr marL="7559116" indent="0" algn="ctr">
              <a:buNone/>
              <a:defRPr sz="5291"/>
            </a:lvl6pPr>
            <a:lvl7pPr marL="9070939" indent="0" algn="ctr">
              <a:buNone/>
              <a:defRPr sz="5291"/>
            </a:lvl7pPr>
            <a:lvl8pPr marL="10582763" indent="0" algn="ctr">
              <a:buNone/>
              <a:defRPr sz="5291"/>
            </a:lvl8pPr>
            <a:lvl9pPr marL="12094586"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EF2D10-FE62-E54E-99C5-F49654486B30}"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60519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2D10-FE62-E54E-99C5-F49654486B30}"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97661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207364"/>
            <a:ext cx="11041380" cy="192180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207364"/>
            <a:ext cx="32484060" cy="1921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2D10-FE62-E54E-99C5-F49654486B30}"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59778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2D10-FE62-E54E-99C5-F49654486B30}"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0749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5653614"/>
            <a:ext cx="44165520" cy="9433183"/>
          </a:xfrm>
        </p:spPr>
        <p:txBody>
          <a:bodyPr anchor="b"/>
          <a:lstStyle>
            <a:lvl1pPr>
              <a:defRPr sz="19840"/>
            </a:lvl1pPr>
          </a:lstStyle>
          <a:p>
            <a:r>
              <a:rPr lang="en-US"/>
              <a:t>Click to edit Master title style</a:t>
            </a:r>
            <a:endParaRPr lang="en-US" dirty="0"/>
          </a:p>
        </p:txBody>
      </p:sp>
      <p:sp>
        <p:nvSpPr>
          <p:cNvPr id="3" name="Text Placeholder 2"/>
          <p:cNvSpPr>
            <a:spLocks noGrp="1"/>
          </p:cNvSpPr>
          <p:nvPr>
            <p:ph type="body" idx="1"/>
          </p:nvPr>
        </p:nvSpPr>
        <p:spPr>
          <a:xfrm>
            <a:off x="3493770" y="15176039"/>
            <a:ext cx="44165520" cy="4960688"/>
          </a:xfrm>
        </p:spPr>
        <p:txBody>
          <a:bodyPr/>
          <a:lstStyle>
            <a:lvl1pPr marL="0" indent="0">
              <a:buNone/>
              <a:defRPr sz="7936">
                <a:solidFill>
                  <a:schemeClr val="tx1">
                    <a:tint val="75000"/>
                  </a:schemeClr>
                </a:solidFill>
              </a:defRPr>
            </a:lvl1pPr>
            <a:lvl2pPr marL="1511823" indent="0">
              <a:buNone/>
              <a:defRPr sz="6613">
                <a:solidFill>
                  <a:schemeClr val="tx1">
                    <a:tint val="75000"/>
                  </a:schemeClr>
                </a:solidFill>
              </a:defRPr>
            </a:lvl2pPr>
            <a:lvl3pPr marL="3023646" indent="0">
              <a:buNone/>
              <a:defRPr sz="5952">
                <a:solidFill>
                  <a:schemeClr val="tx1">
                    <a:tint val="75000"/>
                  </a:schemeClr>
                </a:solidFill>
              </a:defRPr>
            </a:lvl3pPr>
            <a:lvl4pPr marL="4535470" indent="0">
              <a:buNone/>
              <a:defRPr sz="5291">
                <a:solidFill>
                  <a:schemeClr val="tx1">
                    <a:tint val="75000"/>
                  </a:schemeClr>
                </a:solidFill>
              </a:defRPr>
            </a:lvl4pPr>
            <a:lvl5pPr marL="6047293" indent="0">
              <a:buNone/>
              <a:defRPr sz="5291">
                <a:solidFill>
                  <a:schemeClr val="tx1">
                    <a:tint val="75000"/>
                  </a:schemeClr>
                </a:solidFill>
              </a:defRPr>
            </a:lvl5pPr>
            <a:lvl6pPr marL="7559116" indent="0">
              <a:buNone/>
              <a:defRPr sz="5291">
                <a:solidFill>
                  <a:schemeClr val="tx1">
                    <a:tint val="75000"/>
                  </a:schemeClr>
                </a:solidFill>
              </a:defRPr>
            </a:lvl6pPr>
            <a:lvl7pPr marL="9070939" indent="0">
              <a:buNone/>
              <a:defRPr sz="5291">
                <a:solidFill>
                  <a:schemeClr val="tx1">
                    <a:tint val="75000"/>
                  </a:schemeClr>
                </a:solidFill>
              </a:defRPr>
            </a:lvl7pPr>
            <a:lvl8pPr marL="10582763" indent="0">
              <a:buNone/>
              <a:defRPr sz="5291">
                <a:solidFill>
                  <a:schemeClr val="tx1">
                    <a:tint val="75000"/>
                  </a:schemeClr>
                </a:solidFill>
              </a:defRPr>
            </a:lvl8pPr>
            <a:lvl9pPr marL="12094586"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2D10-FE62-E54E-99C5-F49654486B30}"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246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6036818"/>
            <a:ext cx="21762720" cy="143886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6036818"/>
            <a:ext cx="21762720" cy="143886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EF2D10-FE62-E54E-99C5-F49654486B30}"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12038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207365"/>
            <a:ext cx="44165520" cy="43832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5559123"/>
            <a:ext cx="21662705" cy="2724441"/>
          </a:xfrm>
        </p:spPr>
        <p:txBody>
          <a:bodyPr anchor="b"/>
          <a:lstStyle>
            <a:lvl1pPr marL="0" indent="0">
              <a:buNone/>
              <a:defRPr sz="7936" b="1"/>
            </a:lvl1pPr>
            <a:lvl2pPr marL="1511823" indent="0">
              <a:buNone/>
              <a:defRPr sz="6613" b="1"/>
            </a:lvl2pPr>
            <a:lvl3pPr marL="3023646" indent="0">
              <a:buNone/>
              <a:defRPr sz="5952" b="1"/>
            </a:lvl3pPr>
            <a:lvl4pPr marL="4535470" indent="0">
              <a:buNone/>
              <a:defRPr sz="5291" b="1"/>
            </a:lvl4pPr>
            <a:lvl5pPr marL="6047293" indent="0">
              <a:buNone/>
              <a:defRPr sz="5291" b="1"/>
            </a:lvl5pPr>
            <a:lvl6pPr marL="7559116" indent="0">
              <a:buNone/>
              <a:defRPr sz="5291" b="1"/>
            </a:lvl6pPr>
            <a:lvl7pPr marL="9070939" indent="0">
              <a:buNone/>
              <a:defRPr sz="5291" b="1"/>
            </a:lvl7pPr>
            <a:lvl8pPr marL="10582763" indent="0">
              <a:buNone/>
              <a:defRPr sz="5291" b="1"/>
            </a:lvl8pPr>
            <a:lvl9pPr marL="12094586" indent="0">
              <a:buNone/>
              <a:defRPr sz="5291" b="1"/>
            </a:lvl9pPr>
          </a:lstStyle>
          <a:p>
            <a:pPr lvl="0"/>
            <a:r>
              <a:rPr lang="en-US"/>
              <a:t>Click to edit Master text styles</a:t>
            </a:r>
          </a:p>
        </p:txBody>
      </p:sp>
      <p:sp>
        <p:nvSpPr>
          <p:cNvPr id="4" name="Content Placeholder 3"/>
          <p:cNvSpPr>
            <a:spLocks noGrp="1"/>
          </p:cNvSpPr>
          <p:nvPr>
            <p:ph sz="half" idx="2"/>
          </p:nvPr>
        </p:nvSpPr>
        <p:spPr>
          <a:xfrm>
            <a:off x="3527112" y="8283564"/>
            <a:ext cx="21662705" cy="1218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5559123"/>
            <a:ext cx="21769390" cy="2724441"/>
          </a:xfrm>
        </p:spPr>
        <p:txBody>
          <a:bodyPr anchor="b"/>
          <a:lstStyle>
            <a:lvl1pPr marL="0" indent="0">
              <a:buNone/>
              <a:defRPr sz="7936" b="1"/>
            </a:lvl1pPr>
            <a:lvl2pPr marL="1511823" indent="0">
              <a:buNone/>
              <a:defRPr sz="6613" b="1"/>
            </a:lvl2pPr>
            <a:lvl3pPr marL="3023646" indent="0">
              <a:buNone/>
              <a:defRPr sz="5952" b="1"/>
            </a:lvl3pPr>
            <a:lvl4pPr marL="4535470" indent="0">
              <a:buNone/>
              <a:defRPr sz="5291" b="1"/>
            </a:lvl4pPr>
            <a:lvl5pPr marL="6047293" indent="0">
              <a:buNone/>
              <a:defRPr sz="5291" b="1"/>
            </a:lvl5pPr>
            <a:lvl6pPr marL="7559116" indent="0">
              <a:buNone/>
              <a:defRPr sz="5291" b="1"/>
            </a:lvl6pPr>
            <a:lvl7pPr marL="9070939" indent="0">
              <a:buNone/>
              <a:defRPr sz="5291" b="1"/>
            </a:lvl7pPr>
            <a:lvl8pPr marL="10582763" indent="0">
              <a:buNone/>
              <a:defRPr sz="5291" b="1"/>
            </a:lvl8pPr>
            <a:lvl9pPr marL="12094586" indent="0">
              <a:buNone/>
              <a:defRPr sz="5291" b="1"/>
            </a:lvl9pPr>
          </a:lstStyle>
          <a:p>
            <a:pPr lvl="0"/>
            <a:r>
              <a:rPr lang="en-US"/>
              <a:t>Click to edit Master text styles</a:t>
            </a:r>
          </a:p>
        </p:txBody>
      </p:sp>
      <p:sp>
        <p:nvSpPr>
          <p:cNvPr id="6" name="Content Placeholder 5"/>
          <p:cNvSpPr>
            <a:spLocks noGrp="1"/>
          </p:cNvSpPr>
          <p:nvPr>
            <p:ph sz="quarter" idx="4"/>
          </p:nvPr>
        </p:nvSpPr>
        <p:spPr>
          <a:xfrm>
            <a:off x="25923240" y="8283564"/>
            <a:ext cx="21769390" cy="1218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EF2D10-FE62-E54E-99C5-F49654486B30}"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12456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EF2D10-FE62-E54E-99C5-F49654486B30}"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55503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F2D10-FE62-E54E-99C5-F49654486B30}"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92028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511829"/>
            <a:ext cx="16515395" cy="5291402"/>
          </a:xfrm>
        </p:spPr>
        <p:txBody>
          <a:bodyPr anchor="b"/>
          <a:lstStyle>
            <a:lvl1pPr>
              <a:defRPr sz="10581"/>
            </a:lvl1pPr>
          </a:lstStyle>
          <a:p>
            <a:r>
              <a:rPr lang="en-US"/>
              <a:t>Click to edit Master title style</a:t>
            </a:r>
            <a:endParaRPr lang="en-US" dirty="0"/>
          </a:p>
        </p:txBody>
      </p:sp>
      <p:sp>
        <p:nvSpPr>
          <p:cNvPr id="3" name="Content Placeholder 2"/>
          <p:cNvSpPr>
            <a:spLocks noGrp="1"/>
          </p:cNvSpPr>
          <p:nvPr>
            <p:ph idx="1"/>
          </p:nvPr>
        </p:nvSpPr>
        <p:spPr>
          <a:xfrm>
            <a:off x="21769390" y="3265133"/>
            <a:ext cx="25923240" cy="16115679"/>
          </a:xfrm>
        </p:spPr>
        <p:txBody>
          <a:bodyPr/>
          <a:lstStyle>
            <a:lvl1pPr>
              <a:defRPr sz="10581"/>
            </a:lvl1pPr>
            <a:lvl2pPr>
              <a:defRPr sz="9259"/>
            </a:lvl2pPr>
            <a:lvl3pPr>
              <a:defRPr sz="7936"/>
            </a:lvl3pPr>
            <a:lvl4pPr>
              <a:defRPr sz="6613"/>
            </a:lvl4pPr>
            <a:lvl5pPr>
              <a:defRPr sz="6613"/>
            </a:lvl5pPr>
            <a:lvl6pPr>
              <a:defRPr sz="6613"/>
            </a:lvl6pPr>
            <a:lvl7pPr>
              <a:defRPr sz="6613"/>
            </a:lvl7pPr>
            <a:lvl8pPr>
              <a:defRPr sz="6613"/>
            </a:lvl8pPr>
            <a:lvl9pPr>
              <a:defRPr sz="6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6803231"/>
            <a:ext cx="16515395" cy="12603828"/>
          </a:xfrm>
        </p:spPr>
        <p:txBody>
          <a:bodyPr/>
          <a:lstStyle>
            <a:lvl1pPr marL="0" indent="0">
              <a:buNone/>
              <a:defRPr sz="5291"/>
            </a:lvl1pPr>
            <a:lvl2pPr marL="1511823" indent="0">
              <a:buNone/>
              <a:defRPr sz="4629"/>
            </a:lvl2pPr>
            <a:lvl3pPr marL="3023646" indent="0">
              <a:buNone/>
              <a:defRPr sz="3968"/>
            </a:lvl3pPr>
            <a:lvl4pPr marL="4535470" indent="0">
              <a:buNone/>
              <a:defRPr sz="3307"/>
            </a:lvl4pPr>
            <a:lvl5pPr marL="6047293" indent="0">
              <a:buNone/>
              <a:defRPr sz="3307"/>
            </a:lvl5pPr>
            <a:lvl6pPr marL="7559116" indent="0">
              <a:buNone/>
              <a:defRPr sz="3307"/>
            </a:lvl6pPr>
            <a:lvl7pPr marL="9070939" indent="0">
              <a:buNone/>
              <a:defRPr sz="3307"/>
            </a:lvl7pPr>
            <a:lvl8pPr marL="10582763" indent="0">
              <a:buNone/>
              <a:defRPr sz="3307"/>
            </a:lvl8pPr>
            <a:lvl9pPr marL="12094586"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4EF2D10-FE62-E54E-99C5-F49654486B30}"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8721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511829"/>
            <a:ext cx="16515395" cy="5291402"/>
          </a:xfrm>
        </p:spPr>
        <p:txBody>
          <a:bodyPr anchor="b"/>
          <a:lstStyle>
            <a:lvl1pPr>
              <a:defRPr sz="10581"/>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3265133"/>
            <a:ext cx="25923240" cy="16115679"/>
          </a:xfrm>
        </p:spPr>
        <p:txBody>
          <a:bodyPr anchor="t"/>
          <a:lstStyle>
            <a:lvl1pPr marL="0" indent="0">
              <a:buNone/>
              <a:defRPr sz="10581"/>
            </a:lvl1pPr>
            <a:lvl2pPr marL="1511823" indent="0">
              <a:buNone/>
              <a:defRPr sz="9259"/>
            </a:lvl2pPr>
            <a:lvl3pPr marL="3023646" indent="0">
              <a:buNone/>
              <a:defRPr sz="7936"/>
            </a:lvl3pPr>
            <a:lvl4pPr marL="4535470" indent="0">
              <a:buNone/>
              <a:defRPr sz="6613"/>
            </a:lvl4pPr>
            <a:lvl5pPr marL="6047293" indent="0">
              <a:buNone/>
              <a:defRPr sz="6613"/>
            </a:lvl5pPr>
            <a:lvl6pPr marL="7559116" indent="0">
              <a:buNone/>
              <a:defRPr sz="6613"/>
            </a:lvl6pPr>
            <a:lvl7pPr marL="9070939" indent="0">
              <a:buNone/>
              <a:defRPr sz="6613"/>
            </a:lvl7pPr>
            <a:lvl8pPr marL="10582763" indent="0">
              <a:buNone/>
              <a:defRPr sz="6613"/>
            </a:lvl8pPr>
            <a:lvl9pPr marL="12094586" indent="0">
              <a:buNone/>
              <a:defRPr sz="6613"/>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527112" y="6803231"/>
            <a:ext cx="16515395" cy="12603828"/>
          </a:xfrm>
        </p:spPr>
        <p:txBody>
          <a:bodyPr/>
          <a:lstStyle>
            <a:lvl1pPr marL="0" indent="0">
              <a:buNone/>
              <a:defRPr sz="5291"/>
            </a:lvl1pPr>
            <a:lvl2pPr marL="1511823" indent="0">
              <a:buNone/>
              <a:defRPr sz="4629"/>
            </a:lvl2pPr>
            <a:lvl3pPr marL="3023646" indent="0">
              <a:buNone/>
              <a:defRPr sz="3968"/>
            </a:lvl3pPr>
            <a:lvl4pPr marL="4535470" indent="0">
              <a:buNone/>
              <a:defRPr sz="3307"/>
            </a:lvl4pPr>
            <a:lvl5pPr marL="6047293" indent="0">
              <a:buNone/>
              <a:defRPr sz="3307"/>
            </a:lvl5pPr>
            <a:lvl6pPr marL="7559116" indent="0">
              <a:buNone/>
              <a:defRPr sz="3307"/>
            </a:lvl6pPr>
            <a:lvl7pPr marL="9070939" indent="0">
              <a:buNone/>
              <a:defRPr sz="3307"/>
            </a:lvl7pPr>
            <a:lvl8pPr marL="10582763" indent="0">
              <a:buNone/>
              <a:defRPr sz="3307"/>
            </a:lvl8pPr>
            <a:lvl9pPr marL="12094586"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4EF2D10-FE62-E54E-99C5-F49654486B30}"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6229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207365"/>
            <a:ext cx="44165520" cy="43832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6036818"/>
            <a:ext cx="44165520" cy="143886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1018627"/>
            <a:ext cx="11521440" cy="1207364"/>
          </a:xfrm>
          <a:prstGeom prst="rect">
            <a:avLst/>
          </a:prstGeom>
        </p:spPr>
        <p:txBody>
          <a:bodyPr vert="horz" lIns="91440" tIns="45720" rIns="91440" bIns="45720" rtlCol="0" anchor="ctr"/>
          <a:lstStyle>
            <a:lvl1pPr algn="l">
              <a:defRPr sz="3968">
                <a:solidFill>
                  <a:schemeClr val="tx1">
                    <a:tint val="75000"/>
                  </a:schemeClr>
                </a:solidFill>
              </a:defRPr>
            </a:lvl1pPr>
          </a:lstStyle>
          <a:p>
            <a:fld id="{B4EF2D10-FE62-E54E-99C5-F49654486B30}" type="datetimeFigureOut">
              <a:rPr lang="en-US" smtClean="0"/>
              <a:t>12/8/2016</a:t>
            </a:fld>
            <a:endParaRPr lang="en-US"/>
          </a:p>
        </p:txBody>
      </p:sp>
      <p:sp>
        <p:nvSpPr>
          <p:cNvPr id="5" name="Footer Placeholder 4"/>
          <p:cNvSpPr>
            <a:spLocks noGrp="1"/>
          </p:cNvSpPr>
          <p:nvPr>
            <p:ph type="ftr" sz="quarter" idx="3"/>
          </p:nvPr>
        </p:nvSpPr>
        <p:spPr>
          <a:xfrm>
            <a:off x="16962120" y="21018627"/>
            <a:ext cx="17282160" cy="1207364"/>
          </a:xfrm>
          <a:prstGeom prst="rect">
            <a:avLst/>
          </a:prstGeom>
        </p:spPr>
        <p:txBody>
          <a:bodyPr vert="horz" lIns="91440" tIns="45720" rIns="91440" bIns="45720" rtlCol="0" anchor="ctr"/>
          <a:lstStyle>
            <a:lvl1pPr algn="ctr">
              <a:defRPr sz="396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21018627"/>
            <a:ext cx="11521440" cy="1207364"/>
          </a:xfrm>
          <a:prstGeom prst="rect">
            <a:avLst/>
          </a:prstGeom>
        </p:spPr>
        <p:txBody>
          <a:bodyPr vert="horz" lIns="91440" tIns="45720" rIns="91440" bIns="45720" rtlCol="0" anchor="ctr"/>
          <a:lstStyle>
            <a:lvl1pPr algn="r">
              <a:defRPr sz="3968">
                <a:solidFill>
                  <a:schemeClr val="tx1">
                    <a:tint val="75000"/>
                  </a:schemeClr>
                </a:solidFill>
              </a:defRPr>
            </a:lvl1pPr>
          </a:lstStyle>
          <a:p>
            <a:fld id="{F364DF19-A7B8-3944-B765-4A0B0811A72F}" type="slidenum">
              <a:rPr lang="en-US" smtClean="0"/>
              <a:t>‹#›</a:t>
            </a:fld>
            <a:endParaRPr lang="en-US"/>
          </a:p>
        </p:txBody>
      </p:sp>
    </p:spTree>
    <p:extLst>
      <p:ext uri="{BB962C8B-B14F-4D97-AF65-F5344CB8AC3E}">
        <p14:creationId xmlns:p14="http://schemas.microsoft.com/office/powerpoint/2010/main" val="5856204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3646" rtl="0" eaLnBrk="1" latinLnBrk="0" hangingPunct="1">
        <a:lnSpc>
          <a:spcPct val="90000"/>
        </a:lnSpc>
        <a:spcBef>
          <a:spcPct val="0"/>
        </a:spcBef>
        <a:buNone/>
        <a:defRPr sz="14549" kern="1200">
          <a:solidFill>
            <a:schemeClr val="tx1"/>
          </a:solidFill>
          <a:latin typeface="+mj-lt"/>
          <a:ea typeface="+mj-ea"/>
          <a:cs typeface="+mj-cs"/>
        </a:defRPr>
      </a:lvl1pPr>
    </p:titleStyle>
    <p:bodyStyle>
      <a:lvl1pPr marL="755912" indent="-755912" algn="l" defTabSz="3023646" rtl="0" eaLnBrk="1" latinLnBrk="0" hangingPunct="1">
        <a:lnSpc>
          <a:spcPct val="90000"/>
        </a:lnSpc>
        <a:spcBef>
          <a:spcPts val="3307"/>
        </a:spcBef>
        <a:buFont typeface="Arial" panose="020B0604020202020204" pitchFamily="34" charset="0"/>
        <a:buChar char="•"/>
        <a:defRPr sz="9259" kern="1200">
          <a:solidFill>
            <a:schemeClr val="tx1"/>
          </a:solidFill>
          <a:latin typeface="+mn-lt"/>
          <a:ea typeface="+mn-ea"/>
          <a:cs typeface="+mn-cs"/>
        </a:defRPr>
      </a:lvl1pPr>
      <a:lvl2pPr marL="2267735" indent="-755912" algn="l" defTabSz="3023646" rtl="0" eaLnBrk="1" latinLnBrk="0" hangingPunct="1">
        <a:lnSpc>
          <a:spcPct val="90000"/>
        </a:lnSpc>
        <a:spcBef>
          <a:spcPts val="1653"/>
        </a:spcBef>
        <a:buFont typeface="Arial" panose="020B0604020202020204" pitchFamily="34" charset="0"/>
        <a:buChar char="•"/>
        <a:defRPr sz="7936" kern="1200">
          <a:solidFill>
            <a:schemeClr val="tx1"/>
          </a:solidFill>
          <a:latin typeface="+mn-lt"/>
          <a:ea typeface="+mn-ea"/>
          <a:cs typeface="+mn-cs"/>
        </a:defRPr>
      </a:lvl2pPr>
      <a:lvl3pPr marL="3779558" indent="-755912" algn="l" defTabSz="3023646" rtl="0" eaLnBrk="1" latinLnBrk="0" hangingPunct="1">
        <a:lnSpc>
          <a:spcPct val="90000"/>
        </a:lnSpc>
        <a:spcBef>
          <a:spcPts val="1653"/>
        </a:spcBef>
        <a:buFont typeface="Arial" panose="020B0604020202020204" pitchFamily="34" charset="0"/>
        <a:buChar char="•"/>
        <a:defRPr sz="6613" kern="1200">
          <a:solidFill>
            <a:schemeClr val="tx1"/>
          </a:solidFill>
          <a:latin typeface="+mn-lt"/>
          <a:ea typeface="+mn-ea"/>
          <a:cs typeface="+mn-cs"/>
        </a:defRPr>
      </a:lvl3pPr>
      <a:lvl4pPr marL="5291381"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4pPr>
      <a:lvl5pPr marL="6803205"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5pPr>
      <a:lvl6pPr marL="8315028"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6pPr>
      <a:lvl7pPr marL="9826851"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7pPr>
      <a:lvl8pPr marL="11338674"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8pPr>
      <a:lvl9pPr marL="12850498"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9pPr>
    </p:bodyStyle>
    <p:otherStyle>
      <a:defPPr>
        <a:defRPr lang="en-US"/>
      </a:defPPr>
      <a:lvl1pPr marL="0" algn="l" defTabSz="3023646" rtl="0" eaLnBrk="1" latinLnBrk="0" hangingPunct="1">
        <a:defRPr sz="5952" kern="1200">
          <a:solidFill>
            <a:schemeClr val="tx1"/>
          </a:solidFill>
          <a:latin typeface="+mn-lt"/>
          <a:ea typeface="+mn-ea"/>
          <a:cs typeface="+mn-cs"/>
        </a:defRPr>
      </a:lvl1pPr>
      <a:lvl2pPr marL="1511823" algn="l" defTabSz="3023646" rtl="0" eaLnBrk="1" latinLnBrk="0" hangingPunct="1">
        <a:defRPr sz="5952" kern="1200">
          <a:solidFill>
            <a:schemeClr val="tx1"/>
          </a:solidFill>
          <a:latin typeface="+mn-lt"/>
          <a:ea typeface="+mn-ea"/>
          <a:cs typeface="+mn-cs"/>
        </a:defRPr>
      </a:lvl2pPr>
      <a:lvl3pPr marL="3023646" algn="l" defTabSz="3023646" rtl="0" eaLnBrk="1" latinLnBrk="0" hangingPunct="1">
        <a:defRPr sz="5952" kern="1200">
          <a:solidFill>
            <a:schemeClr val="tx1"/>
          </a:solidFill>
          <a:latin typeface="+mn-lt"/>
          <a:ea typeface="+mn-ea"/>
          <a:cs typeface="+mn-cs"/>
        </a:defRPr>
      </a:lvl3pPr>
      <a:lvl4pPr marL="4535470" algn="l" defTabSz="3023646" rtl="0" eaLnBrk="1" latinLnBrk="0" hangingPunct="1">
        <a:defRPr sz="5952" kern="1200">
          <a:solidFill>
            <a:schemeClr val="tx1"/>
          </a:solidFill>
          <a:latin typeface="+mn-lt"/>
          <a:ea typeface="+mn-ea"/>
          <a:cs typeface="+mn-cs"/>
        </a:defRPr>
      </a:lvl4pPr>
      <a:lvl5pPr marL="6047293" algn="l" defTabSz="3023646" rtl="0" eaLnBrk="1" latinLnBrk="0" hangingPunct="1">
        <a:defRPr sz="5952" kern="1200">
          <a:solidFill>
            <a:schemeClr val="tx1"/>
          </a:solidFill>
          <a:latin typeface="+mn-lt"/>
          <a:ea typeface="+mn-ea"/>
          <a:cs typeface="+mn-cs"/>
        </a:defRPr>
      </a:lvl5pPr>
      <a:lvl6pPr marL="7559116" algn="l" defTabSz="3023646" rtl="0" eaLnBrk="1" latinLnBrk="0" hangingPunct="1">
        <a:defRPr sz="5952" kern="1200">
          <a:solidFill>
            <a:schemeClr val="tx1"/>
          </a:solidFill>
          <a:latin typeface="+mn-lt"/>
          <a:ea typeface="+mn-ea"/>
          <a:cs typeface="+mn-cs"/>
        </a:defRPr>
      </a:lvl6pPr>
      <a:lvl7pPr marL="9070939" algn="l" defTabSz="3023646" rtl="0" eaLnBrk="1" latinLnBrk="0" hangingPunct="1">
        <a:defRPr sz="5952" kern="1200">
          <a:solidFill>
            <a:schemeClr val="tx1"/>
          </a:solidFill>
          <a:latin typeface="+mn-lt"/>
          <a:ea typeface="+mn-ea"/>
          <a:cs typeface="+mn-cs"/>
        </a:defRPr>
      </a:lvl7pPr>
      <a:lvl8pPr marL="10582763" algn="l" defTabSz="3023646" rtl="0" eaLnBrk="1" latinLnBrk="0" hangingPunct="1">
        <a:defRPr sz="5952" kern="1200">
          <a:solidFill>
            <a:schemeClr val="tx1"/>
          </a:solidFill>
          <a:latin typeface="+mn-lt"/>
          <a:ea typeface="+mn-ea"/>
          <a:cs typeface="+mn-cs"/>
        </a:defRPr>
      </a:lvl8pPr>
      <a:lvl9pPr marL="12094586" algn="l" defTabSz="3023646" rtl="0" eaLnBrk="1" latinLnBrk="0" hangingPunct="1">
        <a:defRPr sz="59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emf"/><Relationship Id="rId18" Type="http://schemas.openxmlformats.org/officeDocument/2006/relationships/image" Target="../media/image18.emf"/><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jpeg"/><Relationship Id="rId17" Type="http://schemas.openxmlformats.org/officeDocument/2006/relationships/image" Target="../media/image17.gif"/><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gif"/><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eg"/><Relationship Id="rId5" Type="http://schemas.openxmlformats.org/officeDocument/2006/relationships/image" Target="../media/image5.png"/><Relationship Id="rId15" Type="http://schemas.openxmlformats.org/officeDocument/2006/relationships/image" Target="../media/image15.emf"/><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emf"/><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206400" cy="22677438"/>
          </a:xfrm>
          <a:prstGeom prst="rect">
            <a:avLst/>
          </a:prstGeom>
        </p:spPr>
      </p:pic>
    </p:spTree>
    <p:extLst>
      <p:ext uri="{BB962C8B-B14F-4D97-AF65-F5344CB8AC3E}">
        <p14:creationId xmlns:p14="http://schemas.microsoft.com/office/powerpoint/2010/main" val="1372465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9253" y="4627"/>
            <a:ext cx="12801600" cy="22677438"/>
          </a:xfrm>
          <a:prstGeom prst="rec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2729349" y="-4184"/>
            <a:ext cx="12801600" cy="22677438"/>
          </a:xfrm>
          <a:prstGeom prst="rect">
            <a:avLst/>
          </a:prstGeom>
          <a:solidFill>
            <a:schemeClr val="tx1"/>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 name="Rectangle 11"/>
          <p:cNvSpPr/>
          <p:nvPr/>
        </p:nvSpPr>
        <p:spPr>
          <a:xfrm>
            <a:off x="25540208" y="-4184"/>
            <a:ext cx="12801600" cy="22677438"/>
          </a:xfrm>
          <a:prstGeom prst="rect">
            <a:avLst/>
          </a:prstGeom>
          <a:solidFill>
            <a:schemeClr val="tx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p:cNvSpPr/>
          <p:nvPr/>
        </p:nvSpPr>
        <p:spPr>
          <a:xfrm>
            <a:off x="38357475" y="-4184"/>
            <a:ext cx="12801600" cy="22677438"/>
          </a:xfrm>
          <a:prstGeom prst="rect">
            <a:avLst/>
          </a:prstGeom>
          <a:solidFill>
            <a:schemeClr val="tx1"/>
          </a:solidFill>
          <a:ln>
            <a:solidFill>
              <a:schemeClr val="accent4"/>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extBox 1"/>
          <p:cNvSpPr txBox="1"/>
          <p:nvPr/>
        </p:nvSpPr>
        <p:spPr>
          <a:xfrm>
            <a:off x="17367846" y="-39635"/>
            <a:ext cx="16989428" cy="1323439"/>
          </a:xfrm>
          <a:prstGeom prst="rect">
            <a:avLst/>
          </a:prstGeom>
          <a:noFill/>
        </p:spPr>
        <p:txBody>
          <a:bodyPr wrap="square" rtlCol="0">
            <a:spAutoFit/>
          </a:bodyPr>
          <a:lstStyle/>
          <a:p>
            <a:r>
              <a:rPr lang="en-US" sz="8000" dirty="0">
                <a:solidFill>
                  <a:schemeClr val="bg1"/>
                </a:solidFill>
              </a:rPr>
              <a:t>PREDICTING</a:t>
            </a:r>
            <a:r>
              <a:rPr lang="en-US" dirty="0">
                <a:solidFill>
                  <a:schemeClr val="bg1"/>
                </a:solidFill>
              </a:rPr>
              <a:t>                 </a:t>
            </a:r>
            <a:r>
              <a:rPr lang="en-US" sz="8000" dirty="0">
                <a:solidFill>
                  <a:schemeClr val="bg1"/>
                </a:solidFill>
              </a:rPr>
              <a:t>MOVIE RATINGS</a:t>
            </a:r>
          </a:p>
        </p:txBody>
      </p:sp>
      <p:pic>
        <p:nvPicPr>
          <p:cNvPr id="20" name="Picture 19" descr="http://www.userlogos.org/files/logos/laobejanegra/imdb001.png"/>
          <p:cNvPicPr/>
          <p:nvPr/>
        </p:nvPicPr>
        <p:blipFill rotWithShape="1">
          <a:blip r:embed="rId2">
            <a:extLst>
              <a:ext uri="{28A0092B-C50C-407E-A947-70E740481C1C}">
                <a14:useLocalDpi xmlns:a14="http://schemas.microsoft.com/office/drawing/2010/main" val="0"/>
              </a:ext>
            </a:extLst>
          </a:blip>
          <a:srcRect l="30933" t="36299" r="30133" b="38434"/>
          <a:stretch/>
        </p:blipFill>
        <p:spPr bwMode="auto">
          <a:xfrm>
            <a:off x="22909635" y="44098"/>
            <a:ext cx="2446020" cy="1425193"/>
          </a:xfrm>
          <a:prstGeom prst="rect">
            <a:avLst/>
          </a:prstGeom>
          <a:noFill/>
          <a:ln>
            <a:noFill/>
          </a:ln>
          <a:extLst>
            <a:ext uri="{53640926-AAD7-44D8-BBD7-CCE9431645EC}">
              <a14:shadowObscured xmlns:a14="http://schemas.microsoft.com/office/drawing/2010/main"/>
            </a:ext>
          </a:extLst>
        </p:spPr>
      </p:pic>
      <p:sp>
        <p:nvSpPr>
          <p:cNvPr id="4" name="TextBox 3"/>
          <p:cNvSpPr txBox="1"/>
          <p:nvPr/>
        </p:nvSpPr>
        <p:spPr>
          <a:xfrm>
            <a:off x="1499546" y="8524469"/>
            <a:ext cx="5253415" cy="584776"/>
          </a:xfrm>
          <a:prstGeom prst="rect">
            <a:avLst/>
          </a:prstGeom>
          <a:noFill/>
        </p:spPr>
        <p:txBody>
          <a:bodyPr wrap="square" rtlCol="0">
            <a:spAutoFit/>
          </a:bodyPr>
          <a:lstStyle/>
          <a:p>
            <a:pPr algn="ctr"/>
            <a:r>
              <a:rPr lang="en-US" sz="3200" dirty="0">
                <a:solidFill>
                  <a:schemeClr val="bg1"/>
                </a:solidFill>
              </a:rPr>
              <a:t>Data Statistic/Summary</a:t>
            </a:r>
          </a:p>
        </p:txBody>
      </p:sp>
      <p:sp>
        <p:nvSpPr>
          <p:cNvPr id="5" name="TextBox 4"/>
          <p:cNvSpPr txBox="1"/>
          <p:nvPr/>
        </p:nvSpPr>
        <p:spPr>
          <a:xfrm>
            <a:off x="373406" y="21426035"/>
            <a:ext cx="11695872" cy="707886"/>
          </a:xfrm>
          <a:prstGeom prst="rect">
            <a:avLst/>
          </a:prstGeom>
          <a:noFill/>
        </p:spPr>
        <p:txBody>
          <a:bodyPr wrap="square" rtlCol="0">
            <a:spAutoFit/>
          </a:bodyPr>
          <a:lstStyle/>
          <a:p>
            <a:pPr algn="just"/>
            <a:r>
              <a:rPr lang="en-US" sz="2000" dirty="0">
                <a:solidFill>
                  <a:schemeClr val="bg1"/>
                </a:solidFill>
              </a:rPr>
              <a:t>After eliminating the fields that were not going to be used, we then removed all of the rows which were missing values in any of the fields. The cleaned data set consisted of 3,756 movies and 23 different variables. </a:t>
            </a:r>
          </a:p>
        </p:txBody>
      </p:sp>
      <p:pic>
        <p:nvPicPr>
          <p:cNvPr id="7" name="Picture 6"/>
          <p:cNvPicPr>
            <a:picLocks noChangeAspect="1"/>
          </p:cNvPicPr>
          <p:nvPr/>
        </p:nvPicPr>
        <p:blipFill>
          <a:blip r:embed="rId3"/>
          <a:stretch>
            <a:fillRect/>
          </a:stretch>
        </p:blipFill>
        <p:spPr>
          <a:xfrm>
            <a:off x="19066415" y="17945392"/>
            <a:ext cx="6015367" cy="4296690"/>
          </a:xfrm>
          <a:prstGeom prst="rect">
            <a:avLst/>
          </a:prstGeom>
        </p:spPr>
      </p:pic>
      <p:sp>
        <p:nvSpPr>
          <p:cNvPr id="30" name="TextBox 29"/>
          <p:cNvSpPr txBox="1"/>
          <p:nvPr/>
        </p:nvSpPr>
        <p:spPr>
          <a:xfrm>
            <a:off x="180273" y="14989403"/>
            <a:ext cx="6335386" cy="584775"/>
          </a:xfrm>
          <a:prstGeom prst="rect">
            <a:avLst/>
          </a:prstGeom>
          <a:noFill/>
        </p:spPr>
        <p:txBody>
          <a:bodyPr wrap="square" rtlCol="0">
            <a:spAutoFit/>
          </a:bodyPr>
          <a:lstStyle/>
          <a:p>
            <a:pPr algn="ctr"/>
            <a:r>
              <a:rPr lang="en-US" sz="3200" dirty="0">
                <a:solidFill>
                  <a:schemeClr val="bg1"/>
                </a:solidFill>
              </a:rPr>
              <a:t>Correlation Matrix</a:t>
            </a:r>
          </a:p>
        </p:txBody>
      </p:sp>
      <p:pic>
        <p:nvPicPr>
          <p:cNvPr id="32" name="Picture 31"/>
          <p:cNvPicPr/>
          <p:nvPr/>
        </p:nvPicPr>
        <p:blipFill>
          <a:blip r:embed="rId4">
            <a:extLst>
              <a:ext uri="{28A0092B-C50C-407E-A947-70E740481C1C}">
                <a14:useLocalDpi xmlns:a14="http://schemas.microsoft.com/office/drawing/2010/main" val="0"/>
              </a:ext>
            </a:extLst>
          </a:blip>
          <a:srcRect/>
          <a:stretch>
            <a:fillRect/>
          </a:stretch>
        </p:blipFill>
        <p:spPr bwMode="auto">
          <a:xfrm>
            <a:off x="31892898" y="7545184"/>
            <a:ext cx="3729994" cy="3267788"/>
          </a:xfrm>
          <a:prstGeom prst="rect">
            <a:avLst/>
          </a:prstGeom>
          <a:noFill/>
          <a:ln>
            <a:noFill/>
          </a:ln>
        </p:spPr>
      </p:pic>
      <p:sp>
        <p:nvSpPr>
          <p:cNvPr id="34" name="TextBox 33"/>
          <p:cNvSpPr txBox="1"/>
          <p:nvPr/>
        </p:nvSpPr>
        <p:spPr>
          <a:xfrm>
            <a:off x="39551058" y="19505081"/>
            <a:ext cx="10902141" cy="1077218"/>
          </a:xfrm>
          <a:prstGeom prst="rect">
            <a:avLst/>
          </a:prstGeom>
          <a:noFill/>
        </p:spPr>
        <p:txBody>
          <a:bodyPr wrap="square" rtlCol="0">
            <a:spAutoFit/>
          </a:bodyPr>
          <a:lstStyle/>
          <a:p>
            <a:r>
              <a:rPr lang="en-US" sz="3200" dirty="0">
                <a:solidFill>
                  <a:schemeClr val="bg1"/>
                </a:solidFill>
              </a:rPr>
              <a:t>References:</a:t>
            </a:r>
          </a:p>
          <a:p>
            <a:r>
              <a:rPr lang="en-US" sz="3200" dirty="0">
                <a:solidFill>
                  <a:schemeClr val="bg1"/>
                </a:solidFill>
              </a:rPr>
              <a:t>https://www.kaggle.com/deepmatrix/imdb-5000-movie-dataset</a:t>
            </a:r>
          </a:p>
        </p:txBody>
      </p:sp>
      <p:sp>
        <p:nvSpPr>
          <p:cNvPr id="38" name="TextBox 37"/>
          <p:cNvSpPr txBox="1"/>
          <p:nvPr/>
        </p:nvSpPr>
        <p:spPr>
          <a:xfrm>
            <a:off x="558725" y="7053214"/>
            <a:ext cx="11762074" cy="1323439"/>
          </a:xfrm>
          <a:prstGeom prst="rect">
            <a:avLst/>
          </a:prstGeom>
          <a:noFill/>
        </p:spPr>
        <p:txBody>
          <a:bodyPr wrap="square" rtlCol="0">
            <a:spAutoFit/>
          </a:bodyPr>
          <a:lstStyle/>
          <a:p>
            <a:pPr algn="just"/>
            <a:r>
              <a:rPr lang="en-US" sz="2000" dirty="0">
                <a:solidFill>
                  <a:schemeClr val="bg1"/>
                </a:solidFill>
              </a:rPr>
              <a:t>The                  IMDb dataset was used. To start, the data encompassed 28 variables for 5043 movies spanning 100 years from 66 different countries. Movies, </a:t>
            </a:r>
            <a:r>
              <a:rPr lang="en-US" sz="2000" dirty="0" err="1">
                <a:solidFill>
                  <a:schemeClr val="bg1"/>
                </a:solidFill>
              </a:rPr>
              <a:t>tv</a:t>
            </a:r>
            <a:r>
              <a:rPr lang="en-US" sz="2000" dirty="0">
                <a:solidFill>
                  <a:schemeClr val="bg1"/>
                </a:solidFill>
              </a:rPr>
              <a:t> shows, and miniseries were all included. It contained 2400 unique directors and 3600 different  actors and actresses in three separate fields.  The plots and genres were grouped into single fields as a pipe delimited list. </a:t>
            </a:r>
          </a:p>
        </p:txBody>
      </p:sp>
      <p:pic>
        <p:nvPicPr>
          <p:cNvPr id="40" name="Picture 39" descr="http://cdn.designcrowd.com.s3.amazonaws.com/blog/AU-Startup-Logos-2013/51-aus-startups.png"/>
          <p:cNvPicPr/>
          <p:nvPr/>
        </p:nvPicPr>
        <p:blipFill rotWithShape="1">
          <a:blip r:embed="rId5">
            <a:extLst>
              <a:ext uri="{28A0092B-C50C-407E-A947-70E740481C1C}">
                <a14:useLocalDpi xmlns:a14="http://schemas.microsoft.com/office/drawing/2010/main" val="0"/>
              </a:ext>
            </a:extLst>
          </a:blip>
          <a:srcRect l="23734" t="38462" r="21600" b="34936"/>
          <a:stretch/>
        </p:blipFill>
        <p:spPr bwMode="auto">
          <a:xfrm>
            <a:off x="1240952" y="7061015"/>
            <a:ext cx="915877" cy="394996"/>
          </a:xfrm>
          <a:prstGeom prst="rect">
            <a:avLst/>
          </a:prstGeom>
          <a:noFill/>
          <a:ln>
            <a:noFill/>
          </a:ln>
          <a:extLst>
            <a:ext uri="{53640926-AAD7-44D8-BBD7-CCE9431645EC}">
              <a14:shadowObscured xmlns:a14="http://schemas.microsoft.com/office/drawing/2010/main"/>
            </a:ext>
          </a:extLst>
        </p:spPr>
      </p:pic>
      <p:sp>
        <p:nvSpPr>
          <p:cNvPr id="41" name="TextBox 40"/>
          <p:cNvSpPr txBox="1"/>
          <p:nvPr/>
        </p:nvSpPr>
        <p:spPr>
          <a:xfrm>
            <a:off x="8981515" y="9416492"/>
            <a:ext cx="3405472" cy="3785652"/>
          </a:xfrm>
          <a:prstGeom prst="rect">
            <a:avLst/>
          </a:prstGeom>
          <a:noFill/>
        </p:spPr>
        <p:txBody>
          <a:bodyPr wrap="square" rtlCol="0">
            <a:spAutoFit/>
          </a:bodyPr>
          <a:lstStyle/>
          <a:p>
            <a:pPr algn="just"/>
            <a:r>
              <a:rPr lang="en-US" sz="2000" dirty="0">
                <a:solidFill>
                  <a:schemeClr val="bg1"/>
                </a:solidFill>
              </a:rPr>
              <a:t>After review, the budget and gross monetary fields were removed because they were in the country’s currency where the movie was made. Converting to a single currency would not work since the survey covers many years. We would have to account for inflation, fluctuation in exchange rates, and countries changing their currency. </a:t>
            </a:r>
          </a:p>
        </p:txBody>
      </p:sp>
      <p:sp>
        <p:nvSpPr>
          <p:cNvPr id="42" name="TextBox 41"/>
          <p:cNvSpPr txBox="1"/>
          <p:nvPr/>
        </p:nvSpPr>
        <p:spPr>
          <a:xfrm>
            <a:off x="16359440" y="16650555"/>
            <a:ext cx="8277316" cy="1015663"/>
          </a:xfrm>
          <a:prstGeom prst="rect">
            <a:avLst/>
          </a:prstGeom>
          <a:noFill/>
        </p:spPr>
        <p:txBody>
          <a:bodyPr wrap="square" rtlCol="0">
            <a:spAutoFit/>
          </a:bodyPr>
          <a:lstStyle/>
          <a:p>
            <a:pPr algn="just"/>
            <a:r>
              <a:rPr lang="en-US" sz="2000" dirty="0">
                <a:solidFill>
                  <a:schemeClr val="bg1"/>
                </a:solidFill>
              </a:rPr>
              <a:t>Since there were so many directors and actors we decided to try a neural net. Models with 1, 2, and 3 hidden layers and multiple different nodes were tried but the single layer with 5 nodes was found to be the most accurate. </a:t>
            </a:r>
          </a:p>
        </p:txBody>
      </p:sp>
      <p:sp>
        <p:nvSpPr>
          <p:cNvPr id="43" name="TextBox 42"/>
          <p:cNvSpPr txBox="1"/>
          <p:nvPr/>
        </p:nvSpPr>
        <p:spPr>
          <a:xfrm>
            <a:off x="13109248" y="20345315"/>
            <a:ext cx="5558079" cy="1938992"/>
          </a:xfrm>
          <a:prstGeom prst="rect">
            <a:avLst/>
          </a:prstGeom>
          <a:noFill/>
        </p:spPr>
        <p:txBody>
          <a:bodyPr wrap="square" rtlCol="0">
            <a:spAutoFit/>
          </a:bodyPr>
          <a:lstStyle/>
          <a:p>
            <a:pPr algn="just"/>
            <a:r>
              <a:rPr lang="en-US" sz="2000" dirty="0">
                <a:solidFill>
                  <a:schemeClr val="bg1"/>
                </a:solidFill>
              </a:rPr>
              <a:t>The most effective model contained the following:  All 3 actor names, the director, genre, number of voted users, number of critics and user reviews, duration, </a:t>
            </a:r>
            <a:r>
              <a:rPr lang="en-US" sz="2000" dirty="0" err="1">
                <a:solidFill>
                  <a:schemeClr val="bg1"/>
                </a:solidFill>
              </a:rPr>
              <a:t>facebook</a:t>
            </a:r>
            <a:r>
              <a:rPr lang="en-US" sz="2000" dirty="0">
                <a:solidFill>
                  <a:schemeClr val="bg1"/>
                </a:solidFill>
              </a:rPr>
              <a:t> likes of the cast, director and movie, language, country, content rating, and aspect ratio. </a:t>
            </a:r>
          </a:p>
        </p:txBody>
      </p:sp>
      <p:graphicFrame>
        <p:nvGraphicFramePr>
          <p:cNvPr id="3" name="Table 2"/>
          <p:cNvGraphicFramePr>
            <a:graphicFrameLocks noGrp="1"/>
          </p:cNvGraphicFramePr>
          <p:nvPr>
            <p:extLst>
              <p:ext uri="{D42A27DB-BD31-4B8C-83A1-F6EECF244321}">
                <p14:modId xmlns:p14="http://schemas.microsoft.com/office/powerpoint/2010/main" val="4076048456"/>
              </p:ext>
            </p:extLst>
          </p:nvPr>
        </p:nvGraphicFramePr>
        <p:xfrm>
          <a:off x="26607943" y="18218283"/>
          <a:ext cx="5978535" cy="2071628"/>
        </p:xfrm>
        <a:graphic>
          <a:graphicData uri="http://schemas.openxmlformats.org/drawingml/2006/table">
            <a:tbl>
              <a:tblPr/>
              <a:tblGrid>
                <a:gridCol w="963534">
                  <a:extLst>
                    <a:ext uri="{9D8B030D-6E8A-4147-A177-3AD203B41FA5}">
                      <a16:colId xmlns="" xmlns:a16="http://schemas.microsoft.com/office/drawing/2014/main" val="20000"/>
                    </a:ext>
                  </a:extLst>
                </a:gridCol>
                <a:gridCol w="1171657">
                  <a:extLst>
                    <a:ext uri="{9D8B030D-6E8A-4147-A177-3AD203B41FA5}">
                      <a16:colId xmlns="" xmlns:a16="http://schemas.microsoft.com/office/drawing/2014/main" val="20001"/>
                    </a:ext>
                  </a:extLst>
                </a:gridCol>
                <a:gridCol w="1236164">
                  <a:extLst>
                    <a:ext uri="{9D8B030D-6E8A-4147-A177-3AD203B41FA5}">
                      <a16:colId xmlns="" xmlns:a16="http://schemas.microsoft.com/office/drawing/2014/main" val="20002"/>
                    </a:ext>
                  </a:extLst>
                </a:gridCol>
                <a:gridCol w="1303590">
                  <a:extLst>
                    <a:ext uri="{9D8B030D-6E8A-4147-A177-3AD203B41FA5}">
                      <a16:colId xmlns="" xmlns:a16="http://schemas.microsoft.com/office/drawing/2014/main" val="20003"/>
                    </a:ext>
                  </a:extLst>
                </a:gridCol>
                <a:gridCol w="1303590">
                  <a:extLst>
                    <a:ext uri="{9D8B030D-6E8A-4147-A177-3AD203B41FA5}">
                      <a16:colId xmlns="" xmlns:a16="http://schemas.microsoft.com/office/drawing/2014/main" val="20004"/>
                    </a:ext>
                  </a:extLst>
                </a:gridCol>
              </a:tblGrid>
              <a:tr h="421055">
                <a:tc>
                  <a:txBody>
                    <a:bodyPr/>
                    <a:lstStyle/>
                    <a:p>
                      <a:pPr algn="ctr" fontAlgn="b"/>
                      <a:r>
                        <a:rPr lang="sk-SK" sz="1400" b="0" i="0" u="none" strike="noStrike" dirty="0">
                          <a:solidFill>
                            <a:srgbClr val="000000"/>
                          </a:solidFill>
                          <a:effectLst/>
                          <a:latin typeface="Courier New"/>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00" b="1" i="1" u="none" strike="noStrike" dirty="0">
                          <a:solidFill>
                            <a:srgbClr val="000000"/>
                          </a:solidFill>
                          <a:effectLst/>
                          <a:latin typeface="Calibri"/>
                        </a:rPr>
                        <a:t>Precision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1400" b="1" i="1" u="none" strike="noStrike">
                          <a:solidFill>
                            <a:srgbClr val="000000"/>
                          </a:solidFill>
                          <a:effectLst/>
                          <a:latin typeface="Calibri"/>
                        </a:rPr>
                        <a:t>Recall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1400" b="1" i="1" u="none" strike="noStrike" dirty="0">
                          <a:solidFill>
                            <a:srgbClr val="000000"/>
                          </a:solidFill>
                          <a:effectLst/>
                          <a:latin typeface="Calibri"/>
                        </a:rPr>
                        <a:t>F1-score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1400" b="1" i="1" u="none" strike="noStrike" dirty="0">
                          <a:solidFill>
                            <a:srgbClr val="000000"/>
                          </a:solidFill>
                          <a:effectLst/>
                          <a:latin typeface="Calibri"/>
                        </a:rPr>
                        <a:t>Support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 xmlns:a16="http://schemas.microsoft.com/office/drawing/2014/main" val="10000"/>
                  </a:ext>
                </a:extLst>
              </a:tr>
              <a:tr h="554773">
                <a:tc>
                  <a:txBody>
                    <a:bodyPr/>
                    <a:lstStyle/>
                    <a:p>
                      <a:pPr algn="ctr" fontAlgn="b"/>
                      <a:r>
                        <a:rPr lang="en-US" sz="1400" b="1" i="1" u="none" strike="noStrike">
                          <a:solidFill>
                            <a:srgbClr val="000000"/>
                          </a:solidFill>
                          <a:effectLst/>
                          <a:latin typeface="Calibri"/>
                        </a:rPr>
                        <a:t>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uk-UA" sz="1400" b="0" i="0" u="none" strike="noStrike" dirty="0">
                          <a:solidFill>
                            <a:srgbClr val="000000"/>
                          </a:solidFill>
                          <a:effectLst/>
                          <a:latin typeface="Calibri"/>
                        </a:rPr>
                        <a:t>0.77</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0" i="0" u="none" strike="noStrike" dirty="0">
                          <a:solidFill>
                            <a:srgbClr val="000000"/>
                          </a:solidFill>
                          <a:effectLst/>
                          <a:latin typeface="Calibri"/>
                        </a:rPr>
                        <a:t>0.92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0" i="0" u="none" strike="noStrike" dirty="0">
                          <a:solidFill>
                            <a:srgbClr val="000000"/>
                          </a:solidFill>
                          <a:effectLst/>
                          <a:latin typeface="Calibri"/>
                        </a:rPr>
                        <a:t>0.84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tc>
                  <a:txBody>
                    <a:bodyPr/>
                    <a:lstStyle/>
                    <a:p>
                      <a:pPr algn="ctr" fontAlgn="b"/>
                      <a:r>
                        <a:rPr lang="is-IS" sz="1400" b="0" i="0" u="none" strike="noStrike" dirty="0">
                          <a:solidFill>
                            <a:srgbClr val="000000"/>
                          </a:solidFill>
                          <a:effectLst/>
                          <a:latin typeface="Calibri"/>
                        </a:rPr>
                        <a:t>935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extLst>
                  <a:ext uri="{0D108BD9-81ED-4DB2-BD59-A6C34878D82A}">
                    <a16:rowId xmlns="" xmlns:a16="http://schemas.microsoft.com/office/drawing/2014/main" val="10001"/>
                  </a:ext>
                </a:extLst>
              </a:tr>
              <a:tr h="302290">
                <a:tc>
                  <a:txBody>
                    <a:bodyPr/>
                    <a:lstStyle/>
                    <a:p>
                      <a:pPr algn="ctr" fontAlgn="b"/>
                      <a:r>
                        <a:rPr lang="en-US" sz="1400" b="1" i="1" u="none" strike="noStrike">
                          <a:solidFill>
                            <a:srgbClr val="000000"/>
                          </a:solidFill>
                          <a:effectLst/>
                          <a:latin typeface="Calibri"/>
                        </a:rPr>
                        <a:t>B</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1400" b="0" i="0" u="none" strike="noStrike" dirty="0">
                          <a:solidFill>
                            <a:srgbClr val="000000"/>
                          </a:solidFill>
                          <a:effectLst/>
                          <a:latin typeface="Calibri"/>
                        </a:rPr>
                        <a:t>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tc>
                  <a:txBody>
                    <a:bodyPr/>
                    <a:lstStyle/>
                    <a:p>
                      <a:pPr algn="ctr" fontAlgn="b"/>
                      <a:r>
                        <a:rPr lang="en-US" sz="1400" b="0" i="0" u="none" strike="noStrike" dirty="0">
                          <a:solidFill>
                            <a:srgbClr val="000000"/>
                          </a:solidFill>
                          <a:effectLst/>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tc>
                  <a:txBody>
                    <a:bodyPr/>
                    <a:lstStyle/>
                    <a:p>
                      <a:pPr algn="ctr" fontAlgn="b"/>
                      <a:r>
                        <a:rPr lang="en-US" sz="1400" b="0" i="0" u="none" strike="noStrike" dirty="0">
                          <a:solidFill>
                            <a:srgbClr val="000000"/>
                          </a:solidFill>
                          <a:effectLst/>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tc>
                  <a:txBody>
                    <a:bodyPr/>
                    <a:lstStyle/>
                    <a:p>
                      <a:pPr algn="ctr" fontAlgn="b"/>
                      <a:r>
                        <a:rPr lang="en-US" sz="1400" b="0" i="0" u="none" strike="noStrike" dirty="0">
                          <a:solidFill>
                            <a:srgbClr val="000000"/>
                          </a:solidFill>
                          <a:effectLst/>
                          <a:latin typeface="Calibri"/>
                        </a:rPr>
                        <a:t>46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extLst>
                  <a:ext uri="{0D108BD9-81ED-4DB2-BD59-A6C34878D82A}">
                    <a16:rowId xmlns="" xmlns:a16="http://schemas.microsoft.com/office/drawing/2014/main" val="10002"/>
                  </a:ext>
                </a:extLst>
              </a:tr>
              <a:tr h="385419">
                <a:tc>
                  <a:txBody>
                    <a:bodyPr/>
                    <a:lstStyle/>
                    <a:p>
                      <a:pPr algn="ctr" fontAlgn="b"/>
                      <a:r>
                        <a:rPr lang="en-US" sz="1400" b="1" i="1" u="none" strike="noStrike">
                          <a:solidFill>
                            <a:srgbClr val="000000"/>
                          </a:solidFill>
                          <a:effectLst/>
                          <a:latin typeface="Calibri"/>
                        </a:rPr>
                        <a:t>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nb-NO" sz="1400" b="0" i="0" u="none" strike="noStrike" dirty="0">
                          <a:solidFill>
                            <a:srgbClr val="000000"/>
                          </a:solidFill>
                          <a:effectLst/>
                          <a:latin typeface="Calibri"/>
                        </a:rPr>
                        <a:t>0.8</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0" i="0" u="none" strike="noStrike">
                          <a:solidFill>
                            <a:srgbClr val="000000"/>
                          </a:solidFill>
                          <a:effectLst/>
                          <a:latin typeface="Calibri"/>
                        </a:rPr>
                        <a:t>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0" i="0" u="none" strike="noStrike" dirty="0">
                          <a:solidFill>
                            <a:srgbClr val="000000"/>
                          </a:solidFill>
                          <a:effectLst/>
                          <a:latin typeface="Calibri"/>
                        </a:rPr>
                        <a:t>0.69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is-IS" sz="1400" b="0" i="0" u="none" strike="noStrike" dirty="0">
                          <a:solidFill>
                            <a:srgbClr val="000000"/>
                          </a:solidFill>
                          <a:effectLst/>
                          <a:latin typeface="Calibri"/>
                        </a:rPr>
                        <a:t>522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extLst>
                  <a:ext uri="{0D108BD9-81ED-4DB2-BD59-A6C34878D82A}">
                    <a16:rowId xmlns="" xmlns:a16="http://schemas.microsoft.com/office/drawing/2014/main" val="10003"/>
                  </a:ext>
                </a:extLst>
              </a:tr>
              <a:tr h="408091">
                <a:tc>
                  <a:txBody>
                    <a:bodyPr/>
                    <a:lstStyle/>
                    <a:p>
                      <a:pPr algn="ctr" fontAlgn="b"/>
                      <a:r>
                        <a:rPr lang="en-US" sz="1400" b="1" i="1" u="none" strike="noStrike" dirty="0" err="1">
                          <a:solidFill>
                            <a:srgbClr val="000000"/>
                          </a:solidFill>
                          <a:effectLst/>
                          <a:latin typeface="Calibri"/>
                        </a:rPr>
                        <a:t>Avg</a:t>
                      </a:r>
                      <a:r>
                        <a:rPr lang="en-US" sz="1400" b="1" i="1" u="none" strike="noStrike" dirty="0">
                          <a:solidFill>
                            <a:srgbClr val="000000"/>
                          </a:solidFill>
                          <a:effectLst/>
                          <a:latin typeface="Calibri"/>
                        </a:rPr>
                        <a:t>/Total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nb-NO" sz="1400" b="1" i="0" u="none" strike="noStrike">
                          <a:solidFill>
                            <a:srgbClr val="000000"/>
                          </a:solidFill>
                          <a:effectLst/>
                          <a:latin typeface="Calibri"/>
                        </a:rPr>
                        <a:t>0.76</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1" i="0" u="none" strike="noStrike">
                          <a:solidFill>
                            <a:srgbClr val="000000"/>
                          </a:solidFill>
                          <a:effectLst/>
                          <a:latin typeface="Calibri"/>
                        </a:rPr>
                        <a:t>0.78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1" i="0" u="none" strike="noStrike" dirty="0">
                          <a:solidFill>
                            <a:srgbClr val="000000"/>
                          </a:solidFill>
                          <a:effectLst/>
                          <a:latin typeface="Calibri"/>
                        </a:rPr>
                        <a:t>0.76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en-US" sz="1400" b="1" i="0" u="none" strike="noStrike" dirty="0">
                          <a:solidFill>
                            <a:srgbClr val="000000"/>
                          </a:solidFill>
                          <a:effectLst/>
                          <a:latin typeface="Calibri"/>
                        </a:rPr>
                        <a:t>1503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extLst>
                  <a:ext uri="{0D108BD9-81ED-4DB2-BD59-A6C34878D82A}">
                    <a16:rowId xmlns=""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66336256"/>
              </p:ext>
            </p:extLst>
          </p:nvPr>
        </p:nvGraphicFramePr>
        <p:xfrm>
          <a:off x="26559599" y="20537679"/>
          <a:ext cx="6026879" cy="1694311"/>
        </p:xfrm>
        <a:graphic>
          <a:graphicData uri="http://schemas.openxmlformats.org/drawingml/2006/table">
            <a:tbl>
              <a:tblPr/>
              <a:tblGrid>
                <a:gridCol w="987536">
                  <a:extLst>
                    <a:ext uri="{9D8B030D-6E8A-4147-A177-3AD203B41FA5}">
                      <a16:colId xmlns="" xmlns:a16="http://schemas.microsoft.com/office/drawing/2014/main" val="20000"/>
                    </a:ext>
                  </a:extLst>
                </a:gridCol>
                <a:gridCol w="1234538">
                  <a:extLst>
                    <a:ext uri="{9D8B030D-6E8A-4147-A177-3AD203B41FA5}">
                      <a16:colId xmlns="" xmlns:a16="http://schemas.microsoft.com/office/drawing/2014/main" val="20001"/>
                    </a:ext>
                  </a:extLst>
                </a:gridCol>
                <a:gridCol w="1254776">
                  <a:extLst>
                    <a:ext uri="{9D8B030D-6E8A-4147-A177-3AD203B41FA5}">
                      <a16:colId xmlns="" xmlns:a16="http://schemas.microsoft.com/office/drawing/2014/main" val="20002"/>
                    </a:ext>
                  </a:extLst>
                </a:gridCol>
                <a:gridCol w="1254776">
                  <a:extLst>
                    <a:ext uri="{9D8B030D-6E8A-4147-A177-3AD203B41FA5}">
                      <a16:colId xmlns="" xmlns:a16="http://schemas.microsoft.com/office/drawing/2014/main" val="20003"/>
                    </a:ext>
                  </a:extLst>
                </a:gridCol>
                <a:gridCol w="1295253">
                  <a:extLst>
                    <a:ext uri="{9D8B030D-6E8A-4147-A177-3AD203B41FA5}">
                      <a16:colId xmlns="" xmlns:a16="http://schemas.microsoft.com/office/drawing/2014/main" val="20004"/>
                    </a:ext>
                  </a:extLst>
                </a:gridCol>
              </a:tblGrid>
              <a:tr h="453471">
                <a:tc>
                  <a:txBody>
                    <a:bodyPr/>
                    <a:lstStyle/>
                    <a:p>
                      <a:pPr algn="ctr" fontAlgn="b"/>
                      <a:r>
                        <a:rPr lang="sk-SK" sz="1400" b="0" i="0" u="none" strike="noStrike" dirty="0">
                          <a:solidFill>
                            <a:srgbClr val="000000"/>
                          </a:solidFill>
                          <a:effectLst/>
                          <a:latin typeface="Calibri"/>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00" b="1" i="1" u="none" strike="noStrike" dirty="0">
                          <a:solidFill>
                            <a:srgbClr val="000000"/>
                          </a:solidFill>
                          <a:effectLst/>
                          <a:latin typeface="Calibri"/>
                        </a:rPr>
                        <a:t>Precision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1400" b="1" i="1" u="none" strike="noStrike" dirty="0">
                          <a:solidFill>
                            <a:srgbClr val="000000"/>
                          </a:solidFill>
                          <a:effectLst/>
                          <a:latin typeface="Calibri"/>
                        </a:rPr>
                        <a:t>Recall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1400" b="1" i="1" u="none" strike="noStrike" dirty="0">
                          <a:solidFill>
                            <a:srgbClr val="000000"/>
                          </a:solidFill>
                          <a:effectLst/>
                          <a:latin typeface="Calibri"/>
                        </a:rPr>
                        <a:t>F1-score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1400" b="1" i="1" u="none" strike="noStrike" dirty="0">
                          <a:solidFill>
                            <a:srgbClr val="000000"/>
                          </a:solidFill>
                          <a:effectLst/>
                          <a:latin typeface="Calibri"/>
                        </a:rPr>
                        <a:t>Support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 xmlns:a16="http://schemas.microsoft.com/office/drawing/2014/main" val="10000"/>
                  </a:ext>
                </a:extLst>
              </a:tr>
              <a:tr h="411078">
                <a:tc>
                  <a:txBody>
                    <a:bodyPr/>
                    <a:lstStyle/>
                    <a:p>
                      <a:pPr algn="ctr" fontAlgn="b"/>
                      <a:r>
                        <a:rPr lang="en-US" sz="1400" b="1" i="1" u="none" strike="noStrike" dirty="0">
                          <a:solidFill>
                            <a:srgbClr val="000000"/>
                          </a:solidFill>
                          <a:effectLst/>
                          <a:latin typeface="Calibri"/>
                        </a:rPr>
                        <a:t>B</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nb-NO" sz="1400" b="0" i="0" u="none" strike="noStrike" dirty="0">
                          <a:solidFill>
                            <a:srgbClr val="000000"/>
                          </a:solidFill>
                          <a:effectLst/>
                          <a:latin typeface="Calibri"/>
                        </a:rPr>
                        <a:t>0.73</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0" i="0" u="none" strike="noStrike">
                          <a:solidFill>
                            <a:srgbClr val="000000"/>
                          </a:solidFill>
                          <a:effectLst/>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0" i="0" u="none" strike="noStrike" dirty="0">
                          <a:solidFill>
                            <a:srgbClr val="000000"/>
                          </a:solidFill>
                          <a:effectLst/>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tc>
                  <a:txBody>
                    <a:bodyPr/>
                    <a:lstStyle/>
                    <a:p>
                      <a:pPr algn="ctr" fontAlgn="b"/>
                      <a:r>
                        <a:rPr lang="is-IS" sz="1400" b="0" i="0" u="none" strike="noStrike">
                          <a:solidFill>
                            <a:srgbClr val="000000"/>
                          </a:solidFill>
                          <a:effectLst/>
                          <a:latin typeface="Calibri"/>
                        </a:rPr>
                        <a:t>606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4F"/>
                    </a:solidFill>
                  </a:tcPr>
                </a:tc>
                <a:extLst>
                  <a:ext uri="{0D108BD9-81ED-4DB2-BD59-A6C34878D82A}">
                    <a16:rowId xmlns="" xmlns:a16="http://schemas.microsoft.com/office/drawing/2014/main" val="10001"/>
                  </a:ext>
                </a:extLst>
              </a:tr>
              <a:tr h="426735">
                <a:tc>
                  <a:txBody>
                    <a:bodyPr/>
                    <a:lstStyle/>
                    <a:p>
                      <a:pPr algn="ctr" fontAlgn="b"/>
                      <a:r>
                        <a:rPr lang="en-US" sz="1400" b="1" i="1" u="none" strike="noStrike" dirty="0">
                          <a:solidFill>
                            <a:srgbClr val="000000"/>
                          </a:solidFill>
                          <a:effectLst/>
                          <a:latin typeface="Calibri"/>
                        </a:rPr>
                        <a:t>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nb-NO" sz="1400" b="0" i="0" u="none" strike="noStrike">
                          <a:solidFill>
                            <a:srgbClr val="000000"/>
                          </a:solidFill>
                          <a:effectLst/>
                          <a:latin typeface="Calibri"/>
                        </a:rPr>
                        <a:t>0.82</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0" i="0" u="none" strike="noStrike">
                          <a:solidFill>
                            <a:srgbClr val="000000"/>
                          </a:solidFill>
                          <a:effectLst/>
                          <a:latin typeface="Calibri"/>
                        </a:rPr>
                        <a:t>0.82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0" i="0" u="none" strike="noStrike" dirty="0">
                          <a:solidFill>
                            <a:srgbClr val="000000"/>
                          </a:solidFill>
                          <a:effectLst/>
                          <a:latin typeface="Calibri"/>
                        </a:rPr>
                        <a:t>0.82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cs-CZ" sz="1400" b="0" i="0" u="none" strike="noStrike">
                          <a:solidFill>
                            <a:srgbClr val="000000"/>
                          </a:solidFill>
                          <a:effectLst/>
                          <a:latin typeface="Calibri"/>
                        </a:rPr>
                        <a:t>897</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extLst>
                  <a:ext uri="{0D108BD9-81ED-4DB2-BD59-A6C34878D82A}">
                    <a16:rowId xmlns="" xmlns:a16="http://schemas.microsoft.com/office/drawing/2014/main" val="10002"/>
                  </a:ext>
                </a:extLst>
              </a:tr>
              <a:tr h="403027">
                <a:tc>
                  <a:txBody>
                    <a:bodyPr/>
                    <a:lstStyle/>
                    <a:p>
                      <a:pPr algn="ctr" fontAlgn="b"/>
                      <a:r>
                        <a:rPr lang="en-US" sz="1400" b="1" i="1" u="none" strike="noStrike" dirty="0" err="1">
                          <a:solidFill>
                            <a:srgbClr val="000000"/>
                          </a:solidFill>
                          <a:effectLst/>
                          <a:latin typeface="Calibri"/>
                        </a:rPr>
                        <a:t>Avg</a:t>
                      </a:r>
                      <a:r>
                        <a:rPr lang="en-US" sz="1400" b="1" i="1" u="none" strike="noStrike" dirty="0">
                          <a:solidFill>
                            <a:srgbClr val="000000"/>
                          </a:solidFill>
                          <a:effectLst/>
                          <a:latin typeface="Calibri"/>
                        </a:rPr>
                        <a:t>/Total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nb-NO" sz="1400" b="1" i="0" u="none" strike="noStrike">
                          <a:solidFill>
                            <a:srgbClr val="000000"/>
                          </a:solidFill>
                          <a:effectLst/>
                          <a:latin typeface="Calibri"/>
                        </a:rPr>
                        <a:t>0.78</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1" i="0" u="none" strike="noStrike" dirty="0">
                          <a:solidFill>
                            <a:srgbClr val="000000"/>
                          </a:solidFill>
                          <a:effectLst/>
                          <a:latin typeface="Calibri"/>
                        </a:rPr>
                        <a:t>0.78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nb-NO" sz="1400" b="1" i="0" u="none" strike="noStrike">
                          <a:solidFill>
                            <a:srgbClr val="000000"/>
                          </a:solidFill>
                          <a:effectLst/>
                          <a:latin typeface="Calibri"/>
                        </a:rPr>
                        <a:t>0.78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tc>
                  <a:txBody>
                    <a:bodyPr/>
                    <a:lstStyle/>
                    <a:p>
                      <a:pPr algn="ctr" fontAlgn="b"/>
                      <a:r>
                        <a:rPr lang="en-US" sz="1400" b="1" i="0" u="none" strike="noStrike" dirty="0">
                          <a:solidFill>
                            <a:srgbClr val="000000"/>
                          </a:solidFill>
                          <a:effectLst/>
                          <a:latin typeface="Calibri"/>
                        </a:rPr>
                        <a:t>1503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54F"/>
                    </a:solidFill>
                  </a:tcPr>
                </a:tc>
                <a:extLst>
                  <a:ext uri="{0D108BD9-81ED-4DB2-BD59-A6C34878D82A}">
                    <a16:rowId xmlns="" xmlns:a16="http://schemas.microsoft.com/office/drawing/2014/main" val="10003"/>
                  </a:ext>
                </a:extLst>
              </a:tr>
            </a:tbl>
          </a:graphicData>
        </a:graphic>
      </p:graphicFrame>
      <p:sp>
        <p:nvSpPr>
          <p:cNvPr id="36" name="TextBox 35"/>
          <p:cNvSpPr txBox="1"/>
          <p:nvPr/>
        </p:nvSpPr>
        <p:spPr>
          <a:xfrm>
            <a:off x="26056298" y="16481651"/>
            <a:ext cx="11784596" cy="1631216"/>
          </a:xfrm>
          <a:prstGeom prst="rect">
            <a:avLst/>
          </a:prstGeom>
          <a:noFill/>
        </p:spPr>
        <p:txBody>
          <a:bodyPr wrap="square" rtlCol="0">
            <a:spAutoFit/>
          </a:bodyPr>
          <a:lstStyle/>
          <a:p>
            <a:pPr algn="just"/>
            <a:r>
              <a:rPr lang="en-US" sz="2000" dirty="0">
                <a:solidFill>
                  <a:schemeClr val="bg1"/>
                </a:solidFill>
              </a:rPr>
              <a:t>We used all features in the set for our random forest model. In the first model, we divided the y feature i.e. IMDb score in 3 categories: Bad, Average &amp; Good. Since our dataset is small, we did not have many movies that fell into Bad category, and as a result, the confusion matrix for this model did not work well for this category. But in the second model, when we split our y in 2 categories (basis the mean rating/score: Good &amp; Bad) the model performed well, and it gave us a total accuracy of about 78%</a:t>
            </a:r>
          </a:p>
        </p:txBody>
      </p:sp>
      <p:graphicFrame>
        <p:nvGraphicFramePr>
          <p:cNvPr id="15" name="Table 14"/>
          <p:cNvGraphicFramePr>
            <a:graphicFrameLocks noGrp="1"/>
          </p:cNvGraphicFramePr>
          <p:nvPr>
            <p:extLst>
              <p:ext uri="{D42A27DB-BD31-4B8C-83A1-F6EECF244321}">
                <p14:modId xmlns:p14="http://schemas.microsoft.com/office/powerpoint/2010/main" val="4252579867"/>
              </p:ext>
            </p:extLst>
          </p:nvPr>
        </p:nvGraphicFramePr>
        <p:xfrm>
          <a:off x="31902090" y="11339065"/>
          <a:ext cx="6096959" cy="2467291"/>
        </p:xfrm>
        <a:graphic>
          <a:graphicData uri="http://schemas.openxmlformats.org/drawingml/2006/table">
            <a:tbl>
              <a:tblPr>
                <a:tableStyleId>{5C22544A-7EE6-4342-B048-85BDC9FD1C3A}</a:tableStyleId>
              </a:tblPr>
              <a:tblGrid>
                <a:gridCol w="1018752">
                  <a:extLst>
                    <a:ext uri="{9D8B030D-6E8A-4147-A177-3AD203B41FA5}">
                      <a16:colId xmlns="" xmlns:a16="http://schemas.microsoft.com/office/drawing/2014/main" val="20000"/>
                    </a:ext>
                  </a:extLst>
                </a:gridCol>
                <a:gridCol w="1439097">
                  <a:extLst>
                    <a:ext uri="{9D8B030D-6E8A-4147-A177-3AD203B41FA5}">
                      <a16:colId xmlns="" xmlns:a16="http://schemas.microsoft.com/office/drawing/2014/main" val="20001"/>
                    </a:ext>
                  </a:extLst>
                </a:gridCol>
                <a:gridCol w="1085124">
                  <a:extLst>
                    <a:ext uri="{9D8B030D-6E8A-4147-A177-3AD203B41FA5}">
                      <a16:colId xmlns="" xmlns:a16="http://schemas.microsoft.com/office/drawing/2014/main" val="20002"/>
                    </a:ext>
                  </a:extLst>
                </a:gridCol>
                <a:gridCol w="1423533">
                  <a:extLst>
                    <a:ext uri="{9D8B030D-6E8A-4147-A177-3AD203B41FA5}">
                      <a16:colId xmlns="" xmlns:a16="http://schemas.microsoft.com/office/drawing/2014/main" val="20003"/>
                    </a:ext>
                  </a:extLst>
                </a:gridCol>
                <a:gridCol w="1130453">
                  <a:extLst>
                    <a:ext uri="{9D8B030D-6E8A-4147-A177-3AD203B41FA5}">
                      <a16:colId xmlns="" xmlns:a16="http://schemas.microsoft.com/office/drawing/2014/main" val="20004"/>
                    </a:ext>
                  </a:extLst>
                </a:gridCol>
              </a:tblGrid>
              <a:tr h="541820">
                <a:tc>
                  <a:txBody>
                    <a:bodyPr/>
                    <a:lstStyle/>
                    <a:p>
                      <a:pPr algn="l" fontAlgn="ctr"/>
                      <a:r>
                        <a:rPr lang="en-US" sz="1400" u="none" strike="noStrike" dirty="0">
                          <a:effectLst/>
                        </a:rPr>
                        <a:t> </a:t>
                      </a:r>
                      <a:endParaRPr lang="en-US" sz="1400" b="0" i="0" u="none" strike="noStrike" dirty="0">
                        <a:solidFill>
                          <a:srgbClr val="000000"/>
                        </a:solidFill>
                        <a:effectLst/>
                        <a:latin typeface="Courier New" panose="02070309020205020404" pitchFamily="49"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400" u="none" strike="noStrike" dirty="0">
                          <a:effectLst/>
                        </a:rPr>
                        <a:t>precision</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u="none" strike="noStrike" dirty="0">
                          <a:effectLst/>
                        </a:rPr>
                        <a:t>recall</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u="none" strike="noStrike" dirty="0">
                          <a:effectLst/>
                        </a:rPr>
                        <a:t>f1-score </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u="none" strike="noStrike" dirty="0">
                          <a:effectLst/>
                        </a:rPr>
                        <a:t>support</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 xmlns:a16="http://schemas.microsoft.com/office/drawing/2014/main" val="10000"/>
                  </a:ext>
                </a:extLst>
              </a:tr>
              <a:tr h="690263">
                <a:tc>
                  <a:txBody>
                    <a:bodyPr/>
                    <a:lstStyle/>
                    <a:p>
                      <a:pPr algn="ctr" fontAlgn="b"/>
                      <a:r>
                        <a:rPr lang="en-US" sz="1400" u="none" strike="noStrike" dirty="0">
                          <a:effectLst/>
                        </a:rPr>
                        <a:t>Bad</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u="none" strike="noStrike" dirty="0">
                          <a:effectLst/>
                        </a:rPr>
                        <a:t>0.7</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tc>
                  <a:txBody>
                    <a:bodyPr/>
                    <a:lstStyle/>
                    <a:p>
                      <a:pPr algn="ctr" fontAlgn="b"/>
                      <a:r>
                        <a:rPr lang="en-US" sz="1400" u="none" strike="noStrike" dirty="0">
                          <a:effectLst/>
                        </a:rPr>
                        <a:t>0.75</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tc>
                  <a:txBody>
                    <a:bodyPr/>
                    <a:lstStyle/>
                    <a:p>
                      <a:pPr algn="ctr" fontAlgn="b"/>
                      <a:r>
                        <a:rPr lang="en-US" sz="1400" u="none" strike="noStrike" dirty="0">
                          <a:effectLst/>
                        </a:rPr>
                        <a:t>0.72</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tc>
                  <a:txBody>
                    <a:bodyPr/>
                    <a:lstStyle/>
                    <a:p>
                      <a:pPr algn="ctr" fontAlgn="b"/>
                      <a:r>
                        <a:rPr lang="en-US" sz="1400" u="none" strike="noStrike">
                          <a:effectLst/>
                        </a:rPr>
                        <a:t>669</a:t>
                      </a:r>
                      <a:endParaRPr lang="en-US" sz="1400" b="0" i="0" u="none" strike="noStrike">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extLst>
                  <a:ext uri="{0D108BD9-81ED-4DB2-BD59-A6C34878D82A}">
                    <a16:rowId xmlns="" xmlns:a16="http://schemas.microsoft.com/office/drawing/2014/main" val="10001"/>
                  </a:ext>
                </a:extLst>
              </a:tr>
              <a:tr h="653934">
                <a:tc>
                  <a:txBody>
                    <a:bodyPr/>
                    <a:lstStyle/>
                    <a:p>
                      <a:pPr algn="ctr" fontAlgn="b"/>
                      <a:r>
                        <a:rPr lang="en-US" sz="1400" u="none" strike="noStrike" dirty="0">
                          <a:effectLst/>
                        </a:rPr>
                        <a:t>Good</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u="none" strike="noStrike" dirty="0">
                          <a:effectLst/>
                        </a:rPr>
                        <a:t>0.79</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tc>
                  <a:txBody>
                    <a:bodyPr/>
                    <a:lstStyle/>
                    <a:p>
                      <a:pPr algn="ctr" fontAlgn="b"/>
                      <a:r>
                        <a:rPr lang="en-US" sz="1400" u="none" strike="noStrike" dirty="0">
                          <a:effectLst/>
                        </a:rPr>
                        <a:t>0.75</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tc>
                  <a:txBody>
                    <a:bodyPr/>
                    <a:lstStyle/>
                    <a:p>
                      <a:pPr algn="ctr" fontAlgn="b"/>
                      <a:r>
                        <a:rPr lang="en-US" sz="1400" u="none" strike="noStrike" dirty="0">
                          <a:effectLst/>
                        </a:rPr>
                        <a:t>0.77</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tc>
                  <a:txBody>
                    <a:bodyPr/>
                    <a:lstStyle/>
                    <a:p>
                      <a:pPr algn="ctr" fontAlgn="b"/>
                      <a:r>
                        <a:rPr lang="en-US" sz="1400" u="none" strike="noStrike" dirty="0">
                          <a:effectLst/>
                        </a:rPr>
                        <a:t>834</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extLst>
                  <a:ext uri="{0D108BD9-81ED-4DB2-BD59-A6C34878D82A}">
                    <a16:rowId xmlns="" xmlns:a16="http://schemas.microsoft.com/office/drawing/2014/main" val="10002"/>
                  </a:ext>
                </a:extLst>
              </a:tr>
              <a:tr h="581274">
                <a:tc>
                  <a:txBody>
                    <a:bodyPr/>
                    <a:lstStyle/>
                    <a:p>
                      <a:pPr algn="ctr" fontAlgn="b"/>
                      <a:r>
                        <a:rPr lang="en-US" sz="1400" u="none" strike="noStrike" dirty="0" err="1">
                          <a:effectLst/>
                        </a:rPr>
                        <a:t>avg</a:t>
                      </a:r>
                      <a:r>
                        <a:rPr lang="en-US" sz="1400" u="none" strike="noStrike" dirty="0">
                          <a:effectLst/>
                        </a:rPr>
                        <a:t>/total</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u="none" strike="noStrike" dirty="0">
                          <a:effectLst/>
                        </a:rPr>
                        <a:t>0.75</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tc>
                  <a:txBody>
                    <a:bodyPr/>
                    <a:lstStyle/>
                    <a:p>
                      <a:pPr algn="ctr" fontAlgn="b"/>
                      <a:r>
                        <a:rPr lang="en-US" sz="1400" u="none" strike="noStrike" dirty="0">
                          <a:effectLst/>
                        </a:rPr>
                        <a:t>0.75</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tc>
                  <a:txBody>
                    <a:bodyPr/>
                    <a:lstStyle/>
                    <a:p>
                      <a:pPr algn="ctr" fontAlgn="b"/>
                      <a:r>
                        <a:rPr lang="en-US" sz="1400" u="none" strike="noStrike" dirty="0">
                          <a:effectLst/>
                        </a:rPr>
                        <a:t>0.75</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tc>
                  <a:txBody>
                    <a:bodyPr/>
                    <a:lstStyle/>
                    <a:p>
                      <a:pPr algn="ctr" fontAlgn="b"/>
                      <a:r>
                        <a:rPr lang="en-US" sz="1400" u="none" strike="noStrike" dirty="0">
                          <a:effectLst/>
                        </a:rPr>
                        <a:t>1503</a:t>
                      </a:r>
                      <a:endParaRPr lang="en-US" sz="14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54F"/>
                    </a:solidFill>
                  </a:tcPr>
                </a:tc>
                <a:extLst>
                  <a:ext uri="{0D108BD9-81ED-4DB2-BD59-A6C34878D82A}">
                    <a16:rowId xmlns="" xmlns:a16="http://schemas.microsoft.com/office/drawing/2014/main" val="10003"/>
                  </a:ext>
                </a:extLst>
              </a:tr>
            </a:tbl>
          </a:graphicData>
        </a:graphic>
      </p:graphicFrame>
      <p:grpSp>
        <p:nvGrpSpPr>
          <p:cNvPr id="52" name="Group 51"/>
          <p:cNvGrpSpPr/>
          <p:nvPr/>
        </p:nvGrpSpPr>
        <p:grpSpPr>
          <a:xfrm>
            <a:off x="16635675" y="1331495"/>
            <a:ext cx="5501338" cy="2332599"/>
            <a:chOff x="16635675" y="1331495"/>
            <a:chExt cx="5501338" cy="2332599"/>
          </a:xfrm>
        </p:grpSpPr>
        <p:pic>
          <p:nvPicPr>
            <p:cNvPr id="18" name="Picture 17"/>
            <p:cNvPicPr>
              <a:picLocks noChangeAspect="1"/>
            </p:cNvPicPr>
            <p:nvPr/>
          </p:nvPicPr>
          <p:blipFill rotWithShape="1">
            <a:blip r:embed="rId6">
              <a:extLst>
                <a:ext uri="{28A0092B-C50C-407E-A947-70E740481C1C}">
                  <a14:useLocalDpi xmlns:a14="http://schemas.microsoft.com/office/drawing/2010/main" val="0"/>
                </a:ext>
              </a:extLst>
            </a:blip>
            <a:srcRect l="10631" t="10169" r="11527" b="10449"/>
            <a:stretch/>
          </p:blipFill>
          <p:spPr>
            <a:xfrm>
              <a:off x="16635675" y="1331495"/>
              <a:ext cx="5501338" cy="2332599"/>
            </a:xfrm>
            <a:prstGeom prst="round2SameRect">
              <a:avLst/>
            </a:prstGeom>
          </p:spPr>
        </p:pic>
        <p:sp>
          <p:nvSpPr>
            <p:cNvPr id="21" name="TextBox 20"/>
            <p:cNvSpPr txBox="1"/>
            <p:nvPr/>
          </p:nvSpPr>
          <p:spPr>
            <a:xfrm>
              <a:off x="16825015" y="2350033"/>
              <a:ext cx="5122658" cy="1165384"/>
            </a:xfrm>
            <a:prstGeom prst="rect">
              <a:avLst/>
            </a:prstGeom>
            <a:solidFill>
              <a:srgbClr val="C00000"/>
            </a:solidFill>
          </p:spPr>
          <p:txBody>
            <a:bodyPr wrap="square" rtlCol="0">
              <a:spAutoFit/>
            </a:bodyPr>
            <a:lstStyle/>
            <a:p>
              <a:pPr algn="ctr"/>
              <a:r>
                <a:rPr lang="en-US" dirty="0"/>
                <a:t>Regression</a:t>
              </a:r>
            </a:p>
          </p:txBody>
        </p:sp>
      </p:grpSp>
      <p:grpSp>
        <p:nvGrpSpPr>
          <p:cNvPr id="33" name="Group 32"/>
          <p:cNvGrpSpPr/>
          <p:nvPr/>
        </p:nvGrpSpPr>
        <p:grpSpPr>
          <a:xfrm>
            <a:off x="4002292" y="899410"/>
            <a:ext cx="5501338" cy="2332599"/>
            <a:chOff x="4002292" y="899410"/>
            <a:chExt cx="5501338" cy="2332599"/>
          </a:xfrm>
        </p:grpSpPr>
        <p:pic>
          <p:nvPicPr>
            <p:cNvPr id="48" name="Picture 47"/>
            <p:cNvPicPr>
              <a:picLocks noChangeAspect="1"/>
            </p:cNvPicPr>
            <p:nvPr/>
          </p:nvPicPr>
          <p:blipFill rotWithShape="1">
            <a:blip r:embed="rId6">
              <a:extLst>
                <a:ext uri="{28A0092B-C50C-407E-A947-70E740481C1C}">
                  <a14:useLocalDpi xmlns:a14="http://schemas.microsoft.com/office/drawing/2010/main" val="0"/>
                </a:ext>
              </a:extLst>
            </a:blip>
            <a:srcRect l="10631" t="10169" r="11527" b="10449"/>
            <a:stretch/>
          </p:blipFill>
          <p:spPr>
            <a:xfrm>
              <a:off x="4002292" y="899410"/>
              <a:ext cx="5501338" cy="2332599"/>
            </a:xfrm>
            <a:prstGeom prst="round2SameRect">
              <a:avLst/>
            </a:prstGeom>
          </p:spPr>
        </p:pic>
        <p:sp>
          <p:nvSpPr>
            <p:cNvPr id="29" name="TextBox 28"/>
            <p:cNvSpPr txBox="1"/>
            <p:nvPr/>
          </p:nvSpPr>
          <p:spPr>
            <a:xfrm>
              <a:off x="4171950" y="1927468"/>
              <a:ext cx="5163464" cy="1165384"/>
            </a:xfrm>
            <a:prstGeom prst="rect">
              <a:avLst/>
            </a:prstGeom>
            <a:solidFill>
              <a:srgbClr val="C00000"/>
            </a:solidFill>
          </p:spPr>
          <p:txBody>
            <a:bodyPr wrap="square" rtlCol="0">
              <a:spAutoFit/>
            </a:bodyPr>
            <a:lstStyle/>
            <a:p>
              <a:pPr algn="ctr"/>
              <a:r>
                <a:rPr lang="en-US" dirty="0"/>
                <a:t>Objective</a:t>
              </a:r>
            </a:p>
          </p:txBody>
        </p:sp>
      </p:grpSp>
      <p:grpSp>
        <p:nvGrpSpPr>
          <p:cNvPr id="14" name="Group 13"/>
          <p:cNvGrpSpPr/>
          <p:nvPr/>
        </p:nvGrpSpPr>
        <p:grpSpPr>
          <a:xfrm>
            <a:off x="29084889" y="1172428"/>
            <a:ext cx="5501338" cy="2332599"/>
            <a:chOff x="29084889" y="1172428"/>
            <a:chExt cx="5501338" cy="2332599"/>
          </a:xfrm>
        </p:grpSpPr>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10631" t="10169" r="11527" b="10449"/>
            <a:stretch/>
          </p:blipFill>
          <p:spPr>
            <a:xfrm>
              <a:off x="29084889" y="1172428"/>
              <a:ext cx="5501338" cy="2332599"/>
            </a:xfrm>
            <a:prstGeom prst="round2SameRect">
              <a:avLst/>
            </a:prstGeom>
          </p:spPr>
        </p:pic>
        <p:sp>
          <p:nvSpPr>
            <p:cNvPr id="22" name="TextBox 21"/>
            <p:cNvSpPr txBox="1"/>
            <p:nvPr/>
          </p:nvSpPr>
          <p:spPr>
            <a:xfrm>
              <a:off x="29245964" y="2197579"/>
              <a:ext cx="5179188" cy="1165384"/>
            </a:xfrm>
            <a:prstGeom prst="rect">
              <a:avLst/>
            </a:prstGeom>
            <a:solidFill>
              <a:srgbClr val="C00000"/>
            </a:solidFill>
          </p:spPr>
          <p:txBody>
            <a:bodyPr wrap="square" rtlCol="0">
              <a:spAutoFit/>
            </a:bodyPr>
            <a:lstStyle/>
            <a:p>
              <a:pPr algn="ctr"/>
              <a:r>
                <a:rPr lang="en-US" dirty="0"/>
                <a:t>Classification</a:t>
              </a:r>
            </a:p>
          </p:txBody>
        </p:sp>
      </p:grpSp>
      <p:grpSp>
        <p:nvGrpSpPr>
          <p:cNvPr id="31" name="Group 30"/>
          <p:cNvGrpSpPr/>
          <p:nvPr/>
        </p:nvGrpSpPr>
        <p:grpSpPr>
          <a:xfrm>
            <a:off x="41902532" y="11343346"/>
            <a:ext cx="5501338" cy="2332599"/>
            <a:chOff x="41902532" y="11343346"/>
            <a:chExt cx="5501338" cy="2332599"/>
          </a:xfrm>
        </p:grpSpPr>
        <p:pic>
          <p:nvPicPr>
            <p:cNvPr id="51" name="Picture 50"/>
            <p:cNvPicPr>
              <a:picLocks noChangeAspect="1"/>
            </p:cNvPicPr>
            <p:nvPr/>
          </p:nvPicPr>
          <p:blipFill rotWithShape="1">
            <a:blip r:embed="rId6">
              <a:extLst>
                <a:ext uri="{28A0092B-C50C-407E-A947-70E740481C1C}">
                  <a14:useLocalDpi xmlns:a14="http://schemas.microsoft.com/office/drawing/2010/main" val="0"/>
                </a:ext>
              </a:extLst>
            </a:blip>
            <a:srcRect l="10631" t="10169" r="11527" b="10449"/>
            <a:stretch/>
          </p:blipFill>
          <p:spPr>
            <a:xfrm>
              <a:off x="41902532" y="11343346"/>
              <a:ext cx="5501338" cy="2332599"/>
            </a:xfrm>
            <a:prstGeom prst="round2SameRect">
              <a:avLst/>
            </a:prstGeom>
          </p:spPr>
        </p:pic>
        <p:sp>
          <p:nvSpPr>
            <p:cNvPr id="24" name="TextBox 23"/>
            <p:cNvSpPr txBox="1"/>
            <p:nvPr/>
          </p:nvSpPr>
          <p:spPr>
            <a:xfrm>
              <a:off x="42100500" y="12356400"/>
              <a:ext cx="5124450" cy="1165384"/>
            </a:xfrm>
            <a:prstGeom prst="rect">
              <a:avLst/>
            </a:prstGeom>
            <a:solidFill>
              <a:srgbClr val="C00000"/>
            </a:solidFill>
          </p:spPr>
          <p:txBody>
            <a:bodyPr wrap="square" rtlCol="0">
              <a:spAutoFit/>
            </a:bodyPr>
            <a:lstStyle/>
            <a:p>
              <a:pPr algn="ctr"/>
              <a:r>
                <a:rPr lang="en-US" dirty="0"/>
                <a:t>Conclusions</a:t>
              </a:r>
            </a:p>
          </p:txBody>
        </p:sp>
      </p:grpSp>
      <p:pic>
        <p:nvPicPr>
          <p:cNvPr id="53" name="Picture 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710" y="15740273"/>
            <a:ext cx="6675457" cy="5382620"/>
          </a:xfrm>
          <a:prstGeom prst="rect">
            <a:avLst/>
          </a:prstGeom>
        </p:spPr>
      </p:pic>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28001" y="4595515"/>
            <a:ext cx="5748951" cy="4677838"/>
          </a:xfrm>
          <a:prstGeom prst="rect">
            <a:avLst/>
          </a:prstGeom>
        </p:spPr>
      </p:pic>
      <p:sp>
        <p:nvSpPr>
          <p:cNvPr id="56" name="TextBox 48"/>
          <p:cNvSpPr txBox="1"/>
          <p:nvPr/>
        </p:nvSpPr>
        <p:spPr>
          <a:xfrm flipH="1">
            <a:off x="16382755" y="5137675"/>
            <a:ext cx="3348851" cy="2246769"/>
          </a:xfrm>
          <a:prstGeom prst="rect">
            <a:avLst/>
          </a:prstGeom>
          <a:noFill/>
        </p:spPr>
        <p:txBody>
          <a:bodyPr wrap="square" rtlCol="0">
            <a:spAutoFit/>
          </a:bodyPr>
          <a:ls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a:lstStyle>
          <a:p>
            <a:pPr algn="just"/>
            <a:r>
              <a:rPr lang="en-US" sz="2000" dirty="0">
                <a:solidFill>
                  <a:schemeClr val="bg1"/>
                </a:solidFill>
              </a:rPr>
              <a:t>The R squared value is showing a definitive amount of variance between the predicted and test data. Only 42 % of the error  can be  explained by the linear regression model.</a:t>
            </a:r>
          </a:p>
        </p:txBody>
      </p:sp>
      <p:pic>
        <p:nvPicPr>
          <p:cNvPr id="57" name="Picture 56" descr="c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100821" y="18221728"/>
            <a:ext cx="4564047" cy="4022320"/>
          </a:xfrm>
          <a:prstGeom prst="rect">
            <a:avLst/>
          </a:prstGeom>
          <a:solidFill>
            <a:schemeClr val="bg1"/>
          </a:solidFill>
        </p:spPr>
      </p:pic>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668169" y="11298587"/>
            <a:ext cx="4769883" cy="4628249"/>
          </a:xfrm>
          <a:prstGeom prst="rect">
            <a:avLst/>
          </a:prstGeom>
          <a:solidFill>
            <a:schemeClr val="bg1"/>
          </a:solidFill>
        </p:spPr>
      </p:pic>
      <p:sp>
        <p:nvSpPr>
          <p:cNvPr id="9" name="TextBox 8"/>
          <p:cNvSpPr txBox="1"/>
          <p:nvPr/>
        </p:nvSpPr>
        <p:spPr>
          <a:xfrm>
            <a:off x="31832812" y="4040138"/>
            <a:ext cx="6235516" cy="3170099"/>
          </a:xfrm>
          <a:prstGeom prst="rect">
            <a:avLst/>
          </a:prstGeom>
          <a:noFill/>
        </p:spPr>
        <p:txBody>
          <a:bodyPr wrap="square" rtlCol="0">
            <a:spAutoFit/>
          </a:bodyPr>
          <a:lstStyle/>
          <a:p>
            <a:pPr algn="just"/>
            <a:r>
              <a:rPr lang="en-US" sz="2000" dirty="0">
                <a:solidFill>
                  <a:schemeClr val="bg1"/>
                </a:solidFill>
              </a:rPr>
              <a:t>The summary output from the logistic regression provides the coefficients of the variables, their standard errors, the z-statistics, and their associated p-values. The p-values give the best indication of which x-variable feature(s) are the most significant in relation to IMDb score. For example, the number of Facebook likes that cast members for a movie accumulated, as well as the number of critics that reviewed the movie both have p-values below 0.05, indicating their significance. In addition, the output gives the 95% confidence interval. </a:t>
            </a:r>
          </a:p>
        </p:txBody>
      </p:sp>
      <p:sp>
        <p:nvSpPr>
          <p:cNvPr id="16" name="TextBox 15"/>
          <p:cNvSpPr txBox="1"/>
          <p:nvPr/>
        </p:nvSpPr>
        <p:spPr>
          <a:xfrm>
            <a:off x="35721484" y="7293034"/>
            <a:ext cx="2435817" cy="3477875"/>
          </a:xfrm>
          <a:prstGeom prst="rect">
            <a:avLst/>
          </a:prstGeom>
          <a:noFill/>
        </p:spPr>
        <p:txBody>
          <a:bodyPr wrap="square" rtlCol="0">
            <a:spAutoFit/>
          </a:bodyPr>
          <a:lstStyle/>
          <a:p>
            <a:pPr algn="just"/>
            <a:r>
              <a:rPr lang="en-US" sz="2000" dirty="0">
                <a:solidFill>
                  <a:schemeClr val="bg1"/>
                </a:solidFill>
              </a:rPr>
              <a:t>There are two possible predicted classes: “Good” IMDb rating or “Bad” IMDb rating. The confusion matrix gives an indication of how well the regression model performs, and an accuracy rate can be calculated from it. </a:t>
            </a:r>
          </a:p>
        </p:txBody>
      </p:sp>
      <p:sp>
        <p:nvSpPr>
          <p:cNvPr id="44" name="TextBox 43"/>
          <p:cNvSpPr txBox="1"/>
          <p:nvPr/>
        </p:nvSpPr>
        <p:spPr>
          <a:xfrm>
            <a:off x="25697678" y="14141303"/>
            <a:ext cx="12501837" cy="707886"/>
          </a:xfrm>
          <a:prstGeom prst="rect">
            <a:avLst/>
          </a:prstGeom>
          <a:noFill/>
        </p:spPr>
        <p:txBody>
          <a:bodyPr wrap="square" rtlCol="0">
            <a:spAutoFit/>
          </a:bodyPr>
          <a:lstStyle/>
          <a:p>
            <a:pPr algn="just"/>
            <a:r>
              <a:rPr lang="en-US" sz="2000" dirty="0">
                <a:solidFill>
                  <a:schemeClr val="bg1"/>
                </a:solidFill>
              </a:rPr>
              <a:t>A good score is defined as having a value greater than or equal to the mean of the values from the data. A bad score would be less than the mean. When “Good” is predicted, it is correct 79% of the time, according to the precision table. </a:t>
            </a:r>
          </a:p>
        </p:txBody>
      </p:sp>
      <p:sp>
        <p:nvSpPr>
          <p:cNvPr id="46" name="TextBox 45"/>
          <p:cNvSpPr txBox="1"/>
          <p:nvPr/>
        </p:nvSpPr>
        <p:spPr>
          <a:xfrm>
            <a:off x="35689336" y="10704747"/>
            <a:ext cx="2467965" cy="477054"/>
          </a:xfrm>
          <a:prstGeom prst="rect">
            <a:avLst/>
          </a:prstGeom>
          <a:noFill/>
        </p:spPr>
        <p:txBody>
          <a:bodyPr wrap="square" rtlCol="0">
            <a:spAutoFit/>
          </a:bodyPr>
          <a:lstStyle/>
          <a:p>
            <a:r>
              <a:rPr lang="en-US" sz="2500" dirty="0">
                <a:solidFill>
                  <a:srgbClr val="FF0000"/>
                </a:solidFill>
              </a:rPr>
              <a:t>Accuracy: </a:t>
            </a:r>
            <a:r>
              <a:rPr lang="en-US" sz="2500" u="sng" dirty="0">
                <a:solidFill>
                  <a:srgbClr val="FF0000"/>
                </a:solidFill>
              </a:rPr>
              <a:t>0.7458</a:t>
            </a:r>
            <a:r>
              <a:rPr lang="en-US" sz="2500" dirty="0">
                <a:solidFill>
                  <a:srgbClr val="FF0000"/>
                </a:solidFill>
              </a:rPr>
              <a:t> </a:t>
            </a:r>
          </a:p>
        </p:txBody>
      </p:sp>
      <p:sp>
        <p:nvSpPr>
          <p:cNvPr id="59" name="TextBox 62"/>
          <p:cNvSpPr txBox="1"/>
          <p:nvPr/>
        </p:nvSpPr>
        <p:spPr>
          <a:xfrm>
            <a:off x="38977433" y="14238215"/>
            <a:ext cx="11477827" cy="5262979"/>
          </a:xfrm>
          <a:prstGeom prst="rect">
            <a:avLst/>
          </a:prstGeom>
          <a:noFill/>
        </p:spPr>
        <p:txBody>
          <a:bodyPr wrap="square" rtlCol="0">
            <a:spAutoFit/>
          </a:bodyPr>
          <a:ls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a:lstStyle>
          <a:p>
            <a:pPr marL="342900" lvl="0" indent="-342900">
              <a:buFont typeface="Arial"/>
              <a:buChar char="•"/>
            </a:pPr>
            <a:r>
              <a:rPr lang="en-US" sz="2400" dirty="0">
                <a:solidFill>
                  <a:schemeClr val="bg1"/>
                </a:solidFill>
              </a:rPr>
              <a:t>Production budgets can range from the a few thousand to hundreds of millions of dollars. If a company has an easy way to quickly judge the consumers interest this can help them decide whether a movie is worth making and/or if the expenditure should be decreased, potentially saving the firm millions of dollars.  </a:t>
            </a:r>
          </a:p>
          <a:p>
            <a:pPr marL="342900" lvl="0" indent="-342900">
              <a:buFont typeface="Arial"/>
              <a:buChar char="•"/>
            </a:pPr>
            <a:r>
              <a:rPr lang="en-US" sz="2400" dirty="0">
                <a:solidFill>
                  <a:schemeClr val="bg1"/>
                </a:solidFill>
              </a:rPr>
              <a:t>Using the regression models, a production company could get a good idea of how well a movie will be received before the movie is released. This could give them a notion about budget. Since all of the models have similar MSE, depending on if a production company wanted to be conservative or aggressive, they could use the linear regression model (aggressive) or the regression tree (conservative). </a:t>
            </a:r>
          </a:p>
          <a:p>
            <a:pPr marL="342900" lvl="0" indent="-342900">
              <a:buFont typeface="Arial"/>
              <a:buChar char="•"/>
            </a:pPr>
            <a:r>
              <a:rPr lang="en-US" sz="2400" dirty="0">
                <a:solidFill>
                  <a:schemeClr val="bg1"/>
                </a:solidFill>
              </a:rPr>
              <a:t>The classification models could be used for a general idea about the movie, similar to rotten tomato’s fresh rating, with around a 75% accuracy rate. This could be used to immediately identify if the movie should be considered for production. </a:t>
            </a:r>
          </a:p>
          <a:p>
            <a:pPr marL="342900" lvl="0" indent="-342900">
              <a:buFont typeface="Arial"/>
              <a:buChar char="•"/>
            </a:pPr>
            <a:r>
              <a:rPr lang="en-US" sz="2400" dirty="0">
                <a:solidFill>
                  <a:schemeClr val="bg1"/>
                </a:solidFill>
              </a:rPr>
              <a:t>Overall the classification models perform slightly better (the highest accuracy being 78%) and we might be able to enhance the accuracy further by pruning the models. </a:t>
            </a:r>
          </a:p>
        </p:txBody>
      </p:sp>
      <p:grpSp>
        <p:nvGrpSpPr>
          <p:cNvPr id="67" name="Group 66"/>
          <p:cNvGrpSpPr/>
          <p:nvPr/>
        </p:nvGrpSpPr>
        <p:grpSpPr>
          <a:xfrm>
            <a:off x="38684407" y="7919480"/>
            <a:ext cx="3827985" cy="3057417"/>
            <a:chOff x="38637429" y="7919480"/>
            <a:chExt cx="3827985" cy="3057417"/>
          </a:xfrm>
        </p:grpSpPr>
        <p:pic>
          <p:nvPicPr>
            <p:cNvPr id="61" name="Picture 60" descr="http://media.gettyimages.com/videos/balloon-message-bubbles-quote-video-id92865374?s=640x640"/>
            <p:cNvPicPr>
              <a:picLocks noChangeAspect="1" noChangeArrowheads="1"/>
            </p:cNvPicPr>
            <p:nvPr/>
          </p:nvPicPr>
          <p:blipFill rotWithShape="1">
            <a:blip r:embed="rId11">
              <a:extLst>
                <a:ext uri="{28A0092B-C50C-407E-A947-70E740481C1C}">
                  <a14:useLocalDpi xmlns:a14="http://schemas.microsoft.com/office/drawing/2010/main" val="0"/>
                </a:ext>
              </a:extLst>
            </a:blip>
            <a:srcRect l="21197" t="10955" r="20644" b="12333"/>
            <a:stretch/>
          </p:blipFill>
          <p:spPr bwMode="auto">
            <a:xfrm>
              <a:off x="38637429" y="7919480"/>
              <a:ext cx="3827985" cy="3057417"/>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8"/>
            <p:cNvSpPr txBox="1"/>
            <p:nvPr/>
          </p:nvSpPr>
          <p:spPr>
            <a:xfrm>
              <a:off x="38655319" y="8159163"/>
              <a:ext cx="3478652" cy="1785104"/>
            </a:xfrm>
            <a:prstGeom prst="rect">
              <a:avLst/>
            </a:prstGeom>
            <a:noFill/>
          </p:spPr>
          <p:txBody>
            <a:bodyPr wrap="square" rtlCol="0">
              <a:spAutoFit/>
            </a:bodyPr>
            <a:ls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a:lstStyle>
            <a:p>
              <a:pPr algn="just"/>
              <a:r>
                <a:rPr lang="en-US" sz="2200" dirty="0"/>
                <a:t>For the classification models, the random forest seemed to perform slightly better than the logistic according to the accuracy rate. </a:t>
              </a:r>
            </a:p>
          </p:txBody>
        </p:sp>
      </p:grpSp>
      <p:grpSp>
        <p:nvGrpSpPr>
          <p:cNvPr id="45" name="Group 44"/>
          <p:cNvGrpSpPr/>
          <p:nvPr/>
        </p:nvGrpSpPr>
        <p:grpSpPr>
          <a:xfrm>
            <a:off x="38557200" y="3514187"/>
            <a:ext cx="3825240" cy="2978054"/>
            <a:chOff x="38557200" y="3514187"/>
            <a:chExt cx="3825240" cy="2978054"/>
          </a:xfrm>
        </p:grpSpPr>
        <p:pic>
          <p:nvPicPr>
            <p:cNvPr id="60" name="Picture 59" descr="http://www.pptbackground.net/background/Bubble-Talk-image-Powerpoint-for-Powerpoint-Templates.jpg"/>
            <p:cNvPicPr>
              <a:picLocks noChangeAspect="1" noChangeArrowheads="1"/>
            </p:cNvPicPr>
            <p:nvPr/>
          </p:nvPicPr>
          <p:blipFill rotWithShape="1">
            <a:blip r:embed="rId12">
              <a:extLst>
                <a:ext uri="{28A0092B-C50C-407E-A947-70E740481C1C}">
                  <a14:useLocalDpi xmlns:a14="http://schemas.microsoft.com/office/drawing/2010/main" val="0"/>
                </a:ext>
              </a:extLst>
            </a:blip>
            <a:srcRect l="4419" r="2735" b="9967"/>
            <a:stretch/>
          </p:blipFill>
          <p:spPr bwMode="auto">
            <a:xfrm>
              <a:off x="38557200" y="3514187"/>
              <a:ext cx="3825240" cy="2978054"/>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42"/>
            <p:cNvSpPr txBox="1"/>
            <p:nvPr/>
          </p:nvSpPr>
          <p:spPr>
            <a:xfrm>
              <a:off x="38828629" y="3685086"/>
              <a:ext cx="3139569" cy="2123658"/>
            </a:xfrm>
            <a:prstGeom prst="rect">
              <a:avLst/>
            </a:prstGeom>
            <a:noFill/>
          </p:spPr>
          <p:txBody>
            <a:bodyPr wrap="square" rtlCol="0">
              <a:spAutoFit/>
            </a:bodyPr>
            <a:ls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a:lstStyle>
            <a:p>
              <a:pPr algn="just"/>
              <a:r>
                <a:rPr lang="en-US" sz="2200" dirty="0"/>
                <a:t>A single layer in a neural net using regression  is basically linear regression so the results were almost the same between these two models. </a:t>
              </a:r>
            </a:p>
          </p:txBody>
        </p:sp>
      </p:grpSp>
      <p:sp>
        <p:nvSpPr>
          <p:cNvPr id="26" name="TextBox 25"/>
          <p:cNvSpPr txBox="1"/>
          <p:nvPr/>
        </p:nvSpPr>
        <p:spPr>
          <a:xfrm>
            <a:off x="13350322" y="4060326"/>
            <a:ext cx="3446684" cy="646331"/>
          </a:xfrm>
          <a:prstGeom prst="rect">
            <a:avLst/>
          </a:prstGeom>
          <a:noFill/>
        </p:spPr>
        <p:txBody>
          <a:bodyPr wrap="square" rtlCol="0">
            <a:spAutoFit/>
          </a:bodyPr>
          <a:lstStyle/>
          <a:p>
            <a:r>
              <a:rPr lang="en-US" sz="3600" dirty="0">
                <a:solidFill>
                  <a:schemeClr val="bg1"/>
                </a:solidFill>
              </a:rPr>
              <a:t>Linear Regression</a:t>
            </a:r>
          </a:p>
        </p:txBody>
      </p:sp>
      <p:sp>
        <p:nvSpPr>
          <p:cNvPr id="25" name="TextBox 24"/>
          <p:cNvSpPr txBox="1"/>
          <p:nvPr/>
        </p:nvSpPr>
        <p:spPr>
          <a:xfrm>
            <a:off x="13350322" y="9601149"/>
            <a:ext cx="3769272" cy="646331"/>
          </a:xfrm>
          <a:prstGeom prst="rect">
            <a:avLst/>
          </a:prstGeom>
          <a:noFill/>
        </p:spPr>
        <p:txBody>
          <a:bodyPr wrap="square" rtlCol="0">
            <a:spAutoFit/>
          </a:bodyPr>
          <a:lstStyle/>
          <a:p>
            <a:r>
              <a:rPr lang="en-US" sz="3600" dirty="0">
                <a:solidFill>
                  <a:schemeClr val="bg1"/>
                </a:solidFill>
              </a:rPr>
              <a:t>Regression Tree</a:t>
            </a:r>
          </a:p>
        </p:txBody>
      </p:sp>
      <p:sp>
        <p:nvSpPr>
          <p:cNvPr id="6" name="TextBox 5"/>
          <p:cNvSpPr txBox="1"/>
          <p:nvPr/>
        </p:nvSpPr>
        <p:spPr>
          <a:xfrm>
            <a:off x="13427540" y="16650555"/>
            <a:ext cx="2590800" cy="646331"/>
          </a:xfrm>
          <a:prstGeom prst="rect">
            <a:avLst/>
          </a:prstGeom>
          <a:noFill/>
        </p:spPr>
        <p:txBody>
          <a:bodyPr wrap="square" rtlCol="0">
            <a:spAutoFit/>
          </a:bodyPr>
          <a:lstStyle/>
          <a:p>
            <a:r>
              <a:rPr lang="en-US" sz="3600" dirty="0">
                <a:solidFill>
                  <a:schemeClr val="bg1"/>
                </a:solidFill>
              </a:rPr>
              <a:t>Neural Net </a:t>
            </a:r>
          </a:p>
        </p:txBody>
      </p:sp>
      <p:sp>
        <p:nvSpPr>
          <p:cNvPr id="28" name="TextBox 27"/>
          <p:cNvSpPr txBox="1"/>
          <p:nvPr/>
        </p:nvSpPr>
        <p:spPr>
          <a:xfrm>
            <a:off x="26402886" y="3997535"/>
            <a:ext cx="3894284" cy="646331"/>
          </a:xfrm>
          <a:prstGeom prst="rect">
            <a:avLst/>
          </a:prstGeom>
          <a:noFill/>
        </p:spPr>
        <p:txBody>
          <a:bodyPr wrap="square" rtlCol="0">
            <a:spAutoFit/>
          </a:bodyPr>
          <a:lstStyle/>
          <a:p>
            <a:r>
              <a:rPr lang="en-US" sz="3600" dirty="0">
                <a:solidFill>
                  <a:schemeClr val="bg1"/>
                </a:solidFill>
              </a:rPr>
              <a:t>Logistic Regression</a:t>
            </a:r>
          </a:p>
        </p:txBody>
      </p:sp>
      <p:sp>
        <p:nvSpPr>
          <p:cNvPr id="27" name="TextBox 26"/>
          <p:cNvSpPr txBox="1"/>
          <p:nvPr/>
        </p:nvSpPr>
        <p:spPr>
          <a:xfrm>
            <a:off x="26334971" y="15522284"/>
            <a:ext cx="3894284" cy="646331"/>
          </a:xfrm>
          <a:prstGeom prst="rect">
            <a:avLst/>
          </a:prstGeom>
          <a:noFill/>
        </p:spPr>
        <p:txBody>
          <a:bodyPr wrap="square" rtlCol="0">
            <a:spAutoFit/>
          </a:bodyPr>
          <a:lstStyle/>
          <a:p>
            <a:r>
              <a:rPr lang="en-US" sz="3600" dirty="0">
                <a:solidFill>
                  <a:schemeClr val="bg1"/>
                </a:solidFill>
              </a:rPr>
              <a:t>Random Forest</a:t>
            </a:r>
          </a:p>
        </p:txBody>
      </p:sp>
      <p:sp>
        <p:nvSpPr>
          <p:cNvPr id="71" name="TextBox 38"/>
          <p:cNvSpPr txBox="1"/>
          <p:nvPr/>
        </p:nvSpPr>
        <p:spPr>
          <a:xfrm flipH="1">
            <a:off x="13123855" y="7532515"/>
            <a:ext cx="6607750" cy="1631216"/>
          </a:xfrm>
          <a:prstGeom prst="rect">
            <a:avLst/>
          </a:prstGeom>
          <a:noFill/>
        </p:spPr>
        <p:txBody>
          <a:bodyPr wrap="square" rtlCol="0">
            <a:spAutoFit/>
          </a:bodyPr>
          <a:ls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a:lstStyle>
          <a:p>
            <a:pPr algn="just"/>
            <a:r>
              <a:rPr lang="en-US" sz="2000" dirty="0">
                <a:solidFill>
                  <a:schemeClr val="bg1"/>
                </a:solidFill>
              </a:rPr>
              <a:t>The Linear Regression gives a distributed </a:t>
            </a:r>
            <a:r>
              <a:rPr lang="en-US" sz="2000" dirty="0" smtClean="0">
                <a:solidFill>
                  <a:schemeClr val="bg1"/>
                </a:solidFill>
              </a:rPr>
              <a:t>performance, </a:t>
            </a:r>
            <a:r>
              <a:rPr lang="en-US" sz="2000" dirty="0">
                <a:solidFill>
                  <a:schemeClr val="bg1"/>
                </a:solidFill>
              </a:rPr>
              <a:t>predicting well for some range but adding false predictions  along some. The most  important predictor was found to be the cast </a:t>
            </a:r>
            <a:r>
              <a:rPr lang="en-US" sz="2000" dirty="0" smtClean="0">
                <a:solidFill>
                  <a:schemeClr val="bg1"/>
                </a:solidFill>
              </a:rPr>
              <a:t>Facebook </a:t>
            </a:r>
            <a:r>
              <a:rPr lang="en-US" sz="2000" dirty="0">
                <a:solidFill>
                  <a:schemeClr val="bg1"/>
                </a:solidFill>
              </a:rPr>
              <a:t>likes, showing that the popularity of the cast is a determining factor in </a:t>
            </a:r>
            <a:r>
              <a:rPr lang="en-US" sz="2000" dirty="0" smtClean="0">
                <a:solidFill>
                  <a:schemeClr val="bg1"/>
                </a:solidFill>
              </a:rPr>
              <a:t>IMDb </a:t>
            </a:r>
            <a:r>
              <a:rPr lang="en-US" sz="2000" dirty="0">
                <a:solidFill>
                  <a:schemeClr val="bg1"/>
                </a:solidFill>
              </a:rPr>
              <a:t>ratings.</a:t>
            </a:r>
          </a:p>
        </p:txBody>
      </p:sp>
      <p:sp>
        <p:nvSpPr>
          <p:cNvPr id="72" name="TextBox 71"/>
          <p:cNvSpPr txBox="1"/>
          <p:nvPr/>
        </p:nvSpPr>
        <p:spPr>
          <a:xfrm flipH="1">
            <a:off x="18963506" y="12153855"/>
            <a:ext cx="6030357" cy="3785652"/>
          </a:xfrm>
          <a:prstGeom prst="rect">
            <a:avLst/>
          </a:prstGeom>
          <a:noFill/>
        </p:spPr>
        <p:txBody>
          <a:bodyPr wrap="square" rtlCol="0">
            <a:spAutoFit/>
          </a:bodyPr>
          <a:lstStyle/>
          <a:p>
            <a:pPr algn="just"/>
            <a:r>
              <a:rPr lang="en-US" sz="2000" dirty="0">
                <a:solidFill>
                  <a:schemeClr val="bg1"/>
                </a:solidFill>
              </a:rPr>
              <a:t>The Regression Tree predicts IMDB scores 5.5 to 7.5 more accurate then scores lower than 5 and higher than 8.5.</a:t>
            </a:r>
          </a:p>
          <a:p>
            <a:pPr algn="just"/>
            <a:r>
              <a:rPr lang="en-US" sz="2000" dirty="0">
                <a:solidFill>
                  <a:schemeClr val="bg1"/>
                </a:solidFill>
              </a:rPr>
              <a:t>Generally, more voted users result in higher </a:t>
            </a:r>
            <a:r>
              <a:rPr lang="en-US" sz="2000" dirty="0" smtClean="0">
                <a:solidFill>
                  <a:schemeClr val="bg1"/>
                </a:solidFill>
              </a:rPr>
              <a:t>scores</a:t>
            </a:r>
          </a:p>
          <a:p>
            <a:pPr algn="just"/>
            <a:r>
              <a:rPr lang="en-US" sz="2000" dirty="0" smtClean="0">
                <a:solidFill>
                  <a:schemeClr val="bg1"/>
                </a:solidFill>
              </a:rPr>
              <a:t>From the regression tree (not shown here), more </a:t>
            </a:r>
            <a:r>
              <a:rPr lang="en-US" sz="2000" dirty="0" err="1" smtClean="0">
                <a:solidFill>
                  <a:schemeClr val="bg1"/>
                </a:solidFill>
              </a:rPr>
              <a:t>facebook</a:t>
            </a:r>
            <a:r>
              <a:rPr lang="en-US" sz="2000" dirty="0" smtClean="0">
                <a:solidFill>
                  <a:schemeClr val="bg1"/>
                </a:solidFill>
              </a:rPr>
              <a:t> likes (for actor 1, actor 2, director, movie, …</a:t>
            </a:r>
            <a:r>
              <a:rPr lang="en-US" sz="2000" dirty="0" err="1" smtClean="0">
                <a:solidFill>
                  <a:schemeClr val="bg1"/>
                </a:solidFill>
              </a:rPr>
              <a:t>etc</a:t>
            </a:r>
            <a:r>
              <a:rPr lang="en-US" sz="2000" dirty="0" smtClean="0">
                <a:solidFill>
                  <a:schemeClr val="bg1"/>
                </a:solidFill>
              </a:rPr>
              <a:t>) result  in higher IMDB scores, while more number of critic reviews result in lower IMDB scores</a:t>
            </a:r>
          </a:p>
          <a:p>
            <a:pPr algn="just"/>
            <a:r>
              <a:rPr lang="en-US" sz="2000" dirty="0" smtClean="0">
                <a:solidFill>
                  <a:schemeClr val="bg1"/>
                </a:solidFill>
              </a:rPr>
              <a:t>The MSE value 0.589 is manually calculated from the Cumulative sum of [Sample(i)*MSE(i)] / # number of samples, where Sample(i) and MSE(i) is shown in each box at the end of the regression tree</a:t>
            </a:r>
            <a:endParaRPr lang="en-US" sz="2000" dirty="0">
              <a:solidFill>
                <a:schemeClr val="bg1"/>
              </a:solidFill>
            </a:endParaRPr>
          </a:p>
        </p:txBody>
      </p:sp>
      <p:pic>
        <p:nvPicPr>
          <p:cNvPr id="73" name="Picture 72"/>
          <p:cNvPicPr/>
          <p:nvPr/>
        </p:nvPicPr>
        <p:blipFill>
          <a:blip r:embed="rId13">
            <a:extLst>
              <a:ext uri="{28A0092B-C50C-407E-A947-70E740481C1C}">
                <a14:useLocalDpi xmlns:a14="http://schemas.microsoft.com/office/drawing/2010/main" val="0"/>
              </a:ext>
            </a:extLst>
          </a:blip>
          <a:srcRect/>
          <a:stretch>
            <a:fillRect/>
          </a:stretch>
        </p:blipFill>
        <p:spPr bwMode="auto">
          <a:xfrm>
            <a:off x="19276629" y="10469190"/>
            <a:ext cx="2493400" cy="1298415"/>
          </a:xfrm>
          <a:prstGeom prst="rect">
            <a:avLst/>
          </a:prstGeom>
          <a:noFill/>
          <a:ln>
            <a:noFill/>
          </a:ln>
        </p:spPr>
      </p:pic>
      <p:pic>
        <p:nvPicPr>
          <p:cNvPr id="74" name="Picture 73"/>
          <p:cNvPicPr/>
          <p:nvPr/>
        </p:nvPicPr>
        <p:blipFill>
          <a:blip r:embed="rId14">
            <a:extLst>
              <a:ext uri="{28A0092B-C50C-407E-A947-70E740481C1C}">
                <a14:useLocalDpi xmlns:a14="http://schemas.microsoft.com/office/drawing/2010/main" val="0"/>
              </a:ext>
            </a:extLst>
          </a:blip>
          <a:srcRect/>
          <a:stretch>
            <a:fillRect/>
          </a:stretch>
        </p:blipFill>
        <p:spPr bwMode="auto">
          <a:xfrm>
            <a:off x="13184724" y="17997942"/>
            <a:ext cx="2767691" cy="1859903"/>
          </a:xfrm>
          <a:prstGeom prst="rect">
            <a:avLst/>
          </a:prstGeom>
          <a:noFill/>
          <a:ln>
            <a:noFill/>
          </a:ln>
        </p:spPr>
      </p:pic>
      <p:pic>
        <p:nvPicPr>
          <p:cNvPr id="75" name="Picture 74"/>
          <p:cNvPicPr/>
          <p:nvPr/>
        </p:nvPicPr>
        <p:blipFill>
          <a:blip r:embed="rId15">
            <a:extLst>
              <a:ext uri="{28A0092B-C50C-407E-A947-70E740481C1C}">
                <a14:useLocalDpi xmlns:a14="http://schemas.microsoft.com/office/drawing/2010/main" val="0"/>
              </a:ext>
            </a:extLst>
          </a:blip>
          <a:srcRect/>
          <a:stretch>
            <a:fillRect/>
          </a:stretch>
        </p:blipFill>
        <p:spPr bwMode="auto">
          <a:xfrm>
            <a:off x="13425009" y="5435959"/>
            <a:ext cx="2548403" cy="1523067"/>
          </a:xfrm>
          <a:prstGeom prst="rect">
            <a:avLst/>
          </a:prstGeom>
          <a:noFill/>
          <a:ln>
            <a:noFill/>
          </a:ln>
        </p:spPr>
      </p:pic>
      <p:pic>
        <p:nvPicPr>
          <p:cNvPr id="76" name="table"/>
          <p:cNvPicPr>
            <a:picLocks noChangeAspect="1"/>
          </p:cNvPicPr>
          <p:nvPr/>
        </p:nvPicPr>
        <p:blipFill>
          <a:blip r:embed="rId16"/>
          <a:stretch>
            <a:fillRect/>
          </a:stretch>
        </p:blipFill>
        <p:spPr>
          <a:xfrm>
            <a:off x="450903" y="9315309"/>
            <a:ext cx="8106849" cy="5468030"/>
          </a:xfrm>
          <a:prstGeom prst="rect">
            <a:avLst/>
          </a:prstGeom>
        </p:spPr>
      </p:pic>
      <p:sp>
        <p:nvSpPr>
          <p:cNvPr id="77" name="TextBox 76"/>
          <p:cNvSpPr txBox="1"/>
          <p:nvPr/>
        </p:nvSpPr>
        <p:spPr>
          <a:xfrm>
            <a:off x="35526477" y="16004597"/>
            <a:ext cx="2901711" cy="477054"/>
          </a:xfrm>
          <a:prstGeom prst="rect">
            <a:avLst/>
          </a:prstGeom>
          <a:noFill/>
        </p:spPr>
        <p:txBody>
          <a:bodyPr wrap="square" rtlCol="0">
            <a:spAutoFit/>
          </a:bodyPr>
          <a:lstStyle/>
          <a:p>
            <a:r>
              <a:rPr lang="en-US" sz="2500" dirty="0">
                <a:solidFill>
                  <a:srgbClr val="FF0000"/>
                </a:solidFill>
              </a:rPr>
              <a:t>Accuracy: </a:t>
            </a:r>
            <a:r>
              <a:rPr lang="en-US" sz="2500" u="sng" dirty="0">
                <a:solidFill>
                  <a:srgbClr val="FF0000"/>
                </a:solidFill>
              </a:rPr>
              <a:t>0.7804</a:t>
            </a:r>
            <a:r>
              <a:rPr lang="en-US" sz="2500" dirty="0">
                <a:solidFill>
                  <a:srgbClr val="FF0000"/>
                </a:solidFill>
              </a:rPr>
              <a:t> </a:t>
            </a:r>
          </a:p>
        </p:txBody>
      </p:sp>
      <p:pic>
        <p:nvPicPr>
          <p:cNvPr id="78" name="Picture 7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860265" y="3802767"/>
            <a:ext cx="4693433" cy="1096190"/>
          </a:xfrm>
          <a:prstGeom prst="rect">
            <a:avLst/>
          </a:prstGeom>
        </p:spPr>
      </p:pic>
      <p:pic>
        <p:nvPicPr>
          <p:cNvPr id="79" name="Picture 7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860265" y="15350168"/>
            <a:ext cx="4014675" cy="1054862"/>
          </a:xfrm>
          <a:prstGeom prst="rect">
            <a:avLst/>
          </a:prstGeom>
        </p:spPr>
      </p:pic>
      <p:pic>
        <p:nvPicPr>
          <p:cNvPr id="80" name="Picture 7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958885" y="16518451"/>
            <a:ext cx="3096599" cy="992022"/>
          </a:xfrm>
          <a:prstGeom prst="rect">
            <a:avLst/>
          </a:prstGeom>
        </p:spPr>
      </p:pic>
      <p:pic>
        <p:nvPicPr>
          <p:cNvPr id="81" name="Picture 8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942433" y="9394596"/>
            <a:ext cx="3949364" cy="1059436"/>
          </a:xfrm>
          <a:prstGeom prst="rect">
            <a:avLst/>
          </a:prstGeom>
        </p:spPr>
      </p:pic>
      <p:pic>
        <p:nvPicPr>
          <p:cNvPr id="82" name="Picture 8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892072" y="3871722"/>
            <a:ext cx="4443767" cy="1037752"/>
          </a:xfrm>
          <a:prstGeom prst="rect">
            <a:avLst/>
          </a:prstGeom>
        </p:spPr>
      </p:pic>
      <p:grpSp>
        <p:nvGrpSpPr>
          <p:cNvPr id="83" name="Group 82"/>
          <p:cNvGrpSpPr/>
          <p:nvPr/>
        </p:nvGrpSpPr>
        <p:grpSpPr>
          <a:xfrm>
            <a:off x="4008990" y="4580466"/>
            <a:ext cx="5501338" cy="2332599"/>
            <a:chOff x="4002292" y="899410"/>
            <a:chExt cx="5501338" cy="2332599"/>
          </a:xfrm>
        </p:grpSpPr>
        <p:pic>
          <p:nvPicPr>
            <p:cNvPr id="84" name="Picture 83"/>
            <p:cNvPicPr>
              <a:picLocks noChangeAspect="1"/>
            </p:cNvPicPr>
            <p:nvPr/>
          </p:nvPicPr>
          <p:blipFill rotWithShape="1">
            <a:blip r:embed="rId6">
              <a:extLst>
                <a:ext uri="{28A0092B-C50C-407E-A947-70E740481C1C}">
                  <a14:useLocalDpi xmlns:a14="http://schemas.microsoft.com/office/drawing/2010/main" val="0"/>
                </a:ext>
              </a:extLst>
            </a:blip>
            <a:srcRect l="10631" t="10169" r="11527" b="10449"/>
            <a:stretch/>
          </p:blipFill>
          <p:spPr>
            <a:xfrm>
              <a:off x="4002292" y="899410"/>
              <a:ext cx="5501338" cy="2332599"/>
            </a:xfrm>
            <a:prstGeom prst="round2SameRect">
              <a:avLst/>
            </a:prstGeom>
          </p:spPr>
        </p:pic>
        <p:sp>
          <p:nvSpPr>
            <p:cNvPr id="85" name="TextBox 84"/>
            <p:cNvSpPr txBox="1"/>
            <p:nvPr/>
          </p:nvSpPr>
          <p:spPr>
            <a:xfrm>
              <a:off x="4171950" y="1927468"/>
              <a:ext cx="5163464" cy="1165384"/>
            </a:xfrm>
            <a:prstGeom prst="rect">
              <a:avLst/>
            </a:prstGeom>
            <a:solidFill>
              <a:srgbClr val="C00000"/>
            </a:solidFill>
          </p:spPr>
          <p:txBody>
            <a:bodyPr wrap="square" rtlCol="0">
              <a:spAutoFit/>
            </a:bodyPr>
            <a:lstStyle/>
            <a:p>
              <a:pPr algn="ctr"/>
              <a:r>
                <a:rPr lang="en-US" dirty="0"/>
                <a:t>The Data</a:t>
              </a:r>
            </a:p>
          </p:txBody>
        </p:sp>
      </p:grpSp>
      <p:sp>
        <p:nvSpPr>
          <p:cNvPr id="47" name="TextBox 46"/>
          <p:cNvSpPr txBox="1"/>
          <p:nvPr/>
        </p:nvSpPr>
        <p:spPr>
          <a:xfrm>
            <a:off x="400468" y="3461771"/>
            <a:ext cx="11913933" cy="1015663"/>
          </a:xfrm>
          <a:prstGeom prst="rect">
            <a:avLst/>
          </a:prstGeom>
          <a:noFill/>
        </p:spPr>
        <p:txBody>
          <a:bodyPr wrap="square" rtlCol="0">
            <a:spAutoFit/>
          </a:bodyPr>
          <a:lstStyle/>
          <a:p>
            <a:pPr algn="just"/>
            <a:r>
              <a:rPr lang="en-US" sz="2000" dirty="0">
                <a:solidFill>
                  <a:schemeClr val="bg1"/>
                </a:solidFill>
              </a:rPr>
              <a:t>Use regression models to predict the IMDb number score of a particular movie based on several features related to the movie, as well as classification models to predict whether the movie will be scored good or bad; compare the accuracy/error of the various models to determine which one would potentially give the best prediction. </a:t>
            </a:r>
          </a:p>
        </p:txBody>
      </p:sp>
      <p:pic>
        <p:nvPicPr>
          <p:cNvPr id="55" name="Picture 54"/>
          <p:cNvPicPr>
            <a:picLocks noChangeAspect="1"/>
          </p:cNvPicPr>
          <p:nvPr/>
        </p:nvPicPr>
        <p:blipFill>
          <a:blip r:embed="rId18"/>
          <a:stretch>
            <a:fillRect/>
          </a:stretch>
        </p:blipFill>
        <p:spPr>
          <a:xfrm>
            <a:off x="9147633" y="14511387"/>
            <a:ext cx="3145460" cy="5826556"/>
          </a:xfrm>
          <a:prstGeom prst="rect">
            <a:avLst/>
          </a:prstGeom>
        </p:spPr>
      </p:pic>
      <p:sp>
        <p:nvSpPr>
          <p:cNvPr id="87" name="TextBox 86"/>
          <p:cNvSpPr txBox="1"/>
          <p:nvPr/>
        </p:nvSpPr>
        <p:spPr>
          <a:xfrm>
            <a:off x="8922528" y="13653440"/>
            <a:ext cx="3542366" cy="584775"/>
          </a:xfrm>
          <a:prstGeom prst="rect">
            <a:avLst/>
          </a:prstGeom>
          <a:noFill/>
        </p:spPr>
        <p:txBody>
          <a:bodyPr wrap="square" rtlCol="0">
            <a:spAutoFit/>
          </a:bodyPr>
          <a:lstStyle/>
          <a:p>
            <a:pPr algn="ctr"/>
            <a:r>
              <a:rPr lang="en-US" sz="3200" dirty="0">
                <a:solidFill>
                  <a:schemeClr val="bg1"/>
                </a:solidFill>
              </a:rPr>
              <a:t>Importance</a:t>
            </a:r>
          </a:p>
        </p:txBody>
      </p:sp>
      <p:sp>
        <p:nvSpPr>
          <p:cNvPr id="88" name="TextBox 87"/>
          <p:cNvSpPr txBox="1"/>
          <p:nvPr/>
        </p:nvSpPr>
        <p:spPr>
          <a:xfrm>
            <a:off x="7146196" y="15182522"/>
            <a:ext cx="1790407" cy="5324535"/>
          </a:xfrm>
          <a:prstGeom prst="rect">
            <a:avLst/>
          </a:prstGeom>
          <a:noFill/>
        </p:spPr>
        <p:txBody>
          <a:bodyPr wrap="square" rtlCol="0">
            <a:spAutoFit/>
          </a:bodyPr>
          <a:lstStyle/>
          <a:p>
            <a:pPr algn="just"/>
            <a:r>
              <a:rPr lang="en-US" sz="2000" dirty="0">
                <a:solidFill>
                  <a:schemeClr val="bg1"/>
                </a:solidFill>
              </a:rPr>
              <a:t>Even though plot keywords and </a:t>
            </a:r>
            <a:r>
              <a:rPr lang="en-US" sz="2000" dirty="0" err="1">
                <a:solidFill>
                  <a:schemeClr val="bg1"/>
                </a:solidFill>
              </a:rPr>
              <a:t>imdb_link</a:t>
            </a:r>
            <a:r>
              <a:rPr lang="en-US" sz="2000" dirty="0">
                <a:solidFill>
                  <a:schemeClr val="bg1"/>
                </a:solidFill>
              </a:rPr>
              <a:t> had the highest symmetrical uncertainty, both were removed from the data set as they were found to be highly correlated to movie title, which is basically the id for the rating. </a:t>
            </a:r>
          </a:p>
        </p:txBody>
      </p:sp>
      <p:grpSp>
        <p:nvGrpSpPr>
          <p:cNvPr id="19" name="Group 18"/>
          <p:cNvGrpSpPr/>
          <p:nvPr/>
        </p:nvGrpSpPr>
        <p:grpSpPr>
          <a:xfrm>
            <a:off x="42339641" y="1146851"/>
            <a:ext cx="5501338" cy="2332599"/>
            <a:chOff x="42339641" y="1146851"/>
            <a:chExt cx="5501338" cy="2332599"/>
          </a:xfrm>
        </p:grpSpPr>
        <p:pic>
          <p:nvPicPr>
            <p:cNvPr id="50" name="Picture 49"/>
            <p:cNvPicPr>
              <a:picLocks noChangeAspect="1"/>
            </p:cNvPicPr>
            <p:nvPr/>
          </p:nvPicPr>
          <p:blipFill rotWithShape="1">
            <a:blip r:embed="rId6">
              <a:extLst>
                <a:ext uri="{28A0092B-C50C-407E-A947-70E740481C1C}">
                  <a14:useLocalDpi xmlns:a14="http://schemas.microsoft.com/office/drawing/2010/main" val="0"/>
                </a:ext>
              </a:extLst>
            </a:blip>
            <a:srcRect l="10631" t="10169" r="11527" b="10449"/>
            <a:stretch/>
          </p:blipFill>
          <p:spPr>
            <a:xfrm>
              <a:off x="42339641" y="1146851"/>
              <a:ext cx="5501338" cy="2332599"/>
            </a:xfrm>
            <a:prstGeom prst="round2SameRect">
              <a:avLst/>
            </a:prstGeom>
          </p:spPr>
        </p:pic>
        <p:sp>
          <p:nvSpPr>
            <p:cNvPr id="23" name="TextBox 22"/>
            <p:cNvSpPr txBox="1"/>
            <p:nvPr/>
          </p:nvSpPr>
          <p:spPr>
            <a:xfrm>
              <a:off x="42495114" y="2169875"/>
              <a:ext cx="5190392" cy="1165384"/>
            </a:xfrm>
            <a:prstGeom prst="rect">
              <a:avLst/>
            </a:prstGeom>
            <a:solidFill>
              <a:srgbClr val="C00000"/>
            </a:solidFill>
          </p:spPr>
          <p:txBody>
            <a:bodyPr wrap="square" rtlCol="0">
              <a:spAutoFit/>
            </a:bodyPr>
            <a:lstStyle/>
            <a:p>
              <a:pPr algn="ctr"/>
              <a:r>
                <a:rPr lang="en-US" dirty="0"/>
                <a:t>Results</a:t>
              </a:r>
            </a:p>
          </p:txBody>
        </p:sp>
      </p:grpSp>
      <p:grpSp>
        <p:nvGrpSpPr>
          <p:cNvPr id="68" name="Group 67"/>
          <p:cNvGrpSpPr/>
          <p:nvPr/>
        </p:nvGrpSpPr>
        <p:grpSpPr>
          <a:xfrm>
            <a:off x="46088977" y="6470888"/>
            <a:ext cx="4860495" cy="4556761"/>
            <a:chOff x="46088977" y="6470888"/>
            <a:chExt cx="4860495" cy="4556761"/>
          </a:xfrm>
        </p:grpSpPr>
        <p:pic>
          <p:nvPicPr>
            <p:cNvPr id="62" name="Picture 61" descr="15675-illustration-of-a-cartoon-speech-bubble-pv.png (958×958)"/>
            <p:cNvPicPr>
              <a:picLocks noChangeAspect="1" noChangeArrowheads="1"/>
            </p:cNvPicPr>
            <p:nvPr/>
          </p:nvPicPr>
          <p:blipFill rotWithShape="1">
            <a:blip r:embed="rId19">
              <a:extLst>
                <a:ext uri="{28A0092B-C50C-407E-A947-70E740481C1C}">
                  <a14:useLocalDpi xmlns:a14="http://schemas.microsoft.com/office/drawing/2010/main" val="0"/>
                </a:ext>
              </a:extLst>
            </a:blip>
            <a:srcRect l="3896" t="5747" r="5273" b="14138"/>
            <a:stretch/>
          </p:blipFill>
          <p:spPr bwMode="auto">
            <a:xfrm>
              <a:off x="46088977" y="6470888"/>
              <a:ext cx="4860495" cy="4556761"/>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59"/>
            <p:cNvSpPr txBox="1"/>
            <p:nvPr/>
          </p:nvSpPr>
          <p:spPr>
            <a:xfrm>
              <a:off x="46164177" y="6740768"/>
              <a:ext cx="4655162" cy="2800767"/>
            </a:xfrm>
            <a:prstGeom prst="rect">
              <a:avLst/>
            </a:prstGeom>
            <a:noFill/>
          </p:spPr>
          <p:txBody>
            <a:bodyPr wrap="square" rtlCol="0">
              <a:spAutoFit/>
            </a:bodyPr>
            <a:ls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a:lstStyle>
            <a:p>
              <a:pPr algn="just"/>
              <a:r>
                <a:rPr lang="en-US" sz="2200" dirty="0"/>
                <a:t>Of the regression models the tree performed best. Both the linear regression and neural net were skewed towards better scores and even predicted higher than 10 for a few movies while the tree predicted more conservatively and stayed within the score bounds. </a:t>
              </a:r>
            </a:p>
          </p:txBody>
        </p:sp>
      </p:grpSp>
      <p:grpSp>
        <p:nvGrpSpPr>
          <p:cNvPr id="35" name="Group 34"/>
          <p:cNvGrpSpPr/>
          <p:nvPr/>
        </p:nvGrpSpPr>
        <p:grpSpPr>
          <a:xfrm>
            <a:off x="42553299" y="4237819"/>
            <a:ext cx="3364820" cy="5963818"/>
            <a:chOff x="42553299" y="4237819"/>
            <a:chExt cx="3364820" cy="5963818"/>
          </a:xfrm>
        </p:grpSpPr>
        <p:pic>
          <p:nvPicPr>
            <p:cNvPr id="66" name="Picture 65"/>
            <p:cNvPicPr>
              <a:picLocks noChangeAspect="1"/>
            </p:cNvPicPr>
            <p:nvPr/>
          </p:nvPicPr>
          <p:blipFill rotWithShape="1">
            <a:blip r:embed="rId20"/>
            <a:srcRect l="5510" t="1359" r="4979" b="2626"/>
            <a:stretch/>
          </p:blipFill>
          <p:spPr>
            <a:xfrm>
              <a:off x="42553299" y="4237819"/>
              <a:ext cx="3364820" cy="5963818"/>
            </a:xfrm>
            <a:prstGeom prst="rect">
              <a:avLst/>
            </a:prstGeom>
          </p:spPr>
        </p:pic>
        <p:sp>
          <p:nvSpPr>
            <p:cNvPr id="91" name="TextBox 42"/>
            <p:cNvSpPr txBox="1"/>
            <p:nvPr/>
          </p:nvSpPr>
          <p:spPr>
            <a:xfrm>
              <a:off x="42692250" y="4420351"/>
              <a:ext cx="3086918" cy="4493538"/>
            </a:xfrm>
            <a:prstGeom prst="rect">
              <a:avLst/>
            </a:prstGeom>
            <a:noFill/>
          </p:spPr>
          <p:txBody>
            <a:bodyPr wrap="square" rtlCol="0">
              <a:spAutoFit/>
            </a:bodyPr>
            <a:ls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a:lstStyle>
            <a:p>
              <a:pPr algn="just"/>
              <a:r>
                <a:rPr lang="en-US" sz="2200" dirty="0"/>
                <a:t>The classification models gave the best results when using just two categories for the y-variable: </a:t>
              </a:r>
              <a:r>
                <a:rPr lang="en-US" sz="2200" dirty="0" smtClean="0"/>
                <a:t>Good or Bad</a:t>
              </a:r>
              <a:r>
                <a:rPr lang="en-US" sz="2200" dirty="0"/>
                <a:t>. While two versions of the Random Forest model were tested (with two categories vs. with three categories</a:t>
              </a:r>
              <a:r>
                <a:rPr lang="en-US" sz="2200" dirty="0" smtClean="0"/>
                <a:t>), </a:t>
              </a:r>
              <a:r>
                <a:rPr lang="en-US" sz="2200" dirty="0"/>
                <a:t>just two proved to have better precision and more valid confusion matrix.  </a:t>
              </a:r>
            </a:p>
          </p:txBody>
        </p:sp>
      </p:grpSp>
      <p:grpSp>
        <p:nvGrpSpPr>
          <p:cNvPr id="69" name="Group 68"/>
          <p:cNvGrpSpPr/>
          <p:nvPr/>
        </p:nvGrpSpPr>
        <p:grpSpPr>
          <a:xfrm>
            <a:off x="45918119" y="4207525"/>
            <a:ext cx="4846321" cy="1539240"/>
            <a:chOff x="45918119" y="4207525"/>
            <a:chExt cx="4846321" cy="1539240"/>
          </a:xfrm>
        </p:grpSpPr>
        <p:pic>
          <p:nvPicPr>
            <p:cNvPr id="92" name="Picture 91" descr="http://farm3.static.flickr.com/2274/2979328672_01214a0f59_o.png"/>
            <p:cNvPicPr/>
            <p:nvPr/>
          </p:nvPicPr>
          <p:blipFill rotWithShape="1">
            <a:blip r:embed="rId21">
              <a:extLst>
                <a:ext uri="{28A0092B-C50C-407E-A947-70E740481C1C}">
                  <a14:useLocalDpi xmlns:a14="http://schemas.microsoft.com/office/drawing/2010/main" val="0"/>
                </a:ext>
              </a:extLst>
            </a:blip>
            <a:srcRect l="13492" t="12945" r="4969" b="12516"/>
            <a:stretch/>
          </p:blipFill>
          <p:spPr bwMode="auto">
            <a:xfrm>
              <a:off x="45918119" y="4207525"/>
              <a:ext cx="4846321" cy="1539240"/>
            </a:xfrm>
            <a:prstGeom prst="rect">
              <a:avLst/>
            </a:prstGeom>
            <a:solidFill>
              <a:sysClr val="windowText" lastClr="000000"/>
            </a:solidFill>
            <a:ln>
              <a:noFill/>
            </a:ln>
          </p:spPr>
        </p:pic>
        <p:sp>
          <p:nvSpPr>
            <p:cNvPr id="90" name="TextBox 42"/>
            <p:cNvSpPr txBox="1"/>
            <p:nvPr/>
          </p:nvSpPr>
          <p:spPr>
            <a:xfrm>
              <a:off x="46865214" y="4428055"/>
              <a:ext cx="3726752" cy="1107996"/>
            </a:xfrm>
            <a:prstGeom prst="rect">
              <a:avLst/>
            </a:prstGeom>
            <a:noFill/>
          </p:spPr>
          <p:txBody>
            <a:bodyPr wrap="square" rtlCol="0">
              <a:spAutoFit/>
            </a:bodyPr>
            <a:ls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a:lstStyle>
            <a:p>
              <a:pPr algn="just"/>
              <a:r>
                <a:rPr lang="en-US" sz="2200" dirty="0"/>
                <a:t>All of the regression models were accurate to around half a point of the actual IMDb score.</a:t>
              </a:r>
            </a:p>
          </p:txBody>
        </p:sp>
      </p:grpSp>
      <p:sp>
        <p:nvSpPr>
          <p:cNvPr id="93" name="TextBox 92"/>
          <p:cNvSpPr txBox="1"/>
          <p:nvPr/>
        </p:nvSpPr>
        <p:spPr>
          <a:xfrm>
            <a:off x="16253483" y="17846968"/>
            <a:ext cx="2475275" cy="2246769"/>
          </a:xfrm>
          <a:prstGeom prst="rect">
            <a:avLst/>
          </a:prstGeom>
          <a:noFill/>
        </p:spPr>
        <p:txBody>
          <a:bodyPr wrap="square" rtlCol="0">
            <a:spAutoFit/>
          </a:bodyPr>
          <a:lstStyle/>
          <a:p>
            <a:pPr algn="just"/>
            <a:r>
              <a:rPr lang="en-US" sz="2000" dirty="0">
                <a:solidFill>
                  <a:schemeClr val="bg1"/>
                </a:solidFill>
              </a:rPr>
              <a:t>The MSE went down as more layers and nodes were added. The number of layers seemed to effect the model more than the number of nodes. </a:t>
            </a:r>
          </a:p>
        </p:txBody>
      </p:sp>
      <p:grpSp>
        <p:nvGrpSpPr>
          <p:cNvPr id="39" name="Group 38"/>
          <p:cNvGrpSpPr/>
          <p:nvPr/>
        </p:nvGrpSpPr>
        <p:grpSpPr>
          <a:xfrm>
            <a:off x="25814439" y="5233904"/>
            <a:ext cx="5845900" cy="8601906"/>
            <a:chOff x="26073130" y="5195020"/>
            <a:chExt cx="5531860" cy="8200295"/>
          </a:xfrm>
        </p:grpSpPr>
        <p:pic>
          <p:nvPicPr>
            <p:cNvPr id="37" name="Picture 36"/>
            <p:cNvPicPr>
              <a:picLocks noChangeAspect="1"/>
            </p:cNvPicPr>
            <p:nvPr/>
          </p:nvPicPr>
          <p:blipFill rotWithShape="1">
            <a:blip r:embed="rId22">
              <a:extLst>
                <a:ext uri="{28A0092B-C50C-407E-A947-70E740481C1C}">
                  <a14:useLocalDpi xmlns:a14="http://schemas.microsoft.com/office/drawing/2010/main" val="0"/>
                </a:ext>
              </a:extLst>
            </a:blip>
            <a:srcRect l="1690" t="869" r="3395" b="2254"/>
            <a:stretch/>
          </p:blipFill>
          <p:spPr>
            <a:xfrm>
              <a:off x="26088967" y="5688260"/>
              <a:ext cx="5516022" cy="7707055"/>
            </a:xfrm>
            <a:prstGeom prst="rect">
              <a:avLst/>
            </a:prstGeom>
          </p:spPr>
        </p:pic>
        <p:sp>
          <p:nvSpPr>
            <p:cNvPr id="17" name="TextBox 16"/>
            <p:cNvSpPr txBox="1"/>
            <p:nvPr/>
          </p:nvSpPr>
          <p:spPr>
            <a:xfrm>
              <a:off x="26073130" y="5195020"/>
              <a:ext cx="5531860" cy="493240"/>
            </a:xfrm>
            <a:prstGeom prst="rect">
              <a:avLst/>
            </a:prstGeom>
            <a:noFill/>
            <a:ln>
              <a:solidFill>
                <a:schemeClr val="bg1"/>
              </a:solidFill>
            </a:ln>
          </p:spPr>
          <p:txBody>
            <a:bodyPr wrap="square" rtlCol="0">
              <a:spAutoFit/>
            </a:bodyPr>
            <a:lstStyle/>
            <a:p>
              <a:r>
                <a:rPr lang="en-US" sz="2500" dirty="0">
                  <a:solidFill>
                    <a:schemeClr val="bg1"/>
                  </a:solidFill>
                </a:rPr>
                <a:t>Summary from Logit Regression output</a:t>
              </a:r>
            </a:p>
          </p:txBody>
        </p:sp>
      </p:grpSp>
      <p:sp>
        <p:nvSpPr>
          <p:cNvPr id="70" name="TextBox 69"/>
          <p:cNvSpPr txBox="1"/>
          <p:nvPr/>
        </p:nvSpPr>
        <p:spPr>
          <a:xfrm>
            <a:off x="38866380" y="21437368"/>
            <a:ext cx="11898060" cy="507831"/>
          </a:xfrm>
          <a:prstGeom prst="rect">
            <a:avLst/>
          </a:prstGeom>
          <a:noFill/>
          <a:ln w="38100">
            <a:solidFill>
              <a:schemeClr val="accent4"/>
            </a:solidFill>
          </a:ln>
        </p:spPr>
        <p:txBody>
          <a:bodyPr wrap="square" rtlCol="0">
            <a:spAutoFit/>
          </a:bodyPr>
          <a:lstStyle/>
          <a:p>
            <a:r>
              <a:rPr lang="en-US" sz="2700" dirty="0">
                <a:solidFill>
                  <a:srgbClr val="FF0000"/>
                </a:solidFill>
              </a:rPr>
              <a:t>Kristen </a:t>
            </a:r>
            <a:r>
              <a:rPr lang="en-US" sz="2700" dirty="0" err="1">
                <a:solidFill>
                  <a:srgbClr val="FF0000"/>
                </a:solidFill>
              </a:rPr>
              <a:t>Biskobing</a:t>
            </a:r>
            <a:r>
              <a:rPr lang="en-US" sz="2700" dirty="0">
                <a:solidFill>
                  <a:srgbClr val="C00000"/>
                </a:solidFill>
              </a:rPr>
              <a:t> </a:t>
            </a:r>
            <a:r>
              <a:rPr lang="en-US" sz="2700" dirty="0">
                <a:solidFill>
                  <a:schemeClr val="accent4"/>
                </a:solidFill>
              </a:rPr>
              <a:t>|</a:t>
            </a:r>
            <a:r>
              <a:rPr lang="en-US" sz="2700" dirty="0">
                <a:solidFill>
                  <a:srgbClr val="C00000"/>
                </a:solidFill>
              </a:rPr>
              <a:t> </a:t>
            </a:r>
            <a:r>
              <a:rPr lang="en-US" sz="2700" dirty="0">
                <a:solidFill>
                  <a:srgbClr val="FF0000"/>
                </a:solidFill>
              </a:rPr>
              <a:t>Neha Gandhi </a:t>
            </a:r>
            <a:r>
              <a:rPr lang="en-US" sz="2700" dirty="0">
                <a:solidFill>
                  <a:schemeClr val="accent4"/>
                </a:solidFill>
              </a:rPr>
              <a:t>|</a:t>
            </a:r>
            <a:r>
              <a:rPr lang="en-US" sz="2700" dirty="0">
                <a:solidFill>
                  <a:srgbClr val="C00000"/>
                </a:solidFill>
              </a:rPr>
              <a:t> </a:t>
            </a:r>
            <a:r>
              <a:rPr lang="en-US" sz="2700" dirty="0" err="1">
                <a:solidFill>
                  <a:srgbClr val="FF0000"/>
                </a:solidFill>
              </a:rPr>
              <a:t>Akhila</a:t>
            </a:r>
            <a:r>
              <a:rPr lang="en-US" sz="2700" dirty="0">
                <a:solidFill>
                  <a:srgbClr val="FF0000"/>
                </a:solidFill>
              </a:rPr>
              <a:t> </a:t>
            </a:r>
            <a:r>
              <a:rPr lang="en-US" sz="2700" dirty="0" err="1">
                <a:solidFill>
                  <a:srgbClr val="FF0000"/>
                </a:solidFill>
              </a:rPr>
              <a:t>Puthengot</a:t>
            </a:r>
            <a:r>
              <a:rPr lang="en-US" sz="2700" dirty="0">
                <a:solidFill>
                  <a:srgbClr val="FF0000"/>
                </a:solidFill>
              </a:rPr>
              <a:t> </a:t>
            </a:r>
            <a:r>
              <a:rPr lang="en-US" sz="2700" dirty="0">
                <a:solidFill>
                  <a:schemeClr val="accent4"/>
                </a:solidFill>
              </a:rPr>
              <a:t>|</a:t>
            </a:r>
            <a:r>
              <a:rPr lang="en-US" sz="2700" dirty="0">
                <a:solidFill>
                  <a:srgbClr val="C00000"/>
                </a:solidFill>
              </a:rPr>
              <a:t> </a:t>
            </a:r>
            <a:r>
              <a:rPr lang="en-US" sz="2700" dirty="0">
                <a:solidFill>
                  <a:srgbClr val="FF0000"/>
                </a:solidFill>
              </a:rPr>
              <a:t>Faariya Sheikh </a:t>
            </a:r>
            <a:r>
              <a:rPr lang="en-US" sz="2700" dirty="0">
                <a:solidFill>
                  <a:schemeClr val="accent4"/>
                </a:solidFill>
              </a:rPr>
              <a:t>|</a:t>
            </a:r>
            <a:r>
              <a:rPr lang="en-US" sz="2700" dirty="0">
                <a:solidFill>
                  <a:srgbClr val="C00000"/>
                </a:solidFill>
              </a:rPr>
              <a:t> </a:t>
            </a:r>
            <a:r>
              <a:rPr lang="en-US" sz="2700" dirty="0">
                <a:solidFill>
                  <a:srgbClr val="FF0000"/>
                </a:solidFill>
              </a:rPr>
              <a:t>Andrew Yang</a:t>
            </a:r>
          </a:p>
        </p:txBody>
      </p:sp>
    </p:spTree>
    <p:extLst>
      <p:ext uri="{BB962C8B-B14F-4D97-AF65-F5344CB8AC3E}">
        <p14:creationId xmlns:p14="http://schemas.microsoft.com/office/powerpoint/2010/main" val="1990352482"/>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1484</TotalTime>
  <Words>1380</Words>
  <Application>Microsoft Office PowerPoint</Application>
  <PresentationFormat>Custom</PresentationFormat>
  <Paragraphs>113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Molnar</dc:creator>
  <cp:lastModifiedBy>Faariya Sheikh</cp:lastModifiedBy>
  <cp:revision>118</cp:revision>
  <dcterms:created xsi:type="dcterms:W3CDTF">2016-04-21T21:55:58Z</dcterms:created>
  <dcterms:modified xsi:type="dcterms:W3CDTF">2016-12-08T21:37:10Z</dcterms:modified>
</cp:coreProperties>
</file>