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9"/>
  </p:notesMasterIdLst>
  <p:handoutMasterIdLst>
    <p:handoutMasterId r:id="rId70"/>
  </p:handoutMasterIdLst>
  <p:sldIdLst>
    <p:sldId id="296" r:id="rId2"/>
    <p:sldId id="297" r:id="rId3"/>
    <p:sldId id="330"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 id="470" r:id="rId35"/>
    <p:sldId id="471" r:id="rId36"/>
    <p:sldId id="472" r:id="rId37"/>
    <p:sldId id="473" r:id="rId38"/>
    <p:sldId id="474" r:id="rId39"/>
    <p:sldId id="475" r:id="rId40"/>
    <p:sldId id="476" r:id="rId41"/>
    <p:sldId id="477" r:id="rId42"/>
    <p:sldId id="478" r:id="rId43"/>
    <p:sldId id="479" r:id="rId44"/>
    <p:sldId id="480" r:id="rId45"/>
    <p:sldId id="481" r:id="rId46"/>
    <p:sldId id="482" r:id="rId47"/>
    <p:sldId id="483" r:id="rId48"/>
    <p:sldId id="484" r:id="rId49"/>
    <p:sldId id="485" r:id="rId50"/>
    <p:sldId id="486" r:id="rId51"/>
    <p:sldId id="487" r:id="rId52"/>
    <p:sldId id="488" r:id="rId53"/>
    <p:sldId id="489" r:id="rId54"/>
    <p:sldId id="490" r:id="rId55"/>
    <p:sldId id="505" r:id="rId56"/>
    <p:sldId id="504" r:id="rId57"/>
    <p:sldId id="491" r:id="rId58"/>
    <p:sldId id="492" r:id="rId59"/>
    <p:sldId id="493" r:id="rId60"/>
    <p:sldId id="494" r:id="rId61"/>
    <p:sldId id="495" r:id="rId62"/>
    <p:sldId id="496" r:id="rId63"/>
    <p:sldId id="497" r:id="rId64"/>
    <p:sldId id="498" r:id="rId65"/>
    <p:sldId id="499" r:id="rId66"/>
    <p:sldId id="500" r:id="rId67"/>
    <p:sldId id="503"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Rahul" initials="SR"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5" autoAdjust="0"/>
    <p:restoredTop sz="84317" autoAdjust="0"/>
  </p:normalViewPr>
  <p:slideViewPr>
    <p:cSldViewPr snapToGrid="0">
      <p:cViewPr varScale="1">
        <p:scale>
          <a:sx n="62" d="100"/>
          <a:sy n="62" d="100"/>
        </p:scale>
        <p:origin x="1728" y="60"/>
      </p:cViewPr>
      <p:guideLst>
        <p:guide orient="horz" pos="3940"/>
        <p:guide orient="horz" pos="495"/>
        <p:guide pos="5474"/>
        <p:guide pos="290"/>
        <p:guide pos="32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26T07:55:41.682" idx="2">
    <p:pos x="4499" y="1267"/>
    <p:text>The following button's are used to create group's based on the component selection.</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26T08:05:49.035" idx="3">
    <p:pos x="3028" y="1247"/>
    <p:text>Click on Run Test Set button to run all the scripts in the Lab suite.</p:text>
    <p:extLst mod="1">
      <p:ext uri="{C676402C-5697-4E1C-873F-D02D1690AC5C}">
        <p15:threadingInfo xmlns:p15="http://schemas.microsoft.com/office/powerpoint/2012/main" timeZoneBias="240"/>
      </p:ext>
    </p:extLst>
  </p:cm>
  <p:cm authorId="1" dt="2016-10-26T08:23:23.215" idx="4">
    <p:pos x="180" y="1843"/>
    <p:text>Click on Run All to initiate the Batch execution and make sure that the Run All Tests Locally and Enable Log checkboxes are checked.</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0-26T08:51:19.601" idx="5">
    <p:pos x="2602" y="746"/>
    <p:text>To initiate individual execution Select the particular Test Script and Click on Run button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0-26T08:57:41.419" idx="6">
    <p:pos x="1501" y="1892"/>
    <p:text>Click on particular Run ID and should be the latest one.</p:text>
    <p:extLst mod="1">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0-26T09:06:28.407" idx="7">
    <p:pos x="2528" y="1277"/>
    <p:text>Download the Report Zip to access the HTML Report for the Test Scripts.</p:text>
    <p:extLst mod="1">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10-27T16:01:02.979" idx="9">
    <p:pos x="2091" y="1103"/>
    <p:text>HTML reports can be accessed from Local temp directory as well from ALM attached inside respective test instance.</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10-26T10:08:34.768" idx="8">
    <p:pos x="386" y="1761"/>
    <p:text>HTML Report Layout. Click on Screenshot link to access the screenshot pertaining to respective step.</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5/17/2017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5/17/2017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2697467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1) Tick mark indicates that component</a:t>
            </a:r>
            <a:r>
              <a:rPr lang="en-US" baseline="0" dirty="0" smtClean="0"/>
              <a:t> value has been mapped with ALM parameter attribute and assigned for use.</a:t>
            </a:r>
          </a:p>
          <a:p>
            <a:r>
              <a:rPr lang="en-US" baseline="0" dirty="0" smtClean="0"/>
              <a:t>2) Attributes within { } indicates that parameter value has been mapped with ALM parameter attribute else we can provide values instantly for the component parameters in case of static attributes.</a:t>
            </a:r>
          </a:p>
        </p:txBody>
      </p:sp>
      <p:sp>
        <p:nvSpPr>
          <p:cNvPr id="4" name="Slide Number Placeholder 3"/>
          <p:cNvSpPr>
            <a:spLocks noGrp="1"/>
          </p:cNvSpPr>
          <p:nvPr>
            <p:ph type="sldNum" sz="quarter" idx="10"/>
          </p:nvPr>
        </p:nvSpPr>
        <p:spPr/>
        <p:txBody>
          <a:bodyPr/>
          <a:lstStyle/>
          <a:p>
            <a:fld id="{4704AA71-C613-6B42-8773-688627DE3311}" type="slidenum">
              <a:rPr lang="en-US" smtClean="0"/>
              <a:pPr/>
              <a:t>37</a:t>
            </a:fld>
            <a:endParaRPr lang="en-US" dirty="0"/>
          </a:p>
        </p:txBody>
      </p:sp>
    </p:spTree>
    <p:extLst>
      <p:ext uri="{BB962C8B-B14F-4D97-AF65-F5344CB8AC3E}">
        <p14:creationId xmlns:p14="http://schemas.microsoft.com/office/powerpoint/2010/main" val="2177248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40</a:t>
            </a:fld>
            <a:endParaRPr lang="en-US" dirty="0"/>
          </a:p>
        </p:txBody>
      </p:sp>
    </p:spTree>
    <p:extLst>
      <p:ext uri="{BB962C8B-B14F-4D97-AF65-F5344CB8AC3E}">
        <p14:creationId xmlns:p14="http://schemas.microsoft.com/office/powerpoint/2010/main" val="228935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Create the Data table with</a:t>
            </a:r>
            <a:r>
              <a:rPr lang="en-US" baseline="0" dirty="0" smtClean="0"/>
              <a:t> same name as Test script name for easy identification.</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41</a:t>
            </a:fld>
            <a:endParaRPr lang="en-US" dirty="0"/>
          </a:p>
        </p:txBody>
      </p:sp>
    </p:spTree>
    <p:extLst>
      <p:ext uri="{BB962C8B-B14F-4D97-AF65-F5344CB8AC3E}">
        <p14:creationId xmlns:p14="http://schemas.microsoft.com/office/powerpoint/2010/main" val="102441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Create the excel sheet file with the same name as Test script name as per the convention.</a:t>
            </a:r>
          </a:p>
          <a:p>
            <a:pPr marL="228600" indent="-228600">
              <a:buAutoNum type="arabicParenR"/>
            </a:pPr>
            <a:r>
              <a:rPr lang="en-US" dirty="0" smtClean="0"/>
              <a:t>Provide an appropriate sheet name based on respective</a:t>
            </a:r>
            <a:r>
              <a:rPr lang="en-US" baseline="0" dirty="0" smtClean="0"/>
              <a:t>  module/script id.</a:t>
            </a:r>
            <a:endParaRPr lang="en-US" dirty="0" smtClean="0"/>
          </a:p>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42</a:t>
            </a:fld>
            <a:endParaRPr lang="en-US" dirty="0"/>
          </a:p>
        </p:txBody>
      </p:sp>
    </p:spTree>
    <p:extLst>
      <p:ext uri="{BB962C8B-B14F-4D97-AF65-F5344CB8AC3E}">
        <p14:creationId xmlns:p14="http://schemas.microsoft.com/office/powerpoint/2010/main" val="1958695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43</a:t>
            </a:fld>
            <a:endParaRPr lang="en-US" dirty="0"/>
          </a:p>
        </p:txBody>
      </p:sp>
    </p:spTree>
    <p:extLst>
      <p:ext uri="{BB962C8B-B14F-4D97-AF65-F5344CB8AC3E}">
        <p14:creationId xmlns:p14="http://schemas.microsoft.com/office/powerpoint/2010/main" val="481788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44</a:t>
            </a:fld>
            <a:endParaRPr lang="en-US" dirty="0"/>
          </a:p>
        </p:txBody>
      </p:sp>
    </p:spTree>
    <p:extLst>
      <p:ext uri="{BB962C8B-B14F-4D97-AF65-F5344CB8AC3E}">
        <p14:creationId xmlns:p14="http://schemas.microsoft.com/office/powerpoint/2010/main" val="1900943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dirty="0"/>
          </a:p>
        </p:txBody>
      </p:sp>
    </p:spTree>
    <p:extLst>
      <p:ext uri="{BB962C8B-B14F-4D97-AF65-F5344CB8AC3E}">
        <p14:creationId xmlns:p14="http://schemas.microsoft.com/office/powerpoint/2010/main" val="745482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dirty="0"/>
          </a:p>
        </p:txBody>
      </p:sp>
    </p:spTree>
    <p:extLst>
      <p:ext uri="{BB962C8B-B14F-4D97-AF65-F5344CB8AC3E}">
        <p14:creationId xmlns:p14="http://schemas.microsoft.com/office/powerpoint/2010/main" val="76795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dirty="0"/>
          </a:p>
        </p:txBody>
      </p:sp>
    </p:spTree>
    <p:extLst>
      <p:ext uri="{BB962C8B-B14F-4D97-AF65-F5344CB8AC3E}">
        <p14:creationId xmlns:p14="http://schemas.microsoft.com/office/powerpoint/2010/main" val="3138787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dirty="0"/>
          </a:p>
        </p:txBody>
      </p:sp>
    </p:spTree>
    <p:extLst>
      <p:ext uri="{BB962C8B-B14F-4D97-AF65-F5344CB8AC3E}">
        <p14:creationId xmlns:p14="http://schemas.microsoft.com/office/powerpoint/2010/main" val="187656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Agenda slide:</a:t>
            </a:r>
          </a:p>
          <a:p>
            <a:endParaRPr lang="en-US" dirty="0" smtClean="0"/>
          </a:p>
          <a:p>
            <a:r>
              <a:rPr lang="en-US" dirty="0" smtClean="0"/>
              <a:t>Heading – Agenda -  Font size</a:t>
            </a:r>
            <a:r>
              <a:rPr lang="en-US" baseline="0" dirty="0" smtClean="0"/>
              <a:t> 30, Arial Bold</a:t>
            </a:r>
          </a:p>
          <a:p>
            <a:endParaRPr lang="en-US" baseline="0" dirty="0" smtClean="0"/>
          </a:p>
          <a:p>
            <a:r>
              <a:rPr lang="en-US" baseline="0" dirty="0" smtClean="0"/>
              <a:t>Please restrict this slide with just 5 agenda points. If you have more than 5 points on the agenda slide please add another slide. If you have only 3 then you can use just one slide and delete the other 2 points. </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extLst>
      <p:ext uri="{BB962C8B-B14F-4D97-AF65-F5344CB8AC3E}">
        <p14:creationId xmlns:p14="http://schemas.microsoft.com/office/powerpoint/2010/main" val="1178139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28600" indent="-228600">
              <a:buAutoNum type="arabicParenR"/>
            </a:pPr>
            <a:r>
              <a:rPr lang="en-US" dirty="0" smtClean="0"/>
              <a:t>Select the Excel file to upload</a:t>
            </a:r>
            <a:r>
              <a:rPr lang="en-US" baseline="0" dirty="0" smtClean="0"/>
              <a:t> and Click on Open button.</a:t>
            </a:r>
          </a:p>
          <a:p>
            <a:pPr marL="228600" indent="-228600">
              <a:buAutoNum type="arabicParenR"/>
            </a:pPr>
            <a:r>
              <a:rPr lang="en-US" baseline="0" dirty="0" smtClean="0"/>
              <a:t>The data record set  could be viewed from the particular ALM resource viewer.</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dirty="0"/>
          </a:p>
        </p:txBody>
      </p:sp>
    </p:spTree>
    <p:extLst>
      <p:ext uri="{BB962C8B-B14F-4D97-AF65-F5344CB8AC3E}">
        <p14:creationId xmlns:p14="http://schemas.microsoft.com/office/powerpoint/2010/main" val="1299447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Component</a:t>
            </a:r>
            <a:r>
              <a:rPr lang="en-US" baseline="0" dirty="0" smtClean="0"/>
              <a:t> Group – When we want to repeat a set of components in the test flow then we prefer creating groups and thereby enhancing the business processes entailed for the test script.</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52</a:t>
            </a:fld>
            <a:endParaRPr lang="en-US" dirty="0"/>
          </a:p>
        </p:txBody>
      </p:sp>
    </p:spTree>
    <p:extLst>
      <p:ext uri="{BB962C8B-B14F-4D97-AF65-F5344CB8AC3E}">
        <p14:creationId xmlns:p14="http://schemas.microsoft.com/office/powerpoint/2010/main" val="3954794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The component</a:t>
            </a:r>
            <a:r>
              <a:rPr lang="en-US" baseline="0" dirty="0" smtClean="0"/>
              <a:t> groups in the above flow;</a:t>
            </a:r>
          </a:p>
          <a:p>
            <a:endParaRPr lang="en-US" baseline="0" dirty="0" smtClean="0"/>
          </a:p>
          <a:p>
            <a:pPr marL="228600" indent="-228600">
              <a:buAutoNum type="arabicParenR"/>
            </a:pPr>
            <a:r>
              <a:rPr lang="en-US" baseline="0" dirty="0" smtClean="0"/>
              <a:t>Create Enhancement</a:t>
            </a:r>
          </a:p>
          <a:p>
            <a:pPr marL="228600" indent="-228600">
              <a:buAutoNum type="arabicParenR"/>
            </a:pPr>
            <a:r>
              <a:rPr lang="en-US" baseline="0" dirty="0" smtClean="0"/>
              <a:t>Reject Enhancement</a:t>
            </a:r>
          </a:p>
          <a:p>
            <a:pPr marL="228600" indent="-228600">
              <a:buAutoNum type="arabicParenR"/>
            </a:pPr>
            <a:r>
              <a:rPr lang="en-US" baseline="0" dirty="0" smtClean="0"/>
              <a:t>Request Enhancement Approval</a:t>
            </a:r>
          </a:p>
          <a:p>
            <a:pPr marL="228600" indent="-228600">
              <a:buAutoNum type="arabicParenR"/>
            </a:pPr>
            <a:r>
              <a:rPr lang="en-US" baseline="0" dirty="0" smtClean="0"/>
              <a:t>Approve Enhancement</a:t>
            </a:r>
          </a:p>
          <a:p>
            <a:pPr marL="228600" indent="-228600">
              <a:buAutoNum type="arabicParenR"/>
            </a:pPr>
            <a:r>
              <a:rPr lang="en-US" baseline="0" dirty="0" smtClean="0"/>
              <a:t>Process Enhancement</a:t>
            </a:r>
          </a:p>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53</a:t>
            </a:fld>
            <a:endParaRPr lang="en-US" dirty="0"/>
          </a:p>
        </p:txBody>
      </p:sp>
    </p:spTree>
    <p:extLst>
      <p:ext uri="{BB962C8B-B14F-4D97-AF65-F5344CB8AC3E}">
        <p14:creationId xmlns:p14="http://schemas.microsoft.com/office/powerpoint/2010/main" val="178884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54</a:t>
            </a:fld>
            <a:endParaRPr lang="en-US" dirty="0"/>
          </a:p>
        </p:txBody>
      </p:sp>
    </p:spTree>
    <p:extLst>
      <p:ext uri="{BB962C8B-B14F-4D97-AF65-F5344CB8AC3E}">
        <p14:creationId xmlns:p14="http://schemas.microsoft.com/office/powerpoint/2010/main" val="1195966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55</a:t>
            </a:fld>
            <a:endParaRPr lang="en-US" dirty="0"/>
          </a:p>
        </p:txBody>
      </p:sp>
    </p:spTree>
    <p:extLst>
      <p:ext uri="{BB962C8B-B14F-4D97-AF65-F5344CB8AC3E}">
        <p14:creationId xmlns:p14="http://schemas.microsoft.com/office/powerpoint/2010/main" val="2004969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56</a:t>
            </a:fld>
            <a:endParaRPr lang="en-US" dirty="0"/>
          </a:p>
        </p:txBody>
      </p:sp>
    </p:spTree>
    <p:extLst>
      <p:ext uri="{BB962C8B-B14F-4D97-AF65-F5344CB8AC3E}">
        <p14:creationId xmlns:p14="http://schemas.microsoft.com/office/powerpoint/2010/main" val="2910968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57</a:t>
            </a:fld>
            <a:endParaRPr lang="en-US" dirty="0"/>
          </a:p>
        </p:txBody>
      </p:sp>
    </p:spTree>
    <p:extLst>
      <p:ext uri="{BB962C8B-B14F-4D97-AF65-F5344CB8AC3E}">
        <p14:creationId xmlns:p14="http://schemas.microsoft.com/office/powerpoint/2010/main" val="2274587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58</a:t>
            </a:fld>
            <a:endParaRPr lang="en-US" dirty="0"/>
          </a:p>
        </p:txBody>
      </p:sp>
    </p:spTree>
    <p:extLst>
      <p:ext uri="{BB962C8B-B14F-4D97-AF65-F5344CB8AC3E}">
        <p14:creationId xmlns:p14="http://schemas.microsoft.com/office/powerpoint/2010/main" val="220385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59</a:t>
            </a:fld>
            <a:endParaRPr lang="en-US" dirty="0"/>
          </a:p>
        </p:txBody>
      </p:sp>
    </p:spTree>
    <p:extLst>
      <p:ext uri="{BB962C8B-B14F-4D97-AF65-F5344CB8AC3E}">
        <p14:creationId xmlns:p14="http://schemas.microsoft.com/office/powerpoint/2010/main" val="412923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Click on Run All to initiate the Batch execution and make sure that the Run All Tests Locally and Enable Log checkboxes are checked.</a:t>
            </a: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60</a:t>
            </a:fld>
            <a:endParaRPr lang="en-US" dirty="0"/>
          </a:p>
        </p:txBody>
      </p:sp>
    </p:spTree>
    <p:extLst>
      <p:ext uri="{BB962C8B-B14F-4D97-AF65-F5344CB8AC3E}">
        <p14:creationId xmlns:p14="http://schemas.microsoft.com/office/powerpoint/2010/main" val="356513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Section breaker slide:</a:t>
            </a:r>
          </a:p>
          <a:p>
            <a:endParaRPr lang="en-US" dirty="0" smtClean="0"/>
          </a:p>
          <a:p>
            <a:r>
              <a:rPr lang="en-US" dirty="0" smtClean="0"/>
              <a:t>Used</a:t>
            </a:r>
            <a:r>
              <a:rPr lang="en-US" baseline="0" dirty="0" smtClean="0"/>
              <a:t> for a section heading. You may add a sub heading not exceeding one line also here</a:t>
            </a:r>
          </a:p>
          <a:p>
            <a:endParaRPr lang="en-US" dirty="0" smtClean="0"/>
          </a:p>
          <a:p>
            <a:r>
              <a:rPr lang="en-US" dirty="0" smtClean="0"/>
              <a:t>Section heading – Arial, bold, 34</a:t>
            </a:r>
            <a:r>
              <a:rPr lang="en-US" baseline="0" dirty="0" smtClean="0"/>
              <a:t> font size, should not exceed beyond 1 line</a:t>
            </a:r>
          </a:p>
          <a:p>
            <a:endParaRPr lang="en-US" baseline="0" dirty="0" smtClean="0"/>
          </a:p>
          <a:p>
            <a:r>
              <a:rPr lang="en-US" baseline="0" dirty="0" smtClean="0"/>
              <a:t>Sub Head – Arial, normal, 20 font size, should not exceed beyond 1 line</a:t>
            </a:r>
            <a:endParaRPr lang="en-US" dirty="0" smtClean="0"/>
          </a:p>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121222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i="0" kern="1200" dirty="0" smtClean="0">
                <a:solidFill>
                  <a:schemeClr val="tx1"/>
                </a:solidFill>
                <a:effectLst/>
                <a:latin typeface="+mn-lt"/>
                <a:ea typeface="+mn-ea"/>
                <a:cs typeface="+mn-cs"/>
              </a:rPr>
              <a:t>Before you create or open a business component, you connect UFT to a ALM project, which is where business components and application area resources and settings are stored. Connecting to your ALM project enables UFT to create or open the business component. This also enables the business component to access all of the resources defined in the application area on which the component is based.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dirty="0"/>
          </a:p>
        </p:txBody>
      </p:sp>
    </p:spTree>
    <p:extLst>
      <p:ext uri="{BB962C8B-B14F-4D97-AF65-F5344CB8AC3E}">
        <p14:creationId xmlns:p14="http://schemas.microsoft.com/office/powerpoint/2010/main" val="243016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dirty="0"/>
          </a:p>
        </p:txBody>
      </p:sp>
    </p:spTree>
    <p:extLst>
      <p:ext uri="{BB962C8B-B14F-4D97-AF65-F5344CB8AC3E}">
        <p14:creationId xmlns:p14="http://schemas.microsoft.com/office/powerpoint/2010/main" val="331146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dirty="0"/>
          </a:p>
        </p:txBody>
      </p:sp>
    </p:spTree>
    <p:extLst>
      <p:ext uri="{BB962C8B-B14F-4D97-AF65-F5344CB8AC3E}">
        <p14:creationId xmlns:p14="http://schemas.microsoft.com/office/powerpoint/2010/main" val="372669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dirty="0" smtClean="0"/>
              <a:t>Column content slide – This is</a:t>
            </a:r>
            <a:r>
              <a:rPr lang="en-US" baseline="0" dirty="0" smtClean="0"/>
              <a:t> a slide with 2 columns and you can have text in bullet points under each column. You can have separate header for each of the columns in the blue box provided on top of each of the columns. </a:t>
            </a:r>
          </a:p>
          <a:p>
            <a:endParaRPr lang="en-US" dirty="0" smtClean="0"/>
          </a:p>
          <a:p>
            <a:r>
              <a:rPr lang="en-US" dirty="0" smtClean="0"/>
              <a:t>Heading</a:t>
            </a:r>
            <a:r>
              <a:rPr lang="en-US" baseline="0" dirty="0" smtClean="0"/>
              <a:t> font size of the column should remain at 30 and the column content should not reduce beyond 20</a:t>
            </a:r>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dirty="0"/>
          </a:p>
        </p:txBody>
      </p:sp>
    </p:spTree>
    <p:extLst>
      <p:ext uri="{BB962C8B-B14F-4D97-AF65-F5344CB8AC3E}">
        <p14:creationId xmlns:p14="http://schemas.microsoft.com/office/powerpoint/2010/main" val="1255029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dirty="0" smtClean="0"/>
              <a:t>Column content slide – This is</a:t>
            </a:r>
            <a:r>
              <a:rPr lang="en-US" baseline="0" dirty="0" smtClean="0"/>
              <a:t> a slide with 2 columns and you can have text in bullet points under each column. You can have separate header for each of the columns in the blue box provided on top of each of the columns. </a:t>
            </a:r>
          </a:p>
          <a:p>
            <a:endParaRPr lang="en-US" dirty="0" smtClean="0"/>
          </a:p>
          <a:p>
            <a:r>
              <a:rPr lang="en-US" dirty="0" smtClean="0"/>
              <a:t>Heading</a:t>
            </a:r>
            <a:r>
              <a:rPr lang="en-US" baseline="0" dirty="0" smtClean="0"/>
              <a:t> font size of the column should remain at 30 and the column content should not reduce beyond 20</a:t>
            </a:r>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dirty="0"/>
          </a:p>
        </p:txBody>
      </p:sp>
    </p:spTree>
    <p:extLst>
      <p:ext uri="{BB962C8B-B14F-4D97-AF65-F5344CB8AC3E}">
        <p14:creationId xmlns:p14="http://schemas.microsoft.com/office/powerpoint/2010/main" val="117055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Option Explicit </a:t>
            </a:r>
            <a:r>
              <a:rPr lang="en-US" baseline="0" dirty="0" smtClean="0"/>
              <a:t> - </a:t>
            </a:r>
            <a:r>
              <a:rPr lang="en-US" dirty="0" smtClean="0"/>
              <a:t> Mandates</a:t>
            </a:r>
            <a:r>
              <a:rPr lang="en-US" baseline="0" dirty="0" smtClean="0"/>
              <a:t> the variable declarations for respective Business Component.</a:t>
            </a:r>
          </a:p>
          <a:p>
            <a:r>
              <a:rPr lang="en-US" baseline="0" dirty="0" smtClean="0"/>
              <a:t>Dim - Used for declaring data members/variables used inside respective Business Component.</a:t>
            </a:r>
          </a:p>
          <a:p>
            <a:r>
              <a:rPr lang="en-US" baseline="0" dirty="0" smtClean="0"/>
              <a:t>Properties pane - Located at the extreme right used for portraying the list of input and output parameters and component properties.</a:t>
            </a:r>
          </a:p>
          <a:p>
            <a:r>
              <a:rPr lang="en-US" baseline="0" dirty="0" smtClean="0"/>
              <a:t>Parameters -  1) As per the proper convention input parameters should be prefixed with “IP” and output parameters should be prefixed with “OP”.</a:t>
            </a:r>
          </a:p>
          <a:p>
            <a:r>
              <a:rPr lang="en-US" baseline="0" smtClean="0"/>
              <a:t>                    2</a:t>
            </a:r>
            <a:r>
              <a:rPr lang="en-US" baseline="0" dirty="0" smtClean="0"/>
              <a:t>) During creation, parameters should be defined in Upper Case for better readability.</a:t>
            </a:r>
          </a:p>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dirty="0"/>
          </a:p>
        </p:txBody>
      </p:sp>
    </p:spTree>
    <p:extLst>
      <p:ext uri="{BB962C8B-B14F-4D97-AF65-F5344CB8AC3E}">
        <p14:creationId xmlns:p14="http://schemas.microsoft.com/office/powerpoint/2010/main" val="3325743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95338" y="5978525"/>
            <a:ext cx="2133600" cy="365125"/>
          </a:xfrm>
          <a:prstGeom prst="rect">
            <a:avLst/>
          </a:prstGeom>
        </p:spPr>
        <p:txBody>
          <a:bodyPr/>
          <a:lstStyle>
            <a:lvl1pPr>
              <a:defRPr/>
            </a:lvl1pPr>
          </a:lstStyle>
          <a:p>
            <a:fld id="{616993E9-CEF0-47B7-AEA6-AFACC79966BA}" type="datetimeFigureOut">
              <a:rPr lang="en-US" smtClean="0"/>
              <a:t>5/17/2017</a:t>
            </a:fld>
            <a:endParaRPr lang="en-US" dirty="0"/>
          </a:p>
        </p:txBody>
      </p:sp>
    </p:spTree>
    <p:extLst>
      <p:ext uri="{BB962C8B-B14F-4D97-AF65-F5344CB8AC3E}">
        <p14:creationId xmlns:p14="http://schemas.microsoft.com/office/powerpoint/2010/main" val="3050625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36525" y="6443663"/>
            <a:ext cx="473075" cy="476250"/>
          </a:xfrm>
          <a:prstGeom prst="rect">
            <a:avLst/>
          </a:prstGeom>
        </p:spPr>
        <p:txBody>
          <a:bodyPr/>
          <a:lstStyle>
            <a:lvl1pPr>
              <a:defRPr/>
            </a:lvl1pPr>
          </a:lstStyle>
          <a:p>
            <a:fld id="{7B9F488C-4CE2-4D2D-B73B-67409EEA3EFA}" type="slidenum">
              <a:rPr lang="en-US"/>
              <a:pPr/>
              <a:t>‹#›</a:t>
            </a:fld>
            <a:endParaRPr lang="en-US" dirty="0"/>
          </a:p>
        </p:txBody>
      </p:sp>
    </p:spTree>
    <p:extLst>
      <p:ext uri="{BB962C8B-B14F-4D97-AF65-F5344CB8AC3E}">
        <p14:creationId xmlns:p14="http://schemas.microsoft.com/office/powerpoint/2010/main" val="408158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5338" y="5978525"/>
            <a:ext cx="2133600" cy="365125"/>
          </a:xfrm>
          <a:prstGeom prst="rect">
            <a:avLst/>
          </a:prstGeom>
        </p:spPr>
        <p:txBody>
          <a:bodyPr/>
          <a:lstStyle>
            <a:lvl1pPr>
              <a:defRPr/>
            </a:lvl1pPr>
          </a:lstStyle>
          <a:p>
            <a:fld id="{9CB959AD-49F4-478E-A013-BE606CDD1B41}" type="datetimeFigureOut">
              <a:rPr lang="en-US" smtClean="0"/>
              <a:t>5/17/2017</a:t>
            </a:fld>
            <a:endParaRPr lang="en-US" dirty="0"/>
          </a:p>
        </p:txBody>
      </p:sp>
    </p:spTree>
    <p:extLst>
      <p:ext uri="{BB962C8B-B14F-4D97-AF65-F5344CB8AC3E}">
        <p14:creationId xmlns:p14="http://schemas.microsoft.com/office/powerpoint/2010/main" val="232440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u="none" kern="1200" dirty="0" smtClean="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 id="2147483708" r:id="rId24"/>
    <p:sldLayoutId id="2147483709" r:id="rId25"/>
    <p:sldLayoutId id="2147483710" r:id="rId26"/>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package" Target="../embeddings/Microsoft_Word_Document.docx"/><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comments" Target="../comments/comment1.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547709" y="1480457"/>
            <a:ext cx="4423295" cy="1547161"/>
          </a:xfrm>
        </p:spPr>
        <p:txBody>
          <a:bodyPr>
            <a:normAutofit fontScale="90000"/>
          </a:bodyPr>
          <a:lstStyle/>
          <a:p>
            <a:r>
              <a:rPr lang="en-US" dirty="0"/>
              <a:t>Automation Testing Basic Using </a:t>
            </a:r>
            <a:r>
              <a:rPr lang="en-US" dirty="0" smtClean="0"/>
              <a:t>UFT and ALM</a:t>
            </a:r>
            <a:endParaRPr lang="en-US" dirty="0"/>
          </a:p>
        </p:txBody>
      </p:sp>
      <p:sp>
        <p:nvSpPr>
          <p:cNvPr id="2" name="Subtitle 1"/>
          <p:cNvSpPr>
            <a:spLocks noGrp="1"/>
          </p:cNvSpPr>
          <p:nvPr>
            <p:ph type="subTitle" idx="1"/>
          </p:nvPr>
        </p:nvSpPr>
        <p:spPr/>
        <p:txBody>
          <a:bodyPr/>
          <a:lstStyle/>
          <a:p>
            <a:r>
              <a:rPr lang="en-US" b="1" dirty="0" err="1" smtClean="0"/>
              <a:t>Koushik</a:t>
            </a:r>
            <a:r>
              <a:rPr lang="en-US" b="1" dirty="0" smtClean="0"/>
              <a:t> Biswas</a:t>
            </a:r>
            <a:endParaRPr lang="en-US" b="1" dirty="0"/>
          </a:p>
        </p:txBody>
      </p:sp>
      <p:sp>
        <p:nvSpPr>
          <p:cNvPr id="3" name="Text Placeholder 2"/>
          <p:cNvSpPr>
            <a:spLocks noGrp="1"/>
          </p:cNvSpPr>
          <p:nvPr>
            <p:ph type="body" sz="quarter" idx="10"/>
          </p:nvPr>
        </p:nvSpPr>
        <p:spPr/>
        <p:txBody>
          <a:bodyPr/>
          <a:lstStyle/>
          <a:p>
            <a:r>
              <a:rPr lang="en-US" b="1" dirty="0" smtClean="0"/>
              <a:t>Wipro Automation Team</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050"/>
            <a:ext cx="7772400" cy="524307"/>
          </a:xfrm>
        </p:spPr>
        <p:txBody>
          <a:bodyPr/>
          <a:lstStyle/>
          <a:p>
            <a:r>
              <a:rPr lang="en-US" sz="3200" dirty="0" smtClean="0"/>
              <a:t>     Creating Application Area</a:t>
            </a:r>
            <a:endParaRPr lang="en-US" sz="3200" dirty="0"/>
          </a:p>
        </p:txBody>
      </p:sp>
      <p:sp>
        <p:nvSpPr>
          <p:cNvPr id="4" name="Content Placeholder 3"/>
          <p:cNvSpPr>
            <a:spLocks noGrp="1"/>
          </p:cNvSpPr>
          <p:nvPr>
            <p:ph idx="1"/>
          </p:nvPr>
        </p:nvSpPr>
        <p:spPr>
          <a:xfrm>
            <a:off x="457200" y="943841"/>
            <a:ext cx="8229600" cy="1254634"/>
          </a:xfrm>
        </p:spPr>
        <p:txBody>
          <a:bodyPr/>
          <a:lstStyle/>
          <a:p>
            <a:r>
              <a:rPr lang="en-US" sz="1800" dirty="0" smtClean="0"/>
              <a:t>Click on File menu and Click on New menu option.</a:t>
            </a:r>
          </a:p>
          <a:p>
            <a:r>
              <a:rPr lang="en-US" sz="1800" dirty="0" smtClean="0"/>
              <a:t>Click on Application Area…</a:t>
            </a:r>
            <a:endParaRPr lang="en-US" sz="1800" dirty="0"/>
          </a:p>
        </p:txBody>
      </p:sp>
      <p:sp>
        <p:nvSpPr>
          <p:cNvPr id="3" name="Text Placeholder 6"/>
          <p:cNvSpPr txBox="1">
            <a:spLocks/>
          </p:cNvSpPr>
          <p:nvPr/>
        </p:nvSpPr>
        <p:spPr>
          <a:xfrm>
            <a:off x="361043" y="826876"/>
            <a:ext cx="8189231" cy="849523"/>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70" y="1886883"/>
            <a:ext cx="7191375" cy="16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45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050"/>
            <a:ext cx="7772400" cy="524307"/>
          </a:xfrm>
        </p:spPr>
        <p:txBody>
          <a:bodyPr/>
          <a:lstStyle/>
          <a:p>
            <a:r>
              <a:rPr lang="en-US" sz="3200" dirty="0" smtClean="0"/>
              <a:t>     Creating Application Area(Contd.)</a:t>
            </a:r>
            <a:endParaRPr lang="en-US" sz="3200" dirty="0"/>
          </a:p>
        </p:txBody>
      </p:sp>
      <p:sp>
        <p:nvSpPr>
          <p:cNvPr id="4" name="Content Placeholder 3"/>
          <p:cNvSpPr>
            <a:spLocks noGrp="1"/>
          </p:cNvSpPr>
          <p:nvPr>
            <p:ph idx="1"/>
          </p:nvPr>
        </p:nvSpPr>
        <p:spPr>
          <a:xfrm>
            <a:off x="457200" y="943841"/>
            <a:ext cx="8229600" cy="732558"/>
          </a:xfrm>
        </p:spPr>
        <p:txBody>
          <a:bodyPr/>
          <a:lstStyle/>
          <a:p>
            <a:r>
              <a:rPr lang="en-US" sz="1800" dirty="0" smtClean="0"/>
              <a:t>Enter the Application Area Name.</a:t>
            </a:r>
          </a:p>
          <a:p>
            <a:r>
              <a:rPr lang="en-US" sz="1800" dirty="0" smtClean="0"/>
              <a:t>Click on </a:t>
            </a:r>
            <a:r>
              <a:rPr lang="en-US" sz="1800" b="1" dirty="0" smtClean="0"/>
              <a:t>Create</a:t>
            </a:r>
            <a:r>
              <a:rPr lang="en-US" sz="1800" dirty="0" smtClean="0"/>
              <a:t> button. </a:t>
            </a:r>
            <a:endParaRPr lang="en-US" sz="1800" dirty="0"/>
          </a:p>
          <a:p>
            <a:endParaRPr lang="en-US" sz="1800" dirty="0"/>
          </a:p>
        </p:txBody>
      </p:sp>
      <p:sp>
        <p:nvSpPr>
          <p:cNvPr id="3" name="Text Placeholder 6"/>
          <p:cNvSpPr txBox="1">
            <a:spLocks/>
          </p:cNvSpPr>
          <p:nvPr/>
        </p:nvSpPr>
        <p:spPr>
          <a:xfrm>
            <a:off x="361043" y="826876"/>
            <a:ext cx="8189231" cy="849523"/>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smtClean="0"/>
          </a:p>
          <a:p>
            <a:endParaRPr lang="en-US" sz="1600" dirty="0" smtClean="0"/>
          </a:p>
          <a:p>
            <a:endParaRPr lang="en-US" sz="1600" dirty="0"/>
          </a:p>
        </p:txBody>
      </p:sp>
      <p:pic>
        <p:nvPicPr>
          <p:cNvPr id="5" name="Picture 4"/>
          <p:cNvPicPr>
            <a:picLocks noChangeAspect="1"/>
          </p:cNvPicPr>
          <p:nvPr/>
        </p:nvPicPr>
        <p:blipFill>
          <a:blip r:embed="rId3"/>
          <a:stretch>
            <a:fillRect/>
          </a:stretch>
        </p:blipFill>
        <p:spPr>
          <a:xfrm>
            <a:off x="942975" y="1676399"/>
            <a:ext cx="7258050" cy="3571011"/>
          </a:xfrm>
          <a:prstGeom prst="rect">
            <a:avLst/>
          </a:prstGeom>
        </p:spPr>
      </p:pic>
    </p:spTree>
    <p:extLst>
      <p:ext uri="{BB962C8B-B14F-4D97-AF65-F5344CB8AC3E}">
        <p14:creationId xmlns:p14="http://schemas.microsoft.com/office/powerpoint/2010/main" val="2733067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056"/>
            <a:ext cx="7772400" cy="607435"/>
          </a:xfrm>
        </p:spPr>
        <p:txBody>
          <a:bodyPr/>
          <a:lstStyle/>
          <a:p>
            <a:r>
              <a:rPr lang="en-US" dirty="0" smtClean="0"/>
              <a:t>    </a:t>
            </a:r>
            <a:r>
              <a:rPr lang="en-US" sz="3200" dirty="0" smtClean="0"/>
              <a:t>What is Function Library?</a:t>
            </a:r>
            <a:endParaRPr lang="en-US" sz="3200" dirty="0"/>
          </a:p>
        </p:txBody>
      </p:sp>
      <p:sp>
        <p:nvSpPr>
          <p:cNvPr id="3" name="Content Placeholder 2"/>
          <p:cNvSpPr>
            <a:spLocks noGrp="1"/>
          </p:cNvSpPr>
          <p:nvPr>
            <p:ph idx="1"/>
          </p:nvPr>
        </p:nvSpPr>
        <p:spPr>
          <a:xfrm>
            <a:off x="457200" y="1059872"/>
            <a:ext cx="8229600" cy="4175414"/>
          </a:xfrm>
        </p:spPr>
        <p:txBody>
          <a:bodyPr/>
          <a:lstStyle/>
          <a:p>
            <a:r>
              <a:rPr lang="en-US" sz="1800" dirty="0" smtClean="0"/>
              <a:t>Function Library is a file comprising of the list of reusable functions, procedures which can be leveraged for building automation component.</a:t>
            </a:r>
          </a:p>
          <a:p>
            <a:r>
              <a:rPr lang="en-US" sz="1800" dirty="0" smtClean="0"/>
              <a:t>The set of functions, procedures are usually called in the component using </a:t>
            </a:r>
            <a:r>
              <a:rPr lang="en-US" sz="1800" b="1" dirty="0" smtClean="0"/>
              <a:t>“Call” </a:t>
            </a:r>
            <a:r>
              <a:rPr lang="en-US" sz="1800" dirty="0" smtClean="0"/>
              <a:t>keyword.</a:t>
            </a:r>
          </a:p>
          <a:p>
            <a:r>
              <a:rPr lang="en-US" sz="1800" dirty="0" smtClean="0"/>
              <a:t>The following convention helps in saving time during automation component development and increasing robustness.</a:t>
            </a:r>
          </a:p>
          <a:p>
            <a:r>
              <a:rPr lang="en-US" sz="1800" dirty="0" smtClean="0"/>
              <a:t>The extension of function library file could be </a:t>
            </a:r>
            <a:r>
              <a:rPr lang="en-US" sz="1800" b="1" dirty="0" smtClean="0"/>
              <a:t>“.txt”,”.vbs”,”.qfl”</a:t>
            </a:r>
          </a:p>
          <a:p>
            <a:endParaRPr lang="en-US" sz="1800" b="1" dirty="0"/>
          </a:p>
        </p:txBody>
      </p:sp>
      <p:pic>
        <p:nvPicPr>
          <p:cNvPr id="4" name="Picture 3"/>
          <p:cNvPicPr>
            <a:picLocks noChangeAspect="1"/>
          </p:cNvPicPr>
          <p:nvPr/>
        </p:nvPicPr>
        <p:blipFill>
          <a:blip r:embed="rId2"/>
          <a:stretch>
            <a:fillRect/>
          </a:stretch>
        </p:blipFill>
        <p:spPr>
          <a:xfrm>
            <a:off x="1247775" y="3596986"/>
            <a:ext cx="6191250" cy="1638300"/>
          </a:xfrm>
          <a:prstGeom prst="rect">
            <a:avLst/>
          </a:prstGeom>
        </p:spPr>
      </p:pic>
    </p:spTree>
    <p:extLst>
      <p:ext uri="{BB962C8B-B14F-4D97-AF65-F5344CB8AC3E}">
        <p14:creationId xmlns:p14="http://schemas.microsoft.com/office/powerpoint/2010/main" val="2481041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1" y="227736"/>
            <a:ext cx="7710054" cy="499628"/>
          </a:xfrm>
        </p:spPr>
        <p:txBody>
          <a:bodyPr/>
          <a:lstStyle/>
          <a:p>
            <a:r>
              <a:rPr lang="en-IN" sz="2400" dirty="0"/>
              <a:t>Application Area : Associating Function Library</a:t>
            </a:r>
            <a:endParaRPr lang="en-US" sz="2400" dirty="0"/>
          </a:p>
        </p:txBody>
      </p:sp>
      <p:sp>
        <p:nvSpPr>
          <p:cNvPr id="3" name="Content Placeholder 2"/>
          <p:cNvSpPr>
            <a:spLocks noGrp="1"/>
          </p:cNvSpPr>
          <p:nvPr>
            <p:ph idx="1"/>
          </p:nvPr>
        </p:nvSpPr>
        <p:spPr>
          <a:xfrm>
            <a:off x="644235" y="850758"/>
            <a:ext cx="8229600" cy="4064144"/>
          </a:xfrm>
        </p:spPr>
        <p:txBody>
          <a:bodyPr/>
          <a:lstStyle/>
          <a:p>
            <a:r>
              <a:rPr lang="en-US" sz="1800" dirty="0" smtClean="0"/>
              <a:t>Click on Function Libraries tab.</a:t>
            </a:r>
          </a:p>
          <a:p>
            <a:r>
              <a:rPr lang="en-US" sz="1800" dirty="0" smtClean="0"/>
              <a:t>Click on Add Function Library(+) button located at top right corner of the panel.</a:t>
            </a:r>
          </a:p>
          <a:p>
            <a:r>
              <a:rPr lang="en-US" sz="1800" dirty="0" smtClean="0"/>
              <a:t>Click on browse(…) to select the particular function library to map.</a:t>
            </a:r>
          </a:p>
          <a:p>
            <a:endParaRPr lang="en-US" sz="1800" dirty="0"/>
          </a:p>
        </p:txBody>
      </p:sp>
      <p:pic>
        <p:nvPicPr>
          <p:cNvPr id="4" name="Picture 3"/>
          <p:cNvPicPr>
            <a:picLocks noChangeAspect="1"/>
          </p:cNvPicPr>
          <p:nvPr/>
        </p:nvPicPr>
        <p:blipFill>
          <a:blip r:embed="rId2"/>
          <a:stretch>
            <a:fillRect/>
          </a:stretch>
        </p:blipFill>
        <p:spPr>
          <a:xfrm>
            <a:off x="779317" y="2143992"/>
            <a:ext cx="7938655" cy="3134590"/>
          </a:xfrm>
          <a:prstGeom prst="rect">
            <a:avLst/>
          </a:prstGeom>
        </p:spPr>
      </p:pic>
    </p:spTree>
    <p:extLst>
      <p:ext uri="{BB962C8B-B14F-4D97-AF65-F5344CB8AC3E}">
        <p14:creationId xmlns:p14="http://schemas.microsoft.com/office/powerpoint/2010/main" val="2064423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37" y="0"/>
            <a:ext cx="7772400" cy="475163"/>
          </a:xfrm>
        </p:spPr>
        <p:txBody>
          <a:bodyPr/>
          <a:lstStyle/>
          <a:p>
            <a:r>
              <a:rPr lang="en-IN" sz="2400" dirty="0"/>
              <a:t>Application Area : Associating Function </a:t>
            </a:r>
            <a:r>
              <a:rPr lang="en-IN" sz="2400" dirty="0" smtClean="0"/>
              <a:t>Library(Contd.)</a:t>
            </a:r>
            <a:endParaRPr lang="en-US" sz="2400" dirty="0"/>
          </a:p>
        </p:txBody>
      </p:sp>
      <p:sp>
        <p:nvSpPr>
          <p:cNvPr id="3" name="Content Placeholder 2"/>
          <p:cNvSpPr>
            <a:spLocks noGrp="1"/>
          </p:cNvSpPr>
          <p:nvPr>
            <p:ph idx="1"/>
          </p:nvPr>
        </p:nvSpPr>
        <p:spPr>
          <a:xfrm>
            <a:off x="550719" y="893617"/>
            <a:ext cx="8229600" cy="4291447"/>
          </a:xfrm>
        </p:spPr>
        <p:txBody>
          <a:bodyPr/>
          <a:lstStyle/>
          <a:p>
            <a:r>
              <a:rPr lang="en-US" sz="1800" dirty="0" smtClean="0"/>
              <a:t>Select the particular function library from ALM resources tab.</a:t>
            </a:r>
          </a:p>
          <a:p>
            <a:r>
              <a:rPr lang="en-US" sz="1800" dirty="0" smtClean="0"/>
              <a:t>Click on </a:t>
            </a:r>
            <a:r>
              <a:rPr lang="en-US" sz="1800" b="1" dirty="0" smtClean="0"/>
              <a:t>Open</a:t>
            </a:r>
            <a:r>
              <a:rPr lang="en-US" sz="1800" dirty="0" smtClean="0"/>
              <a:t> button to get the particular library mapped.</a:t>
            </a:r>
          </a:p>
          <a:p>
            <a:endParaRPr lang="en-US" sz="1800" dirty="0"/>
          </a:p>
        </p:txBody>
      </p:sp>
      <p:pic>
        <p:nvPicPr>
          <p:cNvPr id="4" name="Picture 3"/>
          <p:cNvPicPr>
            <a:picLocks noChangeAspect="1"/>
          </p:cNvPicPr>
          <p:nvPr/>
        </p:nvPicPr>
        <p:blipFill>
          <a:blip r:embed="rId2"/>
          <a:stretch>
            <a:fillRect/>
          </a:stretch>
        </p:blipFill>
        <p:spPr>
          <a:xfrm>
            <a:off x="947737" y="1620982"/>
            <a:ext cx="7248525" cy="3470563"/>
          </a:xfrm>
          <a:prstGeom prst="rect">
            <a:avLst/>
          </a:prstGeom>
        </p:spPr>
      </p:pic>
    </p:spTree>
    <p:extLst>
      <p:ext uri="{BB962C8B-B14F-4D97-AF65-F5344CB8AC3E}">
        <p14:creationId xmlns:p14="http://schemas.microsoft.com/office/powerpoint/2010/main" val="295907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711200" y="274400"/>
            <a:ext cx="8432800" cy="461665"/>
          </a:xfrm>
        </p:spPr>
        <p:txBody>
          <a:bodyPr/>
          <a:lstStyle/>
          <a:p>
            <a:r>
              <a:rPr lang="en-IN" sz="2400" dirty="0" smtClean="0"/>
              <a:t>Application Area : Associating Function Library(Contd.)</a:t>
            </a:r>
            <a:endParaRPr lang="en-IN"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1048157"/>
            <a:ext cx="8691418" cy="167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 y="3867150"/>
            <a:ext cx="7915275" cy="142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3263900" y="2727324"/>
            <a:ext cx="546100" cy="113982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 name="Straight Arrow Connector 3"/>
          <p:cNvCxnSpPr/>
          <p:nvPr/>
        </p:nvCxnSpPr>
        <p:spPr>
          <a:xfrm flipV="1">
            <a:off x="7404100" y="1701800"/>
            <a:ext cx="939800" cy="48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083300" y="2184400"/>
            <a:ext cx="1320800" cy="738664"/>
          </a:xfrm>
          <a:prstGeom prst="rect">
            <a:avLst/>
          </a:prstGeom>
          <a:solidFill>
            <a:schemeClr val="bg2"/>
          </a:solidFill>
        </p:spPr>
        <p:txBody>
          <a:bodyPr wrap="square" rtlCol="0">
            <a:spAutoFit/>
          </a:bodyPr>
          <a:lstStyle/>
          <a:p>
            <a:r>
              <a:rPr lang="en-US" sz="1400" dirty="0" smtClean="0">
                <a:solidFill>
                  <a:srgbClr val="FF0000"/>
                </a:solidFill>
              </a:rPr>
              <a:t>Click Here to Add Function Library</a:t>
            </a:r>
          </a:p>
        </p:txBody>
      </p:sp>
    </p:spTree>
    <p:extLst>
      <p:ext uri="{BB962C8B-B14F-4D97-AF65-F5344CB8AC3E}">
        <p14:creationId xmlns:p14="http://schemas.microsoft.com/office/powerpoint/2010/main" val="4064292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518"/>
            <a:ext cx="7772400" cy="581891"/>
          </a:xfrm>
        </p:spPr>
        <p:txBody>
          <a:bodyPr/>
          <a:lstStyle/>
          <a:p>
            <a:r>
              <a:rPr lang="en-US" dirty="0" smtClean="0"/>
              <a:t>    </a:t>
            </a:r>
            <a:r>
              <a:rPr lang="en-US" sz="3200" dirty="0" smtClean="0"/>
              <a:t>What is Object Repository?</a:t>
            </a:r>
            <a:endParaRPr lang="en-US" sz="3200" dirty="0"/>
          </a:p>
        </p:txBody>
      </p:sp>
      <p:sp>
        <p:nvSpPr>
          <p:cNvPr id="3" name="Content Placeholder 2"/>
          <p:cNvSpPr>
            <a:spLocks noGrp="1"/>
          </p:cNvSpPr>
          <p:nvPr>
            <p:ph idx="1"/>
          </p:nvPr>
        </p:nvSpPr>
        <p:spPr>
          <a:xfrm>
            <a:off x="457200" y="1059872"/>
            <a:ext cx="8229600" cy="4175414"/>
          </a:xfrm>
        </p:spPr>
        <p:txBody>
          <a:bodyPr/>
          <a:lstStyle/>
          <a:p>
            <a:r>
              <a:rPr lang="en-US" sz="1800" dirty="0" smtClean="0"/>
              <a:t>Object Repository is a file comprising of the list of application test objects required for performing operations. </a:t>
            </a:r>
          </a:p>
          <a:p>
            <a:r>
              <a:rPr lang="en-US" sz="1800" dirty="0" smtClean="0"/>
              <a:t>Object Repository are usually of type Local and Shared.</a:t>
            </a:r>
          </a:p>
          <a:p>
            <a:r>
              <a:rPr lang="en-US" sz="1800" dirty="0" smtClean="0"/>
              <a:t>The extension of Shared </a:t>
            </a:r>
            <a:r>
              <a:rPr lang="en-US" sz="1800" dirty="0"/>
              <a:t>Object Repository</a:t>
            </a:r>
            <a:r>
              <a:rPr lang="en-US" sz="1800" dirty="0" smtClean="0"/>
              <a:t> file is </a:t>
            </a:r>
            <a:r>
              <a:rPr lang="en-US" sz="1800" b="1" dirty="0" smtClean="0"/>
              <a:t>“.tsr” </a:t>
            </a:r>
            <a:r>
              <a:rPr lang="en-US" sz="1800" dirty="0" smtClean="0"/>
              <a:t>and for Local </a:t>
            </a:r>
            <a:r>
              <a:rPr lang="en-US" sz="1800" dirty="0"/>
              <a:t>Object Repository file is </a:t>
            </a:r>
            <a:r>
              <a:rPr lang="en-US" sz="1800" b="1" dirty="0" smtClean="0"/>
              <a:t>“.mtr”</a:t>
            </a:r>
          </a:p>
          <a:p>
            <a:r>
              <a:rPr lang="en-US" sz="1800" dirty="0"/>
              <a:t>Shared Object </a:t>
            </a:r>
            <a:r>
              <a:rPr lang="en-US" sz="1800" dirty="0" smtClean="0"/>
              <a:t>Repository is usually a centralized repository of all the application test objects captured for all the business components automated for the application flows.</a:t>
            </a:r>
          </a:p>
          <a:p>
            <a:r>
              <a:rPr lang="en-US" sz="1800" dirty="0" smtClean="0"/>
              <a:t>Local </a:t>
            </a:r>
            <a:r>
              <a:rPr lang="en-US" sz="1800" dirty="0"/>
              <a:t>Object Repository is usually a </a:t>
            </a:r>
            <a:r>
              <a:rPr lang="en-US" sz="1800" dirty="0" smtClean="0"/>
              <a:t>local repository comprising the test </a:t>
            </a:r>
            <a:r>
              <a:rPr lang="en-US" sz="1800" dirty="0"/>
              <a:t>objects captured for </a:t>
            </a:r>
            <a:r>
              <a:rPr lang="en-US" sz="1800" dirty="0" smtClean="0"/>
              <a:t>the particular business component </a:t>
            </a:r>
            <a:r>
              <a:rPr lang="en-US" sz="1800" dirty="0"/>
              <a:t>automated for the application flows.</a:t>
            </a:r>
            <a:endParaRPr lang="en-US" sz="1800" dirty="0" smtClean="0"/>
          </a:p>
          <a:p>
            <a:r>
              <a:rPr lang="en-US" sz="1800" dirty="0"/>
              <a:t>Local Object </a:t>
            </a:r>
            <a:r>
              <a:rPr lang="en-US" sz="1800" dirty="0" smtClean="0"/>
              <a:t>Repository is usually faster than </a:t>
            </a:r>
            <a:r>
              <a:rPr lang="en-US" sz="1800" dirty="0"/>
              <a:t>Shared Object </a:t>
            </a:r>
            <a:r>
              <a:rPr lang="en-US" sz="1800" dirty="0" smtClean="0"/>
              <a:t>Repository at run time due to less object overheads.</a:t>
            </a:r>
            <a:endParaRPr lang="en-US" sz="1800" b="1" dirty="0"/>
          </a:p>
        </p:txBody>
      </p:sp>
    </p:spTree>
    <p:extLst>
      <p:ext uri="{BB962C8B-B14F-4D97-AF65-F5344CB8AC3E}">
        <p14:creationId xmlns:p14="http://schemas.microsoft.com/office/powerpoint/2010/main" val="2076694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What is Object Repository</a:t>
            </a:r>
            <a:r>
              <a:rPr lang="en-US" sz="2800" dirty="0" smtClean="0"/>
              <a:t>?(Contd.)</a:t>
            </a:r>
            <a:endParaRPr lang="en-US" dirty="0"/>
          </a:p>
        </p:txBody>
      </p:sp>
      <p:sp>
        <p:nvSpPr>
          <p:cNvPr id="2" name="Slide Number Placeholder 1"/>
          <p:cNvSpPr>
            <a:spLocks noGrp="1"/>
          </p:cNvSpPr>
          <p:nvPr>
            <p:ph type="sldNum" sz="quarter" idx="10"/>
          </p:nvPr>
        </p:nvSpPr>
        <p:spPr/>
        <p:txBody>
          <a:bodyPr/>
          <a:lstStyle/>
          <a:p>
            <a:fld id="{2D5B783D-A50A-4F61-8A90-CA512D8EF2E9}"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746539" y="1028698"/>
            <a:ext cx="5505450" cy="4727865"/>
          </a:xfrm>
          <a:prstGeom prst="rect">
            <a:avLst/>
          </a:prstGeom>
        </p:spPr>
      </p:pic>
    </p:spTree>
    <p:extLst>
      <p:ext uri="{BB962C8B-B14F-4D97-AF65-F5344CB8AC3E}">
        <p14:creationId xmlns:p14="http://schemas.microsoft.com/office/powerpoint/2010/main" val="2207112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460376" y="145140"/>
            <a:ext cx="8683624" cy="800219"/>
          </a:xfrm>
        </p:spPr>
        <p:txBody>
          <a:bodyPr/>
          <a:lstStyle/>
          <a:p>
            <a:r>
              <a:rPr lang="en-IN" sz="2300" dirty="0" smtClean="0"/>
              <a:t>      Application Area : Associating Shared Object Repository</a:t>
            </a:r>
            <a:endParaRPr lang="en-IN" sz="23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74" y="1143067"/>
            <a:ext cx="8427027" cy="4422028"/>
          </a:xfrm>
          <a:prstGeom prst="rect">
            <a:avLst/>
          </a:prstGeom>
        </p:spPr>
      </p:pic>
    </p:spTree>
    <p:extLst>
      <p:ext uri="{BB962C8B-B14F-4D97-AF65-F5344CB8AC3E}">
        <p14:creationId xmlns:p14="http://schemas.microsoft.com/office/powerpoint/2010/main" val="1421351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44041" y="2588085"/>
            <a:ext cx="8220074" cy="623887"/>
          </a:xfrm>
          <a:prstGeom prst="rect">
            <a:avLst/>
          </a:prstGeom>
        </p:spPr>
        <p:txBody>
          <a:bodyPr>
            <a:normAutofit fontScale="77500" lnSpcReduction="20000"/>
          </a:bodyPr>
          <a:lstStyle/>
          <a:p>
            <a:pPr marL="0" indent="0">
              <a:buNone/>
            </a:pPr>
            <a:r>
              <a:rPr lang="en-US" sz="3600" b="1" dirty="0" smtClean="0">
                <a:latin typeface="+mj-lt"/>
              </a:rPr>
              <a:t>Business </a:t>
            </a:r>
            <a:r>
              <a:rPr lang="en-US" sz="3600" b="1" dirty="0">
                <a:latin typeface="+mj-lt"/>
              </a:rPr>
              <a:t>Process Testing in UFT - Overview</a:t>
            </a:r>
          </a:p>
        </p:txBody>
      </p:sp>
    </p:spTree>
    <p:extLst>
      <p:ext uri="{BB962C8B-B14F-4D97-AF65-F5344CB8AC3E}">
        <p14:creationId xmlns:p14="http://schemas.microsoft.com/office/powerpoint/2010/main" val="3100356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Agenda</a:t>
            </a:r>
            <a:endParaRPr lang="en-US" dirty="0"/>
          </a:p>
        </p:txBody>
      </p:sp>
      <p:sp>
        <p:nvSpPr>
          <p:cNvPr id="9" name="Text Placeholder 8"/>
          <p:cNvSpPr>
            <a:spLocks noGrp="1"/>
          </p:cNvSpPr>
          <p:nvPr>
            <p:ph type="body" sz="quarter" idx="10"/>
          </p:nvPr>
        </p:nvSpPr>
        <p:spPr/>
        <p:txBody>
          <a:bodyPr/>
          <a:lstStyle/>
          <a:p>
            <a:r>
              <a:rPr lang="en-US" dirty="0" smtClean="0"/>
              <a:t>Application Area : Knowledge</a:t>
            </a:r>
            <a:endParaRPr lang="en-US" dirty="0"/>
          </a:p>
        </p:txBody>
      </p:sp>
      <p:sp>
        <p:nvSpPr>
          <p:cNvPr id="10" name="Text Placeholder 9"/>
          <p:cNvSpPr>
            <a:spLocks noGrp="1"/>
          </p:cNvSpPr>
          <p:nvPr>
            <p:ph type="body" sz="quarter" idx="11"/>
          </p:nvPr>
        </p:nvSpPr>
        <p:spPr/>
        <p:txBody>
          <a:bodyPr/>
          <a:lstStyle/>
          <a:p>
            <a:r>
              <a:rPr lang="en-US" dirty="0" smtClean="0"/>
              <a:t>Creation of BPT Component in UFT</a:t>
            </a:r>
            <a:endParaRPr lang="en-US" dirty="0"/>
          </a:p>
        </p:txBody>
      </p:sp>
      <p:sp>
        <p:nvSpPr>
          <p:cNvPr id="11" name="Text Placeholder 10"/>
          <p:cNvSpPr>
            <a:spLocks noGrp="1"/>
          </p:cNvSpPr>
          <p:nvPr>
            <p:ph type="body" sz="quarter" idx="12"/>
          </p:nvPr>
        </p:nvSpPr>
        <p:spPr/>
        <p:txBody>
          <a:bodyPr/>
          <a:lstStyle/>
          <a:p>
            <a:r>
              <a:rPr lang="en-US" dirty="0" smtClean="0"/>
              <a:t>Creation of Automation Script in ALM</a:t>
            </a:r>
            <a:endParaRPr lang="en-US" dirty="0"/>
          </a:p>
        </p:txBody>
      </p:sp>
      <p:sp>
        <p:nvSpPr>
          <p:cNvPr id="12" name="Text Placeholder 11"/>
          <p:cNvSpPr>
            <a:spLocks noGrp="1"/>
          </p:cNvSpPr>
          <p:nvPr>
            <p:ph type="body" sz="quarter" idx="13"/>
          </p:nvPr>
        </p:nvSpPr>
        <p:spPr/>
        <p:txBody>
          <a:bodyPr/>
          <a:lstStyle/>
          <a:p>
            <a:r>
              <a:rPr lang="en-US" dirty="0" smtClean="0"/>
              <a:t>Creation of Data Table in ALM</a:t>
            </a:r>
          </a:p>
          <a:p>
            <a:endParaRPr lang="en-US" dirty="0" smtClean="0"/>
          </a:p>
          <a:p>
            <a:endParaRPr lang="en-US" dirty="0"/>
          </a:p>
          <a:p>
            <a:endParaRPr lang="en-US" dirty="0"/>
          </a:p>
        </p:txBody>
      </p:sp>
      <p:sp>
        <p:nvSpPr>
          <p:cNvPr id="14" name="Text Placeholder 13"/>
          <p:cNvSpPr>
            <a:spLocks noGrp="1"/>
          </p:cNvSpPr>
          <p:nvPr>
            <p:ph type="body" sz="quarter" idx="14"/>
          </p:nvPr>
        </p:nvSpPr>
        <p:spPr/>
        <p:txBody>
          <a:bodyPr/>
          <a:lstStyle/>
          <a:p>
            <a:r>
              <a:rPr lang="en-US" dirty="0" smtClean="0"/>
              <a:t>Test Result Analysis in ALM</a:t>
            </a:r>
            <a:endParaRPr lang="en-US" dirty="0"/>
          </a:p>
        </p:txBody>
      </p:sp>
      <p:sp>
        <p:nvSpPr>
          <p:cNvPr id="15" name="Text Placeholder 14"/>
          <p:cNvSpPr>
            <a:spLocks noGrp="1"/>
          </p:cNvSpPr>
          <p:nvPr>
            <p:ph type="body" sz="quarter" idx="15"/>
          </p:nvPr>
        </p:nvSpPr>
        <p:spPr/>
        <p:txBody>
          <a:bodyPr/>
          <a:lstStyle/>
          <a:p>
            <a:r>
              <a:rPr lang="en-US" dirty="0"/>
              <a:t>1</a:t>
            </a:r>
          </a:p>
        </p:txBody>
      </p:sp>
      <p:sp>
        <p:nvSpPr>
          <p:cNvPr id="16" name="Text Placeholder 15"/>
          <p:cNvSpPr>
            <a:spLocks noGrp="1"/>
          </p:cNvSpPr>
          <p:nvPr>
            <p:ph type="body" sz="quarter" idx="16"/>
          </p:nvPr>
        </p:nvSpPr>
        <p:spPr/>
        <p:txBody>
          <a:bodyPr/>
          <a:lstStyle/>
          <a:p>
            <a:r>
              <a:rPr lang="en-US" dirty="0"/>
              <a:t>2</a:t>
            </a:r>
          </a:p>
        </p:txBody>
      </p:sp>
      <p:sp>
        <p:nvSpPr>
          <p:cNvPr id="18" name="Text Placeholder 17"/>
          <p:cNvSpPr>
            <a:spLocks noGrp="1"/>
          </p:cNvSpPr>
          <p:nvPr>
            <p:ph type="body" sz="quarter" idx="17"/>
          </p:nvPr>
        </p:nvSpPr>
        <p:spPr/>
        <p:txBody>
          <a:bodyPr/>
          <a:lstStyle/>
          <a:p>
            <a:r>
              <a:rPr lang="en-US" dirty="0"/>
              <a:t>3</a:t>
            </a:r>
          </a:p>
        </p:txBody>
      </p:sp>
      <p:sp>
        <p:nvSpPr>
          <p:cNvPr id="4" name="Text Placeholder 3"/>
          <p:cNvSpPr>
            <a:spLocks noGrp="1"/>
          </p:cNvSpPr>
          <p:nvPr>
            <p:ph type="body" sz="quarter" idx="18"/>
          </p:nvPr>
        </p:nvSpPr>
        <p:spPr/>
        <p:txBody>
          <a:bodyPr/>
          <a:lstStyle/>
          <a:p>
            <a:endParaRPr lang="en-US"/>
          </a:p>
        </p:txBody>
      </p:sp>
      <p:sp>
        <p:nvSpPr>
          <p:cNvPr id="5" name="Text Placeholder 4"/>
          <p:cNvSpPr>
            <a:spLocks noGrp="1"/>
          </p:cNvSpPr>
          <p:nvPr>
            <p:ph type="body" sz="quarter" idx="19"/>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8127"/>
            <a:ext cx="7772400" cy="1752600"/>
          </a:xfrm>
        </p:spPr>
        <p:txBody>
          <a:bodyPr/>
          <a:lstStyle/>
          <a:p>
            <a:r>
              <a:rPr lang="en-US" sz="3200" dirty="0" smtClean="0"/>
              <a:t>What is Business </a:t>
            </a:r>
            <a:r>
              <a:rPr lang="en-US" sz="3200" dirty="0"/>
              <a:t>Process </a:t>
            </a:r>
            <a:r>
              <a:rPr lang="en-US" sz="3200" dirty="0" smtClean="0"/>
              <a:t>Testing?</a:t>
            </a:r>
            <a:endParaRPr lang="en-US" sz="3200" dirty="0"/>
          </a:p>
        </p:txBody>
      </p:sp>
      <p:sp>
        <p:nvSpPr>
          <p:cNvPr id="3" name="Content Placeholder 2"/>
          <p:cNvSpPr>
            <a:spLocks noGrp="1"/>
          </p:cNvSpPr>
          <p:nvPr>
            <p:ph idx="1"/>
          </p:nvPr>
        </p:nvSpPr>
        <p:spPr>
          <a:xfrm>
            <a:off x="457200" y="1044427"/>
            <a:ext cx="8229600" cy="4291446"/>
          </a:xfrm>
        </p:spPr>
        <p:txBody>
          <a:bodyPr/>
          <a:lstStyle/>
          <a:p>
            <a:r>
              <a:rPr lang="en-US" sz="1800" dirty="0"/>
              <a:t>Business Process Testing provides </a:t>
            </a:r>
            <a:r>
              <a:rPr lang="en-US" sz="1800" dirty="0" smtClean="0"/>
              <a:t>the tester with </a:t>
            </a:r>
            <a:r>
              <a:rPr lang="en-US" sz="1800" dirty="0"/>
              <a:t>a customizable, component-based testing framework that supports - ClosedComponent reuse and modularization, ClosedCreation of tests for both simple and complex applications, and ClosedManagement of parts of a </a:t>
            </a:r>
            <a:r>
              <a:rPr lang="en-US" sz="1800" dirty="0" smtClean="0"/>
              <a:t>test.</a:t>
            </a:r>
          </a:p>
          <a:p>
            <a:r>
              <a:rPr lang="en-US" sz="1800" dirty="0"/>
              <a:t>In Business Process Testing, </a:t>
            </a:r>
            <a:r>
              <a:rPr lang="en-US" sz="1800" dirty="0" smtClean="0"/>
              <a:t>we arrange </a:t>
            </a:r>
            <a:r>
              <a:rPr lang="en-US" sz="1800" dirty="0"/>
              <a:t>components, including keyword GUI components, scripted GUI components, or manual components in a business process test or business process flow to test different </a:t>
            </a:r>
            <a:r>
              <a:rPr lang="en-US" sz="1800" dirty="0" smtClean="0"/>
              <a:t>scenarios.</a:t>
            </a:r>
          </a:p>
          <a:p>
            <a:r>
              <a:rPr lang="en-US" sz="1800" dirty="0" smtClean="0"/>
              <a:t>Business </a:t>
            </a:r>
            <a:r>
              <a:rPr lang="en-US" sz="1800" dirty="0"/>
              <a:t>Process Testing enables </a:t>
            </a:r>
            <a:r>
              <a:rPr lang="en-US" sz="1800" dirty="0" smtClean="0"/>
              <a:t>the tester to </a:t>
            </a:r>
            <a:r>
              <a:rPr lang="en-US" sz="1800" dirty="0"/>
              <a:t>arrange components to suit </a:t>
            </a:r>
            <a:r>
              <a:rPr lang="en-US" sz="1800" dirty="0" smtClean="0"/>
              <a:t>business needs based on modularity.</a:t>
            </a:r>
          </a:p>
          <a:p>
            <a:r>
              <a:rPr lang="en-US" sz="1800" dirty="0"/>
              <a:t>Business Process Testing is available with </a:t>
            </a:r>
            <a:r>
              <a:rPr lang="en-US" sz="1800" dirty="0" smtClean="0"/>
              <a:t>ALM for modularizing business components automated for any particular application.</a:t>
            </a:r>
          </a:p>
          <a:p>
            <a:r>
              <a:rPr lang="en-US" sz="1800" dirty="0" smtClean="0"/>
              <a:t>The former process is also symbolized as “</a:t>
            </a:r>
            <a:r>
              <a:rPr lang="en-US" sz="1800" b="1" dirty="0" smtClean="0"/>
              <a:t>BPT driven framework”</a:t>
            </a:r>
            <a:r>
              <a:rPr lang="en-US" sz="1800" dirty="0" smtClean="0"/>
              <a:t>.</a:t>
            </a:r>
          </a:p>
        </p:txBody>
      </p:sp>
    </p:spTree>
    <p:extLst>
      <p:ext uri="{BB962C8B-B14F-4D97-AF65-F5344CB8AC3E}">
        <p14:creationId xmlns:p14="http://schemas.microsoft.com/office/powerpoint/2010/main" val="2943075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223838"/>
            <a:ext cx="8229600" cy="784080"/>
          </a:xfrm>
        </p:spPr>
        <p:txBody>
          <a:bodyPr/>
          <a:lstStyle/>
          <a:p>
            <a:r>
              <a:rPr lang="en-US" sz="3200" dirty="0" smtClean="0"/>
              <a:t>    What </a:t>
            </a:r>
            <a:r>
              <a:rPr lang="en-US" sz="3200" dirty="0"/>
              <a:t>is Business Process </a:t>
            </a:r>
            <a:r>
              <a:rPr lang="en-US" sz="3200" dirty="0" smtClean="0"/>
              <a:t>Test/Flow?</a:t>
            </a:r>
            <a:endParaRPr lang="en-US" sz="3200" dirty="0"/>
          </a:p>
        </p:txBody>
      </p:sp>
      <p:sp>
        <p:nvSpPr>
          <p:cNvPr id="3" name="Content Placeholder 2"/>
          <p:cNvSpPr>
            <a:spLocks noGrp="1"/>
          </p:cNvSpPr>
          <p:nvPr>
            <p:ph idx="1"/>
          </p:nvPr>
        </p:nvSpPr>
        <p:spPr>
          <a:xfrm>
            <a:off x="471488" y="914401"/>
            <a:ext cx="8229600" cy="3823854"/>
          </a:xfrm>
        </p:spPr>
        <p:txBody>
          <a:bodyPr/>
          <a:lstStyle/>
          <a:p>
            <a:r>
              <a:rPr lang="en-US" sz="1800" dirty="0"/>
              <a:t>When working with Business Process Testing, </a:t>
            </a:r>
            <a:r>
              <a:rPr lang="en-US" sz="1800" dirty="0" smtClean="0"/>
              <a:t>we can </a:t>
            </a:r>
            <a:r>
              <a:rPr lang="en-US" sz="1800" dirty="0"/>
              <a:t>use both </a:t>
            </a:r>
            <a:r>
              <a:rPr lang="en-US" sz="1800" b="1" dirty="0"/>
              <a:t>business process tests</a:t>
            </a:r>
            <a:r>
              <a:rPr lang="en-US" sz="1800" dirty="0"/>
              <a:t> and </a:t>
            </a:r>
            <a:r>
              <a:rPr lang="en-US" sz="1800" b="1" dirty="0"/>
              <a:t>business process flows</a:t>
            </a:r>
            <a:r>
              <a:rPr lang="en-US" sz="1800" dirty="0"/>
              <a:t> to organize </a:t>
            </a:r>
            <a:r>
              <a:rPr lang="en-US" sz="1800" dirty="0" smtClean="0"/>
              <a:t>our testing.</a:t>
            </a:r>
          </a:p>
          <a:p>
            <a:r>
              <a:rPr lang="en-US" sz="1800" dirty="0"/>
              <a:t>Each business process test or flow consists of business components, which are added and ordered (or grouped) together</a:t>
            </a:r>
            <a:r>
              <a:rPr lang="en-US" sz="1800" dirty="0" smtClean="0"/>
              <a:t>.</a:t>
            </a:r>
          </a:p>
          <a:p>
            <a:r>
              <a:rPr lang="en-US" sz="1800" dirty="0"/>
              <a:t>When UFT runs a business process test, it runs each of the components and their steps in sequence</a:t>
            </a:r>
            <a:r>
              <a:rPr lang="en-US" sz="1800" dirty="0" smtClean="0"/>
              <a:t>.</a:t>
            </a:r>
          </a:p>
          <a:p>
            <a:r>
              <a:rPr lang="en-US" sz="1800" dirty="0"/>
              <a:t>A business process test is a scenario comprising a sequence of business components or flows, designed to test a specific scenario in an application</a:t>
            </a:r>
            <a:r>
              <a:rPr lang="en-US" sz="1800" dirty="0" smtClean="0"/>
              <a:t>.</a:t>
            </a:r>
          </a:p>
          <a:p>
            <a:r>
              <a:rPr lang="en-US" sz="1800" dirty="0"/>
              <a:t>A flow is a type of test that comprises a logical set of business components, in a fixed sequence, that performs a specific </a:t>
            </a:r>
            <a:r>
              <a:rPr lang="en-US" sz="1800" dirty="0" smtClean="0"/>
              <a:t>task.</a:t>
            </a:r>
          </a:p>
          <a:p>
            <a:r>
              <a:rPr lang="en-US" sz="1800" dirty="0" smtClean="0"/>
              <a:t>When </a:t>
            </a:r>
            <a:r>
              <a:rPr lang="en-US" sz="1800" dirty="0"/>
              <a:t>designing flows, they can be considered as </a:t>
            </a:r>
            <a:r>
              <a:rPr lang="en-US" sz="1800" b="1" dirty="0" smtClean="0"/>
              <a:t>“Compound Components"</a:t>
            </a:r>
          </a:p>
        </p:txBody>
      </p:sp>
    </p:spTree>
    <p:extLst>
      <p:ext uri="{BB962C8B-B14F-4D97-AF65-F5344CB8AC3E}">
        <p14:creationId xmlns:p14="http://schemas.microsoft.com/office/powerpoint/2010/main" val="3531074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normAutofit lnSpcReduction="10000"/>
          </a:bodyPr>
          <a:lstStyle/>
          <a:p>
            <a:pPr marL="0" indent="0">
              <a:buNone/>
            </a:pPr>
            <a:r>
              <a:rPr lang="en-US" sz="3600" b="1" dirty="0" smtClean="0">
                <a:latin typeface="+mj-lt"/>
              </a:rPr>
              <a:t>Creating BPT Component in UFT</a:t>
            </a:r>
            <a:endParaRPr lang="en-US" sz="3600" b="1" dirty="0">
              <a:latin typeface="+mj-lt"/>
            </a:endParaRPr>
          </a:p>
        </p:txBody>
      </p:sp>
    </p:spTree>
    <p:extLst>
      <p:ext uri="{BB962C8B-B14F-4D97-AF65-F5344CB8AC3E}">
        <p14:creationId xmlns:p14="http://schemas.microsoft.com/office/powerpoint/2010/main" val="2663280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6191" y="145765"/>
            <a:ext cx="8156864" cy="846426"/>
          </a:xfrm>
        </p:spPr>
        <p:txBody>
          <a:bodyPr/>
          <a:lstStyle/>
          <a:p>
            <a:r>
              <a:rPr lang="en-US" sz="3200" dirty="0" smtClean="0"/>
              <a:t>BPT Component creation Pre-Requisites</a:t>
            </a:r>
            <a:endParaRPr lang="en-US" sz="3200" dirty="0"/>
          </a:p>
        </p:txBody>
      </p:sp>
      <p:sp>
        <p:nvSpPr>
          <p:cNvPr id="5" name="Content Placeholder 4"/>
          <p:cNvSpPr>
            <a:spLocks noGrp="1"/>
          </p:cNvSpPr>
          <p:nvPr>
            <p:ph idx="1"/>
          </p:nvPr>
        </p:nvSpPr>
        <p:spPr>
          <a:xfrm>
            <a:off x="623455" y="1091045"/>
            <a:ext cx="8229600" cy="4083627"/>
          </a:xfrm>
        </p:spPr>
        <p:txBody>
          <a:bodyPr/>
          <a:lstStyle/>
          <a:p>
            <a:r>
              <a:rPr lang="en-US" sz="1800" dirty="0"/>
              <a:t>To work with BPT from within UFT, </a:t>
            </a:r>
            <a:r>
              <a:rPr lang="en-US" sz="1800" dirty="0" smtClean="0"/>
              <a:t>tester must </a:t>
            </a:r>
            <a:r>
              <a:rPr lang="en-US" sz="1800" dirty="0"/>
              <a:t>first connect to an ALM project with BPT support</a:t>
            </a:r>
            <a:r>
              <a:rPr lang="en-US" sz="1800" dirty="0" smtClean="0"/>
              <a:t>.</a:t>
            </a:r>
          </a:p>
          <a:p>
            <a:r>
              <a:rPr lang="en-US" sz="1800" dirty="0" smtClean="0"/>
              <a:t>Application Area should be created as </a:t>
            </a:r>
            <a:r>
              <a:rPr lang="en-US" sz="1800" dirty="0"/>
              <a:t>business components use application areas to store settings and resources that may be required by multiple components, such as shared object repositories and function libraries</a:t>
            </a:r>
            <a:r>
              <a:rPr lang="en-US" sz="1800" dirty="0" smtClean="0"/>
              <a:t>.</a:t>
            </a:r>
          </a:p>
          <a:p>
            <a:r>
              <a:rPr lang="en-US" sz="1800" dirty="0"/>
              <a:t>Components are automatically linked to all of the resources and settings defined in the associated application area</a:t>
            </a:r>
            <a:r>
              <a:rPr lang="en-US" sz="1800" dirty="0" smtClean="0"/>
              <a:t>.</a:t>
            </a:r>
          </a:p>
          <a:p>
            <a:r>
              <a:rPr lang="en-US" sz="1800" dirty="0" smtClean="0"/>
              <a:t>ALM should be BPT licensed in order to proceed with the Business component creation.</a:t>
            </a:r>
            <a:endParaRPr lang="en-US" sz="1800" dirty="0"/>
          </a:p>
        </p:txBody>
      </p:sp>
    </p:spTree>
    <p:extLst>
      <p:ext uri="{BB962C8B-B14F-4D97-AF65-F5344CB8AC3E}">
        <p14:creationId xmlns:p14="http://schemas.microsoft.com/office/powerpoint/2010/main" val="1912989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146888"/>
            <a:ext cx="7959436" cy="523220"/>
          </a:xfrm>
        </p:spPr>
        <p:txBody>
          <a:bodyPr/>
          <a:lstStyle/>
          <a:p>
            <a:r>
              <a:rPr lang="en-US" sz="2800" dirty="0" smtClean="0"/>
              <a:t>Steps for creating </a:t>
            </a:r>
            <a:r>
              <a:rPr lang="en-US" sz="2800" dirty="0"/>
              <a:t>BPT </a:t>
            </a:r>
            <a:r>
              <a:rPr lang="en-US" sz="2800" dirty="0" smtClean="0"/>
              <a:t>Component in UFT</a:t>
            </a:r>
            <a:endParaRPr lang="en-US" sz="2800" dirty="0"/>
          </a:p>
        </p:txBody>
      </p:sp>
      <p:sp>
        <p:nvSpPr>
          <p:cNvPr id="3" name="Content Placeholder 2"/>
          <p:cNvSpPr>
            <a:spLocks noGrp="1"/>
          </p:cNvSpPr>
          <p:nvPr>
            <p:ph idx="1"/>
          </p:nvPr>
        </p:nvSpPr>
        <p:spPr>
          <a:xfrm>
            <a:off x="457200" y="1548246"/>
            <a:ext cx="8229600" cy="3678382"/>
          </a:xfrm>
        </p:spPr>
        <p:txBody>
          <a:bodyPr/>
          <a:lstStyle/>
          <a:p>
            <a:r>
              <a:rPr lang="en-US" sz="1800" dirty="0"/>
              <a:t>Click on File menu and Click on New menu option.</a:t>
            </a:r>
          </a:p>
          <a:p>
            <a:r>
              <a:rPr lang="en-US" sz="1800" dirty="0"/>
              <a:t>Click on </a:t>
            </a:r>
            <a:r>
              <a:rPr lang="en-US" sz="1800" dirty="0" smtClean="0"/>
              <a:t>Business Component…</a:t>
            </a:r>
          </a:p>
          <a:p>
            <a:endParaRPr lang="en-US" sz="1800" dirty="0"/>
          </a:p>
          <a:p>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64" y="2760374"/>
            <a:ext cx="7194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995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354" y="78366"/>
            <a:ext cx="7720445" cy="451570"/>
          </a:xfrm>
        </p:spPr>
        <p:txBody>
          <a:bodyPr/>
          <a:lstStyle/>
          <a:p>
            <a:r>
              <a:rPr lang="en-US" sz="2400" dirty="0" smtClean="0"/>
              <a:t>Steps for creating </a:t>
            </a:r>
            <a:r>
              <a:rPr lang="en-US" sz="2400" dirty="0"/>
              <a:t>BPT </a:t>
            </a:r>
            <a:r>
              <a:rPr lang="en-US" sz="2400" dirty="0" smtClean="0"/>
              <a:t>Component in UFT(Contd.)</a:t>
            </a:r>
            <a:endParaRPr lang="en-US" sz="2400" dirty="0"/>
          </a:p>
        </p:txBody>
      </p:sp>
      <p:sp>
        <p:nvSpPr>
          <p:cNvPr id="3" name="Content Placeholder 2"/>
          <p:cNvSpPr>
            <a:spLocks noGrp="1"/>
          </p:cNvSpPr>
          <p:nvPr>
            <p:ph idx="1"/>
          </p:nvPr>
        </p:nvSpPr>
        <p:spPr>
          <a:xfrm>
            <a:off x="457199" y="968882"/>
            <a:ext cx="8229600" cy="3678382"/>
          </a:xfrm>
        </p:spPr>
        <p:txBody>
          <a:bodyPr/>
          <a:lstStyle/>
          <a:p>
            <a:r>
              <a:rPr lang="en-US" sz="1800" dirty="0" smtClean="0"/>
              <a:t>Select the type i.e. Scripted GUI Component.</a:t>
            </a:r>
          </a:p>
          <a:p>
            <a:r>
              <a:rPr lang="en-US" sz="1800" dirty="0" smtClean="0"/>
              <a:t>Enter the Component name.</a:t>
            </a:r>
            <a:endParaRPr lang="en-US" sz="1800" dirty="0"/>
          </a:p>
          <a:p>
            <a:r>
              <a:rPr lang="en-US" sz="1800" dirty="0" smtClean="0"/>
              <a:t>Enter the ALM folder path location for saving the component.</a:t>
            </a:r>
          </a:p>
          <a:p>
            <a:r>
              <a:rPr lang="en-US" sz="1800" dirty="0" smtClean="0"/>
              <a:t>Associate the respective Application Area to the particular component.</a:t>
            </a:r>
          </a:p>
          <a:p>
            <a:r>
              <a:rPr lang="en-US" sz="1800" dirty="0" smtClean="0"/>
              <a:t>Click on </a:t>
            </a:r>
            <a:r>
              <a:rPr lang="en-US" sz="1800" b="1" dirty="0" smtClean="0"/>
              <a:t>Create</a:t>
            </a:r>
            <a:r>
              <a:rPr lang="en-US" sz="1800" dirty="0" smtClean="0"/>
              <a:t> button.</a:t>
            </a:r>
          </a:p>
          <a:p>
            <a:endParaRPr lang="en-US" sz="1800" dirty="0"/>
          </a:p>
          <a:p>
            <a:endParaRPr lang="en-US" sz="1800" dirty="0" smtClean="0"/>
          </a:p>
          <a:p>
            <a:endParaRPr lang="en-US" sz="1800" dirty="0"/>
          </a:p>
          <a:p>
            <a:endParaRPr lang="en-US" sz="1800" dirty="0"/>
          </a:p>
        </p:txBody>
      </p:sp>
      <p:pic>
        <p:nvPicPr>
          <p:cNvPr id="5" name="Picture 4"/>
          <p:cNvPicPr>
            <a:picLocks noChangeAspect="1"/>
          </p:cNvPicPr>
          <p:nvPr/>
        </p:nvPicPr>
        <p:blipFill>
          <a:blip r:embed="rId2"/>
          <a:stretch>
            <a:fillRect/>
          </a:stretch>
        </p:blipFill>
        <p:spPr>
          <a:xfrm>
            <a:off x="1808978" y="2808073"/>
            <a:ext cx="5353050" cy="2799916"/>
          </a:xfrm>
          <a:prstGeom prst="rect">
            <a:avLst/>
          </a:prstGeom>
        </p:spPr>
      </p:pic>
    </p:spTree>
    <p:extLst>
      <p:ext uri="{BB962C8B-B14F-4D97-AF65-F5344CB8AC3E}">
        <p14:creationId xmlns:p14="http://schemas.microsoft.com/office/powerpoint/2010/main" val="4228119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t>
            </a:r>
            <a:r>
              <a:rPr lang="en-US" sz="2400" dirty="0" smtClean="0"/>
              <a:t>Creation of BPT Component (Revised)</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11" y="1065092"/>
            <a:ext cx="7194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34398" y="2444538"/>
            <a:ext cx="71945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644900" y="2444538"/>
            <a:ext cx="0" cy="393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99" y="2838239"/>
            <a:ext cx="6553200" cy="257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V="1">
            <a:off x="5764068" y="4375622"/>
            <a:ext cx="0" cy="892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18100" y="3558570"/>
            <a:ext cx="1803400" cy="523220"/>
          </a:xfrm>
          <a:prstGeom prst="rect">
            <a:avLst/>
          </a:prstGeom>
          <a:noFill/>
        </p:spPr>
        <p:txBody>
          <a:bodyPr wrap="square" rtlCol="0">
            <a:spAutoFit/>
          </a:bodyPr>
          <a:lstStyle/>
          <a:p>
            <a:r>
              <a:rPr lang="en-US" sz="1400" dirty="0" smtClean="0">
                <a:solidFill>
                  <a:schemeClr val="tx1">
                    <a:lumMod val="50000"/>
                    <a:lumOff val="50000"/>
                  </a:schemeClr>
                </a:solidFill>
              </a:rPr>
              <a:t>Location of Application Area</a:t>
            </a:r>
          </a:p>
        </p:txBody>
      </p:sp>
      <p:sp>
        <p:nvSpPr>
          <p:cNvPr id="12" name="Rectangle 11"/>
          <p:cNvSpPr/>
          <p:nvPr/>
        </p:nvSpPr>
        <p:spPr>
          <a:xfrm>
            <a:off x="5118100" y="3515380"/>
            <a:ext cx="1612900" cy="609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3209620" y="3379213"/>
            <a:ext cx="1717980" cy="307777"/>
          </a:xfrm>
          <a:prstGeom prst="rect">
            <a:avLst/>
          </a:prstGeom>
        </p:spPr>
        <p:txBody>
          <a:bodyPr wrap="square">
            <a:spAutoFit/>
          </a:bodyPr>
          <a:lstStyle/>
          <a:p>
            <a:r>
              <a:rPr lang="en-US" sz="1400" dirty="0">
                <a:solidFill>
                  <a:schemeClr val="tx1">
                    <a:lumMod val="50000"/>
                    <a:lumOff val="50000"/>
                  </a:schemeClr>
                </a:solidFill>
              </a:rPr>
              <a:t>ALM folder path</a:t>
            </a:r>
          </a:p>
        </p:txBody>
      </p:sp>
      <p:sp>
        <p:nvSpPr>
          <p:cNvPr id="18" name="Rectangle 17"/>
          <p:cNvSpPr/>
          <p:nvPr/>
        </p:nvSpPr>
        <p:spPr bwMode="auto">
          <a:xfrm>
            <a:off x="3209620" y="3361311"/>
            <a:ext cx="1466289" cy="312764"/>
          </a:xfrm>
          <a:prstGeom prst="rect">
            <a:avLst/>
          </a:prstGeom>
          <a:no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sp>
        <p:nvSpPr>
          <p:cNvPr id="28" name="Rectangle 27"/>
          <p:cNvSpPr/>
          <p:nvPr/>
        </p:nvSpPr>
        <p:spPr>
          <a:xfrm>
            <a:off x="3206749" y="3361461"/>
            <a:ext cx="1612900" cy="3255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7" name="Straight Arrow Connector 26"/>
          <p:cNvCxnSpPr>
            <a:stCxn id="28" idx="2"/>
          </p:cNvCxnSpPr>
          <p:nvPr/>
        </p:nvCxnSpPr>
        <p:spPr bwMode="auto">
          <a:xfrm>
            <a:off x="4013199" y="3686990"/>
            <a:ext cx="18474" cy="43820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8732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t>
            </a:r>
            <a:r>
              <a:rPr lang="en-US" sz="2400" dirty="0" smtClean="0"/>
              <a:t>Creation of BPT Component (Revised)</a:t>
            </a:r>
            <a:endParaRPr lang="en-US" sz="2400" dirty="0"/>
          </a:p>
        </p:txBody>
      </p:sp>
      <p:sp>
        <p:nvSpPr>
          <p:cNvPr id="18" name="Rectangle 17"/>
          <p:cNvSpPr/>
          <p:nvPr/>
        </p:nvSpPr>
        <p:spPr bwMode="auto">
          <a:xfrm>
            <a:off x="3209620" y="3361311"/>
            <a:ext cx="1466289" cy="312764"/>
          </a:xfrm>
          <a:prstGeom prst="rect">
            <a:avLst/>
          </a:prstGeom>
          <a:no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pic>
        <p:nvPicPr>
          <p:cNvPr id="4" name="Picture 3"/>
          <p:cNvPicPr>
            <a:picLocks noChangeAspect="1"/>
          </p:cNvPicPr>
          <p:nvPr/>
        </p:nvPicPr>
        <p:blipFill>
          <a:blip r:embed="rId3"/>
          <a:stretch>
            <a:fillRect/>
          </a:stretch>
        </p:blipFill>
        <p:spPr>
          <a:xfrm>
            <a:off x="225975" y="946199"/>
            <a:ext cx="8692049" cy="4248084"/>
          </a:xfrm>
          <a:prstGeom prst="rect">
            <a:avLst/>
          </a:prstGeom>
        </p:spPr>
      </p:pic>
    </p:spTree>
    <p:extLst>
      <p:ext uri="{BB962C8B-B14F-4D97-AF65-F5344CB8AC3E}">
        <p14:creationId xmlns:p14="http://schemas.microsoft.com/office/powerpoint/2010/main" val="1589337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t>
            </a:r>
            <a:r>
              <a:rPr lang="en-US" sz="2400" dirty="0" smtClean="0"/>
              <a:t>Creation of BPT Component (Revised)</a:t>
            </a:r>
            <a:endParaRPr lang="en-US" sz="2400" dirty="0"/>
          </a:p>
        </p:txBody>
      </p:sp>
      <p:sp>
        <p:nvSpPr>
          <p:cNvPr id="18" name="Rectangle 17"/>
          <p:cNvSpPr/>
          <p:nvPr/>
        </p:nvSpPr>
        <p:spPr bwMode="auto">
          <a:xfrm>
            <a:off x="3209620" y="3361311"/>
            <a:ext cx="1466289" cy="312764"/>
          </a:xfrm>
          <a:prstGeom prst="rect">
            <a:avLst/>
          </a:prstGeom>
          <a:no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pic>
        <p:nvPicPr>
          <p:cNvPr id="3" name="Picture 2"/>
          <p:cNvPicPr>
            <a:picLocks noChangeAspect="1"/>
          </p:cNvPicPr>
          <p:nvPr/>
        </p:nvPicPr>
        <p:blipFill>
          <a:blip r:embed="rId2"/>
          <a:stretch>
            <a:fillRect/>
          </a:stretch>
        </p:blipFill>
        <p:spPr>
          <a:xfrm>
            <a:off x="457200" y="893134"/>
            <a:ext cx="8071868" cy="4050783"/>
          </a:xfrm>
          <a:prstGeom prst="rect">
            <a:avLst/>
          </a:prstGeom>
        </p:spPr>
      </p:pic>
    </p:spTree>
    <p:extLst>
      <p:ext uri="{BB962C8B-B14F-4D97-AF65-F5344CB8AC3E}">
        <p14:creationId xmlns:p14="http://schemas.microsoft.com/office/powerpoint/2010/main" val="1130494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461665"/>
          </a:xfrm>
        </p:spPr>
        <p:txBody>
          <a:bodyPr/>
          <a:lstStyle/>
          <a:p>
            <a:r>
              <a:rPr lang="en-US" sz="2400" dirty="0" smtClean="0"/>
              <a:t>    Template for Creating BPT Component and Checklist</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537146356"/>
              </p:ext>
            </p:extLst>
          </p:nvPr>
        </p:nvGraphicFramePr>
        <p:xfrm>
          <a:off x="3631620" y="1864436"/>
          <a:ext cx="1880755" cy="1586887"/>
        </p:xfrm>
        <a:graphic>
          <a:graphicData uri="http://schemas.openxmlformats.org/presentationml/2006/ole">
            <mc:AlternateContent xmlns:mc="http://schemas.openxmlformats.org/markup-compatibility/2006">
              <mc:Choice xmlns:v="urn:schemas-microsoft-com:vml" Requires="v">
                <p:oleObj spid="_x0000_s22598"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631620" y="1864436"/>
                        <a:ext cx="1880755" cy="15868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66164552"/>
              </p:ext>
            </p:extLst>
          </p:nvPr>
        </p:nvGraphicFramePr>
        <p:xfrm>
          <a:off x="3979717" y="3783590"/>
          <a:ext cx="1330037" cy="1122219"/>
        </p:xfrm>
        <a:graphic>
          <a:graphicData uri="http://schemas.openxmlformats.org/presentationml/2006/ole">
            <mc:AlternateContent xmlns:mc="http://schemas.openxmlformats.org/markup-compatibility/2006">
              <mc:Choice xmlns:v="urn:schemas-microsoft-com:vml" Requires="v">
                <p:oleObj spid="_x0000_s22599"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79717" y="3783590"/>
                        <a:ext cx="1330037" cy="1122219"/>
                      </a:xfrm>
                      <a:prstGeom prst="rect">
                        <a:avLst/>
                      </a:prstGeom>
                    </p:spPr>
                  </p:pic>
                </p:oleObj>
              </mc:Fallback>
            </mc:AlternateContent>
          </a:graphicData>
        </a:graphic>
      </p:graphicFrame>
    </p:spTree>
    <p:extLst>
      <p:ext uri="{BB962C8B-B14F-4D97-AF65-F5344CB8AC3E}">
        <p14:creationId xmlns:p14="http://schemas.microsoft.com/office/powerpoint/2010/main" val="3304504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743" y="1562101"/>
            <a:ext cx="8189231" cy="1674586"/>
          </a:xfrm>
        </p:spPr>
        <p:txBody>
          <a:bodyPr>
            <a:normAutofit/>
          </a:bodyPr>
          <a:lstStyle/>
          <a:p>
            <a:r>
              <a:rPr lang="en-IN" sz="2800" dirty="0"/>
              <a:t>Creating Application Area and Association of it with Function </a:t>
            </a:r>
            <a:r>
              <a:rPr lang="en-IN" sz="2800" dirty="0" smtClean="0"/>
              <a:t>Library(QFL/VBS) </a:t>
            </a:r>
            <a:r>
              <a:rPr lang="en-IN" sz="2800" dirty="0"/>
              <a:t>and Object Repository(OR) in UFT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normAutofit fontScale="62500" lnSpcReduction="20000"/>
          </a:bodyPr>
          <a:lstStyle/>
          <a:p>
            <a:pPr marL="0" indent="0">
              <a:buNone/>
            </a:pPr>
            <a:r>
              <a:rPr lang="en-US" sz="3600" b="1" dirty="0" smtClean="0">
                <a:latin typeface="+mj-lt"/>
              </a:rPr>
              <a:t>Creating Scripts in ALM based on Business Components </a:t>
            </a:r>
            <a:endParaRPr lang="en-US" sz="3600" b="1" dirty="0">
              <a:latin typeface="+mj-lt"/>
            </a:endParaRPr>
          </a:p>
        </p:txBody>
      </p:sp>
    </p:spTree>
    <p:extLst>
      <p:ext uri="{BB962C8B-B14F-4D97-AF65-F5344CB8AC3E}">
        <p14:creationId xmlns:p14="http://schemas.microsoft.com/office/powerpoint/2010/main" val="2328876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11" y="292951"/>
            <a:ext cx="7772400" cy="706510"/>
          </a:xfrm>
        </p:spPr>
        <p:txBody>
          <a:bodyPr/>
          <a:lstStyle/>
          <a:p>
            <a:r>
              <a:rPr lang="en-US" sz="3200" dirty="0"/>
              <a:t>Creating </a:t>
            </a:r>
            <a:r>
              <a:rPr lang="en-US" sz="3200" dirty="0" smtClean="0"/>
              <a:t>Test Scripts in ALM Test Plan</a:t>
            </a:r>
            <a:endParaRPr lang="en-US" sz="3200" dirty="0"/>
          </a:p>
        </p:txBody>
      </p:sp>
      <p:sp>
        <p:nvSpPr>
          <p:cNvPr id="3" name="Content Placeholder 2"/>
          <p:cNvSpPr>
            <a:spLocks noGrp="1"/>
          </p:cNvSpPr>
          <p:nvPr>
            <p:ph idx="1"/>
          </p:nvPr>
        </p:nvSpPr>
        <p:spPr>
          <a:xfrm>
            <a:off x="381111" y="999461"/>
            <a:ext cx="8229600" cy="4029739"/>
          </a:xfrm>
        </p:spPr>
        <p:txBody>
          <a:bodyPr/>
          <a:lstStyle/>
          <a:p>
            <a:r>
              <a:rPr lang="en-US" sz="1800" dirty="0" smtClean="0"/>
              <a:t>Navigate to the ALM </a:t>
            </a:r>
            <a:r>
              <a:rPr lang="en-US" sz="1800" b="1" dirty="0" smtClean="0"/>
              <a:t>Test </a:t>
            </a:r>
            <a:r>
              <a:rPr lang="en-US" sz="1800" b="1" dirty="0"/>
              <a:t>P</a:t>
            </a:r>
            <a:r>
              <a:rPr lang="en-US" sz="1800" b="1" dirty="0" smtClean="0"/>
              <a:t>lan</a:t>
            </a:r>
            <a:r>
              <a:rPr lang="en-US" sz="1800" dirty="0" smtClean="0"/>
              <a:t> section.</a:t>
            </a:r>
          </a:p>
          <a:p>
            <a:r>
              <a:rPr lang="en-US" sz="1800" dirty="0" smtClean="0"/>
              <a:t>Select the respective folder to place the particular test script.</a:t>
            </a:r>
          </a:p>
          <a:p>
            <a:r>
              <a:rPr lang="en-US" sz="1800" dirty="0" smtClean="0"/>
              <a:t>Click on </a:t>
            </a:r>
            <a:r>
              <a:rPr lang="en-US" sz="1800" b="1" dirty="0" smtClean="0"/>
              <a:t>New Test</a:t>
            </a:r>
            <a:r>
              <a:rPr lang="en-US" sz="1800" dirty="0" smtClean="0"/>
              <a:t> button displayed at the top left pane.</a:t>
            </a:r>
          </a:p>
        </p:txBody>
      </p:sp>
      <p:pic>
        <p:nvPicPr>
          <p:cNvPr id="4" name="Picture 3"/>
          <p:cNvPicPr>
            <a:picLocks noChangeAspect="1"/>
          </p:cNvPicPr>
          <p:nvPr/>
        </p:nvPicPr>
        <p:blipFill>
          <a:blip r:embed="rId2"/>
          <a:stretch>
            <a:fillRect/>
          </a:stretch>
        </p:blipFill>
        <p:spPr>
          <a:xfrm>
            <a:off x="726669" y="2105245"/>
            <a:ext cx="7097078" cy="3009015"/>
          </a:xfrm>
          <a:prstGeom prst="rect">
            <a:avLst/>
          </a:prstGeom>
        </p:spPr>
      </p:pic>
      <p:sp>
        <p:nvSpPr>
          <p:cNvPr id="5" name="Down Arrow 4"/>
          <p:cNvSpPr/>
          <p:nvPr/>
        </p:nvSpPr>
        <p:spPr bwMode="auto">
          <a:xfrm>
            <a:off x="1322093" y="2009553"/>
            <a:ext cx="900112" cy="51057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spTree>
    <p:extLst>
      <p:ext uri="{BB962C8B-B14F-4D97-AF65-F5344CB8AC3E}">
        <p14:creationId xmlns:p14="http://schemas.microsoft.com/office/powerpoint/2010/main" val="674284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301" y="218523"/>
            <a:ext cx="8183415" cy="430063"/>
          </a:xfrm>
        </p:spPr>
        <p:txBody>
          <a:bodyPr/>
          <a:lstStyle/>
          <a:p>
            <a:r>
              <a:rPr lang="en-US" sz="2400" dirty="0"/>
              <a:t>Creating </a:t>
            </a:r>
            <a:r>
              <a:rPr lang="en-US" sz="2400" dirty="0" smtClean="0"/>
              <a:t>Test Scripts in ALM Test Plan(Contd.)</a:t>
            </a:r>
            <a:endParaRPr lang="en-US" sz="2400" dirty="0"/>
          </a:p>
        </p:txBody>
      </p:sp>
      <p:sp>
        <p:nvSpPr>
          <p:cNvPr id="3" name="Content Placeholder 2"/>
          <p:cNvSpPr>
            <a:spLocks noGrp="1"/>
          </p:cNvSpPr>
          <p:nvPr>
            <p:ph idx="1"/>
          </p:nvPr>
        </p:nvSpPr>
        <p:spPr>
          <a:xfrm>
            <a:off x="457198" y="881929"/>
            <a:ext cx="8229600" cy="4029739"/>
          </a:xfrm>
        </p:spPr>
        <p:txBody>
          <a:bodyPr/>
          <a:lstStyle/>
          <a:p>
            <a:r>
              <a:rPr lang="en-US" sz="1600" dirty="0" smtClean="0"/>
              <a:t>Enter name of the Test Script.</a:t>
            </a:r>
          </a:p>
          <a:p>
            <a:r>
              <a:rPr lang="en-US" sz="1600" dirty="0"/>
              <a:t>Select the Type as </a:t>
            </a:r>
            <a:r>
              <a:rPr lang="en-US" sz="1600" b="1" dirty="0"/>
              <a:t>“</a:t>
            </a:r>
            <a:r>
              <a:rPr lang="en-US" sz="1600" b="1" dirty="0" smtClean="0"/>
              <a:t>BUSINESS-PROCESS”.</a:t>
            </a:r>
          </a:p>
          <a:p>
            <a:r>
              <a:rPr lang="en-US" sz="1600" dirty="0" smtClean="0"/>
              <a:t>Provide valid inputs for all the mandatory fields/attributes.</a:t>
            </a:r>
          </a:p>
          <a:p>
            <a:r>
              <a:rPr lang="en-US" sz="1600" dirty="0" smtClean="0"/>
              <a:t>Enter the appropriate description for test script.</a:t>
            </a:r>
          </a:p>
          <a:p>
            <a:r>
              <a:rPr lang="en-US" sz="1600" dirty="0" smtClean="0"/>
              <a:t>Click on </a:t>
            </a:r>
            <a:r>
              <a:rPr lang="en-US" sz="1600" b="1" dirty="0" smtClean="0"/>
              <a:t>OK</a:t>
            </a:r>
            <a:r>
              <a:rPr lang="en-US" sz="1600" dirty="0" smtClean="0"/>
              <a:t> button to proceed with the script creation.</a:t>
            </a:r>
          </a:p>
          <a:p>
            <a:endParaRPr lang="en-US" sz="1800" dirty="0" smtClean="0"/>
          </a:p>
        </p:txBody>
      </p:sp>
      <p:pic>
        <p:nvPicPr>
          <p:cNvPr id="6" name="Picture 5"/>
          <p:cNvPicPr>
            <a:picLocks noChangeAspect="1"/>
          </p:cNvPicPr>
          <p:nvPr/>
        </p:nvPicPr>
        <p:blipFill>
          <a:blip r:embed="rId2"/>
          <a:stretch>
            <a:fillRect/>
          </a:stretch>
        </p:blipFill>
        <p:spPr>
          <a:xfrm>
            <a:off x="823911" y="2405832"/>
            <a:ext cx="7496175" cy="2945219"/>
          </a:xfrm>
          <a:prstGeom prst="rect">
            <a:avLst/>
          </a:prstGeom>
        </p:spPr>
      </p:pic>
    </p:spTree>
    <p:extLst>
      <p:ext uri="{BB962C8B-B14F-4D97-AF65-F5344CB8AC3E}">
        <p14:creationId xmlns:p14="http://schemas.microsoft.com/office/powerpoint/2010/main" val="3671014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301" y="218523"/>
            <a:ext cx="8183415" cy="430063"/>
          </a:xfrm>
        </p:spPr>
        <p:txBody>
          <a:bodyPr/>
          <a:lstStyle/>
          <a:p>
            <a:r>
              <a:rPr lang="en-US" sz="2400" dirty="0"/>
              <a:t>Creating </a:t>
            </a:r>
            <a:r>
              <a:rPr lang="en-US" sz="2400" dirty="0" smtClean="0"/>
              <a:t>Test Scripts in ALM Test Plan(Contd.)</a:t>
            </a:r>
            <a:endParaRPr lang="en-US" sz="2400" dirty="0"/>
          </a:p>
        </p:txBody>
      </p:sp>
      <p:sp>
        <p:nvSpPr>
          <p:cNvPr id="3" name="Content Placeholder 2"/>
          <p:cNvSpPr>
            <a:spLocks noGrp="1"/>
          </p:cNvSpPr>
          <p:nvPr>
            <p:ph idx="1"/>
          </p:nvPr>
        </p:nvSpPr>
        <p:spPr>
          <a:xfrm>
            <a:off x="457199" y="733648"/>
            <a:ext cx="8229600" cy="4029739"/>
          </a:xfrm>
        </p:spPr>
        <p:txBody>
          <a:bodyPr/>
          <a:lstStyle/>
          <a:p>
            <a:endParaRPr lang="en-US" sz="1600" dirty="0" smtClean="0"/>
          </a:p>
          <a:p>
            <a:endParaRPr lang="en-US" sz="1800" dirty="0" smtClean="0"/>
          </a:p>
        </p:txBody>
      </p:sp>
      <p:pic>
        <p:nvPicPr>
          <p:cNvPr id="4" name="Picture 3"/>
          <p:cNvPicPr>
            <a:picLocks noChangeAspect="1"/>
          </p:cNvPicPr>
          <p:nvPr/>
        </p:nvPicPr>
        <p:blipFill>
          <a:blip r:embed="rId2"/>
          <a:stretch>
            <a:fillRect/>
          </a:stretch>
        </p:blipFill>
        <p:spPr>
          <a:xfrm>
            <a:off x="265814" y="1088093"/>
            <a:ext cx="8654902" cy="3760355"/>
          </a:xfrm>
          <a:prstGeom prst="rect">
            <a:avLst/>
          </a:prstGeom>
        </p:spPr>
      </p:pic>
    </p:spTree>
    <p:extLst>
      <p:ext uri="{BB962C8B-B14F-4D97-AF65-F5344CB8AC3E}">
        <p14:creationId xmlns:p14="http://schemas.microsoft.com/office/powerpoint/2010/main" val="4106513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890"/>
            <a:ext cx="7772400" cy="387533"/>
          </a:xfrm>
        </p:spPr>
        <p:txBody>
          <a:bodyPr/>
          <a:lstStyle/>
          <a:p>
            <a:r>
              <a:rPr lang="en-US" sz="2400" dirty="0" smtClean="0"/>
              <a:t>  Creating Test Scripts in ALM Test Plan(Contd.)</a:t>
            </a:r>
            <a:br>
              <a:rPr lang="en-US" sz="2400" dirty="0" smtClean="0"/>
            </a:br>
            <a:r>
              <a:rPr lang="en-US" sz="2400" dirty="0"/>
              <a:t/>
            </a:r>
            <a:br>
              <a:rPr lang="en-US" sz="2400" dirty="0"/>
            </a:br>
            <a:endParaRPr lang="en-US" sz="2400" dirty="0"/>
          </a:p>
        </p:txBody>
      </p:sp>
      <p:sp>
        <p:nvSpPr>
          <p:cNvPr id="3" name="Content Placeholder 2"/>
          <p:cNvSpPr>
            <a:spLocks noGrp="1"/>
          </p:cNvSpPr>
          <p:nvPr>
            <p:ph idx="1"/>
          </p:nvPr>
        </p:nvSpPr>
        <p:spPr>
          <a:xfrm>
            <a:off x="457200" y="796968"/>
            <a:ext cx="8229600" cy="4525963"/>
          </a:xfrm>
        </p:spPr>
        <p:txBody>
          <a:bodyPr/>
          <a:lstStyle/>
          <a:p>
            <a:endParaRPr lang="en-US" sz="1600" dirty="0" smtClean="0"/>
          </a:p>
          <a:p>
            <a:r>
              <a:rPr lang="en-US" sz="1400" dirty="0" smtClean="0"/>
              <a:t>Click on </a:t>
            </a:r>
            <a:r>
              <a:rPr lang="en-US" sz="1400" b="1" dirty="0" smtClean="0"/>
              <a:t>“Select Components” </a:t>
            </a:r>
            <a:r>
              <a:rPr lang="en-US" sz="1400" dirty="0" smtClean="0"/>
              <a:t>button.</a:t>
            </a:r>
          </a:p>
          <a:p>
            <a:r>
              <a:rPr lang="en-US" sz="1400" dirty="0" smtClean="0"/>
              <a:t>Select the set of components to be mapped into the test script and click on Quick Add button.</a:t>
            </a:r>
            <a:r>
              <a:rPr lang="en-US" sz="1800" dirty="0" smtClean="0"/>
              <a:t>.</a:t>
            </a:r>
          </a:p>
          <a:p>
            <a:endParaRPr lang="en-US" sz="1800" dirty="0" smtClean="0"/>
          </a:p>
          <a:p>
            <a:endParaRPr lang="en-US" sz="1800" dirty="0" smtClean="0"/>
          </a:p>
        </p:txBody>
      </p:sp>
      <p:pic>
        <p:nvPicPr>
          <p:cNvPr id="5" name="Picture 4"/>
          <p:cNvPicPr>
            <a:picLocks noChangeAspect="1"/>
          </p:cNvPicPr>
          <p:nvPr/>
        </p:nvPicPr>
        <p:blipFill>
          <a:blip r:embed="rId2"/>
          <a:stretch>
            <a:fillRect/>
          </a:stretch>
        </p:blipFill>
        <p:spPr>
          <a:xfrm>
            <a:off x="542925" y="2618147"/>
            <a:ext cx="7915275" cy="3361459"/>
          </a:xfrm>
          <a:prstGeom prst="rect">
            <a:avLst/>
          </a:prstGeom>
        </p:spPr>
      </p:pic>
      <p:pic>
        <p:nvPicPr>
          <p:cNvPr id="6" name="Picture 5"/>
          <p:cNvPicPr>
            <a:picLocks noChangeAspect="1"/>
          </p:cNvPicPr>
          <p:nvPr/>
        </p:nvPicPr>
        <p:blipFill>
          <a:blip r:embed="rId3"/>
          <a:stretch>
            <a:fillRect/>
          </a:stretch>
        </p:blipFill>
        <p:spPr>
          <a:xfrm>
            <a:off x="685800" y="2022335"/>
            <a:ext cx="7772400" cy="537610"/>
          </a:xfrm>
          <a:prstGeom prst="rect">
            <a:avLst/>
          </a:prstGeom>
        </p:spPr>
      </p:pic>
    </p:spTree>
    <p:extLst>
      <p:ext uri="{BB962C8B-B14F-4D97-AF65-F5344CB8AC3E}">
        <p14:creationId xmlns:p14="http://schemas.microsoft.com/office/powerpoint/2010/main" val="1332480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47"/>
            <a:ext cx="7772400" cy="516948"/>
          </a:xfrm>
        </p:spPr>
        <p:txBody>
          <a:bodyPr/>
          <a:lstStyle/>
          <a:p>
            <a:r>
              <a:rPr lang="en-US" sz="3200" dirty="0" smtClean="0"/>
              <a:t>    </a:t>
            </a:r>
            <a:r>
              <a:rPr lang="en-US" sz="2800" dirty="0" smtClean="0"/>
              <a:t>Setting Input Parameters in ALM</a:t>
            </a:r>
            <a:endParaRPr lang="en-US" sz="2800" dirty="0"/>
          </a:p>
        </p:txBody>
      </p:sp>
      <p:sp>
        <p:nvSpPr>
          <p:cNvPr id="4" name="Content Placeholder 3"/>
          <p:cNvSpPr>
            <a:spLocks noGrp="1"/>
          </p:cNvSpPr>
          <p:nvPr>
            <p:ph idx="1"/>
          </p:nvPr>
        </p:nvSpPr>
        <p:spPr>
          <a:xfrm>
            <a:off x="457200" y="666895"/>
            <a:ext cx="8229600" cy="4525963"/>
          </a:xfrm>
        </p:spPr>
        <p:txBody>
          <a:bodyPr/>
          <a:lstStyle/>
          <a:p>
            <a:endParaRPr lang="en-US" sz="1600" dirty="0" smtClean="0"/>
          </a:p>
          <a:p>
            <a:r>
              <a:rPr lang="en-US" sz="1600" dirty="0" smtClean="0"/>
              <a:t>During component quick add we can map the component parameters to the corresponding parameter attributes created in ALM parameter section.</a:t>
            </a:r>
            <a:endParaRPr lang="en-US" sz="1600" dirty="0"/>
          </a:p>
        </p:txBody>
      </p:sp>
      <p:sp>
        <p:nvSpPr>
          <p:cNvPr id="3" name="Down Arrow 2"/>
          <p:cNvSpPr/>
          <p:nvPr/>
        </p:nvSpPr>
        <p:spPr>
          <a:xfrm>
            <a:off x="3164608" y="3040912"/>
            <a:ext cx="259076" cy="8628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5688419" y="1820049"/>
            <a:ext cx="3296203" cy="2518035"/>
          </a:xfrm>
          <a:prstGeom prst="rect">
            <a:avLst/>
          </a:prstGeom>
        </p:spPr>
      </p:pic>
      <p:pic>
        <p:nvPicPr>
          <p:cNvPr id="6" name="Picture 5"/>
          <p:cNvPicPr>
            <a:picLocks noChangeAspect="1"/>
          </p:cNvPicPr>
          <p:nvPr/>
        </p:nvPicPr>
        <p:blipFill>
          <a:blip r:embed="rId3"/>
          <a:stretch>
            <a:fillRect/>
          </a:stretch>
        </p:blipFill>
        <p:spPr>
          <a:xfrm>
            <a:off x="634188" y="1820049"/>
            <a:ext cx="4585955" cy="1304925"/>
          </a:xfrm>
          <a:prstGeom prst="rect">
            <a:avLst/>
          </a:prstGeom>
        </p:spPr>
      </p:pic>
      <p:pic>
        <p:nvPicPr>
          <p:cNvPr id="7" name="Picture 6"/>
          <p:cNvPicPr>
            <a:picLocks noChangeAspect="1"/>
          </p:cNvPicPr>
          <p:nvPr/>
        </p:nvPicPr>
        <p:blipFill>
          <a:blip r:embed="rId4"/>
          <a:stretch>
            <a:fillRect/>
          </a:stretch>
        </p:blipFill>
        <p:spPr>
          <a:xfrm>
            <a:off x="634188" y="3906818"/>
            <a:ext cx="4756409" cy="914400"/>
          </a:xfrm>
          <a:prstGeom prst="rect">
            <a:avLst/>
          </a:prstGeom>
        </p:spPr>
      </p:pic>
    </p:spTree>
    <p:extLst>
      <p:ext uri="{BB962C8B-B14F-4D97-AF65-F5344CB8AC3E}">
        <p14:creationId xmlns:p14="http://schemas.microsoft.com/office/powerpoint/2010/main" val="1348986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277" y="104342"/>
            <a:ext cx="8346558" cy="366269"/>
          </a:xfrm>
        </p:spPr>
        <p:txBody>
          <a:bodyPr/>
          <a:lstStyle/>
          <a:p>
            <a:r>
              <a:rPr lang="en-US" sz="2000" dirty="0"/>
              <a:t>Setting Parameters Through Component Iteration link inside Test </a:t>
            </a:r>
            <a:r>
              <a:rPr lang="en-US" sz="2000" dirty="0" smtClean="0"/>
              <a:t>script </a:t>
            </a:r>
            <a:r>
              <a:rPr lang="en-US" sz="2000" dirty="0"/>
              <a:t>and finalize corresponding mappings.</a:t>
            </a:r>
          </a:p>
        </p:txBody>
      </p:sp>
      <p:sp>
        <p:nvSpPr>
          <p:cNvPr id="3" name="Content Placeholder 2"/>
          <p:cNvSpPr>
            <a:spLocks noGrp="1"/>
          </p:cNvSpPr>
          <p:nvPr>
            <p:ph idx="1"/>
          </p:nvPr>
        </p:nvSpPr>
        <p:spPr>
          <a:xfrm>
            <a:off x="515679" y="1116088"/>
            <a:ext cx="8229600" cy="3817420"/>
          </a:xfrm>
        </p:spPr>
        <p:txBody>
          <a:bodyPr/>
          <a:lstStyle/>
          <a:p>
            <a:pPr>
              <a:buFont typeface="Arial" panose="020B0604020202020204" pitchFamily="34" charset="0"/>
              <a:buChar char="•"/>
            </a:pPr>
            <a:r>
              <a:rPr lang="en-US" sz="1600" dirty="0" smtClean="0"/>
              <a:t>Click on </a:t>
            </a:r>
            <a:r>
              <a:rPr lang="en-US" sz="1600" b="1" dirty="0" smtClean="0"/>
              <a:t>Iterations</a:t>
            </a:r>
            <a:r>
              <a:rPr lang="en-US" sz="1600" dirty="0" smtClean="0"/>
              <a:t> link for any particular business component entailed in the test script.</a:t>
            </a:r>
          </a:p>
          <a:p>
            <a:pPr marL="0" indent="0">
              <a:buNone/>
            </a:pPr>
            <a:endParaRPr lang="en-US" sz="1600" dirty="0"/>
          </a:p>
          <a:p>
            <a:pPr marL="0" indent="0">
              <a:buNone/>
            </a:pPr>
            <a:endParaRPr lang="en-US" sz="1600" dirty="0" smtClean="0"/>
          </a:p>
          <a:p>
            <a:endParaRPr lang="en-US" sz="1600" dirty="0" smtClean="0"/>
          </a:p>
          <a:p>
            <a:endParaRPr lang="en-US" sz="1600" dirty="0"/>
          </a:p>
        </p:txBody>
      </p:sp>
      <p:pic>
        <p:nvPicPr>
          <p:cNvPr id="4" name="Picture 3"/>
          <p:cNvPicPr>
            <a:picLocks noChangeAspect="1"/>
          </p:cNvPicPr>
          <p:nvPr/>
        </p:nvPicPr>
        <p:blipFill>
          <a:blip r:embed="rId2"/>
          <a:stretch>
            <a:fillRect/>
          </a:stretch>
        </p:blipFill>
        <p:spPr>
          <a:xfrm>
            <a:off x="634741" y="2948050"/>
            <a:ext cx="7991475" cy="2912114"/>
          </a:xfrm>
          <a:prstGeom prst="rect">
            <a:avLst/>
          </a:prstGeom>
        </p:spPr>
      </p:pic>
      <p:pic>
        <p:nvPicPr>
          <p:cNvPr id="5" name="Picture 4"/>
          <p:cNvPicPr>
            <a:picLocks noChangeAspect="1"/>
          </p:cNvPicPr>
          <p:nvPr/>
        </p:nvPicPr>
        <p:blipFill>
          <a:blip r:embed="rId3"/>
          <a:stretch>
            <a:fillRect/>
          </a:stretch>
        </p:blipFill>
        <p:spPr>
          <a:xfrm>
            <a:off x="1284757" y="1987582"/>
            <a:ext cx="6296025" cy="727364"/>
          </a:xfrm>
          <a:prstGeom prst="rect">
            <a:avLst/>
          </a:prstGeom>
        </p:spPr>
      </p:pic>
      <p:sp>
        <p:nvSpPr>
          <p:cNvPr id="6" name="Down Arrow 5"/>
          <p:cNvSpPr/>
          <p:nvPr/>
        </p:nvSpPr>
        <p:spPr bwMode="auto">
          <a:xfrm>
            <a:off x="6320199" y="2021394"/>
            <a:ext cx="474241" cy="3463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spTree>
    <p:extLst>
      <p:ext uri="{BB962C8B-B14F-4D97-AF65-F5344CB8AC3E}">
        <p14:creationId xmlns:p14="http://schemas.microsoft.com/office/powerpoint/2010/main" val="441115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3" y="80298"/>
            <a:ext cx="7852144" cy="707886"/>
          </a:xfrm>
        </p:spPr>
        <p:txBody>
          <a:bodyPr/>
          <a:lstStyle/>
          <a:p>
            <a:r>
              <a:rPr lang="en-US" sz="2000" dirty="0"/>
              <a:t>Setting Parameters Through Component Iteration link inside Test </a:t>
            </a:r>
            <a:r>
              <a:rPr lang="en-US" sz="2000" dirty="0" smtClean="0"/>
              <a:t>script </a:t>
            </a:r>
            <a:r>
              <a:rPr lang="en-US" sz="2000" dirty="0"/>
              <a:t>and finalize corresponding mappings</a:t>
            </a:r>
            <a:r>
              <a:rPr lang="en-US" sz="2000" dirty="0" smtClean="0"/>
              <a:t>.(Contd.)</a:t>
            </a:r>
            <a:endParaRPr lang="en-US" sz="2000" dirty="0"/>
          </a:p>
        </p:txBody>
      </p:sp>
      <p:sp>
        <p:nvSpPr>
          <p:cNvPr id="3" name="Content Placeholder 2"/>
          <p:cNvSpPr>
            <a:spLocks noGrp="1"/>
          </p:cNvSpPr>
          <p:nvPr>
            <p:ph idx="1"/>
          </p:nvPr>
        </p:nvSpPr>
        <p:spPr>
          <a:xfrm>
            <a:off x="558209" y="786477"/>
            <a:ext cx="8229600" cy="4497904"/>
          </a:xfrm>
        </p:spPr>
        <p:txBody>
          <a:bodyPr/>
          <a:lstStyle/>
          <a:p>
            <a:pPr marL="0" indent="0">
              <a:buNone/>
            </a:pPr>
            <a:endParaRPr lang="en-US" sz="1600" dirty="0" smtClean="0"/>
          </a:p>
          <a:p>
            <a:r>
              <a:rPr lang="en-US" sz="1600" dirty="0" smtClean="0"/>
              <a:t>Expand the Parameter panel by clicking on downward arrow displayed extreme right.</a:t>
            </a:r>
          </a:p>
          <a:p>
            <a:r>
              <a:rPr lang="en-US" sz="1600" dirty="0" smtClean="0"/>
              <a:t>Select Test Parameters radio button.</a:t>
            </a:r>
          </a:p>
          <a:p>
            <a:r>
              <a:rPr lang="en-US" sz="1600" dirty="0" smtClean="0"/>
              <a:t>Select the respective parameter attribute from the ALM Parameters section.</a:t>
            </a:r>
          </a:p>
          <a:p>
            <a:r>
              <a:rPr lang="en-US" sz="1600" dirty="0" smtClean="0"/>
              <a:t>Click on OK to get the corresponding parameter value mapped.</a:t>
            </a:r>
          </a:p>
          <a:p>
            <a:r>
              <a:rPr lang="en-US" sz="1600" dirty="0" smtClean="0"/>
              <a:t>We can also define constant values for the component parameters instantly in case of static attributes.</a:t>
            </a:r>
          </a:p>
          <a:p>
            <a:endParaRPr lang="en-US" sz="1600" dirty="0" smtClean="0"/>
          </a:p>
          <a:p>
            <a:endParaRPr lang="en-US" sz="1600" dirty="0" smtClean="0"/>
          </a:p>
        </p:txBody>
      </p:sp>
      <p:pic>
        <p:nvPicPr>
          <p:cNvPr id="5" name="Picture 4"/>
          <p:cNvPicPr/>
          <p:nvPr/>
        </p:nvPicPr>
        <p:blipFill rotWithShape="1">
          <a:blip r:embed="rId3"/>
          <a:srcRect l="24556" t="24983" r="10937" b="13994"/>
          <a:stretch/>
        </p:blipFill>
        <p:spPr bwMode="auto">
          <a:xfrm>
            <a:off x="1763281" y="3035429"/>
            <a:ext cx="5475767" cy="24986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4292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lstStyle/>
          <a:p>
            <a:pPr marL="0" indent="0">
              <a:buNone/>
            </a:pPr>
            <a:r>
              <a:rPr lang="en-US" b="1" dirty="0" smtClean="0"/>
              <a:t>Creating Data Table in ALM</a:t>
            </a:r>
            <a:endParaRPr lang="en-US" b="1" dirty="0"/>
          </a:p>
        </p:txBody>
      </p:sp>
    </p:spTree>
    <p:extLst>
      <p:ext uri="{BB962C8B-B14F-4D97-AF65-F5344CB8AC3E}">
        <p14:creationId xmlns:p14="http://schemas.microsoft.com/office/powerpoint/2010/main" val="1803346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67" y="263228"/>
            <a:ext cx="7772400" cy="887264"/>
          </a:xfrm>
        </p:spPr>
        <p:txBody>
          <a:bodyPr/>
          <a:lstStyle/>
          <a:p>
            <a:r>
              <a:rPr lang="en-US" sz="3200" dirty="0" smtClean="0"/>
              <a:t>What is Data Table?</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Data table is a Test resource type which comprises of external sources of data entities entailed to be used in the Test script. For e.g. Excel sheet with data row set.</a:t>
            </a:r>
          </a:p>
          <a:p>
            <a:endParaRPr lang="en-US" sz="1600" dirty="0" smtClean="0"/>
          </a:p>
        </p:txBody>
      </p:sp>
      <p:pic>
        <p:nvPicPr>
          <p:cNvPr id="4" name="Picture 3"/>
          <p:cNvPicPr>
            <a:picLocks noChangeAspect="1"/>
          </p:cNvPicPr>
          <p:nvPr/>
        </p:nvPicPr>
        <p:blipFill>
          <a:blip r:embed="rId2"/>
          <a:stretch>
            <a:fillRect/>
          </a:stretch>
        </p:blipFill>
        <p:spPr>
          <a:xfrm>
            <a:off x="691115" y="2194104"/>
            <a:ext cx="7357731" cy="2429070"/>
          </a:xfrm>
          <a:prstGeom prst="rect">
            <a:avLst/>
          </a:prstGeom>
        </p:spPr>
      </p:pic>
    </p:spTree>
    <p:extLst>
      <p:ext uri="{BB962C8B-B14F-4D97-AF65-F5344CB8AC3E}">
        <p14:creationId xmlns:p14="http://schemas.microsoft.com/office/powerpoint/2010/main" val="4040903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42" y="107159"/>
            <a:ext cx="7772400" cy="597043"/>
          </a:xfrm>
        </p:spPr>
        <p:txBody>
          <a:bodyPr/>
          <a:lstStyle/>
          <a:p>
            <a:r>
              <a:rPr lang="en-US" sz="3600" dirty="0" smtClean="0"/>
              <a:t>Add in Selection</a:t>
            </a:r>
            <a:endParaRPr lang="en-US" sz="3600" dirty="0"/>
          </a:p>
        </p:txBody>
      </p:sp>
      <p:sp>
        <p:nvSpPr>
          <p:cNvPr id="3" name="Content Placeholder 2"/>
          <p:cNvSpPr>
            <a:spLocks noGrp="1"/>
          </p:cNvSpPr>
          <p:nvPr>
            <p:ph idx="1"/>
          </p:nvPr>
        </p:nvSpPr>
        <p:spPr>
          <a:xfrm>
            <a:off x="436418" y="1226128"/>
            <a:ext cx="8229600" cy="935181"/>
          </a:xfrm>
        </p:spPr>
        <p:txBody>
          <a:bodyPr>
            <a:normAutofit fontScale="92500"/>
          </a:bodyPr>
          <a:lstStyle/>
          <a:p>
            <a:r>
              <a:rPr lang="en-US" sz="1600" dirty="0" smtClean="0"/>
              <a:t>Launch UFT and select respective Add in based on application type.</a:t>
            </a:r>
          </a:p>
          <a:p>
            <a:r>
              <a:rPr lang="en-US" sz="1600" dirty="0" smtClean="0"/>
              <a:t>For instance an application say &lt;</a:t>
            </a:r>
            <a:r>
              <a:rPr lang="en-US" sz="1600" b="1" dirty="0" err="1" smtClean="0"/>
              <a:t>ServiceNow</a:t>
            </a:r>
            <a:r>
              <a:rPr lang="en-US" sz="1600" b="1" dirty="0" smtClean="0"/>
              <a:t>&gt;(can be any application)</a:t>
            </a:r>
            <a:r>
              <a:rPr lang="en-US" sz="1600" dirty="0" smtClean="0"/>
              <a:t> which is a Web based application so we can proceed by selecting Web Add in and Click OK after selection.</a:t>
            </a:r>
          </a:p>
          <a:p>
            <a:endParaRPr lang="en-US" sz="1800"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1" y="2358737"/>
            <a:ext cx="5248275" cy="2940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6060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7" y="273984"/>
            <a:ext cx="7772400" cy="887264"/>
          </a:xfrm>
        </p:spPr>
        <p:txBody>
          <a:bodyPr/>
          <a:lstStyle/>
          <a:p>
            <a:r>
              <a:rPr lang="en-US" sz="3200" dirty="0" smtClean="0"/>
              <a:t>Creating Data Table?</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Navigate to ALM </a:t>
            </a:r>
            <a:r>
              <a:rPr lang="en-US" sz="1600" b="1" dirty="0" smtClean="0"/>
              <a:t>Test Resources</a:t>
            </a:r>
            <a:r>
              <a:rPr lang="en-US" sz="1600" dirty="0" smtClean="0"/>
              <a:t> section by clicking on respective tab.</a:t>
            </a:r>
          </a:p>
          <a:p>
            <a:r>
              <a:rPr lang="en-US" sz="1600" dirty="0" smtClean="0"/>
              <a:t>Click on </a:t>
            </a:r>
            <a:r>
              <a:rPr lang="en-US" sz="1600" b="1" dirty="0" smtClean="0"/>
              <a:t>New Resource</a:t>
            </a:r>
            <a:r>
              <a:rPr lang="en-US" sz="1600" dirty="0" smtClean="0"/>
              <a:t> button displayed at the top left.</a:t>
            </a:r>
          </a:p>
          <a:p>
            <a:pPr marL="0" indent="0">
              <a:buNone/>
            </a:pPr>
            <a:endParaRPr lang="en-US" sz="1600" dirty="0" smtClean="0"/>
          </a:p>
          <a:p>
            <a:endParaRPr lang="en-US" sz="1600" dirty="0" smtClean="0"/>
          </a:p>
          <a:p>
            <a:endParaRPr lang="en-US" sz="1600" dirty="0" smtClean="0"/>
          </a:p>
        </p:txBody>
      </p:sp>
      <p:pic>
        <p:nvPicPr>
          <p:cNvPr id="5" name="Picture 4"/>
          <p:cNvPicPr>
            <a:picLocks noChangeAspect="1"/>
          </p:cNvPicPr>
          <p:nvPr/>
        </p:nvPicPr>
        <p:blipFill>
          <a:blip r:embed="rId3"/>
          <a:stretch>
            <a:fillRect/>
          </a:stretch>
        </p:blipFill>
        <p:spPr>
          <a:xfrm>
            <a:off x="806412" y="2613187"/>
            <a:ext cx="7357731" cy="2429070"/>
          </a:xfrm>
          <a:prstGeom prst="rect">
            <a:avLst/>
          </a:prstGeom>
        </p:spPr>
      </p:pic>
      <p:sp>
        <p:nvSpPr>
          <p:cNvPr id="6" name="Down Arrow 5"/>
          <p:cNvSpPr/>
          <p:nvPr/>
        </p:nvSpPr>
        <p:spPr bwMode="auto">
          <a:xfrm>
            <a:off x="1222744" y="1881408"/>
            <a:ext cx="723014" cy="9144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spTree>
    <p:extLst>
      <p:ext uri="{BB962C8B-B14F-4D97-AF65-F5344CB8AC3E}">
        <p14:creationId xmlns:p14="http://schemas.microsoft.com/office/powerpoint/2010/main" val="4232083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Creating Data Table?(Contd.)</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Enter the Resource name for Data table.(Prefer to be same as Test script name)</a:t>
            </a:r>
          </a:p>
          <a:p>
            <a:r>
              <a:rPr lang="en-US" sz="1600" dirty="0" smtClean="0"/>
              <a:t>Select the type as </a:t>
            </a:r>
            <a:r>
              <a:rPr lang="en-US" sz="1600" b="1" dirty="0" smtClean="0"/>
              <a:t>Data table</a:t>
            </a:r>
            <a:r>
              <a:rPr lang="en-US" sz="1600" dirty="0" smtClean="0"/>
              <a:t>.</a:t>
            </a:r>
            <a:endParaRPr lang="en-US" sz="1600" b="1" dirty="0" smtClean="0"/>
          </a:p>
          <a:p>
            <a:r>
              <a:rPr lang="en-US" sz="1600" dirty="0" smtClean="0"/>
              <a:t>Click on </a:t>
            </a:r>
            <a:r>
              <a:rPr lang="en-US" sz="1600" b="1" dirty="0" smtClean="0"/>
              <a:t>OK</a:t>
            </a:r>
            <a:r>
              <a:rPr lang="en-US" sz="1600" dirty="0" smtClean="0"/>
              <a:t> button to proceed with the creation.</a:t>
            </a:r>
          </a:p>
          <a:p>
            <a:pPr marL="0" indent="0">
              <a:buNone/>
            </a:pPr>
            <a:endParaRPr lang="en-US" sz="1600" dirty="0" smtClean="0"/>
          </a:p>
          <a:p>
            <a:endParaRPr lang="en-US" sz="1600" dirty="0" smtClean="0"/>
          </a:p>
          <a:p>
            <a:endParaRPr lang="en-US" sz="1600" dirty="0" smtClean="0"/>
          </a:p>
        </p:txBody>
      </p:sp>
      <p:pic>
        <p:nvPicPr>
          <p:cNvPr id="4" name="Picture 3"/>
          <p:cNvPicPr>
            <a:picLocks noChangeAspect="1"/>
          </p:cNvPicPr>
          <p:nvPr/>
        </p:nvPicPr>
        <p:blipFill>
          <a:blip r:embed="rId3"/>
          <a:stretch>
            <a:fillRect/>
          </a:stretch>
        </p:blipFill>
        <p:spPr>
          <a:xfrm>
            <a:off x="951503" y="1881408"/>
            <a:ext cx="7419975" cy="3328545"/>
          </a:xfrm>
          <a:prstGeom prst="rect">
            <a:avLst/>
          </a:prstGeom>
        </p:spPr>
      </p:pic>
    </p:spTree>
    <p:extLst>
      <p:ext uri="{BB962C8B-B14F-4D97-AF65-F5344CB8AC3E}">
        <p14:creationId xmlns:p14="http://schemas.microsoft.com/office/powerpoint/2010/main" val="3466280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Creating Data Table?(Contd.)</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Create a Excel sheet and list all the parameter attributes with corresponding value set.</a:t>
            </a:r>
          </a:p>
          <a:p>
            <a:r>
              <a:rPr lang="en-US" sz="1600" dirty="0" smtClean="0"/>
              <a:t>Provide the file name same </a:t>
            </a:r>
            <a:r>
              <a:rPr lang="en-US" sz="1600" dirty="0"/>
              <a:t>as Test script </a:t>
            </a:r>
            <a:r>
              <a:rPr lang="en-US" sz="1600" dirty="0" smtClean="0"/>
              <a:t>name followed by extension </a:t>
            </a:r>
            <a:r>
              <a:rPr lang="en-US" sz="1600" b="1" dirty="0" smtClean="0"/>
              <a:t>.xlsx or .xls</a:t>
            </a:r>
          </a:p>
          <a:p>
            <a:endParaRPr lang="en-US" sz="1600" b="1" dirty="0" smtClean="0"/>
          </a:p>
          <a:p>
            <a:endParaRPr lang="en-US" sz="1600" dirty="0" smtClean="0"/>
          </a:p>
          <a:p>
            <a:endParaRPr lang="en-US" sz="1600" dirty="0" smtClean="0"/>
          </a:p>
        </p:txBody>
      </p:sp>
      <p:pic>
        <p:nvPicPr>
          <p:cNvPr id="5" name="Picture 4"/>
          <p:cNvPicPr/>
          <p:nvPr/>
        </p:nvPicPr>
        <p:blipFill>
          <a:blip r:embed="rId3"/>
          <a:stretch>
            <a:fillRect/>
          </a:stretch>
        </p:blipFill>
        <p:spPr>
          <a:xfrm>
            <a:off x="1600200" y="2062716"/>
            <a:ext cx="5943600" cy="3037921"/>
          </a:xfrm>
          <a:prstGeom prst="rect">
            <a:avLst/>
          </a:prstGeom>
        </p:spPr>
      </p:pic>
    </p:spTree>
    <p:extLst>
      <p:ext uri="{BB962C8B-B14F-4D97-AF65-F5344CB8AC3E}">
        <p14:creationId xmlns:p14="http://schemas.microsoft.com/office/powerpoint/2010/main" val="3250391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Creating Data Table?(Contd.)</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Save the file after updating the values.</a:t>
            </a:r>
          </a:p>
          <a:p>
            <a:r>
              <a:rPr lang="en-US" sz="1600" dirty="0" smtClean="0"/>
              <a:t>Click on </a:t>
            </a:r>
            <a:r>
              <a:rPr lang="en-US" sz="1600" b="1" dirty="0" smtClean="0"/>
              <a:t>Upload File… </a:t>
            </a:r>
            <a:r>
              <a:rPr lang="en-US" sz="1600" dirty="0" smtClean="0"/>
              <a:t>button displayed at the top left of the ALM resource viewer pane.</a:t>
            </a:r>
            <a:endParaRPr lang="en-US" sz="1600" b="1" dirty="0" smtClean="0"/>
          </a:p>
          <a:p>
            <a:endParaRPr lang="en-US" sz="1600" b="1" dirty="0" smtClean="0"/>
          </a:p>
          <a:p>
            <a:endParaRPr lang="en-US" sz="1600" dirty="0" smtClean="0"/>
          </a:p>
          <a:p>
            <a:endParaRPr lang="en-US" sz="1600" dirty="0" smtClean="0"/>
          </a:p>
        </p:txBody>
      </p:sp>
      <p:pic>
        <p:nvPicPr>
          <p:cNvPr id="6" name="Picture 5"/>
          <p:cNvPicPr/>
          <p:nvPr/>
        </p:nvPicPr>
        <p:blipFill>
          <a:blip r:embed="rId3"/>
          <a:stretch>
            <a:fillRect/>
          </a:stretch>
        </p:blipFill>
        <p:spPr>
          <a:xfrm>
            <a:off x="1600200" y="1828800"/>
            <a:ext cx="5943600" cy="3271837"/>
          </a:xfrm>
          <a:prstGeom prst="rect">
            <a:avLst/>
          </a:prstGeom>
        </p:spPr>
      </p:pic>
    </p:spTree>
    <p:extLst>
      <p:ext uri="{BB962C8B-B14F-4D97-AF65-F5344CB8AC3E}">
        <p14:creationId xmlns:p14="http://schemas.microsoft.com/office/powerpoint/2010/main" val="3675191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Test Configurations</a:t>
            </a:r>
            <a:endParaRPr lang="en-US" sz="3200" dirty="0"/>
          </a:p>
        </p:txBody>
      </p:sp>
      <p:sp>
        <p:nvSpPr>
          <p:cNvPr id="3" name="Content Placeholder 2"/>
          <p:cNvSpPr>
            <a:spLocks noGrp="1"/>
          </p:cNvSpPr>
          <p:nvPr>
            <p:ph idx="1"/>
          </p:nvPr>
        </p:nvSpPr>
        <p:spPr>
          <a:xfrm>
            <a:off x="446567" y="994144"/>
            <a:ext cx="8229600" cy="4525963"/>
          </a:xfrm>
        </p:spPr>
        <p:txBody>
          <a:bodyPr/>
          <a:lstStyle/>
          <a:p>
            <a:r>
              <a:rPr lang="en-US" sz="1600" dirty="0" smtClean="0"/>
              <a:t>Test Configurations are basically instances of data sets variable across application Environments and requirements.</a:t>
            </a:r>
          </a:p>
          <a:p>
            <a:r>
              <a:rPr lang="en-US" sz="1600" dirty="0" smtClean="0"/>
              <a:t>For e.g. Say for a particular test </a:t>
            </a:r>
            <a:r>
              <a:rPr lang="en-US" sz="1600" dirty="0"/>
              <a:t>script namely “A_Validate Get IT Help Catalog Portal </a:t>
            </a:r>
            <a:r>
              <a:rPr lang="en-US" sz="1600" dirty="0" smtClean="0"/>
              <a:t>view_CMS_01_TC2” we can maintain separate data configurations and map the corresponding to the respective during execution such that it will execute with particular instance.</a:t>
            </a:r>
          </a:p>
          <a:p>
            <a:r>
              <a:rPr lang="en-US" sz="1600" dirty="0" smtClean="0"/>
              <a:t>Configurations are named according to the given convention that i.e. </a:t>
            </a:r>
            <a:r>
              <a:rPr lang="en-US" sz="1600" b="1" dirty="0" smtClean="0"/>
              <a:t>“Environment name + Test Script name.”</a:t>
            </a:r>
            <a:r>
              <a:rPr lang="en-US" sz="1600" dirty="0" smtClean="0"/>
              <a:t> For e.g</a:t>
            </a:r>
            <a:r>
              <a:rPr lang="en-US" sz="1600" dirty="0"/>
              <a:t>. STAGE_A_Validate Get IT Help Catalog Portal </a:t>
            </a:r>
            <a:r>
              <a:rPr lang="en-US" sz="1600" dirty="0" smtClean="0"/>
              <a:t>view_CMS_01_TC2.</a:t>
            </a:r>
          </a:p>
          <a:p>
            <a:r>
              <a:rPr lang="en-US" sz="1600" dirty="0" smtClean="0"/>
              <a:t>We can create new configuration by clicking on </a:t>
            </a:r>
            <a:r>
              <a:rPr lang="en-US" sz="1600" b="1" dirty="0" smtClean="0"/>
              <a:t>“+”</a:t>
            </a:r>
            <a:r>
              <a:rPr lang="en-US" sz="1600" dirty="0" smtClean="0"/>
              <a:t> symbol displayed at the top of Test Configurations panel</a:t>
            </a:r>
          </a:p>
          <a:p>
            <a:endParaRPr lang="en-US" sz="1600" b="1" dirty="0" smtClean="0"/>
          </a:p>
          <a:p>
            <a:endParaRPr lang="en-US" sz="1600" dirty="0" smtClean="0"/>
          </a:p>
          <a:p>
            <a:endParaRPr lang="en-US" sz="1600" dirty="0" smtClean="0"/>
          </a:p>
        </p:txBody>
      </p:sp>
      <p:pic>
        <p:nvPicPr>
          <p:cNvPr id="4" name="Picture 3"/>
          <p:cNvPicPr>
            <a:picLocks noChangeAspect="1"/>
          </p:cNvPicPr>
          <p:nvPr/>
        </p:nvPicPr>
        <p:blipFill>
          <a:blip r:embed="rId3"/>
          <a:stretch>
            <a:fillRect/>
          </a:stretch>
        </p:blipFill>
        <p:spPr>
          <a:xfrm>
            <a:off x="1651479" y="4023013"/>
            <a:ext cx="5819775" cy="1181100"/>
          </a:xfrm>
          <a:prstGeom prst="rect">
            <a:avLst/>
          </a:prstGeom>
        </p:spPr>
      </p:pic>
      <p:sp>
        <p:nvSpPr>
          <p:cNvPr id="5" name="Right Arrow 4"/>
          <p:cNvSpPr/>
          <p:nvPr/>
        </p:nvSpPr>
        <p:spPr bwMode="auto">
          <a:xfrm>
            <a:off x="862445" y="4384964"/>
            <a:ext cx="716973" cy="25977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112" charset="-128"/>
            </a:endParaRPr>
          </a:p>
        </p:txBody>
      </p:sp>
    </p:spTree>
    <p:extLst>
      <p:ext uri="{BB962C8B-B14F-4D97-AF65-F5344CB8AC3E}">
        <p14:creationId xmlns:p14="http://schemas.microsoft.com/office/powerpoint/2010/main" val="29238930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a:t>
            </a:r>
            <a:r>
              <a:rPr lang="en-US" sz="2400" dirty="0" smtClean="0"/>
              <a:t>Mapping Data table to Test Configurations</a:t>
            </a:r>
            <a:endParaRPr lang="en-US" sz="2400" dirty="0"/>
          </a:p>
        </p:txBody>
      </p:sp>
      <p:sp>
        <p:nvSpPr>
          <p:cNvPr id="3" name="Content Placeholder 2"/>
          <p:cNvSpPr>
            <a:spLocks noGrp="1"/>
          </p:cNvSpPr>
          <p:nvPr>
            <p:ph idx="1"/>
          </p:nvPr>
        </p:nvSpPr>
        <p:spPr>
          <a:xfrm>
            <a:off x="446567" y="994144"/>
            <a:ext cx="8229600" cy="4525963"/>
          </a:xfrm>
        </p:spPr>
        <p:txBody>
          <a:bodyPr/>
          <a:lstStyle/>
          <a:p>
            <a:r>
              <a:rPr lang="en-US" sz="1600" dirty="0" smtClean="0"/>
              <a:t>Navigate to the Test Configurations panel of any particular test script.</a:t>
            </a:r>
          </a:p>
          <a:p>
            <a:r>
              <a:rPr lang="en-US" sz="1600" dirty="0" smtClean="0"/>
              <a:t>Select the particular configuration.</a:t>
            </a:r>
          </a:p>
          <a:p>
            <a:endParaRPr lang="en-US" sz="1600" dirty="0" smtClean="0"/>
          </a:p>
          <a:p>
            <a:endParaRPr lang="en-US" sz="1600" dirty="0" smtClean="0"/>
          </a:p>
          <a:p>
            <a:endParaRPr lang="en-US" sz="1600" b="1" dirty="0" smtClean="0"/>
          </a:p>
          <a:p>
            <a:endParaRPr lang="en-US" sz="1600" dirty="0" smtClean="0"/>
          </a:p>
          <a:p>
            <a:endParaRPr lang="en-US" sz="1600" dirty="0" smtClean="0"/>
          </a:p>
        </p:txBody>
      </p:sp>
      <p:pic>
        <p:nvPicPr>
          <p:cNvPr id="6" name="Picture 5"/>
          <p:cNvPicPr>
            <a:picLocks noChangeAspect="1"/>
          </p:cNvPicPr>
          <p:nvPr/>
        </p:nvPicPr>
        <p:blipFill>
          <a:blip r:embed="rId3"/>
          <a:stretch>
            <a:fillRect/>
          </a:stretch>
        </p:blipFill>
        <p:spPr>
          <a:xfrm>
            <a:off x="599078" y="2304184"/>
            <a:ext cx="7481213" cy="2228850"/>
          </a:xfrm>
          <a:prstGeom prst="rect">
            <a:avLst/>
          </a:prstGeom>
        </p:spPr>
      </p:pic>
    </p:spTree>
    <p:extLst>
      <p:ext uri="{BB962C8B-B14F-4D97-AF65-F5344CB8AC3E}">
        <p14:creationId xmlns:p14="http://schemas.microsoft.com/office/powerpoint/2010/main" val="4022760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a:t>
            </a:r>
            <a:r>
              <a:rPr lang="en-US" sz="2400" dirty="0" smtClean="0"/>
              <a:t>Mapping Data table to Test Configurations(Contd.)</a:t>
            </a:r>
            <a:endParaRPr lang="en-US" sz="2400" dirty="0"/>
          </a:p>
        </p:txBody>
      </p:sp>
      <p:sp>
        <p:nvSpPr>
          <p:cNvPr id="3" name="Content Placeholder 2"/>
          <p:cNvSpPr>
            <a:spLocks noGrp="1"/>
          </p:cNvSpPr>
          <p:nvPr>
            <p:ph idx="1"/>
          </p:nvPr>
        </p:nvSpPr>
        <p:spPr>
          <a:xfrm>
            <a:off x="446567" y="994144"/>
            <a:ext cx="8229600" cy="4525963"/>
          </a:xfrm>
        </p:spPr>
        <p:txBody>
          <a:bodyPr/>
          <a:lstStyle/>
          <a:p>
            <a:r>
              <a:rPr lang="en-US" sz="1600" dirty="0" smtClean="0"/>
              <a:t>Access the Data section in the Test Configurations panel displayed below.</a:t>
            </a:r>
          </a:p>
          <a:p>
            <a:r>
              <a:rPr lang="en-US" sz="1600" dirty="0" smtClean="0"/>
              <a:t>Select the </a:t>
            </a:r>
            <a:r>
              <a:rPr lang="en-US" sz="1600" b="1" dirty="0" smtClean="0"/>
              <a:t>Dynamic</a:t>
            </a:r>
            <a:r>
              <a:rPr lang="en-US" sz="1600" dirty="0" smtClean="0"/>
              <a:t> radio button as data need to be referenced from external sources.</a:t>
            </a:r>
          </a:p>
          <a:p>
            <a:endParaRPr lang="en-US" sz="1600" dirty="0" smtClean="0"/>
          </a:p>
          <a:p>
            <a:endParaRPr lang="en-US" sz="1600" dirty="0" smtClean="0"/>
          </a:p>
          <a:p>
            <a:endParaRPr lang="en-US" sz="1600" dirty="0" smtClean="0"/>
          </a:p>
          <a:p>
            <a:endParaRPr lang="en-US" sz="1600" b="1" dirty="0" smtClean="0"/>
          </a:p>
          <a:p>
            <a:endParaRPr lang="en-US" sz="1600" dirty="0" smtClean="0"/>
          </a:p>
          <a:p>
            <a:endParaRPr lang="en-US" sz="1600" dirty="0" smtClean="0"/>
          </a:p>
        </p:txBody>
      </p:sp>
      <p:pic>
        <p:nvPicPr>
          <p:cNvPr id="4" name="Picture 3"/>
          <p:cNvPicPr>
            <a:picLocks noChangeAspect="1"/>
          </p:cNvPicPr>
          <p:nvPr/>
        </p:nvPicPr>
        <p:blipFill>
          <a:blip r:embed="rId3"/>
          <a:stretch>
            <a:fillRect/>
          </a:stretch>
        </p:blipFill>
        <p:spPr>
          <a:xfrm>
            <a:off x="1065803" y="1891145"/>
            <a:ext cx="6838950" cy="3231573"/>
          </a:xfrm>
          <a:prstGeom prst="rect">
            <a:avLst/>
          </a:prstGeom>
        </p:spPr>
      </p:pic>
    </p:spTree>
    <p:extLst>
      <p:ext uri="{BB962C8B-B14F-4D97-AF65-F5344CB8AC3E}">
        <p14:creationId xmlns:p14="http://schemas.microsoft.com/office/powerpoint/2010/main" val="375917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a:t>
            </a:r>
            <a:r>
              <a:rPr lang="en-US" sz="2400" dirty="0" smtClean="0"/>
              <a:t>Mapping Data table to Test Configurations(Contd.)</a:t>
            </a:r>
            <a:endParaRPr lang="en-US" sz="2400" dirty="0"/>
          </a:p>
        </p:txBody>
      </p:sp>
      <p:sp>
        <p:nvSpPr>
          <p:cNvPr id="3" name="Content Placeholder 2"/>
          <p:cNvSpPr>
            <a:spLocks noGrp="1"/>
          </p:cNvSpPr>
          <p:nvPr>
            <p:ph idx="1"/>
          </p:nvPr>
        </p:nvSpPr>
        <p:spPr>
          <a:xfrm>
            <a:off x="446567" y="994144"/>
            <a:ext cx="8229600" cy="4525963"/>
          </a:xfrm>
        </p:spPr>
        <p:txBody>
          <a:bodyPr/>
          <a:lstStyle/>
          <a:p>
            <a:r>
              <a:rPr lang="en-US" sz="1600" dirty="0" smtClean="0"/>
              <a:t>Access the Data section in the Test Configurations panel displayed below.</a:t>
            </a:r>
          </a:p>
          <a:p>
            <a:r>
              <a:rPr lang="en-US" sz="1600" dirty="0" smtClean="0"/>
              <a:t>Ensure that the </a:t>
            </a:r>
            <a:r>
              <a:rPr lang="en-US" sz="1600" b="1" dirty="0" smtClean="0"/>
              <a:t>Override test data resource</a:t>
            </a:r>
            <a:r>
              <a:rPr lang="en-US" sz="1600" dirty="0" smtClean="0"/>
              <a:t> check box is checked.</a:t>
            </a:r>
          </a:p>
          <a:p>
            <a:r>
              <a:rPr lang="en-US" sz="1600" dirty="0" smtClean="0"/>
              <a:t>Select the </a:t>
            </a:r>
            <a:r>
              <a:rPr lang="en-US" sz="1600" b="1" dirty="0" smtClean="0"/>
              <a:t>Dynamic</a:t>
            </a:r>
            <a:r>
              <a:rPr lang="en-US" sz="1600" dirty="0" smtClean="0"/>
              <a:t> radio button as data need to be referenced from external sources.</a:t>
            </a:r>
          </a:p>
          <a:p>
            <a:endParaRPr lang="en-US" sz="1600" dirty="0" smtClean="0"/>
          </a:p>
          <a:p>
            <a:endParaRPr lang="en-US" sz="1600" dirty="0" smtClean="0"/>
          </a:p>
          <a:p>
            <a:endParaRPr lang="en-US" sz="1600" dirty="0" smtClean="0"/>
          </a:p>
          <a:p>
            <a:endParaRPr lang="en-US" sz="1600" b="1" dirty="0" smtClean="0"/>
          </a:p>
          <a:p>
            <a:endParaRPr lang="en-US" sz="1600" dirty="0" smtClean="0"/>
          </a:p>
          <a:p>
            <a:endParaRPr lang="en-US" sz="1600" dirty="0" smtClean="0"/>
          </a:p>
        </p:txBody>
      </p:sp>
      <p:pic>
        <p:nvPicPr>
          <p:cNvPr id="4" name="Picture 3"/>
          <p:cNvPicPr>
            <a:picLocks noChangeAspect="1"/>
          </p:cNvPicPr>
          <p:nvPr/>
        </p:nvPicPr>
        <p:blipFill>
          <a:blip r:embed="rId3"/>
          <a:stretch>
            <a:fillRect/>
          </a:stretch>
        </p:blipFill>
        <p:spPr>
          <a:xfrm>
            <a:off x="1065803" y="2265218"/>
            <a:ext cx="6838950" cy="2940627"/>
          </a:xfrm>
          <a:prstGeom prst="rect">
            <a:avLst/>
          </a:prstGeom>
        </p:spPr>
      </p:pic>
    </p:spTree>
    <p:extLst>
      <p:ext uri="{BB962C8B-B14F-4D97-AF65-F5344CB8AC3E}">
        <p14:creationId xmlns:p14="http://schemas.microsoft.com/office/powerpoint/2010/main" val="1768922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a:t>
            </a:r>
            <a:r>
              <a:rPr lang="en-US" sz="2400" dirty="0" smtClean="0"/>
              <a:t>Mapping Data table to Test Configurations(Contd.)</a:t>
            </a:r>
            <a:endParaRPr lang="en-US" sz="2400" dirty="0"/>
          </a:p>
        </p:txBody>
      </p:sp>
      <p:sp>
        <p:nvSpPr>
          <p:cNvPr id="3" name="Content Placeholder 2"/>
          <p:cNvSpPr>
            <a:spLocks noGrp="1"/>
          </p:cNvSpPr>
          <p:nvPr>
            <p:ph idx="1"/>
          </p:nvPr>
        </p:nvSpPr>
        <p:spPr>
          <a:xfrm>
            <a:off x="446567" y="994144"/>
            <a:ext cx="8229600" cy="4525963"/>
          </a:xfrm>
        </p:spPr>
        <p:txBody>
          <a:bodyPr/>
          <a:lstStyle/>
          <a:p>
            <a:r>
              <a:rPr lang="en-US" sz="1600" dirty="0" smtClean="0"/>
              <a:t>Click on </a:t>
            </a:r>
            <a:r>
              <a:rPr lang="en-US" sz="1600" b="1" dirty="0" smtClean="0"/>
              <a:t>Data Resource Settings </a:t>
            </a:r>
            <a:r>
              <a:rPr lang="en-US" sz="1600" dirty="0" smtClean="0"/>
              <a:t>button to proceed with the test parameter mapping with the parameter values in the data table.</a:t>
            </a:r>
            <a:endParaRPr lang="en-US" sz="1600" b="1" dirty="0" smtClean="0"/>
          </a:p>
          <a:p>
            <a:r>
              <a:rPr lang="en-US" sz="1600" dirty="0" smtClean="0"/>
              <a:t>Map the corresponding parameter values and Click on </a:t>
            </a:r>
            <a:r>
              <a:rPr lang="en-US" sz="1600" b="1" dirty="0" smtClean="0"/>
              <a:t>OK</a:t>
            </a:r>
            <a:r>
              <a:rPr lang="en-US" sz="1600" dirty="0" smtClean="0"/>
              <a:t> button.</a:t>
            </a:r>
          </a:p>
          <a:p>
            <a:endParaRPr lang="en-US" sz="1600" dirty="0" smtClean="0"/>
          </a:p>
          <a:p>
            <a:endParaRPr lang="en-US" sz="1600" dirty="0" smtClean="0"/>
          </a:p>
          <a:p>
            <a:endParaRPr lang="en-US" sz="1600" dirty="0" smtClean="0"/>
          </a:p>
          <a:p>
            <a:endParaRPr lang="en-US" sz="1600" dirty="0" smtClean="0"/>
          </a:p>
          <a:p>
            <a:endParaRPr lang="en-US" sz="1600" b="1" dirty="0" smtClean="0"/>
          </a:p>
          <a:p>
            <a:endParaRPr lang="en-US" sz="1600" dirty="0" smtClean="0"/>
          </a:p>
          <a:p>
            <a:endParaRPr lang="en-US" sz="1600" dirty="0" smtClean="0"/>
          </a:p>
        </p:txBody>
      </p:sp>
      <p:pic>
        <p:nvPicPr>
          <p:cNvPr id="5" name="Picture 4"/>
          <p:cNvPicPr>
            <a:picLocks noChangeAspect="1"/>
          </p:cNvPicPr>
          <p:nvPr/>
        </p:nvPicPr>
        <p:blipFill>
          <a:blip r:embed="rId3"/>
          <a:stretch>
            <a:fillRect/>
          </a:stretch>
        </p:blipFill>
        <p:spPr>
          <a:xfrm>
            <a:off x="1976437" y="1870364"/>
            <a:ext cx="5191125" cy="3356263"/>
          </a:xfrm>
          <a:prstGeom prst="rect">
            <a:avLst/>
          </a:prstGeom>
        </p:spPr>
      </p:pic>
    </p:spTree>
    <p:extLst>
      <p:ext uri="{BB962C8B-B14F-4D97-AF65-F5344CB8AC3E}">
        <p14:creationId xmlns:p14="http://schemas.microsoft.com/office/powerpoint/2010/main" val="1256914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8" y="258394"/>
            <a:ext cx="7772400" cy="584236"/>
          </a:xfrm>
        </p:spPr>
        <p:txBody>
          <a:bodyPr/>
          <a:lstStyle/>
          <a:p>
            <a:r>
              <a:rPr lang="en-US" sz="3200" dirty="0" smtClean="0"/>
              <a:t>  </a:t>
            </a:r>
            <a:r>
              <a:rPr lang="en-US" sz="2400" dirty="0" smtClean="0"/>
              <a:t>Mapping Data table to Test Configurations(Contd.)</a:t>
            </a:r>
            <a:endParaRPr lang="en-US" sz="2400" dirty="0"/>
          </a:p>
        </p:txBody>
      </p:sp>
      <p:sp>
        <p:nvSpPr>
          <p:cNvPr id="3" name="Content Placeholder 2"/>
          <p:cNvSpPr>
            <a:spLocks noGrp="1"/>
          </p:cNvSpPr>
          <p:nvPr>
            <p:ph idx="1"/>
          </p:nvPr>
        </p:nvSpPr>
        <p:spPr>
          <a:xfrm>
            <a:off x="446567" y="994144"/>
            <a:ext cx="8229600" cy="4525963"/>
          </a:xfrm>
        </p:spPr>
        <p:txBody>
          <a:bodyPr/>
          <a:lstStyle/>
          <a:p>
            <a:r>
              <a:rPr lang="en-US" sz="1600" dirty="0" smtClean="0"/>
              <a:t>Navigate to the Parameters tab and validate whether all the respective mappings are appropriate.</a:t>
            </a:r>
            <a:endParaRPr lang="en-US" sz="1600" b="1" dirty="0" smtClean="0"/>
          </a:p>
          <a:p>
            <a:r>
              <a:rPr lang="en-US" sz="1600" dirty="0" smtClean="0"/>
              <a:t>A green tick appears before the respective parameter attribute thereby ensuring the corresponding mappings.</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b="1" dirty="0" smtClean="0"/>
          </a:p>
          <a:p>
            <a:endParaRPr lang="en-US" sz="1600" dirty="0" smtClean="0"/>
          </a:p>
          <a:p>
            <a:endParaRPr lang="en-US" sz="1600" dirty="0" smtClean="0"/>
          </a:p>
        </p:txBody>
      </p:sp>
      <p:pic>
        <p:nvPicPr>
          <p:cNvPr id="4" name="Picture 3"/>
          <p:cNvPicPr>
            <a:picLocks noChangeAspect="1"/>
          </p:cNvPicPr>
          <p:nvPr/>
        </p:nvPicPr>
        <p:blipFill>
          <a:blip r:embed="rId3"/>
          <a:stretch>
            <a:fillRect/>
          </a:stretch>
        </p:blipFill>
        <p:spPr>
          <a:xfrm>
            <a:off x="2576512" y="2314575"/>
            <a:ext cx="3990975" cy="2228850"/>
          </a:xfrm>
          <a:prstGeom prst="rect">
            <a:avLst/>
          </a:prstGeom>
        </p:spPr>
      </p:pic>
    </p:spTree>
    <p:extLst>
      <p:ext uri="{BB962C8B-B14F-4D97-AF65-F5344CB8AC3E}">
        <p14:creationId xmlns:p14="http://schemas.microsoft.com/office/powerpoint/2010/main" val="2291229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227" y="161493"/>
            <a:ext cx="7772400" cy="482744"/>
          </a:xfrm>
        </p:spPr>
        <p:txBody>
          <a:bodyPr/>
          <a:lstStyle/>
          <a:p>
            <a:r>
              <a:rPr lang="en-US" sz="3600" dirty="0" smtClean="0"/>
              <a:t>UFT connectivity with ALM</a:t>
            </a:r>
            <a:endParaRPr lang="en-US" sz="3600" dirty="0"/>
          </a:p>
        </p:txBody>
      </p:sp>
      <p:sp>
        <p:nvSpPr>
          <p:cNvPr id="3" name="Content Placeholder 2"/>
          <p:cNvSpPr>
            <a:spLocks noGrp="1"/>
          </p:cNvSpPr>
          <p:nvPr>
            <p:ph idx="1"/>
          </p:nvPr>
        </p:nvSpPr>
        <p:spPr>
          <a:xfrm>
            <a:off x="426027" y="1132611"/>
            <a:ext cx="8229600" cy="768925"/>
          </a:xfrm>
        </p:spPr>
        <p:txBody>
          <a:bodyPr/>
          <a:lstStyle/>
          <a:p>
            <a:r>
              <a:rPr lang="en-US" sz="1800" dirty="0" smtClean="0"/>
              <a:t>Click on ALM tab displayed at the top and Click on ALM connection menu option.</a:t>
            </a:r>
          </a:p>
          <a:p>
            <a:endParaRPr lang="en-US" sz="1800" dirty="0"/>
          </a:p>
        </p:txBody>
      </p:sp>
      <p:pic>
        <p:nvPicPr>
          <p:cNvPr id="4" name="Picture 3"/>
          <p:cNvPicPr/>
          <p:nvPr/>
        </p:nvPicPr>
        <p:blipFill>
          <a:blip r:embed="rId2"/>
          <a:stretch>
            <a:fillRect/>
          </a:stretch>
        </p:blipFill>
        <p:spPr>
          <a:xfrm>
            <a:off x="1600200" y="1901536"/>
            <a:ext cx="5943600" cy="3199101"/>
          </a:xfrm>
          <a:prstGeom prst="rect">
            <a:avLst/>
          </a:prstGeom>
        </p:spPr>
      </p:pic>
    </p:spTree>
    <p:extLst>
      <p:ext uri="{BB962C8B-B14F-4D97-AF65-F5344CB8AC3E}">
        <p14:creationId xmlns:p14="http://schemas.microsoft.com/office/powerpoint/2010/main" val="7623731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Mapping Data table to Test Configurations(Contd.)</a:t>
            </a:r>
            <a:r>
              <a:rPr lang="en-US" dirty="0" smtClean="0"/>
              <a:t>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 y="1074739"/>
            <a:ext cx="4652963" cy="250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230" y="3684445"/>
            <a:ext cx="6353175" cy="158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Elbow Connector 3"/>
          <p:cNvCxnSpPr/>
          <p:nvPr/>
        </p:nvCxnSpPr>
        <p:spPr>
          <a:xfrm rot="16200000" flipH="1">
            <a:off x="4906243" y="2704233"/>
            <a:ext cx="1052372" cy="90805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006" y="819150"/>
            <a:ext cx="360413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Curved Connector 9"/>
          <p:cNvCxnSpPr/>
          <p:nvPr/>
        </p:nvCxnSpPr>
        <p:spPr>
          <a:xfrm rot="5400000" flipH="1" flipV="1">
            <a:off x="6730282" y="2862843"/>
            <a:ext cx="1109807" cy="533399"/>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8920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Mapping Data table to Test Configurations(Contd.)</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86" y="976745"/>
            <a:ext cx="6998875" cy="152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736" y="3025775"/>
            <a:ext cx="29908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urved Connector 3"/>
          <p:cNvCxnSpPr>
            <a:stCxn id="13314" idx="3"/>
          </p:cNvCxnSpPr>
          <p:nvPr/>
        </p:nvCxnSpPr>
        <p:spPr>
          <a:xfrm>
            <a:off x="7523161" y="1740477"/>
            <a:ext cx="731839" cy="12852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6" y="2795156"/>
            <a:ext cx="4354514" cy="2223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rot="10800000" flipV="1">
            <a:off x="4902200" y="4264024"/>
            <a:ext cx="1955800" cy="42862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305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7772400" cy="451187"/>
          </a:xfrm>
        </p:spPr>
        <p:txBody>
          <a:bodyPr/>
          <a:lstStyle/>
          <a:p>
            <a:r>
              <a:rPr lang="en-US" sz="2400" dirty="0" smtClean="0"/>
              <a:t>     Creating Component Groups inside Test Scripts</a:t>
            </a:r>
            <a:endParaRPr lang="en-US" sz="2400" dirty="0"/>
          </a:p>
        </p:txBody>
      </p:sp>
      <p:sp>
        <p:nvSpPr>
          <p:cNvPr id="6" name="Content Placeholder 5"/>
          <p:cNvSpPr>
            <a:spLocks noGrp="1"/>
          </p:cNvSpPr>
          <p:nvPr>
            <p:ph idx="1"/>
          </p:nvPr>
        </p:nvSpPr>
        <p:spPr>
          <a:xfrm>
            <a:off x="472787" y="1093467"/>
            <a:ext cx="8229600" cy="816047"/>
          </a:xfrm>
        </p:spPr>
        <p:txBody>
          <a:bodyPr>
            <a:normAutofit fontScale="92500" lnSpcReduction="10000"/>
          </a:bodyPr>
          <a:lstStyle/>
          <a:p>
            <a:r>
              <a:rPr lang="en-US" sz="1800" dirty="0">
                <a:latin typeface="+mj-lt"/>
              </a:rPr>
              <a:t>When we want to repeat a set of components in the test flow then we prefer creating groups and thereby enhancing the business processes entailed for the test script.</a:t>
            </a:r>
          </a:p>
        </p:txBody>
      </p:sp>
      <p:pic>
        <p:nvPicPr>
          <p:cNvPr id="3" name="Picture 2"/>
          <p:cNvPicPr>
            <a:picLocks noChangeAspect="1"/>
          </p:cNvPicPr>
          <p:nvPr/>
        </p:nvPicPr>
        <p:blipFill>
          <a:blip r:embed="rId3"/>
          <a:stretch>
            <a:fillRect/>
          </a:stretch>
        </p:blipFill>
        <p:spPr>
          <a:xfrm>
            <a:off x="1042988" y="2065144"/>
            <a:ext cx="7888000" cy="3245396"/>
          </a:xfrm>
          <a:prstGeom prst="rect">
            <a:avLst/>
          </a:prstGeom>
        </p:spPr>
      </p:pic>
      <p:sp>
        <p:nvSpPr>
          <p:cNvPr id="4" name="Down Arrow 3"/>
          <p:cNvSpPr/>
          <p:nvPr/>
        </p:nvSpPr>
        <p:spPr>
          <a:xfrm>
            <a:off x="6468611" y="1744942"/>
            <a:ext cx="326273" cy="5998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ight Arrow 4"/>
          <p:cNvSpPr/>
          <p:nvPr/>
        </p:nvSpPr>
        <p:spPr>
          <a:xfrm>
            <a:off x="958571" y="4368088"/>
            <a:ext cx="342900" cy="6182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8098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11"/>
            <a:ext cx="8229600" cy="400110"/>
          </a:xfrm>
        </p:spPr>
        <p:txBody>
          <a:bodyPr/>
          <a:lstStyle/>
          <a:p>
            <a:r>
              <a:rPr lang="en-US" sz="2000" dirty="0" smtClean="0"/>
              <a:t>       Creating </a:t>
            </a:r>
            <a:r>
              <a:rPr lang="en-US" sz="2000" dirty="0"/>
              <a:t>Component Groups inside </a:t>
            </a:r>
            <a:r>
              <a:rPr lang="en-US" sz="2000" dirty="0" smtClean="0"/>
              <a:t>Test Scripts(Contd.)</a:t>
            </a:r>
            <a:endParaRPr lang="en-US" sz="2000" dirty="0"/>
          </a:p>
        </p:txBody>
      </p:sp>
      <p:pic>
        <p:nvPicPr>
          <p:cNvPr id="3" name="Picture 2"/>
          <p:cNvPicPr>
            <a:picLocks noChangeAspect="1"/>
          </p:cNvPicPr>
          <p:nvPr/>
        </p:nvPicPr>
        <p:blipFill>
          <a:blip r:embed="rId3"/>
          <a:stretch>
            <a:fillRect/>
          </a:stretch>
        </p:blipFill>
        <p:spPr>
          <a:xfrm>
            <a:off x="638175" y="1038155"/>
            <a:ext cx="7867650" cy="4533900"/>
          </a:xfrm>
          <a:prstGeom prst="rect">
            <a:avLst/>
          </a:prstGeom>
        </p:spPr>
      </p:pic>
    </p:spTree>
    <p:extLst>
      <p:ext uri="{BB962C8B-B14F-4D97-AF65-F5344CB8AC3E}">
        <p14:creationId xmlns:p14="http://schemas.microsoft.com/office/powerpoint/2010/main" val="4159977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8485862" cy="830997"/>
          </a:xfrm>
        </p:spPr>
        <p:txBody>
          <a:bodyPr/>
          <a:lstStyle/>
          <a:p>
            <a:r>
              <a:rPr lang="en-US" sz="2400" dirty="0"/>
              <a:t> </a:t>
            </a:r>
            <a:r>
              <a:rPr lang="en-US" sz="2400" dirty="0" smtClean="0"/>
              <a:t>   Test </a:t>
            </a:r>
            <a:r>
              <a:rPr lang="en-US" sz="2400" dirty="0"/>
              <a:t>Script Execution in </a:t>
            </a:r>
            <a:r>
              <a:rPr lang="en-US" sz="2400" dirty="0" smtClean="0"/>
              <a:t>ALM (Clearing Temp Files)</a:t>
            </a:r>
            <a:endParaRPr lang="en-US" sz="2400" dirty="0"/>
          </a:p>
        </p:txBody>
      </p:sp>
      <p:sp>
        <p:nvSpPr>
          <p:cNvPr id="6" name="Content Placeholder 5"/>
          <p:cNvSpPr>
            <a:spLocks noGrp="1"/>
          </p:cNvSpPr>
          <p:nvPr>
            <p:ph idx="1"/>
          </p:nvPr>
        </p:nvSpPr>
        <p:spPr>
          <a:xfrm>
            <a:off x="472787" y="1093467"/>
            <a:ext cx="8229600" cy="816047"/>
          </a:xfrm>
        </p:spPr>
        <p:txBody>
          <a:bodyPr>
            <a:normAutofit fontScale="25000" lnSpcReduction="20000"/>
          </a:bodyPr>
          <a:lstStyle/>
          <a:p>
            <a:r>
              <a:rPr lang="en-US" sz="7200" dirty="0" smtClean="0"/>
              <a:t>Clear the Local System temp directory before proceeding with the execution in order to reduce system overheads and enhance performance.</a:t>
            </a:r>
          </a:p>
          <a:p>
            <a:r>
              <a:rPr lang="en-US" sz="7200" dirty="0" smtClean="0"/>
              <a:t>Press </a:t>
            </a:r>
            <a:r>
              <a:rPr lang="en-US" sz="7200" b="1" dirty="0" smtClean="0"/>
              <a:t>Windows+R </a:t>
            </a:r>
            <a:r>
              <a:rPr lang="en-US" sz="7200" dirty="0" smtClean="0"/>
              <a:t>and navigate to system temp by entering</a:t>
            </a:r>
            <a:r>
              <a:rPr lang="en-US" sz="7200" b="1" dirty="0" smtClean="0"/>
              <a:t> %temp%.</a:t>
            </a:r>
          </a:p>
          <a:p>
            <a:r>
              <a:rPr lang="en-US" sz="7200" dirty="0" smtClean="0"/>
              <a:t>Select all the files by pressing </a:t>
            </a:r>
            <a:r>
              <a:rPr lang="en-US" sz="7200" b="1" dirty="0" smtClean="0"/>
              <a:t>Ctrl+A  </a:t>
            </a:r>
            <a:r>
              <a:rPr lang="en-US" sz="7200" dirty="0" smtClean="0"/>
              <a:t>and press </a:t>
            </a:r>
            <a:r>
              <a:rPr lang="en-US" sz="7200" b="1" dirty="0" smtClean="0"/>
              <a:t>Shift+Delete </a:t>
            </a:r>
            <a:r>
              <a:rPr lang="en-US" sz="7200" dirty="0" smtClean="0"/>
              <a:t>to permanently delete the files from the system</a:t>
            </a:r>
          </a:p>
          <a:p>
            <a:r>
              <a:rPr lang="en-US" sz="7200" dirty="0" smtClean="0"/>
              <a:t>Post  this action also empty</a:t>
            </a:r>
            <a:r>
              <a:rPr lang="en-US" sz="7200" b="1" dirty="0" smtClean="0"/>
              <a:t> </a:t>
            </a:r>
            <a:r>
              <a:rPr lang="en-US" sz="7200" dirty="0" smtClean="0"/>
              <a:t>the </a:t>
            </a:r>
            <a:r>
              <a:rPr lang="en-US" sz="7200" b="1" dirty="0" smtClean="0"/>
              <a:t>Recycle Bin</a:t>
            </a:r>
            <a:r>
              <a:rPr lang="en-US" sz="7200" dirty="0" smtClean="0"/>
              <a:t>.</a:t>
            </a:r>
          </a:p>
          <a:p>
            <a:endParaRPr lang="en-US" sz="7200" dirty="0" smtClean="0"/>
          </a:p>
          <a:p>
            <a:endParaRPr lang="en-US" sz="1800" b="1" dirty="0" smtClean="0"/>
          </a:p>
          <a:p>
            <a:endParaRPr lang="en-US" sz="1800" dirty="0" smtClean="0">
              <a:latin typeface="+mj-lt"/>
            </a:endParaRPr>
          </a:p>
          <a:p>
            <a:endParaRPr lang="en-US" sz="1800" dirty="0" smtClean="0">
              <a:latin typeface="+mj-lt"/>
            </a:endParaRPr>
          </a:p>
          <a:p>
            <a:endParaRPr lang="en-US" sz="1800" dirty="0">
              <a:latin typeface="+mj-lt"/>
            </a:endParaRPr>
          </a:p>
        </p:txBody>
      </p:sp>
      <p:pic>
        <p:nvPicPr>
          <p:cNvPr id="3" name="Picture 2"/>
          <p:cNvPicPr>
            <a:picLocks noChangeAspect="1"/>
          </p:cNvPicPr>
          <p:nvPr/>
        </p:nvPicPr>
        <p:blipFill>
          <a:blip r:embed="rId3"/>
          <a:stretch>
            <a:fillRect/>
          </a:stretch>
        </p:blipFill>
        <p:spPr>
          <a:xfrm>
            <a:off x="2401599" y="3202587"/>
            <a:ext cx="3914775" cy="2009775"/>
          </a:xfrm>
          <a:prstGeom prst="rect">
            <a:avLst/>
          </a:prstGeom>
        </p:spPr>
      </p:pic>
    </p:spTree>
    <p:extLst>
      <p:ext uri="{BB962C8B-B14F-4D97-AF65-F5344CB8AC3E}">
        <p14:creationId xmlns:p14="http://schemas.microsoft.com/office/powerpoint/2010/main" val="12121693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8485862" cy="830997"/>
          </a:xfrm>
        </p:spPr>
        <p:txBody>
          <a:bodyPr/>
          <a:lstStyle/>
          <a:p>
            <a:r>
              <a:rPr lang="en-US" sz="2400" dirty="0"/>
              <a:t> </a:t>
            </a:r>
            <a:r>
              <a:rPr lang="en-US" sz="2400" dirty="0" smtClean="0"/>
              <a:t>   Test </a:t>
            </a:r>
            <a:r>
              <a:rPr lang="en-US" sz="2400" dirty="0"/>
              <a:t>Script Execution in </a:t>
            </a:r>
            <a:r>
              <a:rPr lang="en-US" sz="2400" dirty="0" smtClean="0"/>
              <a:t>ALM (Clearing Temp Files)</a:t>
            </a:r>
            <a:endParaRPr lang="en-US" sz="2400" dirty="0"/>
          </a:p>
        </p:txBody>
      </p:sp>
      <p:sp>
        <p:nvSpPr>
          <p:cNvPr id="6" name="Content Placeholder 5"/>
          <p:cNvSpPr>
            <a:spLocks noGrp="1"/>
          </p:cNvSpPr>
          <p:nvPr>
            <p:ph idx="1"/>
          </p:nvPr>
        </p:nvSpPr>
        <p:spPr>
          <a:xfrm>
            <a:off x="472787" y="1093467"/>
            <a:ext cx="8229600" cy="816047"/>
          </a:xfrm>
        </p:spPr>
        <p:txBody>
          <a:bodyPr>
            <a:normAutofit fontScale="77500" lnSpcReduction="20000"/>
          </a:bodyPr>
          <a:lstStyle/>
          <a:p>
            <a:endParaRPr lang="en-US" sz="7200" dirty="0" smtClean="0"/>
          </a:p>
          <a:p>
            <a:endParaRPr lang="en-US" sz="1800" b="1" dirty="0" smtClean="0"/>
          </a:p>
          <a:p>
            <a:endParaRPr lang="en-US" sz="1800" dirty="0" smtClean="0">
              <a:latin typeface="+mj-lt"/>
            </a:endParaRPr>
          </a:p>
          <a:p>
            <a:endParaRPr lang="en-US" sz="1800" dirty="0" smtClean="0">
              <a:latin typeface="+mj-lt"/>
            </a:endParaRPr>
          </a:p>
          <a:p>
            <a:endParaRPr lang="en-US" sz="1800" dirty="0">
              <a:latin typeface="+mj-lt"/>
            </a:endParaRPr>
          </a:p>
        </p:txBody>
      </p:sp>
      <p:pic>
        <p:nvPicPr>
          <p:cNvPr id="4" name="Picture 3"/>
          <p:cNvPicPr>
            <a:picLocks noChangeAspect="1"/>
          </p:cNvPicPr>
          <p:nvPr/>
        </p:nvPicPr>
        <p:blipFill>
          <a:blip r:embed="rId3"/>
          <a:stretch>
            <a:fillRect/>
          </a:stretch>
        </p:blipFill>
        <p:spPr>
          <a:xfrm>
            <a:off x="670495" y="1110879"/>
            <a:ext cx="7834183" cy="5236819"/>
          </a:xfrm>
          <a:prstGeom prst="rect">
            <a:avLst/>
          </a:prstGeom>
        </p:spPr>
      </p:pic>
    </p:spTree>
    <p:extLst>
      <p:ext uri="{BB962C8B-B14F-4D97-AF65-F5344CB8AC3E}">
        <p14:creationId xmlns:p14="http://schemas.microsoft.com/office/powerpoint/2010/main" val="29638374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7772400" cy="451187"/>
          </a:xfrm>
        </p:spPr>
        <p:txBody>
          <a:bodyPr/>
          <a:lstStyle/>
          <a:p>
            <a:r>
              <a:rPr lang="en-US" sz="2400" dirty="0"/>
              <a:t> </a:t>
            </a:r>
            <a:r>
              <a:rPr lang="en-US" sz="2400" dirty="0" smtClean="0"/>
              <a:t>   Test </a:t>
            </a:r>
            <a:r>
              <a:rPr lang="en-US" sz="2400" dirty="0"/>
              <a:t>Script Execution in ALM</a:t>
            </a:r>
          </a:p>
        </p:txBody>
      </p:sp>
      <p:sp>
        <p:nvSpPr>
          <p:cNvPr id="6" name="Content Placeholder 5"/>
          <p:cNvSpPr>
            <a:spLocks noGrp="1"/>
          </p:cNvSpPr>
          <p:nvPr>
            <p:ph idx="1"/>
          </p:nvPr>
        </p:nvSpPr>
        <p:spPr>
          <a:xfrm>
            <a:off x="472787" y="1093467"/>
            <a:ext cx="8229600" cy="816047"/>
          </a:xfrm>
        </p:spPr>
        <p:txBody>
          <a:bodyPr>
            <a:normAutofit fontScale="92500"/>
          </a:bodyPr>
          <a:lstStyle/>
          <a:p>
            <a:r>
              <a:rPr lang="en-US" sz="1800" dirty="0" smtClean="0">
                <a:latin typeface="+mj-lt"/>
              </a:rPr>
              <a:t>Navigate to the ALM </a:t>
            </a:r>
            <a:r>
              <a:rPr lang="en-US" sz="1800" b="1" dirty="0" smtClean="0">
                <a:latin typeface="+mj-lt"/>
              </a:rPr>
              <a:t>Test Lab </a:t>
            </a:r>
            <a:r>
              <a:rPr lang="en-US" sz="1800" dirty="0" smtClean="0">
                <a:latin typeface="+mj-lt"/>
              </a:rPr>
              <a:t>section.</a:t>
            </a:r>
          </a:p>
          <a:p>
            <a:r>
              <a:rPr lang="en-US" sz="1800" dirty="0" smtClean="0">
                <a:latin typeface="+mj-lt"/>
              </a:rPr>
              <a:t>Create a New Test Set and drag the respective test cases into the desired set.</a:t>
            </a:r>
          </a:p>
          <a:p>
            <a:endParaRPr lang="en-US" sz="1800" dirty="0">
              <a:latin typeface="+mj-lt"/>
            </a:endParaRPr>
          </a:p>
        </p:txBody>
      </p:sp>
      <p:pic>
        <p:nvPicPr>
          <p:cNvPr id="7" name="Picture 6"/>
          <p:cNvPicPr>
            <a:picLocks noChangeAspect="1"/>
          </p:cNvPicPr>
          <p:nvPr/>
        </p:nvPicPr>
        <p:blipFill>
          <a:blip r:embed="rId3"/>
          <a:stretch>
            <a:fillRect/>
          </a:stretch>
        </p:blipFill>
        <p:spPr>
          <a:xfrm>
            <a:off x="777587" y="2400300"/>
            <a:ext cx="7619999" cy="2114550"/>
          </a:xfrm>
          <a:prstGeom prst="rect">
            <a:avLst/>
          </a:prstGeom>
        </p:spPr>
      </p:pic>
    </p:spTree>
    <p:extLst>
      <p:ext uri="{BB962C8B-B14F-4D97-AF65-F5344CB8AC3E}">
        <p14:creationId xmlns:p14="http://schemas.microsoft.com/office/powerpoint/2010/main" val="1879895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7772400" cy="451187"/>
          </a:xfrm>
        </p:spPr>
        <p:txBody>
          <a:bodyPr/>
          <a:lstStyle/>
          <a:p>
            <a:r>
              <a:rPr lang="en-US" sz="2400" dirty="0"/>
              <a:t> </a:t>
            </a:r>
            <a:r>
              <a:rPr lang="en-US" sz="2400" dirty="0" smtClean="0"/>
              <a:t>   Test </a:t>
            </a:r>
            <a:r>
              <a:rPr lang="en-US" sz="2400" dirty="0"/>
              <a:t>Script Execution in </a:t>
            </a:r>
            <a:r>
              <a:rPr lang="en-US" sz="2400" dirty="0" smtClean="0"/>
              <a:t>ALM (Contd.)</a:t>
            </a:r>
            <a:endParaRPr lang="en-US" sz="2400" dirty="0"/>
          </a:p>
        </p:txBody>
      </p:sp>
      <p:sp>
        <p:nvSpPr>
          <p:cNvPr id="6" name="Content Placeholder 5"/>
          <p:cNvSpPr>
            <a:spLocks noGrp="1"/>
          </p:cNvSpPr>
          <p:nvPr>
            <p:ph idx="1"/>
          </p:nvPr>
        </p:nvSpPr>
        <p:spPr>
          <a:xfrm>
            <a:off x="472787" y="1093467"/>
            <a:ext cx="8229600" cy="816047"/>
          </a:xfrm>
        </p:spPr>
        <p:txBody>
          <a:bodyPr>
            <a:normAutofit fontScale="25000" lnSpcReduction="20000"/>
          </a:bodyPr>
          <a:lstStyle/>
          <a:p>
            <a:r>
              <a:rPr lang="en-US" sz="9600" baseline="-25000" dirty="0" smtClean="0">
                <a:latin typeface="+mj-lt"/>
              </a:rPr>
              <a:t>Click on </a:t>
            </a:r>
            <a:r>
              <a:rPr lang="en-US" sz="9600" b="1" baseline="-25000" dirty="0"/>
              <a:t>New Test </a:t>
            </a:r>
            <a:r>
              <a:rPr lang="en-US" sz="9600" b="1" baseline="-25000" dirty="0" smtClean="0"/>
              <a:t>Set </a:t>
            </a:r>
            <a:r>
              <a:rPr lang="en-US" sz="9600" baseline="-25000" dirty="0" smtClean="0"/>
              <a:t>icon button.</a:t>
            </a:r>
            <a:endParaRPr lang="en-US" sz="9600" baseline="-25000" dirty="0" smtClean="0">
              <a:latin typeface="+mj-lt"/>
            </a:endParaRPr>
          </a:p>
          <a:p>
            <a:r>
              <a:rPr lang="en-US" sz="9600" baseline="-25000" dirty="0" smtClean="0">
                <a:latin typeface="+mj-lt"/>
              </a:rPr>
              <a:t>Enter a Test set name.</a:t>
            </a:r>
          </a:p>
          <a:p>
            <a:r>
              <a:rPr lang="en-US" sz="9600" baseline="-25000" dirty="0" smtClean="0">
                <a:latin typeface="+mj-lt"/>
              </a:rPr>
              <a:t>Provide the necessary information related to Application, Project, Description etc.</a:t>
            </a:r>
          </a:p>
          <a:p>
            <a:r>
              <a:rPr lang="en-US" sz="9600" baseline="-25000" dirty="0" smtClean="0">
                <a:latin typeface="+mj-lt"/>
              </a:rPr>
              <a:t>Click on </a:t>
            </a:r>
            <a:r>
              <a:rPr lang="en-US" sz="9600" b="1" baseline="-25000" dirty="0" smtClean="0">
                <a:latin typeface="+mj-lt"/>
              </a:rPr>
              <a:t>OK</a:t>
            </a:r>
            <a:r>
              <a:rPr lang="en-US" sz="9600" baseline="-25000" dirty="0" smtClean="0">
                <a:latin typeface="+mj-lt"/>
              </a:rPr>
              <a:t> button.</a:t>
            </a:r>
          </a:p>
          <a:p>
            <a:endParaRPr lang="en-US" sz="1800" dirty="0" smtClean="0">
              <a:latin typeface="+mj-lt"/>
            </a:endParaRPr>
          </a:p>
          <a:p>
            <a:endParaRPr lang="en-US" sz="1800" dirty="0">
              <a:latin typeface="+mj-lt"/>
            </a:endParaRPr>
          </a:p>
        </p:txBody>
      </p:sp>
      <p:pic>
        <p:nvPicPr>
          <p:cNvPr id="3" name="Picture 2"/>
          <p:cNvPicPr>
            <a:picLocks noChangeAspect="1"/>
          </p:cNvPicPr>
          <p:nvPr/>
        </p:nvPicPr>
        <p:blipFill>
          <a:blip r:embed="rId3"/>
          <a:stretch>
            <a:fillRect/>
          </a:stretch>
        </p:blipFill>
        <p:spPr>
          <a:xfrm>
            <a:off x="847943" y="2686052"/>
            <a:ext cx="7391400" cy="2286198"/>
          </a:xfrm>
          <a:prstGeom prst="rect">
            <a:avLst/>
          </a:prstGeom>
        </p:spPr>
      </p:pic>
      <p:pic>
        <p:nvPicPr>
          <p:cNvPr id="4" name="Picture 3"/>
          <p:cNvPicPr>
            <a:picLocks noChangeAspect="1"/>
          </p:cNvPicPr>
          <p:nvPr/>
        </p:nvPicPr>
        <p:blipFill rotWithShape="1">
          <a:blip r:embed="rId4"/>
          <a:srcRect l="66808" t="35389"/>
          <a:stretch/>
        </p:blipFill>
        <p:spPr>
          <a:xfrm>
            <a:off x="3926887" y="1093467"/>
            <a:ext cx="271462" cy="258477"/>
          </a:xfrm>
          <a:prstGeom prst="rect">
            <a:avLst/>
          </a:prstGeom>
        </p:spPr>
      </p:pic>
    </p:spTree>
    <p:extLst>
      <p:ext uri="{BB962C8B-B14F-4D97-AF65-F5344CB8AC3E}">
        <p14:creationId xmlns:p14="http://schemas.microsoft.com/office/powerpoint/2010/main" val="37200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7772400" cy="451187"/>
          </a:xfrm>
        </p:spPr>
        <p:txBody>
          <a:bodyPr/>
          <a:lstStyle/>
          <a:p>
            <a:r>
              <a:rPr lang="en-US" sz="2400" dirty="0"/>
              <a:t> </a:t>
            </a:r>
            <a:r>
              <a:rPr lang="en-US" sz="2400" dirty="0" smtClean="0"/>
              <a:t>   Test </a:t>
            </a:r>
            <a:r>
              <a:rPr lang="en-US" sz="2400" dirty="0"/>
              <a:t>Script Execution in </a:t>
            </a:r>
            <a:r>
              <a:rPr lang="en-US" sz="2400" dirty="0" smtClean="0"/>
              <a:t>ALM (Contd.)</a:t>
            </a:r>
            <a:endParaRPr lang="en-US" sz="2400" dirty="0"/>
          </a:p>
        </p:txBody>
      </p:sp>
      <p:sp>
        <p:nvSpPr>
          <p:cNvPr id="6" name="Content Placeholder 5"/>
          <p:cNvSpPr>
            <a:spLocks noGrp="1"/>
          </p:cNvSpPr>
          <p:nvPr>
            <p:ph idx="1"/>
          </p:nvPr>
        </p:nvSpPr>
        <p:spPr>
          <a:xfrm>
            <a:off x="472787" y="1093467"/>
            <a:ext cx="8229600" cy="816047"/>
          </a:xfrm>
        </p:spPr>
        <p:txBody>
          <a:bodyPr>
            <a:noAutofit/>
          </a:bodyPr>
          <a:lstStyle/>
          <a:p>
            <a:r>
              <a:rPr lang="en-US" sz="1600" dirty="0" smtClean="0">
                <a:latin typeface="+mj-lt"/>
              </a:rPr>
              <a:t>Click on </a:t>
            </a:r>
            <a:r>
              <a:rPr lang="en-US" sz="1600" b="1" dirty="0" smtClean="0"/>
              <a:t>Select Tests</a:t>
            </a:r>
            <a:r>
              <a:rPr lang="en-US" sz="1600" dirty="0" smtClean="0"/>
              <a:t> button.</a:t>
            </a:r>
            <a:endParaRPr lang="en-US" sz="1600" dirty="0" smtClean="0">
              <a:latin typeface="+mj-lt"/>
            </a:endParaRPr>
          </a:p>
          <a:p>
            <a:r>
              <a:rPr lang="en-US" sz="1600" dirty="0" smtClean="0">
                <a:latin typeface="+mj-lt"/>
              </a:rPr>
              <a:t>Identify the tests to be pulled into the test set.</a:t>
            </a:r>
          </a:p>
          <a:p>
            <a:r>
              <a:rPr lang="en-US" sz="1600" dirty="0" smtClean="0">
                <a:latin typeface="+mj-lt"/>
              </a:rPr>
              <a:t>Select the respective configuration for the particular script to be pulled.</a:t>
            </a:r>
          </a:p>
          <a:p>
            <a:r>
              <a:rPr lang="en-US" sz="1600" dirty="0" smtClean="0">
                <a:latin typeface="+mj-lt"/>
              </a:rPr>
              <a:t>Move the test to the desired test set by clicking on arrow icon.</a:t>
            </a:r>
          </a:p>
          <a:p>
            <a:endParaRPr lang="en-US" sz="1600" dirty="0" smtClean="0">
              <a:latin typeface="+mj-lt"/>
            </a:endParaRPr>
          </a:p>
          <a:p>
            <a:endParaRPr lang="en-US" sz="1600" dirty="0">
              <a:latin typeface="+mj-lt"/>
            </a:endParaRPr>
          </a:p>
        </p:txBody>
      </p:sp>
      <p:pic>
        <p:nvPicPr>
          <p:cNvPr id="3" name="Picture 2"/>
          <p:cNvPicPr>
            <a:picLocks noChangeAspect="1"/>
          </p:cNvPicPr>
          <p:nvPr/>
        </p:nvPicPr>
        <p:blipFill>
          <a:blip r:embed="rId3"/>
          <a:stretch>
            <a:fillRect/>
          </a:stretch>
        </p:blipFill>
        <p:spPr>
          <a:xfrm>
            <a:off x="663287" y="2628902"/>
            <a:ext cx="7391400" cy="2286198"/>
          </a:xfrm>
          <a:prstGeom prst="rect">
            <a:avLst/>
          </a:prstGeom>
        </p:spPr>
      </p:pic>
      <p:pic>
        <p:nvPicPr>
          <p:cNvPr id="5" name="Picture 4"/>
          <p:cNvPicPr>
            <a:picLocks noChangeAspect="1"/>
          </p:cNvPicPr>
          <p:nvPr/>
        </p:nvPicPr>
        <p:blipFill>
          <a:blip r:embed="rId4"/>
          <a:stretch>
            <a:fillRect/>
          </a:stretch>
        </p:blipFill>
        <p:spPr>
          <a:xfrm>
            <a:off x="3411752" y="1093467"/>
            <a:ext cx="333375" cy="276225"/>
          </a:xfrm>
          <a:prstGeom prst="rect">
            <a:avLst/>
          </a:prstGeom>
        </p:spPr>
      </p:pic>
    </p:spTree>
    <p:extLst>
      <p:ext uri="{BB962C8B-B14F-4D97-AF65-F5344CB8AC3E}">
        <p14:creationId xmlns:p14="http://schemas.microsoft.com/office/powerpoint/2010/main" val="25212149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7" y="279882"/>
            <a:ext cx="7772400" cy="451187"/>
          </a:xfrm>
        </p:spPr>
        <p:txBody>
          <a:bodyPr/>
          <a:lstStyle/>
          <a:p>
            <a:r>
              <a:rPr lang="en-US" sz="2400" dirty="0"/>
              <a:t> </a:t>
            </a:r>
            <a:r>
              <a:rPr lang="en-US" sz="2400" dirty="0" smtClean="0"/>
              <a:t>   Test </a:t>
            </a:r>
            <a:r>
              <a:rPr lang="en-US" sz="2400" dirty="0"/>
              <a:t>Script Execution in </a:t>
            </a:r>
            <a:r>
              <a:rPr lang="en-US" sz="2400" dirty="0" smtClean="0"/>
              <a:t>ALM (Contd.)</a:t>
            </a:r>
            <a:endParaRPr lang="en-US" sz="2400" dirty="0"/>
          </a:p>
        </p:txBody>
      </p:sp>
      <p:sp>
        <p:nvSpPr>
          <p:cNvPr id="6" name="Content Placeholder 5"/>
          <p:cNvSpPr>
            <a:spLocks noGrp="1"/>
          </p:cNvSpPr>
          <p:nvPr>
            <p:ph idx="1"/>
          </p:nvPr>
        </p:nvSpPr>
        <p:spPr>
          <a:xfrm>
            <a:off x="472787" y="1093467"/>
            <a:ext cx="8229600" cy="816047"/>
          </a:xfrm>
        </p:spPr>
        <p:txBody>
          <a:bodyPr>
            <a:normAutofit fontScale="25000" lnSpcReduction="20000"/>
          </a:bodyPr>
          <a:lstStyle/>
          <a:p>
            <a:r>
              <a:rPr lang="en-US" sz="6400" dirty="0" smtClean="0">
                <a:latin typeface="+mj-lt"/>
              </a:rPr>
              <a:t>Click on </a:t>
            </a:r>
            <a:r>
              <a:rPr lang="en-US" sz="6400" b="1" dirty="0" smtClean="0"/>
              <a:t>Run Test Set</a:t>
            </a:r>
            <a:r>
              <a:rPr lang="en-US" sz="6400" dirty="0" smtClean="0"/>
              <a:t> button to initiate execution of all the scripts in the set.</a:t>
            </a:r>
            <a:endParaRPr lang="en-US" sz="6400" dirty="0" smtClean="0">
              <a:latin typeface="+mj-lt"/>
            </a:endParaRPr>
          </a:p>
          <a:p>
            <a:r>
              <a:rPr lang="en-US" sz="6400" dirty="0" smtClean="0">
                <a:latin typeface="+mj-lt"/>
              </a:rPr>
              <a:t>Usually preferred for Batch Execution.</a:t>
            </a:r>
          </a:p>
          <a:p>
            <a:r>
              <a:rPr lang="en-US" sz="6400" dirty="0" smtClean="0">
                <a:latin typeface="+mj-lt"/>
              </a:rPr>
              <a:t>Else select any individual script and Click on </a:t>
            </a:r>
            <a:r>
              <a:rPr lang="en-US" sz="6400" b="1" dirty="0" smtClean="0">
                <a:latin typeface="+mj-lt"/>
              </a:rPr>
              <a:t>Run </a:t>
            </a:r>
            <a:r>
              <a:rPr lang="en-US" sz="6400" dirty="0" smtClean="0">
                <a:latin typeface="+mj-lt"/>
              </a:rPr>
              <a:t>button to initiate respective execution.</a:t>
            </a:r>
            <a:endParaRPr lang="en-US" sz="6400" b="1" dirty="0" smtClean="0">
              <a:latin typeface="+mj-lt"/>
            </a:endParaRPr>
          </a:p>
          <a:p>
            <a:r>
              <a:rPr lang="en-US" sz="6400" dirty="0"/>
              <a:t>Usually preferred for </a:t>
            </a:r>
            <a:r>
              <a:rPr lang="en-US" sz="6400" dirty="0" smtClean="0"/>
              <a:t>Individual Execution.</a:t>
            </a:r>
          </a:p>
          <a:p>
            <a:endParaRPr lang="en-US" sz="1600" dirty="0">
              <a:latin typeface="+mj-lt"/>
            </a:endParaRPr>
          </a:p>
          <a:p>
            <a:endParaRPr lang="en-US" sz="1800" dirty="0" smtClean="0">
              <a:latin typeface="+mj-lt"/>
            </a:endParaRPr>
          </a:p>
          <a:p>
            <a:endParaRPr lang="en-US" sz="1800" dirty="0" smtClean="0">
              <a:latin typeface="+mj-lt"/>
            </a:endParaRPr>
          </a:p>
          <a:p>
            <a:endParaRPr lang="en-US" sz="1800" dirty="0">
              <a:latin typeface="+mj-lt"/>
            </a:endParaRPr>
          </a:p>
        </p:txBody>
      </p:sp>
      <p:pic>
        <p:nvPicPr>
          <p:cNvPr id="4" name="Picture 3"/>
          <p:cNvPicPr>
            <a:picLocks noChangeAspect="1"/>
          </p:cNvPicPr>
          <p:nvPr/>
        </p:nvPicPr>
        <p:blipFill>
          <a:blip r:embed="rId3"/>
          <a:stretch>
            <a:fillRect/>
          </a:stretch>
        </p:blipFill>
        <p:spPr>
          <a:xfrm>
            <a:off x="2601486" y="3090862"/>
            <a:ext cx="3972202" cy="781051"/>
          </a:xfrm>
          <a:prstGeom prst="rect">
            <a:avLst/>
          </a:prstGeom>
        </p:spPr>
      </p:pic>
    </p:spTree>
    <p:extLst>
      <p:ext uri="{BB962C8B-B14F-4D97-AF65-F5344CB8AC3E}">
        <p14:creationId xmlns:p14="http://schemas.microsoft.com/office/powerpoint/2010/main" val="1656403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575" y="233363"/>
            <a:ext cx="7329487" cy="709612"/>
          </a:xfrm>
        </p:spPr>
        <p:txBody>
          <a:bodyPr/>
          <a:lstStyle/>
          <a:p>
            <a:r>
              <a:rPr lang="en-US" sz="3200" dirty="0"/>
              <a:t>UFT connectivity with ALM</a:t>
            </a:r>
            <a:r>
              <a:rPr lang="en-US" sz="3200" dirty="0" smtClean="0"/>
              <a:t>(Contd.)</a:t>
            </a:r>
            <a:endParaRPr lang="en-US" sz="3200" dirty="0"/>
          </a:p>
        </p:txBody>
      </p:sp>
      <p:sp>
        <p:nvSpPr>
          <p:cNvPr id="3" name="Content Placeholder 2"/>
          <p:cNvSpPr>
            <a:spLocks noGrp="1"/>
          </p:cNvSpPr>
          <p:nvPr>
            <p:ph idx="1"/>
          </p:nvPr>
        </p:nvSpPr>
        <p:spPr>
          <a:xfrm>
            <a:off x="390524" y="837334"/>
            <a:ext cx="8229600" cy="4248150"/>
          </a:xfrm>
        </p:spPr>
        <p:txBody>
          <a:bodyPr/>
          <a:lstStyle/>
          <a:p>
            <a:r>
              <a:rPr lang="en-US" sz="1600" dirty="0" smtClean="0"/>
              <a:t>Enter the ALM server address.(</a:t>
            </a:r>
            <a:r>
              <a:rPr lang="en-US" sz="1600" dirty="0"/>
              <a:t>For </a:t>
            </a:r>
            <a:r>
              <a:rPr lang="en-US" sz="1600" dirty="0" smtClean="0"/>
              <a:t>e.g. https</a:t>
            </a:r>
            <a:r>
              <a:rPr lang="en-US" sz="1600" dirty="0"/>
              <a:t>://</a:t>
            </a:r>
            <a:r>
              <a:rPr lang="en-US" sz="1600" dirty="0" smtClean="0"/>
              <a:t>almcardinal.saas.hpe.com/qcbin/start_a.jsp)</a:t>
            </a:r>
          </a:p>
          <a:p>
            <a:r>
              <a:rPr lang="en-US" sz="1600" dirty="0" smtClean="0"/>
              <a:t>Enter the ALM User ID and Password.</a:t>
            </a:r>
          </a:p>
          <a:p>
            <a:r>
              <a:rPr lang="en-US" sz="1600" dirty="0" smtClean="0"/>
              <a:t>Click on </a:t>
            </a:r>
            <a:r>
              <a:rPr lang="en-US" sz="1600" b="1" dirty="0" smtClean="0"/>
              <a:t>Connect</a:t>
            </a:r>
            <a:r>
              <a:rPr lang="en-US" sz="1600" dirty="0" smtClean="0"/>
              <a:t> button to establish the connection.</a:t>
            </a:r>
          </a:p>
          <a:p>
            <a:endParaRPr lang="en-US" sz="1600" dirty="0" smtClean="0"/>
          </a:p>
          <a:p>
            <a:endParaRPr lang="en-US" sz="1800" dirty="0"/>
          </a:p>
        </p:txBody>
      </p:sp>
      <p:pic>
        <p:nvPicPr>
          <p:cNvPr id="5" name="Picture 4"/>
          <p:cNvPicPr>
            <a:picLocks noChangeAspect="1"/>
          </p:cNvPicPr>
          <p:nvPr/>
        </p:nvPicPr>
        <p:blipFill>
          <a:blip r:embed="rId2"/>
          <a:stretch>
            <a:fillRect/>
          </a:stretch>
        </p:blipFill>
        <p:spPr>
          <a:xfrm>
            <a:off x="2545080" y="2163127"/>
            <a:ext cx="3657600" cy="4238625"/>
          </a:xfrm>
          <a:prstGeom prst="rect">
            <a:avLst/>
          </a:prstGeom>
        </p:spPr>
      </p:pic>
    </p:spTree>
    <p:extLst>
      <p:ext uri="{BB962C8B-B14F-4D97-AF65-F5344CB8AC3E}">
        <p14:creationId xmlns:p14="http://schemas.microsoft.com/office/powerpoint/2010/main" val="3688296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 </a:t>
            </a:r>
            <a:r>
              <a:rPr lang="en-US" sz="3200" dirty="0" smtClean="0"/>
              <a:t>   </a:t>
            </a:r>
            <a:r>
              <a:rPr lang="en-US" sz="2400" dirty="0" smtClean="0"/>
              <a:t>Test </a:t>
            </a:r>
            <a:r>
              <a:rPr lang="en-US" sz="2400" dirty="0"/>
              <a:t>Script Execution in ALM (Contd.)</a:t>
            </a:r>
          </a:p>
        </p:txBody>
      </p:sp>
      <p:pic>
        <p:nvPicPr>
          <p:cNvPr id="3" name="Picture 2"/>
          <p:cNvPicPr>
            <a:picLocks noChangeAspect="1"/>
          </p:cNvPicPr>
          <p:nvPr/>
        </p:nvPicPr>
        <p:blipFill>
          <a:blip r:embed="rId3"/>
          <a:stretch>
            <a:fillRect/>
          </a:stretch>
        </p:blipFill>
        <p:spPr>
          <a:xfrm>
            <a:off x="0" y="2113072"/>
            <a:ext cx="9131030" cy="3017210"/>
          </a:xfrm>
          <a:prstGeom prst="rect">
            <a:avLst/>
          </a:prstGeom>
        </p:spPr>
      </p:pic>
      <p:sp>
        <p:nvSpPr>
          <p:cNvPr id="4" name="Down Arrow 3"/>
          <p:cNvSpPr/>
          <p:nvPr/>
        </p:nvSpPr>
        <p:spPr>
          <a:xfrm>
            <a:off x="4405746" y="1111102"/>
            <a:ext cx="914400" cy="126527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Down Arrow 4"/>
          <p:cNvSpPr/>
          <p:nvPr/>
        </p:nvSpPr>
        <p:spPr>
          <a:xfrm>
            <a:off x="-98714" y="1298864"/>
            <a:ext cx="992331" cy="122419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800099" y="1743740"/>
            <a:ext cx="2275609" cy="369332"/>
          </a:xfrm>
          <a:prstGeom prst="rect">
            <a:avLst/>
          </a:prstGeom>
          <a:noFill/>
        </p:spPr>
        <p:txBody>
          <a:bodyPr wrap="square" rtlCol="0">
            <a:spAutoFit/>
          </a:bodyPr>
          <a:lstStyle/>
          <a:p>
            <a:r>
              <a:rPr lang="en-US" b="1" dirty="0" smtClean="0">
                <a:solidFill>
                  <a:srgbClr val="00B050"/>
                </a:solidFill>
              </a:rPr>
              <a:t>Batch Execution</a:t>
            </a:r>
          </a:p>
        </p:txBody>
      </p:sp>
    </p:spTree>
    <p:extLst>
      <p:ext uri="{BB962C8B-B14F-4D97-AF65-F5344CB8AC3E}">
        <p14:creationId xmlns:p14="http://schemas.microsoft.com/office/powerpoint/2010/main" val="25013700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Script Execution in </a:t>
            </a:r>
            <a:r>
              <a:rPr lang="en-US" sz="3200" dirty="0" smtClean="0"/>
              <a:t>ALM(Contd.)</a:t>
            </a:r>
            <a:endParaRPr lang="en-US" sz="3200" dirty="0"/>
          </a:p>
        </p:txBody>
      </p:sp>
      <p:pic>
        <p:nvPicPr>
          <p:cNvPr id="3" name="Picture 2"/>
          <p:cNvPicPr>
            <a:picLocks noChangeAspect="1"/>
          </p:cNvPicPr>
          <p:nvPr/>
        </p:nvPicPr>
        <p:blipFill>
          <a:blip r:embed="rId2"/>
          <a:stretch>
            <a:fillRect/>
          </a:stretch>
        </p:blipFill>
        <p:spPr>
          <a:xfrm>
            <a:off x="590854" y="1371600"/>
            <a:ext cx="8095946" cy="3761510"/>
          </a:xfrm>
          <a:prstGeom prst="rect">
            <a:avLst/>
          </a:prstGeom>
        </p:spPr>
      </p:pic>
      <p:sp>
        <p:nvSpPr>
          <p:cNvPr id="4" name="Down Arrow 3"/>
          <p:cNvSpPr/>
          <p:nvPr/>
        </p:nvSpPr>
        <p:spPr>
          <a:xfrm>
            <a:off x="3713795" y="925032"/>
            <a:ext cx="925032" cy="5209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590854" y="925032"/>
            <a:ext cx="2651110" cy="369332"/>
          </a:xfrm>
          <a:prstGeom prst="rect">
            <a:avLst/>
          </a:prstGeom>
          <a:noFill/>
        </p:spPr>
        <p:txBody>
          <a:bodyPr wrap="square" rtlCol="0">
            <a:spAutoFit/>
          </a:bodyPr>
          <a:lstStyle/>
          <a:p>
            <a:r>
              <a:rPr lang="en-US" b="1" dirty="0" smtClean="0">
                <a:solidFill>
                  <a:srgbClr val="00B050"/>
                </a:solidFill>
              </a:rPr>
              <a:t>Individual Execution</a:t>
            </a:r>
          </a:p>
        </p:txBody>
      </p:sp>
    </p:spTree>
    <p:extLst>
      <p:ext uri="{BB962C8B-B14F-4D97-AF65-F5344CB8AC3E}">
        <p14:creationId xmlns:p14="http://schemas.microsoft.com/office/powerpoint/2010/main" val="22516148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Test Results Analysis</a:t>
            </a:r>
            <a:endParaRPr lang="en-US" sz="3600" dirty="0"/>
          </a:p>
        </p:txBody>
      </p:sp>
      <p:pic>
        <p:nvPicPr>
          <p:cNvPr id="3" name="Picture 2"/>
          <p:cNvPicPr>
            <a:picLocks noChangeAspect="1"/>
          </p:cNvPicPr>
          <p:nvPr/>
        </p:nvPicPr>
        <p:blipFill>
          <a:blip r:embed="rId2"/>
          <a:stretch>
            <a:fillRect/>
          </a:stretch>
        </p:blipFill>
        <p:spPr>
          <a:xfrm>
            <a:off x="98327" y="1350334"/>
            <a:ext cx="8694243" cy="3824339"/>
          </a:xfrm>
          <a:prstGeom prst="rect">
            <a:avLst/>
          </a:prstGeom>
        </p:spPr>
      </p:pic>
      <p:sp>
        <p:nvSpPr>
          <p:cNvPr id="4" name="Down Arrow 3"/>
          <p:cNvSpPr/>
          <p:nvPr/>
        </p:nvSpPr>
        <p:spPr>
          <a:xfrm>
            <a:off x="1595367" y="1843058"/>
            <a:ext cx="1010094" cy="141944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09943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Test </a:t>
            </a:r>
            <a:r>
              <a:rPr lang="en-US" sz="3600" dirty="0"/>
              <a:t>Results </a:t>
            </a:r>
            <a:r>
              <a:rPr lang="en-US" sz="3600" dirty="0" smtClean="0"/>
              <a:t>Analysis(Contd.)</a:t>
            </a:r>
            <a:endParaRPr lang="en-US" sz="3600" dirty="0"/>
          </a:p>
        </p:txBody>
      </p:sp>
      <p:pic>
        <p:nvPicPr>
          <p:cNvPr id="3" name="Picture 2"/>
          <p:cNvPicPr>
            <a:picLocks noChangeAspect="1"/>
          </p:cNvPicPr>
          <p:nvPr/>
        </p:nvPicPr>
        <p:blipFill>
          <a:blip r:embed="rId2"/>
          <a:stretch>
            <a:fillRect/>
          </a:stretch>
        </p:blipFill>
        <p:spPr>
          <a:xfrm>
            <a:off x="284663" y="1122218"/>
            <a:ext cx="8782492" cy="4104409"/>
          </a:xfrm>
          <a:prstGeom prst="rect">
            <a:avLst/>
          </a:prstGeom>
        </p:spPr>
      </p:pic>
    </p:spTree>
    <p:extLst>
      <p:ext uri="{BB962C8B-B14F-4D97-AF65-F5344CB8AC3E}">
        <p14:creationId xmlns:p14="http://schemas.microsoft.com/office/powerpoint/2010/main" val="2115338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 Results Analysis(Contd.)</a:t>
            </a:r>
          </a:p>
        </p:txBody>
      </p:sp>
      <p:pic>
        <p:nvPicPr>
          <p:cNvPr id="3" name="Picture 2"/>
          <p:cNvPicPr>
            <a:picLocks noChangeAspect="1"/>
          </p:cNvPicPr>
          <p:nvPr/>
        </p:nvPicPr>
        <p:blipFill>
          <a:blip r:embed="rId2"/>
          <a:stretch>
            <a:fillRect/>
          </a:stretch>
        </p:blipFill>
        <p:spPr>
          <a:xfrm>
            <a:off x="819150" y="923925"/>
            <a:ext cx="7505700" cy="4281920"/>
          </a:xfrm>
          <a:prstGeom prst="rect">
            <a:avLst/>
          </a:prstGeom>
        </p:spPr>
      </p:pic>
    </p:spTree>
    <p:extLst>
      <p:ext uri="{BB962C8B-B14F-4D97-AF65-F5344CB8AC3E}">
        <p14:creationId xmlns:p14="http://schemas.microsoft.com/office/powerpoint/2010/main" val="27956243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Test </a:t>
            </a:r>
            <a:r>
              <a:rPr lang="en-US" sz="3600" dirty="0"/>
              <a:t>Results Analysis(Contd.)</a:t>
            </a:r>
          </a:p>
        </p:txBody>
      </p:sp>
      <p:pic>
        <p:nvPicPr>
          <p:cNvPr id="6" name="Picture 5"/>
          <p:cNvPicPr>
            <a:picLocks noChangeAspect="1"/>
          </p:cNvPicPr>
          <p:nvPr/>
        </p:nvPicPr>
        <p:blipFill>
          <a:blip r:embed="rId2"/>
          <a:stretch>
            <a:fillRect/>
          </a:stretch>
        </p:blipFill>
        <p:spPr>
          <a:xfrm>
            <a:off x="758536" y="893618"/>
            <a:ext cx="7610908" cy="4345131"/>
          </a:xfrm>
          <a:prstGeom prst="rect">
            <a:avLst/>
          </a:prstGeom>
        </p:spPr>
      </p:pic>
    </p:spTree>
    <p:extLst>
      <p:ext uri="{BB962C8B-B14F-4D97-AF65-F5344CB8AC3E}">
        <p14:creationId xmlns:p14="http://schemas.microsoft.com/office/powerpoint/2010/main" val="32774665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 Results Analysis(Contd.)</a:t>
            </a:r>
          </a:p>
        </p:txBody>
      </p:sp>
      <p:pic>
        <p:nvPicPr>
          <p:cNvPr id="3" name="Picture 2"/>
          <p:cNvPicPr>
            <a:picLocks noChangeAspect="1"/>
          </p:cNvPicPr>
          <p:nvPr/>
        </p:nvPicPr>
        <p:blipFill>
          <a:blip r:embed="rId2"/>
          <a:stretch>
            <a:fillRect/>
          </a:stretch>
        </p:blipFill>
        <p:spPr>
          <a:xfrm>
            <a:off x="839166" y="1735282"/>
            <a:ext cx="7715050" cy="3556578"/>
          </a:xfrm>
          <a:prstGeom prst="rect">
            <a:avLst/>
          </a:prstGeom>
        </p:spPr>
      </p:pic>
      <p:sp>
        <p:nvSpPr>
          <p:cNvPr id="4" name="Down Arrow 3"/>
          <p:cNvSpPr/>
          <p:nvPr/>
        </p:nvSpPr>
        <p:spPr>
          <a:xfrm>
            <a:off x="3657597" y="820882"/>
            <a:ext cx="1205345" cy="914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33675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7710" y="1767649"/>
            <a:ext cx="4203553" cy="646331"/>
          </a:xfrm>
        </p:spPr>
        <p:txBody>
          <a:bodyPr/>
          <a:lstStyle/>
          <a:p>
            <a:r>
              <a:rPr lang="en-US" sz="3600" b="0" dirty="0" smtClean="0"/>
              <a:t>Thank you</a:t>
            </a:r>
            <a:endParaRPr lang="en-US" sz="3600" b="0" dirty="0"/>
          </a:p>
        </p:txBody>
      </p:sp>
    </p:spTree>
    <p:extLst>
      <p:ext uri="{BB962C8B-B14F-4D97-AF65-F5344CB8AC3E}">
        <p14:creationId xmlns:p14="http://schemas.microsoft.com/office/powerpoint/2010/main" val="1507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5403"/>
            <a:ext cx="7772400" cy="648997"/>
          </a:xfrm>
        </p:spPr>
        <p:txBody>
          <a:bodyPr/>
          <a:lstStyle/>
          <a:p>
            <a:r>
              <a:rPr lang="en-US" sz="3200" dirty="0"/>
              <a:t>UFT connectivity with ALM(Contd.)</a:t>
            </a:r>
          </a:p>
        </p:txBody>
      </p:sp>
      <p:sp>
        <p:nvSpPr>
          <p:cNvPr id="3" name="Content Placeholder 2"/>
          <p:cNvSpPr>
            <a:spLocks noGrp="1"/>
          </p:cNvSpPr>
          <p:nvPr>
            <p:ph idx="1"/>
          </p:nvPr>
        </p:nvSpPr>
        <p:spPr>
          <a:xfrm>
            <a:off x="540327" y="914401"/>
            <a:ext cx="8229600" cy="4197926"/>
          </a:xfrm>
        </p:spPr>
        <p:txBody>
          <a:bodyPr/>
          <a:lstStyle/>
          <a:p>
            <a:r>
              <a:rPr lang="en-US" sz="1600" dirty="0" smtClean="0"/>
              <a:t>Select the respective Domain and Project after establishing ALM connection.</a:t>
            </a:r>
          </a:p>
          <a:p>
            <a:r>
              <a:rPr lang="en-US" sz="1600" dirty="0" smtClean="0"/>
              <a:t>Click on </a:t>
            </a:r>
            <a:r>
              <a:rPr lang="en-US" sz="1600" b="1" dirty="0" smtClean="0"/>
              <a:t>Login</a:t>
            </a:r>
            <a:r>
              <a:rPr lang="en-US" sz="1600" dirty="0" smtClean="0"/>
              <a:t> button to log the ALM user to the respective ALM project.</a:t>
            </a:r>
          </a:p>
          <a:p>
            <a:endParaRPr lang="en-US" sz="1600" dirty="0"/>
          </a:p>
        </p:txBody>
      </p:sp>
      <p:pic>
        <p:nvPicPr>
          <p:cNvPr id="5" name="Picture 4"/>
          <p:cNvPicPr>
            <a:picLocks noChangeAspect="1"/>
          </p:cNvPicPr>
          <p:nvPr/>
        </p:nvPicPr>
        <p:blipFill>
          <a:blip r:embed="rId2"/>
          <a:stretch>
            <a:fillRect/>
          </a:stretch>
        </p:blipFill>
        <p:spPr>
          <a:xfrm>
            <a:off x="2821564" y="1618297"/>
            <a:ext cx="3667125" cy="4200525"/>
          </a:xfrm>
          <a:prstGeom prst="rect">
            <a:avLst/>
          </a:prstGeom>
        </p:spPr>
      </p:pic>
    </p:spTree>
    <p:extLst>
      <p:ext uri="{BB962C8B-B14F-4D97-AF65-F5344CB8AC3E}">
        <p14:creationId xmlns:p14="http://schemas.microsoft.com/office/powerpoint/2010/main" val="4149475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smtClean="0"/>
              <a:t>      </a:t>
            </a:r>
            <a:r>
              <a:rPr lang="en-US" dirty="0"/>
              <a:t>UFT connectivity with ALM(Contd.)</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43" y="927031"/>
            <a:ext cx="7639050" cy="161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98475" y="2510704"/>
            <a:ext cx="763905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Down Arrow 5"/>
          <p:cNvSpPr/>
          <p:nvPr/>
        </p:nvSpPr>
        <p:spPr>
          <a:xfrm>
            <a:off x="3924300" y="2570597"/>
            <a:ext cx="393700" cy="2730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2843647"/>
            <a:ext cx="3676650" cy="238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718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What is Application Area?</a:t>
            </a:r>
            <a:endParaRPr lang="en-US" dirty="0"/>
          </a:p>
        </p:txBody>
      </p:sp>
      <p:sp>
        <p:nvSpPr>
          <p:cNvPr id="3" name="Text Placeholder 2"/>
          <p:cNvSpPr>
            <a:spLocks noGrp="1"/>
          </p:cNvSpPr>
          <p:nvPr>
            <p:ph type="body" sz="quarter" idx="16"/>
          </p:nvPr>
        </p:nvSpPr>
        <p:spPr>
          <a:xfrm>
            <a:off x="457200" y="1360489"/>
            <a:ext cx="8240713" cy="3242684"/>
          </a:xfrm>
        </p:spPr>
        <p:txBody>
          <a:bodyPr/>
          <a:lstStyle/>
          <a:p>
            <a:r>
              <a:rPr lang="en-US" sz="2000" dirty="0"/>
              <a:t>Application Area is a single point of maintenance for all elements in AUT. We can </a:t>
            </a:r>
            <a:r>
              <a:rPr lang="en-US" sz="2000" b="1" dirty="0"/>
              <a:t>define settings, resources, start up add-ins, recovery scenarios, function libraries, object repositories </a:t>
            </a:r>
            <a:r>
              <a:rPr lang="en-US" sz="2000" dirty="0"/>
              <a:t>etc. for easy maintenance</a:t>
            </a:r>
            <a:r>
              <a:rPr lang="en-US" sz="2000" dirty="0" smtClean="0"/>
              <a:t>.</a:t>
            </a:r>
          </a:p>
          <a:p>
            <a:r>
              <a:rPr lang="en-US" sz="2000" dirty="0" smtClean="0"/>
              <a:t>In short, Application Area is a repository of all the resources subject to be referenced by automated test flows created for particular application.</a:t>
            </a:r>
            <a:endParaRPr lang="en-US" sz="2000" dirty="0"/>
          </a:p>
        </p:txBody>
      </p:sp>
    </p:spTree>
    <p:extLst>
      <p:ext uri="{BB962C8B-B14F-4D97-AF65-F5344CB8AC3E}">
        <p14:creationId xmlns:p14="http://schemas.microsoft.com/office/powerpoint/2010/main" val="134052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543</TotalTime>
  <Words>3183</Words>
  <Application>Microsoft Office PowerPoint</Application>
  <PresentationFormat>On-screen Show (4:3)</PresentationFormat>
  <Paragraphs>334</Paragraphs>
  <Slides>67</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5" baseType="lpstr">
      <vt:lpstr>ＭＳ Ｐゴシック</vt:lpstr>
      <vt:lpstr>Arial</vt:lpstr>
      <vt:lpstr>Calibri</vt:lpstr>
      <vt:lpstr>Gill Sans MT</vt:lpstr>
      <vt:lpstr>Webdings</vt:lpstr>
      <vt:lpstr>blank</vt:lpstr>
      <vt:lpstr>Packager Shell Object</vt:lpstr>
      <vt:lpstr>Document</vt:lpstr>
      <vt:lpstr>Automation Testing Basic Using UFT and ALM</vt:lpstr>
      <vt:lpstr>Agenda</vt:lpstr>
      <vt:lpstr>PowerPoint Presentation</vt:lpstr>
      <vt:lpstr>Add in Selection</vt:lpstr>
      <vt:lpstr>UFT connectivity with ALM</vt:lpstr>
      <vt:lpstr>UFT connectivity with ALM(Contd.)</vt:lpstr>
      <vt:lpstr>UFT connectivity with ALM(Contd.)</vt:lpstr>
      <vt:lpstr>PowerPoint Presentation</vt:lpstr>
      <vt:lpstr>PowerPoint Presentation</vt:lpstr>
      <vt:lpstr>     Creating Application Area</vt:lpstr>
      <vt:lpstr>     Creating Application Area(Contd.)</vt:lpstr>
      <vt:lpstr>    What is Function Library?</vt:lpstr>
      <vt:lpstr>Application Area : Associating Function Library</vt:lpstr>
      <vt:lpstr>Application Area : Associating Function Library(Contd.)</vt:lpstr>
      <vt:lpstr>PowerPoint Presentation</vt:lpstr>
      <vt:lpstr>    What is Object Repository?</vt:lpstr>
      <vt:lpstr>What is Object Repository?(Contd.)</vt:lpstr>
      <vt:lpstr>PowerPoint Presentation</vt:lpstr>
      <vt:lpstr>PowerPoint Presentation</vt:lpstr>
      <vt:lpstr>What is Business Process Testing?</vt:lpstr>
      <vt:lpstr>    What is Business Process Test/Flow?</vt:lpstr>
      <vt:lpstr>PowerPoint Presentation</vt:lpstr>
      <vt:lpstr>BPT Component creation Pre-Requisites</vt:lpstr>
      <vt:lpstr>Steps for creating BPT Component in UFT</vt:lpstr>
      <vt:lpstr>Steps for creating BPT Component in UFT(Contd.)</vt:lpstr>
      <vt:lpstr>     Creation of BPT Component (Revised)</vt:lpstr>
      <vt:lpstr>     Creation of BPT Component (Revised)</vt:lpstr>
      <vt:lpstr>     Creation of BPT Component (Revised)</vt:lpstr>
      <vt:lpstr>    Template for Creating BPT Component and Checklist</vt:lpstr>
      <vt:lpstr>PowerPoint Presentation</vt:lpstr>
      <vt:lpstr>Creating Test Scripts in ALM Test Plan</vt:lpstr>
      <vt:lpstr>Creating Test Scripts in ALM Test Plan(Contd.)</vt:lpstr>
      <vt:lpstr>Creating Test Scripts in ALM Test Plan(Contd.)</vt:lpstr>
      <vt:lpstr>  Creating Test Scripts in ALM Test Plan(Contd.)  </vt:lpstr>
      <vt:lpstr>    Setting Input Parameters in ALM</vt:lpstr>
      <vt:lpstr>Setting Parameters Through Component Iteration link inside Test script and finalize corresponding mappings.</vt:lpstr>
      <vt:lpstr>Setting Parameters Through Component Iteration link inside Test script and finalize corresponding mappings.(Contd.)</vt:lpstr>
      <vt:lpstr>PowerPoint Presentation</vt:lpstr>
      <vt:lpstr>What is Data Table?</vt:lpstr>
      <vt:lpstr>Creating Data Table?</vt:lpstr>
      <vt:lpstr>Creating Data Table?(Contd.)</vt:lpstr>
      <vt:lpstr>Creating Data Table?(Contd.)</vt:lpstr>
      <vt:lpstr>Creating Data Table?(Contd.)</vt:lpstr>
      <vt:lpstr>  Test Configurations</vt:lpstr>
      <vt:lpstr>  Mapping Data table to Test Configurations</vt:lpstr>
      <vt:lpstr>  Mapping Data table to Test Configurations(Contd.)</vt:lpstr>
      <vt:lpstr>  Mapping Data table to Test Configurations(Contd.)</vt:lpstr>
      <vt:lpstr>  Mapping Data table to Test Configurations(Contd.)</vt:lpstr>
      <vt:lpstr>  Mapping Data table to Test Configurations(Contd.)</vt:lpstr>
      <vt:lpstr>Mapping Data table to Test Configurations(Contd.) </vt:lpstr>
      <vt:lpstr>Mapping Data table to Test Configurations(Contd.)</vt:lpstr>
      <vt:lpstr>     Creating Component Groups inside Test Scripts</vt:lpstr>
      <vt:lpstr>       Creating Component Groups inside Test Scripts(Contd.)</vt:lpstr>
      <vt:lpstr>    Test Script Execution in ALM (Clearing Temp Files)</vt:lpstr>
      <vt:lpstr>    Test Script Execution in ALM (Clearing Temp Files)</vt:lpstr>
      <vt:lpstr>    Test Script Execution in ALM</vt:lpstr>
      <vt:lpstr>    Test Script Execution in ALM (Contd.)</vt:lpstr>
      <vt:lpstr>    Test Script Execution in ALM (Contd.)</vt:lpstr>
      <vt:lpstr>    Test Script Execution in ALM (Contd.)</vt:lpstr>
      <vt:lpstr>    Test Script Execution in ALM (Contd.)</vt:lpstr>
      <vt:lpstr>Test Script Execution in ALM(Contd.)</vt:lpstr>
      <vt:lpstr>   Test Results Analysis</vt:lpstr>
      <vt:lpstr>   Test Results Analysis(Contd.)</vt:lpstr>
      <vt:lpstr>Test Results Analysis(Contd.)</vt:lpstr>
      <vt:lpstr>    Test Results Analysis(Contd.)</vt:lpstr>
      <vt:lpstr>Test Results Analysis(Contd.)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Basic Using UFT</dc:title>
  <dc:creator>Rohit</dc:creator>
  <cp:lastModifiedBy>Koushik Biswas (BFS EUROPE)</cp:lastModifiedBy>
  <cp:revision>85</cp:revision>
  <cp:lastPrinted>2011-09-27T16:59:14Z</cp:lastPrinted>
  <dcterms:created xsi:type="dcterms:W3CDTF">2014-09-08T16:36:02Z</dcterms:created>
  <dcterms:modified xsi:type="dcterms:W3CDTF">2017-05-17T08:34:38Z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