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67" r:id="rId9"/>
    <p:sldId id="268" r:id="rId10"/>
    <p:sldId id="269" r:id="rId11"/>
    <p:sldId id="260" r:id="rId12"/>
    <p:sldId id="261" r:id="rId13"/>
    <p:sldId id="262" r:id="rId14"/>
    <p:sldId id="265" r:id="rId15"/>
    <p:sldId id="270" r:id="rId16"/>
  </p:sldIdLst>
  <p:sldSz cx="9144000" cy="5143500" type="screen16x9"/>
  <p:notesSz cx="6858000" cy="9144000"/>
  <p:embeddedFontLs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Open Sans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04307FE-660D-4534-8F21-703CD933A4A1}">
  <a:tblStyle styleId="{B04307FE-660D-4534-8F21-703CD933A4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92a6efb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92a6efb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92a6efb5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92a6efb5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92a6efb5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92a6efb5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92a6efb5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92a6efb5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92a6efb5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92a6efb5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800"/>
              </a:spcAft>
              <a:buNone/>
            </a:pPr>
            <a:endParaRPr>
              <a:solidFill>
                <a:srgbClr val="373A3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92a6efb5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92a6efb5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sph.harvard.edu/news/multimedia-article/gaining-insight-into-womens-health/" TargetMode="External"/><Relationship Id="rId2" Type="http://schemas.openxmlformats.org/officeDocument/2006/relationships/hyperlink" Target="https://www.goodto.com/wellbeing/diets-exercise/what-is-calorie-how-many-lose-weigt-425557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Customer Trends &amp; Growth Opportunities</a:t>
            </a:r>
            <a:br>
              <a:rPr lang="en" dirty="0" smtClean="0"/>
            </a:br>
            <a:endParaRPr/>
          </a:p>
        </p:txBody>
      </p:sp>
      <p:sp>
        <p:nvSpPr>
          <p:cNvPr id="3" name="2 - TextBox"/>
          <p:cNvSpPr txBox="1"/>
          <p:nvPr/>
        </p:nvSpPr>
        <p:spPr>
          <a:xfrm>
            <a:off x="168166" y="4687614"/>
            <a:ext cx="8702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tx2">
                    <a:lumMod val="50000"/>
                  </a:schemeClr>
                </a:solidFill>
              </a:rPr>
              <a:t>Konstantinos</a:t>
            </a: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100" dirty="0" err="1" smtClean="0">
                <a:solidFill>
                  <a:schemeClr val="tx2">
                    <a:lumMod val="50000"/>
                  </a:schemeClr>
                </a:solidFill>
              </a:rPr>
              <a:t>Bitos</a:t>
            </a: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100" dirty="0" err="1" smtClean="0">
                <a:solidFill>
                  <a:schemeClr val="tx2">
                    <a:lumMod val="50000"/>
                  </a:schemeClr>
                </a:solidFill>
              </a:rPr>
              <a:t>Bsc</a:t>
            </a:r>
            <a:r>
              <a:rPr lang="en-US" sz="1100" dirty="0" smtClean="0">
                <a:solidFill>
                  <a:schemeClr val="tx2">
                    <a:lumMod val="50000"/>
                  </a:schemeClr>
                </a:solidFill>
              </a:rPr>
              <a:t> Mechanical Engineer &amp; Data Analyst                                                                                                                  1/1/22</a:t>
            </a:r>
            <a:endParaRPr lang="en-US" sz="11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- Πίνακας"/>
          <p:cNvGraphicFramePr>
            <a:graphicFrameLocks noGrp="1"/>
          </p:cNvGraphicFramePr>
          <p:nvPr/>
        </p:nvGraphicFramePr>
        <p:xfrm>
          <a:off x="325819" y="315308"/>
          <a:ext cx="8313684" cy="4235671"/>
        </p:xfrm>
        <a:graphic>
          <a:graphicData uri="http://schemas.openxmlformats.org/drawingml/2006/table">
            <a:tbl>
              <a:tblPr/>
              <a:tblGrid>
                <a:gridCol w="595871"/>
                <a:gridCol w="1283661"/>
                <a:gridCol w="1587937"/>
                <a:gridCol w="1359729"/>
                <a:gridCol w="1800294"/>
                <a:gridCol w="1686192"/>
              </a:tblGrid>
              <a:tr h="700111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Average</a:t>
                      </a:r>
                      <a:endParaRPr lang="en-US" sz="8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Total Steps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Total Distance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Tracker Distance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Very Active Distance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Moderately Active Distance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7001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14309.18033</a:t>
                      </a: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10.6836065</a:t>
                      </a: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10.6836065</a:t>
                      </a: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4.825737717</a:t>
                      </a: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0.575245897</a:t>
                      </a: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1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Light Active Distance</a:t>
                      </a:r>
                      <a:endParaRPr lang="en-US" sz="105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Sedentary Active Distance</a:t>
                      </a:r>
                      <a:endParaRPr lang="en-US" sz="105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Very Active Minutes</a:t>
                      </a:r>
                      <a:endParaRPr lang="en-US" sz="105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Fairly Active Minutes</a:t>
                      </a:r>
                      <a:endParaRPr lang="en-US" sz="105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Lightly Active Minutes</a:t>
                      </a:r>
                      <a:endParaRPr lang="en-US" sz="105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7001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5.255573777</a:t>
                      </a: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0.002622951</a:t>
                      </a: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53.24590164</a:t>
                      </a: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14.78688525</a:t>
                      </a: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231.0491803</a:t>
                      </a: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01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Sedentary Minutes</a:t>
                      </a:r>
                      <a:endParaRPr lang="en-US" sz="105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Calories</a:t>
                      </a: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</a:t>
                      </a:r>
                      <a:r>
                        <a:rPr lang="en-US" sz="105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Very Active Distance</a:t>
                      </a:r>
                      <a:endParaRPr lang="en-US" sz="105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</a:t>
                      </a:r>
                      <a:r>
                        <a:rPr lang="en-US" sz="105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Moderately Active Distance</a:t>
                      </a:r>
                      <a:endParaRPr lang="en-US" sz="105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%</a:t>
                      </a:r>
                      <a:r>
                        <a:rPr lang="en-US" sz="1050" b="1" i="1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Light Active Distance</a:t>
                      </a:r>
                      <a:endParaRPr lang="en-US" sz="1050" b="1" i="1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7351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972.9836066</a:t>
                      </a: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2661.262295</a:t>
                      </a: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</a:t>
                      </a: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</a:t>
                      </a: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0.55</a:t>
                      </a:r>
                    </a:p>
                  </a:txBody>
                  <a:tcPr marL="6980" marR="6980" marT="69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2603075" y="906475"/>
            <a:ext cx="35724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6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 notice a target audience of highly athletic women , with a rising interest in </a:t>
            </a:r>
            <a:r>
              <a:rPr lang="en-US" sz="16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blood oxygen saturation (SpO2) tracking and menstrual </a:t>
            </a:r>
            <a:r>
              <a:rPr lang="en-US" sz="1600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reminders[3].</a:t>
            </a:r>
            <a:endParaRPr sz="1200" b="1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/>
          <p:nvPr/>
        </p:nvSpPr>
        <p:spPr>
          <a:xfrm rot="-1994879">
            <a:off x="1199727" y="3311270"/>
            <a:ext cx="2286126" cy="1003148"/>
          </a:xfrm>
          <a:prstGeom prst="rightArrow">
            <a:avLst>
              <a:gd name="adj1" fmla="val 50000"/>
              <a:gd name="adj2" fmla="val 5278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 rot="1771934">
            <a:off x="5097719" y="3387383"/>
            <a:ext cx="2286001" cy="1003275"/>
          </a:xfrm>
          <a:prstGeom prst="rightArrow">
            <a:avLst>
              <a:gd name="adj1" fmla="val 50000"/>
              <a:gd name="adj2" fmla="val 5278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914400" y="2187578"/>
            <a:ext cx="2914321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Sleek Athletic-friendly yet her-oriented design</a:t>
            </a:r>
            <a:endParaRPr sz="1600"/>
          </a:p>
        </p:txBody>
      </p:sp>
      <p:sp>
        <p:nvSpPr>
          <p:cNvPr id="94" name="Google Shape;94;p17"/>
          <p:cNvSpPr txBox="1"/>
          <p:nvPr/>
        </p:nvSpPr>
        <p:spPr>
          <a:xfrm>
            <a:off x="4981561" y="2198087"/>
            <a:ext cx="2462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Eye gratifying design</a:t>
            </a:r>
            <a:endParaRPr sz="1600"/>
          </a:p>
        </p:txBody>
      </p:sp>
      <p:sp>
        <p:nvSpPr>
          <p:cNvPr id="95" name="Google Shape;95;p17"/>
          <p:cNvSpPr txBox="1"/>
          <p:nvPr/>
        </p:nvSpPr>
        <p:spPr>
          <a:xfrm>
            <a:off x="2914325" y="228350"/>
            <a:ext cx="97800" cy="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443225" y="228350"/>
            <a:ext cx="1892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Overall trends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1028713" y="1085950"/>
            <a:ext cx="3309000" cy="4152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Change the design/features</a:t>
            </a:r>
            <a:endParaRPr sz="17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028713" y="1501150"/>
            <a:ext cx="3309000" cy="2327400"/>
          </a:xfrm>
          <a:prstGeom prst="rect">
            <a:avLst/>
          </a:prstGeom>
          <a:noFill/>
          <a:ln w="952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88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 "/>
            </a:pPr>
            <a:r>
              <a:rPr lang="en" u="sng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Pros: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574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-US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Fully water resistant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57480">
              <a:lnSpc>
                <a:spcPct val="90000"/>
              </a:lnSpc>
              <a:spcBef>
                <a:spcPts val="600"/>
              </a:spcBef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-US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SpO2 sensor focuses on menstrual cycle needs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88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 "/>
            </a:pPr>
            <a:r>
              <a:rPr lang="en" u="sng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Cons: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574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May alienate consumer base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653888" y="1085950"/>
            <a:ext cx="3309000" cy="4152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Introduce more high-value items</a:t>
            </a:r>
            <a:endParaRPr sz="17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653888" y="1501225"/>
            <a:ext cx="3309000" cy="2327400"/>
          </a:xfrm>
          <a:prstGeom prst="rect">
            <a:avLst/>
          </a:prstGeom>
          <a:noFill/>
          <a:ln w="952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889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 "/>
            </a:pPr>
            <a:r>
              <a:rPr lang="en" u="sng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Pros: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574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Expands overall inventory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57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Leans into luxury branding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u="sng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Cons:</a:t>
            </a:r>
            <a:endParaRPr u="sng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lvl="1" indent="-1574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CADE4"/>
              </a:buClr>
              <a:buSzPts val="1400"/>
              <a:buFont typeface="Calibri"/>
              <a:buChar char="◦"/>
            </a:pPr>
            <a:r>
              <a:rPr lang="en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High production costs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2580975" y="2121800"/>
            <a:ext cx="48513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AutoNum type="arabicPeriod"/>
            </a:pPr>
            <a:r>
              <a:rPr lang="en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Survey to determine customer tolerance for price </a:t>
            </a:r>
            <a:r>
              <a:rPr lang="en" dirty="0" smtClean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increase.</a:t>
            </a:r>
            <a:r>
              <a:rPr lang="en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AutoNum type="arabicPeriod"/>
            </a:pPr>
            <a:r>
              <a:rPr lang="en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Analyze production </a:t>
            </a:r>
            <a:r>
              <a:rPr lang="en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costs.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AutoNum type="arabicPeriod"/>
            </a:pPr>
            <a:endParaRPr lang="en" dirty="0" smtClean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libri"/>
              <a:buAutoNum type="arabicPeriod"/>
            </a:pPr>
            <a:r>
              <a:rPr lang="en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Compare with new desing initiative estimated revenue. 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544225" y="2121800"/>
            <a:ext cx="1460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Next steps:</a:t>
            </a:r>
            <a:endParaRPr sz="20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Bibliography/Source(s):</a:t>
            </a:r>
            <a:endParaRPr lang="en-US" dirty="0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https</a:t>
            </a:r>
            <a:r>
              <a:rPr lang="en-US" dirty="0" smtClean="0"/>
              <a:t>://</a:t>
            </a:r>
            <a:r>
              <a:rPr lang="en-US" dirty="0" smtClean="0"/>
              <a:t>www.cdc.gov/physicalactivity/basics/measuring/heartrate.htm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www.goodto.com/wellbeing/diets-exercise/what-is-calorie-how-many-lose-weigt-425557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://www.hsph.harvard.edu/news/multimedia-article/gaining-insight-into-womens-health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https://www.gov.uk/government/news/say-thank-you-to-someone-at-companies-house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Say thank you to someone at Companies House - GOV.U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8761" y="588578"/>
            <a:ext cx="4956202" cy="3304135"/>
          </a:xfrm>
          <a:prstGeom prst="rect">
            <a:avLst/>
          </a:prstGeom>
          <a:noFill/>
        </p:spPr>
      </p:pic>
      <p:sp>
        <p:nvSpPr>
          <p:cNvPr id="5" name="4 - TextBox"/>
          <p:cNvSpPr txBox="1"/>
          <p:nvPr/>
        </p:nvSpPr>
        <p:spPr>
          <a:xfrm>
            <a:off x="6442843" y="3899337"/>
            <a:ext cx="472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smtClean="0"/>
              <a:t>4]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070125" y="375775"/>
            <a:ext cx="469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5 - TextBox"/>
          <p:cNvSpPr txBox="1"/>
          <p:nvPr/>
        </p:nvSpPr>
        <p:spPr>
          <a:xfrm>
            <a:off x="6758152" y="1240220"/>
            <a:ext cx="15201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Key Takeaway(s)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Customer average is </a:t>
            </a:r>
            <a:r>
              <a:rPr lang="en-US" dirty="0" smtClean="0"/>
              <a:t>65 </a:t>
            </a:r>
            <a:r>
              <a:rPr lang="en-US" dirty="0" smtClean="0"/>
              <a:t>kg in weight and have a </a:t>
            </a:r>
            <a:r>
              <a:rPr lang="en-US" dirty="0" smtClean="0"/>
              <a:t>24 </a:t>
            </a:r>
            <a:r>
              <a:rPr lang="en-US" dirty="0" smtClean="0"/>
              <a:t>BMI.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Target audience should be adjusted accordingly.</a:t>
            </a:r>
            <a:endParaRPr lang="en-US" dirty="0"/>
          </a:p>
        </p:txBody>
      </p:sp>
      <p:pic>
        <p:nvPicPr>
          <p:cNvPr id="1027" name="Picture 3" descr="C:\Users\kbito\Downloads\Case Study Bitos Data Analysis\Fitabase Data 4.12.16-5.12.16\cleaned_data\Weight_Log_Scat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5648325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573824" y="131562"/>
            <a:ext cx="3391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 smtClean="0"/>
              <a:t>Heart Rate Sensory System</a:t>
            </a:r>
            <a:endParaRPr sz="1900"/>
          </a:p>
        </p:txBody>
      </p:sp>
      <p:pic>
        <p:nvPicPr>
          <p:cNvPr id="2050" name="Picture 2" descr="C:\Users\kbito\Downloads\Case Study Bitos Data Analysis\Fitabase Data 4.12.16-5.12.16\cleaned_data\Heartrate_Scat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07" y="266700"/>
            <a:ext cx="4562475" cy="4876800"/>
          </a:xfrm>
          <a:prstGeom prst="rect">
            <a:avLst/>
          </a:prstGeom>
          <a:noFill/>
        </p:spPr>
      </p:pic>
      <p:sp>
        <p:nvSpPr>
          <p:cNvPr id="12" name="11 - TextBox"/>
          <p:cNvSpPr txBox="1"/>
          <p:nvPr/>
        </p:nvSpPr>
        <p:spPr>
          <a:xfrm>
            <a:off x="6642538" y="1902372"/>
            <a:ext cx="15201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Key </a:t>
            </a:r>
            <a:r>
              <a:rPr lang="en-US" b="1" u="sng" dirty="0" smtClean="0"/>
              <a:t>Takeaway</a:t>
            </a:r>
            <a:r>
              <a:rPr lang="en-US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Customer average heart rate is 78 </a:t>
            </a:r>
            <a:r>
              <a:rPr lang="en-US" dirty="0" err="1" smtClean="0"/>
              <a:t>bpm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bito\Downloads\Case Study Bitos Data Analysis\Fitabase Data 4.12.16-5.12.16\cleaned_data\slee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385" y="306021"/>
            <a:ext cx="8637814" cy="45499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bito\Downloads\Case Study Bitos Data Analysis\Fitabase Data 4.12.16-5.12.16\cleaned_data\Daily Calori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00150" cy="4960883"/>
          </a:xfrm>
          <a:prstGeom prst="rect">
            <a:avLst/>
          </a:prstGeom>
          <a:noFill/>
        </p:spPr>
      </p:pic>
      <p:pic>
        <p:nvPicPr>
          <p:cNvPr id="2051" name="Picture 3" descr="C:\Users\kbito\Downloads\Case Study Bitos Data Analysis\Fitabase Data 4.12.16-5.12.16\cleaned_data\Hourly Calori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9363" y="178675"/>
            <a:ext cx="7754637" cy="44353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Takeaway(s)</a:t>
            </a:r>
            <a:endParaRPr lang="en-US" dirty="0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Average User Daily Calories are 2661</a:t>
            </a:r>
          </a:p>
          <a:p>
            <a:r>
              <a:rPr lang="en-US" dirty="0" smtClean="0"/>
              <a:t>User burn 660-860 calories more than the sedentary standard calorie burning natural process throughout the day.</a:t>
            </a:r>
          </a:p>
          <a:p>
            <a:r>
              <a:rPr lang="en-US" dirty="0" smtClean="0"/>
              <a:t>Peaks in hourly burning occur during 5 to 7 AM, 12 to 5 PM &amp; 9PM.</a:t>
            </a:r>
          </a:p>
          <a:p>
            <a:r>
              <a:rPr lang="en-US" dirty="0" smtClean="0"/>
              <a:t>Higher average calorie burning occurs between 8 AM till 8 PM.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bito\Downloads\Case Study Bitos Data Analysis\Fitabase Data 4.12.16-5.12.16\cleaned_data\Daily_Intensiti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298972" cy="5143500"/>
          </a:xfrm>
          <a:prstGeom prst="rect">
            <a:avLst/>
          </a:prstGeom>
          <a:noFill/>
        </p:spPr>
      </p:pic>
      <p:sp>
        <p:nvSpPr>
          <p:cNvPr id="5" name="4 - TextBox"/>
          <p:cNvSpPr txBox="1"/>
          <p:nvPr/>
        </p:nvSpPr>
        <p:spPr>
          <a:xfrm>
            <a:off x="7136525" y="630619"/>
            <a:ext cx="152014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Key Takeaway(s)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Customers mostly exercise on a light intensity.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Fairly Active is less prevalent than Very Active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Target audience has a very active thus more athletic trend.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bito\Downloads\Case Study Bitos Data Analysis\Fitabase Data 4.12.16-5.12.16\cleaned_data\Hourly Intensiti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99392"/>
            <a:ext cx="6776876" cy="4246181"/>
          </a:xfrm>
          <a:prstGeom prst="rect">
            <a:avLst/>
          </a:prstGeom>
          <a:noFill/>
        </p:spPr>
      </p:pic>
      <p:sp>
        <p:nvSpPr>
          <p:cNvPr id="5" name="4 - TextBox"/>
          <p:cNvSpPr txBox="1"/>
          <p:nvPr/>
        </p:nvSpPr>
        <p:spPr>
          <a:xfrm>
            <a:off x="7136525" y="1229709"/>
            <a:ext cx="15201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Key Takeaway(s)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Aforementioned hourly calorie burning peaks are validated from the intensity of exercise trends.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kbito\Downloads\Case Study Bitos Data Analysis\Fitabase Data 4.12.16-5.12.16\cleaned_data\Daily_activit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216" y="259434"/>
            <a:ext cx="8414405" cy="44281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320</Words>
  <PresentationFormat>Προβολή στην οθόνη (16:9)</PresentationFormat>
  <Paragraphs>85</Paragraphs>
  <Slides>15</Slides>
  <Notes>7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15</vt:i4>
      </vt:variant>
    </vt:vector>
  </HeadingPairs>
  <TitlesOfParts>
    <vt:vector size="19" baseType="lpstr">
      <vt:lpstr>Arial</vt:lpstr>
      <vt:lpstr>Calibri</vt:lpstr>
      <vt:lpstr>Open Sans</vt:lpstr>
      <vt:lpstr>Simple Light</vt:lpstr>
      <vt:lpstr>Customer Trends &amp; Growth Opportunities </vt:lpstr>
      <vt:lpstr>Διαφάνεια 2</vt:lpstr>
      <vt:lpstr>Διαφάνεια 3</vt:lpstr>
      <vt:lpstr>Διαφάνεια 4</vt:lpstr>
      <vt:lpstr>Διαφάνεια 5</vt:lpstr>
      <vt:lpstr>Key Takeaway(s)</vt:lpstr>
      <vt:lpstr>Διαφάνεια 7</vt:lpstr>
      <vt:lpstr>Διαφάνεια 8</vt:lpstr>
      <vt:lpstr>Διαφάνεια 9</vt:lpstr>
      <vt:lpstr>Διαφάνεια 10</vt:lpstr>
      <vt:lpstr>Διαφάνεια 11</vt:lpstr>
      <vt:lpstr>Διαφάνεια 12</vt:lpstr>
      <vt:lpstr>Διαφάνεια 13</vt:lpstr>
      <vt:lpstr>Bibliography/Source(s):</vt:lpstr>
      <vt:lpstr>Διαφάνεια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Trends &amp; Growth Opportunities</dc:title>
  <dc:creator>Konstantinos Bitos</dc:creator>
  <cp:lastModifiedBy>Kωνσταντίνος Μπίτος</cp:lastModifiedBy>
  <cp:revision>17</cp:revision>
  <dcterms:modified xsi:type="dcterms:W3CDTF">2022-01-01T19:55:26Z</dcterms:modified>
</cp:coreProperties>
</file>