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78" r:id="rId2"/>
    <p:sldId id="840" r:id="rId3"/>
    <p:sldId id="841" r:id="rId4"/>
    <p:sldId id="842" r:id="rId5"/>
    <p:sldId id="844" r:id="rId6"/>
    <p:sldId id="843" r:id="rId7"/>
    <p:sldId id="845" r:id="rId8"/>
    <p:sldId id="846" r:id="rId9"/>
    <p:sldId id="847" r:id="rId10"/>
    <p:sldId id="848" r:id="rId11"/>
    <p:sldId id="84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522" y="102"/>
      </p:cViewPr>
      <p:guideLst>
        <p:guide orient="horz" pos="2160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2EB3-6DA9-4C21-863F-AE4D9A31888B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A4F33-F74B-4A24-A4D7-5A83364E3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7A52-FEDC-4BC0-9493-59EB8C3C331F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52C90-39EF-47FC-A7FB-3A6D3D97A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2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1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85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85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96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67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55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27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8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3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95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94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46185" y="762000"/>
            <a:ext cx="116972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7222" y="6668790"/>
            <a:ext cx="35462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7599B8C-2305-457B-87BD-FF7F103E9C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587" y="283205"/>
            <a:ext cx="8141676" cy="396874"/>
          </a:xfrm>
          <a:prstGeom prst="rect">
            <a:avLst/>
          </a:prstGeom>
        </p:spPr>
        <p:txBody>
          <a:bodyPr anchor="ctr"/>
          <a:lstStyle>
            <a:lvl1pPr>
              <a:defRPr sz="20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949" y="273680"/>
            <a:ext cx="483574" cy="396000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8577506" y="194735"/>
            <a:ext cx="3376778" cy="4921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spc="-80" baseline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48743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28077" y="2565400"/>
            <a:ext cx="103690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2802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00746" y="5229200"/>
            <a:ext cx="3368431" cy="852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2019 / 04 /04</a:t>
            </a:r>
            <a:endParaRPr lang="ko-KR" altLang="en-US" dirty="0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28006" y="1844689"/>
            <a:ext cx="10363200" cy="720725"/>
          </a:xfrm>
          <a:prstGeom prst="rect">
            <a:avLst/>
          </a:prstGeom>
          <a:ln algn="ctr"/>
        </p:spPr>
        <p:txBody>
          <a:bodyPr/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607216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0511" y="4041775"/>
            <a:ext cx="3368431" cy="852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28006" y="1844689"/>
            <a:ext cx="10363200" cy="720725"/>
          </a:xfrm>
          <a:prstGeom prst="rect">
            <a:avLst/>
          </a:prstGeom>
          <a:ln algn="ctr"/>
        </p:spPr>
        <p:txBody>
          <a:bodyPr/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11484" y="6598431"/>
            <a:ext cx="31005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© Copyright</a:t>
            </a:r>
            <a:r>
              <a:rPr lang="en-US" altLang="ko-KR" sz="900" baseline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2020 INZENT Co., Ltd. All rights reserved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17" y="6602503"/>
            <a:ext cx="946209" cy="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49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1484" y="6598431"/>
            <a:ext cx="31005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© Copyright</a:t>
            </a:r>
            <a:r>
              <a:rPr lang="en-US" altLang="ko-KR" sz="900" baseline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2020 INZENT Co., Ltd. All rights reserved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17" y="6602503"/>
            <a:ext cx="946209" cy="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/>
        <p:txBody>
          <a:bodyPr anchor="ctr" anchorCtr="0"/>
          <a:lstStyle/>
          <a:p>
            <a:pPr algn="ctr"/>
            <a:r>
              <a:rPr lang="en-US" altLang="ko-KR" b="1" dirty="0" err="1">
                <a:latin typeface="+mn-ea"/>
                <a:ea typeface="+mn-ea"/>
              </a:rPr>
              <a:t>iXVDR</a:t>
            </a:r>
            <a:r>
              <a:rPr lang="en-US" altLang="ko-KR" b="1" dirty="0">
                <a:latin typeface="+mn-ea"/>
                <a:ea typeface="+mn-ea"/>
              </a:rPr>
              <a:t> FAQ Content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5841" y="5879056"/>
            <a:ext cx="291560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신성장기획팀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2020. 03.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84" y="6248389"/>
            <a:ext cx="1498164" cy="374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968" y="2583196"/>
            <a:ext cx="449978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4B1E074-294F-4F98-9093-CE7FEBEB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67353"/>
              </p:ext>
            </p:extLst>
          </p:nvPr>
        </p:nvGraphicFramePr>
        <p:xfrm>
          <a:off x="1825535" y="807596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생성은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라운지 화면에서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 err="1"/>
                        <a:t>미사용</a:t>
                      </a:r>
                      <a:r>
                        <a:rPr lang="ko-KR" altLang="en-US" sz="1000" dirty="0"/>
                        <a:t> 중인 룸 </a:t>
                      </a:r>
                      <a:r>
                        <a:rPr lang="ko-KR" altLang="en-US" sz="1000" dirty="0" err="1"/>
                        <a:t>선택후</a:t>
                      </a:r>
                      <a:r>
                        <a:rPr lang="ko-KR" altLang="en-US" sz="1000" dirty="0"/>
                        <a:t> 기본 설정을 완료하면 새로운 룸이 생성됩니다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A7734AE-163B-4EDC-87C2-25F8807D08B7}"/>
              </a:ext>
            </a:extLst>
          </p:cNvPr>
          <p:cNvSpPr/>
          <p:nvPr/>
        </p:nvSpPr>
        <p:spPr>
          <a:xfrm>
            <a:off x="1903445" y="3125755"/>
            <a:ext cx="2752396" cy="236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ㄴㄴㅁㅇㅁㅇㄴㅇㅇㅁㄴㅇㄴ</a:t>
            </a:r>
            <a:endParaRPr lang="en-US" altLang="ko-KR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가나다라</a:t>
            </a:r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000" dirty="0" err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131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보안</a:t>
            </a: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46199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 통신 메시지는 안전한가요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서비스는 모든 통신 방식에 </a:t>
                      </a:r>
                      <a:r>
                        <a:rPr lang="en-US" altLang="ko-KR" sz="1000" dirty="0"/>
                        <a:t>https </a:t>
                      </a:r>
                      <a:r>
                        <a:rPr lang="ko-KR" altLang="en-US" sz="1000" dirty="0"/>
                        <a:t>를 적용하고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1098"/>
              </p:ext>
            </p:extLst>
          </p:nvPr>
        </p:nvGraphicFramePr>
        <p:xfrm>
          <a:off x="2030809" y="2239811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데이터는 어떤 방식으로 보안 기능을 제공합니까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데이터를 업로드하는 시점부터 암호화 처리하고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클라우드 내에서도 암호화 상태를 유지하며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다운로드시에서 암호화 처리하여 데이터 유통의 전 단계에서 데이터 암호화를 유지하고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3692"/>
              </p:ext>
            </p:extLst>
          </p:nvPr>
        </p:nvGraphicFramePr>
        <p:xfrm>
          <a:off x="2030809" y="4042602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서비스는 </a:t>
                      </a:r>
                      <a:r>
                        <a:rPr lang="ko-KR" altLang="en-US" sz="1000" dirty="0" err="1"/>
                        <a:t>랜섬웨어</a:t>
                      </a:r>
                      <a:r>
                        <a:rPr lang="ko-KR" altLang="en-US" sz="1000" dirty="0"/>
                        <a:t> 대응이 가능한가요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 영역 내에서는 </a:t>
                      </a:r>
                      <a:r>
                        <a:rPr lang="ko-KR" altLang="en-US" sz="1000" dirty="0" err="1"/>
                        <a:t>랜섬웨어의</a:t>
                      </a:r>
                      <a:r>
                        <a:rPr lang="ko-KR" altLang="en-US" sz="1000" dirty="0"/>
                        <a:t> 감염이 기본적으로 불가능합니다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랜섬웨어</a:t>
                      </a:r>
                      <a:r>
                        <a:rPr lang="ko-KR" altLang="en-US" sz="1000" dirty="0"/>
                        <a:t> 감염된 데이터의 등록에 대해서는 처리할 수 없습니다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65970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의 보안 기술은 어떤 방식인가요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자사의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통해 안전한 격리 공간 확보 기술이 적용되어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1DDF77-C00B-460F-A32F-633950D9FEFE}"/>
              </a:ext>
            </a:extLst>
          </p:cNvPr>
          <p:cNvSpPr/>
          <p:nvPr/>
        </p:nvSpPr>
        <p:spPr>
          <a:xfrm>
            <a:off x="55227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351BD32-4B94-4819-84B1-4F0BBADB71B0}"/>
              </a:ext>
            </a:extLst>
          </p:cNvPr>
          <p:cNvSpPr/>
          <p:nvPr/>
        </p:nvSpPr>
        <p:spPr>
          <a:xfrm>
            <a:off x="552273" y="223981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암호화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D298BE6-1872-4111-B9AB-D6CB17BC77A4}"/>
              </a:ext>
            </a:extLst>
          </p:cNvPr>
          <p:cNvSpPr/>
          <p:nvPr/>
        </p:nvSpPr>
        <p:spPr>
          <a:xfrm>
            <a:off x="552273" y="317571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보안영역 분리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6A12BB9-677A-4527-ACEF-24719FEEFDD3}"/>
              </a:ext>
            </a:extLst>
          </p:cNvPr>
          <p:cNvSpPr/>
          <p:nvPr/>
        </p:nvSpPr>
        <p:spPr>
          <a:xfrm>
            <a:off x="552273" y="404260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랜섬웨어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대응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07B9BE-510C-436C-873F-5B3E8789B623}"/>
              </a:ext>
            </a:extLst>
          </p:cNvPr>
          <p:cNvSpPr/>
          <p:nvPr/>
        </p:nvSpPr>
        <p:spPr>
          <a:xfrm>
            <a:off x="55227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https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1258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기술지원</a:t>
            </a: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23704"/>
              </p:ext>
            </p:extLst>
          </p:nvPr>
        </p:nvGraphicFramePr>
        <p:xfrm>
          <a:off x="2030809" y="1379408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서비스에 문제가 있어 기술지원을 요청하려면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페이지 내 기술지원 연락처로 유선 문의 또는 사이트 </a:t>
                      </a: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내  </a:t>
                      </a: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문의하기를 통해 접수하면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기술지원 담당자를 통해 기술지원을 받을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45670"/>
              </p:ext>
            </p:extLst>
          </p:nvPr>
        </p:nvGraphicFramePr>
        <p:xfrm>
          <a:off x="2030809" y="223981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기술지원 연락처는 어디서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메인 페이지의 기술지원 연락처를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61478"/>
              </p:ext>
            </p:extLst>
          </p:nvPr>
        </p:nvGraphicFramePr>
        <p:xfrm>
          <a:off x="2030809" y="4042602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사용 방법을 확인하고 싶습니다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어디서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페이지 내 자료실에서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매뉴얼 파일을 확인 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매뉴얼 메뉴를 통해 서비스 페이지 상에서 바로 확인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33728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문의하기는 어떻게 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페이지 내 </a:t>
                      </a: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메뉴에서 </a:t>
                      </a: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문의하기를 하시면 조치 결과를 메일로 회신 받을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746891-AFD8-416B-B16D-A21DF8D2B7D9}"/>
              </a:ext>
            </a:extLst>
          </p:cNvPr>
          <p:cNvSpPr/>
          <p:nvPr/>
        </p:nvSpPr>
        <p:spPr>
          <a:xfrm>
            <a:off x="55227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AF1936-8105-49DA-9FA8-FC1A800C9044}"/>
              </a:ext>
            </a:extLst>
          </p:cNvPr>
          <p:cNvSpPr/>
          <p:nvPr/>
        </p:nvSpPr>
        <p:spPr>
          <a:xfrm>
            <a:off x="552275" y="227753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51A25B-3C2C-4544-ABE5-C4CBA92AD88B}"/>
              </a:ext>
            </a:extLst>
          </p:cNvPr>
          <p:cNvSpPr/>
          <p:nvPr/>
        </p:nvSpPr>
        <p:spPr>
          <a:xfrm>
            <a:off x="552275" y="317565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문의하기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9AECD0-21C1-4C49-B555-34CCE9F1E1DF}"/>
              </a:ext>
            </a:extLst>
          </p:cNvPr>
          <p:cNvSpPr/>
          <p:nvPr/>
        </p:nvSpPr>
        <p:spPr>
          <a:xfrm>
            <a:off x="552273" y="404260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 메뉴얼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35488D-E436-461A-9541-93E676E588E7}"/>
              </a:ext>
            </a:extLst>
          </p:cNvPr>
          <p:cNvSpPr/>
          <p:nvPr/>
        </p:nvSpPr>
        <p:spPr>
          <a:xfrm>
            <a:off x="55227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기술지원방식</a:t>
            </a:r>
          </a:p>
        </p:txBody>
      </p:sp>
    </p:spTree>
    <p:extLst>
      <p:ext uri="{BB962C8B-B14F-4D97-AF65-F5344CB8AC3E}">
        <p14:creationId xmlns:p14="http://schemas.microsoft.com/office/powerpoint/2010/main" val="41153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B444A1-4371-4A95-A44C-E554485E2D69}"/>
              </a:ext>
            </a:extLst>
          </p:cNvPr>
          <p:cNvSpPr>
            <a:spLocks/>
          </p:cNvSpPr>
          <p:nvPr/>
        </p:nvSpPr>
        <p:spPr>
          <a:xfrm>
            <a:off x="394283" y="1321551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F0D6A1-F296-4CA3-AFBE-BC252E870FDA}"/>
              </a:ext>
            </a:extLst>
          </p:cNvPr>
          <p:cNvSpPr/>
          <p:nvPr/>
        </p:nvSpPr>
        <p:spPr>
          <a:xfrm>
            <a:off x="1803633" y="1321551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</a:rPr>
              <a:t>에이전트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E9C227-778E-460B-A511-E3F5A16EED74}"/>
              </a:ext>
            </a:extLst>
          </p:cNvPr>
          <p:cNvSpPr/>
          <p:nvPr/>
        </p:nvSpPr>
        <p:spPr>
          <a:xfrm>
            <a:off x="3212983" y="1321551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1856BBF-5008-481C-82CB-42324BFD9B9B}"/>
              </a:ext>
            </a:extLst>
          </p:cNvPr>
          <p:cNvSpPr/>
          <p:nvPr/>
        </p:nvSpPr>
        <p:spPr>
          <a:xfrm>
            <a:off x="6060616" y="1331337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계약관리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ACD330-0FBF-4F27-98FF-80FF6CF0D082}"/>
              </a:ext>
            </a:extLst>
          </p:cNvPr>
          <p:cNvSpPr/>
          <p:nvPr/>
        </p:nvSpPr>
        <p:spPr>
          <a:xfrm>
            <a:off x="7552886" y="1331336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A58C55-C6D5-49F5-9B31-276518D8D9E7}"/>
              </a:ext>
            </a:extLst>
          </p:cNvPr>
          <p:cNvSpPr/>
          <p:nvPr/>
        </p:nvSpPr>
        <p:spPr>
          <a:xfrm>
            <a:off x="8992996" y="1321550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구분 </a:t>
            </a:r>
            <a:r>
              <a:rPr lang="en-US" altLang="ko-KR" sz="1200" b="1" u="sng" dirty="0">
                <a:solidFill>
                  <a:prstClr val="black"/>
                </a:solidFill>
                <a:latin typeface="+mn-ea"/>
              </a:rPr>
              <a:t>TAG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E34495-D581-4C9A-91CB-A1E21CEB8099}"/>
              </a:ext>
            </a:extLst>
          </p:cNvPr>
          <p:cNvSpPr/>
          <p:nvPr/>
        </p:nvSpPr>
        <p:spPr>
          <a:xfrm>
            <a:off x="4630722" y="1331336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AE1C07-B023-4322-9BEE-2E5FC70C7E67}"/>
              </a:ext>
            </a:extLst>
          </p:cNvPr>
          <p:cNvSpPr>
            <a:spLocks/>
          </p:cNvSpPr>
          <p:nvPr/>
        </p:nvSpPr>
        <p:spPr>
          <a:xfrm>
            <a:off x="536895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3FB2E9C-D3BC-440C-9907-3567A3D4D352}"/>
              </a:ext>
            </a:extLst>
          </p:cNvPr>
          <p:cNvSpPr>
            <a:spLocks/>
          </p:cNvSpPr>
          <p:nvPr/>
        </p:nvSpPr>
        <p:spPr>
          <a:xfrm>
            <a:off x="536895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회원탈퇴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344E13-F0E4-4153-8A18-F080C02AAC7D}"/>
              </a:ext>
            </a:extLst>
          </p:cNvPr>
          <p:cNvSpPr>
            <a:spLocks/>
          </p:cNvSpPr>
          <p:nvPr/>
        </p:nvSpPr>
        <p:spPr>
          <a:xfrm>
            <a:off x="536895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메일인증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CA41C-B44C-4161-9391-696C0AD3B151}"/>
              </a:ext>
            </a:extLst>
          </p:cNvPr>
          <p:cNvSpPr>
            <a:spLocks/>
          </p:cNvSpPr>
          <p:nvPr/>
        </p:nvSpPr>
        <p:spPr>
          <a:xfrm>
            <a:off x="536894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가입정보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93F0CD0-617E-4BED-B038-CEEEC6BDEB2E}"/>
              </a:ext>
            </a:extLst>
          </p:cNvPr>
          <p:cNvSpPr>
            <a:spLocks/>
          </p:cNvSpPr>
          <p:nvPr/>
        </p:nvSpPr>
        <p:spPr>
          <a:xfrm>
            <a:off x="536893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2384A70-4BDD-451C-A477-25F642A5669F}"/>
              </a:ext>
            </a:extLst>
          </p:cNvPr>
          <p:cNvSpPr/>
          <p:nvPr/>
        </p:nvSpPr>
        <p:spPr>
          <a:xfrm>
            <a:off x="10428912" y="1314558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기술지원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95C94F7-FC0C-40CC-9F4C-A650B36871E7}"/>
              </a:ext>
            </a:extLst>
          </p:cNvPr>
          <p:cNvSpPr>
            <a:spLocks/>
          </p:cNvSpPr>
          <p:nvPr/>
        </p:nvSpPr>
        <p:spPr>
          <a:xfrm>
            <a:off x="536893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2AA6DBD-677F-48FE-B6ED-BD111BDCEFFA}"/>
              </a:ext>
            </a:extLst>
          </p:cNvPr>
          <p:cNvSpPr/>
          <p:nvPr/>
        </p:nvSpPr>
        <p:spPr>
          <a:xfrm>
            <a:off x="1979801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BECA031-975C-464A-960C-A93E5427AA77}"/>
              </a:ext>
            </a:extLst>
          </p:cNvPr>
          <p:cNvSpPr/>
          <p:nvPr/>
        </p:nvSpPr>
        <p:spPr>
          <a:xfrm>
            <a:off x="1979801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FED749B-060D-4001-BED8-6BB13FF4A9B4}"/>
              </a:ext>
            </a:extLst>
          </p:cNvPr>
          <p:cNvSpPr/>
          <p:nvPr/>
        </p:nvSpPr>
        <p:spPr>
          <a:xfrm>
            <a:off x="1979799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설치하기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C4987D-FF6D-4A3F-8F90-BA6923D452B0}"/>
              </a:ext>
            </a:extLst>
          </p:cNvPr>
          <p:cNvSpPr/>
          <p:nvPr/>
        </p:nvSpPr>
        <p:spPr>
          <a:xfrm>
            <a:off x="3389153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DB56F6-3985-405E-9C04-548777E52D0E}"/>
              </a:ext>
            </a:extLst>
          </p:cNvPr>
          <p:cNvSpPr/>
          <p:nvPr/>
        </p:nvSpPr>
        <p:spPr>
          <a:xfrm>
            <a:off x="3389153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370C012-C002-4C01-A678-3B565F8A86E2}"/>
              </a:ext>
            </a:extLst>
          </p:cNvPr>
          <p:cNvSpPr/>
          <p:nvPr/>
        </p:nvSpPr>
        <p:spPr>
          <a:xfrm>
            <a:off x="3389153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권한 설정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D68AE06-007F-42DC-987D-3A027263ADAF}"/>
              </a:ext>
            </a:extLst>
          </p:cNvPr>
          <p:cNvSpPr/>
          <p:nvPr/>
        </p:nvSpPr>
        <p:spPr>
          <a:xfrm>
            <a:off x="3389152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제한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0A5190-EAC3-4656-93F7-CEEA6C4F38C9}"/>
              </a:ext>
            </a:extLst>
          </p:cNvPr>
          <p:cNvSpPr/>
          <p:nvPr/>
        </p:nvSpPr>
        <p:spPr>
          <a:xfrm>
            <a:off x="3389151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초대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8A27E20-DE5B-4AD5-8C66-0990669984CB}"/>
              </a:ext>
            </a:extLst>
          </p:cNvPr>
          <p:cNvSpPr/>
          <p:nvPr/>
        </p:nvSpPr>
        <p:spPr>
          <a:xfrm>
            <a:off x="3389151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생성하기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AFD16A7-8795-44AC-9500-C5E43B0E1A1B}"/>
              </a:ext>
            </a:extLst>
          </p:cNvPr>
          <p:cNvSpPr/>
          <p:nvPr/>
        </p:nvSpPr>
        <p:spPr>
          <a:xfrm>
            <a:off x="3389151" y="371974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</a:rPr>
              <a:t>코멘트하기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C7B616-E5EA-4AD9-919A-4ED802E2DAD1}"/>
              </a:ext>
            </a:extLst>
          </p:cNvPr>
          <p:cNvSpPr/>
          <p:nvPr/>
        </p:nvSpPr>
        <p:spPr>
          <a:xfrm>
            <a:off x="3389151" y="41140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이력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C2CEA0F-D30B-4CD7-B27F-E5D8044A360A}"/>
              </a:ext>
            </a:extLst>
          </p:cNvPr>
          <p:cNvSpPr/>
          <p:nvPr/>
        </p:nvSpPr>
        <p:spPr>
          <a:xfrm>
            <a:off x="3389151" y="4505769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DB52FB7-CD2F-4ADC-9775-D67586AF91A0}"/>
              </a:ext>
            </a:extLst>
          </p:cNvPr>
          <p:cNvSpPr/>
          <p:nvPr/>
        </p:nvSpPr>
        <p:spPr>
          <a:xfrm>
            <a:off x="4798503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C59EDE0-E433-42B5-8F75-A62ED9DF0B25}"/>
              </a:ext>
            </a:extLst>
          </p:cNvPr>
          <p:cNvSpPr/>
          <p:nvPr/>
        </p:nvSpPr>
        <p:spPr>
          <a:xfrm>
            <a:off x="4798503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삭제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4D31E6A-4F9C-4A58-8DC8-1BAB7DA5F491}"/>
              </a:ext>
            </a:extLst>
          </p:cNvPr>
          <p:cNvSpPr/>
          <p:nvPr/>
        </p:nvSpPr>
        <p:spPr>
          <a:xfrm>
            <a:off x="4798503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휴지통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6BD7619-3087-48D8-9555-93164A7E4ABB}"/>
              </a:ext>
            </a:extLst>
          </p:cNvPr>
          <p:cNvSpPr/>
          <p:nvPr/>
        </p:nvSpPr>
        <p:spPr>
          <a:xfrm>
            <a:off x="4798502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즐겨찾기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A4D7FE7-46A8-4E36-A50D-1D7982D4FEBD}"/>
              </a:ext>
            </a:extLst>
          </p:cNvPr>
          <p:cNvSpPr/>
          <p:nvPr/>
        </p:nvSpPr>
        <p:spPr>
          <a:xfrm>
            <a:off x="4798501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복구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6509F39-A7A6-48F8-ACFD-750C2C7CE4F4}"/>
              </a:ext>
            </a:extLst>
          </p:cNvPr>
          <p:cNvSpPr/>
          <p:nvPr/>
        </p:nvSpPr>
        <p:spPr>
          <a:xfrm>
            <a:off x="4798501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등록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D2F7846-4617-47BD-A7DC-CA49CF3D1FE3}"/>
              </a:ext>
            </a:extLst>
          </p:cNvPr>
          <p:cNvSpPr/>
          <p:nvPr/>
        </p:nvSpPr>
        <p:spPr>
          <a:xfrm>
            <a:off x="4798501" y="371974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4074671-4F0F-4D9F-A72E-163EE5D81BE0}"/>
              </a:ext>
            </a:extLst>
          </p:cNvPr>
          <p:cNvSpPr/>
          <p:nvPr/>
        </p:nvSpPr>
        <p:spPr>
          <a:xfrm>
            <a:off x="4798501" y="41140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권한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B76A0C-A223-4717-A3C6-9C367244492B}"/>
              </a:ext>
            </a:extLst>
          </p:cNvPr>
          <p:cNvSpPr/>
          <p:nvPr/>
        </p:nvSpPr>
        <p:spPr>
          <a:xfrm>
            <a:off x="4798501" y="4505769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EE2E074-BA26-46C6-A975-A3BF6087BF16}"/>
              </a:ext>
            </a:extLst>
          </p:cNvPr>
          <p:cNvSpPr/>
          <p:nvPr/>
        </p:nvSpPr>
        <p:spPr>
          <a:xfrm>
            <a:off x="3389151" y="489750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사용량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394E60D-6003-40E7-B2E0-F5462883DE53}"/>
              </a:ext>
            </a:extLst>
          </p:cNvPr>
          <p:cNvSpPr/>
          <p:nvPr/>
        </p:nvSpPr>
        <p:spPr>
          <a:xfrm>
            <a:off x="4806890" y="48958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이력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F7985B6-AE62-4C24-A513-E4275E706DDE}"/>
              </a:ext>
            </a:extLst>
          </p:cNvPr>
          <p:cNvSpPr/>
          <p:nvPr/>
        </p:nvSpPr>
        <p:spPr>
          <a:xfrm>
            <a:off x="6238877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38875C4-320C-4CBE-AC99-A9207A0CACD0}"/>
              </a:ext>
            </a:extLst>
          </p:cNvPr>
          <p:cNvSpPr/>
          <p:nvPr/>
        </p:nvSpPr>
        <p:spPr>
          <a:xfrm>
            <a:off x="6238877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요금 정책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07F0F6-7ABE-4767-9272-D1A8EDBF8AE1}"/>
              </a:ext>
            </a:extLst>
          </p:cNvPr>
          <p:cNvSpPr/>
          <p:nvPr/>
        </p:nvSpPr>
        <p:spPr>
          <a:xfrm>
            <a:off x="6238877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신규 계약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95B0E85-6F3B-468D-A617-D7E935A6B9DA}"/>
              </a:ext>
            </a:extLst>
          </p:cNvPr>
          <p:cNvSpPr/>
          <p:nvPr/>
        </p:nvSpPr>
        <p:spPr>
          <a:xfrm>
            <a:off x="6255387" y="371560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환불 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4073580-F5C0-435A-860F-1DA7B6A7B36F}"/>
              </a:ext>
            </a:extLst>
          </p:cNvPr>
          <p:cNvSpPr/>
          <p:nvPr/>
        </p:nvSpPr>
        <p:spPr>
          <a:xfrm>
            <a:off x="6238875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179FD90-C8E1-470E-BDB3-67423EC17DB6}"/>
              </a:ext>
            </a:extLst>
          </p:cNvPr>
          <p:cNvSpPr/>
          <p:nvPr/>
        </p:nvSpPr>
        <p:spPr>
          <a:xfrm>
            <a:off x="6238875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정책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7917BB5-850D-4493-801B-6E143D401127}"/>
              </a:ext>
            </a:extLst>
          </p:cNvPr>
          <p:cNvSpPr/>
          <p:nvPr/>
        </p:nvSpPr>
        <p:spPr>
          <a:xfrm>
            <a:off x="7729054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658D071-1876-443E-B3B9-6575C71B5C70}"/>
              </a:ext>
            </a:extLst>
          </p:cNvPr>
          <p:cNvSpPr/>
          <p:nvPr/>
        </p:nvSpPr>
        <p:spPr>
          <a:xfrm>
            <a:off x="7729054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다운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2630E45-A4E8-4B64-9679-722DC14E07F3}"/>
              </a:ext>
            </a:extLst>
          </p:cNvPr>
          <p:cNvSpPr/>
          <p:nvPr/>
        </p:nvSpPr>
        <p:spPr>
          <a:xfrm>
            <a:off x="7729054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640DA20-F475-42A8-A77E-EA23ABA03AE5}"/>
              </a:ext>
            </a:extLst>
          </p:cNvPr>
          <p:cNvSpPr/>
          <p:nvPr/>
        </p:nvSpPr>
        <p:spPr>
          <a:xfrm>
            <a:off x="7729053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열기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DDA544E-3076-4CBD-826C-32BA9058741A}"/>
              </a:ext>
            </a:extLst>
          </p:cNvPr>
          <p:cNvSpPr/>
          <p:nvPr/>
        </p:nvSpPr>
        <p:spPr>
          <a:xfrm>
            <a:off x="7729052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AE71D06-BECB-4B0F-A51B-5793813FE210}"/>
              </a:ext>
            </a:extLst>
          </p:cNvPr>
          <p:cNvSpPr/>
          <p:nvPr/>
        </p:nvSpPr>
        <p:spPr>
          <a:xfrm>
            <a:off x="7729052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1443DE6-8446-4FAE-9A7C-BE693DDEA06E}"/>
              </a:ext>
            </a:extLst>
          </p:cNvPr>
          <p:cNvSpPr/>
          <p:nvPr/>
        </p:nvSpPr>
        <p:spPr>
          <a:xfrm>
            <a:off x="7729052" y="371974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닫기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3A57818-5AFD-4DC5-A219-4EF2AAC4BA1C}"/>
              </a:ext>
            </a:extLst>
          </p:cNvPr>
          <p:cNvSpPr/>
          <p:nvPr/>
        </p:nvSpPr>
        <p:spPr>
          <a:xfrm>
            <a:off x="1979799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08DF9A-61F0-44FF-8F00-FF19521C37E4}"/>
              </a:ext>
            </a:extLst>
          </p:cNvPr>
          <p:cNvSpPr/>
          <p:nvPr/>
        </p:nvSpPr>
        <p:spPr>
          <a:xfrm>
            <a:off x="9169164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3ABA348-D5FE-4C4B-97B4-FA25A4D462A1}"/>
              </a:ext>
            </a:extLst>
          </p:cNvPr>
          <p:cNvSpPr/>
          <p:nvPr/>
        </p:nvSpPr>
        <p:spPr>
          <a:xfrm>
            <a:off x="9169164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암호화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DA5F212-C5D4-4031-AEAA-B14A96512E7D}"/>
              </a:ext>
            </a:extLst>
          </p:cNvPr>
          <p:cNvSpPr/>
          <p:nvPr/>
        </p:nvSpPr>
        <p:spPr>
          <a:xfrm>
            <a:off x="9169164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보안영역 분리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C8F24A8-67D8-4977-AD3A-77A8DEC12E34}"/>
              </a:ext>
            </a:extLst>
          </p:cNvPr>
          <p:cNvSpPr/>
          <p:nvPr/>
        </p:nvSpPr>
        <p:spPr>
          <a:xfrm>
            <a:off x="9169162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랜섬웨어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대응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DD6E859-1184-447D-BF3C-085B89448EA6}"/>
              </a:ext>
            </a:extLst>
          </p:cNvPr>
          <p:cNvSpPr/>
          <p:nvPr/>
        </p:nvSpPr>
        <p:spPr>
          <a:xfrm>
            <a:off x="9169162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https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통신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018F28B-1E45-49F8-A104-26AAE296EB30}"/>
              </a:ext>
            </a:extLst>
          </p:cNvPr>
          <p:cNvSpPr/>
          <p:nvPr/>
        </p:nvSpPr>
        <p:spPr>
          <a:xfrm>
            <a:off x="10605080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3893BC1-826C-47CF-802E-DFB2F69C4058}"/>
              </a:ext>
            </a:extLst>
          </p:cNvPr>
          <p:cNvSpPr/>
          <p:nvPr/>
        </p:nvSpPr>
        <p:spPr>
          <a:xfrm>
            <a:off x="10605080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C5EEA7A-0C34-42BB-A3CA-6BE94C614EFF}"/>
              </a:ext>
            </a:extLst>
          </p:cNvPr>
          <p:cNvSpPr/>
          <p:nvPr/>
        </p:nvSpPr>
        <p:spPr>
          <a:xfrm>
            <a:off x="10605080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문의하기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8E4481E-6A66-4236-BC49-54770508F527}"/>
              </a:ext>
            </a:extLst>
          </p:cNvPr>
          <p:cNvSpPr/>
          <p:nvPr/>
        </p:nvSpPr>
        <p:spPr>
          <a:xfrm>
            <a:off x="10605078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 메뉴얼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8024597-3A13-4055-979D-9605DD339F41}"/>
              </a:ext>
            </a:extLst>
          </p:cNvPr>
          <p:cNvSpPr/>
          <p:nvPr/>
        </p:nvSpPr>
        <p:spPr>
          <a:xfrm>
            <a:off x="10605078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기술지원방식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87B20DA-AA1E-4363-9250-C7EB1310C383}"/>
              </a:ext>
            </a:extLst>
          </p:cNvPr>
          <p:cNvSpPr/>
          <p:nvPr/>
        </p:nvSpPr>
        <p:spPr>
          <a:xfrm>
            <a:off x="10605078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쳇봇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지원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F94EF96-1C5C-4659-B20C-73B1BC51C6C8}"/>
              </a:ext>
            </a:extLst>
          </p:cNvPr>
          <p:cNvSpPr/>
          <p:nvPr/>
        </p:nvSpPr>
        <p:spPr>
          <a:xfrm>
            <a:off x="6234414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0EE9888-3F84-41DB-8CFD-22BC2C3949F9}"/>
              </a:ext>
            </a:extLst>
          </p:cNvPr>
          <p:cNvSpPr/>
          <p:nvPr/>
        </p:nvSpPr>
        <p:spPr>
          <a:xfrm>
            <a:off x="1979799" y="2956446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종료하기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3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회원가입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AE1C07-B023-4322-9BEE-2E5FC70C7E67}"/>
              </a:ext>
            </a:extLst>
          </p:cNvPr>
          <p:cNvSpPr>
            <a:spLocks/>
          </p:cNvSpPr>
          <p:nvPr/>
        </p:nvSpPr>
        <p:spPr>
          <a:xfrm>
            <a:off x="493554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3FB2E9C-D3BC-440C-9907-3567A3D4D352}"/>
              </a:ext>
            </a:extLst>
          </p:cNvPr>
          <p:cNvSpPr>
            <a:spLocks/>
          </p:cNvSpPr>
          <p:nvPr/>
        </p:nvSpPr>
        <p:spPr>
          <a:xfrm>
            <a:off x="493552" y="232370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회원탈퇴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344E13-F0E4-4153-8A18-F080C02AAC7D}"/>
              </a:ext>
            </a:extLst>
          </p:cNvPr>
          <p:cNvSpPr>
            <a:spLocks/>
          </p:cNvSpPr>
          <p:nvPr/>
        </p:nvSpPr>
        <p:spPr>
          <a:xfrm>
            <a:off x="493552" y="321808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메일인증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CA41C-B44C-4161-9391-696C0AD3B151}"/>
              </a:ext>
            </a:extLst>
          </p:cNvPr>
          <p:cNvSpPr>
            <a:spLocks/>
          </p:cNvSpPr>
          <p:nvPr/>
        </p:nvSpPr>
        <p:spPr>
          <a:xfrm>
            <a:off x="493551" y="510866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가입정보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93F0CD0-617E-4BED-B038-CEEEC6BDEB2E}"/>
              </a:ext>
            </a:extLst>
          </p:cNvPr>
          <p:cNvSpPr>
            <a:spLocks/>
          </p:cNvSpPr>
          <p:nvPr/>
        </p:nvSpPr>
        <p:spPr>
          <a:xfrm>
            <a:off x="493551" y="417714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95C94F7-FC0C-40CC-9F4C-A650B36871E7}"/>
              </a:ext>
            </a:extLst>
          </p:cNvPr>
          <p:cNvSpPr>
            <a:spLocks/>
          </p:cNvSpPr>
          <p:nvPr/>
        </p:nvSpPr>
        <p:spPr>
          <a:xfrm>
            <a:off x="493552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15357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가입은 어떻게 진행하나요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메뉴를 통해 사용자 동의 완료 후 필수 정보를 등록하면 회원 가입이 완료됩니다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5278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탈퇴는 어떻게 진행하나요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기술지원 메뉴를 통해 회원 탈퇴를 신청하면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수일 내에 회원 가입에 대한 내역을 </a:t>
                      </a:r>
                      <a:r>
                        <a:rPr lang="ko-KR" altLang="en-US" sz="1000" dirty="0" err="1"/>
                        <a:t>탈퇴처리합니다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95515"/>
              </p:ext>
            </p:extLst>
          </p:nvPr>
        </p:nvGraphicFramePr>
        <p:xfrm>
          <a:off x="2030809" y="3218084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가입시 메일 인증은 어떻게 진행하나요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가입시 등록한 메일 계정으로 메일 인증을 위한 인증코드를 발급합니다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메일 확인이 안되는 경우 스팸 </a:t>
                      </a:r>
                      <a:r>
                        <a:rPr lang="ko-KR" altLang="en-US" sz="1000" dirty="0" err="1"/>
                        <a:t>메일함으로</a:t>
                      </a:r>
                      <a:r>
                        <a:rPr lang="ko-KR" altLang="en-US" sz="1000" dirty="0"/>
                        <a:t> 전송될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4" name="표 4">
            <a:extLst>
              <a:ext uri="{FF2B5EF4-FFF2-40B4-BE49-F238E27FC236}">
                <a16:creationId xmlns:a16="http://schemas.microsoft.com/office/drawing/2014/main" id="{60E852BC-1287-4BC0-BBF9-B2CA6A2B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4490"/>
              </p:ext>
            </p:extLst>
          </p:nvPr>
        </p:nvGraphicFramePr>
        <p:xfrm>
          <a:off x="2030809" y="4177147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비밀번호를 잃어버렸을 경우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페이지에 비밀번호 찾기 메뉴를 통해 가입시 등록한 이메일 인증 후 비밀번호를 새로 설정할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96" name="표 4">
            <a:extLst>
              <a:ext uri="{FF2B5EF4-FFF2-40B4-BE49-F238E27FC236}">
                <a16:creationId xmlns:a16="http://schemas.microsoft.com/office/drawing/2014/main" id="{23D7FE20-9EEF-47A4-8EA2-0EB9AF09A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58397"/>
              </p:ext>
            </p:extLst>
          </p:nvPr>
        </p:nvGraphicFramePr>
        <p:xfrm>
          <a:off x="2030809" y="5108662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 정보를 변경하고 싶습니다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준비중입니다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에이전트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AE1C07-B023-4322-9BEE-2E5FC70C7E67}"/>
              </a:ext>
            </a:extLst>
          </p:cNvPr>
          <p:cNvSpPr>
            <a:spLocks/>
          </p:cNvSpPr>
          <p:nvPr/>
        </p:nvSpPr>
        <p:spPr>
          <a:xfrm>
            <a:off x="50194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3FB2E9C-D3BC-440C-9907-3567A3D4D352}"/>
              </a:ext>
            </a:extLst>
          </p:cNvPr>
          <p:cNvSpPr>
            <a:spLocks/>
          </p:cNvSpPr>
          <p:nvPr/>
        </p:nvSpPr>
        <p:spPr>
          <a:xfrm>
            <a:off x="501941" y="232370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344E13-F0E4-4153-8A18-F080C02AAC7D}"/>
              </a:ext>
            </a:extLst>
          </p:cNvPr>
          <p:cNvSpPr>
            <a:spLocks/>
          </p:cNvSpPr>
          <p:nvPr/>
        </p:nvSpPr>
        <p:spPr>
          <a:xfrm>
            <a:off x="501941" y="421877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종료하기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95C94F7-FC0C-40CC-9F4C-A650B36871E7}"/>
              </a:ext>
            </a:extLst>
          </p:cNvPr>
          <p:cNvSpPr>
            <a:spLocks/>
          </p:cNvSpPr>
          <p:nvPr/>
        </p:nvSpPr>
        <p:spPr>
          <a:xfrm>
            <a:off x="501941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설치하기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98916"/>
              </p:ext>
            </p:extLst>
          </p:nvPr>
        </p:nvGraphicFramePr>
        <p:xfrm>
          <a:off x="2030809" y="1379408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설치가 정상적으로 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 </a:t>
                      </a:r>
                      <a:r>
                        <a:rPr lang="ko-KR" altLang="en-US" sz="1000" dirty="0"/>
                        <a:t>환경에 따라 </a:t>
                      </a:r>
                      <a:r>
                        <a:rPr lang="ko-KR" altLang="en-US" sz="1000" dirty="0" err="1"/>
                        <a:t>설치시</a:t>
                      </a:r>
                      <a:r>
                        <a:rPr lang="ko-KR" altLang="en-US" sz="1000" dirty="0"/>
                        <a:t> 한번에 설치가 되지 않을 수 있습니다</a:t>
                      </a:r>
                      <a:r>
                        <a:rPr lang="en-US" altLang="ko-KR" sz="1000" dirty="0"/>
                        <a:t>. PC</a:t>
                      </a:r>
                      <a:r>
                        <a:rPr lang="ko-KR" altLang="en-US" sz="1000" dirty="0"/>
                        <a:t>를 재부팅 후 </a:t>
                      </a:r>
                      <a:r>
                        <a:rPr lang="ko-KR" altLang="en-US" sz="1000" dirty="0" err="1"/>
                        <a:t>설치시</a:t>
                      </a:r>
                      <a:r>
                        <a:rPr lang="ko-KR" altLang="en-US" sz="1000" dirty="0"/>
                        <a:t> 동일하다면 </a:t>
                      </a: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문의하기를 통해 기술지원을 요청해 주시기 바랍니다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9156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삭제는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윈도우메뉴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제어판에서 </a:t>
                      </a:r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Manager </a:t>
                      </a:r>
                      <a:r>
                        <a:rPr lang="ko-KR" altLang="en-US" sz="1000" dirty="0"/>
                        <a:t>를 제거합니다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43873"/>
              </p:ext>
            </p:extLst>
          </p:nvPr>
        </p:nvGraphicFramePr>
        <p:xfrm>
          <a:off x="2030809" y="421877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종료는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동작 중에는 윈도우 우측 하단 트레이 아이콘에서 에이전트를 종료할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A6C9C3-D0EB-4E0B-9739-591BD11FCE0B}"/>
              </a:ext>
            </a:extLst>
          </p:cNvPr>
          <p:cNvSpPr>
            <a:spLocks/>
          </p:cNvSpPr>
          <p:nvPr/>
        </p:nvSpPr>
        <p:spPr>
          <a:xfrm>
            <a:off x="501941" y="326799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4407"/>
              </p:ext>
            </p:extLst>
          </p:nvPr>
        </p:nvGraphicFramePr>
        <p:xfrm>
          <a:off x="2030809" y="3267994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업데이트는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에이전트는 자료실 링크를 통해 항상 최신 버전의 에이전트를 다운받을 수 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다운받은 후 설치파일 실행하면 자동으로 최신 버전으로 설치할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룸관리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18272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생성은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라운지 화면에서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 err="1"/>
                        <a:t>미사용</a:t>
                      </a:r>
                      <a:r>
                        <a:rPr lang="ko-KR" altLang="en-US" sz="1000" dirty="0"/>
                        <a:t> 중인 룸 </a:t>
                      </a:r>
                      <a:r>
                        <a:rPr lang="ko-KR" altLang="en-US" sz="1000" dirty="0" err="1"/>
                        <a:t>선택후</a:t>
                      </a:r>
                      <a:r>
                        <a:rPr lang="ko-KR" altLang="en-US" sz="1000" dirty="0"/>
                        <a:t> 기본 설정을 완료하면 새로운 룸이 생성됩니다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1490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삭제는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상단 룸 관리 메뉴의 룸 삭제를 선택하면 현재 룸은 완전하게 삭제됩니다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39693"/>
              </p:ext>
            </p:extLst>
          </p:nvPr>
        </p:nvGraphicFramePr>
        <p:xfrm>
          <a:off x="2030809" y="421877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공유 룸에 사용자 초대는 어떻게 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메뉴의 사용자 초대 메뉴를 통해 초대 대상의 메일 주소와 권한을 설정하면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메일 주소로 초대 메시지를 전송합니다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25715"/>
              </p:ext>
            </p:extLst>
          </p:nvPr>
        </p:nvGraphicFramePr>
        <p:xfrm>
          <a:off x="2030809" y="3267994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권한설정은 어떻게 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하면 되나요</a:t>
                      </a:r>
                      <a:r>
                        <a:rPr lang="en-US" altLang="ko-KR" sz="1000" dirty="0"/>
                        <a:t>? </a:t>
                      </a:r>
                      <a:r>
                        <a:rPr lang="ko-KR" altLang="en-US" sz="1000" dirty="0"/>
                        <a:t>동작 방식은 어떻게 되는 것인가요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상단 권한 메뉴를 통해 사용자 별 보기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편집 권한을 설정할 수 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해당 설정된 권한에 따라 </a:t>
                      </a:r>
                      <a:r>
                        <a:rPr lang="ko-KR" altLang="en-US" sz="1000" dirty="0" err="1"/>
                        <a:t>다운로드된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샌드박스의</a:t>
                      </a:r>
                      <a:r>
                        <a:rPr lang="ko-KR" altLang="en-US" sz="1000" dirty="0"/>
                        <a:t> 사용 권한이 제어됩니다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2041AAA-D57F-4C31-96BF-7764B085E8C5}"/>
              </a:ext>
            </a:extLst>
          </p:cNvPr>
          <p:cNvSpPr/>
          <p:nvPr/>
        </p:nvSpPr>
        <p:spPr>
          <a:xfrm>
            <a:off x="486564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258B5E-0C88-46FA-9270-2C4D8E109C64}"/>
              </a:ext>
            </a:extLst>
          </p:cNvPr>
          <p:cNvSpPr/>
          <p:nvPr/>
        </p:nvSpPr>
        <p:spPr>
          <a:xfrm>
            <a:off x="486564" y="23925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5E1F59-BB63-4345-BC3D-A743B41A61D1}"/>
              </a:ext>
            </a:extLst>
          </p:cNvPr>
          <p:cNvSpPr/>
          <p:nvPr/>
        </p:nvSpPr>
        <p:spPr>
          <a:xfrm>
            <a:off x="486564" y="32701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권한 설정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6800E5C-5FC3-44BC-8515-23BE3F718E36}"/>
              </a:ext>
            </a:extLst>
          </p:cNvPr>
          <p:cNvSpPr/>
          <p:nvPr/>
        </p:nvSpPr>
        <p:spPr>
          <a:xfrm>
            <a:off x="486562" y="509622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제한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6C04D9-E406-4D95-920A-0BCC70D1A431}"/>
              </a:ext>
            </a:extLst>
          </p:cNvPr>
          <p:cNvSpPr/>
          <p:nvPr/>
        </p:nvSpPr>
        <p:spPr>
          <a:xfrm>
            <a:off x="486562" y="424153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초대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DD4C30-AC96-49FD-A857-51861BFB26CE}"/>
              </a:ext>
            </a:extLst>
          </p:cNvPr>
          <p:cNvSpPr/>
          <p:nvPr/>
        </p:nvSpPr>
        <p:spPr>
          <a:xfrm>
            <a:off x="486562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생성하기</a:t>
            </a: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8855846B-332A-407B-AE8B-DE64A13A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24990"/>
              </p:ext>
            </p:extLst>
          </p:nvPr>
        </p:nvGraphicFramePr>
        <p:xfrm>
          <a:off x="2030809" y="5096224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제한은 어떻게 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메뉴의 사용자 제한 메뉴를 통해 제한할 사용자의 메일 주소를 설정하면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사용자는 이후 더 이상 룸에 접근할 수 없게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룸관리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03377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데이터 기반으로 사용자들과 메시지를 주고받을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데이터의 폴더 및 파일을 기준으로 코멘트를 등록하여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내용을 공유할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288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사용 내역에 대한 이력을 조회 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로그 조회를 통해 서비스 접근 내역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다운로드 내역에 대하여 기간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사용자 기준으로 확인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32584"/>
              </p:ext>
            </p:extLst>
          </p:nvPr>
        </p:nvGraphicFramePr>
        <p:xfrm>
          <a:off x="2030809" y="421877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관리자가 생성한 룸의 데이터 사용량을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전체 사용량 대비 사용중인 </a:t>
                      </a:r>
                      <a:r>
                        <a:rPr lang="ko-KR" altLang="en-US" sz="1000" dirty="0" err="1"/>
                        <a:t>데이터량을</a:t>
                      </a:r>
                      <a:r>
                        <a:rPr lang="ko-KR" altLang="en-US" sz="1000" dirty="0"/>
                        <a:t> 직관적으로 확인 할 수 있는 차트를 제공합니다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62201"/>
              </p:ext>
            </p:extLst>
          </p:nvPr>
        </p:nvGraphicFramePr>
        <p:xfrm>
          <a:off x="2030809" y="3267994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데이터가 많은데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 데이터의 검색을 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기본적인 파일명 검색을 제공합니다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6CE8077-D1ED-401B-8638-2E4240663843}"/>
              </a:ext>
            </a:extLst>
          </p:cNvPr>
          <p:cNvSpPr/>
          <p:nvPr/>
        </p:nvSpPr>
        <p:spPr>
          <a:xfrm>
            <a:off x="486562" y="14035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</a:rPr>
              <a:t>코멘트하기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6396393-4DFD-476C-B671-318752FF035C}"/>
              </a:ext>
            </a:extLst>
          </p:cNvPr>
          <p:cNvSpPr/>
          <p:nvPr/>
        </p:nvSpPr>
        <p:spPr>
          <a:xfrm>
            <a:off x="486562" y="233470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이력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03393A7-E5E6-4243-B7EA-EE6F6B6787CB}"/>
              </a:ext>
            </a:extLst>
          </p:cNvPr>
          <p:cNvSpPr/>
          <p:nvPr/>
        </p:nvSpPr>
        <p:spPr>
          <a:xfrm>
            <a:off x="486562" y="330527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7CF5E3E-2C2C-4E33-AB56-16EEF8BBC766}"/>
              </a:ext>
            </a:extLst>
          </p:cNvPr>
          <p:cNvSpPr/>
          <p:nvPr/>
        </p:nvSpPr>
        <p:spPr>
          <a:xfrm>
            <a:off x="486562" y="424229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사용량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4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룸관리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0983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업로드는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보안 데이터 등록 편의를 위해 </a:t>
                      </a:r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내 데이터의 </a:t>
                      </a:r>
                      <a:r>
                        <a:rPr lang="ko-KR" altLang="en-US" sz="1000" dirty="0" err="1"/>
                        <a:t>드레그</a:t>
                      </a:r>
                      <a:r>
                        <a:rPr lang="ko-KR" altLang="en-US" sz="1000" dirty="0"/>
                        <a:t> 엔 드롭 기능을 제공합니다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5029"/>
              </p:ext>
            </p:extLst>
          </p:nvPr>
        </p:nvGraphicFramePr>
        <p:xfrm>
          <a:off x="2030809" y="2239811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공유 데이터 삭제하면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공유 데이터는 폴더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파일의 </a:t>
                      </a:r>
                      <a:r>
                        <a:rPr lang="ko-KR" altLang="en-US" sz="1000" dirty="0" err="1"/>
                        <a:t>우클릭</a:t>
                      </a:r>
                      <a:r>
                        <a:rPr lang="ko-KR" altLang="en-US" sz="1000" dirty="0"/>
                        <a:t> 메뉴를 통해 삭제할 수 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삭제된 데이터는 다른 사용자의 </a:t>
                      </a:r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에 위치한 파일도 </a:t>
                      </a:r>
                      <a:r>
                        <a:rPr lang="ko-KR" altLang="en-US" sz="1000" dirty="0" err="1"/>
                        <a:t>파기처리합니다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33186"/>
              </p:ext>
            </p:extLst>
          </p:nvPr>
        </p:nvGraphicFramePr>
        <p:xfrm>
          <a:off x="2030809" y="4042602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삭제한 데이터를 복구할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삭제한 데이터는 휴지통을 활용하여 복구할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67777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휴지통은 어떤 기능을 지원하나요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일차 삭제한 데이터는 휴지통으로 임시 저장되며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휴지통 내 데이터는 복구할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DA304B-D5A1-4276-A19A-8C1BFC836015}"/>
              </a:ext>
            </a:extLst>
          </p:cNvPr>
          <p:cNvSpPr/>
          <p:nvPr/>
        </p:nvSpPr>
        <p:spPr>
          <a:xfrm>
            <a:off x="543888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1DA876-3C2E-4F9A-94AF-77020AB4D63C}"/>
              </a:ext>
            </a:extLst>
          </p:cNvPr>
          <p:cNvSpPr/>
          <p:nvPr/>
        </p:nvSpPr>
        <p:spPr>
          <a:xfrm>
            <a:off x="543888" y="2241506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삭제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D3F745-B9EA-4433-B6F0-5DBAE243322D}"/>
              </a:ext>
            </a:extLst>
          </p:cNvPr>
          <p:cNvSpPr/>
          <p:nvPr/>
        </p:nvSpPr>
        <p:spPr>
          <a:xfrm>
            <a:off x="543888" y="319461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휴지통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F03948-C346-44BD-84A3-92AF8F9D5FAF}"/>
              </a:ext>
            </a:extLst>
          </p:cNvPr>
          <p:cNvSpPr/>
          <p:nvPr/>
        </p:nvSpPr>
        <p:spPr>
          <a:xfrm>
            <a:off x="535498" y="4938956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즐겨찾기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A877A6-A4FF-4669-9BD0-953EA172B46B}"/>
              </a:ext>
            </a:extLst>
          </p:cNvPr>
          <p:cNvSpPr/>
          <p:nvPr/>
        </p:nvSpPr>
        <p:spPr>
          <a:xfrm>
            <a:off x="535497" y="404260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복구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70CAD5-0C8D-490B-A053-95A81191D751}"/>
              </a:ext>
            </a:extLst>
          </p:cNvPr>
          <p:cNvSpPr/>
          <p:nvPr/>
        </p:nvSpPr>
        <p:spPr>
          <a:xfrm>
            <a:off x="543886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등록</a:t>
            </a:r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80D60F6E-0E4A-4846-8C6D-DDB6CB78E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72974"/>
              </p:ext>
            </p:extLst>
          </p:nvPr>
        </p:nvGraphicFramePr>
        <p:xfrm>
          <a:off x="2030809" y="4938956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자주 사용하는 데이터 의 접근을 편리하게 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또는 폴더 데이터에 대하여 즐겨찾기 설정하면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폴더 및 파일은 서비스 페이지 죄측 즐겨찾기 메뉴로 빠르게 접근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CEC217C2-2D19-440B-85FF-241F725C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40468"/>
              </p:ext>
            </p:extLst>
          </p:nvPr>
        </p:nvGraphicFramePr>
        <p:xfrm>
          <a:off x="2030809" y="5867523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등록한 데이터의 권한을 어떻게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폴더 또는 파일의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접근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보기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확인 아이콘을 통해 직관적으로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48F1900-BB05-489E-B892-00D8F9946405}"/>
              </a:ext>
            </a:extLst>
          </p:cNvPr>
          <p:cNvSpPr/>
          <p:nvPr/>
        </p:nvSpPr>
        <p:spPr>
          <a:xfrm>
            <a:off x="535497" y="586048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권한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5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계약관리</a:t>
            </a:r>
            <a:r>
              <a:rPr lang="en-US" altLang="ko-KR" sz="1200" b="1" u="sng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결제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0CD52B-2EAB-408B-84CC-EF2684F05153}"/>
              </a:ext>
            </a:extLst>
          </p:cNvPr>
          <p:cNvSpPr/>
          <p:nvPr/>
        </p:nvSpPr>
        <p:spPr>
          <a:xfrm>
            <a:off x="53576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467E75-6425-4151-8CD1-10D7B9BF5E0F}"/>
              </a:ext>
            </a:extLst>
          </p:cNvPr>
          <p:cNvSpPr/>
          <p:nvPr/>
        </p:nvSpPr>
        <p:spPr>
          <a:xfrm>
            <a:off x="535765" y="2216339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요금 정책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A83170F-4F3A-40BD-ADEB-C6F4E2A30FF5}"/>
              </a:ext>
            </a:extLst>
          </p:cNvPr>
          <p:cNvSpPr/>
          <p:nvPr/>
        </p:nvSpPr>
        <p:spPr>
          <a:xfrm>
            <a:off x="535765" y="31694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신규 계약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9D742A-787B-4831-82CB-FF6BBE0E9A88}"/>
              </a:ext>
            </a:extLst>
          </p:cNvPr>
          <p:cNvSpPr/>
          <p:nvPr/>
        </p:nvSpPr>
        <p:spPr>
          <a:xfrm>
            <a:off x="552275" y="58539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환불 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E8599B8-0D22-4A6B-9913-EF788D51D534}"/>
              </a:ext>
            </a:extLst>
          </p:cNvPr>
          <p:cNvSpPr/>
          <p:nvPr/>
        </p:nvSpPr>
        <p:spPr>
          <a:xfrm>
            <a:off x="535763" y="405697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0F538-5E28-4344-830B-4F64FB7E4C0D}"/>
              </a:ext>
            </a:extLst>
          </p:cNvPr>
          <p:cNvSpPr/>
          <p:nvPr/>
        </p:nvSpPr>
        <p:spPr>
          <a:xfrm>
            <a:off x="53576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정책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20F9D1-13A6-4568-A347-B01D35F2590E}"/>
              </a:ext>
            </a:extLst>
          </p:cNvPr>
          <p:cNvSpPr/>
          <p:nvPr/>
        </p:nvSpPr>
        <p:spPr>
          <a:xfrm>
            <a:off x="531302" y="497010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90329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 정책은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계약은 </a:t>
                      </a:r>
                      <a:r>
                        <a:rPr lang="ko-KR" altLang="en-US" sz="1000" dirty="0" err="1"/>
                        <a:t>개인과</a:t>
                      </a:r>
                      <a:r>
                        <a:rPr lang="ko-KR" altLang="en-US" sz="1000" dirty="0"/>
                        <a:t> 기업 고객을 대상으로 서비스 비용 결제 완료 시점 이후 서비스를 사용할 수 있습니다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15043"/>
              </p:ext>
            </p:extLst>
          </p:nvPr>
        </p:nvGraphicFramePr>
        <p:xfrm>
          <a:off x="2030809" y="223981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요금 정책은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개인의 경우 </a:t>
                      </a:r>
                      <a:r>
                        <a:rPr lang="en-US" altLang="ko-KR" sz="1000" dirty="0"/>
                        <a:t>Standard, Deluxe </a:t>
                      </a:r>
                      <a:r>
                        <a:rPr lang="ko-KR" altLang="en-US" sz="1000" dirty="0"/>
                        <a:t>요금제를 사용할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기업은 </a:t>
                      </a:r>
                      <a:r>
                        <a:rPr lang="en-US" altLang="ko-KR" sz="1000" dirty="0"/>
                        <a:t>Superior, Suite </a:t>
                      </a:r>
                      <a:r>
                        <a:rPr lang="ko-KR" altLang="en-US" sz="1000" dirty="0"/>
                        <a:t>의 서비스별 요금제가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67320"/>
              </p:ext>
            </p:extLst>
          </p:nvPr>
        </p:nvGraphicFramePr>
        <p:xfrm>
          <a:off x="2030809" y="4042602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계약중인 서비스의 내용을 변경할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계약관리 메뉴의 계약 내용 중 변경하기를 통해 변경할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33860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신규 계약은 어떻게 진행하면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내 계약관리 메뉴를 통해 계약에 필요한 정보들을 등록하고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결제를 완료하면 계약이 완료됩니다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E91BD999-B3E8-4C4E-BA6B-B442C45F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93765"/>
              </p:ext>
            </p:extLst>
          </p:nvPr>
        </p:nvGraphicFramePr>
        <p:xfrm>
          <a:off x="2030809" y="4938956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결제는 어떤 방식으로 제공하나요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계약 항목을 등록하고 결제하기를 완료하면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결제가 가능한 항목 확인 후 필요한 결제 시스템을 통해 결제할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D518D6CE-7F28-4A70-A3B9-08EA8E06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94009"/>
              </p:ext>
            </p:extLst>
          </p:nvPr>
        </p:nvGraphicFramePr>
        <p:xfrm>
          <a:off x="2030809" y="5867523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서비스의 </a:t>
                      </a:r>
                      <a:r>
                        <a:rPr lang="ko-KR" altLang="en-US" sz="1000" dirty="0" err="1"/>
                        <a:t>탈퇴시</a:t>
                      </a:r>
                      <a:r>
                        <a:rPr lang="ko-KR" altLang="en-US" sz="1000" dirty="0"/>
                        <a:t> 환불은 가능한가요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계약 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일 이전 환불 </a:t>
                      </a:r>
                      <a:r>
                        <a:rPr lang="ko-KR" altLang="en-US" sz="1000" dirty="0" err="1"/>
                        <a:t>요청시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100% </a:t>
                      </a:r>
                      <a:r>
                        <a:rPr lang="ko-KR" altLang="en-US" sz="1000" dirty="0"/>
                        <a:t>환불 진행하며</a:t>
                      </a:r>
                      <a:r>
                        <a:rPr lang="en-US" altLang="ko-KR" sz="1000" dirty="0"/>
                        <a:t>, 7</a:t>
                      </a:r>
                      <a:r>
                        <a:rPr lang="ko-KR" altLang="en-US" sz="1000" dirty="0"/>
                        <a:t>일 경과 이후에는 환불이 불가합니다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샌드박스</a:t>
            </a:r>
            <a:endParaRPr lang="ko-KR" altLang="en-US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4537"/>
              </p:ext>
            </p:extLst>
          </p:nvPr>
        </p:nvGraphicFramePr>
        <p:xfrm>
          <a:off x="2030809" y="1379408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샌드박스는</a:t>
                      </a:r>
                      <a:r>
                        <a:rPr lang="ko-KR" altLang="en-US" sz="1000" dirty="0"/>
                        <a:t> 무엇입니까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샌드박스는</a:t>
                      </a:r>
                      <a:r>
                        <a:rPr lang="ko-KR" altLang="en-US" sz="1000" dirty="0"/>
                        <a:t> 데이터를 안전하게 사용하기 위한 격리된 보안 공간입니다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데이터를 사용하는 동안 격리된 공간에는 외부의 개입 또는 내부 데이터의 이동이 불가합니다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13934"/>
              </p:ext>
            </p:extLst>
          </p:nvPr>
        </p:nvGraphicFramePr>
        <p:xfrm>
          <a:off x="2030809" y="223981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다운로드는 어떠한 기능입니까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통해 데이터를 사용하기 위해 룸 내의 데이터를 안전하게 암호화하여 다운로드를 수행합니다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88278"/>
              </p:ext>
            </p:extLst>
          </p:nvPr>
        </p:nvGraphicFramePr>
        <p:xfrm>
          <a:off x="2030809" y="4042602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다운로드한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조회하려면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다운받는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데이터는 </a:t>
                      </a:r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내 </a:t>
                      </a:r>
                      <a:r>
                        <a:rPr lang="en-US" altLang="ko-KR" sz="1000" dirty="0" err="1"/>
                        <a:t>ixvdr_download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폴더에 저장되며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에이전트 내 조회 메뉴를 통해 해당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리스트를 조회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81711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사용시 인증 절차는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데이터를 사용하기 위해서는 사용자 </a:t>
                      </a:r>
                      <a:r>
                        <a:rPr lang="en-US" altLang="ko-KR" sz="1000" dirty="0"/>
                        <a:t>ID(email </a:t>
                      </a:r>
                      <a:r>
                        <a:rPr lang="ko-KR" altLang="en-US" sz="1000" dirty="0"/>
                        <a:t>계정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및 </a:t>
                      </a:r>
                      <a:r>
                        <a:rPr lang="en-US" altLang="ko-KR" sz="1000" dirty="0"/>
                        <a:t>PW </a:t>
                      </a:r>
                      <a:r>
                        <a:rPr lang="ko-KR" altLang="en-US" sz="1000" dirty="0" err="1"/>
                        <a:t>인증를</a:t>
                      </a:r>
                      <a:r>
                        <a:rPr lang="ko-KR" altLang="en-US" sz="1000" dirty="0"/>
                        <a:t> 정상적으로 완료한 이후 사용할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E91BD999-B3E8-4C4E-BA6B-B442C45F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52047"/>
              </p:ext>
            </p:extLst>
          </p:nvPr>
        </p:nvGraphicFramePr>
        <p:xfrm>
          <a:off x="2030809" y="4938956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데이터를 오픈하는 방식은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접근시</a:t>
                      </a:r>
                      <a:r>
                        <a:rPr lang="ko-KR" altLang="en-US" sz="1000" dirty="0"/>
                        <a:t> 정상적으로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사용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을 수신하고 암호화된 데이터를 오픈하게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D518D6CE-7F28-4A70-A3B9-08EA8E06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02935"/>
              </p:ext>
            </p:extLst>
          </p:nvPr>
        </p:nvGraphicFramePr>
        <p:xfrm>
          <a:off x="2030809" y="5867523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사용 후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닫아야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 완료한 </a:t>
                      </a:r>
                      <a:r>
                        <a:rPr lang="ko-KR" altLang="en-US" sz="1000" dirty="0" err="1"/>
                        <a:t>샌드박스는</a:t>
                      </a:r>
                      <a:r>
                        <a:rPr lang="ko-KR" altLang="en-US" sz="1000" dirty="0"/>
                        <a:t> 정상적으로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닫아주는 것을 권장합니다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69617FD-0A96-497E-91EE-3D0AC627F366}"/>
              </a:ext>
            </a:extLst>
          </p:cNvPr>
          <p:cNvSpPr/>
          <p:nvPr/>
        </p:nvSpPr>
        <p:spPr>
          <a:xfrm>
            <a:off x="55227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067B99-3A54-4930-ABDB-2E295B4A64F1}"/>
              </a:ext>
            </a:extLst>
          </p:cNvPr>
          <p:cNvSpPr/>
          <p:nvPr/>
        </p:nvSpPr>
        <p:spPr>
          <a:xfrm>
            <a:off x="552275" y="227506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다운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C33E528-6648-497D-ADF2-1F0237C79066}"/>
              </a:ext>
            </a:extLst>
          </p:cNvPr>
          <p:cNvSpPr/>
          <p:nvPr/>
        </p:nvSpPr>
        <p:spPr>
          <a:xfrm>
            <a:off x="552275" y="317783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D62BDF7-D3C2-46E3-9740-2ECC536F2921}"/>
              </a:ext>
            </a:extLst>
          </p:cNvPr>
          <p:cNvSpPr/>
          <p:nvPr/>
        </p:nvSpPr>
        <p:spPr>
          <a:xfrm>
            <a:off x="552274" y="494494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열기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247F35-E6F6-44BF-8106-4B5B1F206E82}"/>
              </a:ext>
            </a:extLst>
          </p:cNvPr>
          <p:cNvSpPr/>
          <p:nvPr/>
        </p:nvSpPr>
        <p:spPr>
          <a:xfrm>
            <a:off x="552273" y="404019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E8596E-993B-4B8A-83A6-E8E67D31A824}"/>
              </a:ext>
            </a:extLst>
          </p:cNvPr>
          <p:cNvSpPr/>
          <p:nvPr/>
        </p:nvSpPr>
        <p:spPr>
          <a:xfrm>
            <a:off x="55227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EA1C83-EA31-4953-ADD1-2A78C6B716EA}"/>
              </a:ext>
            </a:extLst>
          </p:cNvPr>
          <p:cNvSpPr/>
          <p:nvPr/>
        </p:nvSpPr>
        <p:spPr>
          <a:xfrm>
            <a:off x="552273" y="586646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닫기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20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1000" dirty="0" err="1" smtClean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sz="12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57758</TotalTime>
  <Words>1413</Words>
  <Application>Microsoft Office PowerPoint</Application>
  <PresentationFormat>와이드스크린</PresentationFormat>
  <Paragraphs>343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나눔바른고딕</vt:lpstr>
      <vt:lpstr>맑은 고딕</vt:lpstr>
      <vt:lpstr>Arial</vt:lpstr>
      <vt:lpstr>Calibri</vt:lpstr>
      <vt:lpstr>Office Theme</vt:lpstr>
      <vt:lpstr>iXVDR FAQ Content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채영</dc:creator>
  <cp:lastModifiedBy>office365</cp:lastModifiedBy>
  <cp:revision>318</cp:revision>
  <dcterms:created xsi:type="dcterms:W3CDTF">2019-04-12T02:31:52Z</dcterms:created>
  <dcterms:modified xsi:type="dcterms:W3CDTF">2021-02-17T09:12:47Z</dcterms:modified>
</cp:coreProperties>
</file>