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23" Type="http://schemas.openxmlformats.org/officeDocument/2006/relationships/tableStyles" Target="tableStyles.xml"/><Relationship Id="rId24" Type="http://schemas.openxmlformats.org/officeDocument/2006/relationships/theme" Target="theme/theme1.xml"/><Relationship Id="rId22" Type="http://schemas.openxmlformats.org/officeDocument/2006/relationships/viewProps" Target="viewProps.xml"/></Relationships>

</file>

<file path=ppt/notesMasters/_rels/notesMaster1.xml.rels><?xml version='1.0' encoding='UTF-8' standalone='yes'?><Relationships xmlns='http://schemas.openxmlformats.org/package/2006/relationships'><Relationship Id='rId1' Type='http://schemas.openxmlformats.org/officeDocument/2006/relationships/theme' Target='../theme/theme3.xml'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4" name="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/>
            </a:r>
          </a:p>
          <a:p>
            <a:pPr lvl="1"/>
            <a:r>
              <a:rPr lang="ko-KR" altLang="en-US" smtClean="0"/>
              <a:t/>
            </a:r>
          </a:p>
          <a:p>
            <a:pPr lvl="2"/>
            <a:r>
              <a:rPr lang="ko-KR" altLang="en-US" smtClean="0"/>
              <a:t/>
            </a:r>
          </a:p>
          <a:p>
            <a:pPr lvl="3"/>
            <a:r>
              <a:rPr lang="ko-KR" altLang="en-US" smtClean="0"/>
              <a:t/>
            </a:r>
          </a:p>
          <a:p>
            <a:pPr lvl="4"/>
            <a:r>
              <a:rPr lang="ko-KR" altLang="en-US" smtClean="0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#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<Relationships xmlns='http://schemas.openxmlformats.org/package/2006/relationships'><Relationship Id='rId2' Type='http://schemas.openxmlformats.org/officeDocument/2006/relationships/slide' Target='../slides/slide2.xml'/><Relationship Id='rId1' Type='http://schemas.openxmlformats.org/officeDocument/2006/relationships/notesMaster' Target='../notesMasters/notesMaster1.xml'/></Relationships>
</file>

<file path=ppt/notesSlides/_rels/notesSlide5.xml.rels><?xml version='1.0' encoding='UTF-8' standalone='yes'?><Relationships xmlns='http://schemas.openxmlformats.org/package/2006/relationships'><Relationship Id='rId2' Type='http://schemas.openxmlformats.org/officeDocument/2006/relationships/slide' Target='../slides/slide5.xml'/><Relationship Id='rId1' Type='http://schemas.openxmlformats.org/officeDocument/2006/relationships/notesMaster' Target='../notesMasters/notesMaster1.xml'/></Relationships>
</file>

<file path=ppt/notesSlides/_rels/notesSlide8.xml.rels><?xml version='1.0' encoding='UTF-8' standalone='yes'?><Relationships xmlns='http://schemas.openxmlformats.org/package/2006/relationships'><Relationship Id='rId2' Type='http://schemas.openxmlformats.org/officeDocument/2006/relationships/slide' Target='../slides/slide8.xml'/><Relationship Id='rId1' Type='http://schemas.openxmlformats.org/officeDocument/2006/relationships/notesMaster' Target='../notesMasters/notesMaster1.xml'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 슬라이드와 고민 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이용 시간 아니고 이용 건수 맞나요?? 확인 부탁드려요!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/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10/6/2021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10/6/2021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10/6/2021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10/6/2021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10/6/2021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10/6/2021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10/6/2021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10/6/2021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2" Type="http://schemas.openxmlformats.org/officeDocument/2006/relationships/image" Target="../media/image11.png"/><Relationship Id="rId4" Type="http://schemas.openxmlformats.org/officeDocument/2006/relationships/image" Target="../media/image12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4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1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7552231" y="2636912"/>
            <a:ext cx="3086924" cy="1584176"/>
          </a:xfrm>
          <a:prstGeom prst="rect">
            <a:avLst/>
          </a:prstGeom>
          <a:noFill/>
        </p:spPr>
      </p:pic>
      <p:sp>
        <p:nvSpPr>
          <p:cNvPr id="6" name="slide1_shape2"/>
          <p:cNvSpPr/>
          <p:nvPr/>
        </p:nvSpPr>
        <p:spPr>
          <a:xfrm>
            <a:off x="2265288" y="3167390"/>
            <a:ext cx="4910832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</a:p>
        </p:txBody>
      </p:sp>
      <p:sp>
        <p:nvSpPr>
          <p:cNvPr id="7" name="slide1_shape3"/>
          <p:cNvSpPr/>
          <p:nvPr/>
        </p:nvSpPr>
        <p:spPr>
          <a:xfrm>
            <a:off x="8976320" y="5661248"/>
            <a:ext cx="2981681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211008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스파게티팀</a:t>
            </a:r>
          </a:p>
        </p:txBody>
      </p:sp>
      <p:sp>
        <p:nvSpPr>
          <p:cNvPr id="8" name="slide1_shape4"/>
          <p:cNvSpPr/>
          <p:nvPr/>
        </p:nvSpPr>
        <p:spPr>
          <a:xfrm>
            <a:off x="9069138" y="6122913"/>
            <a:ext cx="2592288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김범중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정진우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가채원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윤진훈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0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0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811" y="881717"/>
            <a:ext cx="10146376" cy="5455981"/>
          </a:xfrm>
          <a:prstGeom prst="rect">
            <a:avLst/>
          </a:prstGeom>
        </p:spPr>
      </p:pic>
      <p:sp>
        <p:nvSpPr>
          <p:cNvPr id="7" name="nppt_16334858603351763"/>
          <p:cNvSpPr/>
          <p:nvPr/>
        </p:nvSpPr>
        <p:spPr>
          <a:xfrm>
            <a:off x="6114641" y="1419221"/>
            <a:ext cx="4133131" cy="640252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코로나가 발생한 2020년에 많은 감소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1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1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1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637" y="956831"/>
            <a:ext cx="10250725" cy="5512093"/>
          </a:xfrm>
          <a:prstGeom prst="rect">
            <a:avLst/>
          </a:prstGeom>
        </p:spPr>
      </p:pic>
      <p:sp>
        <p:nvSpPr>
          <p:cNvPr id="7" name="nppt_16334858603351924"/>
          <p:cNvSpPr/>
          <p:nvPr/>
        </p:nvSpPr>
        <p:spPr>
          <a:xfrm>
            <a:off x="6024662" y="1294982"/>
            <a:ext cx="3810000" cy="1186904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2020년 3월 부터 2021년 2월까지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전년 대비 많은 </a:t>
            </a:r>
            <a:r>
              <a:rPr altLang="ko-KR" sz="1800" b="1">
                <a:solidFill>
                  <a:schemeClr val="accent1">
                    <a:alpha val="100000"/>
                  </a:schemeClr>
                </a:solidFill>
                <a:latin typeface="+mn-ea"/>
                <a:ea typeface="+mn-ea"/>
              </a:rPr>
              <a:t>감소</a:t>
            </a: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경향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2021년 3월부터는 </a:t>
            </a:r>
            <a:r>
              <a:rPr altLang="ko-KR" sz="1800" b="1">
                <a:solidFill>
                  <a:srgbClr val="ff0000"/>
                </a:solidFill>
                <a:latin typeface="+mn-ea"/>
                <a:ea typeface="+mn-ea"/>
              </a:rPr>
              <a:t>증가</a:t>
            </a: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경향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3468859" y="3198167"/>
            <a:ext cx="5254282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604" y="980728"/>
            <a:ext cx="5726792" cy="2680282"/>
          </a:xfrm>
          <a:prstGeom prst="rect">
            <a:avLst/>
          </a:prstGeom>
        </p:spPr>
      </p:pic>
      <p:sp>
        <p:nvSpPr>
          <p:cNvPr id="4" name="slide13_shape1"/>
          <p:cNvSpPr/>
          <p:nvPr/>
        </p:nvSpPr>
        <p:spPr>
          <a:xfrm>
            <a:off x="1431399" y="396506"/>
            <a:ext cx="3567002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13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pic>
        <p:nvPicPr>
          <p:cNvPr id="6" name="slide1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3390" y="3811328"/>
            <a:ext cx="5648914" cy="2468918"/>
          </a:xfrm>
          <a:prstGeom prst="rect">
            <a:avLst/>
          </a:prstGeom>
        </p:spPr>
      </p:pic>
      <p:sp>
        <p:nvSpPr>
          <p:cNvPr id="7" name="slide13_shape2"/>
          <p:cNvSpPr/>
          <p:nvPr/>
        </p:nvSpPr>
        <p:spPr>
          <a:xfrm>
            <a:off x="3791743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3_shape3"/>
          <p:cNvSpPr/>
          <p:nvPr/>
        </p:nvSpPr>
        <p:spPr>
          <a:xfrm>
            <a:off x="4854385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3_shape4"/>
          <p:cNvSpPr/>
          <p:nvPr/>
        </p:nvSpPr>
        <p:spPr>
          <a:xfrm>
            <a:off x="8112226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3_shape5"/>
          <p:cNvSpPr/>
          <p:nvPr/>
        </p:nvSpPr>
        <p:spPr>
          <a:xfrm>
            <a:off x="345292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3_shape6"/>
          <p:cNvSpPr/>
          <p:nvPr/>
        </p:nvSpPr>
        <p:spPr>
          <a:xfrm>
            <a:off x="453024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3_shape7"/>
          <p:cNvSpPr/>
          <p:nvPr/>
        </p:nvSpPr>
        <p:spPr>
          <a:xfrm>
            <a:off x="7680176" y="6023503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3_shape8"/>
          <p:cNvSpPr/>
          <p:nvPr/>
        </p:nvSpPr>
        <p:spPr>
          <a:xfrm>
            <a:off x="10545897" y="6468925"/>
            <a:ext cx="1454759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4965753" y="3108873"/>
            <a:ext cx="1728567" cy="153477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4800">
                <a:solidFill>
                  <a:schemeClr val="bg1">
                    <a:alpha val="100000"/>
                  </a:schemeClr>
                </a:solidFill>
                <a:ea typeface="+mn-cs"/>
              </a:rPr>
              <a:t>결론</a:t>
            </a:r>
          </a:p>
        </p:txBody>
      </p:sp>
      <p:sp>
        <p:nvSpPr>
          <p:cNvPr id="4" name="slide14_shape2"/>
          <p:cNvSpPr/>
          <p:nvPr/>
        </p:nvSpPr>
        <p:spPr>
          <a:xfrm>
            <a:off x="2575934" y="1853561"/>
            <a:ext cx="6508207" cy="60298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3200">
                <a:solidFill>
                  <a:srgbClr val="ed7d31"/>
                </a:solidFill>
                <a:latin typeface="맑은 고딕"/>
                <a:ea typeface="맑은 고딕"/>
              </a:rPr>
              <a:t>코로나가 길어지면서 영향이 감소</a:t>
            </a:r>
          </a:p>
        </p:txBody>
      </p:sp>
      <p:sp>
        <p:nvSpPr>
          <p:cNvPr id="5" name="slide14_shape3"/>
          <p:cNvSpPr/>
          <p:nvPr/>
        </p:nvSpPr>
        <p:spPr>
          <a:xfrm>
            <a:off x="1431399" y="396506"/>
            <a:ext cx="556563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  <p:pic>
        <p:nvPicPr>
          <p:cNvPr id="6" name="slide14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1431399" y="396506"/>
            <a:ext cx="2186817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프로젝트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주요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이슈</a:t>
            </a:r>
          </a:p>
        </p:txBody>
      </p:sp>
      <p:pic>
        <p:nvPicPr>
          <p:cNvPr id="4" name="slide15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15_group6"/>
          <p:cNvGrpSpPr>
            <a:grpSpLocks/>
          </p:cNvGrpSpPr>
          <p:nvPr/>
        </p:nvGrpSpPr>
        <p:grpSpPr>
          <a:xfrm>
            <a:off x="2351584" y="1268760"/>
            <a:ext cx="8522247" cy="4782838"/>
            <a:chOff x="2351584" y="1268760"/>
            <a:chExt cx="8522247" cy="4782838"/>
          </a:xfrm>
        </p:grpSpPr>
        <p:sp>
          <p:nvSpPr>
            <p:cNvPr id="6" name="slide15_shape2"/>
            <p:cNvSpPr/>
            <p:nvPr/>
          </p:nvSpPr>
          <p:spPr>
            <a:xfrm>
              <a:off x="2351584" y="1596461"/>
              <a:ext cx="1951175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코로나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확진자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7" name="slide15_shape3"/>
            <p:cNvSpPr/>
            <p:nvPr/>
          </p:nvSpPr>
          <p:spPr>
            <a:xfrm>
              <a:off x="2531958" y="4143219"/>
              <a:ext cx="1717137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지하철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승객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8" name="slide15_shape4"/>
            <p:cNvSpPr/>
            <p:nvPr/>
          </p:nvSpPr>
          <p:spPr>
            <a:xfrm>
              <a:off x="2822284" y="2869840"/>
              <a:ext cx="141897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공공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자전거</a:t>
              </a:r>
            </a:p>
          </p:txBody>
        </p:sp>
        <p:sp>
          <p:nvSpPr>
            <p:cNvPr id="9" name="slide15_shape5"/>
            <p:cNvSpPr/>
            <p:nvPr/>
          </p:nvSpPr>
          <p:spPr>
            <a:xfrm>
              <a:off x="2524125" y="5416599"/>
              <a:ext cx="1717137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온라인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거래액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15_shape6"/>
            <p:cNvSpPr/>
            <p:nvPr/>
          </p:nvSpPr>
          <p:spPr>
            <a:xfrm>
              <a:off x="4871219" y="1591165"/>
              <a:ext cx="4356484" cy="276999"/>
            </a:xfrm>
            <a:prstGeom prst="rect">
              <a:avLst/>
            </a:prstGeom>
            <a:solidFill>
              <a:schemeClr val="bg1">
                <a:alpha val="70000"/>
                <a:lumMod val="50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5_shape7"/>
            <p:cNvSpPr/>
            <p:nvPr/>
          </p:nvSpPr>
          <p:spPr>
            <a:xfrm>
              <a:off x="4837971" y="1596321"/>
              <a:ext cx="439248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해당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마지막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일자를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기준으로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-&gt;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생성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2" name="slide15_shape8"/>
            <p:cNvSpPr/>
            <p:nvPr/>
          </p:nvSpPr>
          <p:spPr>
            <a:xfrm>
              <a:off x="4735156" y="1279937"/>
              <a:ext cx="3595203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3" name="slide15_shape9"/>
            <p:cNvSpPr/>
            <p:nvPr/>
          </p:nvSpPr>
          <p:spPr>
            <a:xfrm>
              <a:off x="4763652" y="1922189"/>
              <a:ext cx="5115580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라이브의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대조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4" name="slide15_shape10"/>
            <p:cNvSpPr/>
            <p:nvPr/>
          </p:nvSpPr>
          <p:spPr>
            <a:xfrm>
              <a:off x="8503815" y="1280089"/>
              <a:ext cx="2370016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누적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필요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5" name="slide15_shape11"/>
            <p:cNvSpPr/>
            <p:nvPr/>
          </p:nvSpPr>
          <p:spPr>
            <a:xfrm>
              <a:off x="8258491" y="1268760"/>
              <a:ext cx="432048" cy="27700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+ 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15_shape12"/>
            <p:cNvSpPr/>
            <p:nvPr/>
          </p:nvSpPr>
          <p:spPr>
            <a:xfrm>
              <a:off x="4732225" y="4007280"/>
              <a:ext cx="3045262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15_shape13"/>
            <p:cNvSpPr/>
            <p:nvPr/>
          </p:nvSpPr>
          <p:spPr>
            <a:xfrm>
              <a:off x="4802933" y="4293096"/>
              <a:ext cx="3775428" cy="26499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5_shape14"/>
            <p:cNvSpPr/>
            <p:nvPr/>
          </p:nvSpPr>
          <p:spPr>
            <a:xfrm>
              <a:off x="4763652" y="4296280"/>
              <a:ext cx="377542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날짜를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조건으로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지정하여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새로운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9" name="slide15_shape15"/>
            <p:cNvSpPr/>
            <p:nvPr/>
          </p:nvSpPr>
          <p:spPr>
            <a:xfrm>
              <a:off x="4825160" y="5769771"/>
              <a:ext cx="3433332" cy="274799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5_shape16"/>
            <p:cNvSpPr/>
            <p:nvPr/>
          </p:nvSpPr>
          <p:spPr>
            <a:xfrm>
              <a:off x="4732225" y="5220525"/>
              <a:ext cx="3598134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계속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증가하는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그려지는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.</a:t>
              </a:r>
            </a:p>
          </p:txBody>
        </p:sp>
        <p:sp>
          <p:nvSpPr>
            <p:cNvPr id="21" name="slide15_shape17"/>
            <p:cNvSpPr/>
            <p:nvPr/>
          </p:nvSpPr>
          <p:spPr>
            <a:xfrm>
              <a:off x="4763652" y="5469640"/>
              <a:ext cx="4057670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오름차순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x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∴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문자형으로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인식된다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판단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2" name="slide15_shape18"/>
            <p:cNvSpPr/>
            <p:nvPr/>
          </p:nvSpPr>
          <p:spPr>
            <a:xfrm>
              <a:off x="4798965" y="5774599"/>
              <a:ext cx="3685097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info,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dtype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자료형을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변환해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slide15_shape19"/>
            <p:cNvSpPr/>
            <p:nvPr/>
          </p:nvSpPr>
          <p:spPr>
            <a:xfrm>
              <a:off x="4802934" y="2620511"/>
              <a:ext cx="3982666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결측값과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//N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표현된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존재해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에러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4" name="slide15_shape20"/>
            <p:cNvSpPr/>
            <p:nvPr/>
          </p:nvSpPr>
          <p:spPr>
            <a:xfrm>
              <a:off x="4871219" y="3215122"/>
              <a:ext cx="1538116" cy="26747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5_shape21"/>
            <p:cNvSpPr/>
            <p:nvPr/>
          </p:nvSpPr>
          <p:spPr>
            <a:xfrm>
              <a:off x="4789632" y="2915962"/>
              <a:ext cx="6012191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map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특정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지정되지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않은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전부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NAN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발생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6" name="slide15_shape22"/>
            <p:cNvSpPr/>
            <p:nvPr/>
          </p:nvSpPr>
          <p:spPr>
            <a:xfrm>
              <a:off x="4825159" y="3195441"/>
              <a:ext cx="169748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replace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/>
        </p:nvSpPr>
        <p:spPr>
          <a:xfrm>
            <a:off x="2207568" y="2944715"/>
            <a:ext cx="3550904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많은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16_shape2"/>
          <p:cNvSpPr/>
          <p:nvPr/>
        </p:nvSpPr>
        <p:spPr>
          <a:xfrm>
            <a:off x="2207568" y="3834930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매출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품목별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16_shape3"/>
          <p:cNvSpPr/>
          <p:nvPr/>
        </p:nvSpPr>
        <p:spPr>
          <a:xfrm>
            <a:off x="2207568" y="4725144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뉴스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제목을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시각화</a:t>
            </a:r>
          </a:p>
        </p:txBody>
      </p:sp>
      <p:sp>
        <p:nvSpPr>
          <p:cNvPr id="6" name="slide16_shape4"/>
          <p:cNvSpPr/>
          <p:nvPr/>
        </p:nvSpPr>
        <p:spPr>
          <a:xfrm>
            <a:off x="2207568" y="2054500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파악하기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쉽도록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완성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7" name="slide16_shape5"/>
          <p:cNvSpPr/>
          <p:nvPr/>
        </p:nvSpPr>
        <p:spPr>
          <a:xfrm>
            <a:off x="1431399" y="396506"/>
            <a:ext cx="2518638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개선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사항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(211001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기준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)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8" name="slide16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9" name="slide16_shape6"/>
          <p:cNvSpPr/>
          <p:nvPr/>
        </p:nvSpPr>
        <p:spPr>
          <a:xfrm>
            <a:off x="5113330" y="5246026"/>
            <a:ext cx="1965340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격상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404279" y="3044279"/>
            <a:ext cx="1383441" cy="76944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dist" marL="0" defTabSz="914400" latinLnBrk="1"/>
            <a:r>
              <a:rPr lang="en-US" altLang="ko-KR" sz="4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Q&amp;A</a:t>
            </a:r>
            <a:endParaRPr sz="4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4361420" y="2439012"/>
            <a:ext cx="4320480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2-2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슬라이드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2019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자료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탐색</a:t>
            </a:r>
          </a:p>
        </p:txBody>
      </p:sp>
      <p:sp>
        <p:nvSpPr>
          <p:cNvPr id="4" name="slide18_shape2"/>
          <p:cNvSpPr/>
          <p:nvPr/>
        </p:nvSpPr>
        <p:spPr>
          <a:xfrm>
            <a:off x="4361420" y="3059668"/>
            <a:ext cx="4320480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상품별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판매</a:t>
            </a:r>
          </a:p>
        </p:txBody>
      </p:sp>
      <p:sp>
        <p:nvSpPr>
          <p:cNvPr id="5" name="slide18_shape3"/>
          <p:cNvSpPr/>
          <p:nvPr/>
        </p:nvSpPr>
        <p:spPr>
          <a:xfrm>
            <a:off x="4361420" y="3562316"/>
            <a:ext cx="547260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나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19,18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증가했던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이유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초반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추석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+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시위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,(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웹크롤링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기사머릿말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2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2699788" y="1446510"/>
            <a:ext cx="2592288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추이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6" name="slide2_shape3"/>
          <p:cNvSpPr/>
          <p:nvPr/>
        </p:nvSpPr>
        <p:spPr>
          <a:xfrm>
            <a:off x="3556145" y="473146"/>
            <a:ext cx="1260951" cy="707886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4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목차</a:t>
            </a:r>
            <a:endParaRPr sz="40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" name="slide2_shape4"/>
          <p:cNvSpPr/>
          <p:nvPr/>
        </p:nvSpPr>
        <p:spPr>
          <a:xfrm>
            <a:off x="2201915" y="898227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8" name="slide2_shape5"/>
          <p:cNvSpPr/>
          <p:nvPr/>
        </p:nvSpPr>
        <p:spPr>
          <a:xfrm>
            <a:off x="2185698" y="1853900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grpSp>
        <p:nvGrpSpPr>
          <p:cNvPr id="9" name="slide2_group1"/>
          <p:cNvGrpSpPr>
            <a:grpSpLocks/>
          </p:cNvGrpSpPr>
          <p:nvPr/>
        </p:nvGrpSpPr>
        <p:grpSpPr>
          <a:xfrm>
            <a:off x="2748439" y="2798624"/>
            <a:ext cx="6293336" cy="461665"/>
            <a:chOff x="2748439" y="2798624"/>
            <a:chExt cx="6293336" cy="461665"/>
          </a:xfrm>
        </p:grpSpPr>
        <p:sp>
          <p:nvSpPr>
            <p:cNvPr id="10" name="slide2_shape6"/>
            <p:cNvSpPr/>
            <p:nvPr/>
          </p:nvSpPr>
          <p:spPr>
            <a:xfrm>
              <a:off x="3359696" y="2931262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공공자전거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ko-KR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</a:t>
              </a:r>
            </a:p>
          </p:txBody>
        </p:sp>
        <p:sp>
          <p:nvSpPr>
            <p:cNvPr id="11" name="slide2_shape7"/>
            <p:cNvSpPr/>
            <p:nvPr/>
          </p:nvSpPr>
          <p:spPr>
            <a:xfrm>
              <a:off x="2748439" y="2798624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2-1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2" name="slide2_group2"/>
          <p:cNvGrpSpPr>
            <a:grpSpLocks/>
          </p:cNvGrpSpPr>
          <p:nvPr/>
        </p:nvGrpSpPr>
        <p:grpSpPr>
          <a:xfrm>
            <a:off x="2748439" y="3306488"/>
            <a:ext cx="6299889" cy="461665"/>
            <a:chOff x="2748439" y="3306488"/>
            <a:chExt cx="6299889" cy="461665"/>
          </a:xfrm>
        </p:grpSpPr>
        <p:sp>
          <p:nvSpPr>
            <p:cNvPr id="13" name="slide2_shape8"/>
            <p:cNvSpPr/>
            <p:nvPr/>
          </p:nvSpPr>
          <p:spPr>
            <a:xfrm>
              <a:off x="3366249" y="3439126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지하철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승객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14" name="slide2_shape9"/>
            <p:cNvSpPr/>
            <p:nvPr/>
          </p:nvSpPr>
          <p:spPr>
            <a:xfrm>
              <a:off x="2748439" y="3306488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2-2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5" name="slide2_group3"/>
          <p:cNvGrpSpPr>
            <a:grpSpLocks/>
          </p:cNvGrpSpPr>
          <p:nvPr/>
        </p:nvGrpSpPr>
        <p:grpSpPr>
          <a:xfrm>
            <a:off x="2732222" y="3785282"/>
            <a:ext cx="6309553" cy="461665"/>
            <a:chOff x="2732222" y="3785282"/>
            <a:chExt cx="6309553" cy="461665"/>
          </a:xfrm>
        </p:grpSpPr>
        <p:sp>
          <p:nvSpPr>
            <p:cNvPr id="16" name="slide2_shape10"/>
            <p:cNvSpPr/>
            <p:nvPr/>
          </p:nvSpPr>
          <p:spPr>
            <a:xfrm>
              <a:off x="3359696" y="3917920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온라인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거래액</a:t>
              </a:r>
              <a:endParaRPr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2_shape11"/>
            <p:cNvSpPr/>
            <p:nvPr/>
          </p:nvSpPr>
          <p:spPr>
            <a:xfrm>
              <a:off x="2732222" y="3785282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2-3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sp>
        <p:nvSpPr>
          <p:cNvPr id="18" name="slide2_shape12"/>
          <p:cNvSpPr/>
          <p:nvPr/>
        </p:nvSpPr>
        <p:spPr>
          <a:xfrm>
            <a:off x="2201914" y="3998349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9" name="slide2_shape13"/>
          <p:cNvSpPr/>
          <p:nvPr/>
        </p:nvSpPr>
        <p:spPr>
          <a:xfrm>
            <a:off x="2185698" y="4800466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0" name="slide2_shape14"/>
          <p:cNvSpPr/>
          <p:nvPr/>
        </p:nvSpPr>
        <p:spPr>
          <a:xfrm>
            <a:off x="2675517" y="6042402"/>
            <a:ext cx="5682079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개선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사항</a:t>
            </a:r>
          </a:p>
        </p:txBody>
      </p:sp>
      <p:sp>
        <p:nvSpPr>
          <p:cNvPr id="21" name="slide2_shape15"/>
          <p:cNvSpPr/>
          <p:nvPr/>
        </p:nvSpPr>
        <p:spPr>
          <a:xfrm>
            <a:off x="2699788" y="2377924"/>
            <a:ext cx="5682079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생활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양상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22" name="slide2_shape16"/>
          <p:cNvSpPr/>
          <p:nvPr/>
        </p:nvSpPr>
        <p:spPr>
          <a:xfrm>
            <a:off x="2699787" y="5279962"/>
            <a:ext cx="5682079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프로젝트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중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이슈</a:t>
            </a:r>
          </a:p>
        </p:txBody>
      </p:sp>
      <p:sp>
        <p:nvSpPr>
          <p:cNvPr id="23" name="slide2_shape17"/>
          <p:cNvSpPr/>
          <p:nvPr/>
        </p:nvSpPr>
        <p:spPr>
          <a:xfrm>
            <a:off x="2207568" y="5580737"/>
            <a:ext cx="79208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5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4" name="slide2_shape18"/>
          <p:cNvSpPr/>
          <p:nvPr/>
        </p:nvSpPr>
        <p:spPr>
          <a:xfrm>
            <a:off x="2699788" y="4477845"/>
            <a:ext cx="5682079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41294" y="396506"/>
            <a:ext cx="2422458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추이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8760296" y="1628800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변화율</a:t>
            </a:r>
          </a:p>
        </p:txBody>
      </p:sp>
      <p:sp>
        <p:nvSpPr>
          <p:cNvPr id="5" name="slide3_shape3"/>
          <p:cNvSpPr/>
          <p:nvPr/>
        </p:nvSpPr>
        <p:spPr>
          <a:xfrm>
            <a:off x="2705304" y="1628800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변화량</a:t>
            </a:r>
          </a:p>
        </p:txBody>
      </p:sp>
      <p:pic>
        <p:nvPicPr>
          <p:cNvPr id="6" name="slide3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3_shape4"/>
          <p:cNvSpPr/>
          <p:nvPr/>
        </p:nvSpPr>
        <p:spPr>
          <a:xfrm>
            <a:off x="9529401" y="6316524"/>
            <a:ext cx="2662599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</a:p>
        </p:txBody>
      </p:sp>
      <p:pic>
        <p:nvPicPr>
          <p:cNvPr id="8" name="slide3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501" y="2586740"/>
            <a:ext cx="6037531" cy="2527392"/>
          </a:xfrm>
          <a:prstGeom prst="rect">
            <a:avLst/>
          </a:prstGeom>
        </p:spPr>
      </p:pic>
      <p:pic>
        <p:nvPicPr>
          <p:cNvPr id="9" name="slide3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0206" y="2586740"/>
            <a:ext cx="5277918" cy="2527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306570" y="3198167"/>
            <a:ext cx="7578860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1790506" y="2031532"/>
            <a:ext cx="8610987" cy="43088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‘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거리두기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’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시행으로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자전거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이용이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5_picture1"/>
          <p:cNvPicPr>
            <a:picLocks noChangeAspect="1"/>
          </p:cNvPicPr>
          <p:nvPr/>
        </p:nvPicPr>
        <p:blipFill>
          <a:blip r:embed="rId2" cstate="print"/>
          <a:srcRect t="5446" r="1622" b="6896"/>
          <a:stretch>
            <a:fillRect/>
          </a:stretch>
        </p:blipFill>
        <p:spPr>
          <a:xfrm>
            <a:off x="1055440" y="2826808"/>
            <a:ext cx="10081120" cy="3122472"/>
          </a:xfrm>
          <a:prstGeom prst="rect">
            <a:avLst/>
          </a:prstGeom>
        </p:spPr>
      </p:pic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2021108" y="1504696"/>
            <a:ext cx="8107751" cy="43088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2020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년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8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월의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건수가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현저히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적은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보아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9" name="slide5_shape5"/>
          <p:cNvSpPr/>
          <p:nvPr/>
        </p:nvSpPr>
        <p:spPr>
          <a:xfrm>
            <a:off x="7176120" y="4287970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텍스트, 실내이(가) 표시된 사진  자동 생성된 설명"/>
          <p:cNvPicPr>
            <a:picLocks noChangeAspect="1"/>
          </p:cNvPicPr>
          <p:nvPr/>
        </p:nvPicPr>
        <p:blipFill>
          <a:blip r:embed="rId2" cstate="print"/>
          <a:srcRect t="6056" r="1680" b="3940"/>
          <a:stretch>
            <a:fillRect/>
          </a:stretch>
        </p:blipFill>
        <p:spPr>
          <a:xfrm>
            <a:off x="757285" y="2909355"/>
            <a:ext cx="10853186" cy="2957378"/>
          </a:xfrm>
          <a:prstGeom prst="rect">
            <a:avLst/>
          </a:prstGeom>
        </p:spPr>
      </p:pic>
      <p:pic>
        <p:nvPicPr>
          <p:cNvPr id="4" name="slide6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6_group1"/>
          <p:cNvGrpSpPr>
            <a:grpSpLocks/>
          </p:cNvGrpSpPr>
          <p:nvPr/>
        </p:nvGrpSpPr>
        <p:grpSpPr>
          <a:xfrm>
            <a:off x="3017652" y="1306688"/>
            <a:ext cx="6156695" cy="1386317"/>
            <a:chOff x="3017652" y="1306688"/>
            <a:chExt cx="6156695" cy="1386317"/>
          </a:xfrm>
        </p:grpSpPr>
        <p:sp>
          <p:nvSpPr>
            <p:cNvPr id="6" name="slide6_shape1"/>
            <p:cNvSpPr/>
            <p:nvPr/>
          </p:nvSpPr>
          <p:spPr>
            <a:xfrm>
              <a:off x="3017652" y="1306688"/>
              <a:ext cx="598093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2020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8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endParaRPr sz="20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7" name="slide6_shape2"/>
            <p:cNvSpPr/>
            <p:nvPr/>
          </p:nvSpPr>
          <p:spPr>
            <a:xfrm>
              <a:off x="4128427" y="1799791"/>
              <a:ext cx="4259416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&lt;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slide6_shape3"/>
            <p:cNvSpPr/>
            <p:nvPr/>
          </p:nvSpPr>
          <p:spPr>
            <a:xfrm>
              <a:off x="3193409" y="2292895"/>
              <a:ext cx="598093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중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헤비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유저들의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비중이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많은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것을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있음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sp>
        <p:nvSpPr>
          <p:cNvPr id="9" name="slide6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0" name="slide6_shape5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6_shape6"/>
          <p:cNvSpPr/>
          <p:nvPr/>
        </p:nvSpPr>
        <p:spPr>
          <a:xfrm>
            <a:off x="7412464" y="4416792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7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7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7_picture2"/>
          <p:cNvPicPr>
            <a:picLocks noChangeAspect="1"/>
          </p:cNvPicPr>
          <p:nvPr/>
        </p:nvPicPr>
        <p:blipFill>
          <a:blip r:embed="rId3" cstate="print"/>
          <a:srcRect b="4722" l="2605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7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7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t="1069" b="6076" l="1617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7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slide7_group2"/>
          <p:cNvGrpSpPr>
            <a:grpSpLocks/>
          </p:cNvGrpSpPr>
          <p:nvPr/>
        </p:nvGrpSpPr>
        <p:grpSpPr>
          <a:xfrm>
            <a:off x="7565511" y="3331002"/>
            <a:ext cx="4232713" cy="850242"/>
            <a:chOff x="7565511" y="3331002"/>
            <a:chExt cx="4232713" cy="850242"/>
          </a:xfrm>
        </p:grpSpPr>
        <p:sp>
          <p:nvSpPr>
            <p:cNvPr id="11" name="slide7_shape4"/>
            <p:cNvSpPr/>
            <p:nvPr/>
          </p:nvSpPr>
          <p:spPr>
            <a:xfrm>
              <a:off x="7897201" y="3331002"/>
              <a:ext cx="3570874" cy="369332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1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인당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평균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이용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건수가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rgbClr val="930f2e"/>
                  </a:solidFill>
                  <a:ea typeface="+mn-cs"/>
                </a:rPr>
                <a:t>감소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만큼</a:t>
              </a:r>
            </a:p>
          </p:txBody>
        </p:sp>
        <p:sp>
          <p:nvSpPr>
            <p:cNvPr id="12" name="slide7_shape5"/>
            <p:cNvSpPr/>
            <p:nvPr/>
          </p:nvSpPr>
          <p:spPr>
            <a:xfrm>
              <a:off x="7565511" y="3811912"/>
              <a:ext cx="4232713" cy="369332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1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인당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평균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이용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시간도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비슷한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폭으로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rgbClr val="930f2e"/>
                  </a:solidFill>
                  <a:ea typeface="+mn-cs"/>
                </a:rPr>
                <a:t>감소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8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8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8_picture2"/>
          <p:cNvPicPr>
            <a:picLocks noChangeAspect="1"/>
          </p:cNvPicPr>
          <p:nvPr/>
        </p:nvPicPr>
        <p:blipFill>
          <a:blip r:embed="rId3" cstate="print"/>
          <a:srcRect b="4722" l="2605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8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8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t="1069" b="6076" l="1617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8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slide8_shape4"/>
          <p:cNvSpPr/>
          <p:nvPr/>
        </p:nvSpPr>
        <p:spPr>
          <a:xfrm>
            <a:off x="8285872" y="764704"/>
            <a:ext cx="739593" cy="644791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41300" kern="1200">
                <a:solidFill>
                  <a:srgbClr val="6f0b23"/>
                </a:solidFill>
                <a:latin typeface="나눔스퀘어 Bold"/>
                <a:ea typeface="나눔스퀘어 Bold"/>
                <a:cs typeface="+mn-cs"/>
              </a:rPr>
              <a:t>?</a:t>
            </a:r>
            <a:endParaRPr sz="41300" kern="1200">
              <a:solidFill>
                <a:srgbClr val="6f0b23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8_shape5"/>
          <p:cNvSpPr/>
          <p:nvPr/>
        </p:nvSpPr>
        <p:spPr>
          <a:xfrm>
            <a:off x="7941295" y="2854648"/>
            <a:ext cx="3754464" cy="52322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이동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거리는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이용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건수와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무관하게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</a:p>
          <a:p>
            <a:pPr algn="ctr" marL="0">
              <a:lnSpc>
                <a:spcPct val="100000"/>
              </a:lnSpc>
              <a:buNone/>
            </a:pP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2020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7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월부터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급격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감소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이후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낮은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값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유지</a:t>
            </a:r>
          </a:p>
        </p:txBody>
      </p:sp>
      <p:sp>
        <p:nvSpPr>
          <p:cNvPr id="12" name="slide8_shape6"/>
          <p:cNvSpPr/>
          <p:nvPr/>
        </p:nvSpPr>
        <p:spPr>
          <a:xfrm>
            <a:off x="7370256" y="3634571"/>
            <a:ext cx="4896543" cy="73866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아닐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계절적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영향으로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볼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있으나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</a:p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시간이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인지되었음에도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측정된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없다는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의문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3" name="slide8_shape7"/>
          <p:cNvSpPr/>
          <p:nvPr/>
        </p:nvSpPr>
        <p:spPr>
          <a:xfrm>
            <a:off x="7567791" y="4780080"/>
            <a:ext cx="4501472" cy="30777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따라서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이동거리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컬럼의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판단됨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3087162" y="3198167"/>
            <a:ext cx="6017676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2-2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지하철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승객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kbjoong7(kbjoong7)</cp:lastModifiedBy>
  <dcterms:modified xsi:type="dcterms:W3CDTF">2021-10-06T02:20:15Z</dcterms:modified>
</cp:coreProperties>
</file>