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25" Type="http://schemas.openxmlformats.org/officeDocument/2006/relationships/theme" Target="theme/theme1.xml"/><Relationship Id="rId23" Type="http://schemas.openxmlformats.org/officeDocument/2006/relationships/viewProps" Target="viewProps.xml"/></Relationships>

</file>

<file path=ppt/notesMasters/_rels/notesMaster1.xml.rels><?xml version='1.0' encoding='UTF-8' standalone='yes'?><Relationships xmlns='http://schemas.openxmlformats.org/package/2006/relationships'><Relationship Id='rId1' Type='http://schemas.openxmlformats.org/officeDocument/2006/relationships/theme' Target='../theme/theme3.xml'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4" name="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/>
            </a:r>
          </a:p>
          <a:p>
            <a:pPr lvl="1"/>
            <a:r>
              <a:rPr lang="ko-KR" altLang="en-US" smtClean="0"/>
              <a:t/>
            </a:r>
          </a:p>
          <a:p>
            <a:pPr lvl="2"/>
            <a:r>
              <a:rPr lang="ko-KR" altLang="en-US" smtClean="0"/>
              <a:t/>
            </a:r>
          </a:p>
          <a:p>
            <a:pPr lvl="3"/>
            <a:r>
              <a:rPr lang="ko-KR" altLang="en-US" smtClean="0"/>
              <a:t/>
            </a:r>
          </a:p>
          <a:p>
            <a:pPr lvl="4"/>
            <a:r>
              <a:rPr lang="ko-KR" altLang="en-US" smtClean="0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#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<Relationships xmlns='http://schemas.openxmlformats.org/package/2006/relationships'><Relationship Id='rId2' Type='http://schemas.openxmlformats.org/officeDocument/2006/relationships/slide' Target='../slides/slide2.xml'/><Relationship Id='rId1' Type='http://schemas.openxmlformats.org/officeDocument/2006/relationships/notesMaster' Target='../notesMasters/notesMaster1.xml'/></Relationships>
</file>

<file path=ppt/notesSlides/_rels/notesSlide5.xml.rels><?xml version='1.0' encoding='UTF-8' standalone='yes'?><Relationships xmlns='http://schemas.openxmlformats.org/package/2006/relationships'><Relationship Id='rId2' Type='http://schemas.openxmlformats.org/officeDocument/2006/relationships/slide' Target='../slides/slide5.xml'/><Relationship Id='rId1' Type='http://schemas.openxmlformats.org/officeDocument/2006/relationships/notesMaster' Target='../notesMasters/notesMaster1.xml'/></Relationships>
</file>

<file path=ppt/notesSlides/_rels/notesSlide8.xml.rels><?xml version='1.0' encoding='UTF-8' standalone='yes'?><Relationships xmlns='http://schemas.openxmlformats.org/package/2006/relationships'><Relationship Id='rId2' Type='http://schemas.openxmlformats.org/officeDocument/2006/relationships/slide' Target='../slides/slide8.xml'/><Relationship Id='rId1' Type='http://schemas.openxmlformats.org/officeDocument/2006/relationships/notesMaster' Target='../notesMasters/notesMaster1.xml'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 슬라이드와 고민 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이용 시간 아니고 이용 건수 맞나요?? 확인 부탁드려요!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/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10/7/2021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10/7/2021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10/7/2021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10/7/2021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10/7/2021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10/7/2021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10/7/2021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10/7/2021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2" Type="http://schemas.openxmlformats.org/officeDocument/2006/relationships/image" Target="../media/3d1545d0-e797-43f1-bf96-e6d7b324adcc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2" Type="http://schemas.openxmlformats.org/officeDocument/2006/relationships/image" Target="../media/image15.png"/><Relationship Id="rId4" Type="http://schemas.openxmlformats.org/officeDocument/2006/relationships/image" Target="../media/image16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5" Type="http://schemas.openxmlformats.org/officeDocument/2006/relationships/image" Target="../media/image11.png"/><Relationship Id="rId3" Type="http://schemas.openxmlformats.org/officeDocument/2006/relationships/image" Target="../media/image14.jpeg"/><Relationship Id="rId6" Type="http://schemas.openxmlformats.org/officeDocument/2006/relationships/image" Target="../media/image2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4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4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4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5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7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1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7552231" y="2636912"/>
            <a:ext cx="3086924" cy="1584176"/>
          </a:xfrm>
          <a:prstGeom prst="rect">
            <a:avLst/>
          </a:prstGeom>
          <a:noFill/>
        </p:spPr>
      </p:pic>
      <p:sp>
        <p:nvSpPr>
          <p:cNvPr id="6" name="slide1_shape2"/>
          <p:cNvSpPr/>
          <p:nvPr/>
        </p:nvSpPr>
        <p:spPr>
          <a:xfrm>
            <a:off x="2265288" y="3167390"/>
            <a:ext cx="4910832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</a:p>
        </p:txBody>
      </p:sp>
      <p:sp>
        <p:nvSpPr>
          <p:cNvPr id="7" name="slide1_shape3"/>
          <p:cNvSpPr/>
          <p:nvPr/>
        </p:nvSpPr>
        <p:spPr>
          <a:xfrm>
            <a:off x="9582864" y="5945125"/>
            <a:ext cx="237626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211008 </a:t>
            </a:r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스파게티팀</a:t>
            </a:r>
          </a:p>
        </p:txBody>
      </p:sp>
      <p:sp>
        <p:nvSpPr>
          <p:cNvPr id="8" name="slide1_shape4"/>
          <p:cNvSpPr/>
          <p:nvPr/>
        </p:nvSpPr>
        <p:spPr>
          <a:xfrm>
            <a:off x="9613344" y="6275941"/>
            <a:ext cx="2376264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김범중</a:t>
            </a:r>
            <a:r>
              <a:rPr lang="en-US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정진우</a:t>
            </a:r>
            <a:r>
              <a:rPr lang="en-US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가채원</a:t>
            </a:r>
            <a:r>
              <a:rPr lang="en-US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윤진훈</a:t>
            </a:r>
            <a:endParaRPr sz="1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9" name="slide1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1304" y="5958348"/>
            <a:ext cx="1141080" cy="6390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0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grpSp>
        <p:nvGrpSpPr>
          <p:cNvPr id="6" name="slide10_group2"/>
          <p:cNvGrpSpPr>
            <a:grpSpLocks/>
          </p:cNvGrpSpPr>
          <p:nvPr/>
        </p:nvGrpSpPr>
        <p:grpSpPr>
          <a:xfrm>
            <a:off x="2495600" y="2420888"/>
            <a:ext cx="7200800" cy="3646154"/>
            <a:chOff x="2495600" y="2420888"/>
            <a:chExt cx="7200800" cy="3646154"/>
          </a:xfrm>
        </p:grpSpPr>
        <p:pic>
          <p:nvPicPr>
            <p:cNvPr id="7" name="slide10_picture2" descr="이미지"/>
            <p:cNvPicPr>
              <a:picLocks noChangeAspect="1"/>
            </p:cNvPicPr>
            <p:nvPr/>
          </p:nvPicPr>
          <p:blipFill>
            <a:blip r:embed="rId3" cstate="print"/>
            <a:srcRect t="3344" r="5720" b="4375" l="2481"/>
            <a:stretch>
              <a:fillRect/>
            </a:stretch>
          </p:blipFill>
          <p:spPr>
            <a:xfrm>
              <a:off x="2495600" y="2420888"/>
              <a:ext cx="7200800" cy="3646154"/>
            </a:xfrm>
            <a:prstGeom prst="rect">
              <a:avLst/>
            </a:prstGeom>
          </p:spPr>
        </p:pic>
        <p:sp>
          <p:nvSpPr>
            <p:cNvPr id="8" name="slide10_shape3"/>
            <p:cNvSpPr/>
            <p:nvPr/>
          </p:nvSpPr>
          <p:spPr>
            <a:xfrm>
              <a:off x="4136088" y="3515338"/>
              <a:ext cx="343629" cy="321897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0_shape4"/>
            <p:cNvSpPr/>
            <p:nvPr/>
          </p:nvSpPr>
          <p:spPr>
            <a:xfrm>
              <a:off x="2972214" y="3193440"/>
              <a:ext cx="343629" cy="321897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0_shape5"/>
            <p:cNvSpPr/>
            <p:nvPr/>
          </p:nvSpPr>
          <p:spPr>
            <a:xfrm>
              <a:off x="5314929" y="3052930"/>
              <a:ext cx="343629" cy="321897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0_shape6"/>
            <p:cNvSpPr/>
            <p:nvPr/>
          </p:nvSpPr>
          <p:spPr>
            <a:xfrm>
              <a:off x="6489805" y="3135874"/>
              <a:ext cx="343629" cy="321897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0_shape7"/>
            <p:cNvSpPr/>
            <p:nvPr/>
          </p:nvSpPr>
          <p:spPr>
            <a:xfrm>
              <a:off x="8832521" y="3032492"/>
              <a:ext cx="343629" cy="321897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0_shape8"/>
            <p:cNvSpPr/>
            <p:nvPr/>
          </p:nvSpPr>
          <p:spPr>
            <a:xfrm>
              <a:off x="4194817" y="5504630"/>
              <a:ext cx="214053" cy="521535"/>
            </a:xfrm>
            <a:prstGeom prst="roundRect">
              <a:avLst>
                <a:gd name="adj" fmla="val 19044"/>
              </a:avLst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0_shape9"/>
            <p:cNvSpPr/>
            <p:nvPr/>
          </p:nvSpPr>
          <p:spPr>
            <a:xfrm>
              <a:off x="3013874" y="5505960"/>
              <a:ext cx="214053" cy="521535"/>
            </a:xfrm>
            <a:prstGeom prst="roundRect">
              <a:avLst>
                <a:gd name="adj" fmla="val 19044"/>
              </a:avLst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0_shape10"/>
            <p:cNvSpPr/>
            <p:nvPr/>
          </p:nvSpPr>
          <p:spPr>
            <a:xfrm>
              <a:off x="6544275" y="5504630"/>
              <a:ext cx="214053" cy="521535"/>
            </a:xfrm>
            <a:prstGeom prst="roundRect">
              <a:avLst>
                <a:gd name="adj" fmla="val 19044"/>
              </a:avLst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0_shape11"/>
            <p:cNvSpPr/>
            <p:nvPr/>
          </p:nvSpPr>
          <p:spPr>
            <a:xfrm>
              <a:off x="7711759" y="5504630"/>
              <a:ext cx="214053" cy="521535"/>
            </a:xfrm>
            <a:prstGeom prst="roundRect">
              <a:avLst>
                <a:gd name="adj" fmla="val 19044"/>
              </a:avLst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0_shape12"/>
            <p:cNvSpPr/>
            <p:nvPr/>
          </p:nvSpPr>
          <p:spPr>
            <a:xfrm>
              <a:off x="8886495" y="5504630"/>
              <a:ext cx="214053" cy="521535"/>
            </a:xfrm>
            <a:prstGeom prst="roundRect">
              <a:avLst>
                <a:gd name="adj" fmla="val 19044"/>
              </a:avLst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0_shape13"/>
            <p:cNvSpPr/>
            <p:nvPr/>
          </p:nvSpPr>
          <p:spPr>
            <a:xfrm>
              <a:off x="5362300" y="5504628"/>
              <a:ext cx="214053" cy="521535"/>
            </a:xfrm>
            <a:prstGeom prst="roundRect">
              <a:avLst>
                <a:gd name="adj" fmla="val 19044"/>
              </a:avLst>
            </a:prstGeom>
            <a:solidFill>
              <a:schemeClr val="bg1">
                <a:alpha val="45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slide10_group3"/>
          <p:cNvGrpSpPr>
            <a:grpSpLocks/>
          </p:cNvGrpSpPr>
          <p:nvPr/>
        </p:nvGrpSpPr>
        <p:grpSpPr>
          <a:xfrm>
            <a:off x="3395700" y="1099036"/>
            <a:ext cx="5400600" cy="804625"/>
            <a:chOff x="3395700" y="1099036"/>
            <a:chExt cx="5400600" cy="804625"/>
          </a:xfrm>
        </p:grpSpPr>
        <p:sp>
          <p:nvSpPr>
            <p:cNvPr id="20" name="slide10_shape14"/>
            <p:cNvSpPr/>
            <p:nvPr/>
          </p:nvSpPr>
          <p:spPr>
            <a:xfrm>
              <a:off x="3395700" y="1441996"/>
              <a:ext cx="5400600" cy="461665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매년</a:t>
              </a:r>
              <a:r>
                <a:rPr lang="en-US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3</a:t>
              </a:r>
              <a:r>
                <a:rPr lang="ko-KR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월</a:t>
              </a:r>
              <a:r>
                <a:rPr lang="en-US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기준</a:t>
              </a:r>
              <a:r>
                <a:rPr lang="en-US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대비</a:t>
              </a:r>
              <a:r>
                <a:rPr lang="en-US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2020</a:t>
              </a:r>
              <a:r>
                <a:rPr lang="ko-KR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년도</a:t>
              </a:r>
              <a:r>
                <a:rPr lang="en-US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3</a:t>
              </a:r>
              <a:r>
                <a:rPr lang="ko-KR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월의</a:t>
              </a:r>
              <a:r>
                <a:rPr lang="en-US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감소</a:t>
              </a:r>
              <a:r>
                <a:rPr lang="en-US" altLang="en-US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</a:p>
          </p:txBody>
        </p:sp>
        <p:sp>
          <p:nvSpPr>
            <p:cNvPr id="21" name="slide10_shape15"/>
            <p:cNvSpPr/>
            <p:nvPr/>
          </p:nvSpPr>
          <p:spPr>
            <a:xfrm>
              <a:off x="6294856" y="1099036"/>
              <a:ext cx="1494064" cy="400110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발생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1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1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1_picture2" descr="이미지"/>
          <p:cNvPicPr>
            <a:picLocks noChangeAspect="1"/>
          </p:cNvPicPr>
          <p:nvPr/>
        </p:nvPicPr>
        <p:blipFill>
          <a:blip r:embed="rId3" cstate="print"/>
          <a:srcRect t="5145" b="9947" l="4343"/>
          <a:stretch>
            <a:fillRect/>
          </a:stretch>
        </p:blipFill>
        <p:spPr>
          <a:xfrm>
            <a:off x="2475228" y="2484721"/>
            <a:ext cx="7241544" cy="3456384"/>
          </a:xfrm>
          <a:prstGeom prst="rect">
            <a:avLst/>
          </a:prstGeom>
        </p:spPr>
      </p:pic>
      <p:sp>
        <p:nvSpPr>
          <p:cNvPr id="7" name="slide11_shape3"/>
          <p:cNvSpPr/>
          <p:nvPr/>
        </p:nvSpPr>
        <p:spPr>
          <a:xfrm>
            <a:off x="2675620" y="1236445"/>
            <a:ext cx="6840761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2020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년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3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월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~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2021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년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2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월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전년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대비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많은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b="1" kern="1200">
                <a:solidFill>
                  <a:srgbClr val="ff0000"/>
                </a:solidFill>
                <a:latin typeface="나눔스퀘어 Bold"/>
                <a:ea typeface="나눔스퀘어 Bold"/>
                <a:cs typeface="+mn-cs"/>
              </a:rPr>
              <a:t>감소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경향</a:t>
            </a:r>
          </a:p>
        </p:txBody>
      </p:sp>
      <p:sp>
        <p:nvSpPr>
          <p:cNvPr id="8" name="slide11_shape4"/>
          <p:cNvSpPr/>
          <p:nvPr/>
        </p:nvSpPr>
        <p:spPr>
          <a:xfrm>
            <a:off x="4223792" y="1700808"/>
            <a:ext cx="3744416" cy="5078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2021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년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3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월부터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b="1" kern="1200">
                <a:solidFill>
                  <a:schemeClr val="accent1"/>
                </a:solidFill>
                <a:latin typeface="나눔스퀘어 Bold"/>
                <a:ea typeface="나눔스퀘어 Bold"/>
                <a:cs typeface="+mn-cs"/>
              </a:rPr>
              <a:t>증가</a:t>
            </a:r>
            <a:r>
              <a:rPr lang="en-US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>
                    <a:alpha val="100000"/>
                  </a:schemeClr>
                </a:solidFill>
                <a:latin typeface="나눔스퀘어 Bold"/>
                <a:ea typeface="나눔스퀘어 Bold"/>
                <a:cs typeface="+mn-cs"/>
              </a:rPr>
              <a:t>경향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33584158020166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2125" y="981109"/>
            <a:ext cx="10007749" cy="5381438"/>
          </a:xfrm>
          <a:prstGeom prst="rect">
            <a:avLst/>
          </a:prstGeom>
        </p:spPr>
      </p:pic>
      <p:pic>
        <p:nvPicPr>
          <p:cNvPr id="4" name="nppt_16335753609241645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5" name="nppt_16335753609241646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6" name="nppt_16335753609241647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sp>
        <p:nvSpPr>
          <p:cNvPr id="7" name="nppt_16335753609241649"/>
          <p:cNvSpPr/>
          <p:nvPr/>
        </p:nvSpPr>
        <p:spPr>
          <a:xfrm>
            <a:off x="4626340" y="1234353"/>
            <a:ext cx="6840761" cy="39177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2020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3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월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~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2021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7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월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전년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대비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많은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ff0000"/>
                </a:solidFill>
                <a:ea typeface="+mn-cs"/>
              </a:rPr>
              <a:t>감소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경향</a:t>
            </a:r>
          </a:p>
        </p:txBody>
      </p:sp>
      <p:sp>
        <p:nvSpPr>
          <p:cNvPr id="8" name="nppt_16335753609241651"/>
          <p:cNvSpPr/>
          <p:nvPr/>
        </p:nvSpPr>
        <p:spPr>
          <a:xfrm>
            <a:off x="6089380" y="1780012"/>
            <a:ext cx="3744416" cy="39177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2021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8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월부터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chemeClr val="accent1">
                    <a:alpha val="100000"/>
                  </a:schemeClr>
                </a:solidFill>
                <a:ea typeface="+mn-cs"/>
              </a:rPr>
              <a:t>증가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경향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2_picture1" descr="택배 대란&amp;#39; 피해간 추석…현장은 &amp;quot;분류작업 여전&amp;quot; | 연합뉴스TV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12_shape1"/>
          <p:cNvSpPr/>
          <p:nvPr/>
        </p:nvSpPr>
        <p:spPr>
          <a:xfrm>
            <a:off x="2" y="-27384"/>
            <a:ext cx="12191998" cy="688538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2_shape2"/>
          <p:cNvSpPr/>
          <p:nvPr/>
        </p:nvSpPr>
        <p:spPr>
          <a:xfrm>
            <a:off x="2" y="-13692"/>
            <a:ext cx="6078878" cy="688538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2_shape3"/>
          <p:cNvSpPr/>
          <p:nvPr/>
        </p:nvSpPr>
        <p:spPr>
          <a:xfrm>
            <a:off x="2599984" y="2417327"/>
            <a:ext cx="878914" cy="58477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32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</a:t>
            </a:r>
            <a:endParaRPr sz="32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" name="slide12_shape4"/>
          <p:cNvSpPr/>
          <p:nvPr/>
        </p:nvSpPr>
        <p:spPr>
          <a:xfrm>
            <a:off x="663177" y="3198167"/>
            <a:ext cx="4752528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1774" y="788450"/>
            <a:ext cx="6548452" cy="3064838"/>
          </a:xfrm>
          <a:prstGeom prst="rect">
            <a:avLst/>
          </a:prstGeom>
        </p:spPr>
      </p:pic>
      <p:sp>
        <p:nvSpPr>
          <p:cNvPr id="4" name="slide13_shape1"/>
          <p:cNvSpPr/>
          <p:nvPr/>
        </p:nvSpPr>
        <p:spPr>
          <a:xfrm>
            <a:off x="1431399" y="396506"/>
            <a:ext cx="3567002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13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pic>
        <p:nvPicPr>
          <p:cNvPr id="6" name="slide1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1774" y="3853288"/>
            <a:ext cx="6459400" cy="2823150"/>
          </a:xfrm>
          <a:prstGeom prst="rect">
            <a:avLst/>
          </a:prstGeom>
        </p:spPr>
      </p:pic>
      <p:sp>
        <p:nvSpPr>
          <p:cNvPr id="7" name="slide13_shape2"/>
          <p:cNvSpPr/>
          <p:nvPr/>
        </p:nvSpPr>
        <p:spPr>
          <a:xfrm>
            <a:off x="10545897" y="6468925"/>
            <a:ext cx="1454759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13_shape3"/>
          <p:cNvSpPr/>
          <p:nvPr/>
        </p:nvSpPr>
        <p:spPr>
          <a:xfrm>
            <a:off x="3169467" y="6394197"/>
            <a:ext cx="276636" cy="27612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3_shape4"/>
          <p:cNvSpPr/>
          <p:nvPr/>
        </p:nvSpPr>
        <p:spPr>
          <a:xfrm>
            <a:off x="4377968" y="6393147"/>
            <a:ext cx="276636" cy="27612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3_shape5"/>
          <p:cNvSpPr/>
          <p:nvPr/>
        </p:nvSpPr>
        <p:spPr>
          <a:xfrm>
            <a:off x="7970625" y="6394580"/>
            <a:ext cx="276636" cy="27612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3_shape6"/>
          <p:cNvSpPr/>
          <p:nvPr/>
        </p:nvSpPr>
        <p:spPr>
          <a:xfrm>
            <a:off x="3466423" y="3543479"/>
            <a:ext cx="276636" cy="27612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3_shape7"/>
          <p:cNvSpPr/>
          <p:nvPr/>
        </p:nvSpPr>
        <p:spPr>
          <a:xfrm>
            <a:off x="4706525" y="3541040"/>
            <a:ext cx="276636" cy="27612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3_shape8"/>
          <p:cNvSpPr/>
          <p:nvPr/>
        </p:nvSpPr>
        <p:spPr>
          <a:xfrm>
            <a:off x="8426559" y="3541040"/>
            <a:ext cx="276636" cy="27612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4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 l="1670"/>
          <a:stretch>
            <a:fillRect/>
          </a:stretch>
        </p:blipFill>
        <p:spPr>
          <a:xfrm>
            <a:off x="5765336" y="3212976"/>
            <a:ext cx="6426660" cy="3676392"/>
          </a:xfrm>
          <a:prstGeom prst="rect">
            <a:avLst/>
          </a:prstGeom>
          <a:noFill/>
        </p:spPr>
      </p:pic>
      <p:pic>
        <p:nvPicPr>
          <p:cNvPr id="4" name="slide14_picture2" descr="택배 대란&amp;#39; 피해간 추석…현장은 &amp;quot;분류작업 여전&amp;quot; | 연합뉴스TV"/>
          <p:cNvPicPr>
            <a:picLocks noChangeAspect="1"/>
          </p:cNvPicPr>
          <p:nvPr/>
        </p:nvPicPr>
        <p:blipFill>
          <a:blip r:embed="rId3" cstate="print"/>
          <a:srcRect t="8742" r="8742"/>
          <a:stretch>
            <a:fillRect/>
          </a:stretch>
        </p:blipFill>
        <p:spPr>
          <a:xfrm>
            <a:off x="-6736" y="3429000"/>
            <a:ext cx="6096000" cy="3429000"/>
          </a:xfrm>
          <a:prstGeom prst="rect">
            <a:avLst/>
          </a:prstGeom>
          <a:noFill/>
        </p:spPr>
      </p:pic>
      <p:pic>
        <p:nvPicPr>
          <p:cNvPr id="5" name="slide14_picture3" descr="서울시민, &amp;#39;주차공유&amp;#39; 가장 기대” : 네이버 포스트"/>
          <p:cNvPicPr>
            <a:picLocks noChangeAspect="1"/>
          </p:cNvPicPr>
          <p:nvPr/>
        </p:nvPicPr>
        <p:blipFill>
          <a:blip r:embed="rId4" cstate="print"/>
          <a:srcRect t="18182" l="7756"/>
          <a:stretch>
            <a:fillRect/>
          </a:stretch>
        </p:blipFill>
        <p:spPr>
          <a:xfrm>
            <a:off x="-2" y="-2"/>
            <a:ext cx="6096000" cy="3429002"/>
          </a:xfrm>
          <a:prstGeom prst="rect">
            <a:avLst/>
          </a:prstGeom>
          <a:noFill/>
        </p:spPr>
      </p:pic>
      <p:pic>
        <p:nvPicPr>
          <p:cNvPr id="6" name="slide14_picture4" descr="서울지하철노선도 보기"/>
          <p:cNvPicPr>
            <a:picLocks noChangeAspect="1"/>
          </p:cNvPicPr>
          <p:nvPr/>
        </p:nvPicPr>
        <p:blipFill>
          <a:blip r:embed="rId5" cstate="print"/>
          <a:srcRect t="18133" r="2648" b="17959" l="1666"/>
          <a:stretch>
            <a:fillRect/>
          </a:stretch>
        </p:blipFill>
        <p:spPr>
          <a:xfrm>
            <a:off x="6096000" y="-2"/>
            <a:ext cx="6096000" cy="3429001"/>
          </a:xfrm>
          <a:prstGeom prst="rect">
            <a:avLst/>
          </a:prstGeom>
          <a:noFill/>
        </p:spPr>
      </p:pic>
      <p:sp>
        <p:nvSpPr>
          <p:cNvPr id="7" name="slide14_shape1"/>
          <p:cNvSpPr/>
          <p:nvPr/>
        </p:nvSpPr>
        <p:spPr>
          <a:xfrm>
            <a:off x="-19670" y="1"/>
            <a:ext cx="12211670" cy="6857999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4_shape2"/>
          <p:cNvSpPr/>
          <p:nvPr/>
        </p:nvSpPr>
        <p:spPr>
          <a:xfrm>
            <a:off x="5411924" y="3013501"/>
            <a:ext cx="1368152" cy="83099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  <p:sp>
        <p:nvSpPr>
          <p:cNvPr id="9" name="slide14_shape3"/>
          <p:cNvSpPr/>
          <p:nvPr/>
        </p:nvSpPr>
        <p:spPr>
          <a:xfrm>
            <a:off x="4115780" y="1988840"/>
            <a:ext cx="3960440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내용</a:t>
            </a:r>
            <a:r>
              <a:rPr lang="en-US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짧게</a:t>
            </a:r>
            <a:r>
              <a:rPr lang="en-US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한</a:t>
            </a:r>
            <a:r>
              <a:rPr lang="en-US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3200" kern="1200">
                <a:solidFill>
                  <a:schemeClr val="accent2"/>
                </a:solidFill>
                <a:latin typeface="나눔스퀘어 Bold"/>
                <a:ea typeface="나눔스퀘어 Bold"/>
                <a:cs typeface="+mn-cs"/>
              </a:rPr>
              <a:t>문장으로</a:t>
            </a:r>
          </a:p>
        </p:txBody>
      </p:sp>
      <p:sp>
        <p:nvSpPr>
          <p:cNvPr id="10" name="slide14_shape4"/>
          <p:cNvSpPr/>
          <p:nvPr/>
        </p:nvSpPr>
        <p:spPr>
          <a:xfrm>
            <a:off x="1431399" y="396506"/>
            <a:ext cx="556563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  <p:pic>
        <p:nvPicPr>
          <p:cNvPr id="11" name="slide14_picture5" descr="AI Can Help Scientists Find a Covid-19 Vaccine | WIRED"/>
          <p:cNvPicPr>
            <a:picLocks noChangeAspect="1"/>
          </p:cNvPicPr>
          <p:nvPr/>
        </p:nvPicPr>
        <p:blipFill>
          <a:blip r:embed="rId6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1431399" y="396506"/>
            <a:ext cx="2186817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프로젝트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주요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이슈</a:t>
            </a:r>
          </a:p>
        </p:txBody>
      </p:sp>
      <p:pic>
        <p:nvPicPr>
          <p:cNvPr id="4" name="slide15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15_group6"/>
          <p:cNvGrpSpPr>
            <a:grpSpLocks/>
          </p:cNvGrpSpPr>
          <p:nvPr/>
        </p:nvGrpSpPr>
        <p:grpSpPr>
          <a:xfrm>
            <a:off x="2351584" y="1268760"/>
            <a:ext cx="8522247" cy="4782838"/>
            <a:chOff x="2351584" y="1268760"/>
            <a:chExt cx="8522247" cy="4782838"/>
          </a:xfrm>
        </p:grpSpPr>
        <p:sp>
          <p:nvSpPr>
            <p:cNvPr id="6" name="slide15_shape2"/>
            <p:cNvSpPr/>
            <p:nvPr/>
          </p:nvSpPr>
          <p:spPr>
            <a:xfrm>
              <a:off x="2351584" y="1596461"/>
              <a:ext cx="1951175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코로나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확진자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7" name="slide15_shape3"/>
            <p:cNvSpPr/>
            <p:nvPr/>
          </p:nvSpPr>
          <p:spPr>
            <a:xfrm>
              <a:off x="2531958" y="4143219"/>
              <a:ext cx="1717137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지하철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승객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8" name="slide15_shape4"/>
            <p:cNvSpPr/>
            <p:nvPr/>
          </p:nvSpPr>
          <p:spPr>
            <a:xfrm>
              <a:off x="2822284" y="2869840"/>
              <a:ext cx="141897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공공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자전거</a:t>
              </a:r>
            </a:p>
          </p:txBody>
        </p:sp>
        <p:sp>
          <p:nvSpPr>
            <p:cNvPr id="9" name="slide15_shape5"/>
            <p:cNvSpPr/>
            <p:nvPr/>
          </p:nvSpPr>
          <p:spPr>
            <a:xfrm>
              <a:off x="2524125" y="5416599"/>
              <a:ext cx="1717137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r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온라인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거래액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15_shape6"/>
            <p:cNvSpPr/>
            <p:nvPr/>
          </p:nvSpPr>
          <p:spPr>
            <a:xfrm>
              <a:off x="4871219" y="1591165"/>
              <a:ext cx="4356484" cy="276999"/>
            </a:xfrm>
            <a:prstGeom prst="rect">
              <a:avLst/>
            </a:prstGeom>
            <a:solidFill>
              <a:schemeClr val="bg1">
                <a:alpha val="70000"/>
                <a:lumMod val="50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5_shape7"/>
            <p:cNvSpPr/>
            <p:nvPr/>
          </p:nvSpPr>
          <p:spPr>
            <a:xfrm>
              <a:off x="4837971" y="1596321"/>
              <a:ext cx="439248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ctr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해당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마지막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일자를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기준으로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-&gt;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생성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2" name="slide15_shape8"/>
            <p:cNvSpPr/>
            <p:nvPr/>
          </p:nvSpPr>
          <p:spPr>
            <a:xfrm>
              <a:off x="4735156" y="1279937"/>
              <a:ext cx="3595203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3" name="slide15_shape9"/>
            <p:cNvSpPr/>
            <p:nvPr/>
          </p:nvSpPr>
          <p:spPr>
            <a:xfrm>
              <a:off x="4763652" y="1922189"/>
              <a:ext cx="5115580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라이브의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대조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4" name="slide15_shape10"/>
            <p:cNvSpPr/>
            <p:nvPr/>
          </p:nvSpPr>
          <p:spPr>
            <a:xfrm>
              <a:off x="8503815" y="1280089"/>
              <a:ext cx="2370016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누적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필요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5" name="slide15_shape11"/>
            <p:cNvSpPr/>
            <p:nvPr/>
          </p:nvSpPr>
          <p:spPr>
            <a:xfrm>
              <a:off x="8258491" y="1268760"/>
              <a:ext cx="432048" cy="27700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+ 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15_shape12"/>
            <p:cNvSpPr/>
            <p:nvPr/>
          </p:nvSpPr>
          <p:spPr>
            <a:xfrm>
              <a:off x="4732225" y="4007280"/>
              <a:ext cx="3045262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15_shape13"/>
            <p:cNvSpPr/>
            <p:nvPr/>
          </p:nvSpPr>
          <p:spPr>
            <a:xfrm>
              <a:off x="4802933" y="4293096"/>
              <a:ext cx="3775428" cy="26499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5_shape14"/>
            <p:cNvSpPr/>
            <p:nvPr/>
          </p:nvSpPr>
          <p:spPr>
            <a:xfrm>
              <a:off x="4763652" y="4296280"/>
              <a:ext cx="377542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날짜를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조건으로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지정하여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새로운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9" name="slide15_shape15"/>
            <p:cNvSpPr/>
            <p:nvPr/>
          </p:nvSpPr>
          <p:spPr>
            <a:xfrm>
              <a:off x="4825160" y="5769771"/>
              <a:ext cx="3433332" cy="274799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5_shape16"/>
            <p:cNvSpPr/>
            <p:nvPr/>
          </p:nvSpPr>
          <p:spPr>
            <a:xfrm>
              <a:off x="4732225" y="5220525"/>
              <a:ext cx="3598134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계속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증가하는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그려지는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.</a:t>
              </a:r>
            </a:p>
          </p:txBody>
        </p:sp>
        <p:sp>
          <p:nvSpPr>
            <p:cNvPr id="21" name="slide15_shape17"/>
            <p:cNvSpPr/>
            <p:nvPr/>
          </p:nvSpPr>
          <p:spPr>
            <a:xfrm>
              <a:off x="4763652" y="5469640"/>
              <a:ext cx="4057670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오름차순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x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∴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문자형으로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인식된다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판단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2" name="slide15_shape18"/>
            <p:cNvSpPr/>
            <p:nvPr/>
          </p:nvSpPr>
          <p:spPr>
            <a:xfrm>
              <a:off x="4798965" y="5774599"/>
              <a:ext cx="3685097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info,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dtype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자료형을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변환해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slide15_shape19"/>
            <p:cNvSpPr/>
            <p:nvPr/>
          </p:nvSpPr>
          <p:spPr>
            <a:xfrm>
              <a:off x="4802934" y="2620511"/>
              <a:ext cx="3982666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결측값과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//N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표현된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존재해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에러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4" name="slide15_shape20"/>
            <p:cNvSpPr/>
            <p:nvPr/>
          </p:nvSpPr>
          <p:spPr>
            <a:xfrm>
              <a:off x="4871219" y="3215122"/>
              <a:ext cx="1538116" cy="26747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5_shape21"/>
            <p:cNvSpPr/>
            <p:nvPr/>
          </p:nvSpPr>
          <p:spPr>
            <a:xfrm>
              <a:off x="4789632" y="2915962"/>
              <a:ext cx="6012191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map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특정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지정되지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않은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전부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NAN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발생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6" name="slide15_shape22"/>
            <p:cNvSpPr/>
            <p:nvPr/>
          </p:nvSpPr>
          <p:spPr>
            <a:xfrm>
              <a:off x="4825159" y="3195441"/>
              <a:ext cx="1697488" cy="276999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replace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/>
        </p:nvSpPr>
        <p:spPr>
          <a:xfrm>
            <a:off x="2207568" y="2944715"/>
            <a:ext cx="3550904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많은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16_shape2"/>
          <p:cNvSpPr/>
          <p:nvPr/>
        </p:nvSpPr>
        <p:spPr>
          <a:xfrm>
            <a:off x="2207568" y="3834930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매출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품목별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16_shape3"/>
          <p:cNvSpPr/>
          <p:nvPr/>
        </p:nvSpPr>
        <p:spPr>
          <a:xfrm>
            <a:off x="2207568" y="4725144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뉴스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제목을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시각화</a:t>
            </a:r>
          </a:p>
        </p:txBody>
      </p:sp>
      <p:sp>
        <p:nvSpPr>
          <p:cNvPr id="6" name="slide16_shape4"/>
          <p:cNvSpPr/>
          <p:nvPr/>
        </p:nvSpPr>
        <p:spPr>
          <a:xfrm>
            <a:off x="2207568" y="2054500"/>
            <a:ext cx="8241176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파악하기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쉽도록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완성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7" name="slide16_shape5"/>
          <p:cNvSpPr/>
          <p:nvPr/>
        </p:nvSpPr>
        <p:spPr>
          <a:xfrm>
            <a:off x="1431399" y="396506"/>
            <a:ext cx="2518638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개선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사항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(211001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기준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)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8" name="slide16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9" name="slide16_shape6"/>
          <p:cNvSpPr/>
          <p:nvPr/>
        </p:nvSpPr>
        <p:spPr>
          <a:xfrm>
            <a:off x="5113330" y="5580546"/>
            <a:ext cx="1965340" cy="36933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격상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404279" y="3044279"/>
            <a:ext cx="1383441" cy="76944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dist" marL="0" defTabSz="914400" latinLnBrk="1"/>
            <a:r>
              <a:rPr lang="en-US" altLang="ko-KR" sz="4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Q&amp;A</a:t>
            </a:r>
            <a:endParaRPr sz="4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4361420" y="2439012"/>
            <a:ext cx="4320480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2-2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슬라이드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2019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자료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탐색</a:t>
            </a:r>
          </a:p>
        </p:txBody>
      </p:sp>
      <p:sp>
        <p:nvSpPr>
          <p:cNvPr id="4" name="slide18_shape2"/>
          <p:cNvSpPr/>
          <p:nvPr/>
        </p:nvSpPr>
        <p:spPr>
          <a:xfrm>
            <a:off x="4361420" y="3059668"/>
            <a:ext cx="4320480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상품별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판매</a:t>
            </a:r>
          </a:p>
        </p:txBody>
      </p:sp>
      <p:sp>
        <p:nvSpPr>
          <p:cNvPr id="5" name="slide18_shape3"/>
          <p:cNvSpPr/>
          <p:nvPr/>
        </p:nvSpPr>
        <p:spPr>
          <a:xfrm>
            <a:off x="4361420" y="3562316"/>
            <a:ext cx="5472608" cy="92333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나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19,18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증가했던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이유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초반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추석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+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시위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,(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웹크롤링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기사머릿말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2_shape1"/>
          <p:cNvSpPr/>
          <p:nvPr/>
        </p:nvSpPr>
        <p:spPr>
          <a:xfrm>
            <a:off x="-3419" y="-27384"/>
            <a:ext cx="12195417" cy="6885384"/>
          </a:xfrm>
          <a:prstGeom prst="rect">
            <a:avLst/>
          </a:prstGeom>
          <a:solidFill>
            <a:srgbClr val="1a1a1c">
              <a:alpha val="8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-3419" y="-13692"/>
            <a:ext cx="6099420" cy="6885384"/>
          </a:xfrm>
          <a:prstGeom prst="rect">
            <a:avLst/>
          </a:prstGeom>
          <a:solidFill>
            <a:srgbClr val="1a1a1c">
              <a:alpha val="90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" name="slide2_group4"/>
          <p:cNvGrpSpPr>
            <a:grpSpLocks/>
          </p:cNvGrpSpPr>
          <p:nvPr/>
        </p:nvGrpSpPr>
        <p:grpSpPr>
          <a:xfrm>
            <a:off x="911424" y="410885"/>
            <a:ext cx="4502246" cy="6008845"/>
            <a:chOff x="911424" y="410885"/>
            <a:chExt cx="4502246" cy="6008845"/>
          </a:xfrm>
        </p:grpSpPr>
        <p:sp>
          <p:nvSpPr>
            <p:cNvPr id="7" name="slide2_shape3"/>
            <p:cNvSpPr/>
            <p:nvPr/>
          </p:nvSpPr>
          <p:spPr>
            <a:xfrm>
              <a:off x="1268294" y="1547553"/>
              <a:ext cx="2258511" cy="338554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추이</a:t>
              </a:r>
              <a:endParaRPr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slide2_shape4"/>
            <p:cNvSpPr/>
            <p:nvPr/>
          </p:nvSpPr>
          <p:spPr>
            <a:xfrm>
              <a:off x="2678758" y="410885"/>
              <a:ext cx="1098594" cy="646331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36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목차</a:t>
              </a:r>
              <a:endParaRPr sz="3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9" name="slide2_shape5"/>
            <p:cNvSpPr/>
            <p:nvPr/>
          </p:nvSpPr>
          <p:spPr>
            <a:xfrm>
              <a:off x="925552" y="1136852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1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2_shape6"/>
            <p:cNvSpPr/>
            <p:nvPr/>
          </p:nvSpPr>
          <p:spPr>
            <a:xfrm>
              <a:off x="911424" y="2000782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1" name="slide2_shape7"/>
            <p:cNvSpPr/>
            <p:nvPr/>
          </p:nvSpPr>
          <p:spPr>
            <a:xfrm>
              <a:off x="1774956" y="2983668"/>
              <a:ext cx="3638712" cy="276999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공공자전거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이용객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</a:t>
              </a:r>
            </a:p>
          </p:txBody>
        </p:sp>
        <p:sp>
          <p:nvSpPr>
            <p:cNvPr id="12" name="slide2_shape8"/>
            <p:cNvSpPr/>
            <p:nvPr/>
          </p:nvSpPr>
          <p:spPr>
            <a:xfrm>
              <a:off x="1338175" y="2806469"/>
              <a:ext cx="690101" cy="400110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2-1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3" name="slide2_shape9"/>
            <p:cNvSpPr/>
            <p:nvPr/>
          </p:nvSpPr>
          <p:spPr>
            <a:xfrm>
              <a:off x="1774474" y="3421906"/>
              <a:ext cx="2880165" cy="276999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지하철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승객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14" name="slide2_shape10"/>
            <p:cNvSpPr/>
            <p:nvPr/>
          </p:nvSpPr>
          <p:spPr>
            <a:xfrm>
              <a:off x="1331983" y="3244707"/>
              <a:ext cx="690101" cy="400110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2-2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5" name="slide2_shape11"/>
            <p:cNvSpPr/>
            <p:nvPr/>
          </p:nvSpPr>
          <p:spPr>
            <a:xfrm>
              <a:off x="1774472" y="3851511"/>
              <a:ext cx="2523845" cy="276999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온라인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거래액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2_shape12"/>
            <p:cNvSpPr/>
            <p:nvPr/>
          </p:nvSpPr>
          <p:spPr>
            <a:xfrm>
              <a:off x="1323561" y="3674311"/>
              <a:ext cx="690101" cy="400110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2-3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7" name="slide2_shape13"/>
            <p:cNvSpPr/>
            <p:nvPr/>
          </p:nvSpPr>
          <p:spPr>
            <a:xfrm>
              <a:off x="936309" y="4099841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3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8" name="slide2_shape14"/>
            <p:cNvSpPr/>
            <p:nvPr/>
          </p:nvSpPr>
          <p:spPr>
            <a:xfrm>
              <a:off x="922182" y="4862987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4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9" name="slide2_shape15"/>
            <p:cNvSpPr/>
            <p:nvPr/>
          </p:nvSpPr>
          <p:spPr>
            <a:xfrm>
              <a:off x="1338175" y="6050398"/>
              <a:ext cx="972504" cy="338554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개선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사항</a:t>
              </a:r>
            </a:p>
          </p:txBody>
        </p:sp>
        <p:sp>
          <p:nvSpPr>
            <p:cNvPr id="20" name="slide2_shape16"/>
            <p:cNvSpPr/>
            <p:nvPr/>
          </p:nvSpPr>
          <p:spPr>
            <a:xfrm>
              <a:off x="1312427" y="2430275"/>
              <a:ext cx="3638713" cy="338554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변화에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따른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생활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양상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21" name="slide2_shape17"/>
            <p:cNvSpPr/>
            <p:nvPr/>
          </p:nvSpPr>
          <p:spPr>
            <a:xfrm>
              <a:off x="1370079" y="5273852"/>
              <a:ext cx="2017878" cy="338554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프로젝트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중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주요</a:t>
              </a:r>
              <a:r>
                <a:rPr lang="en-US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이슈</a:t>
              </a:r>
            </a:p>
          </p:txBody>
        </p:sp>
        <p:sp>
          <p:nvSpPr>
            <p:cNvPr id="22" name="slide2_shape18"/>
            <p:cNvSpPr/>
            <p:nvPr/>
          </p:nvSpPr>
          <p:spPr>
            <a:xfrm>
              <a:off x="930478" y="5588733"/>
              <a:ext cx="690100" cy="830997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48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5</a:t>
              </a:r>
              <a:endParaRPr sz="4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23" name="slide2_shape19"/>
            <p:cNvSpPr/>
            <p:nvPr/>
          </p:nvSpPr>
          <p:spPr>
            <a:xfrm>
              <a:off x="1370079" y="4533743"/>
              <a:ext cx="574940" cy="338554"/>
            </a:xfrm>
            <a:prstGeom prst="rect">
              <a:avLst/>
            </a:prstGeom>
            <a:noFill/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16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결론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41294" y="396506"/>
            <a:ext cx="2422458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추이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8760296" y="1628800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변화율</a:t>
            </a:r>
          </a:p>
        </p:txBody>
      </p:sp>
      <p:sp>
        <p:nvSpPr>
          <p:cNvPr id="5" name="slide3_shape3"/>
          <p:cNvSpPr/>
          <p:nvPr/>
        </p:nvSpPr>
        <p:spPr>
          <a:xfrm>
            <a:off x="2705304" y="1628800"/>
            <a:ext cx="936104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변화량</a:t>
            </a:r>
          </a:p>
        </p:txBody>
      </p:sp>
      <p:pic>
        <p:nvPicPr>
          <p:cNvPr id="6" name="slide3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3_shape4"/>
          <p:cNvSpPr/>
          <p:nvPr/>
        </p:nvSpPr>
        <p:spPr>
          <a:xfrm>
            <a:off x="9529401" y="6316524"/>
            <a:ext cx="2662599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</a:p>
        </p:txBody>
      </p:sp>
      <p:pic>
        <p:nvPicPr>
          <p:cNvPr id="8" name="slide3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501" y="2586740"/>
            <a:ext cx="6037531" cy="2527392"/>
          </a:xfrm>
          <a:prstGeom prst="rect">
            <a:avLst/>
          </a:prstGeom>
        </p:spPr>
      </p:pic>
      <p:pic>
        <p:nvPicPr>
          <p:cNvPr id="9" name="slide3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0206" y="2586740"/>
            <a:ext cx="5277918" cy="2527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서울시민, &amp;#39;주차공유&amp;#39; 가장 기대” : 네이버 포스트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443" y="-885434"/>
            <a:ext cx="12181636" cy="7725288"/>
          </a:xfrm>
          <a:prstGeom prst="rect">
            <a:avLst/>
          </a:prstGeom>
          <a:noFill/>
        </p:spPr>
      </p:pic>
      <p:sp>
        <p:nvSpPr>
          <p:cNvPr id="4" name="slide4_shape1"/>
          <p:cNvSpPr/>
          <p:nvPr/>
        </p:nvSpPr>
        <p:spPr>
          <a:xfrm>
            <a:off x="-515" y="-18146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4_shape2"/>
          <p:cNvSpPr/>
          <p:nvPr/>
        </p:nvSpPr>
        <p:spPr>
          <a:xfrm>
            <a:off x="-54967" y="0"/>
            <a:ext cx="6150968" cy="6902624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4_shape3"/>
          <p:cNvSpPr/>
          <p:nvPr/>
        </p:nvSpPr>
        <p:spPr>
          <a:xfrm>
            <a:off x="2558783" y="2276872"/>
            <a:ext cx="965990" cy="58477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32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endParaRPr sz="32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" name="slide4_shape4"/>
          <p:cNvSpPr/>
          <p:nvPr/>
        </p:nvSpPr>
        <p:spPr>
          <a:xfrm>
            <a:off x="809530" y="3013501"/>
            <a:ext cx="4464496" cy="83099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  <a:p>
            <a:pPr algn="ctr" marL="0" defTabSz="914400" latinLnBrk="1"/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1790506" y="2031532"/>
            <a:ext cx="8610987" cy="43088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‘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거리두기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’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시행으로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자전거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이용이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5_picture1"/>
          <p:cNvPicPr>
            <a:picLocks noChangeAspect="1"/>
          </p:cNvPicPr>
          <p:nvPr/>
        </p:nvPicPr>
        <p:blipFill>
          <a:blip r:embed="rId2" cstate="print"/>
          <a:srcRect t="5446" r="1622" b="6896"/>
          <a:stretch>
            <a:fillRect/>
          </a:stretch>
        </p:blipFill>
        <p:spPr>
          <a:xfrm>
            <a:off x="1055440" y="2826808"/>
            <a:ext cx="10081120" cy="3122472"/>
          </a:xfrm>
          <a:prstGeom prst="rect">
            <a:avLst/>
          </a:prstGeom>
        </p:spPr>
      </p:pic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2021108" y="1504696"/>
            <a:ext cx="8107751" cy="43088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2020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년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8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월의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건수가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현저히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적은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보아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9" name="slide5_shape5"/>
          <p:cNvSpPr/>
          <p:nvPr/>
        </p:nvSpPr>
        <p:spPr>
          <a:xfrm>
            <a:off x="7176120" y="4287970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텍스트, 실내이(가) 표시된 사진  자동 생성된 설명"/>
          <p:cNvPicPr>
            <a:picLocks noChangeAspect="1"/>
          </p:cNvPicPr>
          <p:nvPr/>
        </p:nvPicPr>
        <p:blipFill>
          <a:blip r:embed="rId2" cstate="print"/>
          <a:srcRect t="6056" r="1680" b="3940"/>
          <a:stretch>
            <a:fillRect/>
          </a:stretch>
        </p:blipFill>
        <p:spPr>
          <a:xfrm>
            <a:off x="757285" y="2909355"/>
            <a:ext cx="10853186" cy="2957378"/>
          </a:xfrm>
          <a:prstGeom prst="rect">
            <a:avLst/>
          </a:prstGeom>
        </p:spPr>
      </p:pic>
      <p:pic>
        <p:nvPicPr>
          <p:cNvPr id="4" name="slide6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6_group1"/>
          <p:cNvGrpSpPr>
            <a:grpSpLocks/>
          </p:cNvGrpSpPr>
          <p:nvPr/>
        </p:nvGrpSpPr>
        <p:grpSpPr>
          <a:xfrm>
            <a:off x="3017652" y="1306688"/>
            <a:ext cx="6156695" cy="1386317"/>
            <a:chOff x="3017652" y="1306688"/>
            <a:chExt cx="6156695" cy="1386317"/>
          </a:xfrm>
        </p:grpSpPr>
        <p:sp>
          <p:nvSpPr>
            <p:cNvPr id="6" name="slide6_shape1"/>
            <p:cNvSpPr/>
            <p:nvPr/>
          </p:nvSpPr>
          <p:spPr>
            <a:xfrm>
              <a:off x="3017652" y="1306688"/>
              <a:ext cx="598093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2020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8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endParaRPr sz="20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7" name="slide6_shape2"/>
            <p:cNvSpPr/>
            <p:nvPr/>
          </p:nvSpPr>
          <p:spPr>
            <a:xfrm>
              <a:off x="4128427" y="1799791"/>
              <a:ext cx="4259416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&lt;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slide6_shape3"/>
            <p:cNvSpPr/>
            <p:nvPr/>
          </p:nvSpPr>
          <p:spPr>
            <a:xfrm>
              <a:off x="3193409" y="2292895"/>
              <a:ext cx="5980938" cy="40011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중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헤비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유저들의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비중이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많은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것을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있음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sp>
        <p:nvSpPr>
          <p:cNvPr id="9" name="slide6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0" name="slide6_shape5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6_shape6"/>
          <p:cNvSpPr/>
          <p:nvPr/>
        </p:nvSpPr>
        <p:spPr>
          <a:xfrm>
            <a:off x="7412464" y="4416792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7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7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7_picture2"/>
          <p:cNvPicPr>
            <a:picLocks noChangeAspect="1"/>
          </p:cNvPicPr>
          <p:nvPr/>
        </p:nvPicPr>
        <p:blipFill>
          <a:blip r:embed="rId3" cstate="print"/>
          <a:srcRect b="4722" l="2605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7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7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t="1069" b="6076" l="1617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7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slide7_group2"/>
          <p:cNvGrpSpPr>
            <a:grpSpLocks/>
          </p:cNvGrpSpPr>
          <p:nvPr/>
        </p:nvGrpSpPr>
        <p:grpSpPr>
          <a:xfrm>
            <a:off x="7565511" y="3331002"/>
            <a:ext cx="4232713" cy="850242"/>
            <a:chOff x="7565511" y="3331002"/>
            <a:chExt cx="4232713" cy="850242"/>
          </a:xfrm>
        </p:grpSpPr>
        <p:sp>
          <p:nvSpPr>
            <p:cNvPr id="11" name="slide7_shape4"/>
            <p:cNvSpPr/>
            <p:nvPr/>
          </p:nvSpPr>
          <p:spPr>
            <a:xfrm>
              <a:off x="7897201" y="3331002"/>
              <a:ext cx="3570874" cy="369332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인당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건수가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한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만큼</a:t>
              </a:r>
              <a:endParaRPr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2" name="slide7_shape5"/>
            <p:cNvSpPr/>
            <p:nvPr/>
          </p:nvSpPr>
          <p:spPr>
            <a:xfrm>
              <a:off x="7565511" y="3811912"/>
              <a:ext cx="4232713" cy="369332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인당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시간도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비슷한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폭으로</a:t>
              </a:r>
              <a:r>
                <a:rPr lang="en-US" altLang="en-US" sz="18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8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endParaRPr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t="26589" r="15472" b="26383" l="15800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8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8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8_picture2"/>
          <p:cNvPicPr>
            <a:picLocks noChangeAspect="1"/>
          </p:cNvPicPr>
          <p:nvPr/>
        </p:nvPicPr>
        <p:blipFill>
          <a:blip r:embed="rId3" cstate="print"/>
          <a:srcRect b="4722" l="2605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8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8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t="1069" b="6076" l="1617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8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slide8_shape4"/>
          <p:cNvSpPr/>
          <p:nvPr/>
        </p:nvSpPr>
        <p:spPr>
          <a:xfrm>
            <a:off x="8285872" y="764704"/>
            <a:ext cx="739593" cy="644791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41300" kern="1200">
                <a:solidFill>
                  <a:srgbClr val="6f0b23"/>
                </a:solidFill>
                <a:latin typeface="나눔스퀘어 Bold"/>
                <a:ea typeface="나눔스퀘어 Bold"/>
                <a:cs typeface="+mn-cs"/>
              </a:rPr>
              <a:t>?</a:t>
            </a:r>
            <a:endParaRPr sz="41300" kern="1200">
              <a:solidFill>
                <a:srgbClr val="6f0b23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8_shape5"/>
          <p:cNvSpPr/>
          <p:nvPr/>
        </p:nvSpPr>
        <p:spPr>
          <a:xfrm>
            <a:off x="7941295" y="2854648"/>
            <a:ext cx="3754464" cy="52322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거리는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건수와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무관하게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algn="ctr" marL="0" defTabSz="914400" latinLnBrk="1"/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2020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년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7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월부터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급격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이후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낮은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값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유지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2" name="slide8_shape6"/>
          <p:cNvSpPr/>
          <p:nvPr/>
        </p:nvSpPr>
        <p:spPr>
          <a:xfrm>
            <a:off x="7370256" y="3634571"/>
            <a:ext cx="4896543" cy="73866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아닐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계절적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영향으로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볼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있으나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</a:p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시간이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인지되었음에도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측정된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없다는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의문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3" name="slide8_shape7"/>
          <p:cNvSpPr/>
          <p:nvPr/>
        </p:nvSpPr>
        <p:spPr>
          <a:xfrm>
            <a:off x="7567791" y="4780080"/>
            <a:ext cx="4501472" cy="307777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따라서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이동거리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컬럼의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판단됨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 descr="서울지하철노선도 보기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684829"/>
            <a:ext cx="12191998" cy="10317221"/>
          </a:xfrm>
          <a:prstGeom prst="rect">
            <a:avLst/>
          </a:prstGeom>
          <a:noFill/>
        </p:spPr>
      </p:pic>
      <p:sp>
        <p:nvSpPr>
          <p:cNvPr id="4" name="slide9_shape1"/>
          <p:cNvSpPr/>
          <p:nvPr/>
        </p:nvSpPr>
        <p:spPr>
          <a:xfrm>
            <a:off x="0" y="-1"/>
            <a:ext cx="12191998" cy="6857999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9_shape2"/>
          <p:cNvSpPr/>
          <p:nvPr/>
        </p:nvSpPr>
        <p:spPr>
          <a:xfrm>
            <a:off x="2" y="-2"/>
            <a:ext cx="6095998" cy="6857999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9_shape3"/>
          <p:cNvSpPr/>
          <p:nvPr/>
        </p:nvSpPr>
        <p:spPr>
          <a:xfrm>
            <a:off x="2543945" y="2420888"/>
            <a:ext cx="1008112" cy="58477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32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2-2</a:t>
            </a:r>
            <a:endParaRPr sz="32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" name="slide9_shape4"/>
          <p:cNvSpPr/>
          <p:nvPr/>
        </p:nvSpPr>
        <p:spPr>
          <a:xfrm>
            <a:off x="551384" y="3242948"/>
            <a:ext cx="5400600" cy="46166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지하철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승객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kbjoong7(kbjoong7)</cp:lastModifiedBy>
  <dcterms:modified xsi:type="dcterms:W3CDTF">2021-10-07T05:24:15Z</dcterms:modified>
</cp:coreProperties>
</file>