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8" r:id="rId17"/>
    <p:sldId id="276" r:id="rId18"/>
    <p:sldId id="277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49" autoAdjust="0"/>
  </p:normalViewPr>
  <p:slideViewPr>
    <p:cSldViewPr>
      <p:cViewPr varScale="1">
        <p:scale>
          <a:sx n="104" d="100"/>
          <a:sy n="104" d="100"/>
        </p:scale>
        <p:origin x="8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E071-55C5-45B4-89AB-C2C58DB3D4C5}" type="datetimeFigureOut">
              <a:rPr lang="ko-KR" altLang="en-US" smtClean="0"/>
              <a:pPr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48EC-CFEA-40F0-A61D-562E412ED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 슬라이드와 고민 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2020년 8월에 현저하게 적은 이용건수를 보아, ‘사회적 거리두기’ 시행으로  공공 자전거 이용 수에 영향을 끼친 것으로 판단된다.
=&gt;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이용 시간 아니고 이용 건수 맞나요?? 확인 부탁드려요!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재난지원금이 재택근무와 화상수업에 필요한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IT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기기 수요를 폭발적으로 증가시켰다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(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지난 하반기와 올해 초에 사실상 수요를 당겨 쓴 것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)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그래서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PC/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노트북을 많이들 보유하고 있고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PC/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노트북의 평균 기대수명이 높기에 수요가 주춤하다고 판단된다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9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코로나로 인한 디지털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트랜스포메이션의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 가속화 때문에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중간재인 반도체 수요가 너무 커져서 공급이 극단적으로 길어지고 있는 상황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</a:br>
            <a:b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그림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1.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시스템 반도체 공급부족의 구조와 패턴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그림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전세계 반도체 파운드리 주문의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50%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이상 몰려 있는 대만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TSMC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그림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3.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중국 기업의 주가가 폭락하면서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TSMS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가 아시아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시총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1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위 기업이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됌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(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반도체 생산라인을 늘리려면 엄청난 규모의 투자와 시간이 필요하기에 공급이 쉽게 해결되지 않음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)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그림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4.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시스템 반도체 시장의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20%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비중을 차지하는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PC/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노트북</a:t>
            </a: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5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1)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주요 증가 요인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코로나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19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영향으로 혼자 또는 소규모 인원이 즐길 수 있는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레포츠 용품 판매량이 증가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(ex.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캠핑용품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텐트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그늘막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침낭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캠핑용 가구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) 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1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주요 감소 요인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6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월이면 수영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/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물놀이용품 매출이 급증하는 시기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수영장에서 물을 통한 바이러스 전파를 우려하면서 구매심리와 매출 급감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5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</a:t>
            </a:r>
            <a:r>
              <a:rPr lang="en-US" altLang="en-US"/>
              <a:t> </a:t>
            </a: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10/6/2021</a:t>
            </a:fld>
            <a:endParaRPr/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10/6/2021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10/6/2021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10/6/2021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10/6/2021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10/6/2021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10/6/2021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10/6/2021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10/6/2021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10/6/2021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/>
              <a:t>10/6/2021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sz="1200">
                <a:solidFill>
                  <a:schemeClr val="tx1">
                    <a:tint val="75000"/>
                  </a:schemeClr>
                </a:solidFill>
              </a:rPr>
              <a:t>10/6/2021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2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-3418" y="-27384"/>
            <a:ext cx="12195417" cy="6885384"/>
          </a:xfrm>
          <a:prstGeom prst="rect">
            <a:avLst/>
          </a:prstGeom>
          <a:solidFill>
            <a:srgbClr val="1A1A1C">
              <a:alpha val="95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slide1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7552231" y="2636912"/>
            <a:ext cx="3086924" cy="1584176"/>
          </a:xfrm>
          <a:prstGeom prst="rect">
            <a:avLst/>
          </a:prstGeom>
          <a:noFill/>
        </p:spPr>
      </p:pic>
      <p:sp>
        <p:nvSpPr>
          <p:cNvPr id="6" name="slide1_shape2"/>
          <p:cNvSpPr/>
          <p:nvPr/>
        </p:nvSpPr>
        <p:spPr>
          <a:xfrm>
            <a:off x="2265288" y="3167390"/>
            <a:ext cx="4910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ko-KR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19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에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따른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생활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양상</a:t>
            </a:r>
            <a:r>
              <a:rPr lang="en-US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</a:p>
        </p:txBody>
      </p:sp>
      <p:sp>
        <p:nvSpPr>
          <p:cNvPr id="7" name="slide1_shape3"/>
          <p:cNvSpPr/>
          <p:nvPr/>
        </p:nvSpPr>
        <p:spPr>
          <a:xfrm>
            <a:off x="8976320" y="5661248"/>
            <a:ext cx="2981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211008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스파게티팀</a:t>
            </a:r>
          </a:p>
        </p:txBody>
      </p:sp>
      <p:sp>
        <p:nvSpPr>
          <p:cNvPr id="8" name="slide1_shape4"/>
          <p:cNvSpPr/>
          <p:nvPr/>
        </p:nvSpPr>
        <p:spPr>
          <a:xfrm>
            <a:off x="9069138" y="6122913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김범중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정진우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가채원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윤진훈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0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0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  <p:pic>
        <p:nvPicPr>
          <p:cNvPr id="6" name="slide10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811" y="881717"/>
            <a:ext cx="10146376" cy="5455981"/>
          </a:xfrm>
          <a:prstGeom prst="rect">
            <a:avLst/>
          </a:prstGeom>
        </p:spPr>
      </p:pic>
      <p:sp>
        <p:nvSpPr>
          <p:cNvPr id="7" name="nppt_16334858603351763"/>
          <p:cNvSpPr/>
          <p:nvPr/>
        </p:nvSpPr>
        <p:spPr>
          <a:xfrm>
            <a:off x="6114641" y="1419221"/>
            <a:ext cx="4133131" cy="640252"/>
          </a:xfrm>
          <a:prstGeom prst="rect">
            <a:avLst/>
          </a:prstGeom>
          <a:noFill/>
          <a:ln w="127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코로나가 발생한 2020년에 많은 감소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1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11_shape1"/>
          <p:cNvSpPr/>
          <p:nvPr/>
        </p:nvSpPr>
        <p:spPr>
          <a:xfrm>
            <a:off x="1431399" y="396506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2-2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지하철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승객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5" name="slide11_shape2"/>
          <p:cNvSpPr/>
          <p:nvPr/>
        </p:nvSpPr>
        <p:spPr>
          <a:xfrm>
            <a:off x="10409187" y="6468925"/>
            <a:ext cx="1375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>
                    <a:alpha val="100000"/>
                  </a:schemeClr>
                </a:solidFill>
                <a:latin typeface="+mn-cs"/>
                <a:ea typeface="+mn-ea"/>
                <a:cs typeface="+mn-cs"/>
              </a:rPr>
              <a:t>: </a:t>
            </a:r>
            <a:r>
              <a:rPr lang="ko-KR" altLang="ko-KR" sz="1200" kern="1200">
                <a:solidFill>
                  <a:schemeClr val="bg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공공데이터</a:t>
            </a:r>
          </a:p>
        </p:txBody>
      </p:sp>
      <p:pic>
        <p:nvPicPr>
          <p:cNvPr id="6" name="slide11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0637" y="956831"/>
            <a:ext cx="10250725" cy="5512093"/>
          </a:xfrm>
          <a:prstGeom prst="rect">
            <a:avLst/>
          </a:prstGeom>
        </p:spPr>
      </p:pic>
      <p:sp>
        <p:nvSpPr>
          <p:cNvPr id="7" name="nppt_16334858603351924"/>
          <p:cNvSpPr/>
          <p:nvPr/>
        </p:nvSpPr>
        <p:spPr>
          <a:xfrm>
            <a:off x="6024662" y="1294982"/>
            <a:ext cx="3810000" cy="1186904"/>
          </a:xfrm>
          <a:prstGeom prst="rect">
            <a:avLst/>
          </a:prstGeom>
          <a:noFill/>
          <a:ln w="127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2020년 3월 부터 2021년 2월까지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전년 대비 많은 </a:t>
            </a:r>
            <a:r>
              <a:rPr altLang="ko-KR" sz="1800" b="1">
                <a:solidFill>
                  <a:schemeClr val="accent1">
                    <a:alpha val="100000"/>
                  </a:schemeClr>
                </a:solidFill>
                <a:latin typeface="+mn-ea"/>
                <a:ea typeface="+mn-ea"/>
              </a:rPr>
              <a:t>감소</a:t>
            </a: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경향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80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2021년 3월부터는 </a:t>
            </a:r>
            <a:r>
              <a:rPr altLang="ko-KR" sz="1800" b="1">
                <a:solidFill>
                  <a:srgbClr val="FF0000"/>
                </a:solidFill>
                <a:latin typeface="+mn-ea"/>
                <a:ea typeface="+mn-ea"/>
              </a:rPr>
              <a:t>증가</a:t>
            </a: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경향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3468859" y="3198167"/>
            <a:ext cx="5254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2604" y="980728"/>
            <a:ext cx="5726792" cy="2680282"/>
          </a:xfrm>
          <a:prstGeom prst="rect">
            <a:avLst/>
          </a:prstGeom>
        </p:spPr>
      </p:pic>
      <p:sp>
        <p:nvSpPr>
          <p:cNvPr id="4" name="slide13_shape1"/>
          <p:cNvSpPr/>
          <p:nvPr/>
        </p:nvSpPr>
        <p:spPr>
          <a:xfrm>
            <a:off x="1431399" y="396506"/>
            <a:ext cx="3567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2-3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온라인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거래액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13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pic>
        <p:nvPicPr>
          <p:cNvPr id="6" name="slide13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3390" y="3811328"/>
            <a:ext cx="5648914" cy="2468918"/>
          </a:xfrm>
          <a:prstGeom prst="rect">
            <a:avLst/>
          </a:prstGeom>
        </p:spPr>
      </p:pic>
      <p:sp>
        <p:nvSpPr>
          <p:cNvPr id="7" name="slide13_shape2"/>
          <p:cNvSpPr/>
          <p:nvPr/>
        </p:nvSpPr>
        <p:spPr>
          <a:xfrm>
            <a:off x="3791743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3_shape3"/>
          <p:cNvSpPr/>
          <p:nvPr/>
        </p:nvSpPr>
        <p:spPr>
          <a:xfrm>
            <a:off x="4854385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3_shape4"/>
          <p:cNvSpPr/>
          <p:nvPr/>
        </p:nvSpPr>
        <p:spPr>
          <a:xfrm>
            <a:off x="8112226" y="335883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3_shape5"/>
          <p:cNvSpPr/>
          <p:nvPr/>
        </p:nvSpPr>
        <p:spPr>
          <a:xfrm>
            <a:off x="3452920" y="602128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13_shape6"/>
          <p:cNvSpPr/>
          <p:nvPr/>
        </p:nvSpPr>
        <p:spPr>
          <a:xfrm>
            <a:off x="4530240" y="6021288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13_shape7"/>
          <p:cNvSpPr/>
          <p:nvPr/>
        </p:nvSpPr>
        <p:spPr>
          <a:xfrm>
            <a:off x="7680176" y="6023503"/>
            <a:ext cx="288032" cy="288032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13_shape8"/>
          <p:cNvSpPr/>
          <p:nvPr/>
        </p:nvSpPr>
        <p:spPr>
          <a:xfrm>
            <a:off x="10545897" y="6468925"/>
            <a:ext cx="14547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19CD-3797-44EB-86D5-2ABF3097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노트북 매출액이 주춤한 이유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수요의 관점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8B9561-380B-409C-AA3B-C17E46FDF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96752"/>
            <a:ext cx="4419600" cy="6354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E30B8D-8C5F-4934-B89B-CDA7532F4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876637"/>
            <a:ext cx="3610414" cy="235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5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25E44CD-AC79-41EF-A1F6-17803AD3ED9E}"/>
              </a:ext>
            </a:extLst>
          </p:cNvPr>
          <p:cNvSpPr txBox="1">
            <a:spLocks/>
          </p:cNvSpPr>
          <p:nvPr/>
        </p:nvSpPr>
        <p:spPr>
          <a:xfrm>
            <a:off x="838200" y="1166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4000" dirty="0">
              <a:solidFill>
                <a:schemeClr val="bg1"/>
              </a:solidFill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노트북 매출액이 주춤한 이유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공급의 관점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34CA5E-69BD-40D0-84D5-0802C658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42" y="1268760"/>
            <a:ext cx="5905500" cy="1600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7E89D4-099F-4544-A7D9-F775CB303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868960"/>
            <a:ext cx="3258300" cy="3924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549F04-7635-41C2-964F-E7C2F95A7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996952"/>
            <a:ext cx="2002627" cy="37963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EC30EC-4D4A-43CD-BE3D-1EEB937D6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81" y="2896382"/>
            <a:ext cx="5029110" cy="37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6CEA6-CDCB-419A-A4AD-924E80610A9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>
                <a:solidFill>
                  <a:schemeClr val="bg1"/>
                </a:solidFill>
              </a:rPr>
              <a:t>노트북 매출액이 주춤한 이유</a:t>
            </a:r>
            <a:r>
              <a:rPr lang="en-US" altLang="ko-KR" sz="4000">
                <a:solidFill>
                  <a:schemeClr val="bg1"/>
                </a:solidFill>
              </a:rPr>
              <a:t>- </a:t>
            </a:r>
            <a:r>
              <a:rPr lang="ko-KR" altLang="en-US" sz="4000">
                <a:solidFill>
                  <a:schemeClr val="bg1"/>
                </a:solidFill>
              </a:rPr>
              <a:t>수요의 관점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4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2EF2D-8109-4B74-ABDC-C06C08F4271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0" i="0" dirty="0">
                <a:solidFill>
                  <a:schemeClr val="bg1"/>
                </a:solidFill>
                <a:effectLst/>
                <a:latin typeface="NotoSansKR"/>
              </a:rPr>
              <a:t>스포츠 용품 매출액이 큰 변화가 없는 이유</a:t>
            </a:r>
            <a:r>
              <a:rPr lang="en-US" altLang="ko-KR" sz="4000" b="0" i="0" dirty="0">
                <a:solidFill>
                  <a:schemeClr val="bg1"/>
                </a:solidFill>
                <a:effectLst/>
                <a:latin typeface="NotoSansKR"/>
              </a:rPr>
              <a:t>?</a:t>
            </a:r>
          </a:p>
          <a:p>
            <a:pPr algn="ctr"/>
            <a:r>
              <a:rPr lang="en-US" altLang="ko-KR" sz="4000" b="0" i="0" dirty="0">
                <a:solidFill>
                  <a:schemeClr val="bg1"/>
                </a:solidFill>
                <a:effectLst/>
                <a:latin typeface="NotoSansKR"/>
              </a:rPr>
              <a:t>1) </a:t>
            </a:r>
            <a:r>
              <a:rPr lang="ko-KR" altLang="en-US" sz="4000" b="0" i="0" dirty="0">
                <a:solidFill>
                  <a:schemeClr val="bg1"/>
                </a:solidFill>
                <a:effectLst/>
                <a:latin typeface="NotoSansKR"/>
              </a:rPr>
              <a:t>주요 증가 변수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0E15EC1-0025-482C-B970-067E77A798DE}"/>
              </a:ext>
            </a:extLst>
          </p:cNvPr>
          <p:cNvSpPr txBox="1">
            <a:spLocks/>
          </p:cNvSpPr>
          <p:nvPr/>
        </p:nvSpPr>
        <p:spPr>
          <a:xfrm>
            <a:off x="864561" y="234888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500" b="0" i="0" dirty="0">
                <a:solidFill>
                  <a:schemeClr val="bg1"/>
                </a:solidFill>
                <a:effectLst/>
                <a:latin typeface="NotoSansKR"/>
              </a:rPr>
              <a:t>텐트</a:t>
            </a:r>
            <a:r>
              <a:rPr lang="en-US" altLang="ko-KR" sz="2500" b="0" i="0" dirty="0">
                <a:solidFill>
                  <a:schemeClr val="bg1"/>
                </a:solidFill>
                <a:effectLst/>
                <a:latin typeface="NotoSansKR"/>
              </a:rPr>
              <a:t>·</a:t>
            </a:r>
            <a:r>
              <a:rPr lang="ko-KR" altLang="en-US" sz="2500" b="0" i="0" dirty="0" err="1">
                <a:solidFill>
                  <a:schemeClr val="bg1"/>
                </a:solidFill>
                <a:effectLst/>
                <a:latin typeface="NotoSansKR"/>
              </a:rPr>
              <a:t>그늘막</a:t>
            </a:r>
            <a:r>
              <a:rPr lang="en-US" altLang="ko-KR" sz="2500" b="0" i="0" dirty="0">
                <a:solidFill>
                  <a:schemeClr val="bg1"/>
                </a:solidFill>
                <a:effectLst/>
                <a:latin typeface="NotoSansKR"/>
              </a:rPr>
              <a:t>·</a:t>
            </a:r>
            <a:r>
              <a:rPr lang="ko-KR" altLang="en-US" sz="2500" b="0" i="0" dirty="0">
                <a:solidFill>
                  <a:schemeClr val="bg1"/>
                </a:solidFill>
                <a:effectLst/>
                <a:latin typeface="NotoSansKR"/>
              </a:rPr>
              <a:t>침낭이 </a:t>
            </a:r>
            <a:r>
              <a:rPr lang="en-US" altLang="ko-KR" sz="2500" b="0" i="0" dirty="0">
                <a:solidFill>
                  <a:schemeClr val="bg1"/>
                </a:solidFill>
                <a:effectLst/>
                <a:latin typeface="NotoSansKR"/>
              </a:rPr>
              <a:t>28%,</a:t>
            </a:r>
            <a:br>
              <a:rPr lang="ko-KR" altLang="en-US" sz="2500" dirty="0">
                <a:solidFill>
                  <a:schemeClr val="bg1"/>
                </a:solidFill>
              </a:rPr>
            </a:br>
            <a:r>
              <a:rPr lang="ko-KR" altLang="en-US" sz="2500" b="0" i="0" dirty="0">
                <a:solidFill>
                  <a:schemeClr val="bg1"/>
                </a:solidFill>
                <a:effectLst/>
                <a:latin typeface="NotoSansKR"/>
              </a:rPr>
              <a:t>캠핑용 가구가 </a:t>
            </a:r>
            <a:r>
              <a:rPr lang="en-US" altLang="ko-KR" sz="2500" b="0" i="0" dirty="0">
                <a:solidFill>
                  <a:schemeClr val="bg1"/>
                </a:solidFill>
                <a:effectLst/>
                <a:latin typeface="NotoSansKR"/>
              </a:rPr>
              <a:t>19%</a:t>
            </a:r>
            <a:br>
              <a:rPr lang="ko-KR" altLang="en-US" sz="2500" dirty="0">
                <a:solidFill>
                  <a:schemeClr val="bg1"/>
                </a:solidFill>
              </a:rPr>
            </a:br>
            <a:r>
              <a:rPr lang="ko-KR" altLang="en-US" sz="2500" b="0" i="0" dirty="0">
                <a:solidFill>
                  <a:schemeClr val="bg1"/>
                </a:solidFill>
                <a:effectLst/>
                <a:latin typeface="NotoSansKR"/>
              </a:rPr>
              <a:t>각각 판매량이 늘었다</a:t>
            </a:r>
            <a:r>
              <a:rPr lang="en-US" altLang="ko-KR" sz="160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algn="ctr"/>
            <a:endParaRPr lang="en-US" altLang="ko-KR" sz="1600" dirty="0">
              <a:solidFill>
                <a:srgbClr val="1D1C1D"/>
              </a:solidFill>
              <a:latin typeface="NotoSansKR"/>
            </a:endParaRPr>
          </a:p>
          <a:p>
            <a:pPr algn="ctr"/>
            <a:endParaRPr lang="en-US" altLang="ko-KR" sz="1600" dirty="0">
              <a:solidFill>
                <a:srgbClr val="1D1C1D"/>
              </a:solidFill>
              <a:latin typeface="NotoSansKR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+) </a:t>
            </a:r>
            <a:r>
              <a:rPr lang="ko-KR" altLang="en-US" sz="4000" dirty="0" err="1">
                <a:solidFill>
                  <a:schemeClr val="bg1"/>
                </a:solidFill>
              </a:rPr>
              <a:t>홈트레이닝</a:t>
            </a:r>
            <a:r>
              <a:rPr lang="ko-KR" altLang="en-US" sz="4000" dirty="0">
                <a:solidFill>
                  <a:schemeClr val="bg1"/>
                </a:solidFill>
              </a:rPr>
              <a:t> 용품</a:t>
            </a:r>
            <a:r>
              <a:rPr lang="en-US" altLang="ko-KR" sz="4000" dirty="0">
                <a:solidFill>
                  <a:schemeClr val="bg1"/>
                </a:solidFill>
              </a:rPr>
              <a:t>..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7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2EF2D-8109-4B74-ABDC-C06C08F4271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latinLnBrk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0" i="0" dirty="0">
                <a:solidFill>
                  <a:schemeClr val="bg1"/>
                </a:solidFill>
                <a:effectLst/>
                <a:latin typeface="NotoSansKR"/>
              </a:rPr>
              <a:t>스포츠 용품 매출액이 큰 변화가 없는 이유</a:t>
            </a:r>
            <a:r>
              <a:rPr lang="en-US" altLang="ko-KR" sz="4000" b="0" i="0" dirty="0">
                <a:solidFill>
                  <a:schemeClr val="bg1"/>
                </a:solidFill>
                <a:effectLst/>
                <a:latin typeface="NotoSansKR"/>
              </a:rPr>
              <a:t>?</a:t>
            </a:r>
          </a:p>
          <a:p>
            <a:pPr algn="ctr"/>
            <a:r>
              <a:rPr lang="en-US" altLang="ko-KR" sz="4000" b="0" i="0" dirty="0">
                <a:solidFill>
                  <a:schemeClr val="bg1"/>
                </a:solidFill>
                <a:effectLst/>
                <a:latin typeface="NotoSansKR"/>
              </a:rPr>
              <a:t>1) </a:t>
            </a:r>
            <a:r>
              <a:rPr lang="ko-KR" altLang="en-US" sz="4000" b="0" i="0" dirty="0">
                <a:solidFill>
                  <a:schemeClr val="bg1"/>
                </a:solidFill>
                <a:effectLst/>
                <a:latin typeface="NotoSansKR"/>
              </a:rPr>
              <a:t>주요 감소 변수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D4FF74-3158-46E9-BC86-104C80B51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484784"/>
            <a:ext cx="53340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7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/>
        </p:nvSpPr>
        <p:spPr>
          <a:xfrm>
            <a:off x="4965753" y="3108873"/>
            <a:ext cx="1728567" cy="153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4800">
                <a:solidFill>
                  <a:schemeClr val="bg1">
                    <a:alpha val="100000"/>
                  </a:schemeClr>
                </a:solidFill>
                <a:ea typeface="+mn-cs"/>
              </a:rPr>
              <a:t>결론</a:t>
            </a:r>
          </a:p>
        </p:txBody>
      </p:sp>
      <p:sp>
        <p:nvSpPr>
          <p:cNvPr id="4" name="slide14_shape2"/>
          <p:cNvSpPr/>
          <p:nvPr/>
        </p:nvSpPr>
        <p:spPr>
          <a:xfrm>
            <a:off x="2575934" y="1853561"/>
            <a:ext cx="6508207" cy="602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rgbClr val="ED7D31"/>
                </a:solidFill>
                <a:latin typeface="맑은 고딕"/>
                <a:ea typeface="맑은 고딕"/>
              </a:rPr>
              <a:t>코로나가 길어지면서 영향이 감소</a:t>
            </a:r>
          </a:p>
        </p:txBody>
      </p:sp>
      <p:sp>
        <p:nvSpPr>
          <p:cNvPr id="5" name="slide14_shape3"/>
          <p:cNvSpPr/>
          <p:nvPr/>
        </p:nvSpPr>
        <p:spPr>
          <a:xfrm>
            <a:off x="1431399" y="396506"/>
            <a:ext cx="556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결론</a:t>
            </a:r>
          </a:p>
        </p:txBody>
      </p:sp>
      <p:pic>
        <p:nvPicPr>
          <p:cNvPr id="6" name="slide14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 descr="MEDI:GATE NEWS : 코로나19 1년이 지났는데…선별진료소 운영 법적 근거 없어 애매한 손실보상 기준"/>
          <p:cNvPicPr>
            <a:picLocks noChangeAspect="1"/>
          </p:cNvPicPr>
          <p:nvPr/>
        </p:nvPicPr>
        <p:blipFill>
          <a:blip r:embed="rId3" cstate="print"/>
          <a:srcRect t="7841" b="784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4" name="slide2_shape1"/>
          <p:cNvSpPr/>
          <p:nvPr/>
        </p:nvSpPr>
        <p:spPr>
          <a:xfrm>
            <a:off x="-3418" y="-27384"/>
            <a:ext cx="12195417" cy="6885384"/>
          </a:xfrm>
          <a:prstGeom prst="rect">
            <a:avLst/>
          </a:prstGeom>
          <a:solidFill>
            <a:srgbClr val="1A1A1C">
              <a:alpha val="95000"/>
            </a:srgb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2"/>
          <p:cNvSpPr/>
          <p:nvPr/>
        </p:nvSpPr>
        <p:spPr>
          <a:xfrm>
            <a:off x="2699788" y="1446510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추이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6" name="slide2_shape3"/>
          <p:cNvSpPr/>
          <p:nvPr/>
        </p:nvSpPr>
        <p:spPr>
          <a:xfrm>
            <a:off x="3556145" y="473146"/>
            <a:ext cx="12609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4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목차</a:t>
            </a:r>
            <a:endParaRPr sz="40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7" name="slide2_shape4"/>
          <p:cNvSpPr/>
          <p:nvPr/>
        </p:nvSpPr>
        <p:spPr>
          <a:xfrm>
            <a:off x="2201915" y="898227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8" name="slide2_shape5"/>
          <p:cNvSpPr/>
          <p:nvPr/>
        </p:nvSpPr>
        <p:spPr>
          <a:xfrm>
            <a:off x="2185698" y="1853900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2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grpSp>
        <p:nvGrpSpPr>
          <p:cNvPr id="9" name="slide2_group1"/>
          <p:cNvGrpSpPr>
            <a:grpSpLocks/>
          </p:cNvGrpSpPr>
          <p:nvPr/>
        </p:nvGrpSpPr>
        <p:grpSpPr>
          <a:xfrm>
            <a:off x="2748439" y="2798624"/>
            <a:ext cx="6293336" cy="461665"/>
            <a:chOff x="2748439" y="2798624"/>
            <a:chExt cx="6293336" cy="461665"/>
          </a:xfrm>
        </p:grpSpPr>
        <p:sp>
          <p:nvSpPr>
            <p:cNvPr id="10" name="slide2_shape6"/>
            <p:cNvSpPr/>
            <p:nvPr/>
          </p:nvSpPr>
          <p:spPr>
            <a:xfrm>
              <a:off x="3359696" y="2931262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공공자전거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이용객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ko-KR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시간</a:t>
              </a:r>
            </a:p>
          </p:txBody>
        </p:sp>
        <p:sp>
          <p:nvSpPr>
            <p:cNvPr id="11" name="slide2_shape7"/>
            <p:cNvSpPr/>
            <p:nvPr/>
          </p:nvSpPr>
          <p:spPr>
            <a:xfrm>
              <a:off x="2748439" y="2798624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2-1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grpSp>
        <p:nvGrpSpPr>
          <p:cNvPr id="12" name="slide2_group2"/>
          <p:cNvGrpSpPr>
            <a:grpSpLocks/>
          </p:cNvGrpSpPr>
          <p:nvPr/>
        </p:nvGrpSpPr>
        <p:grpSpPr>
          <a:xfrm>
            <a:off x="2748439" y="3306488"/>
            <a:ext cx="6299889" cy="461665"/>
            <a:chOff x="2748439" y="3306488"/>
            <a:chExt cx="6299889" cy="461665"/>
          </a:xfrm>
        </p:grpSpPr>
        <p:sp>
          <p:nvSpPr>
            <p:cNvPr id="13" name="slide2_shape8"/>
            <p:cNvSpPr/>
            <p:nvPr/>
          </p:nvSpPr>
          <p:spPr>
            <a:xfrm>
              <a:off x="3366249" y="3439126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지하철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승객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</a:t>
              </a:r>
            </a:p>
          </p:txBody>
        </p:sp>
        <p:sp>
          <p:nvSpPr>
            <p:cNvPr id="14" name="slide2_shape9"/>
            <p:cNvSpPr/>
            <p:nvPr/>
          </p:nvSpPr>
          <p:spPr>
            <a:xfrm>
              <a:off x="2748439" y="3306488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2-2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grpSp>
        <p:nvGrpSpPr>
          <p:cNvPr id="15" name="slide2_group3"/>
          <p:cNvGrpSpPr>
            <a:grpSpLocks/>
          </p:cNvGrpSpPr>
          <p:nvPr/>
        </p:nvGrpSpPr>
        <p:grpSpPr>
          <a:xfrm>
            <a:off x="2732222" y="3785282"/>
            <a:ext cx="6309553" cy="461665"/>
            <a:chOff x="2732222" y="3785282"/>
            <a:chExt cx="6309553" cy="461665"/>
          </a:xfrm>
        </p:grpSpPr>
        <p:sp>
          <p:nvSpPr>
            <p:cNvPr id="16" name="slide2_shape10"/>
            <p:cNvSpPr/>
            <p:nvPr/>
          </p:nvSpPr>
          <p:spPr>
            <a:xfrm>
              <a:off x="3359696" y="3917920"/>
              <a:ext cx="56820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변화와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온라인</a:t>
              </a:r>
              <a:r>
                <a:rPr lang="en-US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4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거래액</a:t>
              </a:r>
              <a:endParaRPr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7" name="slide2_shape11"/>
            <p:cNvSpPr/>
            <p:nvPr/>
          </p:nvSpPr>
          <p:spPr>
            <a:xfrm>
              <a:off x="2732222" y="3785282"/>
              <a:ext cx="7920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4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2-3</a:t>
              </a:r>
              <a:endParaRPr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</p:grpSp>
      <p:sp>
        <p:nvSpPr>
          <p:cNvPr id="18" name="slide2_shape12"/>
          <p:cNvSpPr/>
          <p:nvPr/>
        </p:nvSpPr>
        <p:spPr>
          <a:xfrm>
            <a:off x="2201914" y="3998349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3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9" name="slide2_shape13"/>
          <p:cNvSpPr/>
          <p:nvPr/>
        </p:nvSpPr>
        <p:spPr>
          <a:xfrm>
            <a:off x="2185698" y="4800466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4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0" name="slide2_shape14"/>
          <p:cNvSpPr/>
          <p:nvPr/>
        </p:nvSpPr>
        <p:spPr>
          <a:xfrm>
            <a:off x="2675517" y="6042402"/>
            <a:ext cx="568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개선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사항</a:t>
            </a:r>
          </a:p>
        </p:txBody>
      </p:sp>
      <p:sp>
        <p:nvSpPr>
          <p:cNvPr id="21" name="slide2_shape15"/>
          <p:cNvSpPr/>
          <p:nvPr/>
        </p:nvSpPr>
        <p:spPr>
          <a:xfrm>
            <a:off x="2699788" y="2377924"/>
            <a:ext cx="568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따른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생활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양상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</a:p>
        </p:txBody>
      </p:sp>
      <p:sp>
        <p:nvSpPr>
          <p:cNvPr id="22" name="slide2_shape16"/>
          <p:cNvSpPr/>
          <p:nvPr/>
        </p:nvSpPr>
        <p:spPr>
          <a:xfrm>
            <a:off x="2699787" y="5279962"/>
            <a:ext cx="568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프로젝트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중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주요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이슈</a:t>
            </a:r>
          </a:p>
        </p:txBody>
      </p:sp>
      <p:sp>
        <p:nvSpPr>
          <p:cNvPr id="23" name="slide2_shape17"/>
          <p:cNvSpPr/>
          <p:nvPr/>
        </p:nvSpPr>
        <p:spPr>
          <a:xfrm>
            <a:off x="2207568" y="5580737"/>
            <a:ext cx="792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5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5</a:t>
            </a:r>
            <a:endParaRPr sz="5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24" name="slide2_shape18"/>
          <p:cNvSpPr/>
          <p:nvPr/>
        </p:nvSpPr>
        <p:spPr>
          <a:xfrm>
            <a:off x="2699788" y="4477845"/>
            <a:ext cx="568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/>
          <p:nvPr/>
        </p:nvSpPr>
        <p:spPr>
          <a:xfrm>
            <a:off x="1431399" y="396506"/>
            <a:ext cx="2186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3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프로젝트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중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주요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이슈</a:t>
            </a:r>
          </a:p>
        </p:txBody>
      </p:sp>
      <p:pic>
        <p:nvPicPr>
          <p:cNvPr id="4" name="slide15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15_group6"/>
          <p:cNvGrpSpPr>
            <a:grpSpLocks/>
          </p:cNvGrpSpPr>
          <p:nvPr/>
        </p:nvGrpSpPr>
        <p:grpSpPr>
          <a:xfrm>
            <a:off x="2351584" y="1268760"/>
            <a:ext cx="8522247" cy="4782838"/>
            <a:chOff x="2351584" y="1268760"/>
            <a:chExt cx="8522247" cy="4782838"/>
          </a:xfrm>
        </p:grpSpPr>
        <p:sp>
          <p:nvSpPr>
            <p:cNvPr id="6" name="slide15_shape2"/>
            <p:cNvSpPr/>
            <p:nvPr/>
          </p:nvSpPr>
          <p:spPr>
            <a:xfrm>
              <a:off x="2351584" y="1596461"/>
              <a:ext cx="19511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코로나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확진자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7" name="slide15_shape3"/>
            <p:cNvSpPr/>
            <p:nvPr/>
          </p:nvSpPr>
          <p:spPr>
            <a:xfrm>
              <a:off x="2531958" y="4143219"/>
              <a:ext cx="171713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지하철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승객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수</a:t>
              </a:r>
            </a:p>
          </p:txBody>
        </p:sp>
        <p:sp>
          <p:nvSpPr>
            <p:cNvPr id="8" name="slide15_shape4"/>
            <p:cNvSpPr/>
            <p:nvPr/>
          </p:nvSpPr>
          <p:spPr>
            <a:xfrm>
              <a:off x="2822284" y="2869840"/>
              <a:ext cx="1418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공공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자전거</a:t>
              </a:r>
            </a:p>
          </p:txBody>
        </p:sp>
        <p:sp>
          <p:nvSpPr>
            <p:cNvPr id="9" name="slide15_shape5"/>
            <p:cNvSpPr/>
            <p:nvPr/>
          </p:nvSpPr>
          <p:spPr>
            <a:xfrm>
              <a:off x="2524125" y="5416599"/>
              <a:ext cx="171713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r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온라인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 Bold"/>
                  <a:ea typeface="나눔스퀘어 Bold"/>
                  <a:cs typeface="+mn-cs"/>
                </a:rPr>
                <a:t>거래액</a:t>
              </a:r>
              <a:endParaRPr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endParaRPr>
            </a:p>
          </p:txBody>
        </p:sp>
        <p:sp>
          <p:nvSpPr>
            <p:cNvPr id="10" name="slide15_shape6"/>
            <p:cNvSpPr/>
            <p:nvPr/>
          </p:nvSpPr>
          <p:spPr>
            <a:xfrm>
              <a:off x="4871219" y="1591165"/>
              <a:ext cx="4356484" cy="276999"/>
            </a:xfrm>
            <a:prstGeom prst="rect">
              <a:avLst/>
            </a:prstGeom>
            <a:solidFill>
              <a:schemeClr val="bg1">
                <a:alpha val="70000"/>
                <a:lumMod val="50000"/>
              </a:schemeClr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lide15_shape7"/>
            <p:cNvSpPr/>
            <p:nvPr/>
          </p:nvSpPr>
          <p:spPr>
            <a:xfrm>
              <a:off x="4837971" y="1596321"/>
              <a:ext cx="43924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해당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마지막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일자를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기준으로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-&gt;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생성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2" name="slide15_shape8"/>
            <p:cNvSpPr/>
            <p:nvPr/>
          </p:nvSpPr>
          <p:spPr>
            <a:xfrm>
              <a:off x="4735156" y="1279937"/>
              <a:ext cx="359520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3" name="slide15_shape9"/>
            <p:cNvSpPr/>
            <p:nvPr/>
          </p:nvSpPr>
          <p:spPr>
            <a:xfrm>
              <a:off x="4763652" y="1922189"/>
              <a:ext cx="51155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코로나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라이브의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대조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4" name="slide15_shape10"/>
            <p:cNvSpPr/>
            <p:nvPr/>
          </p:nvSpPr>
          <p:spPr>
            <a:xfrm>
              <a:off x="8503815" y="1280089"/>
              <a:ext cx="23700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누적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확진자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필요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5" name="slide15_shape11"/>
            <p:cNvSpPr/>
            <p:nvPr/>
          </p:nvSpPr>
          <p:spPr>
            <a:xfrm>
              <a:off x="8258491" y="1268760"/>
              <a:ext cx="432048" cy="277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+ 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6" name="slide15_shape12"/>
            <p:cNvSpPr/>
            <p:nvPr/>
          </p:nvSpPr>
          <p:spPr>
            <a:xfrm>
              <a:off x="4732225" y="4007280"/>
              <a:ext cx="30452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일별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가공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요망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7" name="slide15_shape13"/>
            <p:cNvSpPr/>
            <p:nvPr/>
          </p:nvSpPr>
          <p:spPr>
            <a:xfrm>
              <a:off x="4802933" y="4293096"/>
              <a:ext cx="3775428" cy="26499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15_shape14"/>
            <p:cNvSpPr/>
            <p:nvPr/>
          </p:nvSpPr>
          <p:spPr>
            <a:xfrm>
              <a:off x="4763652" y="4296280"/>
              <a:ext cx="37754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날짜를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조건으로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지정하여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새로운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만들어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9" name="slide15_shape15"/>
            <p:cNvSpPr/>
            <p:nvPr/>
          </p:nvSpPr>
          <p:spPr>
            <a:xfrm>
              <a:off x="4825160" y="5769771"/>
              <a:ext cx="3433332" cy="274799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5_shape16"/>
            <p:cNvSpPr/>
            <p:nvPr/>
          </p:nvSpPr>
          <p:spPr>
            <a:xfrm>
              <a:off x="4732225" y="5220525"/>
              <a:ext cx="359813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계속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증가하는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그래프만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그려지는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.</a:t>
              </a:r>
            </a:p>
          </p:txBody>
        </p:sp>
        <p:sp>
          <p:nvSpPr>
            <p:cNvPr id="21" name="slide15_shape17"/>
            <p:cNvSpPr/>
            <p:nvPr/>
          </p:nvSpPr>
          <p:spPr>
            <a:xfrm>
              <a:off x="4763652" y="5469640"/>
              <a:ext cx="40576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y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오름차순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x ∴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문자형으로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인식된다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판단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2" name="slide15_shape18"/>
            <p:cNvSpPr/>
            <p:nvPr/>
          </p:nvSpPr>
          <p:spPr>
            <a:xfrm>
              <a:off x="4798965" y="5774599"/>
              <a:ext cx="368509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info, dtype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확인한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뒤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자료형을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변환해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3" name="slide15_shape19"/>
            <p:cNvSpPr/>
            <p:nvPr/>
          </p:nvSpPr>
          <p:spPr>
            <a:xfrm>
              <a:off x="4802934" y="2620511"/>
              <a:ext cx="39826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데이터셋에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결측값과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//N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표현된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존재해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에러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4" name="slide15_shape20"/>
            <p:cNvSpPr/>
            <p:nvPr/>
          </p:nvSpPr>
          <p:spPr>
            <a:xfrm>
              <a:off x="4871219" y="3215122"/>
              <a:ext cx="1538116" cy="267477"/>
            </a:xfrm>
            <a:prstGeom prst="rect">
              <a:avLst/>
            </a:prstGeom>
            <a:solidFill>
              <a:srgbClr val="616161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15_shape21"/>
            <p:cNvSpPr/>
            <p:nvPr/>
          </p:nvSpPr>
          <p:spPr>
            <a:xfrm>
              <a:off x="4789632" y="2915962"/>
              <a:ext cx="60121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map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을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특정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문자만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처리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지정되지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않은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자료는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전부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NAN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값으로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변하는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문제</a:t>
              </a:r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발생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6" name="slide15_shape22"/>
            <p:cNvSpPr/>
            <p:nvPr/>
          </p:nvSpPr>
          <p:spPr>
            <a:xfrm>
              <a:off x="4825159" y="3195441"/>
              <a:ext cx="16974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replace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를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이용해</a:t>
              </a:r>
              <a:r>
                <a:rPr lang="en-US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12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해결</a:t>
              </a:r>
              <a:endParaRPr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6_shape1"/>
          <p:cNvSpPr/>
          <p:nvPr/>
        </p:nvSpPr>
        <p:spPr>
          <a:xfrm>
            <a:off x="2207568" y="2944715"/>
            <a:ext cx="3550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많은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16_shape2"/>
          <p:cNvSpPr/>
          <p:nvPr/>
        </p:nvSpPr>
        <p:spPr>
          <a:xfrm>
            <a:off x="2207568" y="3834930"/>
            <a:ext cx="824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매출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품목별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요인을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분석할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추가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16_shape3"/>
          <p:cNvSpPr/>
          <p:nvPr/>
        </p:nvSpPr>
        <p:spPr>
          <a:xfrm>
            <a:off x="2207568" y="4725144"/>
            <a:ext cx="824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주요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뉴스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제목을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시각화</a:t>
            </a:r>
          </a:p>
        </p:txBody>
      </p:sp>
      <p:sp>
        <p:nvSpPr>
          <p:cNvPr id="6" name="slide16_shape4"/>
          <p:cNvSpPr/>
          <p:nvPr/>
        </p:nvSpPr>
        <p:spPr>
          <a:xfrm>
            <a:off x="2207568" y="2054500"/>
            <a:ext cx="8241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변화를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파악하기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쉽도록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확진자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그래프와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각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항목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그래프를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그래프로</a:t>
            </a:r>
            <a:r>
              <a:rPr lang="en-US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완성</a:t>
            </a:r>
            <a:endParaRPr sz="18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7" name="slide16_shape5"/>
          <p:cNvSpPr/>
          <p:nvPr/>
        </p:nvSpPr>
        <p:spPr>
          <a:xfrm>
            <a:off x="1431399" y="396506"/>
            <a:ext cx="2518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4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개선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사항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(211001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기준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)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8" name="slide16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9" name="slide16_shape6"/>
          <p:cNvSpPr/>
          <p:nvPr/>
        </p:nvSpPr>
        <p:spPr>
          <a:xfrm>
            <a:off x="5113330" y="5246026"/>
            <a:ext cx="1965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시점</a:t>
            </a:r>
            <a:r>
              <a:rPr lang="en-US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나눔스퀘어"/>
                <a:ea typeface="나눔스퀘어"/>
                <a:cs typeface="+mn-cs"/>
              </a:rPr>
              <a:t>격상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7_shape1"/>
          <p:cNvSpPr/>
          <p:nvPr/>
        </p:nvSpPr>
        <p:spPr>
          <a:xfrm>
            <a:off x="5404279" y="3044279"/>
            <a:ext cx="13834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dist" defTabSz="914400" latinLnBrk="1"/>
            <a:r>
              <a:rPr lang="en-US" altLang="ko-KR" sz="4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Q&amp;A</a:t>
            </a:r>
            <a:endParaRPr sz="4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8_shape1"/>
          <p:cNvSpPr/>
          <p:nvPr/>
        </p:nvSpPr>
        <p:spPr>
          <a:xfrm>
            <a:off x="4361420" y="2439012"/>
            <a:ext cx="432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2-2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슬라이드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2019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년도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자료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탐색</a:t>
            </a:r>
          </a:p>
        </p:txBody>
      </p:sp>
      <p:sp>
        <p:nvSpPr>
          <p:cNvPr id="4" name="slide18_shape2"/>
          <p:cNvSpPr/>
          <p:nvPr/>
        </p:nvSpPr>
        <p:spPr>
          <a:xfrm>
            <a:off x="4361420" y="3059668"/>
            <a:ext cx="432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코로나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이전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온라인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상품별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판매</a:t>
            </a:r>
          </a:p>
        </p:txBody>
      </p:sp>
      <p:sp>
        <p:nvSpPr>
          <p:cNvPr id="5" name="slide18_shape3"/>
          <p:cNvSpPr/>
          <p:nvPr/>
        </p:nvSpPr>
        <p:spPr>
          <a:xfrm>
            <a:off x="4361420" y="3562316"/>
            <a:ext cx="5472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나</a:t>
            </a:r>
            <a:endParaRPr sz="1800" kern="120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19,18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년도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3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8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월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증가했던</a:t>
            </a:r>
            <a:r>
              <a:rPr lang="en-US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이유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초반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추석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+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시위</a:t>
            </a:r>
            <a:endParaRPr sz="1800" kern="120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/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,(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웹크롤링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기사머릿말</a:t>
            </a:r>
            <a:r>
              <a:rPr lang="en-US" altLang="ko-KR" sz="18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1441294" y="396506"/>
            <a:ext cx="2422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추이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4" name="slide3_shape2"/>
          <p:cNvSpPr/>
          <p:nvPr/>
        </p:nvSpPr>
        <p:spPr>
          <a:xfrm>
            <a:off x="8760296" y="1628800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변화율</a:t>
            </a:r>
          </a:p>
        </p:txBody>
      </p:sp>
      <p:sp>
        <p:nvSpPr>
          <p:cNvPr id="5" name="slide3_shape3"/>
          <p:cNvSpPr/>
          <p:nvPr/>
        </p:nvSpPr>
        <p:spPr>
          <a:xfrm>
            <a:off x="2705304" y="1628800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0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변화량</a:t>
            </a:r>
          </a:p>
        </p:txBody>
      </p:sp>
      <p:pic>
        <p:nvPicPr>
          <p:cNvPr id="6" name="slide3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3_shape4"/>
          <p:cNvSpPr/>
          <p:nvPr/>
        </p:nvSpPr>
        <p:spPr>
          <a:xfrm>
            <a:off x="9529401" y="6316524"/>
            <a:ext cx="2662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코로나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라이브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국가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통계포털</a:t>
            </a:r>
            <a:r>
              <a:rPr lang="en-US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</a:p>
        </p:txBody>
      </p:sp>
      <p:pic>
        <p:nvPicPr>
          <p:cNvPr id="8" name="slide3_picture2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6501" y="2586740"/>
            <a:ext cx="6037531" cy="2527392"/>
          </a:xfrm>
          <a:prstGeom prst="rect">
            <a:avLst/>
          </a:prstGeom>
        </p:spPr>
      </p:pic>
      <p:pic>
        <p:nvPicPr>
          <p:cNvPr id="9" name="slide3_picture3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0206" y="2586740"/>
            <a:ext cx="5277918" cy="2527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2306570" y="3198167"/>
            <a:ext cx="7578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1790506" y="2031532"/>
            <a:ext cx="86109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‘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사회적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거리두기</a:t>
            </a:r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’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시행으로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자전거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이용이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감소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판단</a:t>
            </a:r>
            <a:endParaRPr sz="2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4" name="slide5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5" name="slide5_picture1"/>
          <p:cNvPicPr>
            <a:picLocks noChangeAspect="1"/>
          </p:cNvPicPr>
          <p:nvPr/>
        </p:nvPicPr>
        <p:blipFill>
          <a:blip r:embed="rId3" cstate="print"/>
          <a:srcRect t="5446" r="1622" b="6896"/>
          <a:stretch>
            <a:fillRect/>
          </a:stretch>
        </p:blipFill>
        <p:spPr>
          <a:xfrm>
            <a:off x="1055440" y="2826808"/>
            <a:ext cx="10081120" cy="3122472"/>
          </a:xfrm>
          <a:prstGeom prst="rect">
            <a:avLst/>
          </a:prstGeom>
        </p:spPr>
      </p:pic>
      <p:pic>
        <p:nvPicPr>
          <p:cNvPr id="6" name="slide5_picture2" descr="AI Can Help Scientists Find a Covid-19 Vaccine | WIRED"/>
          <p:cNvPicPr>
            <a:picLocks noChangeAspect="1"/>
          </p:cNvPicPr>
          <p:nvPr/>
        </p:nvPicPr>
        <p:blipFill>
          <a:blip r:embed="rId4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7" name="slide5_shape3"/>
          <p:cNvSpPr/>
          <p:nvPr/>
        </p:nvSpPr>
        <p:spPr>
          <a:xfrm>
            <a:off x="2021108" y="1504696"/>
            <a:ext cx="81077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2020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년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en-US" altLang="ko-KR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8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월의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건수가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현저히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rPr>
              <a:t>적은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것으로</a:t>
            </a:r>
            <a:r>
              <a:rPr lang="en-US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2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보아</a:t>
            </a:r>
            <a:endParaRPr sz="2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8" name="slide5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9" name="slide5_shape5"/>
          <p:cNvSpPr/>
          <p:nvPr/>
        </p:nvSpPr>
        <p:spPr>
          <a:xfrm>
            <a:off x="7176120" y="4287970"/>
            <a:ext cx="504058" cy="512074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텍스트, 실내이(가) 표시된 사진  자동 생성된 설명"/>
          <p:cNvPicPr>
            <a:picLocks noChangeAspect="1"/>
          </p:cNvPicPr>
          <p:nvPr/>
        </p:nvPicPr>
        <p:blipFill>
          <a:blip r:embed="rId2" cstate="print"/>
          <a:srcRect t="6056" r="1680" b="3940"/>
          <a:stretch>
            <a:fillRect/>
          </a:stretch>
        </p:blipFill>
        <p:spPr>
          <a:xfrm>
            <a:off x="757285" y="2909355"/>
            <a:ext cx="10853186" cy="2957378"/>
          </a:xfrm>
          <a:prstGeom prst="rect">
            <a:avLst/>
          </a:prstGeom>
        </p:spPr>
      </p:pic>
      <p:pic>
        <p:nvPicPr>
          <p:cNvPr id="4" name="slide6_picture2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grpSp>
        <p:nvGrpSpPr>
          <p:cNvPr id="5" name="slide6_group1"/>
          <p:cNvGrpSpPr>
            <a:grpSpLocks/>
          </p:cNvGrpSpPr>
          <p:nvPr/>
        </p:nvGrpSpPr>
        <p:grpSpPr>
          <a:xfrm>
            <a:off x="3017652" y="1306688"/>
            <a:ext cx="6156695" cy="1386317"/>
            <a:chOff x="3017652" y="1306688"/>
            <a:chExt cx="6156695" cy="1386317"/>
          </a:xfrm>
        </p:grpSpPr>
        <p:sp>
          <p:nvSpPr>
            <p:cNvPr id="6" name="slide6_shape1"/>
            <p:cNvSpPr/>
            <p:nvPr/>
          </p:nvSpPr>
          <p:spPr>
            <a:xfrm>
              <a:off x="3017652" y="1306688"/>
              <a:ext cx="59809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2020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8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월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, 1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건수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rgbClr val="930F2E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endParaRPr sz="2000" kern="1200">
                <a:solidFill>
                  <a:srgbClr val="930F2E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7" name="slide6_shape2"/>
            <p:cNvSpPr/>
            <p:nvPr/>
          </p:nvSpPr>
          <p:spPr>
            <a:xfrm>
              <a:off x="4128427" y="1799791"/>
              <a:ext cx="42594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총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감소율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&lt;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en-US" altLang="ko-KR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1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인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평균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이용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감소율</a:t>
              </a:r>
              <a:endParaRPr sz="20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8" name="slide6_shape3"/>
            <p:cNvSpPr/>
            <p:nvPr/>
          </p:nvSpPr>
          <p:spPr>
            <a:xfrm>
              <a:off x="3193409" y="2292895"/>
              <a:ext cx="59809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감소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유저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중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헤비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유저들의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비중이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많은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것을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알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수</a:t>
              </a:r>
              <a:r>
                <a:rPr lang="en-US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 </a:t>
              </a:r>
              <a:r>
                <a:rPr lang="ko-KR" altLang="en-US" sz="2000" kern="1200">
                  <a:solidFill>
                    <a:schemeClr val="bg1"/>
                  </a:solidFill>
                  <a:latin typeface="나눔스퀘어"/>
                  <a:ea typeface="나눔스퀘어"/>
                  <a:cs typeface="+mn-cs"/>
                </a:rPr>
                <a:t>있음</a:t>
              </a:r>
              <a:endParaRPr sz="20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endParaRPr>
            </a:p>
          </p:txBody>
        </p:sp>
      </p:grpSp>
      <p:sp>
        <p:nvSpPr>
          <p:cNvPr id="9" name="slide6_shape4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0" name="slide6_shape5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1" name="slide6_shape6"/>
          <p:cNvSpPr/>
          <p:nvPr/>
        </p:nvSpPr>
        <p:spPr>
          <a:xfrm>
            <a:off x="7412464" y="4416792"/>
            <a:ext cx="504058" cy="512074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AI Can Help Scientists Find a Covid-19 Vaccine | WIRED"/>
          <p:cNvPicPr>
            <a:picLocks noChangeAspect="1"/>
          </p:cNvPicPr>
          <p:nvPr/>
        </p:nvPicPr>
        <p:blipFill>
          <a:blip r:embed="rId2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7_shape1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7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7_picture2"/>
          <p:cNvPicPr>
            <a:picLocks noChangeAspect="1"/>
          </p:cNvPicPr>
          <p:nvPr/>
        </p:nvPicPr>
        <p:blipFill>
          <a:blip r:embed="rId3" cstate="print"/>
          <a:srcRect l="2605" b="4722"/>
          <a:stretch>
            <a:fillRect/>
          </a:stretch>
        </p:blipFill>
        <p:spPr>
          <a:xfrm>
            <a:off x="246975" y="1327489"/>
            <a:ext cx="7252456" cy="2526318"/>
          </a:xfrm>
          <a:prstGeom prst="rect">
            <a:avLst/>
          </a:prstGeom>
        </p:spPr>
      </p:pic>
      <p:grpSp>
        <p:nvGrpSpPr>
          <p:cNvPr id="7" name="slide7_group1"/>
          <p:cNvGrpSpPr>
            <a:grpSpLocks/>
          </p:cNvGrpSpPr>
          <p:nvPr/>
        </p:nvGrpSpPr>
        <p:grpSpPr>
          <a:xfrm>
            <a:off x="180895" y="3756123"/>
            <a:ext cx="7248924" cy="2680334"/>
            <a:chOff x="180895" y="3756123"/>
            <a:chExt cx="7248924" cy="2680334"/>
          </a:xfrm>
        </p:grpSpPr>
        <p:pic>
          <p:nvPicPr>
            <p:cNvPr id="8" name="slide7_picture3" descr="텍스트, 실내, 노트북, 스크린샷이(가) 표시된 사진  자동 생성된 설명"/>
            <p:cNvPicPr>
              <a:picLocks noChangeAspect="1"/>
            </p:cNvPicPr>
            <p:nvPr/>
          </p:nvPicPr>
          <p:blipFill>
            <a:blip r:embed="rId4" cstate="print"/>
            <a:srcRect l="1617" t="1069" b="6076"/>
            <a:stretch>
              <a:fillRect/>
            </a:stretch>
          </p:blipFill>
          <p:spPr>
            <a:xfrm>
              <a:off x="180895" y="3856780"/>
              <a:ext cx="7247511" cy="2579676"/>
            </a:xfrm>
            <a:prstGeom prst="rect">
              <a:avLst/>
            </a:prstGeom>
          </p:spPr>
        </p:pic>
        <p:sp>
          <p:nvSpPr>
            <p:cNvPr id="9" name="slide7_shape3"/>
            <p:cNvSpPr/>
            <p:nvPr/>
          </p:nvSpPr>
          <p:spPr>
            <a:xfrm>
              <a:off x="5845709" y="3756123"/>
              <a:ext cx="1584109" cy="504622"/>
            </a:xfrm>
            <a:prstGeom prst="rect">
              <a:avLst/>
            </a:prstGeom>
            <a:solidFill>
              <a:srgbClr val="1A1A1C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slide7_group2"/>
          <p:cNvGrpSpPr>
            <a:grpSpLocks/>
          </p:cNvGrpSpPr>
          <p:nvPr/>
        </p:nvGrpSpPr>
        <p:grpSpPr>
          <a:xfrm>
            <a:off x="7565511" y="3331002"/>
            <a:ext cx="4232713" cy="850242"/>
            <a:chOff x="7565511" y="3331002"/>
            <a:chExt cx="4232713" cy="850242"/>
          </a:xfrm>
        </p:grpSpPr>
        <p:sp>
          <p:nvSpPr>
            <p:cNvPr id="11" name="slide7_shape4"/>
            <p:cNvSpPr/>
            <p:nvPr/>
          </p:nvSpPr>
          <p:spPr>
            <a:xfrm>
              <a:off x="7897201" y="3331002"/>
              <a:ext cx="35708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1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인당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평균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이용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건수가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rgbClr val="930F2E"/>
                  </a:solidFill>
                  <a:ea typeface="+mn-cs"/>
                </a:rPr>
                <a:t>감소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한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만큼</a:t>
              </a:r>
            </a:p>
          </p:txBody>
        </p:sp>
        <p:sp>
          <p:nvSpPr>
            <p:cNvPr id="12" name="slide7_shape5"/>
            <p:cNvSpPr/>
            <p:nvPr/>
          </p:nvSpPr>
          <p:spPr>
            <a:xfrm>
              <a:off x="7565511" y="3811912"/>
              <a:ext cx="4232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1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인당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평균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이용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시간도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비슷한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chemeClr val="bg1">
                      <a:alpha val="100000"/>
                    </a:schemeClr>
                  </a:solidFill>
                  <a:ea typeface="+mn-cs"/>
                </a:rPr>
                <a:t>폭으로</a:t>
              </a:r>
              <a:r>
                <a:rPr lang="en-US" altLang="ko-KR" sz="1800">
                  <a:solidFill>
                    <a:schemeClr val="bg1">
                      <a:alpha val="100000"/>
                    </a:schemeClr>
                  </a:solidFill>
                  <a:latin typeface="+mn-cs"/>
                </a:rPr>
                <a:t> </a:t>
              </a:r>
              <a:r>
                <a:rPr lang="ko-KR" altLang="ko-KR" sz="1800">
                  <a:solidFill>
                    <a:srgbClr val="930F2E"/>
                  </a:solidFill>
                  <a:ea typeface="+mn-cs"/>
                </a:rPr>
                <a:t>감소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8_picture1" descr="AI Can Help Scientists Find a Covid-19 Vaccine | WIRED"/>
          <p:cNvPicPr>
            <a:picLocks noChangeAspect="1"/>
          </p:cNvPicPr>
          <p:nvPr/>
        </p:nvPicPr>
        <p:blipFill>
          <a:blip r:embed="rId3" cstate="print"/>
          <a:srcRect l="15800" t="26589" r="15472" b="26383"/>
          <a:stretch>
            <a:fillRect/>
          </a:stretch>
        </p:blipFill>
        <p:spPr>
          <a:xfrm>
            <a:off x="119336" y="249848"/>
            <a:ext cx="1231262" cy="631870"/>
          </a:xfrm>
          <a:prstGeom prst="rect">
            <a:avLst/>
          </a:prstGeom>
          <a:noFill/>
        </p:spPr>
      </p:pic>
      <p:sp>
        <p:nvSpPr>
          <p:cNvPr id="4" name="slide8_shape1"/>
          <p:cNvSpPr/>
          <p:nvPr/>
        </p:nvSpPr>
        <p:spPr>
          <a:xfrm>
            <a:off x="10545897" y="6468925"/>
            <a:ext cx="1238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출처</a:t>
            </a:r>
            <a:r>
              <a:rPr lang="en-US" altLang="ko-KR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: </a:t>
            </a:r>
            <a:r>
              <a:rPr lang="ko-KR" altLang="en-US" sz="12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</a:t>
            </a:r>
            <a:endParaRPr sz="12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5" name="slide8_shape2"/>
          <p:cNvSpPr/>
          <p:nvPr/>
        </p:nvSpPr>
        <p:spPr>
          <a:xfrm>
            <a:off x="1415480" y="396506"/>
            <a:ext cx="5134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2-1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공공자전거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이용객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ko-KR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,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이용</a:t>
            </a:r>
            <a:r>
              <a:rPr lang="en-US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16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시간</a:t>
            </a:r>
            <a:endParaRPr sz="16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  <p:pic>
        <p:nvPicPr>
          <p:cNvPr id="6" name="slide8_picture2"/>
          <p:cNvPicPr>
            <a:picLocks noChangeAspect="1"/>
          </p:cNvPicPr>
          <p:nvPr/>
        </p:nvPicPr>
        <p:blipFill>
          <a:blip r:embed="rId4" cstate="print"/>
          <a:srcRect l="2605" b="4722"/>
          <a:stretch>
            <a:fillRect/>
          </a:stretch>
        </p:blipFill>
        <p:spPr>
          <a:xfrm>
            <a:off x="246975" y="1327489"/>
            <a:ext cx="7252456" cy="2526318"/>
          </a:xfrm>
          <a:prstGeom prst="rect">
            <a:avLst/>
          </a:prstGeom>
        </p:spPr>
      </p:pic>
      <p:grpSp>
        <p:nvGrpSpPr>
          <p:cNvPr id="7" name="slide8_group1"/>
          <p:cNvGrpSpPr>
            <a:grpSpLocks/>
          </p:cNvGrpSpPr>
          <p:nvPr/>
        </p:nvGrpSpPr>
        <p:grpSpPr>
          <a:xfrm>
            <a:off x="180895" y="3756123"/>
            <a:ext cx="7248924" cy="2680334"/>
            <a:chOff x="180895" y="3756123"/>
            <a:chExt cx="7248924" cy="2680334"/>
          </a:xfrm>
        </p:grpSpPr>
        <p:pic>
          <p:nvPicPr>
            <p:cNvPr id="8" name="slide8_picture3" descr="텍스트, 실내, 노트북, 스크린샷이(가) 표시된 사진  자동 생성된 설명"/>
            <p:cNvPicPr>
              <a:picLocks noChangeAspect="1"/>
            </p:cNvPicPr>
            <p:nvPr/>
          </p:nvPicPr>
          <p:blipFill>
            <a:blip r:embed="rId5" cstate="print"/>
            <a:srcRect l="1617" t="1069" b="6076"/>
            <a:stretch>
              <a:fillRect/>
            </a:stretch>
          </p:blipFill>
          <p:spPr>
            <a:xfrm>
              <a:off x="180895" y="3856780"/>
              <a:ext cx="7247511" cy="2579676"/>
            </a:xfrm>
            <a:prstGeom prst="rect">
              <a:avLst/>
            </a:prstGeom>
          </p:spPr>
        </p:pic>
        <p:sp>
          <p:nvSpPr>
            <p:cNvPr id="9" name="slide8_shape3"/>
            <p:cNvSpPr/>
            <p:nvPr/>
          </p:nvSpPr>
          <p:spPr>
            <a:xfrm>
              <a:off x="5845709" y="3756123"/>
              <a:ext cx="1584109" cy="504622"/>
            </a:xfrm>
            <a:prstGeom prst="rect">
              <a:avLst/>
            </a:prstGeom>
            <a:solidFill>
              <a:srgbClr val="1A1A1C"/>
            </a:solidFill>
            <a:ln w="127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slide8_shape4"/>
          <p:cNvSpPr/>
          <p:nvPr/>
        </p:nvSpPr>
        <p:spPr>
          <a:xfrm>
            <a:off x="8285872" y="764704"/>
            <a:ext cx="739593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41300" kern="1200">
                <a:solidFill>
                  <a:srgbClr val="6F0B23"/>
                </a:solidFill>
                <a:latin typeface="나눔스퀘어 Bold"/>
                <a:ea typeface="나눔스퀘어 Bold"/>
                <a:cs typeface="+mn-cs"/>
              </a:rPr>
              <a:t>?</a:t>
            </a:r>
            <a:endParaRPr sz="41300" kern="1200">
              <a:solidFill>
                <a:srgbClr val="6F0B23"/>
              </a:solidFill>
              <a:latin typeface="나눔스퀘어 Bold"/>
              <a:ea typeface="나눔스퀘어 Bold"/>
              <a:cs typeface="+mn-cs"/>
            </a:endParaRPr>
          </a:p>
        </p:txBody>
      </p:sp>
      <p:sp>
        <p:nvSpPr>
          <p:cNvPr id="11" name="slide8_shape5"/>
          <p:cNvSpPr/>
          <p:nvPr/>
        </p:nvSpPr>
        <p:spPr>
          <a:xfrm>
            <a:off x="7941295" y="2854648"/>
            <a:ext cx="3754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이동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거리는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이용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건수와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무관하게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</a:p>
          <a:p>
            <a:pPr marL="0" algn="ctr">
              <a:lnSpc>
                <a:spcPct val="100000"/>
              </a:lnSpc>
              <a:buNone/>
            </a:pP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2020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년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7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월부터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급격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감소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,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이후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낮은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값</a:t>
            </a:r>
            <a:r>
              <a:rPr lang="en-US" altLang="ko-KR" sz="1400">
                <a:solidFill>
                  <a:schemeClr val="bg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400">
                <a:solidFill>
                  <a:schemeClr val="bg1">
                    <a:alpha val="100000"/>
                  </a:schemeClr>
                </a:solidFill>
                <a:ea typeface="+mn-cs"/>
              </a:rPr>
              <a:t>유지</a:t>
            </a:r>
          </a:p>
        </p:txBody>
      </p:sp>
      <p:sp>
        <p:nvSpPr>
          <p:cNvPr id="12" name="slide8_shape6"/>
          <p:cNvSpPr/>
          <p:nvPr/>
        </p:nvSpPr>
        <p:spPr>
          <a:xfrm>
            <a:off x="7370256" y="3634571"/>
            <a:ext cx="48965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데이터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문제가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아닐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  <a:p>
            <a:pPr marL="0" algn="ctr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계절적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사회적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영향으로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볼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있으나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,</a:t>
            </a:r>
          </a:p>
          <a:p>
            <a:pPr marL="0" algn="ctr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이용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시간이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인지되었음에도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측정된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거리가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없다는</a:t>
            </a:r>
            <a:r>
              <a:rPr lang="en-US" altLang="ko-KR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의문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  <p:sp>
        <p:nvSpPr>
          <p:cNvPr id="13" name="slide8_shape7"/>
          <p:cNvSpPr/>
          <p:nvPr/>
        </p:nvSpPr>
        <p:spPr>
          <a:xfrm>
            <a:off x="7567791" y="4780080"/>
            <a:ext cx="4501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따라서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공공데이터의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이동거리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컬럼의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문제로</a:t>
            </a:r>
            <a:r>
              <a:rPr lang="en-US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 </a:t>
            </a:r>
            <a:r>
              <a:rPr lang="ko-KR" altLang="en-US" sz="1400" kern="1200">
                <a:solidFill>
                  <a:schemeClr val="bg1"/>
                </a:solidFill>
                <a:latin typeface="나눔스퀘어"/>
                <a:ea typeface="나눔스퀘어"/>
                <a:cs typeface="+mn-cs"/>
              </a:rPr>
              <a:t>판단됨</a:t>
            </a:r>
            <a:endParaRPr sz="1400" kern="1200">
              <a:solidFill>
                <a:schemeClr val="bg1"/>
              </a:solidFill>
              <a:latin typeface="나눔스퀘어"/>
              <a:ea typeface="나눔스퀘어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3087162" y="3198167"/>
            <a:ext cx="6017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2-2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코로나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확진자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변화와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지하철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승객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수</a:t>
            </a:r>
            <a:r>
              <a:rPr lang="en-US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 </a:t>
            </a:r>
            <a:r>
              <a:rPr lang="ko-KR" altLang="en-US" sz="2400" kern="1200">
                <a:solidFill>
                  <a:schemeClr val="bg1"/>
                </a:solidFill>
                <a:latin typeface="나눔스퀘어 Bold"/>
                <a:ea typeface="나눔스퀘어 Bold"/>
                <a:cs typeface="+mn-cs"/>
              </a:rPr>
              <a:t>변화</a:t>
            </a:r>
            <a:endParaRPr sz="2400" kern="1200">
              <a:solidFill>
                <a:schemeClr val="bg1"/>
              </a:solidFill>
              <a:latin typeface="나눔스퀘어 Bold"/>
              <a:ea typeface="나눔스퀘어 Bold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游ゴシック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游ゴシック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847</Words>
  <Application>Microsoft Office PowerPoint</Application>
  <PresentationFormat>와이드스크린</PresentationFormat>
  <Paragraphs>119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NotoSansKR</vt:lpstr>
      <vt:lpstr>나눔스퀘어</vt:lpstr>
      <vt:lpstr>나눔스퀘어 Bold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노트북 매출액이 주춤한 이유- 수요의 관점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윤 진훈</cp:lastModifiedBy>
  <cp:revision>2</cp:revision>
  <dcterms:modified xsi:type="dcterms:W3CDTF">2021-10-06T14:16:46Z</dcterms:modified>
</cp:coreProperties>
</file>