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6" r:id="rId16"/>
    <p:sldId id="277" r:id="rId17"/>
    <p:sldId id="27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9" autoAdjust="0"/>
  </p:normalViewPr>
  <p:slideViewPr>
    <p:cSldViewPr>
      <p:cViewPr varScale="1">
        <p:scale>
          <a:sx n="104" d="100"/>
          <a:sy n="104" d="100"/>
        </p:scale>
        <p:origin x="8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 슬라이드와 고민 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이용 시간 아니고 이용 건수 맞나요?? 확인 부탁드려요!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주요 증가 요인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코로나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19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영향으로 혼자 또는 소규모 인원이 즐길 수 있는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레포츠 용품 판매량이 증가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(ex.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캠핑용품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텐트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그늘막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침낭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캠핑용 가구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) 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1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5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1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7552231" y="2636912"/>
            <a:ext cx="3086924" cy="1584176"/>
          </a:xfrm>
          <a:prstGeom prst="rect">
            <a:avLst/>
          </a:prstGeom>
          <a:noFill/>
        </p:spPr>
      </p:pic>
      <p:sp>
        <p:nvSpPr>
          <p:cNvPr id="6" name="slide1_shape2"/>
          <p:cNvSpPr/>
          <p:nvPr/>
        </p:nvSpPr>
        <p:spPr>
          <a:xfrm>
            <a:off x="2265288" y="3167390"/>
            <a:ext cx="4910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</a:p>
        </p:txBody>
      </p:sp>
      <p:sp>
        <p:nvSpPr>
          <p:cNvPr id="7" name="slide1_shape3"/>
          <p:cNvSpPr/>
          <p:nvPr/>
        </p:nvSpPr>
        <p:spPr>
          <a:xfrm>
            <a:off x="8976320" y="5661248"/>
            <a:ext cx="2981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211008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스파게티팀</a:t>
            </a:r>
          </a:p>
        </p:txBody>
      </p:sp>
      <p:sp>
        <p:nvSpPr>
          <p:cNvPr id="8" name="slide1_shape4"/>
          <p:cNvSpPr/>
          <p:nvPr/>
        </p:nvSpPr>
        <p:spPr>
          <a:xfrm>
            <a:off x="9069138" y="6122913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김범중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정진우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가채원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윤진훈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0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811" y="881717"/>
            <a:ext cx="10146376" cy="5455981"/>
          </a:xfrm>
          <a:prstGeom prst="rect">
            <a:avLst/>
          </a:prstGeom>
        </p:spPr>
      </p:pic>
      <p:sp>
        <p:nvSpPr>
          <p:cNvPr id="7" name="nppt_16334858603351763"/>
          <p:cNvSpPr/>
          <p:nvPr/>
        </p:nvSpPr>
        <p:spPr>
          <a:xfrm>
            <a:off x="6114641" y="1419221"/>
            <a:ext cx="4133131" cy="640252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코로나가 발생한 2020년에 많은 감소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1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1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1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637" y="956831"/>
            <a:ext cx="10250725" cy="5512093"/>
          </a:xfrm>
          <a:prstGeom prst="rect">
            <a:avLst/>
          </a:prstGeom>
        </p:spPr>
      </p:pic>
      <p:sp>
        <p:nvSpPr>
          <p:cNvPr id="7" name="nppt_16334858603351924"/>
          <p:cNvSpPr/>
          <p:nvPr/>
        </p:nvSpPr>
        <p:spPr>
          <a:xfrm>
            <a:off x="6024662" y="1294982"/>
            <a:ext cx="3810000" cy="1186904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2020년 3월 부터 2021년 2월까지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전년 대비 많은 </a:t>
            </a:r>
            <a:r>
              <a:rPr altLang="ko-KR" sz="1800" b="1">
                <a:solidFill>
                  <a:schemeClr val="accent1">
                    <a:alpha val="100000"/>
                  </a:schemeClr>
                </a:solidFill>
                <a:latin typeface="+mn-ea"/>
                <a:ea typeface="+mn-ea"/>
              </a:rPr>
              <a:t>감소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2021년 3월부터는 </a:t>
            </a:r>
            <a:r>
              <a:rPr altLang="ko-KR" sz="1800" b="1">
                <a:solidFill>
                  <a:srgbClr val="FF0000"/>
                </a:solidFill>
                <a:latin typeface="+mn-ea"/>
                <a:ea typeface="+mn-ea"/>
              </a:rPr>
              <a:t>증가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3468859" y="3198167"/>
            <a:ext cx="5254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 err="1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2400" kern="1200" dirty="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604" y="980728"/>
            <a:ext cx="5726792" cy="2680282"/>
          </a:xfrm>
          <a:prstGeom prst="rect">
            <a:avLst/>
          </a:prstGeom>
        </p:spPr>
      </p:pic>
      <p:sp>
        <p:nvSpPr>
          <p:cNvPr id="4" name="slide13_shape1"/>
          <p:cNvSpPr/>
          <p:nvPr/>
        </p:nvSpPr>
        <p:spPr>
          <a:xfrm>
            <a:off x="1431399" y="396506"/>
            <a:ext cx="3567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13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pic>
        <p:nvPicPr>
          <p:cNvPr id="6" name="slide1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3390" y="3811328"/>
            <a:ext cx="5648914" cy="2468918"/>
          </a:xfrm>
          <a:prstGeom prst="rect">
            <a:avLst/>
          </a:prstGeom>
        </p:spPr>
      </p:pic>
      <p:sp>
        <p:nvSpPr>
          <p:cNvPr id="7" name="slide13_shape2"/>
          <p:cNvSpPr/>
          <p:nvPr/>
        </p:nvSpPr>
        <p:spPr>
          <a:xfrm>
            <a:off x="3791743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3_shape3"/>
          <p:cNvSpPr/>
          <p:nvPr/>
        </p:nvSpPr>
        <p:spPr>
          <a:xfrm>
            <a:off x="4854385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4"/>
          <p:cNvSpPr/>
          <p:nvPr/>
        </p:nvSpPr>
        <p:spPr>
          <a:xfrm>
            <a:off x="8112226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3_shape5"/>
          <p:cNvSpPr/>
          <p:nvPr/>
        </p:nvSpPr>
        <p:spPr>
          <a:xfrm>
            <a:off x="345292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3_shape6"/>
          <p:cNvSpPr/>
          <p:nvPr/>
        </p:nvSpPr>
        <p:spPr>
          <a:xfrm>
            <a:off x="453024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3_shape7"/>
          <p:cNvSpPr/>
          <p:nvPr/>
        </p:nvSpPr>
        <p:spPr>
          <a:xfrm>
            <a:off x="7680176" y="6023503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3_shape8"/>
          <p:cNvSpPr/>
          <p:nvPr/>
        </p:nvSpPr>
        <p:spPr>
          <a:xfrm>
            <a:off x="10416481" y="6468925"/>
            <a:ext cx="1584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endParaRPr sz="12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19CD-3797-44EB-86D5-2ABF3097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</a:rPr>
              <a:t>컴퓨터 및 주변기기 거래액이 큰 변화가 없는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B9561-380B-409C-AA3B-C17E46FD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786"/>
            <a:ext cx="4419600" cy="57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5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EF2D-8109-4B74-ABDC-C06C08F4271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스포츠 용품 거래액이 큰 변화가 없는 이유</a:t>
            </a:r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?</a:t>
            </a:r>
          </a:p>
          <a:p>
            <a:pPr algn="ctr"/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1) </a:t>
            </a:r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증가 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E7C29-2ACF-4108-A3A7-31A85EF92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026371"/>
            <a:ext cx="3467942" cy="37071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E5AA5F5-585C-48BD-A28C-CD7A59E7065A}"/>
              </a:ext>
            </a:extLst>
          </p:cNvPr>
          <p:cNvSpPr txBox="1">
            <a:spLocks/>
          </p:cNvSpPr>
          <p:nvPr/>
        </p:nvSpPr>
        <p:spPr>
          <a:xfrm>
            <a:off x="983432" y="17008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코로나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19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영향으로 혼자 또는 소규모 인원이 즐길 수 있는</a:t>
            </a:r>
            <a:br>
              <a:rPr lang="ko-KR" altLang="en-US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캠핑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용품 거래액이 증가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(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텐트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·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NotoSansKR"/>
              </a:rPr>
              <a:t>그늘막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·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침낭이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28%,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캠핑용 가구가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19%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증가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)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NotoSansKR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+) </a:t>
            </a:r>
            <a:r>
              <a:rPr lang="ko-KR" altLang="en-US" sz="2000" dirty="0" err="1">
                <a:solidFill>
                  <a:schemeClr val="bg1"/>
                </a:solidFill>
              </a:rPr>
              <a:t>홈트</a:t>
            </a:r>
            <a:r>
              <a:rPr lang="ko-KR" altLang="en-US" sz="2000" dirty="0">
                <a:solidFill>
                  <a:schemeClr val="bg1"/>
                </a:solidFill>
              </a:rPr>
              <a:t> 열풍에 헬스용품 인기</a:t>
            </a:r>
          </a:p>
          <a:p>
            <a:pPr algn="ctr"/>
            <a:endParaRPr lang="en-US" altLang="ko-KR" sz="12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7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EF2D-8109-4B74-ABDC-C06C08F4271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스포츠 용품 거래액이 큰 변화가 없는 이유</a:t>
            </a:r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?</a:t>
            </a:r>
          </a:p>
          <a:p>
            <a:pPr algn="ctr"/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1) </a:t>
            </a:r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감소 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4FF74-3158-46E9-BC86-104C80B5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325563"/>
            <a:ext cx="4608512" cy="404067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D7A4D7C-1A1E-4012-8FC9-189DF744EBD8}"/>
              </a:ext>
            </a:extLst>
          </p:cNvPr>
          <p:cNvSpPr txBox="1">
            <a:spLocks/>
          </p:cNvSpPr>
          <p:nvPr/>
        </p:nvSpPr>
        <p:spPr>
          <a:xfrm>
            <a:off x="1055440" y="55080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6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월이면 원래 수영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/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물놀이용품 매출이 급증하는 시기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.</a:t>
            </a:r>
            <a:br>
              <a:rPr lang="ko-KR" altLang="en-US" sz="2000" dirty="0">
                <a:solidFill>
                  <a:schemeClr val="bg1"/>
                </a:solidFill>
              </a:rPr>
            </a:b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수영장에서 물을 통한 바이러스 전파를 우려하면서 구매심리와 매출이 급감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7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053A2-BDC2-41C7-889A-42DCA1A629D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스포츠 용품의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증가 변수와 감소 변수와 상쇄되어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스포츠 용품 거래액이 큰 변화가 없는 것으로 판단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3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4965753" y="3108873"/>
            <a:ext cx="1728567" cy="153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4800">
                <a:solidFill>
                  <a:schemeClr val="bg1">
                    <a:alpha val="100000"/>
                  </a:schemeClr>
                </a:solidFill>
                <a:ea typeface="+mn-cs"/>
              </a:rPr>
              <a:t>결론</a:t>
            </a:r>
          </a:p>
        </p:txBody>
      </p:sp>
      <p:sp>
        <p:nvSpPr>
          <p:cNvPr id="4" name="slide14_shape2"/>
          <p:cNvSpPr/>
          <p:nvPr/>
        </p:nvSpPr>
        <p:spPr>
          <a:xfrm>
            <a:off x="2575934" y="1853561"/>
            <a:ext cx="6508207" cy="602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ED7D31"/>
                </a:solidFill>
                <a:latin typeface="맑은 고딕"/>
                <a:ea typeface="맑은 고딕"/>
              </a:rPr>
              <a:t>코로나가 길어지면서 영향이 감소</a:t>
            </a:r>
          </a:p>
        </p:txBody>
      </p:sp>
      <p:sp>
        <p:nvSpPr>
          <p:cNvPr id="5" name="slide14_shape3"/>
          <p:cNvSpPr/>
          <p:nvPr/>
        </p:nvSpPr>
        <p:spPr>
          <a:xfrm>
            <a:off x="1431399" y="396506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pic>
        <p:nvPicPr>
          <p:cNvPr id="6" name="slide14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1431399" y="396506"/>
            <a:ext cx="218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프로젝트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주요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이슈</a:t>
            </a:r>
          </a:p>
        </p:txBody>
      </p:sp>
      <p:pic>
        <p:nvPicPr>
          <p:cNvPr id="4" name="slide15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15_group6"/>
          <p:cNvGrpSpPr>
            <a:grpSpLocks/>
          </p:cNvGrpSpPr>
          <p:nvPr/>
        </p:nvGrpSpPr>
        <p:grpSpPr>
          <a:xfrm>
            <a:off x="2351584" y="1268760"/>
            <a:ext cx="8522247" cy="4782838"/>
            <a:chOff x="2351584" y="1268760"/>
            <a:chExt cx="8522247" cy="4782838"/>
          </a:xfrm>
        </p:grpSpPr>
        <p:sp>
          <p:nvSpPr>
            <p:cNvPr id="6" name="slide15_shape2"/>
            <p:cNvSpPr/>
            <p:nvPr/>
          </p:nvSpPr>
          <p:spPr>
            <a:xfrm>
              <a:off x="2351584" y="1596461"/>
              <a:ext cx="19511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확진자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7" name="slide15_shape3"/>
            <p:cNvSpPr/>
            <p:nvPr/>
          </p:nvSpPr>
          <p:spPr>
            <a:xfrm>
              <a:off x="2531958" y="414321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지하철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승객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8" name="slide15_shape4"/>
            <p:cNvSpPr/>
            <p:nvPr/>
          </p:nvSpPr>
          <p:spPr>
            <a:xfrm>
              <a:off x="2822284" y="2869840"/>
              <a:ext cx="1418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공공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자전거</a:t>
              </a:r>
            </a:p>
          </p:txBody>
        </p:sp>
        <p:sp>
          <p:nvSpPr>
            <p:cNvPr id="9" name="slide15_shape5"/>
            <p:cNvSpPr/>
            <p:nvPr/>
          </p:nvSpPr>
          <p:spPr>
            <a:xfrm>
              <a:off x="2524125" y="541659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온라인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거래액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15_shape6"/>
            <p:cNvSpPr/>
            <p:nvPr/>
          </p:nvSpPr>
          <p:spPr>
            <a:xfrm>
              <a:off x="4871219" y="1591165"/>
              <a:ext cx="4356484" cy="276999"/>
            </a:xfrm>
            <a:prstGeom prst="rect">
              <a:avLst/>
            </a:prstGeom>
            <a:solidFill>
              <a:schemeClr val="bg1">
                <a:alpha val="70000"/>
                <a:lumMod val="50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5_shape7"/>
            <p:cNvSpPr/>
            <p:nvPr/>
          </p:nvSpPr>
          <p:spPr>
            <a:xfrm>
              <a:off x="4837971" y="1596321"/>
              <a:ext cx="4392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해당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마지막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일자를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기준으로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-&gt;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생성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15_shape8"/>
            <p:cNvSpPr/>
            <p:nvPr/>
          </p:nvSpPr>
          <p:spPr>
            <a:xfrm>
              <a:off x="4735156" y="1279937"/>
              <a:ext cx="35952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3" name="slide15_shape9"/>
            <p:cNvSpPr/>
            <p:nvPr/>
          </p:nvSpPr>
          <p:spPr>
            <a:xfrm>
              <a:off x="4763652" y="1922189"/>
              <a:ext cx="51155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라이브의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대조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4" name="slide15_shape10"/>
            <p:cNvSpPr/>
            <p:nvPr/>
          </p:nvSpPr>
          <p:spPr>
            <a:xfrm>
              <a:off x="8503815" y="1280089"/>
              <a:ext cx="237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누적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필요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5" name="slide15_shape11"/>
            <p:cNvSpPr/>
            <p:nvPr/>
          </p:nvSpPr>
          <p:spPr>
            <a:xfrm>
              <a:off x="8258491" y="1268760"/>
              <a:ext cx="432048" cy="277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+ 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15_shape12"/>
            <p:cNvSpPr/>
            <p:nvPr/>
          </p:nvSpPr>
          <p:spPr>
            <a:xfrm>
              <a:off x="4732225" y="4007280"/>
              <a:ext cx="30452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15_shape13"/>
            <p:cNvSpPr/>
            <p:nvPr/>
          </p:nvSpPr>
          <p:spPr>
            <a:xfrm>
              <a:off x="4802933" y="4293096"/>
              <a:ext cx="3775428" cy="26499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5_shape14"/>
            <p:cNvSpPr/>
            <p:nvPr/>
          </p:nvSpPr>
          <p:spPr>
            <a:xfrm>
              <a:off x="4763652" y="4296280"/>
              <a:ext cx="37754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날짜를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조건으로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지정하여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새로운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slide15_shape15"/>
            <p:cNvSpPr/>
            <p:nvPr/>
          </p:nvSpPr>
          <p:spPr>
            <a:xfrm>
              <a:off x="4825160" y="5769771"/>
              <a:ext cx="3433332" cy="274799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5_shape16"/>
            <p:cNvSpPr/>
            <p:nvPr/>
          </p:nvSpPr>
          <p:spPr>
            <a:xfrm>
              <a:off x="4732225" y="5220525"/>
              <a:ext cx="35981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계속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증가하는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그려지는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.</a:t>
              </a:r>
            </a:p>
          </p:txBody>
        </p:sp>
        <p:sp>
          <p:nvSpPr>
            <p:cNvPr id="21" name="slide15_shape17"/>
            <p:cNvSpPr/>
            <p:nvPr/>
          </p:nvSpPr>
          <p:spPr>
            <a:xfrm>
              <a:off x="4763652" y="5469640"/>
              <a:ext cx="4057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오름차순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x ∴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문자형으로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인식된다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판단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2" name="slide15_shape18"/>
            <p:cNvSpPr/>
            <p:nvPr/>
          </p:nvSpPr>
          <p:spPr>
            <a:xfrm>
              <a:off x="4798965" y="5774599"/>
              <a:ext cx="36850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info, dtype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자료형을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변환해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slide15_shape19"/>
            <p:cNvSpPr/>
            <p:nvPr/>
          </p:nvSpPr>
          <p:spPr>
            <a:xfrm>
              <a:off x="4802934" y="2620511"/>
              <a:ext cx="39826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결측값과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//N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표현된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존재해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에러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4" name="slide15_shape20"/>
            <p:cNvSpPr/>
            <p:nvPr/>
          </p:nvSpPr>
          <p:spPr>
            <a:xfrm>
              <a:off x="4871219" y="3215122"/>
              <a:ext cx="1538116" cy="26747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5_shape21"/>
            <p:cNvSpPr/>
            <p:nvPr/>
          </p:nvSpPr>
          <p:spPr>
            <a:xfrm>
              <a:off x="4789632" y="2915962"/>
              <a:ext cx="60121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map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특정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문자만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</a:t>
              </a:r>
              <a:r>
                <a:rPr lang="en-US" altLang="ko-KR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지정되지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않은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자료는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전부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NAN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값으로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변하는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  <a:endParaRPr sz="1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6" name="slide15_shape22"/>
            <p:cNvSpPr/>
            <p:nvPr/>
          </p:nvSpPr>
          <p:spPr>
            <a:xfrm>
              <a:off x="4825159" y="3195441"/>
              <a:ext cx="1697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replace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를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3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2699788" y="1446510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 err="1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추이</a:t>
            </a:r>
            <a:endParaRPr sz="18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6" name="slide2_shape3"/>
          <p:cNvSpPr/>
          <p:nvPr/>
        </p:nvSpPr>
        <p:spPr>
          <a:xfrm>
            <a:off x="3556145" y="473146"/>
            <a:ext cx="1260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목차</a:t>
            </a:r>
            <a:endParaRPr sz="40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2_shape4"/>
          <p:cNvSpPr/>
          <p:nvPr/>
        </p:nvSpPr>
        <p:spPr>
          <a:xfrm>
            <a:off x="2201915" y="898227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8" name="slide2_shape5"/>
          <p:cNvSpPr/>
          <p:nvPr/>
        </p:nvSpPr>
        <p:spPr>
          <a:xfrm>
            <a:off x="2185698" y="1853900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grpSp>
        <p:nvGrpSpPr>
          <p:cNvPr id="9" name="slide2_group1"/>
          <p:cNvGrpSpPr>
            <a:grpSpLocks/>
          </p:cNvGrpSpPr>
          <p:nvPr/>
        </p:nvGrpSpPr>
        <p:grpSpPr>
          <a:xfrm>
            <a:off x="2748439" y="2798624"/>
            <a:ext cx="6293336" cy="461665"/>
            <a:chOff x="2748439" y="2798624"/>
            <a:chExt cx="6293336" cy="461665"/>
          </a:xfrm>
        </p:grpSpPr>
        <p:sp>
          <p:nvSpPr>
            <p:cNvPr id="10" name="slide2_shape6"/>
            <p:cNvSpPr/>
            <p:nvPr/>
          </p:nvSpPr>
          <p:spPr>
            <a:xfrm>
              <a:off x="3359696" y="2931262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공공자전거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ko-KR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</a:t>
              </a:r>
            </a:p>
          </p:txBody>
        </p:sp>
        <p:sp>
          <p:nvSpPr>
            <p:cNvPr id="11" name="slide2_shape7"/>
            <p:cNvSpPr/>
            <p:nvPr/>
          </p:nvSpPr>
          <p:spPr>
            <a:xfrm>
              <a:off x="2748439" y="2798624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2-1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2" name="slide2_group2"/>
          <p:cNvGrpSpPr>
            <a:grpSpLocks/>
          </p:cNvGrpSpPr>
          <p:nvPr/>
        </p:nvGrpSpPr>
        <p:grpSpPr>
          <a:xfrm>
            <a:off x="2748439" y="3306488"/>
            <a:ext cx="6299889" cy="461665"/>
            <a:chOff x="2748439" y="3306488"/>
            <a:chExt cx="6299889" cy="461665"/>
          </a:xfrm>
        </p:grpSpPr>
        <p:sp>
          <p:nvSpPr>
            <p:cNvPr id="13" name="slide2_shape8"/>
            <p:cNvSpPr/>
            <p:nvPr/>
          </p:nvSpPr>
          <p:spPr>
            <a:xfrm>
              <a:off x="3366249" y="3439126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지하철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승객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14" name="slide2_shape9"/>
            <p:cNvSpPr/>
            <p:nvPr/>
          </p:nvSpPr>
          <p:spPr>
            <a:xfrm>
              <a:off x="2748439" y="3306488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2-2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5" name="slide2_group3"/>
          <p:cNvGrpSpPr>
            <a:grpSpLocks/>
          </p:cNvGrpSpPr>
          <p:nvPr/>
        </p:nvGrpSpPr>
        <p:grpSpPr>
          <a:xfrm>
            <a:off x="2732222" y="3785282"/>
            <a:ext cx="6309553" cy="461665"/>
            <a:chOff x="2732222" y="3785282"/>
            <a:chExt cx="6309553" cy="461665"/>
          </a:xfrm>
        </p:grpSpPr>
        <p:sp>
          <p:nvSpPr>
            <p:cNvPr id="16" name="slide2_shape10"/>
            <p:cNvSpPr/>
            <p:nvPr/>
          </p:nvSpPr>
          <p:spPr>
            <a:xfrm>
              <a:off x="3359696" y="3917920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온라인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거래액</a:t>
              </a:r>
              <a:endParaRPr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2_shape11"/>
            <p:cNvSpPr/>
            <p:nvPr/>
          </p:nvSpPr>
          <p:spPr>
            <a:xfrm>
              <a:off x="2732222" y="3785282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2-3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sp>
        <p:nvSpPr>
          <p:cNvPr id="18" name="slide2_shape12"/>
          <p:cNvSpPr/>
          <p:nvPr/>
        </p:nvSpPr>
        <p:spPr>
          <a:xfrm>
            <a:off x="2201914" y="3998349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9" name="slide2_shape13"/>
          <p:cNvSpPr/>
          <p:nvPr/>
        </p:nvSpPr>
        <p:spPr>
          <a:xfrm>
            <a:off x="2185698" y="4800466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0" name="slide2_shape14"/>
          <p:cNvSpPr/>
          <p:nvPr/>
        </p:nvSpPr>
        <p:spPr>
          <a:xfrm>
            <a:off x="2675517" y="6042402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개선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사항</a:t>
            </a:r>
          </a:p>
        </p:txBody>
      </p:sp>
      <p:sp>
        <p:nvSpPr>
          <p:cNvPr id="21" name="slide2_shape15"/>
          <p:cNvSpPr/>
          <p:nvPr/>
        </p:nvSpPr>
        <p:spPr>
          <a:xfrm>
            <a:off x="2699788" y="2377924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생활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양상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22" name="slide2_shape16"/>
          <p:cNvSpPr/>
          <p:nvPr/>
        </p:nvSpPr>
        <p:spPr>
          <a:xfrm>
            <a:off x="2699787" y="5279962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프로젝트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중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이슈</a:t>
            </a:r>
          </a:p>
        </p:txBody>
      </p:sp>
      <p:sp>
        <p:nvSpPr>
          <p:cNvPr id="23" name="slide2_shape17"/>
          <p:cNvSpPr/>
          <p:nvPr/>
        </p:nvSpPr>
        <p:spPr>
          <a:xfrm>
            <a:off x="2207568" y="5580737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5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4" name="slide2_shape18"/>
          <p:cNvSpPr/>
          <p:nvPr/>
        </p:nvSpPr>
        <p:spPr>
          <a:xfrm>
            <a:off x="2699788" y="4477845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2207568" y="2944715"/>
            <a:ext cx="355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항목별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더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많은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</a:t>
            </a:r>
            <a:r>
              <a:rPr lang="en-US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 dirty="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16_shape2"/>
          <p:cNvSpPr/>
          <p:nvPr/>
        </p:nvSpPr>
        <p:spPr>
          <a:xfrm>
            <a:off x="2207568" y="383493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매출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품목별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16_shape3"/>
          <p:cNvSpPr/>
          <p:nvPr/>
        </p:nvSpPr>
        <p:spPr>
          <a:xfrm>
            <a:off x="2207568" y="4725144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뉴스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제목을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시각화</a:t>
            </a:r>
          </a:p>
        </p:txBody>
      </p:sp>
      <p:sp>
        <p:nvSpPr>
          <p:cNvPr id="6" name="slide16_shape4"/>
          <p:cNvSpPr/>
          <p:nvPr/>
        </p:nvSpPr>
        <p:spPr>
          <a:xfrm>
            <a:off x="2207568" y="205450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파악하기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쉽도록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완성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7" name="slide16_shape5"/>
          <p:cNvSpPr/>
          <p:nvPr/>
        </p:nvSpPr>
        <p:spPr>
          <a:xfrm>
            <a:off x="1431399" y="396506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개선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사항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(211001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기준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)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8" name="slide16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9" name="slide16_shape6"/>
          <p:cNvSpPr/>
          <p:nvPr/>
        </p:nvSpPr>
        <p:spPr>
          <a:xfrm>
            <a:off x="5113330" y="5246026"/>
            <a:ext cx="1965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격상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404279" y="3044279"/>
            <a:ext cx="13834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dist" defTabSz="914400" latinLnBrk="1"/>
            <a:r>
              <a:rPr lang="en-US" altLang="ko-KR" sz="4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Q&amp;A</a:t>
            </a:r>
            <a:endParaRPr sz="4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4361420" y="2439012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2-2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슬라이드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2019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자료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탐색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361420" y="3059668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상품별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판매</a:t>
            </a:r>
          </a:p>
        </p:txBody>
      </p:sp>
      <p:sp>
        <p:nvSpPr>
          <p:cNvPr id="5" name="slide18_shape3"/>
          <p:cNvSpPr/>
          <p:nvPr/>
        </p:nvSpPr>
        <p:spPr>
          <a:xfrm>
            <a:off x="4361420" y="3562316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나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19,18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증가했던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이유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초반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추석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+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시위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,(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웹크롤링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기사머릿말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41294" y="396506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추이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8760296" y="1628800"/>
            <a:ext cx="9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변화율</a:t>
            </a:r>
          </a:p>
        </p:txBody>
      </p:sp>
      <p:sp>
        <p:nvSpPr>
          <p:cNvPr id="5" name="slide3_shape3"/>
          <p:cNvSpPr/>
          <p:nvPr/>
        </p:nvSpPr>
        <p:spPr>
          <a:xfrm>
            <a:off x="2705304" y="1628800"/>
            <a:ext cx="9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변화량</a:t>
            </a:r>
          </a:p>
        </p:txBody>
      </p:sp>
      <p:pic>
        <p:nvPicPr>
          <p:cNvPr id="6" name="slide3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9529401" y="6316524"/>
            <a:ext cx="266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</a:p>
        </p:txBody>
      </p:sp>
      <p:pic>
        <p:nvPicPr>
          <p:cNvPr id="8" name="slide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501" y="2586740"/>
            <a:ext cx="6037531" cy="2527392"/>
          </a:xfrm>
          <a:prstGeom prst="rect">
            <a:avLst/>
          </a:prstGeom>
        </p:spPr>
      </p:pic>
      <p:pic>
        <p:nvPicPr>
          <p:cNvPr id="9" name="slide3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206" y="2586740"/>
            <a:ext cx="5277918" cy="2527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306570" y="3198167"/>
            <a:ext cx="7578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1790506" y="2031532"/>
            <a:ext cx="86109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‘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거리두기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’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시행으로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자전거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이용이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5_picture1"/>
          <p:cNvPicPr>
            <a:picLocks noChangeAspect="1"/>
          </p:cNvPicPr>
          <p:nvPr/>
        </p:nvPicPr>
        <p:blipFill>
          <a:blip r:embed="rId3" cstate="print"/>
          <a:srcRect t="5446" r="1622" b="6896"/>
          <a:stretch>
            <a:fillRect/>
          </a:stretch>
        </p:blipFill>
        <p:spPr>
          <a:xfrm>
            <a:off x="1055440" y="2826808"/>
            <a:ext cx="10081120" cy="3122472"/>
          </a:xfrm>
          <a:prstGeom prst="rect">
            <a:avLst/>
          </a:prstGeom>
        </p:spPr>
      </p:pic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4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2021108" y="1504696"/>
            <a:ext cx="81077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8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월의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현저히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적은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보아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7176120" y="4287970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텍스트, 실내이(가) 표시된 사진  자동 생성된 설명"/>
          <p:cNvPicPr>
            <a:picLocks noChangeAspect="1"/>
          </p:cNvPicPr>
          <p:nvPr/>
        </p:nvPicPr>
        <p:blipFill>
          <a:blip r:embed="rId2" cstate="print"/>
          <a:srcRect t="6056" r="1680" b="3940"/>
          <a:stretch>
            <a:fillRect/>
          </a:stretch>
        </p:blipFill>
        <p:spPr>
          <a:xfrm>
            <a:off x="757285" y="2909355"/>
            <a:ext cx="10853186" cy="2957378"/>
          </a:xfrm>
          <a:prstGeom prst="rect">
            <a:avLst/>
          </a:prstGeom>
        </p:spPr>
      </p:pic>
      <p:pic>
        <p:nvPicPr>
          <p:cNvPr id="4" name="slide6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6_group1"/>
          <p:cNvGrpSpPr>
            <a:grpSpLocks/>
          </p:cNvGrpSpPr>
          <p:nvPr/>
        </p:nvGrpSpPr>
        <p:grpSpPr>
          <a:xfrm>
            <a:off x="3017652" y="1306688"/>
            <a:ext cx="6156695" cy="1386317"/>
            <a:chOff x="3017652" y="1306688"/>
            <a:chExt cx="6156695" cy="1386317"/>
          </a:xfrm>
        </p:grpSpPr>
        <p:sp>
          <p:nvSpPr>
            <p:cNvPr id="6" name="slide6_shape1"/>
            <p:cNvSpPr/>
            <p:nvPr/>
          </p:nvSpPr>
          <p:spPr>
            <a:xfrm>
              <a:off x="3017652" y="1306688"/>
              <a:ext cx="59809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2020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8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endParaRPr sz="20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7" name="slide6_shape2"/>
            <p:cNvSpPr/>
            <p:nvPr/>
          </p:nvSpPr>
          <p:spPr>
            <a:xfrm>
              <a:off x="4128427" y="1799791"/>
              <a:ext cx="42594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r>
                <a:rPr lang="en-US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&lt;</a:t>
              </a:r>
              <a:r>
                <a:rPr lang="en-US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endParaRPr sz="2000" kern="12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6_shape3"/>
            <p:cNvSpPr/>
            <p:nvPr/>
          </p:nvSpPr>
          <p:spPr>
            <a:xfrm>
              <a:off x="3193409" y="2292895"/>
              <a:ext cx="59809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헤비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유저들의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비중이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많은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것을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있음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9" name="slide6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6_shape5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6_shape6"/>
          <p:cNvSpPr/>
          <p:nvPr/>
        </p:nvSpPr>
        <p:spPr>
          <a:xfrm>
            <a:off x="7412464" y="4416792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7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7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7_picture2"/>
          <p:cNvPicPr>
            <a:picLocks noChangeAspect="1"/>
          </p:cNvPicPr>
          <p:nvPr/>
        </p:nvPicPr>
        <p:blipFill>
          <a:blip r:embed="rId3" cstate="print"/>
          <a:srcRect l="2605" b="4722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7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7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l="1617" t="1069" b="6076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7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7_group2"/>
          <p:cNvGrpSpPr>
            <a:grpSpLocks/>
          </p:cNvGrpSpPr>
          <p:nvPr/>
        </p:nvGrpSpPr>
        <p:grpSpPr>
          <a:xfrm>
            <a:off x="7565511" y="3331002"/>
            <a:ext cx="4232713" cy="850242"/>
            <a:chOff x="7565511" y="3331002"/>
            <a:chExt cx="4232713" cy="850242"/>
          </a:xfrm>
        </p:grpSpPr>
        <p:sp>
          <p:nvSpPr>
            <p:cNvPr id="11" name="slide7_shape4"/>
            <p:cNvSpPr/>
            <p:nvPr/>
          </p:nvSpPr>
          <p:spPr>
            <a:xfrm>
              <a:off x="7897201" y="3331002"/>
              <a:ext cx="3570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건수가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만큼</a:t>
              </a:r>
            </a:p>
          </p:txBody>
        </p:sp>
        <p:sp>
          <p:nvSpPr>
            <p:cNvPr id="12" name="slide7_shape5"/>
            <p:cNvSpPr/>
            <p:nvPr/>
          </p:nvSpPr>
          <p:spPr>
            <a:xfrm>
              <a:off x="7565511" y="3811912"/>
              <a:ext cx="4232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시간도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비슷한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폭으로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8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8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8_picture2"/>
          <p:cNvPicPr>
            <a:picLocks noChangeAspect="1"/>
          </p:cNvPicPr>
          <p:nvPr/>
        </p:nvPicPr>
        <p:blipFill>
          <a:blip r:embed="rId4" cstate="print"/>
          <a:srcRect l="2605" b="4722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8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8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5" cstate="print"/>
            <a:srcRect l="1617" t="1069" b="6076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8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slide8_shape4"/>
          <p:cNvSpPr/>
          <p:nvPr/>
        </p:nvSpPr>
        <p:spPr>
          <a:xfrm>
            <a:off x="8285872" y="764704"/>
            <a:ext cx="739593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41300" kern="1200">
                <a:solidFill>
                  <a:srgbClr val="6F0B23"/>
                </a:solidFill>
                <a:latin typeface="나눔스퀘어 Bold"/>
                <a:ea typeface="나눔스퀘어 Bold"/>
                <a:cs typeface="+mn-cs"/>
              </a:rPr>
              <a:t>?</a:t>
            </a:r>
            <a:endParaRPr sz="41300" kern="1200">
              <a:solidFill>
                <a:srgbClr val="6F0B23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7941295" y="2854648"/>
            <a:ext cx="375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이동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거리는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건수와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무관하게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</a:p>
          <a:p>
            <a:pPr marL="0" algn="ctr">
              <a:lnSpc>
                <a:spcPct val="100000"/>
              </a:lnSpc>
              <a:buNone/>
            </a:pP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2020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7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월부터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급격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감소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낮은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값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유지</a:t>
            </a:r>
          </a:p>
        </p:txBody>
      </p:sp>
      <p:sp>
        <p:nvSpPr>
          <p:cNvPr id="12" name="slide8_shape6"/>
          <p:cNvSpPr/>
          <p:nvPr/>
        </p:nvSpPr>
        <p:spPr>
          <a:xfrm>
            <a:off x="7370256" y="3634571"/>
            <a:ext cx="4896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아닐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계절적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영향으로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볼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있으나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</a:p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시간이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인지되었음에도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측정된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없다는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의문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3" name="slide8_shape7"/>
          <p:cNvSpPr/>
          <p:nvPr/>
        </p:nvSpPr>
        <p:spPr>
          <a:xfrm>
            <a:off x="7567791" y="4780080"/>
            <a:ext cx="4501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따라서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이동거리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컬럼의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판단됨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3087162" y="3198167"/>
            <a:ext cx="6017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2-2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승객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726</Words>
  <Application>Microsoft Office PowerPoint</Application>
  <PresentationFormat>와이드스크린</PresentationFormat>
  <Paragraphs>115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NotoSansKR</vt:lpstr>
      <vt:lpstr>나눔스퀘어</vt:lpstr>
      <vt:lpstr>나눔스퀘어 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컴퓨터 및 주변기기 거래액이 큰 변화가 없는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윤 진훈</cp:lastModifiedBy>
  <cp:revision>7</cp:revision>
  <dcterms:modified xsi:type="dcterms:W3CDTF">2021-10-07T02:13:51Z</dcterms:modified>
</cp:coreProperties>
</file>