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6" r:id="rId6"/>
    <p:sldId id="275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E071-55C5-45B4-89AB-C2C58DB3D4C5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F48EC-CFEA-40F0-A61D-562E412ED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 슬라이드와 고민 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2020년 8월에 현저하게 적은 이용건수를 보아, ‘사회적 거리두기’ 시행으로  공공 자전거 이용 수에 영향을 끼친 것으로 판단된다.
=&gt;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68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2020년 8월에 현저하게 적은 이용건수를 보아, ‘사회적 거리두기’ 시행으로  공공 자전거 이용 수에 영향을 끼친 것으로 판단된다.
=&gt;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8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2020년 8월에 현저하게 적은 이용건수를 보아, ‘사회적 거리두기’ 시행으로  공공 자전거 이용 수에 영향을 끼친 것으로 판단된다.
=&gt;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이용 시간 아니고 이용 건수 맞나요?? 확인 부탁드려요!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</a:t>
            </a:r>
            <a:r>
              <a:rPr lang="en-US" altLang="en-US"/>
              <a:t> </a:t>
            </a: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1">
                    <a:tint val="75000"/>
                  </a:schemeClr>
                </a:solidFill>
              </a:rPr>
              <a:t>10/7/2021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1">
                    <a:tint val="75000"/>
                  </a:schemeClr>
                </a:solidFill>
              </a:rPr>
              <a:t>10/7/2021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1">
                    <a:tint val="75000"/>
                  </a:schemeClr>
                </a:solidFill>
              </a:rPr>
              <a:t>10/7/2021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1">
                    <a:tint val="75000"/>
                  </a:schemeClr>
                </a:solidFill>
              </a:rPr>
              <a:t>10/7/2021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MEDI:GATE NEWS : 코로나19 1년이 지났는데…선별진료소 운영 법적 근거 없어 애매한 손실보상 기준"/>
          <p:cNvPicPr>
            <a:picLocks noChangeAspect="1"/>
          </p:cNvPicPr>
          <p:nvPr/>
        </p:nvPicPr>
        <p:blipFill>
          <a:blip r:embed="rId2" cstate="print"/>
          <a:srcRect t="7841" b="784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-3418" y="-27384"/>
            <a:ext cx="12195417" cy="6885384"/>
          </a:xfrm>
          <a:prstGeom prst="rect">
            <a:avLst/>
          </a:prstGeom>
          <a:solidFill>
            <a:srgbClr val="1A1A1C">
              <a:alpha val="97000"/>
            </a:srgb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slide1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7552231" y="2636912"/>
            <a:ext cx="3086924" cy="1584176"/>
          </a:xfrm>
          <a:prstGeom prst="rect">
            <a:avLst/>
          </a:prstGeom>
          <a:noFill/>
        </p:spPr>
      </p:pic>
      <p:sp>
        <p:nvSpPr>
          <p:cNvPr id="6" name="slide1_shape2"/>
          <p:cNvSpPr/>
          <p:nvPr/>
        </p:nvSpPr>
        <p:spPr>
          <a:xfrm>
            <a:off x="2265288" y="3167390"/>
            <a:ext cx="4910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ko-KR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19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에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따른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생활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양상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</a:p>
        </p:txBody>
      </p:sp>
      <p:sp>
        <p:nvSpPr>
          <p:cNvPr id="7" name="slide1_shape3"/>
          <p:cNvSpPr/>
          <p:nvPr/>
        </p:nvSpPr>
        <p:spPr>
          <a:xfrm>
            <a:off x="9582864" y="5945125"/>
            <a:ext cx="23762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211008 </a:t>
            </a:r>
            <a:r>
              <a:rPr lang="ko-KR" altLang="en-US"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스파게티팀</a:t>
            </a:r>
          </a:p>
        </p:txBody>
      </p:sp>
      <p:sp>
        <p:nvSpPr>
          <p:cNvPr id="8" name="slide1_shape4"/>
          <p:cNvSpPr/>
          <p:nvPr/>
        </p:nvSpPr>
        <p:spPr>
          <a:xfrm>
            <a:off x="9613344" y="6275941"/>
            <a:ext cx="2376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김범중</a:t>
            </a:r>
            <a:r>
              <a:rPr lang="en-US" altLang="en-US" sz="1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정진우</a:t>
            </a:r>
            <a:r>
              <a:rPr lang="en-US" altLang="en-US" sz="1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가채원</a:t>
            </a:r>
            <a:r>
              <a:rPr lang="en-US" altLang="en-US" sz="1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윤진훈</a:t>
            </a:r>
            <a:endParaRPr sz="1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9" name="slide1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1304" y="5958348"/>
            <a:ext cx="1141080" cy="6390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8_picture1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8_shape1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9_shape1"/>
          <p:cNvSpPr/>
          <p:nvPr/>
        </p:nvSpPr>
        <p:spPr>
          <a:xfrm>
            <a:off x="0" y="-1"/>
            <a:ext cx="12191998" cy="6857999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9_shape2"/>
          <p:cNvSpPr/>
          <p:nvPr/>
        </p:nvSpPr>
        <p:spPr>
          <a:xfrm>
            <a:off x="2" y="-2"/>
            <a:ext cx="6095998" cy="6857999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0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10_shape1"/>
          <p:cNvSpPr/>
          <p:nvPr/>
        </p:nvSpPr>
        <p:spPr>
          <a:xfrm>
            <a:off x="1431399" y="396506"/>
            <a:ext cx="4041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2-2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승객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5" name="slide10_shape2"/>
          <p:cNvSpPr/>
          <p:nvPr/>
        </p:nvSpPr>
        <p:spPr>
          <a:xfrm>
            <a:off x="10409187" y="6468925"/>
            <a:ext cx="1375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공공데이터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1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5" name="slide11_shape2"/>
          <p:cNvSpPr/>
          <p:nvPr/>
        </p:nvSpPr>
        <p:spPr>
          <a:xfrm>
            <a:off x="10409187" y="6468925"/>
            <a:ext cx="1375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공공데이터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ppt_16335753609241645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5" name="nppt_16335753609241646"/>
          <p:cNvSpPr/>
          <p:nvPr/>
        </p:nvSpPr>
        <p:spPr>
          <a:xfrm>
            <a:off x="1431399" y="396506"/>
            <a:ext cx="4041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2-2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승객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6" name="nppt_16335753609241647"/>
          <p:cNvSpPr/>
          <p:nvPr/>
        </p:nvSpPr>
        <p:spPr>
          <a:xfrm>
            <a:off x="10409187" y="6468925"/>
            <a:ext cx="1375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공공데이터</a:t>
            </a:r>
          </a:p>
        </p:txBody>
      </p:sp>
      <p:sp>
        <p:nvSpPr>
          <p:cNvPr id="7" name="nppt_16335753609241649"/>
          <p:cNvSpPr/>
          <p:nvPr/>
        </p:nvSpPr>
        <p:spPr>
          <a:xfrm>
            <a:off x="4626340" y="1234353"/>
            <a:ext cx="6840761" cy="391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2020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년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3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월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~ 2021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년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7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월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전년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대비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많은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2000" b="1">
                <a:solidFill>
                  <a:srgbClr val="FF0000"/>
                </a:solidFill>
                <a:ea typeface="+mn-cs"/>
              </a:rPr>
              <a:t>감소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경향</a:t>
            </a:r>
          </a:p>
        </p:txBody>
      </p:sp>
      <p:sp>
        <p:nvSpPr>
          <p:cNvPr id="8" name="nppt_16335753609241651"/>
          <p:cNvSpPr/>
          <p:nvPr/>
        </p:nvSpPr>
        <p:spPr>
          <a:xfrm>
            <a:off x="6089380" y="1780012"/>
            <a:ext cx="3744416" cy="391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2021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년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8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월부터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2000" b="1">
                <a:solidFill>
                  <a:schemeClr val="accent1">
                    <a:alpha val="100000"/>
                  </a:schemeClr>
                </a:solidFill>
                <a:ea typeface="+mn-cs"/>
              </a:rPr>
              <a:t>증가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경향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2_picture1" descr="택배 대란&amp;#39; 피해간 추석…현장은 &amp;quot;분류작업 여전&amp;quot; | 연합뉴스TV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slide12_shape1"/>
          <p:cNvSpPr/>
          <p:nvPr/>
        </p:nvSpPr>
        <p:spPr>
          <a:xfrm>
            <a:off x="2" y="-27384"/>
            <a:ext cx="12191998" cy="6885384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2_shape2"/>
          <p:cNvSpPr/>
          <p:nvPr/>
        </p:nvSpPr>
        <p:spPr>
          <a:xfrm>
            <a:off x="2" y="-13692"/>
            <a:ext cx="6078878" cy="6885384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13_shape1"/>
          <p:cNvSpPr/>
          <p:nvPr/>
        </p:nvSpPr>
        <p:spPr>
          <a:xfrm>
            <a:off x="1431399" y="396506"/>
            <a:ext cx="35670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2-3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온라인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거래액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5" name="slide13_picture2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13_shape2"/>
          <p:cNvSpPr/>
          <p:nvPr/>
        </p:nvSpPr>
        <p:spPr>
          <a:xfrm>
            <a:off x="10545897" y="6468925"/>
            <a:ext cx="14547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국가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통계포털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4_picture1" descr="MEDI:GATE NEWS : 코로나19 1년이 지났는데…선별진료소 운영 법적 근거 없어 애매한 손실보상 기준"/>
          <p:cNvPicPr>
            <a:picLocks noChangeAspect="1"/>
          </p:cNvPicPr>
          <p:nvPr/>
        </p:nvPicPr>
        <p:blipFill>
          <a:blip r:embed="rId2" cstate="print"/>
          <a:srcRect l="1670" t="7841" b="7841"/>
          <a:stretch>
            <a:fillRect/>
          </a:stretch>
        </p:blipFill>
        <p:spPr>
          <a:xfrm>
            <a:off x="5765336" y="3212976"/>
            <a:ext cx="6426660" cy="3676392"/>
          </a:xfrm>
          <a:prstGeom prst="rect">
            <a:avLst/>
          </a:prstGeom>
          <a:noFill/>
        </p:spPr>
      </p:pic>
      <p:pic>
        <p:nvPicPr>
          <p:cNvPr id="4" name="slide14_picture2" descr="택배 대란&amp;#39; 피해간 추석…현장은 &amp;quot;분류작업 여전&amp;quot; | 연합뉴스TV"/>
          <p:cNvPicPr>
            <a:picLocks noChangeAspect="1"/>
          </p:cNvPicPr>
          <p:nvPr/>
        </p:nvPicPr>
        <p:blipFill>
          <a:blip r:embed="rId3" cstate="print"/>
          <a:srcRect t="8742" r="8742"/>
          <a:stretch>
            <a:fillRect/>
          </a:stretch>
        </p:blipFill>
        <p:spPr>
          <a:xfrm>
            <a:off x="-6736" y="3429000"/>
            <a:ext cx="6096000" cy="3429000"/>
          </a:xfrm>
          <a:prstGeom prst="rect">
            <a:avLst/>
          </a:prstGeom>
          <a:noFill/>
        </p:spPr>
      </p:pic>
      <p:pic>
        <p:nvPicPr>
          <p:cNvPr id="5" name="slide14_picture3" descr="서울시민, &amp;#39;주차공유&amp;#39; 가장 기대” : 네이버 포스트"/>
          <p:cNvPicPr>
            <a:picLocks noChangeAspect="1"/>
          </p:cNvPicPr>
          <p:nvPr/>
        </p:nvPicPr>
        <p:blipFill>
          <a:blip r:embed="rId4" cstate="print"/>
          <a:srcRect l="7756" t="18182"/>
          <a:stretch>
            <a:fillRect/>
          </a:stretch>
        </p:blipFill>
        <p:spPr>
          <a:xfrm>
            <a:off x="-2" y="-2"/>
            <a:ext cx="6096000" cy="3429002"/>
          </a:xfrm>
          <a:prstGeom prst="rect">
            <a:avLst/>
          </a:prstGeom>
          <a:noFill/>
        </p:spPr>
      </p:pic>
      <p:pic>
        <p:nvPicPr>
          <p:cNvPr id="6" name="slide14_picture4" descr="서울지하철노선도 보기"/>
          <p:cNvPicPr>
            <a:picLocks noChangeAspect="1"/>
          </p:cNvPicPr>
          <p:nvPr/>
        </p:nvPicPr>
        <p:blipFill>
          <a:blip r:embed="rId5" cstate="print"/>
          <a:srcRect l="1666" t="18133" r="2648" b="17959"/>
          <a:stretch>
            <a:fillRect/>
          </a:stretch>
        </p:blipFill>
        <p:spPr>
          <a:xfrm>
            <a:off x="6096000" y="-2"/>
            <a:ext cx="6096000" cy="3429001"/>
          </a:xfrm>
          <a:prstGeom prst="rect">
            <a:avLst/>
          </a:prstGeom>
          <a:noFill/>
        </p:spPr>
      </p:pic>
      <p:sp>
        <p:nvSpPr>
          <p:cNvPr id="7" name="slide14_shape1"/>
          <p:cNvSpPr/>
          <p:nvPr/>
        </p:nvSpPr>
        <p:spPr>
          <a:xfrm>
            <a:off x="-19670" y="1"/>
            <a:ext cx="12211670" cy="6857999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4_shape2"/>
          <p:cNvSpPr/>
          <p:nvPr/>
        </p:nvSpPr>
        <p:spPr>
          <a:xfrm>
            <a:off x="5411924" y="3013501"/>
            <a:ext cx="1368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결론</a:t>
            </a:r>
          </a:p>
        </p:txBody>
      </p:sp>
      <p:sp>
        <p:nvSpPr>
          <p:cNvPr id="9" name="slide14_shape3"/>
          <p:cNvSpPr/>
          <p:nvPr/>
        </p:nvSpPr>
        <p:spPr>
          <a:xfrm>
            <a:off x="4115780" y="1988840"/>
            <a:ext cx="3960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3200" kern="1200">
                <a:solidFill>
                  <a:schemeClr val="accent2"/>
                </a:solidFill>
                <a:latin typeface="나눔스퀘어 Bold"/>
                <a:ea typeface="나눔스퀘어 Bold"/>
                <a:cs typeface="+mn-cs"/>
              </a:rPr>
              <a:t>내용</a:t>
            </a:r>
            <a:r>
              <a:rPr lang="en-US" altLang="en-US" sz="3200" kern="1200">
                <a:solidFill>
                  <a:schemeClr val="accent2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3200" kern="1200">
                <a:solidFill>
                  <a:schemeClr val="accent2"/>
                </a:solidFill>
                <a:latin typeface="나눔스퀘어 Bold"/>
                <a:ea typeface="나눔스퀘어 Bold"/>
                <a:cs typeface="+mn-cs"/>
              </a:rPr>
              <a:t>짧게</a:t>
            </a:r>
            <a:r>
              <a:rPr lang="en-US" altLang="en-US" sz="3200" kern="1200">
                <a:solidFill>
                  <a:schemeClr val="accent2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3200" kern="1200">
                <a:solidFill>
                  <a:schemeClr val="accent2"/>
                </a:solidFill>
                <a:latin typeface="나눔스퀘어 Bold"/>
                <a:ea typeface="나눔스퀘어 Bold"/>
                <a:cs typeface="+mn-cs"/>
              </a:rPr>
              <a:t>한</a:t>
            </a:r>
            <a:r>
              <a:rPr lang="en-US" altLang="en-US" sz="3200" kern="1200">
                <a:solidFill>
                  <a:schemeClr val="accent2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3200" kern="1200">
                <a:solidFill>
                  <a:schemeClr val="accent2"/>
                </a:solidFill>
                <a:latin typeface="나눔스퀘어 Bold"/>
                <a:ea typeface="나눔스퀘어 Bold"/>
                <a:cs typeface="+mn-cs"/>
              </a:rPr>
              <a:t>문장으로</a:t>
            </a:r>
          </a:p>
        </p:txBody>
      </p:sp>
      <p:sp>
        <p:nvSpPr>
          <p:cNvPr id="10" name="slide14_shape4"/>
          <p:cNvSpPr/>
          <p:nvPr/>
        </p:nvSpPr>
        <p:spPr>
          <a:xfrm>
            <a:off x="1431399" y="396506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결론</a:t>
            </a:r>
          </a:p>
        </p:txBody>
      </p:sp>
      <p:pic>
        <p:nvPicPr>
          <p:cNvPr id="11" name="slide14_picture5" descr="AI Can Help Scientists Find a Covid-19 Vaccine | WIRED"/>
          <p:cNvPicPr>
            <a:picLocks noChangeAspect="1"/>
          </p:cNvPicPr>
          <p:nvPr/>
        </p:nvPicPr>
        <p:blipFill>
          <a:blip r:embed="rId6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5_shape1"/>
          <p:cNvSpPr/>
          <p:nvPr/>
        </p:nvSpPr>
        <p:spPr>
          <a:xfrm>
            <a:off x="1431399" y="396506"/>
            <a:ext cx="2186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3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프로젝트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중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주요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이슈</a:t>
            </a:r>
          </a:p>
        </p:txBody>
      </p:sp>
      <p:pic>
        <p:nvPicPr>
          <p:cNvPr id="4" name="slide15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grpSp>
        <p:nvGrpSpPr>
          <p:cNvPr id="5" name="slide15_group6"/>
          <p:cNvGrpSpPr>
            <a:grpSpLocks/>
          </p:cNvGrpSpPr>
          <p:nvPr/>
        </p:nvGrpSpPr>
        <p:grpSpPr>
          <a:xfrm>
            <a:off x="2351584" y="1268760"/>
            <a:ext cx="8522247" cy="4782838"/>
            <a:chOff x="2351584" y="1268760"/>
            <a:chExt cx="8522247" cy="4782838"/>
          </a:xfrm>
        </p:grpSpPr>
        <p:sp>
          <p:nvSpPr>
            <p:cNvPr id="6" name="slide15_shape2"/>
            <p:cNvSpPr/>
            <p:nvPr/>
          </p:nvSpPr>
          <p:spPr>
            <a:xfrm>
              <a:off x="2351584" y="1596461"/>
              <a:ext cx="19511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r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코로나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확진자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수</a:t>
              </a:r>
            </a:p>
          </p:txBody>
        </p:sp>
        <p:sp>
          <p:nvSpPr>
            <p:cNvPr id="7" name="slide15_shape3"/>
            <p:cNvSpPr/>
            <p:nvPr/>
          </p:nvSpPr>
          <p:spPr>
            <a:xfrm>
              <a:off x="2531958" y="4143219"/>
              <a:ext cx="171713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r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지하철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승객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수</a:t>
              </a:r>
            </a:p>
          </p:txBody>
        </p:sp>
        <p:sp>
          <p:nvSpPr>
            <p:cNvPr id="8" name="slide15_shape4"/>
            <p:cNvSpPr/>
            <p:nvPr/>
          </p:nvSpPr>
          <p:spPr>
            <a:xfrm>
              <a:off x="2822284" y="2869840"/>
              <a:ext cx="1418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r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공공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자전거</a:t>
              </a:r>
            </a:p>
          </p:txBody>
        </p:sp>
        <p:sp>
          <p:nvSpPr>
            <p:cNvPr id="9" name="slide15_shape5"/>
            <p:cNvSpPr/>
            <p:nvPr/>
          </p:nvSpPr>
          <p:spPr>
            <a:xfrm>
              <a:off x="2524125" y="5416599"/>
              <a:ext cx="171713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r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온라인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거래액</a:t>
              </a:r>
              <a:endParaRPr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0" name="slide15_shape6"/>
            <p:cNvSpPr/>
            <p:nvPr/>
          </p:nvSpPr>
          <p:spPr>
            <a:xfrm>
              <a:off x="4871219" y="1591165"/>
              <a:ext cx="4356484" cy="276999"/>
            </a:xfrm>
            <a:prstGeom prst="rect">
              <a:avLst/>
            </a:prstGeom>
            <a:solidFill>
              <a:schemeClr val="bg1">
                <a:alpha val="70000"/>
                <a:lumMod val="50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5_shape7"/>
            <p:cNvSpPr/>
            <p:nvPr/>
          </p:nvSpPr>
          <p:spPr>
            <a:xfrm>
              <a:off x="4837971" y="1596321"/>
              <a:ext cx="43924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해당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마지막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일자를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기준으로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계산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-&gt;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생성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2" name="slide15_shape8"/>
            <p:cNvSpPr/>
            <p:nvPr/>
          </p:nvSpPr>
          <p:spPr>
            <a:xfrm>
              <a:off x="4735156" y="1279937"/>
              <a:ext cx="359520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가공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요망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3" name="slide15_shape9"/>
            <p:cNvSpPr/>
            <p:nvPr/>
          </p:nvSpPr>
          <p:spPr>
            <a:xfrm>
              <a:off x="4763652" y="1922189"/>
              <a:ext cx="51155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만들어진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라이브의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대조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비교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확인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4" name="slide15_shape10"/>
            <p:cNvSpPr/>
            <p:nvPr/>
          </p:nvSpPr>
          <p:spPr>
            <a:xfrm>
              <a:off x="8503815" y="1280089"/>
              <a:ext cx="23700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누적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필요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5" name="slide15_shape11"/>
            <p:cNvSpPr/>
            <p:nvPr/>
          </p:nvSpPr>
          <p:spPr>
            <a:xfrm>
              <a:off x="8258491" y="1268760"/>
              <a:ext cx="432048" cy="277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+ 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6" name="slide15_shape12"/>
            <p:cNvSpPr/>
            <p:nvPr/>
          </p:nvSpPr>
          <p:spPr>
            <a:xfrm>
              <a:off x="4732225" y="4007280"/>
              <a:ext cx="30452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가공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요망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7" name="slide15_shape13"/>
            <p:cNvSpPr/>
            <p:nvPr/>
          </p:nvSpPr>
          <p:spPr>
            <a:xfrm>
              <a:off x="4802933" y="4293096"/>
              <a:ext cx="3775428" cy="264997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5_shape14"/>
            <p:cNvSpPr/>
            <p:nvPr/>
          </p:nvSpPr>
          <p:spPr>
            <a:xfrm>
              <a:off x="4763652" y="4296280"/>
              <a:ext cx="37754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날짜를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조건으로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지정하여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새로운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만들어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9" name="slide15_shape15"/>
            <p:cNvSpPr/>
            <p:nvPr/>
          </p:nvSpPr>
          <p:spPr>
            <a:xfrm>
              <a:off x="4825160" y="5769771"/>
              <a:ext cx="3433332" cy="274799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5_shape16"/>
            <p:cNvSpPr/>
            <p:nvPr/>
          </p:nvSpPr>
          <p:spPr>
            <a:xfrm>
              <a:off x="4732225" y="5220525"/>
              <a:ext cx="359813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그래프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y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계속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증가하는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그래프만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그려지는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.</a:t>
              </a:r>
            </a:p>
          </p:txBody>
        </p:sp>
        <p:sp>
          <p:nvSpPr>
            <p:cNvPr id="21" name="slide15_shape17"/>
            <p:cNvSpPr/>
            <p:nvPr/>
          </p:nvSpPr>
          <p:spPr>
            <a:xfrm>
              <a:off x="4763652" y="5469640"/>
              <a:ext cx="40576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y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축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오름차순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x ∴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문자형으로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인식된다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판단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2" name="slide15_shape18"/>
            <p:cNvSpPr/>
            <p:nvPr/>
          </p:nvSpPr>
          <p:spPr>
            <a:xfrm>
              <a:off x="4798965" y="5774599"/>
              <a:ext cx="368509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info, dtype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확인한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뒤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자료형을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변환해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3" name="slide15_shape19"/>
            <p:cNvSpPr/>
            <p:nvPr/>
          </p:nvSpPr>
          <p:spPr>
            <a:xfrm>
              <a:off x="4802934" y="2620511"/>
              <a:ext cx="39826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결측값과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//N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표현된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존재해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에러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4" name="slide15_shape20"/>
            <p:cNvSpPr/>
            <p:nvPr/>
          </p:nvSpPr>
          <p:spPr>
            <a:xfrm>
              <a:off x="4871219" y="3215122"/>
              <a:ext cx="1538116" cy="267477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5_shape21"/>
            <p:cNvSpPr/>
            <p:nvPr/>
          </p:nvSpPr>
          <p:spPr>
            <a:xfrm>
              <a:off x="4789632" y="2915962"/>
              <a:ext cx="60121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map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특정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문자만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지정되지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않은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자료는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전부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NAN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변하는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발생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6" name="slide15_shape22"/>
            <p:cNvSpPr/>
            <p:nvPr/>
          </p:nvSpPr>
          <p:spPr>
            <a:xfrm>
              <a:off x="4825159" y="3195441"/>
              <a:ext cx="16974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replace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6_shape1"/>
          <p:cNvSpPr/>
          <p:nvPr/>
        </p:nvSpPr>
        <p:spPr>
          <a:xfrm>
            <a:off x="2207568" y="2944715"/>
            <a:ext cx="355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항목별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많은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분석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요인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추가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4" name="slide16_shape2"/>
          <p:cNvSpPr/>
          <p:nvPr/>
        </p:nvSpPr>
        <p:spPr>
          <a:xfrm>
            <a:off x="2207568" y="3834930"/>
            <a:ext cx="824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매출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품목별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요인을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분석할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있는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데이터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추가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16_shape3"/>
          <p:cNvSpPr/>
          <p:nvPr/>
        </p:nvSpPr>
        <p:spPr>
          <a:xfrm>
            <a:off x="2207568" y="4725144"/>
            <a:ext cx="824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주요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뉴스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제목을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시각화</a:t>
            </a:r>
          </a:p>
        </p:txBody>
      </p:sp>
      <p:sp>
        <p:nvSpPr>
          <p:cNvPr id="6" name="slide16_shape4"/>
          <p:cNvSpPr/>
          <p:nvPr/>
        </p:nvSpPr>
        <p:spPr>
          <a:xfrm>
            <a:off x="2207568" y="2054500"/>
            <a:ext cx="824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변화를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파악하기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쉽도록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항목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그래프를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완성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7" name="slide16_shape5"/>
          <p:cNvSpPr/>
          <p:nvPr/>
        </p:nvSpPr>
        <p:spPr>
          <a:xfrm>
            <a:off x="1431399" y="396506"/>
            <a:ext cx="2518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4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개선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사항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(211001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기준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)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8" name="slide16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9" name="slide16_shape6"/>
          <p:cNvSpPr/>
          <p:nvPr/>
        </p:nvSpPr>
        <p:spPr>
          <a:xfrm>
            <a:off x="5113330" y="5580546"/>
            <a:ext cx="1965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시점</a:t>
            </a:r>
            <a:r>
              <a:rPr lang="en-US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격상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_picture1" descr="MEDI:GATE NEWS : 코로나19 1년이 지났는데…선별진료소 운영 법적 근거 없어 애매한 손실보상 기준"/>
          <p:cNvPicPr>
            <a:picLocks noChangeAspect="1"/>
          </p:cNvPicPr>
          <p:nvPr/>
        </p:nvPicPr>
        <p:blipFill>
          <a:blip r:embed="rId3" cstate="print"/>
          <a:srcRect t="7841" b="784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4" name="slide2_shape1"/>
          <p:cNvSpPr/>
          <p:nvPr/>
        </p:nvSpPr>
        <p:spPr>
          <a:xfrm>
            <a:off x="-3419" y="-27384"/>
            <a:ext cx="12195417" cy="6885384"/>
          </a:xfrm>
          <a:prstGeom prst="rect">
            <a:avLst/>
          </a:prstGeom>
          <a:solidFill>
            <a:srgbClr val="1A1A1C">
              <a:alpha val="85000"/>
            </a:srgb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2_shape2"/>
          <p:cNvSpPr/>
          <p:nvPr/>
        </p:nvSpPr>
        <p:spPr>
          <a:xfrm>
            <a:off x="-3419" y="-13692"/>
            <a:ext cx="6099420" cy="6885384"/>
          </a:xfrm>
          <a:prstGeom prst="rect">
            <a:avLst/>
          </a:prstGeom>
          <a:solidFill>
            <a:srgbClr val="1A1A1C">
              <a:alpha val="90000"/>
            </a:srgb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6" name="slide2_group4"/>
          <p:cNvGrpSpPr>
            <a:grpSpLocks/>
          </p:cNvGrpSpPr>
          <p:nvPr/>
        </p:nvGrpSpPr>
        <p:grpSpPr>
          <a:xfrm>
            <a:off x="911424" y="410885"/>
            <a:ext cx="4502246" cy="6008845"/>
            <a:chOff x="911424" y="410885"/>
            <a:chExt cx="4502246" cy="6008845"/>
          </a:xfrm>
        </p:grpSpPr>
        <p:sp>
          <p:nvSpPr>
            <p:cNvPr id="7" name="slide2_shape3"/>
            <p:cNvSpPr/>
            <p:nvPr/>
          </p:nvSpPr>
          <p:spPr>
            <a:xfrm>
              <a:off x="1268294" y="1547553"/>
              <a:ext cx="225851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추이</a:t>
              </a:r>
              <a:endParaRPr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8" name="slide2_shape4"/>
            <p:cNvSpPr/>
            <p:nvPr/>
          </p:nvSpPr>
          <p:spPr>
            <a:xfrm>
              <a:off x="2678758" y="410885"/>
              <a:ext cx="10985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36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목차</a:t>
              </a:r>
              <a:endParaRPr sz="3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9" name="slide2_shape5"/>
            <p:cNvSpPr/>
            <p:nvPr/>
          </p:nvSpPr>
          <p:spPr>
            <a:xfrm>
              <a:off x="925552" y="1136852"/>
              <a:ext cx="6901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48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1</a:t>
              </a:r>
              <a:endParaRPr sz="4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0" name="slide2_shape6"/>
            <p:cNvSpPr/>
            <p:nvPr/>
          </p:nvSpPr>
          <p:spPr>
            <a:xfrm>
              <a:off x="911424" y="2000782"/>
              <a:ext cx="6901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48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</a:t>
              </a:r>
              <a:endParaRPr sz="4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1" name="slide2_shape7"/>
            <p:cNvSpPr/>
            <p:nvPr/>
          </p:nvSpPr>
          <p:spPr>
            <a:xfrm>
              <a:off x="1774956" y="2983668"/>
              <a:ext cx="36387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공공자전거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이용객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시간</a:t>
              </a:r>
            </a:p>
          </p:txBody>
        </p:sp>
        <p:sp>
          <p:nvSpPr>
            <p:cNvPr id="12" name="slide2_shape8"/>
            <p:cNvSpPr/>
            <p:nvPr/>
          </p:nvSpPr>
          <p:spPr>
            <a:xfrm>
              <a:off x="1338175" y="2806469"/>
              <a:ext cx="6901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2-1</a:t>
              </a:r>
              <a:endParaRPr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3" name="slide2_shape9"/>
            <p:cNvSpPr/>
            <p:nvPr/>
          </p:nvSpPr>
          <p:spPr>
            <a:xfrm>
              <a:off x="1774474" y="3421906"/>
              <a:ext cx="288016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지하철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승객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</a:t>
              </a:r>
            </a:p>
          </p:txBody>
        </p:sp>
        <p:sp>
          <p:nvSpPr>
            <p:cNvPr id="14" name="slide2_shape10"/>
            <p:cNvSpPr/>
            <p:nvPr/>
          </p:nvSpPr>
          <p:spPr>
            <a:xfrm>
              <a:off x="1331983" y="3244707"/>
              <a:ext cx="6901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2-2</a:t>
              </a:r>
              <a:endParaRPr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5" name="slide2_shape11"/>
            <p:cNvSpPr/>
            <p:nvPr/>
          </p:nvSpPr>
          <p:spPr>
            <a:xfrm>
              <a:off x="1774472" y="3851511"/>
              <a:ext cx="252384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온라인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거래액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6" name="slide2_shape12"/>
            <p:cNvSpPr/>
            <p:nvPr/>
          </p:nvSpPr>
          <p:spPr>
            <a:xfrm>
              <a:off x="1323561" y="3674311"/>
              <a:ext cx="6901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2-3</a:t>
              </a:r>
              <a:endParaRPr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7" name="slide2_shape13"/>
            <p:cNvSpPr/>
            <p:nvPr/>
          </p:nvSpPr>
          <p:spPr>
            <a:xfrm>
              <a:off x="936309" y="4099841"/>
              <a:ext cx="6901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48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3</a:t>
              </a:r>
              <a:endParaRPr sz="4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8" name="slide2_shape14"/>
            <p:cNvSpPr/>
            <p:nvPr/>
          </p:nvSpPr>
          <p:spPr>
            <a:xfrm>
              <a:off x="922182" y="4862987"/>
              <a:ext cx="6901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48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4</a:t>
              </a:r>
              <a:endParaRPr sz="4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9" name="slide2_shape15"/>
            <p:cNvSpPr/>
            <p:nvPr/>
          </p:nvSpPr>
          <p:spPr>
            <a:xfrm>
              <a:off x="1338175" y="6050398"/>
              <a:ext cx="9725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개선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사항</a:t>
              </a:r>
            </a:p>
          </p:txBody>
        </p:sp>
        <p:sp>
          <p:nvSpPr>
            <p:cNvPr id="20" name="slide2_shape16"/>
            <p:cNvSpPr/>
            <p:nvPr/>
          </p:nvSpPr>
          <p:spPr>
            <a:xfrm>
              <a:off x="1312427" y="2430275"/>
              <a:ext cx="36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변화에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따른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생활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양상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</a:t>
              </a:r>
            </a:p>
          </p:txBody>
        </p:sp>
        <p:sp>
          <p:nvSpPr>
            <p:cNvPr id="21" name="slide2_shape17"/>
            <p:cNvSpPr/>
            <p:nvPr/>
          </p:nvSpPr>
          <p:spPr>
            <a:xfrm>
              <a:off x="1370079" y="5273852"/>
              <a:ext cx="20178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프로젝트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중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주요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이슈</a:t>
              </a:r>
            </a:p>
          </p:txBody>
        </p:sp>
        <p:sp>
          <p:nvSpPr>
            <p:cNvPr id="22" name="slide2_shape18"/>
            <p:cNvSpPr/>
            <p:nvPr/>
          </p:nvSpPr>
          <p:spPr>
            <a:xfrm>
              <a:off x="930478" y="5588733"/>
              <a:ext cx="6901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48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5</a:t>
              </a:r>
              <a:endParaRPr sz="4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23" name="slide2_shape19"/>
            <p:cNvSpPr/>
            <p:nvPr/>
          </p:nvSpPr>
          <p:spPr>
            <a:xfrm>
              <a:off x="1370079" y="4533743"/>
              <a:ext cx="5749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결론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7_shape1"/>
          <p:cNvSpPr/>
          <p:nvPr/>
        </p:nvSpPr>
        <p:spPr>
          <a:xfrm>
            <a:off x="5404279" y="3044279"/>
            <a:ext cx="13834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dist" defTabSz="914400" latinLnBrk="1"/>
            <a:r>
              <a:rPr lang="en-US" altLang="ko-KR" sz="4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Q&amp;A</a:t>
            </a:r>
            <a:endParaRPr sz="4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8_shape1"/>
          <p:cNvSpPr/>
          <p:nvPr/>
        </p:nvSpPr>
        <p:spPr>
          <a:xfrm>
            <a:off x="4361420" y="2439012"/>
            <a:ext cx="432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2-2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슬라이드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2019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년도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자료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탐색</a:t>
            </a:r>
          </a:p>
        </p:txBody>
      </p:sp>
      <p:sp>
        <p:nvSpPr>
          <p:cNvPr id="4" name="slide18_shape2"/>
          <p:cNvSpPr/>
          <p:nvPr/>
        </p:nvSpPr>
        <p:spPr>
          <a:xfrm>
            <a:off x="4361420" y="3059668"/>
            <a:ext cx="432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이전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상품별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판매</a:t>
            </a:r>
          </a:p>
        </p:txBody>
      </p:sp>
      <p:sp>
        <p:nvSpPr>
          <p:cNvPr id="5" name="slide18_shape3"/>
          <p:cNvSpPr/>
          <p:nvPr/>
        </p:nvSpPr>
        <p:spPr>
          <a:xfrm>
            <a:off x="4361420" y="3562316"/>
            <a:ext cx="5472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나</a:t>
            </a:r>
            <a:endParaRPr sz="1800" kern="120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19,18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년도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3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8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증가했던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이유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초반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추석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+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시위</a:t>
            </a:r>
            <a:endParaRPr sz="1800" kern="120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,(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웹크롤링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기사머릿말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3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3_shape4"/>
          <p:cNvSpPr/>
          <p:nvPr/>
        </p:nvSpPr>
        <p:spPr>
          <a:xfrm>
            <a:off x="9529401" y="6316524"/>
            <a:ext cx="2662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라이브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국가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통계포털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-515" y="-18146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/>
          <p:nvPr/>
        </p:nvSpPr>
        <p:spPr>
          <a:xfrm>
            <a:off x="1415480" y="396506"/>
            <a:ext cx="95830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ko-KR" sz="1600" dirty="0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 Bold"/>
                <a:ea typeface="나눔스퀘어 Bold"/>
              </a:rPr>
              <a:t>발생에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따른 서울 시민 공공자전거 이용현황 </a:t>
            </a:r>
            <a:r>
              <a:rPr lang="en-US" altLang="ko-KR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– 2018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년 </a:t>
            </a:r>
            <a:r>
              <a:rPr lang="en-US" altLang="ko-KR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~ 2021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년 총 이용건수 및 증감비율</a:t>
            </a:r>
            <a:endParaRPr lang="en-US" altLang="ko-KR" sz="1600" kern="1200" dirty="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6" name="slide5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5_shape3"/>
          <p:cNvSpPr/>
          <p:nvPr/>
        </p:nvSpPr>
        <p:spPr>
          <a:xfrm>
            <a:off x="7320136" y="1982450"/>
            <a:ext cx="40324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2200" dirty="0">
                <a:solidFill>
                  <a:schemeClr val="bg1"/>
                </a:solidFill>
                <a:latin typeface="나눔스퀘어"/>
                <a:ea typeface="나눔스퀘어"/>
              </a:rPr>
              <a:t>전반적으로 매년 </a:t>
            </a:r>
            <a:r>
              <a:rPr lang="ko-KR" altLang="en-US" sz="2200" dirty="0" err="1">
                <a:solidFill>
                  <a:schemeClr val="bg1"/>
                </a:solidFill>
                <a:latin typeface="나눔스퀘어"/>
                <a:ea typeface="나눔스퀘어"/>
              </a:rPr>
              <a:t>따릉이의</a:t>
            </a:r>
            <a:r>
              <a:rPr lang="ko-KR" altLang="en-US" sz="2200" dirty="0">
                <a:solidFill>
                  <a:schemeClr val="bg1"/>
                </a:solidFill>
                <a:latin typeface="나눔스퀘어"/>
                <a:ea typeface="나눔스퀘어"/>
              </a:rPr>
              <a:t> 이용건수는 증가하고 있다</a:t>
            </a:r>
            <a:r>
              <a:rPr lang="en-US" altLang="ko-KR" sz="2200" dirty="0">
                <a:solidFill>
                  <a:schemeClr val="bg1"/>
                </a:solidFill>
                <a:latin typeface="나눔스퀘어"/>
                <a:ea typeface="나눔스퀘어"/>
              </a:rPr>
              <a:t>.</a:t>
            </a:r>
          </a:p>
          <a:p>
            <a:pPr marL="0" algn="ctr" defTabSz="914400" latinLnBrk="1"/>
            <a:endParaRPr lang="en-US" altLang="ko-KR" sz="2200" kern="1200" dirty="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  <a:p>
            <a:pPr marL="0" algn="ctr" defTabSz="914400" latinLnBrk="1"/>
            <a:r>
              <a:rPr lang="ko-KR" altLang="en-US" sz="2200" dirty="0">
                <a:solidFill>
                  <a:schemeClr val="bg1"/>
                </a:solidFill>
                <a:latin typeface="나눔스퀘어"/>
                <a:ea typeface="나눔스퀘어"/>
              </a:rPr>
              <a:t>하지만 </a:t>
            </a:r>
            <a:r>
              <a:rPr lang="en-US" altLang="ko-KR" sz="2200" dirty="0">
                <a:solidFill>
                  <a:schemeClr val="bg1"/>
                </a:solidFill>
                <a:latin typeface="나눔스퀘어"/>
                <a:ea typeface="나눔스퀘어"/>
              </a:rPr>
              <a:t>2020</a:t>
            </a:r>
            <a:r>
              <a:rPr lang="ko-KR" altLang="en-US" sz="2200" dirty="0">
                <a:solidFill>
                  <a:schemeClr val="bg1"/>
                </a:solidFill>
                <a:latin typeface="나눔스퀘어"/>
                <a:ea typeface="나눔스퀘어"/>
              </a:rPr>
              <a:t>년의 작년대비 증가폭은 </a:t>
            </a:r>
            <a:r>
              <a:rPr lang="en-US" altLang="ko-KR" sz="2200" dirty="0">
                <a:solidFill>
                  <a:schemeClr val="bg1"/>
                </a:solidFill>
                <a:latin typeface="나눔스퀘어"/>
                <a:ea typeface="나눔스퀘어"/>
              </a:rPr>
              <a:t>2019</a:t>
            </a:r>
            <a:r>
              <a:rPr lang="ko-KR" altLang="en-US" sz="2200" dirty="0">
                <a:solidFill>
                  <a:schemeClr val="bg1"/>
                </a:solidFill>
                <a:latin typeface="나눔스퀘어"/>
                <a:ea typeface="나눔스퀘어"/>
              </a:rPr>
              <a:t>년 작년대비 증가폭보다 작다</a:t>
            </a:r>
            <a:r>
              <a:rPr lang="en-US" altLang="ko-KR" sz="2200" dirty="0">
                <a:solidFill>
                  <a:schemeClr val="bg1"/>
                </a:solidFill>
                <a:latin typeface="나눔스퀘어"/>
                <a:ea typeface="나눔스퀘어"/>
              </a:rPr>
              <a:t>. </a:t>
            </a:r>
            <a:r>
              <a:rPr lang="ko-KR" altLang="en-US" sz="2200" dirty="0">
                <a:solidFill>
                  <a:schemeClr val="bg1"/>
                </a:solidFill>
                <a:latin typeface="나눔스퀘어"/>
                <a:ea typeface="나눔스퀘어"/>
              </a:rPr>
              <a:t>심지어 </a:t>
            </a:r>
            <a:r>
              <a:rPr lang="en-US" altLang="ko-KR" sz="2200" dirty="0">
                <a:solidFill>
                  <a:schemeClr val="bg1"/>
                </a:solidFill>
                <a:latin typeface="나눔스퀘어"/>
                <a:ea typeface="나눔스퀘어"/>
              </a:rPr>
              <a:t>8</a:t>
            </a:r>
            <a:r>
              <a:rPr lang="ko-KR" altLang="en-US" sz="2200" dirty="0">
                <a:solidFill>
                  <a:schemeClr val="bg1"/>
                </a:solidFill>
                <a:latin typeface="나눔스퀘어"/>
                <a:ea typeface="나눔스퀘어"/>
              </a:rPr>
              <a:t>월 에는 작년대비 이용건수가 감소하였다</a:t>
            </a:r>
            <a:r>
              <a:rPr lang="en-US" altLang="ko-KR" sz="2200" dirty="0">
                <a:solidFill>
                  <a:schemeClr val="bg1"/>
                </a:solidFill>
                <a:latin typeface="나눔스퀘어"/>
                <a:ea typeface="나눔스퀘어"/>
              </a:rPr>
              <a:t>.</a:t>
            </a:r>
            <a:endParaRPr lang="ko-KR" altLang="en-US" sz="2200" kern="1200" dirty="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8" name="slide5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7CB163-8034-49BF-A019-940E381B7E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1" y="1196752"/>
            <a:ext cx="5539080" cy="26813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995933F-550F-456D-B4AB-14B7D2199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1" y="3573016"/>
            <a:ext cx="6158846" cy="29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4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/>
          <p:nvPr/>
        </p:nvSpPr>
        <p:spPr>
          <a:xfrm>
            <a:off x="1415480" y="396506"/>
            <a:ext cx="845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ko-KR" sz="1600" dirty="0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 Bold"/>
                <a:ea typeface="나눔스퀘어 Bold"/>
              </a:rPr>
              <a:t>발생에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따른 서울 시민 공공자전거 이용현황 </a:t>
            </a:r>
            <a:r>
              <a:rPr lang="en-US" altLang="ko-KR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– 2019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년 </a:t>
            </a:r>
            <a:r>
              <a:rPr lang="en-US" altLang="ko-KR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vs 2020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년 총 이용건수</a:t>
            </a:r>
            <a:endParaRPr lang="en-US" altLang="ko-KR" sz="1600" kern="1200" dirty="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6" name="slide5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5_shape3"/>
          <p:cNvSpPr/>
          <p:nvPr/>
        </p:nvSpPr>
        <p:spPr>
          <a:xfrm>
            <a:off x="7392144" y="1410271"/>
            <a:ext cx="40324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2200" dirty="0">
                <a:solidFill>
                  <a:schemeClr val="bg1"/>
                </a:solidFill>
                <a:latin typeface="나눔스퀘어"/>
                <a:ea typeface="나눔스퀘어"/>
              </a:rPr>
              <a:t>작년대비 증가폭이 감소하다 못해 이용건수가 감소한 경우에 대해 자세히 보자</a:t>
            </a:r>
            <a:r>
              <a:rPr lang="en-US" altLang="ko-KR" sz="2200" dirty="0">
                <a:solidFill>
                  <a:schemeClr val="bg1"/>
                </a:solidFill>
                <a:latin typeface="나눔스퀘어"/>
                <a:ea typeface="나눔스퀘어"/>
              </a:rPr>
              <a:t>. </a:t>
            </a:r>
          </a:p>
          <a:p>
            <a:pPr marL="0" algn="ctr" defTabSz="914400" latinLnBrk="1"/>
            <a:endParaRPr lang="en-US" altLang="ko-KR" sz="2200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marL="0" algn="ctr" defTabSz="914400" latinLnBrk="1"/>
            <a:r>
              <a:rPr lang="ko-KR" altLang="en-US" sz="2200" dirty="0">
                <a:solidFill>
                  <a:schemeClr val="bg1"/>
                </a:solidFill>
                <a:latin typeface="나눔스퀘어"/>
                <a:ea typeface="나눔스퀘어"/>
              </a:rPr>
              <a:t>코로나 이전의 </a:t>
            </a:r>
            <a:r>
              <a:rPr lang="en-US" altLang="ko-KR" sz="2200" dirty="0">
                <a:solidFill>
                  <a:schemeClr val="bg1"/>
                </a:solidFill>
                <a:latin typeface="나눔스퀘어"/>
                <a:ea typeface="나눔스퀘어"/>
              </a:rPr>
              <a:t>2019</a:t>
            </a:r>
            <a:r>
              <a:rPr lang="ko-KR" altLang="en-US" sz="2200" dirty="0">
                <a:solidFill>
                  <a:schemeClr val="bg1"/>
                </a:solidFill>
                <a:latin typeface="나눔스퀘어"/>
                <a:ea typeface="나눔스퀘어"/>
              </a:rPr>
              <a:t>년 그래프의 양상과 다르게</a:t>
            </a:r>
            <a:endParaRPr lang="en-US" altLang="ko-KR" sz="2200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marL="0" algn="ctr" defTabSz="914400" latinLnBrk="1"/>
            <a:endParaRPr lang="en-US" altLang="ko-KR" sz="2200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marL="0" algn="ctr" defTabSz="914400" latinLnBrk="1"/>
            <a:r>
              <a:rPr lang="ko-KR" altLang="en-US" sz="2200" dirty="0">
                <a:solidFill>
                  <a:schemeClr val="bg1"/>
                </a:solidFill>
                <a:latin typeface="나눔스퀘어"/>
                <a:ea typeface="나눔스퀘어"/>
              </a:rPr>
              <a:t>코로나 발생 이후인 </a:t>
            </a:r>
            <a:r>
              <a:rPr lang="en-US" altLang="ko-KR" sz="2200" dirty="0">
                <a:solidFill>
                  <a:schemeClr val="bg1"/>
                </a:solidFill>
                <a:latin typeface="나눔스퀘어"/>
                <a:ea typeface="나눔스퀘어"/>
              </a:rPr>
              <a:t>2020</a:t>
            </a:r>
            <a:r>
              <a:rPr lang="ko-KR" altLang="en-US" sz="2200" dirty="0">
                <a:solidFill>
                  <a:schemeClr val="bg1"/>
                </a:solidFill>
                <a:latin typeface="나눔스퀘어"/>
                <a:ea typeface="나눔스퀘어"/>
              </a:rPr>
              <a:t>년의 그래프에서 </a:t>
            </a:r>
            <a:r>
              <a:rPr lang="ko-KR" altLang="en-US" sz="2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용건수가</a:t>
            </a:r>
            <a:r>
              <a:rPr lang="en-US" altLang="en-US" sz="2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현저히</a:t>
            </a:r>
            <a:r>
              <a:rPr lang="en-US" altLang="en-US" sz="2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 dirty="0">
                <a:solidFill>
                  <a:srgbClr val="930F2E"/>
                </a:solidFill>
                <a:latin typeface="나눔스퀘어"/>
                <a:ea typeface="나눔스퀘어"/>
                <a:cs typeface="+mn-cs"/>
              </a:rPr>
              <a:t>적은</a:t>
            </a:r>
            <a:r>
              <a:rPr lang="en-US" altLang="en-US" sz="2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것으로</a:t>
            </a:r>
            <a:r>
              <a:rPr lang="en-US" altLang="en-US" sz="2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보아</a:t>
            </a:r>
            <a:r>
              <a:rPr lang="en-US" altLang="ko-KR" sz="2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</a:t>
            </a:r>
          </a:p>
          <a:p>
            <a:pPr marL="0" algn="ctr" defTabSz="914400" latinLnBrk="1"/>
            <a:endParaRPr lang="en-US" altLang="ko-KR" sz="2200" kern="1200" dirty="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  <a:p>
            <a:pPr algn="ctr"/>
            <a:r>
              <a:rPr lang="ko-KR" altLang="en-US" sz="2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‘사회적 거리두기’ 시행으로  공공 자전거 이용이 </a:t>
            </a:r>
            <a:r>
              <a:rPr lang="ko-KR" altLang="en-US" sz="2200" kern="1200" dirty="0">
                <a:solidFill>
                  <a:srgbClr val="930F2E"/>
                </a:solidFill>
                <a:latin typeface="나눔스퀘어"/>
                <a:ea typeface="나눔스퀘어"/>
                <a:cs typeface="+mn-cs"/>
              </a:rPr>
              <a:t>감소</a:t>
            </a:r>
            <a:r>
              <a:rPr lang="ko-KR" altLang="en-US" sz="2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한 것으로 판단</a:t>
            </a:r>
          </a:p>
        </p:txBody>
      </p:sp>
      <p:sp>
        <p:nvSpPr>
          <p:cNvPr id="8" name="slide5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EA10C6-F569-4B31-8DB1-18923D73DC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3" y="3847899"/>
            <a:ext cx="5976664" cy="2898025"/>
          </a:xfrm>
          <a:prstGeom prst="rect">
            <a:avLst/>
          </a:prstGeom>
        </p:spPr>
      </p:pic>
      <p:pic>
        <p:nvPicPr>
          <p:cNvPr id="12" name="그림 11" descr="텍스트, 실내, 화면, 플랫이(가) 표시된 사진&#10;&#10;자동 생성된 설명">
            <a:extLst>
              <a:ext uri="{FF2B5EF4-FFF2-40B4-BE49-F238E27FC236}">
                <a16:creationId xmlns:a16="http://schemas.microsoft.com/office/drawing/2014/main" id="{82BAC65D-9E4E-4BE9-ABE2-5E9171A0C3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8" y="942730"/>
            <a:ext cx="5976664" cy="288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1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6_picture2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8" name="slide6_shape3"/>
          <p:cNvSpPr/>
          <p:nvPr/>
        </p:nvSpPr>
        <p:spPr>
          <a:xfrm>
            <a:off x="8112224" y="2278553"/>
            <a:ext cx="235826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전체 이용건수의 감소율에 비해</a:t>
            </a:r>
            <a:endParaRPr lang="en-US" altLang="ko-KR" sz="2000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marL="0" algn="l" defTabSz="914400" latinLnBrk="1"/>
            <a:endParaRPr lang="en-US" sz="2000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marL="0" algn="l" defTabSz="914400" latinLnBrk="1"/>
            <a:r>
              <a:rPr lang="ko-KR" altLang="en-US" sz="20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한 사람 평균 이용건수의 감소율이 더 큰 것을 보아</a:t>
            </a:r>
            <a:endParaRPr lang="en-US" altLang="ko-KR" sz="2000" kern="1200" dirty="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  <a:p>
            <a:pPr marL="0" algn="l" defTabSz="914400" latinLnBrk="1"/>
            <a:endParaRPr lang="en-US" sz="2000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marL="0" algn="l" defTabSz="914400" latinLnBrk="1"/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한번씩 타는 사람 보다 </a:t>
            </a:r>
            <a:r>
              <a:rPr lang="ko-KR" altLang="en-US" sz="2000" dirty="0" err="1">
                <a:solidFill>
                  <a:schemeClr val="bg1"/>
                </a:solidFill>
                <a:latin typeface="나눔스퀘어"/>
                <a:ea typeface="나눔스퀘어"/>
              </a:rPr>
              <a:t>헤비유저들의</a:t>
            </a:r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 이용이 더 많이 줄었음을 알 수 있다</a:t>
            </a:r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.</a:t>
            </a:r>
          </a:p>
        </p:txBody>
      </p:sp>
      <p:sp>
        <p:nvSpPr>
          <p:cNvPr id="9" name="slide6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0" name="slide6_shape5"/>
          <p:cNvSpPr/>
          <p:nvPr/>
        </p:nvSpPr>
        <p:spPr>
          <a:xfrm>
            <a:off x="1415480" y="396506"/>
            <a:ext cx="9858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ko-KR" sz="1600" dirty="0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 Bold"/>
                <a:ea typeface="나눔스퀘어 Bold"/>
              </a:rPr>
              <a:t>발생에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따른 서울 시민 공공자전거 이용현황 </a:t>
            </a:r>
            <a:r>
              <a:rPr lang="en-US" altLang="ko-KR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– 2020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년</a:t>
            </a:r>
            <a:r>
              <a:rPr lang="en-US" altLang="ko-KR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총 이용건수 </a:t>
            </a:r>
            <a:r>
              <a:rPr lang="en-US" altLang="ko-KR" sz="1600" dirty="0">
                <a:solidFill>
                  <a:schemeClr val="bg1"/>
                </a:solidFill>
                <a:latin typeface="나눔스퀘어 Bold"/>
                <a:ea typeface="나눔스퀘어 Bold"/>
              </a:rPr>
              <a:t>vs </a:t>
            </a:r>
            <a:r>
              <a:rPr lang="ko-KR" altLang="en-US" sz="1600" dirty="0">
                <a:solidFill>
                  <a:schemeClr val="bg1"/>
                </a:solidFill>
                <a:latin typeface="나눔스퀘어 Bold"/>
                <a:ea typeface="나눔스퀘어 Bold"/>
              </a:rPr>
              <a:t>한 사람 평균 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이용건수</a:t>
            </a:r>
            <a:endParaRPr lang="en-US" altLang="ko-KR" sz="1600" kern="1200" dirty="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FF326A-86A3-4169-B82D-155D1211C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3601992"/>
            <a:ext cx="6096000" cy="29494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9F31A10-ACF8-432A-B155-A1B5DBBB6D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38" y="1035786"/>
            <a:ext cx="5594802" cy="27128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/>
          <p:nvPr/>
        </p:nvSpPr>
        <p:spPr>
          <a:xfrm>
            <a:off x="1415480" y="396506"/>
            <a:ext cx="8401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ko-KR" sz="1600" dirty="0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 Bold"/>
                <a:ea typeface="나눔스퀘어 Bold"/>
              </a:rPr>
              <a:t>발생에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따른 서울 시민 공공자전거 이용현황 </a:t>
            </a:r>
            <a:r>
              <a:rPr lang="en-US" altLang="ko-KR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– 2020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년</a:t>
            </a:r>
            <a:r>
              <a:rPr lang="en-US" altLang="ko-KR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연령대별 총 </a:t>
            </a:r>
            <a:r>
              <a:rPr lang="ko-KR" altLang="en-US" sz="1600" dirty="0">
                <a:solidFill>
                  <a:schemeClr val="bg1"/>
                </a:solidFill>
                <a:latin typeface="나눔스퀘어 Bold"/>
                <a:ea typeface="나눔스퀘어 Bold"/>
              </a:rPr>
              <a:t>이용건수</a:t>
            </a:r>
            <a:endParaRPr lang="en-US" altLang="ko-KR" sz="1600" kern="1200" dirty="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6" name="slide5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5_shape3"/>
          <p:cNvSpPr/>
          <p:nvPr/>
        </p:nvSpPr>
        <p:spPr>
          <a:xfrm>
            <a:off x="9336360" y="1434842"/>
            <a:ext cx="251917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2200" dirty="0" err="1">
                <a:solidFill>
                  <a:schemeClr val="bg1"/>
                </a:solidFill>
                <a:latin typeface="나눔스퀘어"/>
                <a:ea typeface="나눔스퀘어"/>
              </a:rPr>
              <a:t>따릉이</a:t>
            </a:r>
            <a:r>
              <a:rPr lang="ko-KR" altLang="en-US" sz="2200" dirty="0">
                <a:solidFill>
                  <a:schemeClr val="bg1"/>
                </a:solidFill>
                <a:latin typeface="나눔스퀘어"/>
                <a:ea typeface="나눔스퀘어"/>
              </a:rPr>
              <a:t> 이용건수는 </a:t>
            </a:r>
            <a:r>
              <a:rPr lang="en-US" altLang="ko-KR" sz="2200" dirty="0">
                <a:solidFill>
                  <a:schemeClr val="bg1"/>
                </a:solidFill>
                <a:latin typeface="나눔스퀘어"/>
                <a:ea typeface="나눔스퀘어"/>
              </a:rPr>
              <a:t>20</a:t>
            </a:r>
            <a:r>
              <a:rPr lang="ko-KR" altLang="en-US" sz="2200" dirty="0">
                <a:solidFill>
                  <a:schemeClr val="bg1"/>
                </a:solidFill>
                <a:latin typeface="나눔스퀘어"/>
                <a:ea typeface="나눔스퀘어"/>
              </a:rPr>
              <a:t>대가 가장 많은 것을 보아</a:t>
            </a:r>
            <a:r>
              <a:rPr lang="en-US" altLang="ko-KR" sz="2200" dirty="0">
                <a:solidFill>
                  <a:schemeClr val="bg1"/>
                </a:solidFill>
                <a:latin typeface="나눔스퀘어"/>
                <a:ea typeface="나눔스퀘어"/>
              </a:rPr>
              <a:t>,</a:t>
            </a:r>
          </a:p>
          <a:p>
            <a:pPr marL="0" algn="ctr" defTabSz="914400" latinLnBrk="1"/>
            <a:endParaRPr lang="en-US" sz="2200" kern="1200" dirty="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  <a:p>
            <a:pPr marL="0" algn="ctr" defTabSz="914400" latinLnBrk="1"/>
            <a:r>
              <a:rPr lang="en-US" altLang="ko-KR" sz="2200" dirty="0">
                <a:solidFill>
                  <a:schemeClr val="bg1"/>
                </a:solidFill>
                <a:latin typeface="나눔스퀘어"/>
                <a:ea typeface="나눔스퀘어"/>
              </a:rPr>
              <a:t>20</a:t>
            </a:r>
            <a:r>
              <a:rPr lang="ko-KR" altLang="en-US" sz="2200" dirty="0">
                <a:solidFill>
                  <a:schemeClr val="bg1"/>
                </a:solidFill>
                <a:latin typeface="나눔스퀘어"/>
                <a:ea typeface="나눔스퀘어"/>
              </a:rPr>
              <a:t>대가 코로나의 영향을 가장 크게 받을 것이라고 추측한다</a:t>
            </a:r>
            <a:r>
              <a:rPr lang="en-US" altLang="ko-KR" sz="2200" dirty="0">
                <a:solidFill>
                  <a:schemeClr val="bg1"/>
                </a:solidFill>
                <a:latin typeface="나눔스퀘어"/>
                <a:ea typeface="나눔스퀘어"/>
              </a:rPr>
              <a:t>.</a:t>
            </a:r>
            <a:endParaRPr sz="2200" kern="1200" dirty="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8" name="slide5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445C38B-A9CB-40C0-8175-72FCAB048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074512" cy="43876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7_shape1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7_shape2"/>
          <p:cNvSpPr/>
          <p:nvPr/>
        </p:nvSpPr>
        <p:spPr>
          <a:xfrm>
            <a:off x="1415480" y="396506"/>
            <a:ext cx="10719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ko-KR" sz="1600" dirty="0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 Bold"/>
                <a:ea typeface="나눔스퀘어 Bold"/>
              </a:rPr>
              <a:t>발생에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따른 서울 시민 공공자전거 이용현황 </a:t>
            </a:r>
            <a:r>
              <a:rPr lang="en-US" altLang="ko-KR" sz="1600" dirty="0">
                <a:solidFill>
                  <a:schemeClr val="bg1"/>
                </a:solidFill>
                <a:latin typeface="나눔스퀘어 Bold"/>
                <a:ea typeface="나눔스퀘어 Bold"/>
              </a:rPr>
              <a:t>- 2</a:t>
            </a:r>
            <a:r>
              <a:rPr lang="en-US" altLang="ko-KR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0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대의 전년대비 증감비율</a:t>
            </a:r>
            <a:r>
              <a:rPr lang="en-US" altLang="ko-KR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vs 30</a:t>
            </a:r>
            <a:r>
              <a:rPr lang="ko-KR" altLang="en-US" sz="16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대의 전년대비 증감비율</a:t>
            </a:r>
            <a:endParaRPr lang="en-US" altLang="ko-KR" sz="1600" dirty="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1DA017-D3A3-48BC-AAA4-03A416324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844824"/>
            <a:ext cx="7992888" cy="3859392"/>
          </a:xfrm>
          <a:prstGeom prst="rect">
            <a:avLst/>
          </a:prstGeom>
        </p:spPr>
      </p:pic>
      <p:sp>
        <p:nvSpPr>
          <p:cNvPr id="14" name="slide6_shape3">
            <a:extLst>
              <a:ext uri="{FF2B5EF4-FFF2-40B4-BE49-F238E27FC236}">
                <a16:creationId xmlns:a16="http://schemas.microsoft.com/office/drawing/2014/main" id="{198F0192-3EE2-49AB-8C75-F3B874406801}"/>
              </a:ext>
            </a:extLst>
          </p:cNvPr>
          <p:cNvSpPr/>
          <p:nvPr/>
        </p:nvSpPr>
        <p:spPr>
          <a:xfrm>
            <a:off x="8616280" y="1245709"/>
            <a:ext cx="235826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분석결과</a:t>
            </a:r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,</a:t>
            </a:r>
          </a:p>
          <a:p>
            <a:pPr marL="0" algn="l" defTabSz="914400" latinLnBrk="1"/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2020</a:t>
            </a:r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년 </a:t>
            </a:r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8</a:t>
            </a:r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월 이용건수가 급격히 감소할 당시에</a:t>
            </a:r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,</a:t>
            </a:r>
          </a:p>
          <a:p>
            <a:pPr marL="0" algn="l" defTabSz="914400" latinLnBrk="1"/>
            <a:endParaRPr lang="en-US" altLang="ko-KR" sz="2000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marL="0" algn="l" defTabSz="914400" latinLnBrk="1"/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20</a:t>
            </a:r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대의 이용건수 감소 비율이 </a:t>
            </a:r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30</a:t>
            </a:r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대의 이용건수 감소비율보다 더 크다</a:t>
            </a:r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.</a:t>
            </a:r>
          </a:p>
          <a:p>
            <a:pPr marL="0" algn="l" defTabSz="914400" latinLnBrk="1"/>
            <a:endParaRPr lang="en-US" altLang="ko-KR" sz="2000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marL="0" algn="l" defTabSz="914400" latinLnBrk="1"/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즉</a:t>
            </a:r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나눔스퀘어"/>
                <a:ea typeface="나눔스퀘어"/>
              </a:rPr>
              <a:t>따릉이</a:t>
            </a:r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 이용자중 </a:t>
            </a:r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20</a:t>
            </a:r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대가 코로나의 영향을 가장 많이 받았다고 할 수 있다</a:t>
            </a:r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690</Words>
  <Application>Microsoft Office PowerPoint</Application>
  <PresentationFormat>와이드스크린</PresentationFormat>
  <Paragraphs>108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나눔스퀘어</vt:lpstr>
      <vt:lpstr>나눔스퀘어 Bold</vt:lpstr>
      <vt:lpstr>맑은 고딕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정진우</cp:lastModifiedBy>
  <cp:revision>4</cp:revision>
  <dcterms:modified xsi:type="dcterms:W3CDTF">2021-10-07T07:14:53Z</dcterms:modified>
</cp:coreProperties>
</file>