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 type="custom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22" Type="http://schemas.openxmlformats.org/officeDocument/2006/relationships/tableStyles" Target="tableStyles.xml"/><Relationship Id="rId23" Type="http://schemas.openxmlformats.org/officeDocument/2006/relationships/theme" Target="theme/theme1.xml"/><Relationship Id="rId21" Type="http://schemas.openxmlformats.org/officeDocument/2006/relationships/viewProps" Target="viewProps.xml"/></Relationships>

</file>

<file path=ppt/notesMasters/_rels/notesMaster1.xml.rels><?xml version='1.0' encoding='UTF-8' standalone='yes'?><Relationships xmlns='http://schemas.openxmlformats.org/package/2006/relationships'><Relationship Id='rId1' Type='http://schemas.openxmlformats.org/officeDocument/2006/relationships/theme' Target='../theme/theme3.xml'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FE071-55C5-45B4-89AB-C2C58DB3D4C5}" type="datetimeFigureOut">
              <a:rPr lang="ko-KR" altLang="en-US" smtClean="0"/>
              <a:pPr/>
              <a:t>2011-12-29</a:t>
            </a:fld>
            <a:endParaRPr lang="ko-KR" altLang="en-US"/>
          </a:p>
        </p:txBody>
      </p:sp>
      <p:sp>
        <p:nvSpPr>
          <p:cNvPr id="4" name="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/>
            </a:r>
          </a:p>
          <a:p>
            <a:pPr lvl="1"/>
            <a:r>
              <a:rPr lang="ko-KR" altLang="en-US" smtClean="0"/>
              <a:t/>
            </a:r>
          </a:p>
          <a:p>
            <a:pPr lvl="2"/>
            <a:r>
              <a:rPr lang="ko-KR" altLang="en-US" smtClean="0"/>
              <a:t/>
            </a:r>
          </a:p>
          <a:p>
            <a:pPr lvl="3"/>
            <a:r>
              <a:rPr lang="ko-KR" altLang="en-US" smtClean="0"/>
              <a:t/>
            </a:r>
          </a:p>
          <a:p>
            <a:pPr lvl="4"/>
            <a:r>
              <a:rPr lang="ko-KR" altLang="en-US" smtClean="0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F48EC-CFEA-40F0-A61D-562E412ED091}" type="slidenum">
              <a:rPr lang="ko-KR" altLang="en-US" smtClean="0"/>
              <a:pPr/>
              <a:t>#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'1.0' encoding='UTF-8' standalone='yes'?><Relationships xmlns='http://schemas.openxmlformats.org/package/2006/relationships'><Relationship Id='rId2' Type='http://schemas.openxmlformats.org/officeDocument/2006/relationships/slide' Target='../slides/slide2.xml'/><Relationship Id='rId1' Type='http://schemas.openxmlformats.org/officeDocument/2006/relationships/notesMaster' Target='../notesMasters/notesMaster1.xml'/></Relationships>
</file>

<file path=ppt/notesSlides/_rels/notesSlide5.xml.rels><?xml version='1.0' encoding='UTF-8' standalone='yes'?><Relationships xmlns='http://schemas.openxmlformats.org/package/2006/relationships'><Relationship Id='rId2' Type='http://schemas.openxmlformats.org/officeDocument/2006/relationships/slide' Target='../slides/slide5.xml'/><Relationship Id='rId1' Type='http://schemas.openxmlformats.org/officeDocument/2006/relationships/notesMaster' Target='../notesMasters/notesMaster1.xml'/></Relationships>
</file>

<file path=ppt/notesSlides/_rels/notesSlide8.xml.rels><?xml version='1.0' encoding='UTF-8' standalone='yes'?><Relationships xmlns='http://schemas.openxmlformats.org/package/2006/relationships'><Relationship Id='rId2' Type='http://schemas.openxmlformats.org/officeDocument/2006/relationships/slide' Target='../slides/slide8.xml'/><Relationship Id='rId1' Type='http://schemas.openxmlformats.org/officeDocument/2006/relationships/notesMaster' Target='../notesMasters/notesMaster1.xml'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앞 슬라이드와 고민 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2020년 8월에 현저하게 적은 이용건수를 보아, ‘사회적 거리두기’ 시행으로  공공 자전거 이용 수에 영향을 끼친 것으로 판단된다.
=&gt;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이용 시간 아니고 이용 건수 맞나요?? 확인 부탁드려요!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_shape2"/>
          <p:cNvSpPr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algn="ctr" marL="0" indent="0">
              <a:buNone/>
              <a:defRPr sz="2400"/>
            </a:lvl1pPr>
            <a:lvl2pPr algn="ctr" marL="457200" indent="0">
              <a:buNone/>
              <a:defRPr sz="2000"/>
            </a:lvl2pPr>
            <a:lvl3pPr algn="ctr" marL="914400" indent="0">
              <a:buNone/>
              <a:defRPr sz="1800"/>
            </a:lvl3pPr>
            <a:lvl4pPr algn="ctr" marL="1371600" indent="0">
              <a:buNone/>
              <a:defRPr sz="1600"/>
            </a:lvl4pPr>
            <a:lvl5pPr algn="ctr" marL="1828800" indent="0">
              <a:buNone/>
              <a:defRPr sz="1600"/>
            </a:lvl5pPr>
            <a:lvl6pPr algn="ctr" marL="2286000" indent="0">
              <a:buNone/>
              <a:defRPr sz="1600"/>
            </a:lvl6pPr>
            <a:lvl7pPr algn="ctr" marL="2743200" indent="0">
              <a:buNone/>
              <a:defRPr sz="1600"/>
            </a:lvl7pPr>
            <a:lvl8pPr algn="ctr" marL="3200400" indent="0">
              <a:buNone/>
              <a:defRPr sz="1600"/>
            </a:lvl8pPr>
            <a:lvl9pPr algn="ctr" marL="3657600" indent="0">
              <a:buNone/>
              <a:defRPr sz="1600"/>
            </a:lvl9pPr>
          </a:lstStyle>
          <a:p>
            <a:pPr/>
            <a:r>
              <a:rPr lang="ko-KR" altLang="en-US"/>
              <a:t>클릭하여</a:t>
            </a:r>
            <a:r>
              <a:rPr lang="en-US" altLang="en-US"/>
              <a:t> </a:t>
            </a: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1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/>
              <a:t>10/1/2021</a:t>
            </a:fld>
            <a:endParaRPr/>
          </a:p>
        </p:txBody>
      </p:sp>
      <p:sp>
        <p:nvSpPr>
          <p:cNvPr id="6" name="layout1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0_shape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0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/>
              <a:t>10/1/2021</a:t>
            </a:fld>
            <a:endParaRPr/>
          </a:p>
        </p:txBody>
      </p:sp>
      <p:sp>
        <p:nvSpPr>
          <p:cNvPr id="6" name="layout10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0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1_shape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1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/>
              <a:t>10/1/2021</a:t>
            </a:fld>
            <a:endParaRPr/>
          </a:p>
        </p:txBody>
      </p:sp>
      <p:sp>
        <p:nvSpPr>
          <p:cNvPr id="6" name="layout11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1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2_shape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2_shape3"/>
          <p:cNvSpPr/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en-US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2_shape4"/>
          <p:cNvSpPr/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2_shape5"/>
          <p:cNvSpPr/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3_shape2"/>
          <p:cNvSpPr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3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/>
              <a:t>10/1/2021</a:t>
            </a:fld>
            <a:endParaRPr/>
          </a:p>
        </p:txBody>
      </p:sp>
      <p:sp>
        <p:nvSpPr>
          <p:cNvPr id="6" name="layout3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3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4_shape2"/>
          <p:cNvSpPr/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4_shape3"/>
          <p:cNvSpPr/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4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/>
              <a:t>10/1/2021</a:t>
            </a:fld>
            <a:endParaRPr/>
          </a:p>
        </p:txBody>
      </p:sp>
      <p:sp>
        <p:nvSpPr>
          <p:cNvPr id="7" name="layout4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4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5_shape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5_shape3"/>
          <p:cNvSpPr/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5_shape4"/>
          <p:cNvSpPr/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7" name="layout5_shape5"/>
          <p:cNvSpPr/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8" name="layout5_shape6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/>
              <a:t>10/1/2021</a:t>
            </a:fld>
            <a:endParaRPr/>
          </a:p>
        </p:txBody>
      </p:sp>
      <p:sp>
        <p:nvSpPr>
          <p:cNvPr id="9" name="layout5_shape7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10" name="layout5_shape8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6_shape2"/>
          <p:cNvSpPr/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en-US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6_shape3"/>
          <p:cNvSpPr/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6_shape4"/>
          <p:cNvSpPr/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en-US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layout7_shape2"/>
          <p:cNvSpPr/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7_shape3"/>
          <p:cNvSpPr/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8_shape2"/>
          <p:cNvSpPr/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8_shape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6" name="layout8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/>
              <a:t>10/1/2021</a:t>
            </a:fld>
            <a:endParaRPr/>
          </a:p>
        </p:txBody>
      </p:sp>
      <p:sp>
        <p:nvSpPr>
          <p:cNvPr id="7" name="layout8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8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9_shape2"/>
          <p:cNvSpPr/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/>
          </a:p>
        </p:txBody>
      </p:sp>
      <p:sp>
        <p:nvSpPr>
          <p:cNvPr id="5" name="layout9_shape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6" name="layout9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/>
              <a:t>10/1/2021</a:t>
            </a:fld>
            <a:endParaRPr/>
          </a:p>
        </p:txBody>
      </p:sp>
      <p:sp>
        <p:nvSpPr>
          <p:cNvPr id="7" name="layout9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9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master1_shape3"/>
          <p:cNvSpPr/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en-US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/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/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marL="228600" indent="-228600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685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3" Type="http://schemas.openxmlformats.org/officeDocument/2006/relationships/image" Target="../media/79d47c57-5fa4-4886-b5eb-0c53a06d771a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3" Type="http://schemas.openxmlformats.org/officeDocument/2006/relationships/image" Target="../media/8ba18fb7-c2a9-4ad2-8880-169466aaf1c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2" Type="http://schemas.openxmlformats.org/officeDocument/2006/relationships/image" Target="../media/image2.jpeg"/><Relationship Id="rId3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4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t="26589" r="15472" b="26383" l="15800"/>
          <a:stretch>
            <a:fillRect/>
          </a:stretch>
        </p:blipFill>
        <p:spPr>
          <a:xfrm>
            <a:off x="7552231" y="2636912"/>
            <a:ext cx="3086924" cy="1584176"/>
          </a:xfrm>
          <a:prstGeom prst="rect">
            <a:avLst/>
          </a:prstGeom>
          <a:noFill/>
        </p:spPr>
      </p:pic>
      <p:sp>
        <p:nvSpPr>
          <p:cNvPr id="4" name="slide1_shape1"/>
          <p:cNvSpPr/>
          <p:nvPr/>
        </p:nvSpPr>
        <p:spPr>
          <a:xfrm>
            <a:off x="2265288" y="3167390"/>
            <a:ext cx="4910832" cy="52322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ko-KR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19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에</a:t>
            </a:r>
            <a:r>
              <a:rPr lang="en-US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따른</a:t>
            </a:r>
            <a:r>
              <a:rPr lang="en-US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생활</a:t>
            </a:r>
            <a:r>
              <a:rPr lang="en-US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양상</a:t>
            </a:r>
            <a:r>
              <a:rPr lang="en-US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</a:t>
            </a:r>
          </a:p>
        </p:txBody>
      </p:sp>
      <p:sp>
        <p:nvSpPr>
          <p:cNvPr id="5" name="slide1_shape2"/>
          <p:cNvSpPr/>
          <p:nvPr/>
        </p:nvSpPr>
        <p:spPr>
          <a:xfrm>
            <a:off x="8976320" y="5661248"/>
            <a:ext cx="2981681" cy="461665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211001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스파게티팀</a:t>
            </a:r>
          </a:p>
        </p:txBody>
      </p:sp>
      <p:sp>
        <p:nvSpPr>
          <p:cNvPr id="6" name="slide1_shape3"/>
          <p:cNvSpPr/>
          <p:nvPr/>
        </p:nvSpPr>
        <p:spPr>
          <a:xfrm>
            <a:off x="9069138" y="6122913"/>
            <a:ext cx="2592288" cy="338554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김범중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정진우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가채원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윤진훈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0_picture3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t="26589" r="15472" b="26383" l="15800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4" name="slide10_shape1"/>
          <p:cNvSpPr/>
          <p:nvPr/>
        </p:nvSpPr>
        <p:spPr>
          <a:xfrm>
            <a:off x="1431399" y="396506"/>
            <a:ext cx="4041491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2-2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지하철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승객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수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</a:p>
        </p:txBody>
      </p:sp>
      <p:sp>
        <p:nvSpPr>
          <p:cNvPr id="5" name="slide10_shape2"/>
          <p:cNvSpPr/>
          <p:nvPr/>
        </p:nvSpPr>
        <p:spPr>
          <a:xfrm>
            <a:off x="10409187" y="6468925"/>
            <a:ext cx="1375444" cy="27699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ko-KR" altLang="ko-KR" sz="1200">
                <a:solidFill>
                  <a:schemeClr val="bg1">
                    <a:alpha val="100000"/>
                  </a:schemeClr>
                </a:solidFill>
                <a:ea typeface="+mn-cs"/>
              </a:rPr>
              <a:t>출처</a:t>
            </a:r>
            <a:r>
              <a:rPr lang="en-US" altLang="ko-KR" sz="1200">
                <a:solidFill>
                  <a:schemeClr val="bg1">
                    <a:alpha val="100000"/>
                  </a:schemeClr>
                </a:solidFill>
                <a:latin typeface="+mn-cs"/>
              </a:rPr>
              <a:t>: </a:t>
            </a:r>
            <a:r>
              <a:rPr lang="ko-KR" altLang="ko-KR" sz="1200">
                <a:solidFill>
                  <a:schemeClr val="bg1">
                    <a:alpha val="100000"/>
                  </a:schemeClr>
                </a:solidFill>
                <a:ea typeface="+mn-cs"/>
              </a:rPr>
              <a:t>공공데이터</a:t>
            </a:r>
          </a:p>
        </p:txBody>
      </p:sp>
      <p:pic>
        <p:nvPicPr>
          <p:cNvPr id="6" name="nppt_16334840358521372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2811" y="881717"/>
            <a:ext cx="10146376" cy="54559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1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t="26589" r="15472" b="26383" l="15800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4" name="slide11_shape1"/>
          <p:cNvSpPr/>
          <p:nvPr/>
        </p:nvSpPr>
        <p:spPr>
          <a:xfrm>
            <a:off x="1431399" y="396506"/>
            <a:ext cx="4041491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2-2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지하철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승객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수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</a:p>
        </p:txBody>
      </p:sp>
      <p:sp>
        <p:nvSpPr>
          <p:cNvPr id="5" name="slide11_shape2"/>
          <p:cNvSpPr/>
          <p:nvPr/>
        </p:nvSpPr>
        <p:spPr>
          <a:xfrm>
            <a:off x="10409187" y="6468925"/>
            <a:ext cx="1375444" cy="27699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ko-KR" altLang="ko-KR" sz="1200">
                <a:solidFill>
                  <a:schemeClr val="bg1">
                    <a:alpha val="100000"/>
                  </a:schemeClr>
                </a:solidFill>
                <a:ea typeface="+mn-cs"/>
              </a:rPr>
              <a:t>출처</a:t>
            </a:r>
            <a:r>
              <a:rPr lang="en-US" altLang="ko-KR" sz="1200">
                <a:solidFill>
                  <a:schemeClr val="bg1">
                    <a:alpha val="100000"/>
                  </a:schemeClr>
                </a:solidFill>
                <a:latin typeface="+mn-cs"/>
              </a:rPr>
              <a:t>: </a:t>
            </a:r>
            <a:r>
              <a:rPr lang="ko-KR" altLang="ko-KR" sz="1200">
                <a:solidFill>
                  <a:schemeClr val="bg1">
                    <a:alpha val="100000"/>
                  </a:schemeClr>
                </a:solidFill>
                <a:ea typeface="+mn-cs"/>
              </a:rPr>
              <a:t>공공데이터</a:t>
            </a:r>
          </a:p>
        </p:txBody>
      </p:sp>
      <p:pic>
        <p:nvPicPr>
          <p:cNvPr id="6" name="nppt_16334840358521584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0637" y="956831"/>
            <a:ext cx="10250725" cy="55120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2_shape1"/>
          <p:cNvSpPr/>
          <p:nvPr/>
        </p:nvSpPr>
        <p:spPr>
          <a:xfrm>
            <a:off x="3468859" y="3198167"/>
            <a:ext cx="5254282" cy="461665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2-3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온라인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거래액</a:t>
            </a:r>
            <a:endParaRPr sz="2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3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2604" y="980728"/>
            <a:ext cx="5726792" cy="2680282"/>
          </a:xfrm>
          <a:prstGeom prst="rect">
            <a:avLst/>
          </a:prstGeom>
        </p:spPr>
      </p:pic>
      <p:sp>
        <p:nvSpPr>
          <p:cNvPr id="4" name="slide13_shape1"/>
          <p:cNvSpPr/>
          <p:nvPr/>
        </p:nvSpPr>
        <p:spPr>
          <a:xfrm>
            <a:off x="1431399" y="396506"/>
            <a:ext cx="3567002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2-3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온라인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거래액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5" name="slide13_picture2" descr="AI Can Help Scientists Find a Covid-19 Vaccine | WIRED"/>
          <p:cNvPicPr>
            <a:picLocks noChangeAspect="1"/>
          </p:cNvPicPr>
          <p:nvPr/>
        </p:nvPicPr>
        <p:blipFill>
          <a:blip r:embed="rId3" cstate="print"/>
          <a:srcRect t="26589" r="15472" b="26383" l="15800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pic>
        <p:nvPicPr>
          <p:cNvPr id="6" name="slide13_picture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83390" y="3811328"/>
            <a:ext cx="5648914" cy="2468918"/>
          </a:xfrm>
          <a:prstGeom prst="rect">
            <a:avLst/>
          </a:prstGeom>
        </p:spPr>
      </p:pic>
      <p:sp>
        <p:nvSpPr>
          <p:cNvPr id="7" name="slide13_shape2"/>
          <p:cNvSpPr/>
          <p:nvPr/>
        </p:nvSpPr>
        <p:spPr>
          <a:xfrm>
            <a:off x="3791743" y="3358838"/>
            <a:ext cx="288032" cy="28803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13_shape3"/>
          <p:cNvSpPr/>
          <p:nvPr/>
        </p:nvSpPr>
        <p:spPr>
          <a:xfrm>
            <a:off x="4854385" y="3358838"/>
            <a:ext cx="288032" cy="28803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13_shape4"/>
          <p:cNvSpPr/>
          <p:nvPr/>
        </p:nvSpPr>
        <p:spPr>
          <a:xfrm>
            <a:off x="8112226" y="3358838"/>
            <a:ext cx="288032" cy="28803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13_shape5"/>
          <p:cNvSpPr/>
          <p:nvPr/>
        </p:nvSpPr>
        <p:spPr>
          <a:xfrm>
            <a:off x="3452920" y="6021288"/>
            <a:ext cx="288032" cy="28803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13_shape6"/>
          <p:cNvSpPr/>
          <p:nvPr/>
        </p:nvSpPr>
        <p:spPr>
          <a:xfrm>
            <a:off x="4530240" y="6021288"/>
            <a:ext cx="288032" cy="28803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lide13_shape7"/>
          <p:cNvSpPr/>
          <p:nvPr/>
        </p:nvSpPr>
        <p:spPr>
          <a:xfrm>
            <a:off x="7680176" y="6023503"/>
            <a:ext cx="288032" cy="28803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lide13_shape8"/>
          <p:cNvSpPr/>
          <p:nvPr/>
        </p:nvSpPr>
        <p:spPr>
          <a:xfrm>
            <a:off x="10545897" y="6468925"/>
            <a:ext cx="1454759" cy="27699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국가</a:t>
            </a:r>
            <a:r>
              <a:rPr lang="en-US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통계포털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4_shape1"/>
          <p:cNvSpPr/>
          <p:nvPr/>
        </p:nvSpPr>
        <p:spPr>
          <a:xfrm>
            <a:off x="5411924" y="3013501"/>
            <a:ext cx="1368152" cy="830997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4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결론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5_shape1"/>
          <p:cNvSpPr/>
          <p:nvPr/>
        </p:nvSpPr>
        <p:spPr>
          <a:xfrm>
            <a:off x="1431399" y="396506"/>
            <a:ext cx="2186817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3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프로젝트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중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주요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이슈</a:t>
            </a:r>
          </a:p>
        </p:txBody>
      </p:sp>
      <p:pic>
        <p:nvPicPr>
          <p:cNvPr id="4" name="slide15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t="26589" r="15472" b="26383" l="15800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grpSp>
        <p:nvGrpSpPr>
          <p:cNvPr id="5" name="slide15_group6"/>
          <p:cNvGrpSpPr>
            <a:grpSpLocks/>
          </p:cNvGrpSpPr>
          <p:nvPr/>
        </p:nvGrpSpPr>
        <p:grpSpPr>
          <a:xfrm>
            <a:off x="2351584" y="1268760"/>
            <a:ext cx="8522247" cy="4782838"/>
            <a:chOff x="2351584" y="1268760"/>
            <a:chExt cx="8522247" cy="4782838"/>
          </a:xfrm>
        </p:grpSpPr>
        <p:sp>
          <p:nvSpPr>
            <p:cNvPr id="6" name="slide15_shape2"/>
            <p:cNvSpPr/>
            <p:nvPr/>
          </p:nvSpPr>
          <p:spPr>
            <a:xfrm>
              <a:off x="2351584" y="1596461"/>
              <a:ext cx="1951175" cy="400110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r" marL="0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코로나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확진자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수</a:t>
              </a:r>
            </a:p>
          </p:txBody>
        </p:sp>
        <p:sp>
          <p:nvSpPr>
            <p:cNvPr id="7" name="slide15_shape3"/>
            <p:cNvSpPr/>
            <p:nvPr/>
          </p:nvSpPr>
          <p:spPr>
            <a:xfrm>
              <a:off x="2531958" y="4143219"/>
              <a:ext cx="1717137" cy="400110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r" marL="0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지하철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승객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수</a:t>
              </a:r>
            </a:p>
          </p:txBody>
        </p:sp>
        <p:sp>
          <p:nvSpPr>
            <p:cNvPr id="8" name="slide15_shape4"/>
            <p:cNvSpPr/>
            <p:nvPr/>
          </p:nvSpPr>
          <p:spPr>
            <a:xfrm>
              <a:off x="2822284" y="2869840"/>
              <a:ext cx="1418978" cy="400110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r" marL="0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공공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자전거</a:t>
              </a:r>
            </a:p>
          </p:txBody>
        </p:sp>
        <p:sp>
          <p:nvSpPr>
            <p:cNvPr id="9" name="slide15_shape5"/>
            <p:cNvSpPr/>
            <p:nvPr/>
          </p:nvSpPr>
          <p:spPr>
            <a:xfrm>
              <a:off x="2524125" y="5416599"/>
              <a:ext cx="1717137" cy="400110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r" marL="0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온라인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거래액</a:t>
              </a:r>
              <a:endParaRPr sz="20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  <p:sp>
          <p:nvSpPr>
            <p:cNvPr id="10" name="slide15_shape6"/>
            <p:cNvSpPr/>
            <p:nvPr/>
          </p:nvSpPr>
          <p:spPr>
            <a:xfrm>
              <a:off x="4871219" y="1591165"/>
              <a:ext cx="4356484" cy="276999"/>
            </a:xfrm>
            <a:prstGeom prst="rect">
              <a:avLst/>
            </a:prstGeom>
            <a:solidFill>
              <a:schemeClr val="bg1">
                <a:alpha val="70000"/>
                <a:lumMod val="50000"/>
              </a:schemeClr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15_shape7"/>
            <p:cNvSpPr/>
            <p:nvPr/>
          </p:nvSpPr>
          <p:spPr>
            <a:xfrm>
              <a:off x="4837971" y="1596321"/>
              <a:ext cx="4392488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ctr" marL="0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해당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마지막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일자를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기준으로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계산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-&gt;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생성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2" name="slide15_shape8"/>
            <p:cNvSpPr/>
            <p:nvPr/>
          </p:nvSpPr>
          <p:spPr>
            <a:xfrm>
              <a:off x="4735156" y="1279937"/>
              <a:ext cx="3595203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일별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가공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요망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3" name="slide15_shape9"/>
            <p:cNvSpPr/>
            <p:nvPr/>
          </p:nvSpPr>
          <p:spPr>
            <a:xfrm>
              <a:off x="4763652" y="1922189"/>
              <a:ext cx="5115580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만들어진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데이터셋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코로나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라이브의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수와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대조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비교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확인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4" name="slide15_shape10"/>
            <p:cNvSpPr/>
            <p:nvPr/>
          </p:nvSpPr>
          <p:spPr>
            <a:xfrm>
              <a:off x="8503815" y="1280089"/>
              <a:ext cx="2370016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누적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처리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필요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5" name="slide15_shape11"/>
            <p:cNvSpPr/>
            <p:nvPr/>
          </p:nvSpPr>
          <p:spPr>
            <a:xfrm>
              <a:off x="8258491" y="1268760"/>
              <a:ext cx="432048" cy="277000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+ 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6" name="slide15_shape12"/>
            <p:cNvSpPr/>
            <p:nvPr/>
          </p:nvSpPr>
          <p:spPr>
            <a:xfrm>
              <a:off x="4732225" y="3907038"/>
              <a:ext cx="3045262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일별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가공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요망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7" name="slide15_shape13"/>
            <p:cNvSpPr/>
            <p:nvPr/>
          </p:nvSpPr>
          <p:spPr>
            <a:xfrm>
              <a:off x="4802933" y="4208040"/>
              <a:ext cx="3775428" cy="264997"/>
            </a:xfrm>
            <a:prstGeom prst="rect">
              <a:avLst/>
            </a:prstGeom>
            <a:solidFill>
              <a:srgbClr val="616161"/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15_shape14"/>
            <p:cNvSpPr/>
            <p:nvPr/>
          </p:nvSpPr>
          <p:spPr>
            <a:xfrm>
              <a:off x="4763652" y="4196038"/>
              <a:ext cx="3775428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날짜를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조건으로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지정하여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새로운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데이터셋을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만들어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해결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9" name="slide15_shape15"/>
            <p:cNvSpPr/>
            <p:nvPr/>
          </p:nvSpPr>
          <p:spPr>
            <a:xfrm>
              <a:off x="4825160" y="5769771"/>
              <a:ext cx="3433332" cy="274799"/>
            </a:xfrm>
            <a:prstGeom prst="rect">
              <a:avLst/>
            </a:prstGeom>
            <a:solidFill>
              <a:srgbClr val="616161"/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15_shape16"/>
            <p:cNvSpPr/>
            <p:nvPr/>
          </p:nvSpPr>
          <p:spPr>
            <a:xfrm>
              <a:off x="4732225" y="5220525"/>
              <a:ext cx="3598134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그래프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y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계속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증가하는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그래프만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그려지는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문제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.</a:t>
              </a:r>
            </a:p>
          </p:txBody>
        </p:sp>
        <p:sp>
          <p:nvSpPr>
            <p:cNvPr id="21" name="slide15_shape17"/>
            <p:cNvSpPr/>
            <p:nvPr/>
          </p:nvSpPr>
          <p:spPr>
            <a:xfrm>
              <a:off x="4763652" y="5469640"/>
              <a:ext cx="4057670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y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축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오름차순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x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∴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문자형으로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인식된다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판단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2" name="slide15_shape18"/>
            <p:cNvSpPr/>
            <p:nvPr/>
          </p:nvSpPr>
          <p:spPr>
            <a:xfrm>
              <a:off x="4798965" y="5774599"/>
              <a:ext cx="3685097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info,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dtype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확인한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뒤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자료형을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변환해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해결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3" name="slide15_shape19"/>
            <p:cNvSpPr/>
            <p:nvPr/>
          </p:nvSpPr>
          <p:spPr>
            <a:xfrm>
              <a:off x="4802934" y="2691631"/>
              <a:ext cx="3982666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데이터셋에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결측값과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//N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표현된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존재해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에러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처리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4" name="slide15_shape20"/>
            <p:cNvSpPr/>
            <p:nvPr/>
          </p:nvSpPr>
          <p:spPr>
            <a:xfrm>
              <a:off x="4871219" y="3276082"/>
              <a:ext cx="1538116" cy="267477"/>
            </a:xfrm>
            <a:prstGeom prst="rect">
              <a:avLst/>
            </a:prstGeom>
            <a:solidFill>
              <a:srgbClr val="616161"/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15_shape21"/>
            <p:cNvSpPr/>
            <p:nvPr/>
          </p:nvSpPr>
          <p:spPr>
            <a:xfrm>
              <a:off x="4789632" y="2987082"/>
              <a:ext cx="6012191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map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특정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문자만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처리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시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,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지정되지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않은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자료는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전부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NAN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변하는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문제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발생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6" name="slide15_shape22"/>
            <p:cNvSpPr/>
            <p:nvPr/>
          </p:nvSpPr>
          <p:spPr>
            <a:xfrm>
              <a:off x="4825159" y="3266561"/>
              <a:ext cx="1697488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replace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해결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6_shape1"/>
          <p:cNvSpPr/>
          <p:nvPr/>
        </p:nvSpPr>
        <p:spPr>
          <a:xfrm>
            <a:off x="2207568" y="2944715"/>
            <a:ext cx="3550904" cy="36933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각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항목별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많은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분석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요인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추가</a:t>
            </a:r>
            <a:endParaRPr sz="18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4" name="slide16_shape2"/>
          <p:cNvSpPr/>
          <p:nvPr/>
        </p:nvSpPr>
        <p:spPr>
          <a:xfrm>
            <a:off x="2207568" y="3834930"/>
            <a:ext cx="8241176" cy="36933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코로나와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매출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품목별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요인을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분석할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수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있는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데이터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추가</a:t>
            </a:r>
            <a:endParaRPr sz="18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5" name="slide16_shape3"/>
          <p:cNvSpPr/>
          <p:nvPr/>
        </p:nvSpPr>
        <p:spPr>
          <a:xfrm>
            <a:off x="2207568" y="4725144"/>
            <a:ext cx="8241176" cy="36933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그래프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시점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주요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뉴스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제목을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시각화</a:t>
            </a:r>
          </a:p>
        </p:txBody>
      </p:sp>
      <p:sp>
        <p:nvSpPr>
          <p:cNvPr id="6" name="slide16_shape4"/>
          <p:cNvSpPr/>
          <p:nvPr/>
        </p:nvSpPr>
        <p:spPr>
          <a:xfrm>
            <a:off x="2207568" y="2054500"/>
            <a:ext cx="8241176" cy="36933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변화를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파악하기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쉽도록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확진자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그래프와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각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항목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그래프를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한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그래프로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완성</a:t>
            </a:r>
            <a:endParaRPr sz="18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7" name="slide16_shape5"/>
          <p:cNvSpPr/>
          <p:nvPr/>
        </p:nvSpPr>
        <p:spPr>
          <a:xfrm>
            <a:off x="1431399" y="396506"/>
            <a:ext cx="2518638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4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개선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사항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(211001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기준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)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8" name="slide16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t="26589" r="15472" b="26383" l="15800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7_shape1"/>
          <p:cNvSpPr/>
          <p:nvPr/>
        </p:nvSpPr>
        <p:spPr>
          <a:xfrm>
            <a:off x="5404279" y="3044279"/>
            <a:ext cx="1383441" cy="769441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dist" marL="0" defTabSz="914400" latinLnBrk="1"/>
            <a:r>
              <a:rPr lang="en-US" altLang="ko-KR" sz="4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Q&amp;A</a:t>
            </a:r>
            <a:endParaRPr sz="4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_picture1" descr="MEDI:GATE NEWS : 코로나19 1년이 지났는데…선별진료소 운영 법적 근거 없어 애매한 손실보상 기준"/>
          <p:cNvPicPr>
            <a:picLocks noChangeAspect="1"/>
          </p:cNvPicPr>
          <p:nvPr/>
        </p:nvPicPr>
        <p:blipFill>
          <a:blip r:embed="rId2" cstate="print"/>
          <a:srcRect t="7841" b="7841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noFill/>
        </p:spPr>
      </p:pic>
      <p:sp>
        <p:nvSpPr>
          <p:cNvPr id="4" name="slide2_shape1"/>
          <p:cNvSpPr/>
          <p:nvPr/>
        </p:nvSpPr>
        <p:spPr>
          <a:xfrm>
            <a:off x="-3418" y="-27384"/>
            <a:ext cx="12195417" cy="6885384"/>
          </a:xfrm>
          <a:prstGeom prst="rect">
            <a:avLst/>
          </a:prstGeom>
          <a:solidFill>
            <a:srgbClr val="1a1a1c">
              <a:alpha val="90000"/>
            </a:srgb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2_shape2"/>
          <p:cNvSpPr/>
          <p:nvPr/>
        </p:nvSpPr>
        <p:spPr>
          <a:xfrm>
            <a:off x="2699788" y="1747447"/>
            <a:ext cx="2592288" cy="36933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확진자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추이</a:t>
            </a:r>
            <a:endParaRPr sz="18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6" name="slide2_shape3"/>
          <p:cNvSpPr/>
          <p:nvPr/>
        </p:nvSpPr>
        <p:spPr>
          <a:xfrm>
            <a:off x="3556145" y="473146"/>
            <a:ext cx="1260951" cy="707886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40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목차</a:t>
            </a:r>
            <a:endParaRPr sz="40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7" name="slide2_shape4"/>
          <p:cNvSpPr/>
          <p:nvPr/>
        </p:nvSpPr>
        <p:spPr>
          <a:xfrm>
            <a:off x="2201915" y="1199164"/>
            <a:ext cx="792088" cy="92333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5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1</a:t>
            </a:r>
            <a:endParaRPr sz="5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8" name="slide2_shape5"/>
          <p:cNvSpPr/>
          <p:nvPr/>
        </p:nvSpPr>
        <p:spPr>
          <a:xfrm>
            <a:off x="2185698" y="2154837"/>
            <a:ext cx="792088" cy="92333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5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</a:t>
            </a:r>
            <a:endParaRPr sz="5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grpSp>
        <p:nvGrpSpPr>
          <p:cNvPr id="9" name="slide2_group1"/>
          <p:cNvGrpSpPr>
            <a:grpSpLocks/>
          </p:cNvGrpSpPr>
          <p:nvPr/>
        </p:nvGrpSpPr>
        <p:grpSpPr>
          <a:xfrm>
            <a:off x="2748439" y="3099561"/>
            <a:ext cx="6374843" cy="461665"/>
            <a:chOff x="2748439" y="3099561"/>
            <a:chExt cx="6374843" cy="461665"/>
          </a:xfrm>
        </p:grpSpPr>
        <p:sp>
          <p:nvSpPr>
            <p:cNvPr id="10" name="slide2_shape6"/>
            <p:cNvSpPr/>
            <p:nvPr/>
          </p:nvSpPr>
          <p:spPr>
            <a:xfrm>
              <a:off x="3441203" y="3232199"/>
              <a:ext cx="5682079" cy="307777"/>
            </a:xfrm>
            <a:prstGeom prst="rect">
              <a:avLst/>
            </a:prstGeom>
            <a:noFill/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코로나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변화와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공공자전거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이용객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</a:t>
              </a:r>
              <a:r>
                <a:rPr lang="en-US" altLang="ko-KR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,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시간</a:t>
              </a:r>
            </a:p>
          </p:txBody>
        </p:sp>
        <p:sp>
          <p:nvSpPr>
            <p:cNvPr id="11" name="slide2_shape7"/>
            <p:cNvSpPr/>
            <p:nvPr/>
          </p:nvSpPr>
          <p:spPr>
            <a:xfrm>
              <a:off x="2748439" y="3099561"/>
              <a:ext cx="792089" cy="461665"/>
            </a:xfrm>
            <a:prstGeom prst="rect">
              <a:avLst/>
            </a:prstGeom>
            <a:noFill/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24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2-1</a:t>
              </a:r>
              <a:endParaRPr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</p:grpSp>
      <p:grpSp>
        <p:nvGrpSpPr>
          <p:cNvPr id="12" name="slide2_group2"/>
          <p:cNvGrpSpPr>
            <a:grpSpLocks/>
          </p:cNvGrpSpPr>
          <p:nvPr/>
        </p:nvGrpSpPr>
        <p:grpSpPr>
          <a:xfrm>
            <a:off x="2748439" y="3607425"/>
            <a:ext cx="6374843" cy="461665"/>
            <a:chOff x="2748439" y="3607425"/>
            <a:chExt cx="6374843" cy="461665"/>
          </a:xfrm>
        </p:grpSpPr>
        <p:sp>
          <p:nvSpPr>
            <p:cNvPr id="13" name="slide2_shape8"/>
            <p:cNvSpPr/>
            <p:nvPr/>
          </p:nvSpPr>
          <p:spPr>
            <a:xfrm>
              <a:off x="3441203" y="3740063"/>
              <a:ext cx="5682079" cy="307777"/>
            </a:xfrm>
            <a:prstGeom prst="rect">
              <a:avLst/>
            </a:prstGeom>
            <a:noFill/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코로나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변화와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지하철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승객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</a:t>
              </a:r>
            </a:p>
          </p:txBody>
        </p:sp>
        <p:sp>
          <p:nvSpPr>
            <p:cNvPr id="14" name="slide2_shape9"/>
            <p:cNvSpPr/>
            <p:nvPr/>
          </p:nvSpPr>
          <p:spPr>
            <a:xfrm>
              <a:off x="2748439" y="3607425"/>
              <a:ext cx="792089" cy="461665"/>
            </a:xfrm>
            <a:prstGeom prst="rect">
              <a:avLst/>
            </a:prstGeom>
            <a:noFill/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24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2-2</a:t>
              </a:r>
              <a:endParaRPr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</p:grpSp>
      <p:grpSp>
        <p:nvGrpSpPr>
          <p:cNvPr id="15" name="slide2_group3"/>
          <p:cNvGrpSpPr>
            <a:grpSpLocks/>
          </p:cNvGrpSpPr>
          <p:nvPr/>
        </p:nvGrpSpPr>
        <p:grpSpPr>
          <a:xfrm>
            <a:off x="2732222" y="4086219"/>
            <a:ext cx="6374843" cy="461665"/>
            <a:chOff x="2732222" y="4086219"/>
            <a:chExt cx="6374843" cy="461665"/>
          </a:xfrm>
        </p:grpSpPr>
        <p:sp>
          <p:nvSpPr>
            <p:cNvPr id="16" name="slide2_shape10"/>
            <p:cNvSpPr/>
            <p:nvPr/>
          </p:nvSpPr>
          <p:spPr>
            <a:xfrm>
              <a:off x="3424986" y="4218857"/>
              <a:ext cx="5682079" cy="307777"/>
            </a:xfrm>
            <a:prstGeom prst="rect">
              <a:avLst/>
            </a:prstGeom>
            <a:noFill/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코로나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변화와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온라인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거래액</a:t>
              </a:r>
              <a:endParaRPr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7" name="slide2_shape11"/>
            <p:cNvSpPr/>
            <p:nvPr/>
          </p:nvSpPr>
          <p:spPr>
            <a:xfrm>
              <a:off x="2732222" y="4086219"/>
              <a:ext cx="792089" cy="461665"/>
            </a:xfrm>
            <a:prstGeom prst="rect">
              <a:avLst/>
            </a:prstGeom>
            <a:noFill/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24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2-3</a:t>
              </a:r>
              <a:endParaRPr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</p:grpSp>
      <p:sp>
        <p:nvSpPr>
          <p:cNvPr id="18" name="slide2_shape12"/>
          <p:cNvSpPr/>
          <p:nvPr/>
        </p:nvSpPr>
        <p:spPr>
          <a:xfrm>
            <a:off x="2201914" y="4299286"/>
            <a:ext cx="792088" cy="92333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5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3</a:t>
            </a:r>
            <a:endParaRPr sz="5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19" name="slide2_shape13"/>
          <p:cNvSpPr/>
          <p:nvPr/>
        </p:nvSpPr>
        <p:spPr>
          <a:xfrm>
            <a:off x="2185698" y="5101403"/>
            <a:ext cx="792088" cy="92333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5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4</a:t>
            </a:r>
            <a:endParaRPr sz="5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20" name="slide2_shape14"/>
          <p:cNvSpPr/>
          <p:nvPr/>
        </p:nvSpPr>
        <p:spPr>
          <a:xfrm>
            <a:off x="2675517" y="5590981"/>
            <a:ext cx="5682079" cy="36933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개선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사항</a:t>
            </a:r>
          </a:p>
        </p:txBody>
      </p:sp>
      <p:sp>
        <p:nvSpPr>
          <p:cNvPr id="21" name="slide2_shape15"/>
          <p:cNvSpPr/>
          <p:nvPr/>
        </p:nvSpPr>
        <p:spPr>
          <a:xfrm>
            <a:off x="2699788" y="2678861"/>
            <a:ext cx="5682079" cy="36933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확진자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변화에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따른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생활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양상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</a:p>
        </p:txBody>
      </p:sp>
      <p:sp>
        <p:nvSpPr>
          <p:cNvPr id="22" name="slide2_shape16"/>
          <p:cNvSpPr/>
          <p:nvPr/>
        </p:nvSpPr>
        <p:spPr>
          <a:xfrm>
            <a:off x="2675517" y="4827839"/>
            <a:ext cx="5682079" cy="36933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프로젝트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중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주요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1441294" y="396506"/>
            <a:ext cx="2422458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1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추이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4" name="slide3_shape2"/>
          <p:cNvSpPr/>
          <p:nvPr/>
        </p:nvSpPr>
        <p:spPr>
          <a:xfrm>
            <a:off x="8648929" y="1562582"/>
            <a:ext cx="880472" cy="36933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변화율</a:t>
            </a:r>
          </a:p>
        </p:txBody>
      </p:sp>
      <p:sp>
        <p:nvSpPr>
          <p:cNvPr id="5" name="slide3_shape3"/>
          <p:cNvSpPr/>
          <p:nvPr/>
        </p:nvSpPr>
        <p:spPr>
          <a:xfrm>
            <a:off x="2783632" y="1562582"/>
            <a:ext cx="880472" cy="36933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변화량</a:t>
            </a:r>
          </a:p>
        </p:txBody>
      </p:sp>
      <p:pic>
        <p:nvPicPr>
          <p:cNvPr id="6" name="slide3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t="26589" r="15472" b="26383" l="15800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7" name="slide3_shape4"/>
          <p:cNvSpPr/>
          <p:nvPr/>
        </p:nvSpPr>
        <p:spPr>
          <a:xfrm>
            <a:off x="9529401" y="6316524"/>
            <a:ext cx="2662599" cy="27699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라이브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,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국가</a:t>
            </a:r>
            <a:r>
              <a:rPr lang="en-US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통계포털</a:t>
            </a:r>
            <a:r>
              <a:rPr lang="en-US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</a:p>
        </p:txBody>
      </p:sp>
      <p:pic>
        <p:nvPicPr>
          <p:cNvPr id="8" name="slide3_picture2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6501" y="2586740"/>
            <a:ext cx="6037531" cy="2527392"/>
          </a:xfrm>
          <a:prstGeom prst="rect">
            <a:avLst/>
          </a:prstGeom>
        </p:spPr>
      </p:pic>
      <p:pic>
        <p:nvPicPr>
          <p:cNvPr id="9" name="slide3_picture3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50206" y="2586740"/>
            <a:ext cx="5277918" cy="25273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2306570" y="3198167"/>
            <a:ext cx="7578860" cy="461665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공공자전거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이용객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ko-KR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,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시간</a:t>
            </a:r>
            <a:endParaRPr sz="2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5_shape1"/>
          <p:cNvSpPr/>
          <p:nvPr/>
        </p:nvSpPr>
        <p:spPr>
          <a:xfrm>
            <a:off x="1790506" y="2031532"/>
            <a:ext cx="8610987" cy="430887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lang="en-US" altLang="ko-KR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‘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사회적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거리두기</a:t>
            </a:r>
            <a:r>
              <a:rPr lang="en-US" altLang="ko-KR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’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시행으로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자전거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이용이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rgbClr val="930f2e"/>
                </a:solidFill>
                <a:latin typeface="나눔스퀘어"/>
                <a:ea typeface="나눔스퀘어"/>
                <a:cs typeface="+mn-cs"/>
              </a:rPr>
              <a:t>감소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한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것으로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판단</a:t>
            </a:r>
            <a:endParaRPr sz="2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4" name="slide5_shape2"/>
          <p:cNvSpPr/>
          <p:nvPr/>
        </p:nvSpPr>
        <p:spPr>
          <a:xfrm>
            <a:off x="1415480" y="396506"/>
            <a:ext cx="5134739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공공자전거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이용객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,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시간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5" name="slide5_picture1"/>
          <p:cNvPicPr>
            <a:picLocks noChangeAspect="1"/>
          </p:cNvPicPr>
          <p:nvPr/>
        </p:nvPicPr>
        <p:blipFill>
          <a:blip r:embed="rId2" cstate="print"/>
          <a:srcRect t="5446" r="1622" b="6896"/>
          <a:stretch>
            <a:fillRect/>
          </a:stretch>
        </p:blipFill>
        <p:spPr>
          <a:xfrm>
            <a:off x="1055440" y="2826808"/>
            <a:ext cx="10081120" cy="3122472"/>
          </a:xfrm>
          <a:prstGeom prst="rect">
            <a:avLst/>
          </a:prstGeom>
        </p:spPr>
      </p:pic>
      <p:pic>
        <p:nvPicPr>
          <p:cNvPr id="6" name="slide5_picture2" descr="AI Can Help Scientists Find a Covid-19 Vaccine | WIRED"/>
          <p:cNvPicPr>
            <a:picLocks noChangeAspect="1"/>
          </p:cNvPicPr>
          <p:nvPr/>
        </p:nvPicPr>
        <p:blipFill>
          <a:blip r:embed="rId3" cstate="print"/>
          <a:srcRect t="26589" r="15472" b="26383" l="15800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7" name="slide5_shape3"/>
          <p:cNvSpPr/>
          <p:nvPr/>
        </p:nvSpPr>
        <p:spPr>
          <a:xfrm>
            <a:off x="2021108" y="1504696"/>
            <a:ext cx="8107751" cy="430887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lang="en-US" altLang="ko-KR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2020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년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en-US" altLang="ko-KR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8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월의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이용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건수가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현저히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rgbClr val="930f2e"/>
                </a:solidFill>
                <a:latin typeface="나눔스퀘어"/>
                <a:ea typeface="나눔스퀘어"/>
                <a:cs typeface="+mn-cs"/>
              </a:rPr>
              <a:t>적은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것으로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보아</a:t>
            </a:r>
            <a:endParaRPr sz="2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8" name="slide5_shape4"/>
          <p:cNvSpPr/>
          <p:nvPr/>
        </p:nvSpPr>
        <p:spPr>
          <a:xfrm>
            <a:off x="10545897" y="6468925"/>
            <a:ext cx="1238735" cy="27699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9" name="slide5_shape5"/>
          <p:cNvSpPr/>
          <p:nvPr/>
        </p:nvSpPr>
        <p:spPr>
          <a:xfrm>
            <a:off x="7176120" y="4298130"/>
            <a:ext cx="504058" cy="512074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6_picture1" descr="텍스트, 실내이(가) 표시된 사진  자동 생성된 설명"/>
          <p:cNvPicPr>
            <a:picLocks noChangeAspect="1"/>
          </p:cNvPicPr>
          <p:nvPr/>
        </p:nvPicPr>
        <p:blipFill>
          <a:blip r:embed="rId2" cstate="print"/>
          <a:srcRect t="6056" r="1680" b="3940"/>
          <a:stretch>
            <a:fillRect/>
          </a:stretch>
        </p:blipFill>
        <p:spPr>
          <a:xfrm>
            <a:off x="669407" y="3140968"/>
            <a:ext cx="10853186" cy="2957378"/>
          </a:xfrm>
          <a:prstGeom prst="rect">
            <a:avLst/>
          </a:prstGeom>
        </p:spPr>
      </p:pic>
      <p:pic>
        <p:nvPicPr>
          <p:cNvPr id="4" name="slide6_picture2" descr="AI Can Help Scientists Find a Covid-19 Vaccine | WIRED"/>
          <p:cNvPicPr>
            <a:picLocks noChangeAspect="1"/>
          </p:cNvPicPr>
          <p:nvPr/>
        </p:nvPicPr>
        <p:blipFill>
          <a:blip r:embed="rId3" cstate="print"/>
          <a:srcRect t="26589" r="15472" b="26383" l="15800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grpSp>
        <p:nvGrpSpPr>
          <p:cNvPr id="5" name="slide6_group1"/>
          <p:cNvGrpSpPr>
            <a:grpSpLocks/>
          </p:cNvGrpSpPr>
          <p:nvPr/>
        </p:nvGrpSpPr>
        <p:grpSpPr>
          <a:xfrm>
            <a:off x="3017652" y="1306688"/>
            <a:ext cx="6156695" cy="1386317"/>
            <a:chOff x="3017652" y="1306688"/>
            <a:chExt cx="6156695" cy="1386317"/>
          </a:xfrm>
        </p:grpSpPr>
        <p:sp>
          <p:nvSpPr>
            <p:cNvPr id="6" name="slide6_shape1"/>
            <p:cNvSpPr/>
            <p:nvPr/>
          </p:nvSpPr>
          <p:spPr>
            <a:xfrm>
              <a:off x="3017652" y="1306688"/>
              <a:ext cx="5980938" cy="400110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2020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년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8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총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건수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rgbClr val="930f2e"/>
                  </a:solidFill>
                  <a:latin typeface="나눔스퀘어"/>
                  <a:ea typeface="나눔스퀘어"/>
                  <a:cs typeface="+mn-cs"/>
                </a:rPr>
                <a:t>감소</a:t>
              </a:r>
              <a:r>
                <a:rPr lang="en-US" altLang="ko-KR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, 1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인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평균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건수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rgbClr val="930f2e"/>
                  </a:solidFill>
                  <a:latin typeface="나눔스퀘어"/>
                  <a:ea typeface="나눔스퀘어"/>
                  <a:cs typeface="+mn-cs"/>
                </a:rPr>
                <a:t>감소</a:t>
              </a:r>
              <a:endParaRPr sz="2000" kern="1200">
                <a:solidFill>
                  <a:srgbClr val="930f2e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7" name="slide6_shape2"/>
            <p:cNvSpPr/>
            <p:nvPr/>
          </p:nvSpPr>
          <p:spPr>
            <a:xfrm>
              <a:off x="4128427" y="1799791"/>
              <a:ext cx="4259416" cy="400110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총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감소율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&lt;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1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인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평균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감소율</a:t>
              </a:r>
              <a:endParaRPr sz="20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8" name="slide6_shape3"/>
            <p:cNvSpPr/>
            <p:nvPr/>
          </p:nvSpPr>
          <p:spPr>
            <a:xfrm>
              <a:off x="3193409" y="2292895"/>
              <a:ext cx="5980938" cy="400110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감소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유저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중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헤비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유저들의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비중이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많은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것을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알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있음</a:t>
              </a:r>
              <a:endParaRPr sz="20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</p:grpSp>
      <p:sp>
        <p:nvSpPr>
          <p:cNvPr id="9" name="slide6_shape4"/>
          <p:cNvSpPr/>
          <p:nvPr/>
        </p:nvSpPr>
        <p:spPr>
          <a:xfrm>
            <a:off x="10545897" y="6468925"/>
            <a:ext cx="1238735" cy="27699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10" name="slide6_shape5"/>
          <p:cNvSpPr/>
          <p:nvPr/>
        </p:nvSpPr>
        <p:spPr>
          <a:xfrm>
            <a:off x="1415480" y="396506"/>
            <a:ext cx="5134739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공공자전거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이용객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,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시간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11" name="slide6_shape6"/>
          <p:cNvSpPr/>
          <p:nvPr/>
        </p:nvSpPr>
        <p:spPr>
          <a:xfrm>
            <a:off x="7320136" y="4619657"/>
            <a:ext cx="504058" cy="512074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7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t="26589" r="15472" b="26383" l="15800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grpSp>
        <p:nvGrpSpPr>
          <p:cNvPr id="4" name="slide7_group1"/>
          <p:cNvGrpSpPr>
            <a:grpSpLocks/>
          </p:cNvGrpSpPr>
          <p:nvPr/>
        </p:nvGrpSpPr>
        <p:grpSpPr>
          <a:xfrm>
            <a:off x="7416824" y="3311467"/>
            <a:ext cx="4367808" cy="1127241"/>
            <a:chOff x="7416824" y="3311467"/>
            <a:chExt cx="4367808" cy="1127241"/>
          </a:xfrm>
        </p:grpSpPr>
        <p:sp>
          <p:nvSpPr>
            <p:cNvPr id="5" name="slide7_shape1"/>
            <p:cNvSpPr/>
            <p:nvPr/>
          </p:nvSpPr>
          <p:spPr>
            <a:xfrm>
              <a:off x="7759100" y="3311467"/>
              <a:ext cx="3684845" cy="646331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1</a:t>
              </a:r>
              <a:r>
                <a:rPr lang="ko-KR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인당</a:t>
              </a:r>
              <a:r>
                <a:rPr lang="en-US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평균</a:t>
              </a:r>
              <a:r>
                <a:rPr lang="en-US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건수가</a:t>
              </a:r>
              <a:r>
                <a:rPr lang="en-US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800" kern="1200">
                  <a:solidFill>
                    <a:srgbClr val="930f2e"/>
                  </a:solidFill>
                  <a:latin typeface="나눔스퀘어"/>
                  <a:ea typeface="나눔스퀘어"/>
                  <a:cs typeface="+mn-cs"/>
                </a:rPr>
                <a:t>감소</a:t>
              </a:r>
              <a:r>
                <a:rPr lang="ko-KR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한</a:t>
              </a:r>
              <a:r>
                <a:rPr lang="en-US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만큼</a:t>
              </a:r>
              <a:endParaRPr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6" name="slide7_shape2"/>
            <p:cNvSpPr/>
            <p:nvPr/>
          </p:nvSpPr>
          <p:spPr>
            <a:xfrm>
              <a:off x="7416824" y="3792377"/>
              <a:ext cx="4367808" cy="646331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1</a:t>
              </a:r>
              <a:r>
                <a:rPr lang="ko-KR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인당</a:t>
              </a:r>
              <a:r>
                <a:rPr lang="en-US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평균</a:t>
              </a:r>
              <a:r>
                <a:rPr lang="en-US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시간도</a:t>
              </a:r>
              <a:r>
                <a:rPr lang="en-US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비슷한</a:t>
              </a:r>
              <a:r>
                <a:rPr lang="en-US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폭으로</a:t>
              </a:r>
              <a:r>
                <a:rPr lang="en-US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800" kern="1200">
                  <a:solidFill>
                    <a:srgbClr val="930f2e"/>
                  </a:solidFill>
                  <a:latin typeface="나눔스퀘어"/>
                  <a:ea typeface="나눔스퀘어"/>
                  <a:cs typeface="+mn-cs"/>
                </a:rPr>
                <a:t>감소</a:t>
              </a:r>
              <a:r>
                <a:rPr lang="en-US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endParaRPr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</p:grpSp>
      <p:pic>
        <p:nvPicPr>
          <p:cNvPr id="7" name="slide7_picture2"/>
          <p:cNvPicPr>
            <a:picLocks noChangeAspect="1"/>
          </p:cNvPicPr>
          <p:nvPr/>
        </p:nvPicPr>
        <p:blipFill>
          <a:blip r:embed="rId3" cstate="print"/>
          <a:srcRect b="4722" l="2605"/>
          <a:stretch>
            <a:fillRect/>
          </a:stretch>
        </p:blipFill>
        <p:spPr>
          <a:xfrm>
            <a:off x="355714" y="1594719"/>
            <a:ext cx="6388357" cy="2225318"/>
          </a:xfrm>
          <a:prstGeom prst="rect">
            <a:avLst/>
          </a:prstGeom>
        </p:spPr>
      </p:pic>
      <p:grpSp>
        <p:nvGrpSpPr>
          <p:cNvPr id="8" name="slide7_group2"/>
          <p:cNvGrpSpPr>
            <a:grpSpLocks/>
          </p:cNvGrpSpPr>
          <p:nvPr/>
        </p:nvGrpSpPr>
        <p:grpSpPr>
          <a:xfrm>
            <a:off x="358940" y="3875088"/>
            <a:ext cx="6385245" cy="2439320"/>
            <a:chOff x="358940" y="3875088"/>
            <a:chExt cx="6385245" cy="2439320"/>
          </a:xfrm>
        </p:grpSpPr>
        <p:pic>
          <p:nvPicPr>
            <p:cNvPr id="9" name="slide7_picture3" descr="텍스트, 실내, 노트북, 스크린샷이(가) 표시된 사진  자동 생성된 설명"/>
            <p:cNvPicPr>
              <a:picLocks noChangeAspect="1"/>
            </p:cNvPicPr>
            <p:nvPr/>
          </p:nvPicPr>
          <p:blipFill>
            <a:blip r:embed="rId4" cstate="print"/>
            <a:srcRect t="1069" b="6076" l="1617"/>
            <a:stretch>
              <a:fillRect/>
            </a:stretch>
          </p:blipFill>
          <p:spPr>
            <a:xfrm>
              <a:off x="358940" y="3966694"/>
              <a:ext cx="6384001" cy="2347713"/>
            </a:xfrm>
            <a:prstGeom prst="rect">
              <a:avLst/>
            </a:prstGeom>
          </p:spPr>
        </p:pic>
        <p:sp>
          <p:nvSpPr>
            <p:cNvPr id="10" name="slide7_shape3"/>
            <p:cNvSpPr/>
            <p:nvPr/>
          </p:nvSpPr>
          <p:spPr>
            <a:xfrm>
              <a:off x="5348815" y="3875088"/>
              <a:ext cx="1395369" cy="459247"/>
            </a:xfrm>
            <a:prstGeom prst="rect">
              <a:avLst/>
            </a:prstGeom>
            <a:solidFill>
              <a:srgbClr val="1a1a1c"/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slide7_shape4"/>
          <p:cNvSpPr/>
          <p:nvPr/>
        </p:nvSpPr>
        <p:spPr>
          <a:xfrm>
            <a:off x="10545897" y="6468925"/>
            <a:ext cx="1238735" cy="27699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12" name="slide7_shape5"/>
          <p:cNvSpPr/>
          <p:nvPr/>
        </p:nvSpPr>
        <p:spPr>
          <a:xfrm>
            <a:off x="1415480" y="396506"/>
            <a:ext cx="5134739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공공자전거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이용객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,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시간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8_shape1"/>
          <p:cNvSpPr/>
          <p:nvPr/>
        </p:nvSpPr>
        <p:spPr>
          <a:xfrm>
            <a:off x="7396577" y="-205233"/>
            <a:ext cx="739593" cy="772519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49600" kern="1200">
                <a:solidFill>
                  <a:srgbClr val="6f0b23"/>
                </a:solidFill>
                <a:latin typeface="나눔스퀘어 Bold"/>
                <a:ea typeface="나눔스퀘어 Bold"/>
                <a:cs typeface="+mn-cs"/>
              </a:rPr>
              <a:t>?</a:t>
            </a:r>
            <a:endParaRPr sz="49600" kern="1200">
              <a:solidFill>
                <a:srgbClr val="6f0b23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4" name="slide8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t="26589" r="15472" b="26383" l="15800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pic>
        <p:nvPicPr>
          <p:cNvPr id="5" name="slide8_picture2"/>
          <p:cNvPicPr>
            <a:picLocks noChangeAspect="1"/>
          </p:cNvPicPr>
          <p:nvPr/>
        </p:nvPicPr>
        <p:blipFill>
          <a:blip r:embed="rId3" cstate="print"/>
          <a:srcRect b="4722" l="2605"/>
          <a:stretch>
            <a:fillRect/>
          </a:stretch>
        </p:blipFill>
        <p:spPr>
          <a:xfrm>
            <a:off x="335360" y="1196752"/>
            <a:ext cx="6696744" cy="2162214"/>
          </a:xfrm>
          <a:prstGeom prst="rect">
            <a:avLst/>
          </a:prstGeom>
        </p:spPr>
      </p:pic>
      <p:grpSp>
        <p:nvGrpSpPr>
          <p:cNvPr id="6" name="slide8_group1"/>
          <p:cNvGrpSpPr>
            <a:grpSpLocks/>
          </p:cNvGrpSpPr>
          <p:nvPr/>
        </p:nvGrpSpPr>
        <p:grpSpPr>
          <a:xfrm>
            <a:off x="338700" y="3363988"/>
            <a:ext cx="6693580" cy="2835831"/>
            <a:chOff x="338700" y="3363988"/>
            <a:chExt cx="6693580" cy="2835831"/>
          </a:xfrm>
        </p:grpSpPr>
        <p:pic>
          <p:nvPicPr>
            <p:cNvPr id="7" name="slide8_picture3" descr="텍스트, 실내, 노트북, 스크린샷이(가) 표시된 사진  자동 생성된 설명"/>
            <p:cNvPicPr>
              <a:picLocks noChangeAspect="1"/>
            </p:cNvPicPr>
            <p:nvPr/>
          </p:nvPicPr>
          <p:blipFill>
            <a:blip r:embed="rId4" cstate="print"/>
            <a:srcRect t="1069" b="6076" l="1617"/>
            <a:stretch>
              <a:fillRect/>
            </a:stretch>
          </p:blipFill>
          <p:spPr>
            <a:xfrm>
              <a:off x="338700" y="3470485"/>
              <a:ext cx="6692276" cy="2729333"/>
            </a:xfrm>
            <a:prstGeom prst="rect">
              <a:avLst/>
            </a:prstGeom>
          </p:spPr>
        </p:pic>
        <p:sp>
          <p:nvSpPr>
            <p:cNvPr id="8" name="slide8_shape2"/>
            <p:cNvSpPr/>
            <p:nvPr/>
          </p:nvSpPr>
          <p:spPr>
            <a:xfrm>
              <a:off x="5569530" y="3363988"/>
              <a:ext cx="1462749" cy="533897"/>
            </a:xfrm>
            <a:prstGeom prst="rect">
              <a:avLst/>
            </a:prstGeom>
            <a:solidFill>
              <a:srgbClr val="1a1a1c"/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slide8_shape3"/>
          <p:cNvSpPr/>
          <p:nvPr/>
        </p:nvSpPr>
        <p:spPr>
          <a:xfrm>
            <a:off x="7176120" y="2708920"/>
            <a:ext cx="4248472" cy="553998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이동</a:t>
            </a:r>
            <a:r>
              <a:rPr lang="en-US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거리는</a:t>
            </a:r>
            <a:r>
              <a:rPr lang="en-US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이용</a:t>
            </a:r>
            <a:r>
              <a:rPr lang="en-US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건수와</a:t>
            </a:r>
            <a:r>
              <a:rPr lang="en-US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무관히</a:t>
            </a:r>
            <a:r>
              <a:rPr lang="en-US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endParaRPr sz="15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  <a:p>
            <a:pPr algn="l" marL="0" defTabSz="914400" latinLnBrk="1"/>
            <a:r>
              <a:rPr lang="en-US" altLang="ko-KR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2020</a:t>
            </a:r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년</a:t>
            </a:r>
            <a:r>
              <a:rPr lang="en-US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en-US" altLang="ko-KR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7</a:t>
            </a:r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월부터</a:t>
            </a:r>
            <a:r>
              <a:rPr lang="en-US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급격</a:t>
            </a:r>
            <a:r>
              <a:rPr lang="en-US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감소</a:t>
            </a:r>
            <a:r>
              <a:rPr lang="en-US" altLang="ko-KR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, </a:t>
            </a:r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이후</a:t>
            </a:r>
            <a:r>
              <a:rPr lang="en-US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저값</a:t>
            </a:r>
            <a:r>
              <a:rPr lang="en-US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유지</a:t>
            </a:r>
            <a:endParaRPr sz="15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10" name="slide8_shape4"/>
          <p:cNvSpPr/>
          <p:nvPr/>
        </p:nvSpPr>
        <p:spPr>
          <a:xfrm>
            <a:off x="7176120" y="3531041"/>
            <a:ext cx="6192687" cy="553998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데이터</a:t>
            </a:r>
            <a:r>
              <a:rPr lang="en-US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문제가</a:t>
            </a:r>
            <a:r>
              <a:rPr lang="en-US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아닐</a:t>
            </a:r>
            <a:r>
              <a:rPr lang="en-US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시</a:t>
            </a:r>
            <a:r>
              <a:rPr lang="en-US" altLang="ko-KR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,</a:t>
            </a:r>
            <a:r>
              <a:rPr lang="en-US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계절적</a:t>
            </a:r>
            <a:r>
              <a:rPr lang="en-US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사회적</a:t>
            </a:r>
            <a:r>
              <a:rPr lang="en-US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영향으로</a:t>
            </a:r>
            <a:r>
              <a:rPr lang="en-US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볼</a:t>
            </a:r>
            <a:r>
              <a:rPr lang="en-US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수</a:t>
            </a:r>
            <a:r>
              <a:rPr lang="en-US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있으나</a:t>
            </a:r>
            <a:r>
              <a:rPr lang="en-US" altLang="ko-KR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,</a:t>
            </a:r>
          </a:p>
          <a:p>
            <a:pPr algn="l" marL="0" defTabSz="914400" latinLnBrk="1"/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이용</a:t>
            </a:r>
            <a:r>
              <a:rPr lang="en-US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시간이</a:t>
            </a:r>
            <a:r>
              <a:rPr lang="en-US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인지되었음에도</a:t>
            </a:r>
            <a:r>
              <a:rPr lang="en-US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측정된</a:t>
            </a:r>
            <a:r>
              <a:rPr lang="en-US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이동</a:t>
            </a:r>
            <a:r>
              <a:rPr lang="en-US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거리가</a:t>
            </a:r>
            <a:r>
              <a:rPr lang="en-US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없다는</a:t>
            </a:r>
            <a:r>
              <a:rPr lang="en-US" altLang="ko-KR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의문</a:t>
            </a:r>
            <a:endParaRPr sz="15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11" name="slide8_shape5"/>
          <p:cNvSpPr/>
          <p:nvPr/>
        </p:nvSpPr>
        <p:spPr>
          <a:xfrm>
            <a:off x="7176120" y="4400852"/>
            <a:ext cx="5093770" cy="323165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따라서</a:t>
            </a:r>
            <a:r>
              <a:rPr lang="en-US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공공데이터의</a:t>
            </a:r>
            <a:r>
              <a:rPr lang="en-US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이동거리</a:t>
            </a:r>
            <a:r>
              <a:rPr lang="en-US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컬럼의</a:t>
            </a:r>
            <a:r>
              <a:rPr lang="en-US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문제로</a:t>
            </a:r>
            <a:r>
              <a:rPr lang="en-US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5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판단됨</a:t>
            </a:r>
            <a:endParaRPr sz="15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12" name="slide8_shape6"/>
          <p:cNvSpPr/>
          <p:nvPr/>
        </p:nvSpPr>
        <p:spPr>
          <a:xfrm>
            <a:off x="10545897" y="6468925"/>
            <a:ext cx="1238735" cy="27699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13" name="slide8_shape7"/>
          <p:cNvSpPr/>
          <p:nvPr/>
        </p:nvSpPr>
        <p:spPr>
          <a:xfrm>
            <a:off x="1415480" y="396506"/>
            <a:ext cx="5134739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공공자전거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이용객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,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시간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9_shape1"/>
          <p:cNvSpPr/>
          <p:nvPr/>
        </p:nvSpPr>
        <p:spPr>
          <a:xfrm>
            <a:off x="3087162" y="3198167"/>
            <a:ext cx="6017676" cy="461665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2-2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지하철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승객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</a:t>
            </a:r>
            <a:endParaRPr sz="2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ava" typeface="Javanese Text"/>
        <a:font script="Jpan" typeface="游ゴシック Light"/>
        <a:font script="Khmr" typeface="MoolBoran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ava" typeface="Javanese Text"/>
        <a:font script="Jpan" typeface="游ゴシック"/>
        <a:font script="Khmr" typeface="DaunPenh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ppt/theme/theme2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ava" typeface="Javanese Text"/>
        <a:font script="Jpan" typeface="游ゴシック Light"/>
        <a:font script="Khmr" typeface="MoolBoran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ava" typeface="Javanese Text"/>
        <a:font script="Jpan" typeface="游ゴシック"/>
        <a:font script="Khmr" typeface="DaunPenh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ppt/theme/theme3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ava" typeface="Javanese Text"/>
        <a:font script="Jpan" typeface="游ゴシック Light"/>
        <a:font script="Khmr" typeface="MoolBoran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ava" typeface="Javanese Text"/>
        <a:font script="Jpan" typeface="游ゴシック"/>
        <a:font script="Khmr" typeface="DaunPenh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kbjoong7(kbjoong7)</cp:lastModifiedBy>
  <dcterms:modified xsi:type="dcterms:W3CDTF">2021-10-06T01:43:10Z</dcterms:modified>
</cp:coreProperties>
</file>