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2D9433-64D2-B847-B904-731AF14F5281}" v="1" dt="2025-06-12T14:04:03.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20"/>
    <p:restoredTop sz="94625"/>
  </p:normalViewPr>
  <p:slideViewPr>
    <p:cSldViewPr snapToGrid="0">
      <p:cViewPr varScale="1">
        <p:scale>
          <a:sx n="116" d="100"/>
          <a:sy n="116" d="100"/>
        </p:scale>
        <p:origin x="544" y="184"/>
      </p:cViewPr>
      <p:guideLst/>
    </p:cSldViewPr>
  </p:slideViewPr>
  <p:notesTextViewPr>
    <p:cViewPr>
      <p:scale>
        <a:sx n="1" d="1"/>
        <a:sy n="1" d="1"/>
      </p:scale>
      <p:origin x="0" y="-224"/>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nard-Kubow, Karen Beth - barnarkb" userId="2d17eb97-f746-41b7-8ff8-8b62ce1c16c1" providerId="ADAL" clId="{382D9433-64D2-B847-B904-731AF14F5281}"/>
    <pc:docChg chg="custSel modSld">
      <pc:chgData name="Barnard-Kubow, Karen Beth - barnarkb" userId="2d17eb97-f746-41b7-8ff8-8b62ce1c16c1" providerId="ADAL" clId="{382D9433-64D2-B847-B904-731AF14F5281}" dt="2025-06-12T14:04:04.637" v="524" actId="20577"/>
      <pc:docMkLst>
        <pc:docMk/>
      </pc:docMkLst>
      <pc:sldChg chg="modNotesTx">
        <pc:chgData name="Barnard-Kubow, Karen Beth - barnarkb" userId="2d17eb97-f746-41b7-8ff8-8b62ce1c16c1" providerId="ADAL" clId="{382D9433-64D2-B847-B904-731AF14F5281}" dt="2025-06-12T14:04:04.637" v="524" actId="20577"/>
        <pc:sldMkLst>
          <pc:docMk/>
          <pc:sldMk cId="3167906199"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F3FBE3-2DF8-BB41-ACE3-74ACBACD6F84}" type="datetimeFigureOut">
              <a:rPr lang="en-US" smtClean="0"/>
              <a:t>6/12/25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E04A94-AAA3-034F-BE3E-B3EA69C7221A}" type="slidenum">
              <a:rPr lang="en-US" smtClean="0"/>
              <a:t>‹#›</a:t>
            </a:fld>
            <a:endParaRPr lang="en-US"/>
          </a:p>
        </p:txBody>
      </p:sp>
    </p:spTree>
    <p:extLst>
      <p:ext uri="{BB962C8B-B14F-4D97-AF65-F5344CB8AC3E}">
        <p14:creationId xmlns:p14="http://schemas.microsoft.com/office/powerpoint/2010/main" val="2353358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Slides from: </a:t>
            </a:r>
            <a:r>
              <a:rPr lang="en-US" sz="1200" kern="1200" dirty="0">
                <a:solidFill>
                  <a:schemeClr val="tx1"/>
                </a:solidFill>
                <a:effectLst/>
                <a:latin typeface="+mn-lt"/>
                <a:ea typeface="+mn-ea"/>
                <a:cs typeface="+mn-cs"/>
              </a:rPr>
              <a:t>Using Nanopore sequencing to assemble and compare chloroplast genomes: introducing genomics and bioinformatics into the classroom. Tyler Gandee, Caylin Murray, Alfredo Lopez-Caamal, Isobel Cobb, Laura F. Galloway, Joseph A. Harsh, Karen B. Barnard-Kubow. </a:t>
            </a:r>
            <a:endParaRPr lang="en-US" dirty="0"/>
          </a:p>
          <a:p>
            <a:endParaRPr lang="en-US"/>
          </a:p>
          <a:p>
            <a:r>
              <a:rPr lang="en-US"/>
              <a:t>Large </a:t>
            </a:r>
            <a:r>
              <a:rPr lang="en-US" dirty="0"/>
              <a:t>dashed boxes indicate the three main stages of bioinformatic analysis, including assembly of one parent’s chloroplast genome, visualization and annotation of that genome, and then comparison of the genome with the second parent’s genome obtained from another group with the scoring of structural variants. Smaller solid lined boxes indicate programs used during the analysis, while smaller dashed lined boxes indicate starting and intermediate files used and produced during analysis.</a:t>
            </a:r>
          </a:p>
        </p:txBody>
      </p:sp>
      <p:sp>
        <p:nvSpPr>
          <p:cNvPr id="4" name="Slide Number Placeholder 3"/>
          <p:cNvSpPr>
            <a:spLocks noGrp="1"/>
          </p:cNvSpPr>
          <p:nvPr>
            <p:ph type="sldNum" sz="quarter" idx="5"/>
          </p:nvPr>
        </p:nvSpPr>
        <p:spPr/>
        <p:txBody>
          <a:bodyPr/>
          <a:lstStyle/>
          <a:p>
            <a:fld id="{33E04A94-AAA3-034F-BE3E-B3EA69C7221A}" type="slidenum">
              <a:rPr lang="en-US" smtClean="0"/>
              <a:t>1</a:t>
            </a:fld>
            <a:endParaRPr lang="en-US"/>
          </a:p>
        </p:txBody>
      </p:sp>
    </p:spTree>
    <p:extLst>
      <p:ext uri="{BB962C8B-B14F-4D97-AF65-F5344CB8AC3E}">
        <p14:creationId xmlns:p14="http://schemas.microsoft.com/office/powerpoint/2010/main" val="534844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59F9-8FB6-9055-15BD-310F5B46AA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F4EB9D-9102-FB29-4B5F-09F3F29266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F353B7-B3E1-BCC0-C8EB-BA14610A28F8}"/>
              </a:ext>
            </a:extLst>
          </p:cNvPr>
          <p:cNvSpPr>
            <a:spLocks noGrp="1"/>
          </p:cNvSpPr>
          <p:nvPr>
            <p:ph type="dt" sz="half" idx="10"/>
          </p:nvPr>
        </p:nvSpPr>
        <p:spPr/>
        <p:txBody>
          <a:bodyPr/>
          <a:lstStyle/>
          <a:p>
            <a:fld id="{AE933607-FF16-4D4F-96F4-15994D954505}" type="datetimeFigureOut">
              <a:rPr lang="en-US" smtClean="0"/>
              <a:t>6/12/25</a:t>
            </a:fld>
            <a:endParaRPr lang="en-US"/>
          </a:p>
        </p:txBody>
      </p:sp>
      <p:sp>
        <p:nvSpPr>
          <p:cNvPr id="5" name="Footer Placeholder 4">
            <a:extLst>
              <a:ext uri="{FF2B5EF4-FFF2-40B4-BE49-F238E27FC236}">
                <a16:creationId xmlns:a16="http://schemas.microsoft.com/office/drawing/2014/main" id="{D1DE8223-9F5A-5E04-92B3-251D664FD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1391A-77D3-29E6-F280-9F25CD00948F}"/>
              </a:ext>
            </a:extLst>
          </p:cNvPr>
          <p:cNvSpPr>
            <a:spLocks noGrp="1"/>
          </p:cNvSpPr>
          <p:nvPr>
            <p:ph type="sldNum" sz="quarter" idx="12"/>
          </p:nvPr>
        </p:nvSpPr>
        <p:spPr/>
        <p:txBody>
          <a:bodyPr/>
          <a:lstStyle/>
          <a:p>
            <a:fld id="{8DDEEF15-DAF4-D540-A925-2D6E739C12C2}" type="slidenum">
              <a:rPr lang="en-US" smtClean="0"/>
              <a:t>‹#›</a:t>
            </a:fld>
            <a:endParaRPr lang="en-US"/>
          </a:p>
        </p:txBody>
      </p:sp>
    </p:spTree>
    <p:extLst>
      <p:ext uri="{BB962C8B-B14F-4D97-AF65-F5344CB8AC3E}">
        <p14:creationId xmlns:p14="http://schemas.microsoft.com/office/powerpoint/2010/main" val="905199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68F0-E3B0-976F-D610-D83544298D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A0CA90-1462-757D-907C-AFD215607B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83AF8-19A9-011C-5843-A72623725753}"/>
              </a:ext>
            </a:extLst>
          </p:cNvPr>
          <p:cNvSpPr>
            <a:spLocks noGrp="1"/>
          </p:cNvSpPr>
          <p:nvPr>
            <p:ph type="dt" sz="half" idx="10"/>
          </p:nvPr>
        </p:nvSpPr>
        <p:spPr/>
        <p:txBody>
          <a:bodyPr/>
          <a:lstStyle/>
          <a:p>
            <a:fld id="{AE933607-FF16-4D4F-96F4-15994D954505}" type="datetimeFigureOut">
              <a:rPr lang="en-US" smtClean="0"/>
              <a:t>6/12/25</a:t>
            </a:fld>
            <a:endParaRPr lang="en-US"/>
          </a:p>
        </p:txBody>
      </p:sp>
      <p:sp>
        <p:nvSpPr>
          <p:cNvPr id="5" name="Footer Placeholder 4">
            <a:extLst>
              <a:ext uri="{FF2B5EF4-FFF2-40B4-BE49-F238E27FC236}">
                <a16:creationId xmlns:a16="http://schemas.microsoft.com/office/drawing/2014/main" id="{093B4E63-7776-6C22-1F0E-06AEE335B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881C1-728C-3143-9C19-340B9869704E}"/>
              </a:ext>
            </a:extLst>
          </p:cNvPr>
          <p:cNvSpPr>
            <a:spLocks noGrp="1"/>
          </p:cNvSpPr>
          <p:nvPr>
            <p:ph type="sldNum" sz="quarter" idx="12"/>
          </p:nvPr>
        </p:nvSpPr>
        <p:spPr/>
        <p:txBody>
          <a:bodyPr/>
          <a:lstStyle/>
          <a:p>
            <a:fld id="{8DDEEF15-DAF4-D540-A925-2D6E739C12C2}" type="slidenum">
              <a:rPr lang="en-US" smtClean="0"/>
              <a:t>‹#›</a:t>
            </a:fld>
            <a:endParaRPr lang="en-US"/>
          </a:p>
        </p:txBody>
      </p:sp>
    </p:spTree>
    <p:extLst>
      <p:ext uri="{BB962C8B-B14F-4D97-AF65-F5344CB8AC3E}">
        <p14:creationId xmlns:p14="http://schemas.microsoft.com/office/powerpoint/2010/main" val="92872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171A02-732E-5B50-63F3-587E61885F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13D9F-5EF8-7429-704D-0B5AF00F19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B0445-ECED-1647-FF50-05E5600BB125}"/>
              </a:ext>
            </a:extLst>
          </p:cNvPr>
          <p:cNvSpPr>
            <a:spLocks noGrp="1"/>
          </p:cNvSpPr>
          <p:nvPr>
            <p:ph type="dt" sz="half" idx="10"/>
          </p:nvPr>
        </p:nvSpPr>
        <p:spPr/>
        <p:txBody>
          <a:bodyPr/>
          <a:lstStyle/>
          <a:p>
            <a:fld id="{AE933607-FF16-4D4F-96F4-15994D954505}" type="datetimeFigureOut">
              <a:rPr lang="en-US" smtClean="0"/>
              <a:t>6/12/25</a:t>
            </a:fld>
            <a:endParaRPr lang="en-US"/>
          </a:p>
        </p:txBody>
      </p:sp>
      <p:sp>
        <p:nvSpPr>
          <p:cNvPr id="5" name="Footer Placeholder 4">
            <a:extLst>
              <a:ext uri="{FF2B5EF4-FFF2-40B4-BE49-F238E27FC236}">
                <a16:creationId xmlns:a16="http://schemas.microsoft.com/office/drawing/2014/main" id="{14C9D38C-D1F9-C242-66EA-822A69D45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0C9D3-7346-D724-9A28-F6D7AED52EE6}"/>
              </a:ext>
            </a:extLst>
          </p:cNvPr>
          <p:cNvSpPr>
            <a:spLocks noGrp="1"/>
          </p:cNvSpPr>
          <p:nvPr>
            <p:ph type="sldNum" sz="quarter" idx="12"/>
          </p:nvPr>
        </p:nvSpPr>
        <p:spPr/>
        <p:txBody>
          <a:bodyPr/>
          <a:lstStyle/>
          <a:p>
            <a:fld id="{8DDEEF15-DAF4-D540-A925-2D6E739C12C2}" type="slidenum">
              <a:rPr lang="en-US" smtClean="0"/>
              <a:t>‹#›</a:t>
            </a:fld>
            <a:endParaRPr lang="en-US"/>
          </a:p>
        </p:txBody>
      </p:sp>
    </p:spTree>
    <p:extLst>
      <p:ext uri="{BB962C8B-B14F-4D97-AF65-F5344CB8AC3E}">
        <p14:creationId xmlns:p14="http://schemas.microsoft.com/office/powerpoint/2010/main" val="82756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CDE50-B309-4676-58B9-98DCE8FA4A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34AF4-72F3-A6EC-807C-D7EB9B58F9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790A2-55E4-0411-5881-48CB96D9F7E3}"/>
              </a:ext>
            </a:extLst>
          </p:cNvPr>
          <p:cNvSpPr>
            <a:spLocks noGrp="1"/>
          </p:cNvSpPr>
          <p:nvPr>
            <p:ph type="dt" sz="half" idx="10"/>
          </p:nvPr>
        </p:nvSpPr>
        <p:spPr/>
        <p:txBody>
          <a:bodyPr/>
          <a:lstStyle/>
          <a:p>
            <a:fld id="{AE933607-FF16-4D4F-96F4-15994D954505}" type="datetimeFigureOut">
              <a:rPr lang="en-US" smtClean="0"/>
              <a:t>6/12/25</a:t>
            </a:fld>
            <a:endParaRPr lang="en-US"/>
          </a:p>
        </p:txBody>
      </p:sp>
      <p:sp>
        <p:nvSpPr>
          <p:cNvPr id="5" name="Footer Placeholder 4">
            <a:extLst>
              <a:ext uri="{FF2B5EF4-FFF2-40B4-BE49-F238E27FC236}">
                <a16:creationId xmlns:a16="http://schemas.microsoft.com/office/drawing/2014/main" id="{A0486431-1CBB-BC41-2DB6-067D5DB84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132F0-5FE8-1245-FB80-A3FD632F5F63}"/>
              </a:ext>
            </a:extLst>
          </p:cNvPr>
          <p:cNvSpPr>
            <a:spLocks noGrp="1"/>
          </p:cNvSpPr>
          <p:nvPr>
            <p:ph type="sldNum" sz="quarter" idx="12"/>
          </p:nvPr>
        </p:nvSpPr>
        <p:spPr/>
        <p:txBody>
          <a:bodyPr/>
          <a:lstStyle/>
          <a:p>
            <a:fld id="{8DDEEF15-DAF4-D540-A925-2D6E739C12C2}" type="slidenum">
              <a:rPr lang="en-US" smtClean="0"/>
              <a:t>‹#›</a:t>
            </a:fld>
            <a:endParaRPr lang="en-US"/>
          </a:p>
        </p:txBody>
      </p:sp>
    </p:spTree>
    <p:extLst>
      <p:ext uri="{BB962C8B-B14F-4D97-AF65-F5344CB8AC3E}">
        <p14:creationId xmlns:p14="http://schemas.microsoft.com/office/powerpoint/2010/main" val="299768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1724-84D1-9727-5AF0-507F3F3991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947039-B926-9E1C-45C9-A80911A96B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8E8163-2EB3-72A6-DA60-CB9A491990D3}"/>
              </a:ext>
            </a:extLst>
          </p:cNvPr>
          <p:cNvSpPr>
            <a:spLocks noGrp="1"/>
          </p:cNvSpPr>
          <p:nvPr>
            <p:ph type="dt" sz="half" idx="10"/>
          </p:nvPr>
        </p:nvSpPr>
        <p:spPr/>
        <p:txBody>
          <a:bodyPr/>
          <a:lstStyle/>
          <a:p>
            <a:fld id="{AE933607-FF16-4D4F-96F4-15994D954505}" type="datetimeFigureOut">
              <a:rPr lang="en-US" smtClean="0"/>
              <a:t>6/12/25</a:t>
            </a:fld>
            <a:endParaRPr lang="en-US"/>
          </a:p>
        </p:txBody>
      </p:sp>
      <p:sp>
        <p:nvSpPr>
          <p:cNvPr id="5" name="Footer Placeholder 4">
            <a:extLst>
              <a:ext uri="{FF2B5EF4-FFF2-40B4-BE49-F238E27FC236}">
                <a16:creationId xmlns:a16="http://schemas.microsoft.com/office/drawing/2014/main" id="{AC8DD481-08AB-F62F-D173-04CFEC4F8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1C54C-4FC4-35ED-A56D-27EA6717C97B}"/>
              </a:ext>
            </a:extLst>
          </p:cNvPr>
          <p:cNvSpPr>
            <a:spLocks noGrp="1"/>
          </p:cNvSpPr>
          <p:nvPr>
            <p:ph type="sldNum" sz="quarter" idx="12"/>
          </p:nvPr>
        </p:nvSpPr>
        <p:spPr/>
        <p:txBody>
          <a:bodyPr/>
          <a:lstStyle/>
          <a:p>
            <a:fld id="{8DDEEF15-DAF4-D540-A925-2D6E739C12C2}" type="slidenum">
              <a:rPr lang="en-US" smtClean="0"/>
              <a:t>‹#›</a:t>
            </a:fld>
            <a:endParaRPr lang="en-US"/>
          </a:p>
        </p:txBody>
      </p:sp>
    </p:spTree>
    <p:extLst>
      <p:ext uri="{BB962C8B-B14F-4D97-AF65-F5344CB8AC3E}">
        <p14:creationId xmlns:p14="http://schemas.microsoft.com/office/powerpoint/2010/main" val="3959549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4F01-6FD7-AB39-5F4A-9EF381BFE3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7EB88E-FD54-ED1D-202A-7964D7E283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08252C-9385-7899-0A68-8287C6BE38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B097F3-3D68-DB56-1550-9617EBCBC9DE}"/>
              </a:ext>
            </a:extLst>
          </p:cNvPr>
          <p:cNvSpPr>
            <a:spLocks noGrp="1"/>
          </p:cNvSpPr>
          <p:nvPr>
            <p:ph type="dt" sz="half" idx="10"/>
          </p:nvPr>
        </p:nvSpPr>
        <p:spPr/>
        <p:txBody>
          <a:bodyPr/>
          <a:lstStyle/>
          <a:p>
            <a:fld id="{AE933607-FF16-4D4F-96F4-15994D954505}" type="datetimeFigureOut">
              <a:rPr lang="en-US" smtClean="0"/>
              <a:t>6/12/25</a:t>
            </a:fld>
            <a:endParaRPr lang="en-US"/>
          </a:p>
        </p:txBody>
      </p:sp>
      <p:sp>
        <p:nvSpPr>
          <p:cNvPr id="6" name="Footer Placeholder 5">
            <a:extLst>
              <a:ext uri="{FF2B5EF4-FFF2-40B4-BE49-F238E27FC236}">
                <a16:creationId xmlns:a16="http://schemas.microsoft.com/office/drawing/2014/main" id="{DF70640B-72E9-CBF2-4362-1DF0545849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D22BE9-8BAE-21FD-8C7E-6D09E370A2FC}"/>
              </a:ext>
            </a:extLst>
          </p:cNvPr>
          <p:cNvSpPr>
            <a:spLocks noGrp="1"/>
          </p:cNvSpPr>
          <p:nvPr>
            <p:ph type="sldNum" sz="quarter" idx="12"/>
          </p:nvPr>
        </p:nvSpPr>
        <p:spPr/>
        <p:txBody>
          <a:bodyPr/>
          <a:lstStyle/>
          <a:p>
            <a:fld id="{8DDEEF15-DAF4-D540-A925-2D6E739C12C2}" type="slidenum">
              <a:rPr lang="en-US" smtClean="0"/>
              <a:t>‹#›</a:t>
            </a:fld>
            <a:endParaRPr lang="en-US"/>
          </a:p>
        </p:txBody>
      </p:sp>
    </p:spTree>
    <p:extLst>
      <p:ext uri="{BB962C8B-B14F-4D97-AF65-F5344CB8AC3E}">
        <p14:creationId xmlns:p14="http://schemas.microsoft.com/office/powerpoint/2010/main" val="193298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6523-F763-6904-9D44-ADC0074F17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6DDF9B-1AB7-E9AB-29D7-CB264C4D19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7A722A-6BAE-C072-906C-9EAC89BF84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AF6C37-A423-8CD1-FC37-85117B789F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38078A-1013-E41E-40D8-A40E7B9853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6706B5-DC4F-92F7-F304-A7C9AA0751CC}"/>
              </a:ext>
            </a:extLst>
          </p:cNvPr>
          <p:cNvSpPr>
            <a:spLocks noGrp="1"/>
          </p:cNvSpPr>
          <p:nvPr>
            <p:ph type="dt" sz="half" idx="10"/>
          </p:nvPr>
        </p:nvSpPr>
        <p:spPr/>
        <p:txBody>
          <a:bodyPr/>
          <a:lstStyle/>
          <a:p>
            <a:fld id="{AE933607-FF16-4D4F-96F4-15994D954505}" type="datetimeFigureOut">
              <a:rPr lang="en-US" smtClean="0"/>
              <a:t>6/12/25</a:t>
            </a:fld>
            <a:endParaRPr lang="en-US"/>
          </a:p>
        </p:txBody>
      </p:sp>
      <p:sp>
        <p:nvSpPr>
          <p:cNvPr id="8" name="Footer Placeholder 7">
            <a:extLst>
              <a:ext uri="{FF2B5EF4-FFF2-40B4-BE49-F238E27FC236}">
                <a16:creationId xmlns:a16="http://schemas.microsoft.com/office/drawing/2014/main" id="{D651A620-D1C2-8A7A-3C7C-2BAB971AE7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8E6C6E-F204-53D5-1613-814F4E67D84A}"/>
              </a:ext>
            </a:extLst>
          </p:cNvPr>
          <p:cNvSpPr>
            <a:spLocks noGrp="1"/>
          </p:cNvSpPr>
          <p:nvPr>
            <p:ph type="sldNum" sz="quarter" idx="12"/>
          </p:nvPr>
        </p:nvSpPr>
        <p:spPr/>
        <p:txBody>
          <a:bodyPr/>
          <a:lstStyle/>
          <a:p>
            <a:fld id="{8DDEEF15-DAF4-D540-A925-2D6E739C12C2}" type="slidenum">
              <a:rPr lang="en-US" smtClean="0"/>
              <a:t>‹#›</a:t>
            </a:fld>
            <a:endParaRPr lang="en-US"/>
          </a:p>
        </p:txBody>
      </p:sp>
    </p:spTree>
    <p:extLst>
      <p:ext uri="{BB962C8B-B14F-4D97-AF65-F5344CB8AC3E}">
        <p14:creationId xmlns:p14="http://schemas.microsoft.com/office/powerpoint/2010/main" val="363063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C1F1-5B31-E7D2-ABCD-E41267D793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365D9E-23E9-78F6-7B23-445B1E1B97E2}"/>
              </a:ext>
            </a:extLst>
          </p:cNvPr>
          <p:cNvSpPr>
            <a:spLocks noGrp="1"/>
          </p:cNvSpPr>
          <p:nvPr>
            <p:ph type="dt" sz="half" idx="10"/>
          </p:nvPr>
        </p:nvSpPr>
        <p:spPr/>
        <p:txBody>
          <a:bodyPr/>
          <a:lstStyle/>
          <a:p>
            <a:fld id="{AE933607-FF16-4D4F-96F4-15994D954505}" type="datetimeFigureOut">
              <a:rPr lang="en-US" smtClean="0"/>
              <a:t>6/12/25</a:t>
            </a:fld>
            <a:endParaRPr lang="en-US"/>
          </a:p>
        </p:txBody>
      </p:sp>
      <p:sp>
        <p:nvSpPr>
          <p:cNvPr id="4" name="Footer Placeholder 3">
            <a:extLst>
              <a:ext uri="{FF2B5EF4-FFF2-40B4-BE49-F238E27FC236}">
                <a16:creationId xmlns:a16="http://schemas.microsoft.com/office/drawing/2014/main" id="{592C8AF7-4A67-C732-3B47-96B6C33C5C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11E9DD-E059-0A1E-7D5F-90E200FF7F90}"/>
              </a:ext>
            </a:extLst>
          </p:cNvPr>
          <p:cNvSpPr>
            <a:spLocks noGrp="1"/>
          </p:cNvSpPr>
          <p:nvPr>
            <p:ph type="sldNum" sz="quarter" idx="12"/>
          </p:nvPr>
        </p:nvSpPr>
        <p:spPr/>
        <p:txBody>
          <a:bodyPr/>
          <a:lstStyle/>
          <a:p>
            <a:fld id="{8DDEEF15-DAF4-D540-A925-2D6E739C12C2}" type="slidenum">
              <a:rPr lang="en-US" smtClean="0"/>
              <a:t>‹#›</a:t>
            </a:fld>
            <a:endParaRPr lang="en-US"/>
          </a:p>
        </p:txBody>
      </p:sp>
    </p:spTree>
    <p:extLst>
      <p:ext uri="{BB962C8B-B14F-4D97-AF65-F5344CB8AC3E}">
        <p14:creationId xmlns:p14="http://schemas.microsoft.com/office/powerpoint/2010/main" val="157355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AAEF53-797F-6A38-4860-199E9550DFFD}"/>
              </a:ext>
            </a:extLst>
          </p:cNvPr>
          <p:cNvSpPr>
            <a:spLocks noGrp="1"/>
          </p:cNvSpPr>
          <p:nvPr>
            <p:ph type="dt" sz="half" idx="10"/>
          </p:nvPr>
        </p:nvSpPr>
        <p:spPr/>
        <p:txBody>
          <a:bodyPr/>
          <a:lstStyle/>
          <a:p>
            <a:fld id="{AE933607-FF16-4D4F-96F4-15994D954505}" type="datetimeFigureOut">
              <a:rPr lang="en-US" smtClean="0"/>
              <a:t>6/12/25</a:t>
            </a:fld>
            <a:endParaRPr lang="en-US"/>
          </a:p>
        </p:txBody>
      </p:sp>
      <p:sp>
        <p:nvSpPr>
          <p:cNvPr id="3" name="Footer Placeholder 2">
            <a:extLst>
              <a:ext uri="{FF2B5EF4-FFF2-40B4-BE49-F238E27FC236}">
                <a16:creationId xmlns:a16="http://schemas.microsoft.com/office/drawing/2014/main" id="{F13DC54C-3187-9244-9417-4AC5EB68A4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56625-7232-6D52-7B77-09F087342314}"/>
              </a:ext>
            </a:extLst>
          </p:cNvPr>
          <p:cNvSpPr>
            <a:spLocks noGrp="1"/>
          </p:cNvSpPr>
          <p:nvPr>
            <p:ph type="sldNum" sz="quarter" idx="12"/>
          </p:nvPr>
        </p:nvSpPr>
        <p:spPr/>
        <p:txBody>
          <a:bodyPr/>
          <a:lstStyle/>
          <a:p>
            <a:fld id="{8DDEEF15-DAF4-D540-A925-2D6E739C12C2}" type="slidenum">
              <a:rPr lang="en-US" smtClean="0"/>
              <a:t>‹#›</a:t>
            </a:fld>
            <a:endParaRPr lang="en-US"/>
          </a:p>
        </p:txBody>
      </p:sp>
    </p:spTree>
    <p:extLst>
      <p:ext uri="{BB962C8B-B14F-4D97-AF65-F5344CB8AC3E}">
        <p14:creationId xmlns:p14="http://schemas.microsoft.com/office/powerpoint/2010/main" val="39526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744B-6367-8DE6-B1B1-D2A2981AB8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2A9485-34ED-D6EB-B302-A1BDC39AEA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AF8369-40A3-B0CE-0A38-F0952DF9D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6692B5-AD0C-2852-5CAF-6793AC235246}"/>
              </a:ext>
            </a:extLst>
          </p:cNvPr>
          <p:cNvSpPr>
            <a:spLocks noGrp="1"/>
          </p:cNvSpPr>
          <p:nvPr>
            <p:ph type="dt" sz="half" idx="10"/>
          </p:nvPr>
        </p:nvSpPr>
        <p:spPr/>
        <p:txBody>
          <a:bodyPr/>
          <a:lstStyle/>
          <a:p>
            <a:fld id="{AE933607-FF16-4D4F-96F4-15994D954505}" type="datetimeFigureOut">
              <a:rPr lang="en-US" smtClean="0"/>
              <a:t>6/12/25</a:t>
            </a:fld>
            <a:endParaRPr lang="en-US"/>
          </a:p>
        </p:txBody>
      </p:sp>
      <p:sp>
        <p:nvSpPr>
          <p:cNvPr id="6" name="Footer Placeholder 5">
            <a:extLst>
              <a:ext uri="{FF2B5EF4-FFF2-40B4-BE49-F238E27FC236}">
                <a16:creationId xmlns:a16="http://schemas.microsoft.com/office/drawing/2014/main" id="{8299FE75-DA5C-F935-4E2D-E08FF43E9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A8B91C-0DFB-9DDB-E48F-83B60321EEF6}"/>
              </a:ext>
            </a:extLst>
          </p:cNvPr>
          <p:cNvSpPr>
            <a:spLocks noGrp="1"/>
          </p:cNvSpPr>
          <p:nvPr>
            <p:ph type="sldNum" sz="quarter" idx="12"/>
          </p:nvPr>
        </p:nvSpPr>
        <p:spPr/>
        <p:txBody>
          <a:bodyPr/>
          <a:lstStyle/>
          <a:p>
            <a:fld id="{8DDEEF15-DAF4-D540-A925-2D6E739C12C2}" type="slidenum">
              <a:rPr lang="en-US" smtClean="0"/>
              <a:t>‹#›</a:t>
            </a:fld>
            <a:endParaRPr lang="en-US"/>
          </a:p>
        </p:txBody>
      </p:sp>
    </p:spTree>
    <p:extLst>
      <p:ext uri="{BB962C8B-B14F-4D97-AF65-F5344CB8AC3E}">
        <p14:creationId xmlns:p14="http://schemas.microsoft.com/office/powerpoint/2010/main" val="242795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26AD-1220-B7B1-8641-218F1A3D3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B6EAA8-051D-0CDF-ED71-4EC310E9EE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F67EAA-D47C-4CB0-5A33-226EE9986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33A99-30AA-0C8A-D8AF-4BA9CDFEBA7C}"/>
              </a:ext>
            </a:extLst>
          </p:cNvPr>
          <p:cNvSpPr>
            <a:spLocks noGrp="1"/>
          </p:cNvSpPr>
          <p:nvPr>
            <p:ph type="dt" sz="half" idx="10"/>
          </p:nvPr>
        </p:nvSpPr>
        <p:spPr/>
        <p:txBody>
          <a:bodyPr/>
          <a:lstStyle/>
          <a:p>
            <a:fld id="{AE933607-FF16-4D4F-96F4-15994D954505}" type="datetimeFigureOut">
              <a:rPr lang="en-US" smtClean="0"/>
              <a:t>6/12/25</a:t>
            </a:fld>
            <a:endParaRPr lang="en-US"/>
          </a:p>
        </p:txBody>
      </p:sp>
      <p:sp>
        <p:nvSpPr>
          <p:cNvPr id="6" name="Footer Placeholder 5">
            <a:extLst>
              <a:ext uri="{FF2B5EF4-FFF2-40B4-BE49-F238E27FC236}">
                <a16:creationId xmlns:a16="http://schemas.microsoft.com/office/drawing/2014/main" id="{B9E73CF8-610C-18B7-77F0-B50C9E2E4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B8D83E-A964-31DD-D488-520A6C2C642B}"/>
              </a:ext>
            </a:extLst>
          </p:cNvPr>
          <p:cNvSpPr>
            <a:spLocks noGrp="1"/>
          </p:cNvSpPr>
          <p:nvPr>
            <p:ph type="sldNum" sz="quarter" idx="12"/>
          </p:nvPr>
        </p:nvSpPr>
        <p:spPr/>
        <p:txBody>
          <a:bodyPr/>
          <a:lstStyle/>
          <a:p>
            <a:fld id="{8DDEEF15-DAF4-D540-A925-2D6E739C12C2}" type="slidenum">
              <a:rPr lang="en-US" smtClean="0"/>
              <a:t>‹#›</a:t>
            </a:fld>
            <a:endParaRPr lang="en-US"/>
          </a:p>
        </p:txBody>
      </p:sp>
    </p:spTree>
    <p:extLst>
      <p:ext uri="{BB962C8B-B14F-4D97-AF65-F5344CB8AC3E}">
        <p14:creationId xmlns:p14="http://schemas.microsoft.com/office/powerpoint/2010/main" val="258007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55C332-8394-5C2D-412C-4C67A411B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8CD4EA-FEC2-733C-0C9A-4D637B12A3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8030A-DBE6-1F1B-0B69-543A762070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933607-FF16-4D4F-96F4-15994D954505}" type="datetimeFigureOut">
              <a:rPr lang="en-US" smtClean="0"/>
              <a:t>6/12/25</a:t>
            </a:fld>
            <a:endParaRPr lang="en-US"/>
          </a:p>
        </p:txBody>
      </p:sp>
      <p:sp>
        <p:nvSpPr>
          <p:cNvPr id="5" name="Footer Placeholder 4">
            <a:extLst>
              <a:ext uri="{FF2B5EF4-FFF2-40B4-BE49-F238E27FC236}">
                <a16:creationId xmlns:a16="http://schemas.microsoft.com/office/drawing/2014/main" id="{555D194F-5DAE-40EB-4F21-7647F39AEA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EB37746-CC38-DB6A-C280-09936F9AD3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DEEF15-DAF4-D540-A925-2D6E739C12C2}" type="slidenum">
              <a:rPr lang="en-US" smtClean="0"/>
              <a:t>‹#›</a:t>
            </a:fld>
            <a:endParaRPr lang="en-US"/>
          </a:p>
        </p:txBody>
      </p:sp>
    </p:spTree>
    <p:extLst>
      <p:ext uri="{BB962C8B-B14F-4D97-AF65-F5344CB8AC3E}">
        <p14:creationId xmlns:p14="http://schemas.microsoft.com/office/powerpoint/2010/main" val="3808569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E7E818F9-1A22-068D-C8E3-6033555D32BF}"/>
              </a:ext>
            </a:extLst>
          </p:cNvPr>
          <p:cNvGrpSpPr/>
          <p:nvPr/>
        </p:nvGrpSpPr>
        <p:grpSpPr>
          <a:xfrm>
            <a:off x="1129553" y="90271"/>
            <a:ext cx="10098741" cy="6035786"/>
            <a:chOff x="1129553" y="90271"/>
            <a:chExt cx="10098741" cy="6035786"/>
          </a:xfrm>
        </p:grpSpPr>
        <p:grpSp>
          <p:nvGrpSpPr>
            <p:cNvPr id="10" name="Group 9">
              <a:extLst>
                <a:ext uri="{FF2B5EF4-FFF2-40B4-BE49-F238E27FC236}">
                  <a16:creationId xmlns:a16="http://schemas.microsoft.com/office/drawing/2014/main" id="{3262D027-F369-0633-563C-A99C49949F30}"/>
                </a:ext>
              </a:extLst>
            </p:cNvPr>
            <p:cNvGrpSpPr/>
            <p:nvPr/>
          </p:nvGrpSpPr>
          <p:grpSpPr>
            <a:xfrm>
              <a:off x="3566672" y="1070002"/>
              <a:ext cx="1613647" cy="671429"/>
              <a:chOff x="3566672" y="1070002"/>
              <a:chExt cx="1613647" cy="671429"/>
            </a:xfrm>
          </p:grpSpPr>
          <p:sp>
            <p:nvSpPr>
              <p:cNvPr id="4" name="Rounded Rectangle 3">
                <a:extLst>
                  <a:ext uri="{FF2B5EF4-FFF2-40B4-BE49-F238E27FC236}">
                    <a16:creationId xmlns:a16="http://schemas.microsoft.com/office/drawing/2014/main" id="{088BED36-4DC8-42F0-E7EF-76AB758FEF7F}"/>
                  </a:ext>
                </a:extLst>
              </p:cNvPr>
              <p:cNvSpPr/>
              <p:nvPr/>
            </p:nvSpPr>
            <p:spPr>
              <a:xfrm>
                <a:off x="3566672" y="1123790"/>
                <a:ext cx="1613647" cy="59074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D66551F-E83F-CBB4-3989-6443DBA58FB4}"/>
                  </a:ext>
                </a:extLst>
              </p:cNvPr>
              <p:cNvSpPr txBox="1"/>
              <p:nvPr/>
            </p:nvSpPr>
            <p:spPr>
              <a:xfrm>
                <a:off x="3751457" y="1070002"/>
                <a:ext cx="1157689" cy="400110"/>
              </a:xfrm>
              <a:prstGeom prst="rect">
                <a:avLst/>
              </a:prstGeom>
              <a:noFill/>
            </p:spPr>
            <p:txBody>
              <a:bodyPr wrap="none" rtlCol="0">
                <a:spAutoFit/>
              </a:bodyPr>
              <a:lstStyle/>
              <a:p>
                <a:r>
                  <a:rPr lang="en-US" sz="2000" dirty="0" err="1">
                    <a:latin typeface="Calibri" panose="020F0502020204030204" pitchFamily="34" charset="0"/>
                    <a:cs typeface="Calibri" panose="020F0502020204030204" pitchFamily="34" charset="0"/>
                  </a:rPr>
                  <a:t>Nanoplot</a:t>
                </a:r>
                <a:endParaRPr lang="en-US" sz="20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F354EE98-5CF5-A44A-3267-2A56B85B3891}"/>
                  </a:ext>
                </a:extLst>
              </p:cNvPr>
              <p:cNvSpPr txBox="1"/>
              <p:nvPr/>
            </p:nvSpPr>
            <p:spPr>
              <a:xfrm>
                <a:off x="3711116" y="1402877"/>
                <a:ext cx="133401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Quality check</a:t>
                </a:r>
              </a:p>
            </p:txBody>
          </p:sp>
        </p:grpSp>
        <p:grpSp>
          <p:nvGrpSpPr>
            <p:cNvPr id="11" name="Group 10">
              <a:extLst>
                <a:ext uri="{FF2B5EF4-FFF2-40B4-BE49-F238E27FC236}">
                  <a16:creationId xmlns:a16="http://schemas.microsoft.com/office/drawing/2014/main" id="{7CD51CF0-35EB-FBF1-07CE-44672E03950E}"/>
                </a:ext>
              </a:extLst>
            </p:cNvPr>
            <p:cNvGrpSpPr/>
            <p:nvPr/>
          </p:nvGrpSpPr>
          <p:grpSpPr>
            <a:xfrm>
              <a:off x="5519001" y="1318574"/>
              <a:ext cx="1763854" cy="671429"/>
              <a:chOff x="3566672" y="1070002"/>
              <a:chExt cx="1763854" cy="671429"/>
            </a:xfrm>
          </p:grpSpPr>
          <p:sp>
            <p:nvSpPr>
              <p:cNvPr id="12" name="Rounded Rectangle 11">
                <a:extLst>
                  <a:ext uri="{FF2B5EF4-FFF2-40B4-BE49-F238E27FC236}">
                    <a16:creationId xmlns:a16="http://schemas.microsoft.com/office/drawing/2014/main" id="{B5575045-0C05-D077-D207-0D00B66B1EBF}"/>
                  </a:ext>
                </a:extLst>
              </p:cNvPr>
              <p:cNvSpPr/>
              <p:nvPr/>
            </p:nvSpPr>
            <p:spPr>
              <a:xfrm>
                <a:off x="3566672" y="1123790"/>
                <a:ext cx="1740434" cy="59074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506803B-F258-09F6-F8DA-4DE7BD174BC6}"/>
                  </a:ext>
                </a:extLst>
              </p:cNvPr>
              <p:cNvSpPr txBox="1"/>
              <p:nvPr/>
            </p:nvSpPr>
            <p:spPr>
              <a:xfrm>
                <a:off x="4141420" y="1070002"/>
                <a:ext cx="603114"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Flye</a:t>
                </a:r>
              </a:p>
            </p:txBody>
          </p:sp>
          <p:sp>
            <p:nvSpPr>
              <p:cNvPr id="14" name="TextBox 13">
                <a:extLst>
                  <a:ext uri="{FF2B5EF4-FFF2-40B4-BE49-F238E27FC236}">
                    <a16:creationId xmlns:a16="http://schemas.microsoft.com/office/drawing/2014/main" id="{BBB62111-A55C-3E65-7844-C561D404EC9A}"/>
                  </a:ext>
                </a:extLst>
              </p:cNvPr>
              <p:cNvSpPr txBox="1"/>
              <p:nvPr/>
            </p:nvSpPr>
            <p:spPr>
              <a:xfrm>
                <a:off x="3590092" y="1402877"/>
                <a:ext cx="1740434"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Genome assembly</a:t>
                </a:r>
              </a:p>
            </p:txBody>
          </p:sp>
        </p:grpSp>
        <p:grpSp>
          <p:nvGrpSpPr>
            <p:cNvPr id="17" name="Group 16">
              <a:extLst>
                <a:ext uri="{FF2B5EF4-FFF2-40B4-BE49-F238E27FC236}">
                  <a16:creationId xmlns:a16="http://schemas.microsoft.com/office/drawing/2014/main" id="{1876C23E-B434-BA8C-CF69-1C177EA28C2D}"/>
                </a:ext>
              </a:extLst>
            </p:cNvPr>
            <p:cNvGrpSpPr/>
            <p:nvPr/>
          </p:nvGrpSpPr>
          <p:grpSpPr>
            <a:xfrm>
              <a:off x="5045125" y="130979"/>
              <a:ext cx="2214311" cy="644535"/>
              <a:chOff x="3566671" y="1096896"/>
              <a:chExt cx="2214311" cy="644535"/>
            </a:xfrm>
          </p:grpSpPr>
          <p:sp>
            <p:nvSpPr>
              <p:cNvPr id="18" name="Rounded Rectangle 17">
                <a:extLst>
                  <a:ext uri="{FF2B5EF4-FFF2-40B4-BE49-F238E27FC236}">
                    <a16:creationId xmlns:a16="http://schemas.microsoft.com/office/drawing/2014/main" id="{3C396A81-E572-AFF7-D713-17AAC4048A59}"/>
                  </a:ext>
                </a:extLst>
              </p:cNvPr>
              <p:cNvSpPr/>
              <p:nvPr/>
            </p:nvSpPr>
            <p:spPr>
              <a:xfrm>
                <a:off x="3566671" y="1123790"/>
                <a:ext cx="2054921" cy="590747"/>
              </a:xfrm>
              <a:prstGeom prst="roundRect">
                <a:avLst/>
              </a:prstGeom>
              <a:noFill/>
              <a:ln>
                <a:solidFill>
                  <a:schemeClr val="accent1">
                    <a:shade val="1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B5F0BC4-6F81-9A1C-33D8-C55BD80FB3AF}"/>
                  </a:ext>
                </a:extLst>
              </p:cNvPr>
              <p:cNvSpPr txBox="1"/>
              <p:nvPr/>
            </p:nvSpPr>
            <p:spPr>
              <a:xfrm>
                <a:off x="4063968" y="1096896"/>
                <a:ext cx="1119409" cy="400110"/>
              </a:xfrm>
              <a:prstGeom prst="rect">
                <a:avLst/>
              </a:prstGeom>
              <a:noFill/>
              <a:ln>
                <a:noFill/>
                <a:prstDash val="dash"/>
              </a:ln>
            </p:spPr>
            <p:txBody>
              <a:bodyPr wrap="none" rtlCol="0">
                <a:spAutoFit/>
              </a:bodyPr>
              <a:lstStyle/>
              <a:p>
                <a:r>
                  <a:rPr lang="en-US" sz="2000" dirty="0" err="1">
                    <a:latin typeface="Calibri" panose="020F0502020204030204" pitchFamily="34" charset="0"/>
                    <a:cs typeface="Calibri" panose="020F0502020204030204" pitchFamily="34" charset="0"/>
                  </a:rPr>
                  <a:t>Fastq</a:t>
                </a:r>
                <a:r>
                  <a:rPr lang="en-US" sz="2000" dirty="0">
                    <a:latin typeface="Calibri" panose="020F0502020204030204" pitchFamily="34" charset="0"/>
                    <a:cs typeface="Calibri" panose="020F0502020204030204" pitchFamily="34" charset="0"/>
                  </a:rPr>
                  <a:t> file</a:t>
                </a:r>
              </a:p>
            </p:txBody>
          </p:sp>
          <p:sp>
            <p:nvSpPr>
              <p:cNvPr id="20" name="TextBox 19">
                <a:extLst>
                  <a:ext uri="{FF2B5EF4-FFF2-40B4-BE49-F238E27FC236}">
                    <a16:creationId xmlns:a16="http://schemas.microsoft.com/office/drawing/2014/main" id="{12ADFF3C-C3E9-B2A3-DF89-B616B95FE28B}"/>
                  </a:ext>
                </a:extLst>
              </p:cNvPr>
              <p:cNvSpPr txBox="1"/>
              <p:nvPr/>
            </p:nvSpPr>
            <p:spPr>
              <a:xfrm>
                <a:off x="3590092" y="1402877"/>
                <a:ext cx="2190890" cy="338554"/>
              </a:xfrm>
              <a:prstGeom prst="rect">
                <a:avLst/>
              </a:prstGeom>
              <a:noFill/>
              <a:ln>
                <a:noFill/>
                <a:prstDash val="dash"/>
              </a:ln>
            </p:spPr>
            <p:txBody>
              <a:bodyPr wrap="square" rtlCol="0">
                <a:spAutoFit/>
              </a:bodyPr>
              <a:lstStyle/>
              <a:p>
                <a:r>
                  <a:rPr lang="en-US" sz="1600" dirty="0">
                    <a:latin typeface="Calibri" panose="020F0502020204030204" pitchFamily="34" charset="0"/>
                    <a:cs typeface="Calibri" panose="020F0502020204030204" pitchFamily="34" charset="0"/>
                  </a:rPr>
                  <a:t>Reads from sequencer</a:t>
                </a:r>
              </a:p>
            </p:txBody>
          </p:sp>
        </p:grpSp>
        <p:sp>
          <p:nvSpPr>
            <p:cNvPr id="21" name="Bent Arrow 20">
              <a:extLst>
                <a:ext uri="{FF2B5EF4-FFF2-40B4-BE49-F238E27FC236}">
                  <a16:creationId xmlns:a16="http://schemas.microsoft.com/office/drawing/2014/main" id="{6C116FBC-4354-99B2-4A09-D15780421723}"/>
                </a:ext>
              </a:extLst>
            </p:cNvPr>
            <p:cNvSpPr/>
            <p:nvPr/>
          </p:nvSpPr>
          <p:spPr>
            <a:xfrm rot="5400000" flipV="1">
              <a:off x="4164927" y="372335"/>
              <a:ext cx="672353" cy="59074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Down Arrow 21">
              <a:extLst>
                <a:ext uri="{FF2B5EF4-FFF2-40B4-BE49-F238E27FC236}">
                  <a16:creationId xmlns:a16="http://schemas.microsoft.com/office/drawing/2014/main" id="{2ABBE4B8-6AC7-737D-A10D-80BA11A9D13B}"/>
                </a:ext>
              </a:extLst>
            </p:cNvPr>
            <p:cNvSpPr/>
            <p:nvPr/>
          </p:nvSpPr>
          <p:spPr>
            <a:xfrm>
              <a:off x="6239435" y="828416"/>
              <a:ext cx="282389" cy="4739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C0BD4A5-C245-C93B-3F09-D3AEA0591F51}"/>
                </a:ext>
              </a:extLst>
            </p:cNvPr>
            <p:cNvGrpSpPr/>
            <p:nvPr/>
          </p:nvGrpSpPr>
          <p:grpSpPr>
            <a:xfrm>
              <a:off x="4495680" y="2627638"/>
              <a:ext cx="1763854" cy="658711"/>
              <a:chOff x="3566672" y="1082720"/>
              <a:chExt cx="1763854" cy="658711"/>
            </a:xfrm>
          </p:grpSpPr>
          <p:sp>
            <p:nvSpPr>
              <p:cNvPr id="24" name="Rounded Rectangle 23">
                <a:extLst>
                  <a:ext uri="{FF2B5EF4-FFF2-40B4-BE49-F238E27FC236}">
                    <a16:creationId xmlns:a16="http://schemas.microsoft.com/office/drawing/2014/main" id="{4EDC6FB8-8607-596C-F41E-D3F3DC84954F}"/>
                  </a:ext>
                </a:extLst>
              </p:cNvPr>
              <p:cNvSpPr/>
              <p:nvPr/>
            </p:nvSpPr>
            <p:spPr>
              <a:xfrm>
                <a:off x="3566672" y="1123790"/>
                <a:ext cx="1740434" cy="590747"/>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2244663-ED94-EB95-DFC6-1B9B38EE8D93}"/>
                  </a:ext>
                </a:extLst>
              </p:cNvPr>
              <p:cNvSpPr txBox="1"/>
              <p:nvPr/>
            </p:nvSpPr>
            <p:spPr>
              <a:xfrm>
                <a:off x="3862047" y="1082720"/>
                <a:ext cx="1128835"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fasta</a:t>
                </a:r>
                <a:r>
                  <a:rPr lang="en-US" sz="2000" dirty="0">
                    <a:latin typeface="Calibri" panose="020F0502020204030204" pitchFamily="34" charset="0"/>
                    <a:cs typeface="Calibri" panose="020F0502020204030204" pitchFamily="34" charset="0"/>
                  </a:rPr>
                  <a:t> file</a:t>
                </a:r>
              </a:p>
            </p:txBody>
          </p:sp>
          <p:sp>
            <p:nvSpPr>
              <p:cNvPr id="26" name="TextBox 25">
                <a:extLst>
                  <a:ext uri="{FF2B5EF4-FFF2-40B4-BE49-F238E27FC236}">
                    <a16:creationId xmlns:a16="http://schemas.microsoft.com/office/drawing/2014/main" id="{35DD5C69-1B55-BC61-50C4-CAB7435545DD}"/>
                  </a:ext>
                </a:extLst>
              </p:cNvPr>
              <p:cNvSpPr txBox="1"/>
              <p:nvPr/>
            </p:nvSpPr>
            <p:spPr>
              <a:xfrm>
                <a:off x="3590092" y="1402877"/>
                <a:ext cx="1740434"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Genome sequence</a:t>
                </a:r>
              </a:p>
            </p:txBody>
          </p:sp>
        </p:grpSp>
        <p:grpSp>
          <p:nvGrpSpPr>
            <p:cNvPr id="27" name="Group 26">
              <a:extLst>
                <a:ext uri="{FF2B5EF4-FFF2-40B4-BE49-F238E27FC236}">
                  <a16:creationId xmlns:a16="http://schemas.microsoft.com/office/drawing/2014/main" id="{241F9287-C6AB-42AA-D1D8-52B799F8384E}"/>
                </a:ext>
              </a:extLst>
            </p:cNvPr>
            <p:cNvGrpSpPr/>
            <p:nvPr/>
          </p:nvGrpSpPr>
          <p:grpSpPr>
            <a:xfrm>
              <a:off x="6726477" y="2623039"/>
              <a:ext cx="2030276" cy="649512"/>
              <a:chOff x="3566672" y="1091919"/>
              <a:chExt cx="2030276" cy="649512"/>
            </a:xfrm>
          </p:grpSpPr>
          <p:sp>
            <p:nvSpPr>
              <p:cNvPr id="28" name="Rounded Rectangle 27">
                <a:extLst>
                  <a:ext uri="{FF2B5EF4-FFF2-40B4-BE49-F238E27FC236}">
                    <a16:creationId xmlns:a16="http://schemas.microsoft.com/office/drawing/2014/main" id="{B8FD2AE8-D504-9D37-CD01-5C6FDE0CA5AE}"/>
                  </a:ext>
                </a:extLst>
              </p:cNvPr>
              <p:cNvSpPr/>
              <p:nvPr/>
            </p:nvSpPr>
            <p:spPr>
              <a:xfrm>
                <a:off x="3566672" y="1123790"/>
                <a:ext cx="2006856" cy="590747"/>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362464A-7A78-B19F-F6B4-89C02470529E}"/>
                  </a:ext>
                </a:extLst>
              </p:cNvPr>
              <p:cNvSpPr txBox="1"/>
              <p:nvPr/>
            </p:nvSpPr>
            <p:spPr>
              <a:xfrm>
                <a:off x="4094168" y="1091919"/>
                <a:ext cx="951864"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gfa</a:t>
                </a:r>
                <a:r>
                  <a:rPr lang="en-US" sz="2000" dirty="0">
                    <a:latin typeface="Calibri" panose="020F0502020204030204" pitchFamily="34" charset="0"/>
                    <a:cs typeface="Calibri" panose="020F0502020204030204" pitchFamily="34" charset="0"/>
                  </a:rPr>
                  <a:t> file</a:t>
                </a:r>
              </a:p>
            </p:txBody>
          </p:sp>
          <p:sp>
            <p:nvSpPr>
              <p:cNvPr id="30" name="TextBox 29">
                <a:extLst>
                  <a:ext uri="{FF2B5EF4-FFF2-40B4-BE49-F238E27FC236}">
                    <a16:creationId xmlns:a16="http://schemas.microsoft.com/office/drawing/2014/main" id="{8B34DF84-35B3-AC46-0F44-B5ED09B928B0}"/>
                  </a:ext>
                </a:extLst>
              </p:cNvPr>
              <p:cNvSpPr txBox="1"/>
              <p:nvPr/>
            </p:nvSpPr>
            <p:spPr>
              <a:xfrm>
                <a:off x="3590091" y="1402877"/>
                <a:ext cx="2006857"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Genome visualization</a:t>
                </a:r>
              </a:p>
            </p:txBody>
          </p:sp>
        </p:grpSp>
        <p:sp>
          <p:nvSpPr>
            <p:cNvPr id="31" name="Down Arrow 30">
              <a:extLst>
                <a:ext uri="{FF2B5EF4-FFF2-40B4-BE49-F238E27FC236}">
                  <a16:creationId xmlns:a16="http://schemas.microsoft.com/office/drawing/2014/main" id="{75A9BC8A-C059-DE2A-9C58-2398D8987CA8}"/>
                </a:ext>
              </a:extLst>
            </p:cNvPr>
            <p:cNvSpPr/>
            <p:nvPr/>
          </p:nvSpPr>
          <p:spPr>
            <a:xfrm rot="2569879">
              <a:off x="5444578" y="2022850"/>
              <a:ext cx="282389" cy="5907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a:extLst>
                <a:ext uri="{FF2B5EF4-FFF2-40B4-BE49-F238E27FC236}">
                  <a16:creationId xmlns:a16="http://schemas.microsoft.com/office/drawing/2014/main" id="{E4750E5D-F311-50BA-303A-317907B3D30A}"/>
                </a:ext>
              </a:extLst>
            </p:cNvPr>
            <p:cNvSpPr/>
            <p:nvPr/>
          </p:nvSpPr>
          <p:spPr>
            <a:xfrm rot="19030121" flipH="1">
              <a:off x="7043430" y="2021407"/>
              <a:ext cx="282389" cy="5907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38DFF24C-9390-E1D4-58E4-988C944EB3C0}"/>
                </a:ext>
              </a:extLst>
            </p:cNvPr>
            <p:cNvGrpSpPr/>
            <p:nvPr/>
          </p:nvGrpSpPr>
          <p:grpSpPr>
            <a:xfrm>
              <a:off x="7965815" y="4012616"/>
              <a:ext cx="2187175" cy="634255"/>
              <a:chOff x="3566671" y="1107176"/>
              <a:chExt cx="2187175" cy="634255"/>
            </a:xfrm>
          </p:grpSpPr>
          <p:sp>
            <p:nvSpPr>
              <p:cNvPr id="34" name="Rounded Rectangle 33">
                <a:extLst>
                  <a:ext uri="{FF2B5EF4-FFF2-40B4-BE49-F238E27FC236}">
                    <a16:creationId xmlns:a16="http://schemas.microsoft.com/office/drawing/2014/main" id="{2644FBDD-2978-48C3-9296-BE27B3C58DAA}"/>
                  </a:ext>
                </a:extLst>
              </p:cNvPr>
              <p:cNvSpPr/>
              <p:nvPr/>
            </p:nvSpPr>
            <p:spPr>
              <a:xfrm>
                <a:off x="3566671" y="1123790"/>
                <a:ext cx="2038155" cy="59074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E352BD4-543C-3DFC-025A-26C5D4324C7E}"/>
                  </a:ext>
                </a:extLst>
              </p:cNvPr>
              <p:cNvSpPr txBox="1"/>
              <p:nvPr/>
            </p:nvSpPr>
            <p:spPr>
              <a:xfrm>
                <a:off x="4042426" y="1107176"/>
                <a:ext cx="1086644"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Bandage</a:t>
                </a:r>
              </a:p>
            </p:txBody>
          </p:sp>
          <p:sp>
            <p:nvSpPr>
              <p:cNvPr id="36" name="TextBox 35">
                <a:extLst>
                  <a:ext uri="{FF2B5EF4-FFF2-40B4-BE49-F238E27FC236}">
                    <a16:creationId xmlns:a16="http://schemas.microsoft.com/office/drawing/2014/main" id="{EDC3E54B-B15D-EA15-C466-E3D0783B5B24}"/>
                  </a:ext>
                </a:extLst>
              </p:cNvPr>
              <p:cNvSpPr txBox="1"/>
              <p:nvPr/>
            </p:nvSpPr>
            <p:spPr>
              <a:xfrm>
                <a:off x="3590091" y="1402877"/>
                <a:ext cx="2163755"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Assembly visualization</a:t>
                </a:r>
              </a:p>
            </p:txBody>
          </p:sp>
        </p:grpSp>
        <p:sp>
          <p:nvSpPr>
            <p:cNvPr id="37" name="Down Arrow 36">
              <a:extLst>
                <a:ext uri="{FF2B5EF4-FFF2-40B4-BE49-F238E27FC236}">
                  <a16:creationId xmlns:a16="http://schemas.microsoft.com/office/drawing/2014/main" id="{0D7DF78F-EE9F-F895-5C71-EBE1FB32378B}"/>
                </a:ext>
              </a:extLst>
            </p:cNvPr>
            <p:cNvSpPr/>
            <p:nvPr/>
          </p:nvSpPr>
          <p:spPr>
            <a:xfrm rot="19030121" flipH="1">
              <a:off x="8152394" y="3357532"/>
              <a:ext cx="282389" cy="5907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a:extLst>
                <a:ext uri="{FF2B5EF4-FFF2-40B4-BE49-F238E27FC236}">
                  <a16:creationId xmlns:a16="http://schemas.microsoft.com/office/drawing/2014/main" id="{5854506C-4383-1398-3A18-A502F75937D4}"/>
                </a:ext>
              </a:extLst>
            </p:cNvPr>
            <p:cNvSpPr/>
            <p:nvPr/>
          </p:nvSpPr>
          <p:spPr>
            <a:xfrm rot="19030121" flipH="1">
              <a:off x="6216283" y="3391801"/>
              <a:ext cx="282389" cy="5907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598A5784-9454-DED6-98D3-934D0C44FA5F}"/>
                </a:ext>
              </a:extLst>
            </p:cNvPr>
            <p:cNvGrpSpPr/>
            <p:nvPr/>
          </p:nvGrpSpPr>
          <p:grpSpPr>
            <a:xfrm>
              <a:off x="5778642" y="3989210"/>
              <a:ext cx="1883282" cy="644535"/>
              <a:chOff x="3566672" y="1096896"/>
              <a:chExt cx="1883282" cy="644535"/>
            </a:xfrm>
          </p:grpSpPr>
          <p:sp>
            <p:nvSpPr>
              <p:cNvPr id="40" name="Rounded Rectangle 39">
                <a:extLst>
                  <a:ext uri="{FF2B5EF4-FFF2-40B4-BE49-F238E27FC236}">
                    <a16:creationId xmlns:a16="http://schemas.microsoft.com/office/drawing/2014/main" id="{99C27C57-0D90-144B-AFA1-7B42BE39B617}"/>
                  </a:ext>
                </a:extLst>
              </p:cNvPr>
              <p:cNvSpPr/>
              <p:nvPr/>
            </p:nvSpPr>
            <p:spPr>
              <a:xfrm>
                <a:off x="3566672" y="1123790"/>
                <a:ext cx="1740434" cy="59074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90182E2A-2689-8D77-F66B-39DA112C7236}"/>
                  </a:ext>
                </a:extLst>
              </p:cNvPr>
              <p:cNvSpPr txBox="1"/>
              <p:nvPr/>
            </p:nvSpPr>
            <p:spPr>
              <a:xfrm>
                <a:off x="3916987" y="1096896"/>
                <a:ext cx="856325"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GeSeq</a:t>
                </a:r>
              </a:p>
            </p:txBody>
          </p:sp>
          <p:sp>
            <p:nvSpPr>
              <p:cNvPr id="42" name="TextBox 41">
                <a:extLst>
                  <a:ext uri="{FF2B5EF4-FFF2-40B4-BE49-F238E27FC236}">
                    <a16:creationId xmlns:a16="http://schemas.microsoft.com/office/drawing/2014/main" id="{9DAE8364-2FCC-BEA4-2848-AFE3D481FDFF}"/>
                  </a:ext>
                </a:extLst>
              </p:cNvPr>
              <p:cNvSpPr txBox="1"/>
              <p:nvPr/>
            </p:nvSpPr>
            <p:spPr>
              <a:xfrm>
                <a:off x="3590091" y="1402877"/>
                <a:ext cx="1859863"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Gene annotation</a:t>
                </a:r>
              </a:p>
            </p:txBody>
          </p:sp>
        </p:grpSp>
        <p:grpSp>
          <p:nvGrpSpPr>
            <p:cNvPr id="43" name="Group 42">
              <a:extLst>
                <a:ext uri="{FF2B5EF4-FFF2-40B4-BE49-F238E27FC236}">
                  <a16:creationId xmlns:a16="http://schemas.microsoft.com/office/drawing/2014/main" id="{73867D55-4D39-BB1D-FEEE-7BB01B88BEA4}"/>
                </a:ext>
              </a:extLst>
            </p:cNvPr>
            <p:cNvGrpSpPr/>
            <p:nvPr/>
          </p:nvGrpSpPr>
          <p:grpSpPr>
            <a:xfrm>
              <a:off x="3429346" y="5097476"/>
              <a:ext cx="1883282" cy="644535"/>
              <a:chOff x="3566672" y="1096896"/>
              <a:chExt cx="1883282" cy="644535"/>
            </a:xfrm>
          </p:grpSpPr>
          <p:sp>
            <p:nvSpPr>
              <p:cNvPr id="44" name="Rounded Rectangle 43">
                <a:extLst>
                  <a:ext uri="{FF2B5EF4-FFF2-40B4-BE49-F238E27FC236}">
                    <a16:creationId xmlns:a16="http://schemas.microsoft.com/office/drawing/2014/main" id="{7164E3C7-2177-020E-EDB2-086FED0FD7D0}"/>
                  </a:ext>
                </a:extLst>
              </p:cNvPr>
              <p:cNvSpPr/>
              <p:nvPr/>
            </p:nvSpPr>
            <p:spPr>
              <a:xfrm>
                <a:off x="3566672" y="1123790"/>
                <a:ext cx="1740434" cy="59074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F251C2B0-A736-B54B-A9CC-5ED0F3002519}"/>
                  </a:ext>
                </a:extLst>
              </p:cNvPr>
              <p:cNvSpPr txBox="1"/>
              <p:nvPr/>
            </p:nvSpPr>
            <p:spPr>
              <a:xfrm>
                <a:off x="3916987" y="1096896"/>
                <a:ext cx="1167307"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Mummer</a:t>
                </a:r>
              </a:p>
            </p:txBody>
          </p:sp>
          <p:sp>
            <p:nvSpPr>
              <p:cNvPr id="46" name="TextBox 45">
                <a:extLst>
                  <a:ext uri="{FF2B5EF4-FFF2-40B4-BE49-F238E27FC236}">
                    <a16:creationId xmlns:a16="http://schemas.microsoft.com/office/drawing/2014/main" id="{DC3A98BA-4FF5-C031-D015-D41D1A481C29}"/>
                  </a:ext>
                </a:extLst>
              </p:cNvPr>
              <p:cNvSpPr txBox="1"/>
              <p:nvPr/>
            </p:nvSpPr>
            <p:spPr>
              <a:xfrm>
                <a:off x="3590091" y="1402877"/>
                <a:ext cx="1859863"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Genome alignment</a:t>
                </a:r>
              </a:p>
            </p:txBody>
          </p:sp>
        </p:grpSp>
        <p:grpSp>
          <p:nvGrpSpPr>
            <p:cNvPr id="47" name="Group 46">
              <a:extLst>
                <a:ext uri="{FF2B5EF4-FFF2-40B4-BE49-F238E27FC236}">
                  <a16:creationId xmlns:a16="http://schemas.microsoft.com/office/drawing/2014/main" id="{229F229D-A6EA-938A-6446-3EA21E7E915D}"/>
                </a:ext>
              </a:extLst>
            </p:cNvPr>
            <p:cNvGrpSpPr/>
            <p:nvPr/>
          </p:nvGrpSpPr>
          <p:grpSpPr>
            <a:xfrm>
              <a:off x="1276547" y="3346359"/>
              <a:ext cx="2017900" cy="1272042"/>
              <a:chOff x="3423662" y="775370"/>
              <a:chExt cx="2017900" cy="1272042"/>
            </a:xfrm>
          </p:grpSpPr>
          <p:sp>
            <p:nvSpPr>
              <p:cNvPr id="48" name="Rounded Rectangle 47">
                <a:extLst>
                  <a:ext uri="{FF2B5EF4-FFF2-40B4-BE49-F238E27FC236}">
                    <a16:creationId xmlns:a16="http://schemas.microsoft.com/office/drawing/2014/main" id="{CE07D711-2D35-94F5-C289-C2AD4D73C342}"/>
                  </a:ext>
                </a:extLst>
              </p:cNvPr>
              <p:cNvSpPr/>
              <p:nvPr/>
            </p:nvSpPr>
            <p:spPr>
              <a:xfrm>
                <a:off x="3423662" y="775370"/>
                <a:ext cx="2017900" cy="1272042"/>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CA3CB88A-B14E-5BA2-30A2-2D777E5725AA}"/>
                  </a:ext>
                </a:extLst>
              </p:cNvPr>
              <p:cNvSpPr txBox="1"/>
              <p:nvPr/>
            </p:nvSpPr>
            <p:spPr>
              <a:xfrm>
                <a:off x="3904567" y="812130"/>
                <a:ext cx="1128835"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fasta</a:t>
                </a:r>
                <a:r>
                  <a:rPr lang="en-US" sz="2000" dirty="0">
                    <a:latin typeface="Calibri" panose="020F0502020204030204" pitchFamily="34" charset="0"/>
                    <a:cs typeface="Calibri" panose="020F0502020204030204" pitchFamily="34" charset="0"/>
                  </a:rPr>
                  <a:t> file</a:t>
                </a:r>
              </a:p>
            </p:txBody>
          </p:sp>
          <p:sp>
            <p:nvSpPr>
              <p:cNvPr id="50" name="TextBox 49">
                <a:extLst>
                  <a:ext uri="{FF2B5EF4-FFF2-40B4-BE49-F238E27FC236}">
                    <a16:creationId xmlns:a16="http://schemas.microsoft.com/office/drawing/2014/main" id="{2D3B6946-01E4-E6ED-91B0-57C384589226}"/>
                  </a:ext>
                </a:extLst>
              </p:cNvPr>
              <p:cNvSpPr txBox="1"/>
              <p:nvPr/>
            </p:nvSpPr>
            <p:spPr>
              <a:xfrm>
                <a:off x="3590092" y="1189375"/>
                <a:ext cx="1851470" cy="83099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Genome sequence of second parent from another group</a:t>
                </a:r>
              </a:p>
            </p:txBody>
          </p:sp>
        </p:grpSp>
        <p:sp>
          <p:nvSpPr>
            <p:cNvPr id="51" name="Down Arrow 50">
              <a:extLst>
                <a:ext uri="{FF2B5EF4-FFF2-40B4-BE49-F238E27FC236}">
                  <a16:creationId xmlns:a16="http://schemas.microsoft.com/office/drawing/2014/main" id="{93D0ACD2-A619-6F90-89A5-68B6BA283C31}"/>
                </a:ext>
              </a:extLst>
            </p:cNvPr>
            <p:cNvSpPr/>
            <p:nvPr/>
          </p:nvSpPr>
          <p:spPr>
            <a:xfrm rot="18905376" flipH="1">
              <a:off x="3360074" y="4535672"/>
              <a:ext cx="282389" cy="5907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a:extLst>
                <a:ext uri="{FF2B5EF4-FFF2-40B4-BE49-F238E27FC236}">
                  <a16:creationId xmlns:a16="http://schemas.microsoft.com/office/drawing/2014/main" id="{E3BFB9C2-BDB5-48B9-FFFD-92490310C69E}"/>
                </a:ext>
              </a:extLst>
            </p:cNvPr>
            <p:cNvSpPr/>
            <p:nvPr/>
          </p:nvSpPr>
          <p:spPr>
            <a:xfrm rot="1692371">
              <a:off x="4556891" y="3333944"/>
              <a:ext cx="294390" cy="170873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CBC93E2-5FAD-93C1-89DC-4B560D9C81D3}"/>
                </a:ext>
              </a:extLst>
            </p:cNvPr>
            <p:cNvGrpSpPr/>
            <p:nvPr/>
          </p:nvGrpSpPr>
          <p:grpSpPr>
            <a:xfrm>
              <a:off x="8382672" y="5114132"/>
              <a:ext cx="2397929" cy="707886"/>
              <a:chOff x="3566671" y="1097265"/>
              <a:chExt cx="2397929" cy="707886"/>
            </a:xfrm>
          </p:grpSpPr>
          <p:sp>
            <p:nvSpPr>
              <p:cNvPr id="54" name="Rounded Rectangle 53">
                <a:extLst>
                  <a:ext uri="{FF2B5EF4-FFF2-40B4-BE49-F238E27FC236}">
                    <a16:creationId xmlns:a16="http://schemas.microsoft.com/office/drawing/2014/main" id="{E0642358-0C44-9E5D-6960-73A6000B072F}"/>
                  </a:ext>
                </a:extLst>
              </p:cNvPr>
              <p:cNvSpPr/>
              <p:nvPr/>
            </p:nvSpPr>
            <p:spPr>
              <a:xfrm>
                <a:off x="3566671" y="1123790"/>
                <a:ext cx="2397929" cy="59074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507445E-8A4D-98D6-1439-A2BF10932303}"/>
                  </a:ext>
                </a:extLst>
              </p:cNvPr>
              <p:cNvSpPr txBox="1"/>
              <p:nvPr/>
            </p:nvSpPr>
            <p:spPr>
              <a:xfrm>
                <a:off x="4038048" y="1097265"/>
                <a:ext cx="1535677" cy="707886"/>
              </a:xfrm>
              <a:prstGeom prst="rect">
                <a:avLst/>
              </a:prstGeom>
              <a:noFill/>
            </p:spPr>
            <p:txBody>
              <a:bodyPr wrap="none" rtlCol="0">
                <a:spAutoFit/>
              </a:bodyPr>
              <a:lstStyle/>
              <a:p>
                <a:r>
                  <a:rPr lang="en-US" sz="2000" dirty="0" err="1">
                    <a:latin typeface="Calibri" panose="020F0502020204030204" pitchFamily="34" charset="0"/>
                    <a:cs typeface="Calibri" panose="020F0502020204030204" pitchFamily="34" charset="0"/>
                  </a:rPr>
                  <a:t>Assemblytics</a:t>
                </a: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
            <p:nvSpPr>
              <p:cNvPr id="56" name="TextBox 55">
                <a:extLst>
                  <a:ext uri="{FF2B5EF4-FFF2-40B4-BE49-F238E27FC236}">
                    <a16:creationId xmlns:a16="http://schemas.microsoft.com/office/drawing/2014/main" id="{FC7761B5-1B1F-55C7-C220-FBA60015D346}"/>
                  </a:ext>
                </a:extLst>
              </p:cNvPr>
              <p:cNvSpPr txBox="1"/>
              <p:nvPr/>
            </p:nvSpPr>
            <p:spPr>
              <a:xfrm>
                <a:off x="3590091" y="1402877"/>
                <a:ext cx="2374509" cy="338554"/>
              </a:xfrm>
              <a:prstGeom prst="rect">
                <a:avLst/>
              </a:prstGeom>
              <a:noFill/>
            </p:spPr>
            <p:txBody>
              <a:bodyPr wrap="square" rtlCol="0">
                <a:spAutoFit/>
              </a:bodyPr>
              <a:lstStyle/>
              <a:p>
                <a:pPr algn="ctr"/>
                <a:r>
                  <a:rPr lang="en-US" sz="1600" dirty="0">
                    <a:latin typeface="Calibri" panose="020F0502020204030204" pitchFamily="34" charset="0"/>
                    <a:cs typeface="Calibri" panose="020F0502020204030204" pitchFamily="34" charset="0"/>
                  </a:rPr>
                  <a:t>Score structural variants</a:t>
                </a:r>
              </a:p>
            </p:txBody>
          </p:sp>
        </p:grpSp>
        <p:grpSp>
          <p:nvGrpSpPr>
            <p:cNvPr id="57" name="Group 56">
              <a:extLst>
                <a:ext uri="{FF2B5EF4-FFF2-40B4-BE49-F238E27FC236}">
                  <a16:creationId xmlns:a16="http://schemas.microsoft.com/office/drawing/2014/main" id="{DA494E01-6928-2EB8-FE16-8B335AE1762A}"/>
                </a:ext>
              </a:extLst>
            </p:cNvPr>
            <p:cNvGrpSpPr/>
            <p:nvPr/>
          </p:nvGrpSpPr>
          <p:grpSpPr>
            <a:xfrm>
              <a:off x="5948202" y="5114132"/>
              <a:ext cx="1740434" cy="658711"/>
              <a:chOff x="3566672" y="1082720"/>
              <a:chExt cx="1740434" cy="658711"/>
            </a:xfrm>
          </p:grpSpPr>
          <p:sp>
            <p:nvSpPr>
              <p:cNvPr id="58" name="Rounded Rectangle 57">
                <a:extLst>
                  <a:ext uri="{FF2B5EF4-FFF2-40B4-BE49-F238E27FC236}">
                    <a16:creationId xmlns:a16="http://schemas.microsoft.com/office/drawing/2014/main" id="{BAFF0DA4-1645-A216-4304-EA2153696CBD}"/>
                  </a:ext>
                </a:extLst>
              </p:cNvPr>
              <p:cNvSpPr/>
              <p:nvPr/>
            </p:nvSpPr>
            <p:spPr>
              <a:xfrm>
                <a:off x="3566672" y="1123790"/>
                <a:ext cx="1740434" cy="590747"/>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C964B649-DF66-D39C-807F-3EF9AA2018AC}"/>
                  </a:ext>
                </a:extLst>
              </p:cNvPr>
              <p:cNvSpPr txBox="1"/>
              <p:nvPr/>
            </p:nvSpPr>
            <p:spPr>
              <a:xfrm>
                <a:off x="3862047" y="1082720"/>
                <a:ext cx="1160959"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.delta file</a:t>
                </a:r>
              </a:p>
            </p:txBody>
          </p:sp>
          <p:sp>
            <p:nvSpPr>
              <p:cNvPr id="60" name="TextBox 59">
                <a:extLst>
                  <a:ext uri="{FF2B5EF4-FFF2-40B4-BE49-F238E27FC236}">
                    <a16:creationId xmlns:a16="http://schemas.microsoft.com/office/drawing/2014/main" id="{F1A5825A-F124-C5C9-4FBC-4819CA25273E}"/>
                  </a:ext>
                </a:extLst>
              </p:cNvPr>
              <p:cNvSpPr txBox="1"/>
              <p:nvPr/>
            </p:nvSpPr>
            <p:spPr>
              <a:xfrm>
                <a:off x="3796730" y="1402877"/>
                <a:ext cx="1468479"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Alignment file</a:t>
                </a:r>
              </a:p>
            </p:txBody>
          </p:sp>
        </p:grpSp>
        <p:sp>
          <p:nvSpPr>
            <p:cNvPr id="63" name="Down Arrow 62">
              <a:extLst>
                <a:ext uri="{FF2B5EF4-FFF2-40B4-BE49-F238E27FC236}">
                  <a16:creationId xmlns:a16="http://schemas.microsoft.com/office/drawing/2014/main" id="{74EDC47B-11F8-4753-24FE-1AD68BEC010D}"/>
                </a:ext>
              </a:extLst>
            </p:cNvPr>
            <p:cNvSpPr/>
            <p:nvPr/>
          </p:nvSpPr>
          <p:spPr>
            <a:xfrm rot="16200000">
              <a:off x="7906258" y="5195822"/>
              <a:ext cx="282389" cy="4900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C460137-5B8A-61DB-E1A1-32C259B1E147}"/>
                </a:ext>
              </a:extLst>
            </p:cNvPr>
            <p:cNvSpPr/>
            <p:nvPr/>
          </p:nvSpPr>
          <p:spPr>
            <a:xfrm>
              <a:off x="3338320" y="90271"/>
              <a:ext cx="5842427" cy="1926626"/>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a:extLst>
                <a:ext uri="{FF2B5EF4-FFF2-40B4-BE49-F238E27FC236}">
                  <a16:creationId xmlns:a16="http://schemas.microsoft.com/office/drawing/2014/main" id="{85D3725E-7A58-FED9-3D07-12B8A4A5C177}"/>
                </a:ext>
              </a:extLst>
            </p:cNvPr>
            <p:cNvSpPr/>
            <p:nvPr/>
          </p:nvSpPr>
          <p:spPr>
            <a:xfrm rot="16200000">
              <a:off x="5424238" y="5202812"/>
              <a:ext cx="282389" cy="4900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20B5AD15-C698-B0AB-CC8D-92528FD5C111}"/>
                </a:ext>
              </a:extLst>
            </p:cNvPr>
            <p:cNvSpPr txBox="1"/>
            <p:nvPr/>
          </p:nvSpPr>
          <p:spPr>
            <a:xfrm>
              <a:off x="7519076" y="606237"/>
              <a:ext cx="1552036" cy="646331"/>
            </a:xfrm>
            <a:prstGeom prst="rect">
              <a:avLst/>
            </a:prstGeom>
            <a:noFill/>
          </p:spPr>
          <p:txBody>
            <a:bodyPr wrap="square" rtlCol="0">
              <a:spAutoFit/>
            </a:bodyPr>
            <a:lstStyle/>
            <a:p>
              <a:pPr algn="ctr"/>
              <a:r>
                <a:rPr lang="en-US" b="1" dirty="0"/>
                <a:t>Genome Assembly</a:t>
              </a:r>
            </a:p>
          </p:txBody>
        </p:sp>
        <p:sp>
          <p:nvSpPr>
            <p:cNvPr id="67" name="Rectangle 66">
              <a:extLst>
                <a:ext uri="{FF2B5EF4-FFF2-40B4-BE49-F238E27FC236}">
                  <a16:creationId xmlns:a16="http://schemas.microsoft.com/office/drawing/2014/main" id="{BD7002E5-AD0D-9FA6-9148-9483318CEB5A}"/>
                </a:ext>
              </a:extLst>
            </p:cNvPr>
            <p:cNvSpPr/>
            <p:nvPr/>
          </p:nvSpPr>
          <p:spPr>
            <a:xfrm>
              <a:off x="4178832" y="2590472"/>
              <a:ext cx="7049462" cy="2177749"/>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3518D9A0-B943-5289-9B65-B65BB14DA4B6}"/>
                </a:ext>
              </a:extLst>
            </p:cNvPr>
            <p:cNvSpPr txBox="1"/>
            <p:nvPr/>
          </p:nvSpPr>
          <p:spPr>
            <a:xfrm>
              <a:off x="9227951" y="2764164"/>
              <a:ext cx="1906213" cy="923330"/>
            </a:xfrm>
            <a:prstGeom prst="rect">
              <a:avLst/>
            </a:prstGeom>
            <a:noFill/>
          </p:spPr>
          <p:txBody>
            <a:bodyPr wrap="square" rtlCol="0">
              <a:spAutoFit/>
            </a:bodyPr>
            <a:lstStyle/>
            <a:p>
              <a:pPr algn="ctr"/>
              <a:r>
                <a:rPr lang="en-US" b="1" dirty="0"/>
                <a:t>Genome Visualization and Annotation</a:t>
              </a:r>
            </a:p>
          </p:txBody>
        </p:sp>
        <p:sp>
          <p:nvSpPr>
            <p:cNvPr id="69" name="Rectangle 68">
              <a:extLst>
                <a:ext uri="{FF2B5EF4-FFF2-40B4-BE49-F238E27FC236}">
                  <a16:creationId xmlns:a16="http://schemas.microsoft.com/office/drawing/2014/main" id="{CBFDCCE7-58FD-3C55-7285-D4FF9EE742B1}"/>
                </a:ext>
              </a:extLst>
            </p:cNvPr>
            <p:cNvSpPr/>
            <p:nvPr/>
          </p:nvSpPr>
          <p:spPr>
            <a:xfrm>
              <a:off x="1129553" y="4870827"/>
              <a:ext cx="10098741" cy="1246323"/>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D4FB064-FBC7-808C-5648-EB555AF58512}"/>
                </a:ext>
              </a:extLst>
            </p:cNvPr>
            <p:cNvSpPr txBox="1"/>
            <p:nvPr/>
          </p:nvSpPr>
          <p:spPr>
            <a:xfrm>
              <a:off x="1154477" y="4925728"/>
              <a:ext cx="2232972" cy="1200329"/>
            </a:xfrm>
            <a:prstGeom prst="rect">
              <a:avLst/>
            </a:prstGeom>
            <a:noFill/>
          </p:spPr>
          <p:txBody>
            <a:bodyPr wrap="square" rtlCol="0">
              <a:spAutoFit/>
            </a:bodyPr>
            <a:lstStyle/>
            <a:p>
              <a:pPr algn="ctr"/>
              <a:r>
                <a:rPr lang="en-US" b="1" dirty="0"/>
                <a:t>Genome Comparison and Scoring Structural Variation</a:t>
              </a:r>
            </a:p>
          </p:txBody>
        </p:sp>
      </p:grpSp>
    </p:spTree>
    <p:extLst>
      <p:ext uri="{BB962C8B-B14F-4D97-AF65-F5344CB8AC3E}">
        <p14:creationId xmlns:p14="http://schemas.microsoft.com/office/powerpoint/2010/main" val="3167906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9333c23-cac7-42f4-9989-5cee3d4a79c0}" enabled="0" method="" siteId="{e9333c23-cac7-42f4-9989-5cee3d4a79c0}" removed="1"/>
</clbl:labelList>
</file>

<file path=docProps/app.xml><?xml version="1.0" encoding="utf-8"?>
<Properties xmlns="http://schemas.openxmlformats.org/officeDocument/2006/extended-properties" xmlns:vt="http://schemas.openxmlformats.org/officeDocument/2006/docPropsVTypes">
  <TotalTime>407</TotalTime>
  <Words>187</Words>
  <Application>Microsoft Macintosh PowerPoint</Application>
  <PresentationFormat>Widescreen</PresentationFormat>
  <Paragraphs>29</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Barnard-Kubow, Karen Beth - barnarkb</dc:creator>
  <cp:lastModifiedBy>Barnard-Kubow, Karen Beth - barnarkb</cp:lastModifiedBy>
  <cp:revision>1</cp:revision>
  <dcterms:created xsi:type="dcterms:W3CDTF">2025-06-09T18:08:47Z</dcterms:created>
  <dcterms:modified xsi:type="dcterms:W3CDTF">2025-06-12T14:04:06Z</dcterms:modified>
</cp:coreProperties>
</file>