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3"/>
  </p:notes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82D9433-64D2-B847-B904-731AF14F5281}" v="1" dt="2025-06-12T14:04:03.610"/>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6520"/>
    <p:restoredTop sz="94673"/>
  </p:normalViewPr>
  <p:slideViewPr>
    <p:cSldViewPr snapToGrid="0">
      <p:cViewPr varScale="1">
        <p:scale>
          <a:sx n="115" d="100"/>
          <a:sy n="115" d="100"/>
        </p:scale>
        <p:origin x="600" y="20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microsoft.com/office/2016/11/relationships/changesInfo" Target="changesInfos/changesInfo1.xml"/><Relationship Id="rId3" Type="http://schemas.openxmlformats.org/officeDocument/2006/relationships/notesMaster" Target="notesMasters/notesMaster1.xml"/><Relationship Id="rId7"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heme" Target="theme/theme1.xml"/><Relationship Id="rId5" Type="http://schemas.openxmlformats.org/officeDocument/2006/relationships/viewProps" Target="viewProps.xml"/><Relationship Id="rId4" Type="http://schemas.openxmlformats.org/officeDocument/2006/relationships/presProps" Target="presProps.xml"/><Relationship Id="rId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Barnard-Kubow, Karen Beth - barnarkb" userId="2d17eb97-f746-41b7-8ff8-8b62ce1c16c1" providerId="ADAL" clId="{382D9433-64D2-B847-B904-731AF14F5281}"/>
    <pc:docChg chg="custSel modSld">
      <pc:chgData name="Barnard-Kubow, Karen Beth - barnarkb" userId="2d17eb97-f746-41b7-8ff8-8b62ce1c16c1" providerId="ADAL" clId="{382D9433-64D2-B847-B904-731AF14F5281}" dt="2025-06-12T14:04:04.637" v="524" actId="20577"/>
      <pc:docMkLst>
        <pc:docMk/>
      </pc:docMkLst>
      <pc:sldChg chg="modNotesTx">
        <pc:chgData name="Barnard-Kubow, Karen Beth - barnarkb" userId="2d17eb97-f746-41b7-8ff8-8b62ce1c16c1" providerId="ADAL" clId="{382D9433-64D2-B847-B904-731AF14F5281}" dt="2025-06-12T14:04:04.637" v="524" actId="20577"/>
        <pc:sldMkLst>
          <pc:docMk/>
          <pc:sldMk cId="3167906199" sldId="256"/>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5F3FBE3-2DF8-BB41-ACE3-74ACBACD6F84}" type="datetimeFigureOut">
              <a:rPr lang="en-US" smtClean="0"/>
              <a:t>8/27/25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3E04A94-AAA3-034F-BE3E-B3EA69C7221A}" type="slidenum">
              <a:rPr lang="en-US" smtClean="0"/>
              <a:t>‹#›</a:t>
            </a:fld>
            <a:endParaRPr lang="en-US"/>
          </a:p>
        </p:txBody>
      </p:sp>
    </p:spTree>
    <p:extLst>
      <p:ext uri="{BB962C8B-B14F-4D97-AF65-F5344CB8AC3E}">
        <p14:creationId xmlns:p14="http://schemas.microsoft.com/office/powerpoint/2010/main" val="235335886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Slides from: </a:t>
            </a:r>
            <a:r>
              <a:rPr lang="en-US" sz="1200" kern="1200" dirty="0">
                <a:solidFill>
                  <a:schemeClr val="tx1"/>
                </a:solidFill>
                <a:effectLst/>
                <a:latin typeface="+mn-lt"/>
                <a:ea typeface="+mn-ea"/>
                <a:cs typeface="+mn-cs"/>
              </a:rPr>
              <a:t>Using Nanopore sequencing to assemble and compare chloroplast genomes: introducing genomics and bioinformatics into the classroom. Tyler Gandee, Caylin Murray, Alfredo Lopez-Caamal, Isobel Cobb, Laura F. Galloway, Joseph A. Harsh, Karen B. Barnard-Kubow.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Larger dashed boxes outline the three main steps of the Bioinformatic analysis, genome assemble, visualization and annotation of the assembled genome, and genome comparison and scoring of structural variation. Solid boxes indicate programs that are used/run. Smaller dashed files indicate the input/output files that are passed to the programs.</a:t>
            </a:r>
            <a:endParaRPr lang="en-US" dirty="0"/>
          </a:p>
          <a:p>
            <a:endParaRPr lang="en-US" dirty="0"/>
          </a:p>
          <a:p>
            <a:r>
              <a:rPr lang="en-US" dirty="0"/>
              <a:t>Large dashed boxes indicate the three main stages of bioinformatic analysis, including assembly of one parent’s chloroplast genome, visualization and annotation of that genome, and then comparison of the genome with the second parent’s genome obtained from another group with the scoring of structural variants. Smaller solid lined boxes indicate programs used during the analysis, while smaller dashed lined boxes indicate starting and intermediate files used and produced during analysis.</a:t>
            </a:r>
          </a:p>
        </p:txBody>
      </p:sp>
      <p:sp>
        <p:nvSpPr>
          <p:cNvPr id="4" name="Slide Number Placeholder 3"/>
          <p:cNvSpPr>
            <a:spLocks noGrp="1"/>
          </p:cNvSpPr>
          <p:nvPr>
            <p:ph type="sldNum" sz="quarter" idx="5"/>
          </p:nvPr>
        </p:nvSpPr>
        <p:spPr/>
        <p:txBody>
          <a:bodyPr/>
          <a:lstStyle/>
          <a:p>
            <a:fld id="{33E04A94-AAA3-034F-BE3E-B3EA69C7221A}" type="slidenum">
              <a:rPr lang="en-US" smtClean="0"/>
              <a:t>1</a:t>
            </a:fld>
            <a:endParaRPr lang="en-US"/>
          </a:p>
        </p:txBody>
      </p:sp>
    </p:spTree>
    <p:extLst>
      <p:ext uri="{BB962C8B-B14F-4D97-AF65-F5344CB8AC3E}">
        <p14:creationId xmlns:p14="http://schemas.microsoft.com/office/powerpoint/2010/main" val="5348441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0B59F9-8FB6-9055-15BD-310F5B46AA2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BF4EB9D-9102-FB29-4B5F-09F3F292667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B9F353B7-B3E1-BCC0-C8EB-BA14610A28F8}"/>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D1DE8223-9F5A-5E04-92B3-251D664FDF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B1391A-77D3-29E6-F280-9F25CD00948F}"/>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90519937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6568F0-E3B0-976F-D610-D83544298D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4A0CA90-1462-757D-907C-AFD215607BEA}"/>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F783AF8-19A9-011C-5843-A72623725753}"/>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093B4E63-7776-6C22-1F0E-06AEE335B94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8881C1-728C-3143-9C19-340B9869704E}"/>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9287288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0171A02-732E-5B50-63F3-587E61885F2F}"/>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1113D9F-5EF8-7429-704D-0B5AF00F197D}"/>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A8BB0445-ECED-1647-FF50-05E5600BB125}"/>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14C9D38C-D1F9-C242-66EA-822A69D451B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E00C9D3-7346-D724-9A28-F6D7AED52EE6}"/>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8275620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CCDE50-B309-4676-58B9-98DCE8FA4A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FF934AF4-72F3-A6EC-807C-D7EB9B58F99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C8790A2-55E4-0411-5881-48CB96D9F7E3}"/>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A0486431-1CBB-BC41-2DB6-067D5DB849C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DD132F0-5FE8-1245-FB80-A3FD632F5F63}"/>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9976804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B31724-84D1-9727-5AF0-507F3F399194}"/>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C9947039-B926-9E1C-45C9-A80911A96B6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68E8163-2EB3-72A6-DA60-CB9A491990D3}"/>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AC8DD481-08AB-F62F-D173-04CFEC4F8A4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AC1C54C-4FC4-35ED-A56D-27EA6717C97B}"/>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95954960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1C4F01-6FD7-AB39-5F4A-9EF381BFE3C2}"/>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D7EB88E-FD54-ED1D-202A-7964D7E2833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1208252C-9385-7899-0A68-8287C6BE3890}"/>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B097F3-3D68-DB56-1550-9617EBCBC9DE}"/>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6" name="Footer Placeholder 5">
            <a:extLst>
              <a:ext uri="{FF2B5EF4-FFF2-40B4-BE49-F238E27FC236}">
                <a16:creationId xmlns:a16="http://schemas.microsoft.com/office/drawing/2014/main" id="{DF70640B-72E9-CBF2-4362-1DF05458494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4D22BE9-8BAE-21FD-8C7E-6D09E370A2FC}"/>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193298354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7386523-F763-6904-9D44-ADC0074F176D}"/>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106DDF9B-1AB7-E9AB-29D7-CB264C4D19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7A722A-6BAE-C072-906C-9EAC89BF84D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5EAF6C37-A423-8CD1-FC37-85117B789F37}"/>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E38078A-1013-E41E-40D8-A40E7B98537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56706B5-DC4F-92F7-F304-A7C9AA0751CC}"/>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8" name="Footer Placeholder 7">
            <a:extLst>
              <a:ext uri="{FF2B5EF4-FFF2-40B4-BE49-F238E27FC236}">
                <a16:creationId xmlns:a16="http://schemas.microsoft.com/office/drawing/2014/main" id="{D651A620-D1C2-8A7A-3C7C-2BAB971AE7CA}"/>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1A8E6C6E-F204-53D5-1613-814F4E67D84A}"/>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63063363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F24C1F1-5B31-E7D2-ABCD-E41267D793B1}"/>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7F365D9E-23E9-78F6-7B23-445B1E1B97E2}"/>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4" name="Footer Placeholder 3">
            <a:extLst>
              <a:ext uri="{FF2B5EF4-FFF2-40B4-BE49-F238E27FC236}">
                <a16:creationId xmlns:a16="http://schemas.microsoft.com/office/drawing/2014/main" id="{592C8AF7-4A67-C732-3B47-96B6C33C5C5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211E9DD-E059-0A1E-7D5F-90E200FF7F90}"/>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15735530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0CAAEF53-797F-6A38-4860-199E9550DFFD}"/>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3" name="Footer Placeholder 2">
            <a:extLst>
              <a:ext uri="{FF2B5EF4-FFF2-40B4-BE49-F238E27FC236}">
                <a16:creationId xmlns:a16="http://schemas.microsoft.com/office/drawing/2014/main" id="{F13DC54C-3187-9244-9417-4AC5EB68A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8856625-7232-6D52-7B77-09F087342314}"/>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39526915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EA744B-6367-8DE6-B1B1-D2A2981AB800}"/>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72A9485-34ED-D6EB-B302-A1BDC39AEAC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3AF8369-40A3-B0CE-0A38-F0952DF9D5B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D6692B5-AD0C-2852-5CAF-6793AC235246}"/>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6" name="Footer Placeholder 5">
            <a:extLst>
              <a:ext uri="{FF2B5EF4-FFF2-40B4-BE49-F238E27FC236}">
                <a16:creationId xmlns:a16="http://schemas.microsoft.com/office/drawing/2014/main" id="{8299FE75-DA5C-F935-4E2D-E08FF43E9E9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EA8B91C-0DFB-9DDB-E48F-83B60321EEF6}"/>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42795081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5626AD-1220-B7B1-8641-218F1A3D3B7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51B6EAA8-051D-0CDF-ED71-4EC310E9EE9A}"/>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EAF67EAA-D47C-4CB0-5A33-226EE9986EB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1133A99-30AA-0C8A-D8AF-4BA9CDFEBA7C}"/>
              </a:ext>
            </a:extLst>
          </p:cNvPr>
          <p:cNvSpPr>
            <a:spLocks noGrp="1"/>
          </p:cNvSpPr>
          <p:nvPr>
            <p:ph type="dt" sz="half" idx="10"/>
          </p:nvPr>
        </p:nvSpPr>
        <p:spPr/>
        <p:txBody>
          <a:bodyPr/>
          <a:lstStyle/>
          <a:p>
            <a:fld id="{AE933607-FF16-4D4F-96F4-15994D954505}" type="datetimeFigureOut">
              <a:rPr lang="en-US" smtClean="0"/>
              <a:t>8/27/25</a:t>
            </a:fld>
            <a:endParaRPr lang="en-US"/>
          </a:p>
        </p:txBody>
      </p:sp>
      <p:sp>
        <p:nvSpPr>
          <p:cNvPr id="6" name="Footer Placeholder 5">
            <a:extLst>
              <a:ext uri="{FF2B5EF4-FFF2-40B4-BE49-F238E27FC236}">
                <a16:creationId xmlns:a16="http://schemas.microsoft.com/office/drawing/2014/main" id="{B9E73CF8-610C-18B7-77F0-B50C9E2E44E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3B8D83E-A964-31DD-D488-520A6C2C642B}"/>
              </a:ext>
            </a:extLst>
          </p:cNvPr>
          <p:cNvSpPr>
            <a:spLocks noGrp="1"/>
          </p:cNvSpPr>
          <p:nvPr>
            <p:ph type="sldNum" sz="quarter" idx="12"/>
          </p:nvPr>
        </p:nvSpPr>
        <p:spPr/>
        <p:txBody>
          <a:bodyPr/>
          <a:lstStyle/>
          <a:p>
            <a:fld id="{8DDEEF15-DAF4-D540-A925-2D6E739C12C2}" type="slidenum">
              <a:rPr lang="en-US" smtClean="0"/>
              <a:t>‹#›</a:t>
            </a:fld>
            <a:endParaRPr lang="en-US"/>
          </a:p>
        </p:txBody>
      </p:sp>
    </p:spTree>
    <p:extLst>
      <p:ext uri="{BB962C8B-B14F-4D97-AF65-F5344CB8AC3E}">
        <p14:creationId xmlns:p14="http://schemas.microsoft.com/office/powerpoint/2010/main" val="258007792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8455C332-8394-5C2D-412C-4C67A411BED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48CD4EA-FEC2-733C-0C9A-4D637B12A329}"/>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678030A-DBE6-1F1B-0B69-543A7620702B}"/>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AE933607-FF16-4D4F-96F4-15994D954505}" type="datetimeFigureOut">
              <a:rPr lang="en-US" smtClean="0"/>
              <a:t>8/27/25</a:t>
            </a:fld>
            <a:endParaRPr lang="en-US"/>
          </a:p>
        </p:txBody>
      </p:sp>
      <p:sp>
        <p:nvSpPr>
          <p:cNvPr id="5" name="Footer Placeholder 4">
            <a:extLst>
              <a:ext uri="{FF2B5EF4-FFF2-40B4-BE49-F238E27FC236}">
                <a16:creationId xmlns:a16="http://schemas.microsoft.com/office/drawing/2014/main" id="{555D194F-5DAE-40EB-4F21-7647F39AEAE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EB37746-CC38-DB6A-C280-09936F9AD3E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DDEEF15-DAF4-D540-A925-2D6E739C12C2}" type="slidenum">
              <a:rPr lang="en-US" smtClean="0"/>
              <a:t>‹#›</a:t>
            </a:fld>
            <a:endParaRPr lang="en-US"/>
          </a:p>
        </p:txBody>
      </p:sp>
    </p:spTree>
    <p:extLst>
      <p:ext uri="{BB962C8B-B14F-4D97-AF65-F5344CB8AC3E}">
        <p14:creationId xmlns:p14="http://schemas.microsoft.com/office/powerpoint/2010/main" val="380856932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1" name="Group 70">
            <a:extLst>
              <a:ext uri="{FF2B5EF4-FFF2-40B4-BE49-F238E27FC236}">
                <a16:creationId xmlns:a16="http://schemas.microsoft.com/office/drawing/2014/main" id="{E7E818F9-1A22-068D-C8E3-6033555D32BF}"/>
              </a:ext>
            </a:extLst>
          </p:cNvPr>
          <p:cNvGrpSpPr/>
          <p:nvPr/>
        </p:nvGrpSpPr>
        <p:grpSpPr>
          <a:xfrm>
            <a:off x="1129553" y="90271"/>
            <a:ext cx="10098741" cy="6035786"/>
            <a:chOff x="1129553" y="90271"/>
            <a:chExt cx="10098741" cy="6035786"/>
          </a:xfrm>
        </p:grpSpPr>
        <p:grpSp>
          <p:nvGrpSpPr>
            <p:cNvPr id="10" name="Group 9">
              <a:extLst>
                <a:ext uri="{FF2B5EF4-FFF2-40B4-BE49-F238E27FC236}">
                  <a16:creationId xmlns:a16="http://schemas.microsoft.com/office/drawing/2014/main" id="{3262D027-F369-0633-563C-A99C49949F30}"/>
                </a:ext>
              </a:extLst>
            </p:cNvPr>
            <p:cNvGrpSpPr/>
            <p:nvPr/>
          </p:nvGrpSpPr>
          <p:grpSpPr>
            <a:xfrm>
              <a:off x="3566672" y="1070002"/>
              <a:ext cx="1613647" cy="671429"/>
              <a:chOff x="3566672" y="1070002"/>
              <a:chExt cx="1613647" cy="671429"/>
            </a:xfrm>
          </p:grpSpPr>
          <p:sp>
            <p:nvSpPr>
              <p:cNvPr id="4" name="Rounded Rectangle 3">
                <a:extLst>
                  <a:ext uri="{FF2B5EF4-FFF2-40B4-BE49-F238E27FC236}">
                    <a16:creationId xmlns:a16="http://schemas.microsoft.com/office/drawing/2014/main" id="{088BED36-4DC8-42F0-E7EF-76AB758FEF7F}"/>
                  </a:ext>
                </a:extLst>
              </p:cNvPr>
              <p:cNvSpPr/>
              <p:nvPr/>
            </p:nvSpPr>
            <p:spPr>
              <a:xfrm>
                <a:off x="3566672" y="1123790"/>
                <a:ext cx="1613647"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4D66551F-E83F-CBB4-3989-6443DBA58FB4}"/>
                  </a:ext>
                </a:extLst>
              </p:cNvPr>
              <p:cNvSpPr txBox="1"/>
              <p:nvPr/>
            </p:nvSpPr>
            <p:spPr>
              <a:xfrm>
                <a:off x="3751457" y="1070002"/>
                <a:ext cx="1157689" cy="400110"/>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rPr>
                  <a:t>Nanoplot</a:t>
                </a:r>
                <a:endParaRPr lang="en-US" sz="2000" dirty="0">
                  <a:latin typeface="Calibri" panose="020F0502020204030204" pitchFamily="34" charset="0"/>
                  <a:cs typeface="Calibri" panose="020F0502020204030204" pitchFamily="34" charset="0"/>
                </a:endParaRPr>
              </a:p>
            </p:txBody>
          </p:sp>
          <p:sp>
            <p:nvSpPr>
              <p:cNvPr id="9" name="TextBox 8">
                <a:extLst>
                  <a:ext uri="{FF2B5EF4-FFF2-40B4-BE49-F238E27FC236}">
                    <a16:creationId xmlns:a16="http://schemas.microsoft.com/office/drawing/2014/main" id="{F354EE98-5CF5-A44A-3267-2A56B85B3891}"/>
                  </a:ext>
                </a:extLst>
              </p:cNvPr>
              <p:cNvSpPr txBox="1"/>
              <p:nvPr/>
            </p:nvSpPr>
            <p:spPr>
              <a:xfrm>
                <a:off x="3711116" y="1402877"/>
                <a:ext cx="1334010"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Quality check</a:t>
                </a:r>
              </a:p>
            </p:txBody>
          </p:sp>
        </p:grpSp>
        <p:grpSp>
          <p:nvGrpSpPr>
            <p:cNvPr id="11" name="Group 10">
              <a:extLst>
                <a:ext uri="{FF2B5EF4-FFF2-40B4-BE49-F238E27FC236}">
                  <a16:creationId xmlns:a16="http://schemas.microsoft.com/office/drawing/2014/main" id="{7CD51CF0-35EB-FBF1-07CE-44672E03950E}"/>
                </a:ext>
              </a:extLst>
            </p:cNvPr>
            <p:cNvGrpSpPr/>
            <p:nvPr/>
          </p:nvGrpSpPr>
          <p:grpSpPr>
            <a:xfrm>
              <a:off x="5519001" y="1318574"/>
              <a:ext cx="1763854" cy="671429"/>
              <a:chOff x="3566672" y="1070002"/>
              <a:chExt cx="1763854" cy="671429"/>
            </a:xfrm>
          </p:grpSpPr>
          <p:sp>
            <p:nvSpPr>
              <p:cNvPr id="12" name="Rounded Rectangle 11">
                <a:extLst>
                  <a:ext uri="{FF2B5EF4-FFF2-40B4-BE49-F238E27FC236}">
                    <a16:creationId xmlns:a16="http://schemas.microsoft.com/office/drawing/2014/main" id="{B5575045-0C05-D077-D207-0D00B66B1EBF}"/>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TextBox 12">
                <a:extLst>
                  <a:ext uri="{FF2B5EF4-FFF2-40B4-BE49-F238E27FC236}">
                    <a16:creationId xmlns:a16="http://schemas.microsoft.com/office/drawing/2014/main" id="{5506803B-F258-09F6-F8DA-4DE7BD174BC6}"/>
                  </a:ext>
                </a:extLst>
              </p:cNvPr>
              <p:cNvSpPr txBox="1"/>
              <p:nvPr/>
            </p:nvSpPr>
            <p:spPr>
              <a:xfrm>
                <a:off x="4141420" y="1070002"/>
                <a:ext cx="60311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Flye</a:t>
                </a:r>
              </a:p>
            </p:txBody>
          </p:sp>
          <p:sp>
            <p:nvSpPr>
              <p:cNvPr id="14" name="TextBox 13">
                <a:extLst>
                  <a:ext uri="{FF2B5EF4-FFF2-40B4-BE49-F238E27FC236}">
                    <a16:creationId xmlns:a16="http://schemas.microsoft.com/office/drawing/2014/main" id="{BBB62111-A55C-3E65-7844-C561D404EC9A}"/>
                  </a:ext>
                </a:extLst>
              </p:cNvPr>
              <p:cNvSpPr txBox="1"/>
              <p:nvPr/>
            </p:nvSpPr>
            <p:spPr>
              <a:xfrm>
                <a:off x="3590092" y="1402877"/>
                <a:ext cx="174043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assembly</a:t>
                </a:r>
              </a:p>
            </p:txBody>
          </p:sp>
        </p:grpSp>
        <p:grpSp>
          <p:nvGrpSpPr>
            <p:cNvPr id="17" name="Group 16">
              <a:extLst>
                <a:ext uri="{FF2B5EF4-FFF2-40B4-BE49-F238E27FC236}">
                  <a16:creationId xmlns:a16="http://schemas.microsoft.com/office/drawing/2014/main" id="{1876C23E-B434-BA8C-CF69-1C177EA28C2D}"/>
                </a:ext>
              </a:extLst>
            </p:cNvPr>
            <p:cNvGrpSpPr/>
            <p:nvPr/>
          </p:nvGrpSpPr>
          <p:grpSpPr>
            <a:xfrm>
              <a:off x="5045125" y="130979"/>
              <a:ext cx="2214311" cy="644535"/>
              <a:chOff x="3566671" y="1096896"/>
              <a:chExt cx="2214311" cy="644535"/>
            </a:xfrm>
          </p:grpSpPr>
          <p:sp>
            <p:nvSpPr>
              <p:cNvPr id="18" name="Rounded Rectangle 17">
                <a:extLst>
                  <a:ext uri="{FF2B5EF4-FFF2-40B4-BE49-F238E27FC236}">
                    <a16:creationId xmlns:a16="http://schemas.microsoft.com/office/drawing/2014/main" id="{3C396A81-E572-AFF7-D713-17AAC4048A59}"/>
                  </a:ext>
                </a:extLst>
              </p:cNvPr>
              <p:cNvSpPr/>
              <p:nvPr/>
            </p:nvSpPr>
            <p:spPr>
              <a:xfrm>
                <a:off x="3566671" y="1123790"/>
                <a:ext cx="2054921" cy="590747"/>
              </a:xfrm>
              <a:prstGeom prst="roundRect">
                <a:avLst/>
              </a:prstGeom>
              <a:noFill/>
              <a:ln>
                <a:solidFill>
                  <a:schemeClr val="accent1">
                    <a:shade val="15000"/>
                  </a:schemeClr>
                </a:solidFill>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TextBox 18">
                <a:extLst>
                  <a:ext uri="{FF2B5EF4-FFF2-40B4-BE49-F238E27FC236}">
                    <a16:creationId xmlns:a16="http://schemas.microsoft.com/office/drawing/2014/main" id="{8B5F0BC4-6F81-9A1C-33D8-C55BD80FB3AF}"/>
                  </a:ext>
                </a:extLst>
              </p:cNvPr>
              <p:cNvSpPr txBox="1"/>
              <p:nvPr/>
            </p:nvSpPr>
            <p:spPr>
              <a:xfrm>
                <a:off x="4063968" y="1096896"/>
                <a:ext cx="1119409" cy="400110"/>
              </a:xfrm>
              <a:prstGeom prst="rect">
                <a:avLst/>
              </a:prstGeom>
              <a:noFill/>
              <a:ln>
                <a:noFill/>
                <a:prstDash val="dash"/>
              </a:ln>
            </p:spPr>
            <p:txBody>
              <a:bodyPr wrap="none" rtlCol="0">
                <a:spAutoFit/>
              </a:bodyPr>
              <a:lstStyle/>
              <a:p>
                <a:r>
                  <a:rPr lang="en-US" sz="2000" dirty="0" err="1">
                    <a:latin typeface="Calibri" panose="020F0502020204030204" pitchFamily="34" charset="0"/>
                    <a:cs typeface="Calibri" panose="020F0502020204030204" pitchFamily="34" charset="0"/>
                  </a:rPr>
                  <a:t>Fastq</a:t>
                </a:r>
                <a:r>
                  <a:rPr lang="en-US" sz="2000" dirty="0">
                    <a:latin typeface="Calibri" panose="020F0502020204030204" pitchFamily="34" charset="0"/>
                    <a:cs typeface="Calibri" panose="020F0502020204030204" pitchFamily="34" charset="0"/>
                  </a:rPr>
                  <a:t> file</a:t>
                </a:r>
              </a:p>
            </p:txBody>
          </p:sp>
          <p:sp>
            <p:nvSpPr>
              <p:cNvPr id="20" name="TextBox 19">
                <a:extLst>
                  <a:ext uri="{FF2B5EF4-FFF2-40B4-BE49-F238E27FC236}">
                    <a16:creationId xmlns:a16="http://schemas.microsoft.com/office/drawing/2014/main" id="{12ADFF3C-C3E9-B2A3-DF89-B616B95FE28B}"/>
                  </a:ext>
                </a:extLst>
              </p:cNvPr>
              <p:cNvSpPr txBox="1"/>
              <p:nvPr/>
            </p:nvSpPr>
            <p:spPr>
              <a:xfrm>
                <a:off x="3590092" y="1402877"/>
                <a:ext cx="2190890" cy="338554"/>
              </a:xfrm>
              <a:prstGeom prst="rect">
                <a:avLst/>
              </a:prstGeom>
              <a:noFill/>
              <a:ln>
                <a:noFill/>
                <a:prstDash val="dash"/>
              </a:ln>
            </p:spPr>
            <p:txBody>
              <a:bodyPr wrap="square" rtlCol="0">
                <a:spAutoFit/>
              </a:bodyPr>
              <a:lstStyle/>
              <a:p>
                <a:r>
                  <a:rPr lang="en-US" sz="1600" dirty="0">
                    <a:latin typeface="Calibri" panose="020F0502020204030204" pitchFamily="34" charset="0"/>
                    <a:cs typeface="Calibri" panose="020F0502020204030204" pitchFamily="34" charset="0"/>
                  </a:rPr>
                  <a:t>Reads from sequencer</a:t>
                </a:r>
              </a:p>
            </p:txBody>
          </p:sp>
        </p:grpSp>
        <p:sp>
          <p:nvSpPr>
            <p:cNvPr id="21" name="Bent Arrow 20">
              <a:extLst>
                <a:ext uri="{FF2B5EF4-FFF2-40B4-BE49-F238E27FC236}">
                  <a16:creationId xmlns:a16="http://schemas.microsoft.com/office/drawing/2014/main" id="{6C116FBC-4354-99B2-4A09-D15780421723}"/>
                </a:ext>
              </a:extLst>
            </p:cNvPr>
            <p:cNvSpPr/>
            <p:nvPr/>
          </p:nvSpPr>
          <p:spPr>
            <a:xfrm rot="5400000" flipV="1">
              <a:off x="4164927" y="372335"/>
              <a:ext cx="672353" cy="590748"/>
            </a:xfrm>
            <a:prstGeom prst="ben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
          <p:nvSpPr>
            <p:cNvPr id="22" name="Down Arrow 21">
              <a:extLst>
                <a:ext uri="{FF2B5EF4-FFF2-40B4-BE49-F238E27FC236}">
                  <a16:creationId xmlns:a16="http://schemas.microsoft.com/office/drawing/2014/main" id="{2ABBE4B8-6AC7-737D-A10D-80BA11A9D13B}"/>
                </a:ext>
              </a:extLst>
            </p:cNvPr>
            <p:cNvSpPr/>
            <p:nvPr/>
          </p:nvSpPr>
          <p:spPr>
            <a:xfrm>
              <a:off x="6239435" y="828416"/>
              <a:ext cx="282389" cy="473953"/>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 name="Group 22">
              <a:extLst>
                <a:ext uri="{FF2B5EF4-FFF2-40B4-BE49-F238E27FC236}">
                  <a16:creationId xmlns:a16="http://schemas.microsoft.com/office/drawing/2014/main" id="{CC0BD4A5-C245-C93B-3F09-D3AEA0591F51}"/>
                </a:ext>
              </a:extLst>
            </p:cNvPr>
            <p:cNvGrpSpPr/>
            <p:nvPr/>
          </p:nvGrpSpPr>
          <p:grpSpPr>
            <a:xfrm>
              <a:off x="4495680" y="2627638"/>
              <a:ext cx="1763854" cy="658711"/>
              <a:chOff x="3566672" y="1082720"/>
              <a:chExt cx="1763854" cy="658711"/>
            </a:xfrm>
          </p:grpSpPr>
          <p:sp>
            <p:nvSpPr>
              <p:cNvPr id="24" name="Rounded Rectangle 23">
                <a:extLst>
                  <a:ext uri="{FF2B5EF4-FFF2-40B4-BE49-F238E27FC236}">
                    <a16:creationId xmlns:a16="http://schemas.microsoft.com/office/drawing/2014/main" id="{4EDC6FB8-8607-596C-F41E-D3F3DC84954F}"/>
                  </a:ext>
                </a:extLst>
              </p:cNvPr>
              <p:cNvSpPr/>
              <p:nvPr/>
            </p:nvSpPr>
            <p:spPr>
              <a:xfrm>
                <a:off x="3566672" y="1123790"/>
                <a:ext cx="1740434"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5" name="TextBox 24">
                <a:extLst>
                  <a:ext uri="{FF2B5EF4-FFF2-40B4-BE49-F238E27FC236}">
                    <a16:creationId xmlns:a16="http://schemas.microsoft.com/office/drawing/2014/main" id="{42244663-ED94-EB95-DFC6-1B9B38EE8D93}"/>
                  </a:ext>
                </a:extLst>
              </p:cNvPr>
              <p:cNvSpPr txBox="1"/>
              <p:nvPr/>
            </p:nvSpPr>
            <p:spPr>
              <a:xfrm>
                <a:off x="3862047" y="1082720"/>
                <a:ext cx="112883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fasta</a:t>
                </a:r>
                <a:r>
                  <a:rPr lang="en-US" sz="2000" dirty="0">
                    <a:latin typeface="Calibri" panose="020F0502020204030204" pitchFamily="34" charset="0"/>
                    <a:cs typeface="Calibri" panose="020F0502020204030204" pitchFamily="34" charset="0"/>
                  </a:rPr>
                  <a:t> file</a:t>
                </a:r>
              </a:p>
            </p:txBody>
          </p:sp>
          <p:sp>
            <p:nvSpPr>
              <p:cNvPr id="26" name="TextBox 25">
                <a:extLst>
                  <a:ext uri="{FF2B5EF4-FFF2-40B4-BE49-F238E27FC236}">
                    <a16:creationId xmlns:a16="http://schemas.microsoft.com/office/drawing/2014/main" id="{35DD5C69-1B55-BC61-50C4-CAB7435545DD}"/>
                  </a:ext>
                </a:extLst>
              </p:cNvPr>
              <p:cNvSpPr txBox="1"/>
              <p:nvPr/>
            </p:nvSpPr>
            <p:spPr>
              <a:xfrm>
                <a:off x="3590092" y="1402877"/>
                <a:ext cx="1740434"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sequence</a:t>
                </a:r>
              </a:p>
            </p:txBody>
          </p:sp>
        </p:grpSp>
        <p:grpSp>
          <p:nvGrpSpPr>
            <p:cNvPr id="27" name="Group 26">
              <a:extLst>
                <a:ext uri="{FF2B5EF4-FFF2-40B4-BE49-F238E27FC236}">
                  <a16:creationId xmlns:a16="http://schemas.microsoft.com/office/drawing/2014/main" id="{241F9287-C6AB-42AA-D1D8-52B799F8384E}"/>
                </a:ext>
              </a:extLst>
            </p:cNvPr>
            <p:cNvGrpSpPr/>
            <p:nvPr/>
          </p:nvGrpSpPr>
          <p:grpSpPr>
            <a:xfrm>
              <a:off x="6726477" y="2623039"/>
              <a:ext cx="2030276" cy="649512"/>
              <a:chOff x="3566672" y="1091919"/>
              <a:chExt cx="2030276" cy="649512"/>
            </a:xfrm>
          </p:grpSpPr>
          <p:sp>
            <p:nvSpPr>
              <p:cNvPr id="28" name="Rounded Rectangle 27">
                <a:extLst>
                  <a:ext uri="{FF2B5EF4-FFF2-40B4-BE49-F238E27FC236}">
                    <a16:creationId xmlns:a16="http://schemas.microsoft.com/office/drawing/2014/main" id="{B8FD2AE8-D504-9D37-CD01-5C6FDE0CA5AE}"/>
                  </a:ext>
                </a:extLst>
              </p:cNvPr>
              <p:cNvSpPr/>
              <p:nvPr/>
            </p:nvSpPr>
            <p:spPr>
              <a:xfrm>
                <a:off x="3566672" y="1123790"/>
                <a:ext cx="2006856"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9" name="TextBox 28">
                <a:extLst>
                  <a:ext uri="{FF2B5EF4-FFF2-40B4-BE49-F238E27FC236}">
                    <a16:creationId xmlns:a16="http://schemas.microsoft.com/office/drawing/2014/main" id="{9362464A-7A78-B19F-F6B4-89C02470529E}"/>
                  </a:ext>
                </a:extLst>
              </p:cNvPr>
              <p:cNvSpPr txBox="1"/>
              <p:nvPr/>
            </p:nvSpPr>
            <p:spPr>
              <a:xfrm>
                <a:off x="4094168" y="1091919"/>
                <a:ext cx="95186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gfa</a:t>
                </a:r>
                <a:r>
                  <a:rPr lang="en-US" sz="2000" dirty="0">
                    <a:latin typeface="Calibri" panose="020F0502020204030204" pitchFamily="34" charset="0"/>
                    <a:cs typeface="Calibri" panose="020F0502020204030204" pitchFamily="34" charset="0"/>
                  </a:rPr>
                  <a:t> file</a:t>
                </a:r>
              </a:p>
            </p:txBody>
          </p:sp>
          <p:sp>
            <p:nvSpPr>
              <p:cNvPr id="30" name="TextBox 29">
                <a:extLst>
                  <a:ext uri="{FF2B5EF4-FFF2-40B4-BE49-F238E27FC236}">
                    <a16:creationId xmlns:a16="http://schemas.microsoft.com/office/drawing/2014/main" id="{8B34DF84-35B3-AC46-0F44-B5ED09B928B0}"/>
                  </a:ext>
                </a:extLst>
              </p:cNvPr>
              <p:cNvSpPr txBox="1"/>
              <p:nvPr/>
            </p:nvSpPr>
            <p:spPr>
              <a:xfrm>
                <a:off x="3590091" y="1402877"/>
                <a:ext cx="2006857"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visualization</a:t>
                </a:r>
              </a:p>
            </p:txBody>
          </p:sp>
        </p:grpSp>
        <p:sp>
          <p:nvSpPr>
            <p:cNvPr id="31" name="Down Arrow 30">
              <a:extLst>
                <a:ext uri="{FF2B5EF4-FFF2-40B4-BE49-F238E27FC236}">
                  <a16:creationId xmlns:a16="http://schemas.microsoft.com/office/drawing/2014/main" id="{75A9BC8A-C059-DE2A-9C58-2398D8987CA8}"/>
                </a:ext>
              </a:extLst>
            </p:cNvPr>
            <p:cNvSpPr/>
            <p:nvPr/>
          </p:nvSpPr>
          <p:spPr>
            <a:xfrm rot="2569879">
              <a:off x="5444578" y="2022850"/>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Down Arrow 31">
              <a:extLst>
                <a:ext uri="{FF2B5EF4-FFF2-40B4-BE49-F238E27FC236}">
                  <a16:creationId xmlns:a16="http://schemas.microsoft.com/office/drawing/2014/main" id="{E4750E5D-F311-50BA-303A-317907B3D30A}"/>
                </a:ext>
              </a:extLst>
            </p:cNvPr>
            <p:cNvSpPr/>
            <p:nvPr/>
          </p:nvSpPr>
          <p:spPr>
            <a:xfrm rot="19030121" flipH="1">
              <a:off x="7043430" y="2021407"/>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3" name="Group 32">
              <a:extLst>
                <a:ext uri="{FF2B5EF4-FFF2-40B4-BE49-F238E27FC236}">
                  <a16:creationId xmlns:a16="http://schemas.microsoft.com/office/drawing/2014/main" id="{38DFF24C-9390-E1D4-58E4-988C944EB3C0}"/>
                </a:ext>
              </a:extLst>
            </p:cNvPr>
            <p:cNvGrpSpPr/>
            <p:nvPr/>
          </p:nvGrpSpPr>
          <p:grpSpPr>
            <a:xfrm>
              <a:off x="7965815" y="4012616"/>
              <a:ext cx="2187175" cy="634255"/>
              <a:chOff x="3566671" y="1107176"/>
              <a:chExt cx="2187175" cy="634255"/>
            </a:xfrm>
          </p:grpSpPr>
          <p:sp>
            <p:nvSpPr>
              <p:cNvPr id="34" name="Rounded Rectangle 33">
                <a:extLst>
                  <a:ext uri="{FF2B5EF4-FFF2-40B4-BE49-F238E27FC236}">
                    <a16:creationId xmlns:a16="http://schemas.microsoft.com/office/drawing/2014/main" id="{2644FBDD-2978-48C3-9296-BE27B3C58DAA}"/>
                  </a:ext>
                </a:extLst>
              </p:cNvPr>
              <p:cNvSpPr/>
              <p:nvPr/>
            </p:nvSpPr>
            <p:spPr>
              <a:xfrm>
                <a:off x="3566671" y="1123790"/>
                <a:ext cx="2038155"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5" name="TextBox 34">
                <a:extLst>
                  <a:ext uri="{FF2B5EF4-FFF2-40B4-BE49-F238E27FC236}">
                    <a16:creationId xmlns:a16="http://schemas.microsoft.com/office/drawing/2014/main" id="{3E352BD4-543C-3DFC-025A-26C5D4324C7E}"/>
                  </a:ext>
                </a:extLst>
              </p:cNvPr>
              <p:cNvSpPr txBox="1"/>
              <p:nvPr/>
            </p:nvSpPr>
            <p:spPr>
              <a:xfrm>
                <a:off x="4042426" y="1107176"/>
                <a:ext cx="1086644"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Bandage</a:t>
                </a:r>
              </a:p>
            </p:txBody>
          </p:sp>
          <p:sp>
            <p:nvSpPr>
              <p:cNvPr id="36" name="TextBox 35">
                <a:extLst>
                  <a:ext uri="{FF2B5EF4-FFF2-40B4-BE49-F238E27FC236}">
                    <a16:creationId xmlns:a16="http://schemas.microsoft.com/office/drawing/2014/main" id="{EDC3E54B-B15D-EA15-C466-E3D0783B5B24}"/>
                  </a:ext>
                </a:extLst>
              </p:cNvPr>
              <p:cNvSpPr txBox="1"/>
              <p:nvPr/>
            </p:nvSpPr>
            <p:spPr>
              <a:xfrm>
                <a:off x="3590091" y="1402877"/>
                <a:ext cx="2163755"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Assembly visualization</a:t>
                </a:r>
              </a:p>
            </p:txBody>
          </p:sp>
        </p:grpSp>
        <p:sp>
          <p:nvSpPr>
            <p:cNvPr id="37" name="Down Arrow 36">
              <a:extLst>
                <a:ext uri="{FF2B5EF4-FFF2-40B4-BE49-F238E27FC236}">
                  <a16:creationId xmlns:a16="http://schemas.microsoft.com/office/drawing/2014/main" id="{0D7DF78F-EE9F-F895-5C71-EBE1FB32378B}"/>
                </a:ext>
              </a:extLst>
            </p:cNvPr>
            <p:cNvSpPr/>
            <p:nvPr/>
          </p:nvSpPr>
          <p:spPr>
            <a:xfrm rot="19030121" flipH="1">
              <a:off x="8152394" y="3357532"/>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8" name="Down Arrow 37">
              <a:extLst>
                <a:ext uri="{FF2B5EF4-FFF2-40B4-BE49-F238E27FC236}">
                  <a16:creationId xmlns:a16="http://schemas.microsoft.com/office/drawing/2014/main" id="{5854506C-4383-1398-3A18-A502F75937D4}"/>
                </a:ext>
              </a:extLst>
            </p:cNvPr>
            <p:cNvSpPr/>
            <p:nvPr/>
          </p:nvSpPr>
          <p:spPr>
            <a:xfrm rot="19030121" flipH="1">
              <a:off x="6216283" y="3391801"/>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39" name="Group 38">
              <a:extLst>
                <a:ext uri="{FF2B5EF4-FFF2-40B4-BE49-F238E27FC236}">
                  <a16:creationId xmlns:a16="http://schemas.microsoft.com/office/drawing/2014/main" id="{598A5784-9454-DED6-98D3-934D0C44FA5F}"/>
                </a:ext>
              </a:extLst>
            </p:cNvPr>
            <p:cNvGrpSpPr/>
            <p:nvPr/>
          </p:nvGrpSpPr>
          <p:grpSpPr>
            <a:xfrm>
              <a:off x="5778642" y="3989210"/>
              <a:ext cx="1883282" cy="644535"/>
              <a:chOff x="3566672" y="1096896"/>
              <a:chExt cx="1883282" cy="644535"/>
            </a:xfrm>
          </p:grpSpPr>
          <p:sp>
            <p:nvSpPr>
              <p:cNvPr id="40" name="Rounded Rectangle 39">
                <a:extLst>
                  <a:ext uri="{FF2B5EF4-FFF2-40B4-BE49-F238E27FC236}">
                    <a16:creationId xmlns:a16="http://schemas.microsoft.com/office/drawing/2014/main" id="{99C27C57-0D90-144B-AFA1-7B42BE39B617}"/>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extBox 40">
                <a:extLst>
                  <a:ext uri="{FF2B5EF4-FFF2-40B4-BE49-F238E27FC236}">
                    <a16:creationId xmlns:a16="http://schemas.microsoft.com/office/drawing/2014/main" id="{90182E2A-2689-8D77-F66B-39DA112C7236}"/>
                  </a:ext>
                </a:extLst>
              </p:cNvPr>
              <p:cNvSpPr txBox="1"/>
              <p:nvPr/>
            </p:nvSpPr>
            <p:spPr>
              <a:xfrm>
                <a:off x="3916987" y="1096896"/>
                <a:ext cx="85632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GeSeq</a:t>
                </a:r>
              </a:p>
            </p:txBody>
          </p:sp>
          <p:sp>
            <p:nvSpPr>
              <p:cNvPr id="42" name="TextBox 41">
                <a:extLst>
                  <a:ext uri="{FF2B5EF4-FFF2-40B4-BE49-F238E27FC236}">
                    <a16:creationId xmlns:a16="http://schemas.microsoft.com/office/drawing/2014/main" id="{9DAE8364-2FCC-BEA4-2848-AFE3D481FDFF}"/>
                  </a:ext>
                </a:extLst>
              </p:cNvPr>
              <p:cNvSpPr txBox="1"/>
              <p:nvPr/>
            </p:nvSpPr>
            <p:spPr>
              <a:xfrm>
                <a:off x="3590091" y="1402877"/>
                <a:ext cx="185986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Gene annotation</a:t>
                </a:r>
              </a:p>
            </p:txBody>
          </p:sp>
        </p:grpSp>
        <p:grpSp>
          <p:nvGrpSpPr>
            <p:cNvPr id="43" name="Group 42">
              <a:extLst>
                <a:ext uri="{FF2B5EF4-FFF2-40B4-BE49-F238E27FC236}">
                  <a16:creationId xmlns:a16="http://schemas.microsoft.com/office/drawing/2014/main" id="{73867D55-4D39-BB1D-FEEE-7BB01B88BEA4}"/>
                </a:ext>
              </a:extLst>
            </p:cNvPr>
            <p:cNvGrpSpPr/>
            <p:nvPr/>
          </p:nvGrpSpPr>
          <p:grpSpPr>
            <a:xfrm>
              <a:off x="3429346" y="5097476"/>
              <a:ext cx="1883282" cy="644535"/>
              <a:chOff x="3566672" y="1096896"/>
              <a:chExt cx="1883282" cy="644535"/>
            </a:xfrm>
          </p:grpSpPr>
          <p:sp>
            <p:nvSpPr>
              <p:cNvPr id="44" name="Rounded Rectangle 43">
                <a:extLst>
                  <a:ext uri="{FF2B5EF4-FFF2-40B4-BE49-F238E27FC236}">
                    <a16:creationId xmlns:a16="http://schemas.microsoft.com/office/drawing/2014/main" id="{7164E3C7-2177-020E-EDB2-086FED0FD7D0}"/>
                  </a:ext>
                </a:extLst>
              </p:cNvPr>
              <p:cNvSpPr/>
              <p:nvPr/>
            </p:nvSpPr>
            <p:spPr>
              <a:xfrm>
                <a:off x="3566672" y="1123790"/>
                <a:ext cx="1740434"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5" name="TextBox 44">
                <a:extLst>
                  <a:ext uri="{FF2B5EF4-FFF2-40B4-BE49-F238E27FC236}">
                    <a16:creationId xmlns:a16="http://schemas.microsoft.com/office/drawing/2014/main" id="{F251C2B0-A736-B54B-A9CC-5ED0F3002519}"/>
                  </a:ext>
                </a:extLst>
              </p:cNvPr>
              <p:cNvSpPr txBox="1"/>
              <p:nvPr/>
            </p:nvSpPr>
            <p:spPr>
              <a:xfrm>
                <a:off x="3916987" y="1096896"/>
                <a:ext cx="1167307"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Mummer</a:t>
                </a:r>
              </a:p>
            </p:txBody>
          </p:sp>
          <p:sp>
            <p:nvSpPr>
              <p:cNvPr id="46" name="TextBox 45">
                <a:extLst>
                  <a:ext uri="{FF2B5EF4-FFF2-40B4-BE49-F238E27FC236}">
                    <a16:creationId xmlns:a16="http://schemas.microsoft.com/office/drawing/2014/main" id="{DC3A98BA-4FF5-C031-D015-D41D1A481C29}"/>
                  </a:ext>
                </a:extLst>
              </p:cNvPr>
              <p:cNvSpPr txBox="1"/>
              <p:nvPr/>
            </p:nvSpPr>
            <p:spPr>
              <a:xfrm>
                <a:off x="3590091" y="1402877"/>
                <a:ext cx="1859863"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alignment</a:t>
                </a:r>
              </a:p>
            </p:txBody>
          </p:sp>
        </p:grpSp>
        <p:grpSp>
          <p:nvGrpSpPr>
            <p:cNvPr id="47" name="Group 46">
              <a:extLst>
                <a:ext uri="{FF2B5EF4-FFF2-40B4-BE49-F238E27FC236}">
                  <a16:creationId xmlns:a16="http://schemas.microsoft.com/office/drawing/2014/main" id="{229F229D-A6EA-938A-6446-3EA21E7E915D}"/>
                </a:ext>
              </a:extLst>
            </p:cNvPr>
            <p:cNvGrpSpPr/>
            <p:nvPr/>
          </p:nvGrpSpPr>
          <p:grpSpPr>
            <a:xfrm>
              <a:off x="1276547" y="3346359"/>
              <a:ext cx="2017900" cy="1272042"/>
              <a:chOff x="3423662" y="775370"/>
              <a:chExt cx="2017900" cy="1272042"/>
            </a:xfrm>
          </p:grpSpPr>
          <p:sp>
            <p:nvSpPr>
              <p:cNvPr id="48" name="Rounded Rectangle 47">
                <a:extLst>
                  <a:ext uri="{FF2B5EF4-FFF2-40B4-BE49-F238E27FC236}">
                    <a16:creationId xmlns:a16="http://schemas.microsoft.com/office/drawing/2014/main" id="{CE07D711-2D35-94F5-C289-C2AD4D73C342}"/>
                  </a:ext>
                </a:extLst>
              </p:cNvPr>
              <p:cNvSpPr/>
              <p:nvPr/>
            </p:nvSpPr>
            <p:spPr>
              <a:xfrm>
                <a:off x="3423662" y="775370"/>
                <a:ext cx="2017900" cy="1272042"/>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9" name="TextBox 48">
                <a:extLst>
                  <a:ext uri="{FF2B5EF4-FFF2-40B4-BE49-F238E27FC236}">
                    <a16:creationId xmlns:a16="http://schemas.microsoft.com/office/drawing/2014/main" id="{CA3CB88A-B14E-5BA2-30A2-2D777E5725AA}"/>
                  </a:ext>
                </a:extLst>
              </p:cNvPr>
              <p:cNvSpPr txBox="1"/>
              <p:nvPr/>
            </p:nvSpPr>
            <p:spPr>
              <a:xfrm>
                <a:off x="3904567" y="812130"/>
                <a:ext cx="1128835"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a:t>
                </a:r>
                <a:r>
                  <a:rPr lang="en-US" sz="2000" dirty="0" err="1">
                    <a:latin typeface="Calibri" panose="020F0502020204030204" pitchFamily="34" charset="0"/>
                    <a:cs typeface="Calibri" panose="020F0502020204030204" pitchFamily="34" charset="0"/>
                  </a:rPr>
                  <a:t>fasta</a:t>
                </a:r>
                <a:r>
                  <a:rPr lang="en-US" sz="2000" dirty="0">
                    <a:latin typeface="Calibri" panose="020F0502020204030204" pitchFamily="34" charset="0"/>
                    <a:cs typeface="Calibri" panose="020F0502020204030204" pitchFamily="34" charset="0"/>
                  </a:rPr>
                  <a:t> file</a:t>
                </a:r>
              </a:p>
            </p:txBody>
          </p:sp>
          <p:sp>
            <p:nvSpPr>
              <p:cNvPr id="50" name="TextBox 49">
                <a:extLst>
                  <a:ext uri="{FF2B5EF4-FFF2-40B4-BE49-F238E27FC236}">
                    <a16:creationId xmlns:a16="http://schemas.microsoft.com/office/drawing/2014/main" id="{2D3B6946-01E4-E6ED-91B0-57C384589226}"/>
                  </a:ext>
                </a:extLst>
              </p:cNvPr>
              <p:cNvSpPr txBox="1"/>
              <p:nvPr/>
            </p:nvSpPr>
            <p:spPr>
              <a:xfrm>
                <a:off x="3590092" y="1189375"/>
                <a:ext cx="1851470" cy="830997"/>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Genome sequence of second parent from another group</a:t>
                </a:r>
              </a:p>
            </p:txBody>
          </p:sp>
        </p:grpSp>
        <p:sp>
          <p:nvSpPr>
            <p:cNvPr id="51" name="Down Arrow 50">
              <a:extLst>
                <a:ext uri="{FF2B5EF4-FFF2-40B4-BE49-F238E27FC236}">
                  <a16:creationId xmlns:a16="http://schemas.microsoft.com/office/drawing/2014/main" id="{93D0ACD2-A619-6F90-89A5-68B6BA283C31}"/>
                </a:ext>
              </a:extLst>
            </p:cNvPr>
            <p:cNvSpPr/>
            <p:nvPr/>
          </p:nvSpPr>
          <p:spPr>
            <a:xfrm rot="18905376" flipH="1">
              <a:off x="3360074" y="4535672"/>
              <a:ext cx="282389" cy="590747"/>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2" name="Down Arrow 51">
              <a:extLst>
                <a:ext uri="{FF2B5EF4-FFF2-40B4-BE49-F238E27FC236}">
                  <a16:creationId xmlns:a16="http://schemas.microsoft.com/office/drawing/2014/main" id="{E3BFB9C2-BDB5-48B9-FFFD-92490310C69E}"/>
                </a:ext>
              </a:extLst>
            </p:cNvPr>
            <p:cNvSpPr/>
            <p:nvPr/>
          </p:nvSpPr>
          <p:spPr>
            <a:xfrm rot="1692371">
              <a:off x="4556891" y="3333944"/>
              <a:ext cx="294390" cy="1708735"/>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3" name="Group 52">
              <a:extLst>
                <a:ext uri="{FF2B5EF4-FFF2-40B4-BE49-F238E27FC236}">
                  <a16:creationId xmlns:a16="http://schemas.microsoft.com/office/drawing/2014/main" id="{9CBC93E2-5FAD-93C1-89DC-4B560D9C81D3}"/>
                </a:ext>
              </a:extLst>
            </p:cNvPr>
            <p:cNvGrpSpPr/>
            <p:nvPr/>
          </p:nvGrpSpPr>
          <p:grpSpPr>
            <a:xfrm>
              <a:off x="8382672" y="5114132"/>
              <a:ext cx="2397929" cy="707886"/>
              <a:chOff x="3566671" y="1097265"/>
              <a:chExt cx="2397929" cy="707886"/>
            </a:xfrm>
          </p:grpSpPr>
          <p:sp>
            <p:nvSpPr>
              <p:cNvPr id="54" name="Rounded Rectangle 53">
                <a:extLst>
                  <a:ext uri="{FF2B5EF4-FFF2-40B4-BE49-F238E27FC236}">
                    <a16:creationId xmlns:a16="http://schemas.microsoft.com/office/drawing/2014/main" id="{E0642358-0C44-9E5D-6960-73A6000B072F}"/>
                  </a:ext>
                </a:extLst>
              </p:cNvPr>
              <p:cNvSpPr/>
              <p:nvPr/>
            </p:nvSpPr>
            <p:spPr>
              <a:xfrm>
                <a:off x="3566671" y="1123790"/>
                <a:ext cx="2397929" cy="59074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5" name="TextBox 54">
                <a:extLst>
                  <a:ext uri="{FF2B5EF4-FFF2-40B4-BE49-F238E27FC236}">
                    <a16:creationId xmlns:a16="http://schemas.microsoft.com/office/drawing/2014/main" id="{9507445E-8A4D-98D6-1439-A2BF10932303}"/>
                  </a:ext>
                </a:extLst>
              </p:cNvPr>
              <p:cNvSpPr txBox="1"/>
              <p:nvPr/>
            </p:nvSpPr>
            <p:spPr>
              <a:xfrm>
                <a:off x="4038048" y="1097265"/>
                <a:ext cx="1535677" cy="707886"/>
              </a:xfrm>
              <a:prstGeom prst="rect">
                <a:avLst/>
              </a:prstGeom>
              <a:noFill/>
            </p:spPr>
            <p:txBody>
              <a:bodyPr wrap="none" rtlCol="0">
                <a:spAutoFit/>
              </a:bodyPr>
              <a:lstStyle/>
              <a:p>
                <a:r>
                  <a:rPr lang="en-US" sz="2000" dirty="0" err="1">
                    <a:latin typeface="Calibri" panose="020F0502020204030204" pitchFamily="34" charset="0"/>
                    <a:cs typeface="Calibri" panose="020F0502020204030204" pitchFamily="34" charset="0"/>
                  </a:rPr>
                  <a:t>Assemblytics</a:t>
                </a:r>
                <a:endParaRPr lang="en-US" sz="2000" dirty="0">
                  <a:latin typeface="Calibri" panose="020F0502020204030204" pitchFamily="34" charset="0"/>
                  <a:cs typeface="Calibri" panose="020F0502020204030204" pitchFamily="34" charset="0"/>
                </a:endParaRPr>
              </a:p>
              <a:p>
                <a:endParaRPr lang="en-US" sz="2000" dirty="0">
                  <a:latin typeface="Calibri" panose="020F0502020204030204" pitchFamily="34" charset="0"/>
                  <a:cs typeface="Calibri" panose="020F0502020204030204" pitchFamily="34" charset="0"/>
                </a:endParaRPr>
              </a:p>
            </p:txBody>
          </p:sp>
          <p:sp>
            <p:nvSpPr>
              <p:cNvPr id="56" name="TextBox 55">
                <a:extLst>
                  <a:ext uri="{FF2B5EF4-FFF2-40B4-BE49-F238E27FC236}">
                    <a16:creationId xmlns:a16="http://schemas.microsoft.com/office/drawing/2014/main" id="{FC7761B5-1B1F-55C7-C220-FBA60015D346}"/>
                  </a:ext>
                </a:extLst>
              </p:cNvPr>
              <p:cNvSpPr txBox="1"/>
              <p:nvPr/>
            </p:nvSpPr>
            <p:spPr>
              <a:xfrm>
                <a:off x="3590091" y="1402877"/>
                <a:ext cx="2374509" cy="338554"/>
              </a:xfrm>
              <a:prstGeom prst="rect">
                <a:avLst/>
              </a:prstGeom>
              <a:noFill/>
            </p:spPr>
            <p:txBody>
              <a:bodyPr wrap="square" rtlCol="0">
                <a:spAutoFit/>
              </a:bodyPr>
              <a:lstStyle/>
              <a:p>
                <a:pPr algn="ctr"/>
                <a:r>
                  <a:rPr lang="en-US" sz="1600" dirty="0">
                    <a:latin typeface="Calibri" panose="020F0502020204030204" pitchFamily="34" charset="0"/>
                    <a:cs typeface="Calibri" panose="020F0502020204030204" pitchFamily="34" charset="0"/>
                  </a:rPr>
                  <a:t>Score structural variants</a:t>
                </a:r>
              </a:p>
            </p:txBody>
          </p:sp>
        </p:grpSp>
        <p:grpSp>
          <p:nvGrpSpPr>
            <p:cNvPr id="57" name="Group 56">
              <a:extLst>
                <a:ext uri="{FF2B5EF4-FFF2-40B4-BE49-F238E27FC236}">
                  <a16:creationId xmlns:a16="http://schemas.microsoft.com/office/drawing/2014/main" id="{DA494E01-6928-2EB8-FE16-8B335AE1762A}"/>
                </a:ext>
              </a:extLst>
            </p:cNvPr>
            <p:cNvGrpSpPr/>
            <p:nvPr/>
          </p:nvGrpSpPr>
          <p:grpSpPr>
            <a:xfrm>
              <a:off x="5948202" y="5114132"/>
              <a:ext cx="1740434" cy="658711"/>
              <a:chOff x="3566672" y="1082720"/>
              <a:chExt cx="1740434" cy="658711"/>
            </a:xfrm>
          </p:grpSpPr>
          <p:sp>
            <p:nvSpPr>
              <p:cNvPr id="58" name="Rounded Rectangle 57">
                <a:extLst>
                  <a:ext uri="{FF2B5EF4-FFF2-40B4-BE49-F238E27FC236}">
                    <a16:creationId xmlns:a16="http://schemas.microsoft.com/office/drawing/2014/main" id="{BAFF0DA4-1645-A216-4304-EA2153696CBD}"/>
                  </a:ext>
                </a:extLst>
              </p:cNvPr>
              <p:cNvSpPr/>
              <p:nvPr/>
            </p:nvSpPr>
            <p:spPr>
              <a:xfrm>
                <a:off x="3566672" y="1123790"/>
                <a:ext cx="1740434" cy="590747"/>
              </a:xfrm>
              <a:prstGeom prst="roundRect">
                <a:avLst/>
              </a:prstGeom>
              <a:noFill/>
              <a:ln>
                <a:prstDash val="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9" name="TextBox 58">
                <a:extLst>
                  <a:ext uri="{FF2B5EF4-FFF2-40B4-BE49-F238E27FC236}">
                    <a16:creationId xmlns:a16="http://schemas.microsoft.com/office/drawing/2014/main" id="{C964B649-DF66-D39C-807F-3EF9AA2018AC}"/>
                  </a:ext>
                </a:extLst>
              </p:cNvPr>
              <p:cNvSpPr txBox="1"/>
              <p:nvPr/>
            </p:nvSpPr>
            <p:spPr>
              <a:xfrm>
                <a:off x="3862047" y="1082720"/>
                <a:ext cx="1160959" cy="400110"/>
              </a:xfrm>
              <a:prstGeom prst="rect">
                <a:avLst/>
              </a:prstGeom>
              <a:noFill/>
            </p:spPr>
            <p:txBody>
              <a:bodyPr wrap="none" rtlCol="0">
                <a:spAutoFit/>
              </a:bodyPr>
              <a:lstStyle/>
              <a:p>
                <a:r>
                  <a:rPr lang="en-US" sz="2000" dirty="0">
                    <a:latin typeface="Calibri" panose="020F0502020204030204" pitchFamily="34" charset="0"/>
                    <a:cs typeface="Calibri" panose="020F0502020204030204" pitchFamily="34" charset="0"/>
                  </a:rPr>
                  <a:t>.delta file</a:t>
                </a:r>
              </a:p>
            </p:txBody>
          </p:sp>
          <p:sp>
            <p:nvSpPr>
              <p:cNvPr id="60" name="TextBox 59">
                <a:extLst>
                  <a:ext uri="{FF2B5EF4-FFF2-40B4-BE49-F238E27FC236}">
                    <a16:creationId xmlns:a16="http://schemas.microsoft.com/office/drawing/2014/main" id="{F1A5825A-F124-C5C9-4FBC-4819CA25273E}"/>
                  </a:ext>
                </a:extLst>
              </p:cNvPr>
              <p:cNvSpPr txBox="1"/>
              <p:nvPr/>
            </p:nvSpPr>
            <p:spPr>
              <a:xfrm>
                <a:off x="3796730" y="1402877"/>
                <a:ext cx="1468479" cy="338554"/>
              </a:xfrm>
              <a:prstGeom prst="rect">
                <a:avLst/>
              </a:prstGeom>
              <a:noFill/>
            </p:spPr>
            <p:txBody>
              <a:bodyPr wrap="square" rtlCol="0">
                <a:spAutoFit/>
              </a:bodyPr>
              <a:lstStyle/>
              <a:p>
                <a:r>
                  <a:rPr lang="en-US" sz="1600" dirty="0">
                    <a:latin typeface="Calibri" panose="020F0502020204030204" pitchFamily="34" charset="0"/>
                    <a:cs typeface="Calibri" panose="020F0502020204030204" pitchFamily="34" charset="0"/>
                  </a:rPr>
                  <a:t>Alignment file</a:t>
                </a:r>
              </a:p>
            </p:txBody>
          </p:sp>
        </p:grpSp>
        <p:sp>
          <p:nvSpPr>
            <p:cNvPr id="63" name="Down Arrow 62">
              <a:extLst>
                <a:ext uri="{FF2B5EF4-FFF2-40B4-BE49-F238E27FC236}">
                  <a16:creationId xmlns:a16="http://schemas.microsoft.com/office/drawing/2014/main" id="{74EDC47B-11F8-4753-24FE-1AD68BEC010D}"/>
                </a:ext>
              </a:extLst>
            </p:cNvPr>
            <p:cNvSpPr/>
            <p:nvPr/>
          </p:nvSpPr>
          <p:spPr>
            <a:xfrm rot="16200000">
              <a:off x="7906258" y="5195822"/>
              <a:ext cx="282389" cy="4900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4" name="Rectangle 63">
              <a:extLst>
                <a:ext uri="{FF2B5EF4-FFF2-40B4-BE49-F238E27FC236}">
                  <a16:creationId xmlns:a16="http://schemas.microsoft.com/office/drawing/2014/main" id="{2C460137-5B8A-61DB-E1A1-32C259B1E147}"/>
                </a:ext>
              </a:extLst>
            </p:cNvPr>
            <p:cNvSpPr/>
            <p:nvPr/>
          </p:nvSpPr>
          <p:spPr>
            <a:xfrm>
              <a:off x="3338320" y="90271"/>
              <a:ext cx="5842427" cy="1926626"/>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5" name="Down Arrow 64">
              <a:extLst>
                <a:ext uri="{FF2B5EF4-FFF2-40B4-BE49-F238E27FC236}">
                  <a16:creationId xmlns:a16="http://schemas.microsoft.com/office/drawing/2014/main" id="{85D3725E-7A58-FED9-3D07-12B8A4A5C177}"/>
                </a:ext>
              </a:extLst>
            </p:cNvPr>
            <p:cNvSpPr/>
            <p:nvPr/>
          </p:nvSpPr>
          <p:spPr>
            <a:xfrm rot="16200000">
              <a:off x="5424238" y="5202812"/>
              <a:ext cx="282389" cy="490028"/>
            </a:xfrm>
            <a:prstGeom prst="down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6" name="TextBox 65">
              <a:extLst>
                <a:ext uri="{FF2B5EF4-FFF2-40B4-BE49-F238E27FC236}">
                  <a16:creationId xmlns:a16="http://schemas.microsoft.com/office/drawing/2014/main" id="{20B5AD15-C698-B0AB-CC8D-92528FD5C111}"/>
                </a:ext>
              </a:extLst>
            </p:cNvPr>
            <p:cNvSpPr txBox="1"/>
            <p:nvPr/>
          </p:nvSpPr>
          <p:spPr>
            <a:xfrm>
              <a:off x="7519076" y="606237"/>
              <a:ext cx="1552036" cy="646331"/>
            </a:xfrm>
            <a:prstGeom prst="rect">
              <a:avLst/>
            </a:prstGeom>
            <a:noFill/>
          </p:spPr>
          <p:txBody>
            <a:bodyPr wrap="square" rtlCol="0">
              <a:spAutoFit/>
            </a:bodyPr>
            <a:lstStyle/>
            <a:p>
              <a:pPr algn="ctr"/>
              <a:r>
                <a:rPr lang="en-US" b="1" dirty="0"/>
                <a:t>Genome Assembly</a:t>
              </a:r>
            </a:p>
          </p:txBody>
        </p:sp>
        <p:sp>
          <p:nvSpPr>
            <p:cNvPr id="67" name="Rectangle 66">
              <a:extLst>
                <a:ext uri="{FF2B5EF4-FFF2-40B4-BE49-F238E27FC236}">
                  <a16:creationId xmlns:a16="http://schemas.microsoft.com/office/drawing/2014/main" id="{BD7002E5-AD0D-9FA6-9148-9483318CEB5A}"/>
                </a:ext>
              </a:extLst>
            </p:cNvPr>
            <p:cNvSpPr/>
            <p:nvPr/>
          </p:nvSpPr>
          <p:spPr>
            <a:xfrm>
              <a:off x="4178832" y="2590472"/>
              <a:ext cx="7049462" cy="2177749"/>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8" name="TextBox 67">
              <a:extLst>
                <a:ext uri="{FF2B5EF4-FFF2-40B4-BE49-F238E27FC236}">
                  <a16:creationId xmlns:a16="http://schemas.microsoft.com/office/drawing/2014/main" id="{3518D9A0-B943-5289-9B65-B65BB14DA4B6}"/>
                </a:ext>
              </a:extLst>
            </p:cNvPr>
            <p:cNvSpPr txBox="1"/>
            <p:nvPr/>
          </p:nvSpPr>
          <p:spPr>
            <a:xfrm>
              <a:off x="9227951" y="2764164"/>
              <a:ext cx="1906213" cy="923330"/>
            </a:xfrm>
            <a:prstGeom prst="rect">
              <a:avLst/>
            </a:prstGeom>
            <a:noFill/>
          </p:spPr>
          <p:txBody>
            <a:bodyPr wrap="square" rtlCol="0">
              <a:spAutoFit/>
            </a:bodyPr>
            <a:lstStyle/>
            <a:p>
              <a:pPr algn="ctr"/>
              <a:r>
                <a:rPr lang="en-US" b="1" dirty="0"/>
                <a:t>Genome Visualization and Annotation</a:t>
              </a:r>
            </a:p>
          </p:txBody>
        </p:sp>
        <p:sp>
          <p:nvSpPr>
            <p:cNvPr id="69" name="Rectangle 68">
              <a:extLst>
                <a:ext uri="{FF2B5EF4-FFF2-40B4-BE49-F238E27FC236}">
                  <a16:creationId xmlns:a16="http://schemas.microsoft.com/office/drawing/2014/main" id="{CBFDCCE7-58FD-3C55-7285-D4FF9EE742B1}"/>
                </a:ext>
              </a:extLst>
            </p:cNvPr>
            <p:cNvSpPr/>
            <p:nvPr/>
          </p:nvSpPr>
          <p:spPr>
            <a:xfrm>
              <a:off x="1129553" y="4870827"/>
              <a:ext cx="10098741" cy="1246323"/>
            </a:xfrm>
            <a:prstGeom prst="rect">
              <a:avLst/>
            </a:prstGeom>
            <a:noFill/>
            <a:ln>
              <a:prstDash val="sysDash"/>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0" name="TextBox 69">
              <a:extLst>
                <a:ext uri="{FF2B5EF4-FFF2-40B4-BE49-F238E27FC236}">
                  <a16:creationId xmlns:a16="http://schemas.microsoft.com/office/drawing/2014/main" id="{8D4FB064-FBC7-808C-5648-EB555AF58512}"/>
                </a:ext>
              </a:extLst>
            </p:cNvPr>
            <p:cNvSpPr txBox="1"/>
            <p:nvPr/>
          </p:nvSpPr>
          <p:spPr>
            <a:xfrm>
              <a:off x="1154477" y="4925728"/>
              <a:ext cx="2232972" cy="1200329"/>
            </a:xfrm>
            <a:prstGeom prst="rect">
              <a:avLst/>
            </a:prstGeom>
            <a:noFill/>
          </p:spPr>
          <p:txBody>
            <a:bodyPr wrap="square" rtlCol="0">
              <a:spAutoFit/>
            </a:bodyPr>
            <a:lstStyle/>
            <a:p>
              <a:pPr algn="ctr"/>
              <a:r>
                <a:rPr lang="en-US" b="1" dirty="0"/>
                <a:t>Genome Comparison and Scoring Structural Variation</a:t>
              </a:r>
            </a:p>
          </p:txBody>
        </p:sp>
      </p:grpSp>
    </p:spTree>
    <p:extLst>
      <p:ext uri="{BB962C8B-B14F-4D97-AF65-F5344CB8AC3E}">
        <p14:creationId xmlns:p14="http://schemas.microsoft.com/office/powerpoint/2010/main" val="31679061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Metadata/LabelInfo.xml><?xml version="1.0" encoding="utf-8"?>
<clbl:labelList xmlns:clbl="http://schemas.microsoft.com/office/2020/mipLabelMetadata">
  <clbl:label id="{e9333c23-cac7-42f4-9989-5cee3d4a79c0}" enabled="0" method="" siteId="{e9333c23-cac7-42f4-9989-5cee3d4a79c0}" removed="1"/>
</clbl:labelList>
</file>

<file path=docProps/app.xml><?xml version="1.0" encoding="utf-8"?>
<Properties xmlns="http://schemas.openxmlformats.org/officeDocument/2006/extended-properties" xmlns:vt="http://schemas.openxmlformats.org/officeDocument/2006/docPropsVTypes">
  <TotalTime>480</TotalTime>
  <Words>246</Words>
  <Application>Microsoft Macintosh PowerPoint</Application>
  <PresentationFormat>Widescreen</PresentationFormat>
  <Paragraphs>31</Paragraphs>
  <Slides>1</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vt:i4>
      </vt:variant>
    </vt:vector>
  </HeadingPairs>
  <TitlesOfParts>
    <vt:vector size="6" baseType="lpstr">
      <vt:lpstr>Aptos</vt:lpstr>
      <vt:lpstr>Aptos Display</vt:lpstr>
      <vt:lpstr>Arial</vt:lpstr>
      <vt:lpstr>Calibri</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Barnard-Kubow, Karen Beth - barnarkb</dc:creator>
  <cp:lastModifiedBy>Barnard-Kubow, Karen Beth - barnarkb</cp:lastModifiedBy>
  <cp:revision>2</cp:revision>
  <dcterms:created xsi:type="dcterms:W3CDTF">2025-06-09T18:08:47Z</dcterms:created>
  <dcterms:modified xsi:type="dcterms:W3CDTF">2025-08-27T18:53:47Z</dcterms:modified>
</cp:coreProperties>
</file>