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Caveat"/>
      <p:regular r:id="rId28"/>
      <p:bold r:id="rId29"/>
    </p:embeddedFont>
    <p:embeddedFont>
      <p:font typeface="Merriweath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5ED8A4-6B43-473C-9568-941095DC2FC1}">
  <a:tblStyle styleId="{065ED8A4-6B43-473C-9568-941095DC2F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Caveat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ave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5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4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c677132ce_0_1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c677132ce_0_1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c677132ce_0_1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c677132ce_0_1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e6f4a88c6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e6f4a88c6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c677132ce_0_1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c677132ce_0_1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correlation coefficient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c677132ce_0_1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c677132ce_0_1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c677132ce_0_2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c677132ce_0_2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the a/b test into a few slides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success look like?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c677132ce_0_2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c677132ce_0_2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c677132ce_0_2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c677132ce_0_2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c677132ce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c677132ce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c677132ce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c677132ce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c677132ce_0_1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c677132ce_0_1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c677132ce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c677132ce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c677132ce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c677132ce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e6f4a88c6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e6f4a88c6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c677132ce_0_1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c677132ce_0_1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Sunday is statistically different than all days of the week except for thursday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c677132ce_0_1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c677132ce_0_1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2">
  <p:cSld name="CAPTION_ONLY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0" y="4623275"/>
            <a:ext cx="9144000" cy="5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1"/>
          <p:cNvSpPr/>
          <p:nvPr/>
        </p:nvSpPr>
        <p:spPr>
          <a:xfrm>
            <a:off x="0" y="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1"/>
          <p:cNvSpPr txBox="1"/>
          <p:nvPr/>
        </p:nvSpPr>
        <p:spPr>
          <a:xfrm>
            <a:off x="428775" y="4781725"/>
            <a:ext cx="17898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1"/>
          <p:cNvSpPr txBox="1"/>
          <p:nvPr>
            <p:ph type="title"/>
          </p:nvPr>
        </p:nvSpPr>
        <p:spPr>
          <a:xfrm>
            <a:off x="255800" y="753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1"/>
          <p:cNvSpPr txBox="1"/>
          <p:nvPr/>
        </p:nvSpPr>
        <p:spPr>
          <a:xfrm>
            <a:off x="255800" y="4745675"/>
            <a:ext cx="1440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1"/>
          <p:cNvSpPr txBox="1"/>
          <p:nvPr/>
        </p:nvSpPr>
        <p:spPr>
          <a:xfrm>
            <a:off x="2123275" y="4745675"/>
            <a:ext cx="1440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1"/>
          <p:cNvSpPr txBox="1"/>
          <p:nvPr/>
        </p:nvSpPr>
        <p:spPr>
          <a:xfrm>
            <a:off x="3962188" y="4745675"/>
            <a:ext cx="2319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4C2F4"/>
                </a:solidFill>
                <a:latin typeface="Roboto"/>
                <a:ea typeface="Roboto"/>
                <a:cs typeface="Roboto"/>
                <a:sym typeface="Roboto"/>
              </a:rPr>
              <a:t>Methods &amp; Results</a:t>
            </a:r>
            <a:endParaRPr>
              <a:solidFill>
                <a:srgbClr val="A4C2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1"/>
          <p:cNvSpPr txBox="1"/>
          <p:nvPr/>
        </p:nvSpPr>
        <p:spPr>
          <a:xfrm>
            <a:off x="6623829" y="4745675"/>
            <a:ext cx="18666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Recommendations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1"/>
          <p:cNvSpPr/>
          <p:nvPr/>
        </p:nvSpPr>
        <p:spPr>
          <a:xfrm>
            <a:off x="4119925" y="4696775"/>
            <a:ext cx="2050500" cy="372900"/>
          </a:xfrm>
          <a:prstGeom prst="rect">
            <a:avLst/>
          </a:prstGeom>
          <a:noFill/>
          <a:ln cap="flat" cmpd="sng" w="381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3">
  <p:cSld name="CAPTION_ONLY_3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0" y="4623275"/>
            <a:ext cx="9144000" cy="5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2"/>
          <p:cNvSpPr/>
          <p:nvPr/>
        </p:nvSpPr>
        <p:spPr>
          <a:xfrm>
            <a:off x="0" y="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2"/>
          <p:cNvSpPr txBox="1"/>
          <p:nvPr/>
        </p:nvSpPr>
        <p:spPr>
          <a:xfrm>
            <a:off x="428775" y="4781725"/>
            <a:ext cx="17898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2"/>
          <p:cNvSpPr txBox="1"/>
          <p:nvPr>
            <p:ph type="title"/>
          </p:nvPr>
        </p:nvSpPr>
        <p:spPr>
          <a:xfrm>
            <a:off x="255800" y="753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2"/>
          <p:cNvSpPr txBox="1"/>
          <p:nvPr/>
        </p:nvSpPr>
        <p:spPr>
          <a:xfrm>
            <a:off x="255800" y="4745675"/>
            <a:ext cx="1440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2"/>
          <p:cNvSpPr txBox="1"/>
          <p:nvPr/>
        </p:nvSpPr>
        <p:spPr>
          <a:xfrm>
            <a:off x="2123275" y="4745675"/>
            <a:ext cx="1440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2"/>
          <p:cNvSpPr txBox="1"/>
          <p:nvPr/>
        </p:nvSpPr>
        <p:spPr>
          <a:xfrm>
            <a:off x="3962188" y="4745675"/>
            <a:ext cx="2319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Methods &amp; Results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2"/>
          <p:cNvSpPr txBox="1"/>
          <p:nvPr/>
        </p:nvSpPr>
        <p:spPr>
          <a:xfrm>
            <a:off x="6623829" y="4745675"/>
            <a:ext cx="18666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4C2F4"/>
                </a:solidFill>
                <a:latin typeface="Roboto"/>
                <a:ea typeface="Roboto"/>
                <a:cs typeface="Roboto"/>
                <a:sym typeface="Roboto"/>
              </a:rPr>
              <a:t>Recommendations</a:t>
            </a:r>
            <a:endParaRPr>
              <a:solidFill>
                <a:srgbClr val="A4C2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6515450" y="4696775"/>
            <a:ext cx="1974900" cy="372900"/>
          </a:xfrm>
          <a:prstGeom prst="rect">
            <a:avLst/>
          </a:prstGeom>
          <a:noFill/>
          <a:ln cap="flat" cmpd="sng" w="381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0" y="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255800" y="753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4623275"/>
            <a:ext cx="9144000" cy="5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0" y="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/>
        </p:nvSpPr>
        <p:spPr>
          <a:xfrm>
            <a:off x="428775" y="4781725"/>
            <a:ext cx="17898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255800" y="753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/>
        </p:nvSpPr>
        <p:spPr>
          <a:xfrm>
            <a:off x="255800" y="4745675"/>
            <a:ext cx="1440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FC5E8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>
              <a:solidFill>
                <a:srgbClr val="9FC5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9"/>
          <p:cNvSpPr txBox="1"/>
          <p:nvPr/>
        </p:nvSpPr>
        <p:spPr>
          <a:xfrm>
            <a:off x="2123275" y="4745675"/>
            <a:ext cx="1440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52;p9"/>
          <p:cNvSpPr txBox="1"/>
          <p:nvPr/>
        </p:nvSpPr>
        <p:spPr>
          <a:xfrm>
            <a:off x="3962188" y="4745675"/>
            <a:ext cx="2319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Methods &amp; Results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53;p9"/>
          <p:cNvSpPr txBox="1"/>
          <p:nvPr/>
        </p:nvSpPr>
        <p:spPr>
          <a:xfrm>
            <a:off x="6623829" y="4745675"/>
            <a:ext cx="18666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Recommendations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p9"/>
          <p:cNvSpPr/>
          <p:nvPr/>
        </p:nvSpPr>
        <p:spPr>
          <a:xfrm>
            <a:off x="337250" y="4696775"/>
            <a:ext cx="1277100" cy="372900"/>
          </a:xfrm>
          <a:prstGeom prst="rect">
            <a:avLst/>
          </a:prstGeom>
          <a:noFill/>
          <a:ln cap="flat" cmpd="sng" w="381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9"/>
          <p:cNvSpPr txBox="1"/>
          <p:nvPr/>
        </p:nvSpPr>
        <p:spPr>
          <a:xfrm>
            <a:off x="447425" y="950750"/>
            <a:ext cx="8286600" cy="3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0" y="4623275"/>
            <a:ext cx="9144000" cy="5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0"/>
          <p:cNvSpPr/>
          <p:nvPr/>
        </p:nvSpPr>
        <p:spPr>
          <a:xfrm>
            <a:off x="0" y="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0"/>
          <p:cNvSpPr txBox="1"/>
          <p:nvPr/>
        </p:nvSpPr>
        <p:spPr>
          <a:xfrm>
            <a:off x="428775" y="4781725"/>
            <a:ext cx="17898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0"/>
          <p:cNvSpPr txBox="1"/>
          <p:nvPr>
            <p:ph type="title"/>
          </p:nvPr>
        </p:nvSpPr>
        <p:spPr>
          <a:xfrm>
            <a:off x="255800" y="753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0"/>
          <p:cNvSpPr txBox="1"/>
          <p:nvPr/>
        </p:nvSpPr>
        <p:spPr>
          <a:xfrm>
            <a:off x="255800" y="4745675"/>
            <a:ext cx="1440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0"/>
          <p:cNvSpPr txBox="1"/>
          <p:nvPr/>
        </p:nvSpPr>
        <p:spPr>
          <a:xfrm>
            <a:off x="2123275" y="4745675"/>
            <a:ext cx="1440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4C2F4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solidFill>
                <a:srgbClr val="A4C2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0"/>
          <p:cNvSpPr txBox="1"/>
          <p:nvPr/>
        </p:nvSpPr>
        <p:spPr>
          <a:xfrm>
            <a:off x="3962188" y="4745675"/>
            <a:ext cx="2319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Methods &amp; Results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0"/>
          <p:cNvSpPr txBox="1"/>
          <p:nvPr/>
        </p:nvSpPr>
        <p:spPr>
          <a:xfrm>
            <a:off x="6623829" y="4745675"/>
            <a:ext cx="18666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Recommendations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0"/>
          <p:cNvSpPr/>
          <p:nvPr/>
        </p:nvSpPr>
        <p:spPr>
          <a:xfrm>
            <a:off x="2376875" y="4696775"/>
            <a:ext cx="987900" cy="372900"/>
          </a:xfrm>
          <a:prstGeom prst="rect">
            <a:avLst/>
          </a:prstGeom>
          <a:noFill/>
          <a:ln cap="flat" cmpd="sng" w="381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rebuchet MS"/>
              <a:buChar char="●"/>
              <a:defRPr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Trebuchet MS"/>
              <a:buChar char="○"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Trebuchet MS"/>
              <a:buChar char="■"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Trebuchet MS"/>
              <a:buChar char="●"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Trebuchet MS"/>
              <a:buChar char="○"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Trebuchet MS"/>
              <a:buChar char="■"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Trebuchet MS"/>
              <a:buChar char="●"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Trebuchet MS"/>
              <a:buChar char="○"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Trebuchet MS"/>
              <a:buChar char="■"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Factors influencing channel growth on Twitch</a:t>
            </a:r>
            <a:endParaRPr/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2450700" y="18959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Kaci Kus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7/19/20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255800" y="75300"/>
            <a:ext cx="8520600" cy="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Channels tend to gain more followers in the evening</a:t>
            </a:r>
            <a:endParaRPr sz="2500"/>
          </a:p>
        </p:txBody>
      </p:sp>
      <p:sp>
        <p:nvSpPr>
          <p:cNvPr id="213" name="Google Shape;213;p24"/>
          <p:cNvSpPr/>
          <p:nvPr/>
        </p:nvSpPr>
        <p:spPr>
          <a:xfrm>
            <a:off x="6356020" y="3814518"/>
            <a:ext cx="1101900" cy="238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7457834" y="3814518"/>
            <a:ext cx="1101900" cy="23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"/>
          <p:cNvSpPr txBox="1"/>
          <p:nvPr/>
        </p:nvSpPr>
        <p:spPr>
          <a:xfrm>
            <a:off x="5819658" y="3912724"/>
            <a:ext cx="11019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12 pm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6921472" y="3912724"/>
            <a:ext cx="11019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6 pm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8023286" y="3912724"/>
            <a:ext cx="11019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12 am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6440918" y="3571034"/>
            <a:ext cx="282900" cy="2382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"/>
          <p:cNvSpPr/>
          <p:nvPr/>
        </p:nvSpPr>
        <p:spPr>
          <a:xfrm>
            <a:off x="6723948" y="3571034"/>
            <a:ext cx="282900" cy="2382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"/>
          <p:cNvSpPr/>
          <p:nvPr/>
        </p:nvSpPr>
        <p:spPr>
          <a:xfrm>
            <a:off x="8276618" y="1427406"/>
            <a:ext cx="282900" cy="23817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"/>
          <p:cNvSpPr/>
          <p:nvPr/>
        </p:nvSpPr>
        <p:spPr>
          <a:xfrm>
            <a:off x="7993589" y="1814425"/>
            <a:ext cx="282900" cy="19944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4"/>
          <p:cNvSpPr/>
          <p:nvPr/>
        </p:nvSpPr>
        <p:spPr>
          <a:xfrm>
            <a:off x="7710560" y="2549069"/>
            <a:ext cx="282900" cy="12600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4"/>
          <p:cNvSpPr/>
          <p:nvPr/>
        </p:nvSpPr>
        <p:spPr>
          <a:xfrm>
            <a:off x="7457808" y="3064824"/>
            <a:ext cx="282900" cy="7443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4"/>
          <p:cNvSpPr/>
          <p:nvPr/>
        </p:nvSpPr>
        <p:spPr>
          <a:xfrm>
            <a:off x="7006979" y="3496489"/>
            <a:ext cx="450900" cy="312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4"/>
          <p:cNvSpPr txBox="1"/>
          <p:nvPr/>
        </p:nvSpPr>
        <p:spPr>
          <a:xfrm>
            <a:off x="4608173" y="952434"/>
            <a:ext cx="3382500" cy="10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General trend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6" name="Google Shape;226;p24"/>
          <p:cNvSpPr/>
          <p:nvPr/>
        </p:nvSpPr>
        <p:spPr>
          <a:xfrm>
            <a:off x="4152392" y="3814518"/>
            <a:ext cx="1101900" cy="238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5254206" y="3814518"/>
            <a:ext cx="1101900" cy="23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"/>
          <p:cNvSpPr txBox="1"/>
          <p:nvPr/>
        </p:nvSpPr>
        <p:spPr>
          <a:xfrm>
            <a:off x="3685525" y="3912724"/>
            <a:ext cx="11019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12 am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4717844" y="3912724"/>
            <a:ext cx="11019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6 am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0" name="Google Shape;230;p24"/>
          <p:cNvSpPr/>
          <p:nvPr/>
        </p:nvSpPr>
        <p:spPr>
          <a:xfrm>
            <a:off x="4152399" y="1427400"/>
            <a:ext cx="307200" cy="23817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4"/>
          <p:cNvSpPr/>
          <p:nvPr/>
        </p:nvSpPr>
        <p:spPr>
          <a:xfrm>
            <a:off x="4459714" y="1814425"/>
            <a:ext cx="282900" cy="19944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4"/>
          <p:cNvSpPr/>
          <p:nvPr/>
        </p:nvSpPr>
        <p:spPr>
          <a:xfrm>
            <a:off x="4742743" y="2549069"/>
            <a:ext cx="282900" cy="12600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4"/>
          <p:cNvSpPr/>
          <p:nvPr/>
        </p:nvSpPr>
        <p:spPr>
          <a:xfrm>
            <a:off x="5025772" y="3064824"/>
            <a:ext cx="282900" cy="7443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"/>
          <p:cNvSpPr/>
          <p:nvPr/>
        </p:nvSpPr>
        <p:spPr>
          <a:xfrm>
            <a:off x="5308802" y="3496489"/>
            <a:ext cx="282900" cy="312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4"/>
          <p:cNvSpPr/>
          <p:nvPr/>
        </p:nvSpPr>
        <p:spPr>
          <a:xfrm>
            <a:off x="5591831" y="3571034"/>
            <a:ext cx="282900" cy="2382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4"/>
          <p:cNvSpPr/>
          <p:nvPr/>
        </p:nvSpPr>
        <p:spPr>
          <a:xfrm>
            <a:off x="5874835" y="3571034"/>
            <a:ext cx="282900" cy="2382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4"/>
          <p:cNvSpPr/>
          <p:nvPr/>
        </p:nvSpPr>
        <p:spPr>
          <a:xfrm>
            <a:off x="6157889" y="3571034"/>
            <a:ext cx="282900" cy="2382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4"/>
          <p:cNvSpPr/>
          <p:nvPr/>
        </p:nvSpPr>
        <p:spPr>
          <a:xfrm>
            <a:off x="4152392" y="891550"/>
            <a:ext cx="4407300" cy="292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"/>
          <p:cNvSpPr txBox="1"/>
          <p:nvPr/>
        </p:nvSpPr>
        <p:spPr>
          <a:xfrm rot="-5400000">
            <a:off x="2523700" y="2128350"/>
            <a:ext cx="29103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Number of followers gained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0" name="Google Shape;240;p24"/>
          <p:cNvSpPr txBox="1"/>
          <p:nvPr/>
        </p:nvSpPr>
        <p:spPr>
          <a:xfrm>
            <a:off x="4234000" y="4258850"/>
            <a:ext cx="42441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Time of day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1" name="Google Shape;241;p24"/>
          <p:cNvSpPr txBox="1"/>
          <p:nvPr/>
        </p:nvSpPr>
        <p:spPr>
          <a:xfrm>
            <a:off x="280000" y="1164175"/>
            <a:ext cx="3124200" cy="27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Significantly more followers are gained in the evening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Before 6:00 am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After 6:00 pm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title"/>
          </p:nvPr>
        </p:nvSpPr>
        <p:spPr>
          <a:xfrm>
            <a:off x="255800" y="753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evening vs daytime</a:t>
            </a:r>
            <a:endParaRPr/>
          </a:p>
        </p:txBody>
      </p:sp>
      <p:sp>
        <p:nvSpPr>
          <p:cNvPr id="247" name="Google Shape;247;p25"/>
          <p:cNvSpPr txBox="1"/>
          <p:nvPr/>
        </p:nvSpPr>
        <p:spPr>
          <a:xfrm>
            <a:off x="255800" y="1243700"/>
            <a:ext cx="39147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Channels gain &lt;5% of their following during daytime hours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8" name="Google Shape;2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3075" y="1065875"/>
            <a:ext cx="4605300" cy="30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5"/>
          <p:cNvSpPr txBox="1"/>
          <p:nvPr/>
        </p:nvSpPr>
        <p:spPr>
          <a:xfrm>
            <a:off x="4457800" y="3956700"/>
            <a:ext cx="19674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% of followers gained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daytime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0" name="Google Shape;250;p25"/>
          <p:cNvSpPr txBox="1"/>
          <p:nvPr/>
        </p:nvSpPr>
        <p:spPr>
          <a:xfrm>
            <a:off x="6867950" y="3998575"/>
            <a:ext cx="19674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% of followers gained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evening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7242900" y="1635800"/>
            <a:ext cx="17316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6:00 pm - 6:00 am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2" name="Google Shape;252;p25"/>
          <p:cNvSpPr txBox="1"/>
          <p:nvPr/>
        </p:nvSpPr>
        <p:spPr>
          <a:xfrm>
            <a:off x="4885150" y="1635800"/>
            <a:ext cx="17316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6:00 am - 6:00 pm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3" name="Google Shape;253;p25"/>
          <p:cNvSpPr/>
          <p:nvPr/>
        </p:nvSpPr>
        <p:spPr>
          <a:xfrm>
            <a:off x="4303075" y="1358775"/>
            <a:ext cx="258000" cy="263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"/>
          <p:cNvSpPr/>
          <p:nvPr/>
        </p:nvSpPr>
        <p:spPr>
          <a:xfrm>
            <a:off x="6570150" y="1358775"/>
            <a:ext cx="258000" cy="263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5"/>
          <p:cNvSpPr txBox="1"/>
          <p:nvPr/>
        </p:nvSpPr>
        <p:spPr>
          <a:xfrm rot="-5400000">
            <a:off x="3464725" y="2555125"/>
            <a:ext cx="18759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Frequency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56" name="Google Shape;256;p25"/>
          <p:cNvGrpSpPr/>
          <p:nvPr/>
        </p:nvGrpSpPr>
        <p:grpSpPr>
          <a:xfrm>
            <a:off x="36825" y="1964775"/>
            <a:ext cx="4170600" cy="2171300"/>
            <a:chOff x="36825" y="1964775"/>
            <a:chExt cx="4170600" cy="2171300"/>
          </a:xfrm>
        </p:grpSpPr>
        <p:sp>
          <p:nvSpPr>
            <p:cNvPr id="257" name="Google Shape;257;p25"/>
            <p:cNvSpPr/>
            <p:nvPr/>
          </p:nvSpPr>
          <p:spPr>
            <a:xfrm>
              <a:off x="58950" y="1964775"/>
              <a:ext cx="4111500" cy="19551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38100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5"/>
            <p:cNvSpPr txBox="1"/>
            <p:nvPr/>
          </p:nvSpPr>
          <p:spPr>
            <a:xfrm>
              <a:off x="36825" y="2180975"/>
              <a:ext cx="4170600" cy="195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By streaming in the </a:t>
              </a:r>
              <a:r>
                <a:rPr b="1" lang="en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evening</a:t>
              </a:r>
              <a:r>
                <a:rPr lang="en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compared to daytime, channels are likely to increase the number of followers they gain anywhere between </a:t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1155C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3.4%</a:t>
              </a:r>
              <a:r>
                <a:rPr lang="en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and </a:t>
              </a:r>
              <a:r>
                <a:rPr b="1" lang="en" sz="1800">
                  <a:solidFill>
                    <a:srgbClr val="1155C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5.3%</a:t>
              </a:r>
              <a:r>
                <a:rPr lang="en" sz="1800">
                  <a:latin typeface="Trebuchet MS"/>
                  <a:ea typeface="Trebuchet MS"/>
                  <a:cs typeface="Trebuchet MS"/>
                  <a:sym typeface="Trebuchet MS"/>
                </a:rPr>
                <a:t> </a:t>
              </a:r>
              <a:r>
                <a:rPr lang="en" sz="1800" u="sng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per hour</a:t>
              </a:r>
              <a:endParaRPr sz="1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Question 2</a:t>
            </a:r>
            <a:endParaRPr sz="7200"/>
          </a:p>
        </p:txBody>
      </p:sp>
      <p:sp>
        <p:nvSpPr>
          <p:cNvPr id="264" name="Google Shape;264;p2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Does duration of a stream affect the number of viewers?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/>
          <p:nvPr>
            <p:ph type="title"/>
          </p:nvPr>
        </p:nvSpPr>
        <p:spPr>
          <a:xfrm>
            <a:off x="255800" y="753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Q2: Does the duration of a broadcast matter? </a:t>
            </a:r>
            <a:endParaRPr/>
          </a:p>
        </p:txBody>
      </p:sp>
      <p:sp>
        <p:nvSpPr>
          <p:cNvPr id="270" name="Google Shape;270;p27"/>
          <p:cNvSpPr txBox="1"/>
          <p:nvPr/>
        </p:nvSpPr>
        <p:spPr>
          <a:xfrm>
            <a:off x="4177800" y="1009450"/>
            <a:ext cx="4598700" cy="3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Hypothesis: </a:t>
            </a:r>
            <a:r>
              <a:rPr lang="en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streaming for a longer period of time might result in more viewers</a:t>
            </a:r>
            <a:endParaRPr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Weak correlation between number of viewers and duration of stream.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Correlation coefficient = 0.27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1" name="Google Shape;271;p27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155100" y="897300"/>
            <a:ext cx="3506926" cy="350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7"/>
          <p:cNvPicPr preferRelativeResize="0"/>
          <p:nvPr/>
        </p:nvPicPr>
        <p:blipFill rotWithShape="1">
          <a:blip r:embed="rId3">
            <a:alphaModFix/>
          </a:blip>
          <a:srcRect b="0" l="49515" r="485" t="0"/>
          <a:stretch/>
        </p:blipFill>
        <p:spPr>
          <a:xfrm>
            <a:off x="155100" y="897300"/>
            <a:ext cx="3506926" cy="350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7"/>
          <p:cNvSpPr txBox="1"/>
          <p:nvPr/>
        </p:nvSpPr>
        <p:spPr>
          <a:xfrm>
            <a:off x="4177800" y="2571750"/>
            <a:ext cx="4598700" cy="14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However, time of day does seem to have some correlation with a higher number of views!</a:t>
            </a:r>
            <a:endParaRPr/>
          </a:p>
        </p:txBody>
      </p:sp>
      <p:grpSp>
        <p:nvGrpSpPr>
          <p:cNvPr id="274" name="Google Shape;274;p27"/>
          <p:cNvGrpSpPr/>
          <p:nvPr/>
        </p:nvGrpSpPr>
        <p:grpSpPr>
          <a:xfrm>
            <a:off x="420000" y="1810763"/>
            <a:ext cx="3335425" cy="1821813"/>
            <a:chOff x="420000" y="1810763"/>
            <a:chExt cx="3335425" cy="1821813"/>
          </a:xfrm>
        </p:grpSpPr>
        <p:sp>
          <p:nvSpPr>
            <p:cNvPr id="275" name="Google Shape;275;p27"/>
            <p:cNvSpPr/>
            <p:nvPr/>
          </p:nvSpPr>
          <p:spPr>
            <a:xfrm>
              <a:off x="420000" y="1952575"/>
              <a:ext cx="1289400" cy="16800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2466025" y="1810763"/>
              <a:ext cx="1289400" cy="16800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/>
          <p:nvPr>
            <p:ph type="title"/>
          </p:nvPr>
        </p:nvSpPr>
        <p:spPr>
          <a:xfrm>
            <a:off x="255800" y="753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</a:t>
            </a:r>
            <a:endParaRPr/>
          </a:p>
        </p:txBody>
      </p:sp>
      <p:sp>
        <p:nvSpPr>
          <p:cNvPr id="282" name="Google Shape;282;p28"/>
          <p:cNvSpPr txBox="1"/>
          <p:nvPr/>
        </p:nvSpPr>
        <p:spPr>
          <a:xfrm>
            <a:off x="1457638" y="1239000"/>
            <a:ext cx="32421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Time of day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is the most important factor to: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AutoNum type="arabicPeriod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Gain the most followers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AutoNum type="arabicPeriod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Attract the most viewers</a:t>
            </a:r>
            <a:endParaRPr/>
          </a:p>
        </p:txBody>
      </p:sp>
      <p:pic>
        <p:nvPicPr>
          <p:cNvPr id="283" name="Google Shape;2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00" y="3050700"/>
            <a:ext cx="972375" cy="9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8"/>
          <p:cNvSpPr txBox="1"/>
          <p:nvPr/>
        </p:nvSpPr>
        <p:spPr>
          <a:xfrm>
            <a:off x="1360600" y="3219900"/>
            <a:ext cx="3367200" cy="7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Increase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followers gained </a:t>
            </a:r>
            <a:r>
              <a:rPr b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5% per hour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by streaming between </a:t>
            </a:r>
            <a:r>
              <a:rPr b="1"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6:00 pm and 6:00 am</a:t>
            </a:r>
            <a:endParaRPr b="1"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Image Result For Free Green Clock Icon - Green Clock Icon Png Clipart (1600x1600), Png Download" id="285" name="Google Shape;285;p28" title="Image Result For Free Green Clock Icon - Green Clock Icon Png Clipart (1600x1600), Png Downloa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775" y="1297450"/>
            <a:ext cx="913815" cy="913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6" name="Google Shape;286;p28"/>
          <p:cNvCxnSpPr/>
          <p:nvPr/>
        </p:nvCxnSpPr>
        <p:spPr>
          <a:xfrm>
            <a:off x="585750" y="2622550"/>
            <a:ext cx="7972500" cy="0"/>
          </a:xfrm>
          <a:prstGeom prst="straightConnector1">
            <a:avLst/>
          </a:prstGeom>
          <a:noFill/>
          <a:ln cap="flat" cmpd="sng" w="7620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28"/>
          <p:cNvCxnSpPr/>
          <p:nvPr/>
        </p:nvCxnSpPr>
        <p:spPr>
          <a:xfrm rot="10800000">
            <a:off x="4796775" y="950350"/>
            <a:ext cx="0" cy="3514800"/>
          </a:xfrm>
          <a:prstGeom prst="straightConnector1">
            <a:avLst/>
          </a:prstGeom>
          <a:noFill/>
          <a:ln cap="flat" cmpd="sng" w="7620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8" name="Google Shape;28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0725" y="1238990"/>
            <a:ext cx="913825" cy="103071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8"/>
          <p:cNvSpPr txBox="1"/>
          <p:nvPr/>
        </p:nvSpPr>
        <p:spPr>
          <a:xfrm>
            <a:off x="4952735" y="1314488"/>
            <a:ext cx="27150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Sunday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may be optimal day of the week, but </a:t>
            </a:r>
            <a:r>
              <a:rPr b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 significant difference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between other days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90" name="Google Shape;29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92775" y="3120563"/>
            <a:ext cx="1535062" cy="9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8"/>
          <p:cNvSpPr txBox="1"/>
          <p:nvPr/>
        </p:nvSpPr>
        <p:spPr>
          <a:xfrm>
            <a:off x="4761298" y="3255075"/>
            <a:ext cx="27150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Longer streams 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≠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more viewers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"/>
          <p:cNvSpPr txBox="1"/>
          <p:nvPr>
            <p:ph type="title"/>
          </p:nvPr>
        </p:nvSpPr>
        <p:spPr>
          <a:xfrm>
            <a:off x="255800" y="753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97" name="Google Shape;297;p29"/>
          <p:cNvSpPr txBox="1"/>
          <p:nvPr/>
        </p:nvSpPr>
        <p:spPr>
          <a:xfrm>
            <a:off x="276300" y="817600"/>
            <a:ext cx="8591400" cy="16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A/B test</a:t>
            </a:r>
            <a:endParaRPr b="1"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Randomly select 240 channels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Channels must be equal size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Channels must play the same game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Limit when they can stream to 1 hour blocks beginning at the same time every day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10 channels for each hour of the day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Run experiment for 2 weeks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8" name="Google Shape;298;p29"/>
          <p:cNvSpPr txBox="1"/>
          <p:nvPr/>
        </p:nvSpPr>
        <p:spPr>
          <a:xfrm>
            <a:off x="246900" y="3790200"/>
            <a:ext cx="86502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Hypothesis</a:t>
            </a:r>
            <a:endParaRPr b="1"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Trebuchet MS"/>
                <a:ea typeface="Trebuchet MS"/>
                <a:cs typeface="Trebuchet MS"/>
                <a:sym typeface="Trebuchet MS"/>
              </a:rPr>
              <a:t>→ There will be no significant difference in the number of followers gained by </a:t>
            </a:r>
            <a:r>
              <a:rPr lang="en">
                <a:solidFill>
                  <a:srgbClr val="3C78D8"/>
                </a:solidFill>
                <a:latin typeface="Trebuchet MS"/>
                <a:ea typeface="Trebuchet MS"/>
                <a:cs typeface="Trebuchet MS"/>
                <a:sym typeface="Trebuchet MS"/>
              </a:rPr>
              <a:t>allotted</a:t>
            </a:r>
            <a:r>
              <a:rPr lang="en">
                <a:solidFill>
                  <a:srgbClr val="3C78D8"/>
                </a:solidFill>
                <a:latin typeface="Trebuchet MS"/>
                <a:ea typeface="Trebuchet MS"/>
                <a:cs typeface="Trebuchet MS"/>
                <a:sym typeface="Trebuchet MS"/>
              </a:rPr>
              <a:t> time of day</a:t>
            </a:r>
            <a:endParaRPr>
              <a:solidFill>
                <a:srgbClr val="3C78D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99" name="Google Shape;299;p29"/>
          <p:cNvGraphicFramePr/>
          <p:nvPr/>
        </p:nvGraphicFramePr>
        <p:xfrm>
          <a:off x="1301000" y="250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{065ED8A4-6B43-473C-9568-941095DC2FC1}</a:tableStyleId>
              </a:tblPr>
              <a:tblGrid>
                <a:gridCol w="1635500"/>
                <a:gridCol w="1635500"/>
                <a:gridCol w="1635500"/>
                <a:gridCol w="1635500"/>
              </a:tblGrid>
              <a:tr h="40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Time slot</a:t>
                      </a:r>
                      <a:endParaRPr sz="900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Followers gained week 1</a:t>
                      </a:r>
                      <a:endParaRPr sz="900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Followers gained week 2</a:t>
                      </a:r>
                      <a:endParaRPr sz="900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  <a:tr h="28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Channel 1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 am - 4 am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6F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15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6F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16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6F6FF"/>
                    </a:solidFill>
                  </a:tcPr>
                </a:tc>
              </a:tr>
              <a:tr h="28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Channel 2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12 pm - 1 pm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6F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6F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15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6F6FF"/>
                    </a:solidFill>
                  </a:tcPr>
                </a:tc>
              </a:tr>
              <a:tr h="28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Channel 3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 pm - 8 pm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6F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20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6F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22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E6F6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0"/>
          <p:cNvSpPr txBox="1"/>
          <p:nvPr>
            <p:ph type="title"/>
          </p:nvPr>
        </p:nvSpPr>
        <p:spPr>
          <a:xfrm>
            <a:off x="1448100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255800" y="753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Twitch?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00" y="843325"/>
            <a:ext cx="284797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3513125" y="1967538"/>
            <a:ext cx="5311800" cy="22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 of March 2020: 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15 million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daily active users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1.44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million concurrent viewers on avg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41,100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Twitch Partners (+$2.50/subscriber)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Highest peak concurrent Twitch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viewers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b="1"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533,000</a:t>
            </a:r>
            <a:endParaRPr b="1"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Highest followed channel, with </a:t>
            </a:r>
            <a:r>
              <a:rPr b="1"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7.8 million followers</a:t>
            </a:r>
            <a:endParaRPr b="1"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800" y="2215975"/>
            <a:ext cx="2847976" cy="239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3698850" y="843325"/>
            <a:ext cx="4656900" cy="10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#1 Live Streaming Service</a:t>
            </a:r>
            <a:endParaRPr b="1" sz="2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$5 billion net worth</a:t>
            </a:r>
            <a:endParaRPr sz="2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3513375" y="3906250"/>
            <a:ext cx="53118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If </a:t>
            </a:r>
            <a:r>
              <a:rPr b="1" lang="en" sz="150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1%</a:t>
            </a:r>
            <a:r>
              <a:rPr b="1" lang="en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of that person’s followers are subscribers…</a:t>
            </a:r>
            <a:endParaRPr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= conservative estimate of </a:t>
            </a:r>
            <a:r>
              <a:rPr b="1" lang="en" sz="150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$195,000/month </a:t>
            </a:r>
            <a:endParaRPr b="1" sz="150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255800" y="753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we care?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4071875" y="873175"/>
            <a:ext cx="27114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rgbClr val="38761D"/>
                </a:solidFill>
                <a:latin typeface="Trebuchet MS"/>
                <a:ea typeface="Trebuchet MS"/>
                <a:cs typeface="Trebuchet MS"/>
                <a:sym typeface="Trebuchet MS"/>
              </a:rPr>
              <a:t>Money!</a:t>
            </a:r>
            <a:endParaRPr b="1" sz="5300">
              <a:solidFill>
                <a:srgbClr val="38761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5475" y="1017350"/>
            <a:ext cx="2863703" cy="343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129350" y="1953375"/>
            <a:ext cx="5619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Top streamers can earn </a:t>
            </a:r>
            <a:r>
              <a:rPr b="1"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$1,000’s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of dollars an hour from ad revenue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number of viewers and followers </a:t>
            </a:r>
            <a:r>
              <a:rPr b="1"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DIRECTLY 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impacts a streamer’s </a:t>
            </a:r>
            <a:r>
              <a:rPr b="1"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bottom line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3100" y="3279100"/>
            <a:ext cx="1487000" cy="1239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17"/>
          <p:cNvGrpSpPr/>
          <p:nvPr/>
        </p:nvGrpSpPr>
        <p:grpSpPr>
          <a:xfrm>
            <a:off x="88425" y="869450"/>
            <a:ext cx="8945100" cy="3706200"/>
            <a:chOff x="88425" y="869450"/>
            <a:chExt cx="8945100" cy="3706200"/>
          </a:xfrm>
        </p:grpSpPr>
        <p:sp>
          <p:nvSpPr>
            <p:cNvPr id="121" name="Google Shape;121;p17"/>
            <p:cNvSpPr/>
            <p:nvPr/>
          </p:nvSpPr>
          <p:spPr>
            <a:xfrm>
              <a:off x="88425" y="869450"/>
              <a:ext cx="8945100" cy="3706200"/>
            </a:xfrm>
            <a:prstGeom prst="rect">
              <a:avLst/>
            </a:prstGeom>
            <a:solidFill>
              <a:srgbClr val="FFFFFF">
                <a:alpha val="84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7"/>
            <p:cNvSpPr txBox="1"/>
            <p:nvPr/>
          </p:nvSpPr>
          <p:spPr>
            <a:xfrm>
              <a:off x="1138500" y="1860000"/>
              <a:ext cx="6867000" cy="142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It’s important to know how to maximize your viewers to maximize your money!</a:t>
              </a:r>
              <a:endParaRPr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255800" y="753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Summary:</a:t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2416775" y="1246700"/>
            <a:ext cx="51798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Time of day</a:t>
            </a: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is the most important factor to: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Gain the most followers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Attract the most viewers</a:t>
            </a:r>
            <a:endParaRPr sz="1800"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25" y="2849200"/>
            <a:ext cx="1593875" cy="159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2416775" y="3124125"/>
            <a:ext cx="5179800" cy="7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rebuchet MS"/>
                <a:ea typeface="Trebuchet MS"/>
                <a:cs typeface="Trebuchet MS"/>
                <a:sym typeface="Trebuchet MS"/>
              </a:rPr>
              <a:t>Increase 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followers gained </a:t>
            </a:r>
            <a:r>
              <a:rPr b="1" lang="en" sz="1800">
                <a:latin typeface="Trebuchet MS"/>
                <a:ea typeface="Trebuchet MS"/>
                <a:cs typeface="Trebuchet MS"/>
                <a:sym typeface="Trebuchet MS"/>
              </a:rPr>
              <a:t>5% per hour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by streaming between </a:t>
            </a:r>
            <a:r>
              <a:rPr b="1" lang="en" sz="1800">
                <a:latin typeface="Trebuchet MS"/>
                <a:ea typeface="Trebuchet MS"/>
                <a:cs typeface="Trebuchet MS"/>
                <a:sym typeface="Trebuchet MS"/>
              </a:rPr>
              <a:t>6:00 pm and 6:00 am</a:t>
            </a:r>
            <a:endParaRPr b="1"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Image Result For Free Green Clock Icon - Green Clock Icon Png Clipart (1600x1600), Png Download" id="131" name="Google Shape;131;p18" title="Image Result For Free Green Clock Icon - Green Clock Icon Png Clipart (1600x1600), Png Downloa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775" y="1002074"/>
            <a:ext cx="1476774" cy="147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18"/>
          <p:cNvCxnSpPr/>
          <p:nvPr/>
        </p:nvCxnSpPr>
        <p:spPr>
          <a:xfrm>
            <a:off x="559975" y="2682025"/>
            <a:ext cx="7972500" cy="0"/>
          </a:xfrm>
          <a:prstGeom prst="straightConnector1">
            <a:avLst/>
          </a:prstGeom>
          <a:noFill/>
          <a:ln cap="flat" cmpd="sng" w="76200">
            <a:solidFill>
              <a:srgbClr val="9FC5E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255800" y="753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1602600" y="1856800"/>
            <a:ext cx="5938800" cy="25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b="1"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 channels tend to gain more followers on weekends or weekdays?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b="1"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Is there a</a:t>
            </a:r>
            <a:r>
              <a:rPr b="1"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correlation between longer stream times and the number of views?</a:t>
            </a:r>
            <a:endParaRPr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957200" y="795338"/>
            <a:ext cx="71178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“Time is money”</a:t>
            </a:r>
            <a:endParaRPr sz="48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1602600" y="3455700"/>
            <a:ext cx="64725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Font typeface="Trebuchet MS"/>
              <a:buChar char="➔"/>
            </a:pPr>
            <a:r>
              <a:rPr lang="en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baseline="-25000" lang="en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r>
              <a:rPr lang="en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 : Longer stream times do not correlate with higher number of views</a:t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1602600" y="2508875"/>
            <a:ext cx="64725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Font typeface="Trebuchet MS"/>
              <a:buChar char="➔"/>
            </a:pPr>
            <a:r>
              <a:rPr lang="en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baseline="-25000" lang="en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r>
              <a:rPr lang="en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 : There is no difference between weekends and weekdays for the number of followers gained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255800" y="753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Followers and Recent Broadcast History</a:t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210000" y="2298900"/>
            <a:ext cx="4254600" cy="17610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4679396" y="2298900"/>
            <a:ext cx="4254600" cy="17610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1178925" y="2542050"/>
            <a:ext cx="2350500" cy="530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FE2F3"/>
                </a:solidFill>
              </a:rPr>
              <a:t>11 Channels (streamers)</a:t>
            </a:r>
            <a:endParaRPr>
              <a:solidFill>
                <a:srgbClr val="CFE2F3"/>
              </a:solidFill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420000" y="3396775"/>
            <a:ext cx="1724100" cy="486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Followers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8,400 - 67, 700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2502900" y="3396775"/>
            <a:ext cx="1724100" cy="486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Date and time they followed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52" name="Google Shape;152;p20"/>
          <p:cNvCxnSpPr>
            <a:stCxn id="149" idx="2"/>
            <a:endCxn id="151" idx="0"/>
          </p:cNvCxnSpPr>
          <p:nvPr/>
        </p:nvCxnSpPr>
        <p:spPr>
          <a:xfrm flipH="1" rot="-5400000">
            <a:off x="2697375" y="2729250"/>
            <a:ext cx="324300" cy="10107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0"/>
          <p:cNvCxnSpPr>
            <a:stCxn id="149" idx="2"/>
            <a:endCxn id="150" idx="0"/>
          </p:cNvCxnSpPr>
          <p:nvPr/>
        </p:nvCxnSpPr>
        <p:spPr>
          <a:xfrm rot="5400000">
            <a:off x="1655925" y="2698500"/>
            <a:ext cx="324300" cy="10722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20"/>
          <p:cNvSpPr/>
          <p:nvPr/>
        </p:nvSpPr>
        <p:spPr>
          <a:xfrm>
            <a:off x="5631450" y="2542050"/>
            <a:ext cx="2350500" cy="5304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2E9"/>
                </a:solidFill>
              </a:rPr>
              <a:t>Past 2 months of broadcasting </a:t>
            </a:r>
            <a:endParaRPr>
              <a:solidFill>
                <a:srgbClr val="D9D2E9"/>
              </a:solidFill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4824400" y="3382900"/>
            <a:ext cx="1249800" cy="4863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Duration of broadcast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6181807" y="3382900"/>
            <a:ext cx="1249800" cy="4863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Date and time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57" name="Google Shape;157;p20"/>
          <p:cNvCxnSpPr>
            <a:stCxn id="155" idx="0"/>
            <a:endCxn id="154" idx="2"/>
          </p:cNvCxnSpPr>
          <p:nvPr/>
        </p:nvCxnSpPr>
        <p:spPr>
          <a:xfrm rot="-5400000">
            <a:off x="5972800" y="2548900"/>
            <a:ext cx="310500" cy="13575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0"/>
          <p:cNvCxnSpPr>
            <a:stCxn id="154" idx="2"/>
            <a:endCxn id="156" idx="0"/>
          </p:cNvCxnSpPr>
          <p:nvPr/>
        </p:nvCxnSpPr>
        <p:spPr>
          <a:xfrm flipH="1" rot="-5400000">
            <a:off x="6651750" y="3227400"/>
            <a:ext cx="3105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0"/>
          <p:cNvSpPr/>
          <p:nvPr/>
        </p:nvSpPr>
        <p:spPr>
          <a:xfrm>
            <a:off x="7539207" y="3382900"/>
            <a:ext cx="1249800" cy="4863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 of viewers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60" name="Google Shape;160;p20"/>
          <p:cNvCxnSpPr>
            <a:stCxn id="159" idx="0"/>
            <a:endCxn id="154" idx="2"/>
          </p:cNvCxnSpPr>
          <p:nvPr/>
        </p:nvCxnSpPr>
        <p:spPr>
          <a:xfrm flipH="1" rot="5400000">
            <a:off x="7330107" y="2548900"/>
            <a:ext cx="310500" cy="13575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0"/>
          <p:cNvSpPr/>
          <p:nvPr/>
        </p:nvSpPr>
        <p:spPr>
          <a:xfrm>
            <a:off x="4585800" y="2298900"/>
            <a:ext cx="4457700" cy="1761000"/>
          </a:xfrm>
          <a:prstGeom prst="rect">
            <a:avLst/>
          </a:prstGeom>
          <a:solidFill>
            <a:srgbClr val="FFFFFF">
              <a:alpha val="68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 txBox="1"/>
          <p:nvPr/>
        </p:nvSpPr>
        <p:spPr>
          <a:xfrm>
            <a:off x="1193700" y="799025"/>
            <a:ext cx="67566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Make API requests to get data directly from Twitch</a:t>
            </a:r>
            <a:endParaRPr b="1"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6550" lvl="0" marL="2514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rebuchet MS"/>
              <a:buChar char="●"/>
            </a:pPr>
            <a:r>
              <a:rPr lang="en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&lt;100,000 </a:t>
            </a:r>
            <a:r>
              <a:rPr lang="en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followers</a:t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6550" lvl="0" marL="2514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rebuchet MS"/>
              <a:buChar char="●"/>
            </a:pPr>
            <a:r>
              <a:rPr lang="en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English speaking</a:t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6550" lvl="0" marL="2514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rebuchet MS"/>
              <a:buChar char="●"/>
            </a:pPr>
            <a:r>
              <a:rPr lang="en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Any game</a:t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108450" y="2222875"/>
            <a:ext cx="4571100" cy="1984500"/>
          </a:xfrm>
          <a:prstGeom prst="rect">
            <a:avLst/>
          </a:prstGeom>
          <a:solidFill>
            <a:srgbClr val="FFFFFF">
              <a:alpha val="68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Question 1</a:t>
            </a:r>
            <a:endParaRPr sz="7200"/>
          </a:p>
        </p:txBody>
      </p:sp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Do channels gain more followers on weekends or weekdays?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255800" y="75300"/>
            <a:ext cx="88515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</a:t>
            </a:r>
            <a:r>
              <a:rPr lang="en" sz="2100"/>
              <a:t>Do channels gain more followers on weekends or weekdays?</a:t>
            </a:r>
            <a:endParaRPr sz="2100"/>
          </a:p>
        </p:txBody>
      </p:sp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4932" l="0" r="67781" t="8689"/>
          <a:stretch/>
        </p:blipFill>
        <p:spPr>
          <a:xfrm>
            <a:off x="406175" y="1186300"/>
            <a:ext cx="2209550" cy="2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 txBox="1"/>
          <p:nvPr/>
        </p:nvSpPr>
        <p:spPr>
          <a:xfrm>
            <a:off x="406175" y="4074625"/>
            <a:ext cx="24978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% of total following gained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2615725" y="1289425"/>
            <a:ext cx="1016700" cy="3906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weekday</a:t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2615725" y="1824975"/>
            <a:ext cx="1016700" cy="3906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weekend</a:t>
            </a:r>
            <a:endParaRPr/>
          </a:p>
        </p:txBody>
      </p:sp>
      <p:sp>
        <p:nvSpPr>
          <p:cNvPr id="179" name="Google Shape;179;p22"/>
          <p:cNvSpPr txBox="1"/>
          <p:nvPr/>
        </p:nvSpPr>
        <p:spPr>
          <a:xfrm>
            <a:off x="4177800" y="1009450"/>
            <a:ext cx="4598700" cy="3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Hypothesis: </a:t>
            </a:r>
            <a:r>
              <a:rPr lang="en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There is no difference between day of the week and number of followers gained</a:t>
            </a:r>
            <a:endParaRPr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715575" y="832600"/>
            <a:ext cx="17454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Total followers across 11 channels: 439,357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51575" y="832514"/>
            <a:ext cx="2710000" cy="3743550"/>
            <a:chOff x="51575" y="832514"/>
            <a:chExt cx="2710000" cy="3743550"/>
          </a:xfrm>
        </p:grpSpPr>
        <p:sp>
          <p:nvSpPr>
            <p:cNvPr id="182" name="Google Shape;182;p22"/>
            <p:cNvSpPr txBox="1"/>
            <p:nvPr/>
          </p:nvSpPr>
          <p:spPr>
            <a:xfrm rot="-5400000">
              <a:off x="-1062175" y="2438959"/>
              <a:ext cx="2758200" cy="5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rebuchet MS"/>
                  <a:ea typeface="Trebuchet MS"/>
                  <a:cs typeface="Trebuchet MS"/>
                  <a:sym typeface="Trebuchet MS"/>
                </a:rPr>
                <a:t>% of total followers gained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grpSp>
          <p:nvGrpSpPr>
            <p:cNvPr id="183" name="Google Shape;183;p22"/>
            <p:cNvGrpSpPr/>
            <p:nvPr/>
          </p:nvGrpSpPr>
          <p:grpSpPr>
            <a:xfrm>
              <a:off x="414983" y="832514"/>
              <a:ext cx="2346592" cy="3743550"/>
              <a:chOff x="416508" y="832601"/>
              <a:chExt cx="2346592" cy="3743550"/>
            </a:xfrm>
          </p:grpSpPr>
          <p:pic>
            <p:nvPicPr>
              <p:cNvPr id="184" name="Google Shape;184;p22"/>
              <p:cNvPicPr preferRelativeResize="0"/>
              <p:nvPr/>
            </p:nvPicPr>
            <p:blipFill rotWithShape="1">
              <a:blip r:embed="rId3">
                <a:alphaModFix/>
              </a:blip>
              <a:srcRect b="1429" l="69105" r="0" t="0"/>
              <a:stretch/>
            </p:blipFill>
            <p:spPr>
              <a:xfrm>
                <a:off x="416508" y="832601"/>
                <a:ext cx="2346592" cy="37435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5" name="Google Shape;185;p22"/>
              <p:cNvSpPr txBox="1"/>
              <p:nvPr/>
            </p:nvSpPr>
            <p:spPr>
              <a:xfrm>
                <a:off x="637025" y="4214650"/>
                <a:ext cx="2102700" cy="186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latin typeface="Trebuchet MS"/>
                    <a:ea typeface="Trebuchet MS"/>
                    <a:cs typeface="Trebuchet MS"/>
                    <a:sym typeface="Trebuchet MS"/>
                  </a:rPr>
                  <a:t>Sun      Mon     Tue    Wed    Thur    Fri       Sat</a:t>
                </a:r>
                <a:endParaRPr sz="700"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</p:grpSp>
      <p:sp>
        <p:nvSpPr>
          <p:cNvPr id="186" name="Google Shape;186;p22"/>
          <p:cNvSpPr/>
          <p:nvPr/>
        </p:nvSpPr>
        <p:spPr>
          <a:xfrm>
            <a:off x="565693" y="2250384"/>
            <a:ext cx="489900" cy="1346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 txBox="1"/>
          <p:nvPr/>
        </p:nvSpPr>
        <p:spPr>
          <a:xfrm>
            <a:off x="4177800" y="2010525"/>
            <a:ext cx="4598700" cy="14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No significant difference between the percentage of a channels following gained on weekdays vs weekends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Kruskal-Wallis test: p &gt; 0.05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 txBox="1"/>
          <p:nvPr/>
        </p:nvSpPr>
        <p:spPr>
          <a:xfrm>
            <a:off x="4177825" y="2934625"/>
            <a:ext cx="45987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Sunday is the only day that gains a higher proportion of followers than other days of the week.</a:t>
            </a:r>
            <a:endParaRPr/>
          </a:p>
        </p:txBody>
      </p:sp>
      <p:sp>
        <p:nvSpPr>
          <p:cNvPr id="189" name="Google Shape;189;p22"/>
          <p:cNvSpPr txBox="1"/>
          <p:nvPr/>
        </p:nvSpPr>
        <p:spPr>
          <a:xfrm>
            <a:off x="3632425" y="3873850"/>
            <a:ext cx="54303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Does time of day matter?</a:t>
            </a:r>
            <a:endParaRPr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255800" y="75300"/>
            <a:ext cx="8520600" cy="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Followers gained by time of day (hour)</a:t>
            </a:r>
            <a:endParaRPr sz="2300"/>
          </a:p>
        </p:txBody>
      </p:sp>
      <p:sp>
        <p:nvSpPr>
          <p:cNvPr id="195" name="Google Shape;195;p23"/>
          <p:cNvSpPr/>
          <p:nvPr/>
        </p:nvSpPr>
        <p:spPr>
          <a:xfrm>
            <a:off x="1194025" y="2823150"/>
            <a:ext cx="825300" cy="1532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1194025" y="994725"/>
            <a:ext cx="825300" cy="1532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350" y="851400"/>
            <a:ext cx="7463300" cy="3731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8" name="Google Shape;198;p23"/>
          <p:cNvGrpSpPr/>
          <p:nvPr/>
        </p:nvGrpSpPr>
        <p:grpSpPr>
          <a:xfrm>
            <a:off x="1194025" y="994725"/>
            <a:ext cx="7046450" cy="3361125"/>
            <a:chOff x="1194025" y="994725"/>
            <a:chExt cx="7046450" cy="3361125"/>
          </a:xfrm>
        </p:grpSpPr>
        <p:sp>
          <p:nvSpPr>
            <p:cNvPr id="199" name="Google Shape;199;p23"/>
            <p:cNvSpPr/>
            <p:nvPr/>
          </p:nvSpPr>
          <p:spPr>
            <a:xfrm>
              <a:off x="4914625" y="994725"/>
              <a:ext cx="825300" cy="15327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6164900" y="994725"/>
              <a:ext cx="825300" cy="15327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7415175" y="994725"/>
              <a:ext cx="825300" cy="15327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6164900" y="2823150"/>
              <a:ext cx="825300" cy="15327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2434225" y="2823150"/>
              <a:ext cx="825300" cy="15327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2434225" y="994725"/>
              <a:ext cx="825300" cy="15327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3674425" y="994725"/>
              <a:ext cx="825300" cy="15327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1194025" y="994725"/>
              <a:ext cx="825300" cy="15327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1194025" y="2823150"/>
              <a:ext cx="825300" cy="15327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5FFFEF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