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94" r:id="rId2"/>
    <p:sldId id="793" r:id="rId3"/>
    <p:sldId id="801" r:id="rId4"/>
    <p:sldId id="802" r:id="rId5"/>
    <p:sldId id="799" r:id="rId6"/>
    <p:sldId id="80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8" autoAdjust="0"/>
    <p:restoredTop sz="83333" autoAdjust="0"/>
  </p:normalViewPr>
  <p:slideViewPr>
    <p:cSldViewPr snapToGrid="0" snapToObjects="1">
      <p:cViewPr>
        <p:scale>
          <a:sx n="72" d="100"/>
          <a:sy n="72" d="100"/>
        </p:scale>
        <p:origin x="-48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AC15-D366-1045-8B95-906BED04EB57}" type="datetimeFigureOut">
              <a:rPr lang="en-US" smtClean="0"/>
              <a:pPr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382D8-B22D-6245-9253-78B81CE40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83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F9C5-D0B9-6043-966C-CD72DB596C87}" type="datetimeFigureOut">
              <a:rPr lang="en-US" smtClean="0"/>
              <a:pPr/>
              <a:t>9/1/16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4FB1-8543-584B-BB0F-CA47458AE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0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And,</a:t>
            </a:r>
            <a:r>
              <a:rPr lang="en-US" baseline="0" dirty="0" smtClean="0"/>
              <a:t> d</a:t>
            </a:r>
            <a:r>
              <a:rPr lang="en-US" dirty="0" smtClean="0"/>
              <a:t>id you know what you wanted?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54FB1-8543-584B-BB0F-CA47458AE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91052" y="6511225"/>
            <a:ext cx="641668" cy="173387"/>
          </a:xfrm>
          <a:prstGeom prst="rect">
            <a:avLst/>
          </a:prstGeom>
        </p:spPr>
        <p:txBody>
          <a:bodyPr/>
          <a:lstStyle/>
          <a:p>
            <a:fld id="{C3324224-DF72-F445-A040-09ABE7C2A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070"/>
            <a:ext cx="8229600" cy="48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56764"/>
            <a:ext cx="9144000" cy="702551"/>
            <a:chOff x="0" y="-120393"/>
            <a:chExt cx="9144000" cy="702551"/>
          </a:xfrm>
        </p:grpSpPr>
        <p:pic>
          <p:nvPicPr>
            <p:cNvPr id="5" name="Picture 4" descr="data.jpg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20393"/>
              <a:ext cx="9144000" cy="70255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8760" y="-17641"/>
              <a:ext cx="2416643" cy="543738"/>
            </a:xfrm>
            <a:prstGeom prst="rect">
              <a:avLst/>
            </a:prstGeom>
            <a:solidFill>
              <a:schemeClr val="dk1">
                <a:alpha val="62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urier New"/>
                  <a:cs typeface="Courier New"/>
                </a:rPr>
                <a:t>Data</a:t>
              </a:r>
              <a:r>
                <a:rPr lang="en-US" sz="2800" dirty="0" smtClean="0">
                  <a:latin typeface="Arial Narrow"/>
                  <a:cs typeface="Arial Narrow"/>
                </a:rPr>
                <a:t> </a:t>
              </a:r>
              <a:r>
                <a:rPr lang="en-US" sz="4400" baseline="30000" dirty="0" smtClean="0">
                  <a:latin typeface="Courier New"/>
                  <a:cs typeface="Courier New"/>
                </a:rPr>
                <a:t>X</a:t>
              </a:r>
              <a:endParaRPr lang="en-US" sz="1000" dirty="0">
                <a:latin typeface="Courier New"/>
                <a:cs typeface="Courier New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t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215" y="5381527"/>
            <a:ext cx="8207938" cy="1538883"/>
          </a:xfrm>
          <a:prstGeom prst="rect">
            <a:avLst/>
          </a:prstGeom>
          <a:solidFill>
            <a:schemeClr val="tx1">
              <a:alpha val="21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Ikhlaq Sidhu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Chief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cs typeface="Helvetica Neue Light"/>
              </a:rPr>
              <a:t>Scientist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Founding Director, 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1600" dirty="0" err="1" smtClean="0">
                <a:solidFill>
                  <a:schemeClr val="bg1"/>
                </a:solidFill>
                <a:latin typeface="Helvetica Neue Light"/>
                <a:cs typeface="Helvetica Neue Light"/>
              </a:rPr>
              <a:t>Sutardja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Center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for Entrepreneurship &amp;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Technology</a:t>
            </a:r>
            <a:b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</a:b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IEOR </a:t>
            </a:r>
            <a:r>
              <a:rPr lang="en-US" sz="1600" dirty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Emerging Area Professor </a:t>
            </a:r>
            <a:r>
              <a:rPr lang="en-US" sz="1600" dirty="0" smtClean="0">
                <a:solidFill>
                  <a:schemeClr val="bg1"/>
                </a:solidFill>
                <a:latin typeface="Helvetica Neue Light"/>
                <a:ea typeface="ＭＳ Ｐゴシック" charset="-128"/>
                <a:cs typeface="Helvetica Neue Light"/>
              </a:rPr>
              <a:t>Award, UC Berkeley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4591" y="325795"/>
            <a:ext cx="1297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About Me: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48753" y="2248140"/>
            <a:ext cx="7772400" cy="1470025"/>
          </a:xfrm>
          <a:solidFill>
            <a:schemeClr val="dk1">
              <a:alpha val="74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Data-X : A Course and Lab for </a:t>
            </a:r>
            <a:br>
              <a:rPr lang="en-US" dirty="0" smtClean="0"/>
            </a:br>
            <a:r>
              <a:rPr lang="en-US" dirty="0" smtClean="0"/>
              <a:t>Data, Signals, and Systems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7166" y="231586"/>
            <a:ext cx="3880743" cy="1200329"/>
          </a:xfrm>
          <a:prstGeom prst="rect">
            <a:avLst/>
          </a:prstGeom>
          <a:solidFill>
            <a:schemeClr val="dk1">
              <a:alpha val="4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urier New"/>
                <a:cs typeface="Courier New"/>
              </a:rPr>
              <a:t>Data</a:t>
            </a:r>
            <a:r>
              <a:rPr lang="en-US" sz="5400" dirty="0" smtClean="0">
                <a:latin typeface="Arial Narrow"/>
                <a:cs typeface="Arial Narrow"/>
              </a:rPr>
              <a:t> </a:t>
            </a:r>
            <a:r>
              <a:rPr lang="en-US" sz="8000" baseline="30000" dirty="0" smtClean="0">
                <a:latin typeface="Courier New"/>
                <a:cs typeface="Courier New"/>
              </a:rPr>
              <a:t>X</a:t>
            </a:r>
            <a:r>
              <a:rPr lang="en-US" sz="5400" dirty="0" smtClean="0">
                <a:latin typeface="Courier New"/>
                <a:cs typeface="Courier New"/>
              </a:rPr>
              <a:t/>
            </a:r>
            <a:br>
              <a:rPr lang="en-US" sz="5400" dirty="0" smtClean="0">
                <a:latin typeface="Courier New"/>
                <a:cs typeface="Courier New"/>
              </a:rPr>
            </a:br>
            <a:endParaRPr lang="en-US" dirty="0">
              <a:latin typeface="Optima"/>
              <a:cs typeface="Optima"/>
            </a:endParaRPr>
          </a:p>
        </p:txBody>
      </p:sp>
    </p:spTree>
    <p:extLst>
      <p:ext uri="{BB962C8B-B14F-4D97-AF65-F5344CB8AC3E}">
        <p14:creationId xmlns:p14="http://schemas.microsoft.com/office/powerpoint/2010/main" val="86821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08"/>
            <a:ext cx="8229600" cy="668408"/>
          </a:xfrm>
        </p:spPr>
        <p:txBody>
          <a:bodyPr/>
          <a:lstStyle/>
          <a:p>
            <a:r>
              <a:rPr lang="en-US" dirty="0" smtClean="0"/>
              <a:t>What is Data-X Challenge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04" y="1605345"/>
            <a:ext cx="3441182" cy="3334179"/>
          </a:xfrm>
          <a:solidFill>
            <a:schemeClr val="dk1">
              <a:alpha val="5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600" dirty="0"/>
              <a:t>A</a:t>
            </a:r>
            <a:r>
              <a:rPr lang="en-US" sz="2600" dirty="0" smtClean="0"/>
              <a:t> Course and Lab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Customer Driven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Applied Project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Industry Perspective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33017" y="1217240"/>
            <a:ext cx="2743200" cy="2743200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0000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CS   </a:t>
            </a:r>
            <a:br>
              <a:rPr lang="en-US" sz="3200" dirty="0" smtClean="0"/>
            </a:br>
            <a:r>
              <a:rPr lang="en-US" sz="3200" dirty="0" smtClean="0"/>
              <a:t>Tools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6366960" y="1217240"/>
            <a:ext cx="2743200" cy="2743200"/>
          </a:xfrm>
          <a:prstGeom prst="ellipse">
            <a:avLst/>
          </a:prstGeom>
          <a:solidFill>
            <a:schemeClr val="lt1">
              <a:alpha val="6000"/>
            </a:schemeClr>
          </a:solidFill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Math Models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420324" y="2588840"/>
            <a:ext cx="2743200" cy="2743200"/>
          </a:xfrm>
          <a:prstGeom prst="ellipse">
            <a:avLst/>
          </a:prstGeom>
          <a:solidFill>
            <a:schemeClr val="lt1">
              <a:alpha val="0"/>
            </a:schemeClr>
          </a:solidFill>
          <a:ln w="57150" cmpd="sng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Real Life</a:t>
            </a:r>
            <a:br>
              <a:rPr lang="en-US" sz="3200" dirty="0" smtClean="0"/>
            </a:br>
            <a:r>
              <a:rPr lang="en-US" sz="3200" dirty="0" smtClean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248664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628321" y="2869265"/>
            <a:ext cx="1552298" cy="1120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Black"/>
                <a:cs typeface="Avenir Black"/>
              </a:rPr>
              <a:t>Propose Low Tech </a:t>
            </a:r>
            <a:r>
              <a:rPr lang="en-US" dirty="0" smtClean="0">
                <a:latin typeface="Avenir Black"/>
                <a:cs typeface="Avenir Black"/>
              </a:rPr>
              <a:t>Solution (1)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4216" y="2869265"/>
            <a:ext cx="2642537" cy="1120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Brainstorm Challenge</a:t>
            </a:r>
          </a:p>
          <a:p>
            <a:pPr algn="ctr"/>
            <a:r>
              <a:rPr lang="en-US" dirty="0">
                <a:latin typeface="Avenir Black"/>
                <a:cs typeface="Avenir Black"/>
              </a:rPr>
              <a:t>a</a:t>
            </a:r>
            <a:r>
              <a:rPr lang="en-US" dirty="0" smtClean="0">
                <a:latin typeface="Avenir Black"/>
                <a:cs typeface="Avenir Black"/>
              </a:rPr>
              <a:t>nd Validate (4)</a:t>
            </a: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-14216" y="3989700"/>
            <a:ext cx="9136548" cy="830997"/>
          </a:xfrm>
          <a:prstGeom prst="rect">
            <a:avLst/>
          </a:prstGeom>
          <a:ln>
            <a:solidFill>
              <a:srgbClr val="FF0000"/>
            </a:solidFill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400" dirty="0" smtClean="0">
                <a:solidFill>
                  <a:schemeClr val="accent2"/>
                </a:solidFill>
                <a:latin typeface="Avenir Black"/>
                <a:cs typeface="Avenir Black"/>
              </a:rPr>
              <a:t>Quant Model Lectures </a:t>
            </a:r>
            <a:r>
              <a:rPr lang="en-US" sz="2400" dirty="0" smtClean="0">
                <a:solidFill>
                  <a:schemeClr val="accent2"/>
                </a:solidFill>
                <a:latin typeface="Avenir Black"/>
                <a:cs typeface="Avenir Black"/>
              </a:rPr>
              <a:t>+ CS Code Examples </a:t>
            </a:r>
            <a:br>
              <a:rPr lang="en-US" sz="2400" dirty="0" smtClean="0">
                <a:solidFill>
                  <a:schemeClr val="accent2"/>
                </a:solidFill>
                <a:latin typeface="Avenir Black"/>
                <a:cs typeface="Avenir Black"/>
              </a:rPr>
            </a:br>
            <a:r>
              <a:rPr lang="en-US" sz="2400" dirty="0" smtClean="0">
                <a:solidFill>
                  <a:schemeClr val="accent2"/>
                </a:solidFill>
                <a:latin typeface="Avenir Black"/>
                <a:cs typeface="Avenir Black"/>
              </a:rPr>
              <a:t>Live</a:t>
            </a:r>
            <a:r>
              <a:rPr lang="en-US" sz="2400" dirty="0">
                <a:solidFill>
                  <a:schemeClr val="accent2"/>
                </a:solidFill>
                <a:latin typeface="Avenir Black"/>
                <a:cs typeface="Avenir Black"/>
              </a:rPr>
              <a:t>	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49919" y="2860197"/>
            <a:ext cx="1172413" cy="1120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Demo </a:t>
            </a:r>
            <a:br>
              <a:rPr lang="en-US" dirty="0" smtClean="0">
                <a:latin typeface="Avenir Black"/>
                <a:cs typeface="Avenir Black"/>
              </a:rPr>
            </a:br>
            <a:r>
              <a:rPr lang="en-US" dirty="0" smtClean="0">
                <a:latin typeface="Avenir Black"/>
                <a:cs typeface="Avenir Black"/>
              </a:rPr>
              <a:t>or Die (1)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80618" y="2865904"/>
            <a:ext cx="3769302" cy="11204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Execute * Iterate</a:t>
            </a:r>
          </a:p>
          <a:p>
            <a:pPr algn="ctr"/>
            <a:r>
              <a:rPr lang="en-US" dirty="0" err="1" smtClean="0">
                <a:latin typeface="Avenir Black"/>
                <a:cs typeface="Avenir Black"/>
              </a:rPr>
              <a:t>BMoE</a:t>
            </a:r>
            <a:r>
              <a:rPr lang="en-US" dirty="0" smtClean="0">
                <a:latin typeface="Avenir Black"/>
                <a:cs typeface="Avenir Black"/>
              </a:rPr>
              <a:t> Reflections</a:t>
            </a:r>
          </a:p>
          <a:p>
            <a:pPr algn="ctr"/>
            <a:r>
              <a:rPr lang="en-US" dirty="0" smtClean="0">
                <a:latin typeface="Avenir Black"/>
                <a:cs typeface="Avenir Black"/>
              </a:rPr>
              <a:t>Agile Spring (8)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-14216" y="1342648"/>
            <a:ext cx="3789120" cy="1267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venir Black"/>
                <a:cs typeface="Avenir Black"/>
              </a:rPr>
              <a:t>Insightful Story</a:t>
            </a:r>
            <a:endParaRPr lang="en-US" sz="3200" b="1" dirty="0">
              <a:latin typeface="Avenir Black"/>
              <a:cs typeface="Avenir Black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774903" y="1342648"/>
            <a:ext cx="5347429" cy="12671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venir Black"/>
                <a:cs typeface="Avenir Black"/>
              </a:rPr>
              <a:t>Solution</a:t>
            </a:r>
            <a:endParaRPr lang="en-US" sz="3200" b="1" dirty="0">
              <a:latin typeface="Avenir Black"/>
              <a:cs typeface="Avenir Black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0" y="-3543"/>
            <a:ext cx="9144000" cy="936834"/>
          </a:xfrm>
          <a:solidFill>
            <a:schemeClr val="dk1">
              <a:alpha val="51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How Data-X Challenge Lab works:</a:t>
            </a:r>
            <a:endParaRPr 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0" y="4859527"/>
            <a:ext cx="91223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Unicode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400" dirty="0" smtClean="0">
                <a:solidFill>
                  <a:schemeClr val="accent2"/>
                </a:solidFill>
                <a:latin typeface="Avenir Black"/>
                <a:cs typeface="Avenir Black"/>
              </a:rPr>
              <a:t>CS Tool Industry Lectures – Video Flip</a:t>
            </a:r>
            <a:r>
              <a:rPr lang="en-US" sz="2400" dirty="0">
                <a:solidFill>
                  <a:schemeClr val="accent2"/>
                </a:solidFill>
                <a:latin typeface="Avenir Black"/>
                <a:cs typeface="Avenir Black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33413" y="5504041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Team: Tech Lead, Product Lead + 2-4 Experts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erkeley-Campinel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679"/>
            <a:ext cx="9144000" cy="685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064" y="6457418"/>
            <a:ext cx="2826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/>
                <a:cs typeface="Arial"/>
              </a:rPr>
              <a:t>Co-developed by Ikhlaq Sidhu and Ken Singer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9863" y="415234"/>
            <a:ext cx="4488889" cy="5724644"/>
          </a:xfrm>
          <a:prstGeom prst="rect">
            <a:avLst/>
          </a:prstGeom>
          <a:solidFill>
            <a:schemeClr val="tx1">
              <a:alpha val="57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</a:b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Berkeley Method of Entrepreneurship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Inductive Learning</a:t>
            </a: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Journey Based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Mindset and Behaviors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Frameworks and Cases</a:t>
            </a:r>
          </a:p>
          <a:p>
            <a:pPr marL="342900" indent="-342900">
              <a:buFont typeface="Wingdings" charset="2"/>
              <a:buChar char="ü"/>
            </a:pPr>
            <a:endParaRPr lang="en-US" sz="2400" dirty="0">
              <a:solidFill>
                <a:schemeClr val="bg1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Wingdings" charset="2"/>
              <a:buChar char="ü"/>
            </a:pPr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Networks and Connections</a:t>
            </a:r>
          </a:p>
          <a:p>
            <a:pPr algn="ctr"/>
            <a:endParaRPr lang="en-US" sz="2400" dirty="0" smtClean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332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8064" y="2782527"/>
            <a:ext cx="6217894" cy="923330"/>
          </a:xfrm>
          <a:prstGeom prst="rect">
            <a:avLst/>
          </a:prstGeom>
          <a:solidFill>
            <a:schemeClr val="tx1">
              <a:alpha val="86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74320" tIns="274320" rIns="274320" bIns="274320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End of Section</a:t>
            </a:r>
          </a:p>
        </p:txBody>
      </p:sp>
    </p:spTree>
    <p:extLst>
      <p:ext uri="{BB962C8B-B14F-4D97-AF65-F5344CB8AC3E}">
        <p14:creationId xmlns:p14="http://schemas.microsoft.com/office/powerpoint/2010/main" val="23985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117</Words>
  <Application>Microsoft Macintosh PowerPoint</Application>
  <PresentationFormat>On-screen Show (4:3)</PresentationFormat>
  <Paragraphs>43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Data-X : A Course and Lab for  Data, Signals, and Systems</vt:lpstr>
      <vt:lpstr>What is Data-X Challenge Lab</vt:lpstr>
      <vt:lpstr>PowerPoint Presentation</vt:lpstr>
      <vt:lpstr>How Data-X Challenge Lab works: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Ikhlaq Sidhu</dc:creator>
  <cp:lastModifiedBy>Ikhlaq Sidhu</cp:lastModifiedBy>
  <cp:revision>286</cp:revision>
  <cp:lastPrinted>2016-08-28T17:06:48Z</cp:lastPrinted>
  <dcterms:created xsi:type="dcterms:W3CDTF">2013-05-20T04:35:54Z</dcterms:created>
  <dcterms:modified xsi:type="dcterms:W3CDTF">2016-09-01T20:44:38Z</dcterms:modified>
</cp:coreProperties>
</file>