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9" r:id="rId4"/>
    <p:sldId id="269" r:id="rId5"/>
    <p:sldId id="271" r:id="rId6"/>
    <p:sldId id="258" r:id="rId7"/>
    <p:sldId id="260" r:id="rId8"/>
    <p:sldId id="261" r:id="rId9"/>
    <p:sldId id="262" r:id="rId10"/>
    <p:sldId id="263" r:id="rId11"/>
    <p:sldId id="264" r:id="rId12"/>
    <p:sldId id="265" r:id="rId13"/>
    <p:sldId id="273" r:id="rId14"/>
    <p:sldId id="274" r:id="rId15"/>
    <p:sldId id="285" r:id="rId16"/>
    <p:sldId id="286" r:id="rId17"/>
    <p:sldId id="282" r:id="rId18"/>
    <p:sldId id="290" r:id="rId19"/>
    <p:sldId id="291" r:id="rId20"/>
    <p:sldId id="292" r:id="rId21"/>
    <p:sldId id="293" r:id="rId22"/>
    <p:sldId id="267" r:id="rId23"/>
    <p:sldId id="295" r:id="rId24"/>
    <p:sldId id="277" r:id="rId25"/>
    <p:sldId id="284" r:id="rId26"/>
    <p:sldId id="278" r:id="rId27"/>
    <p:sldId id="288" r:id="rId28"/>
    <p:sldId id="287" r:id="rId29"/>
    <p:sldId id="289" r:id="rId30"/>
    <p:sldId id="294"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F4B183"/>
    <a:srgbClr val="A9D18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9" autoAdjust="0"/>
    <p:restoredTop sz="82039" autoAdjust="0"/>
  </p:normalViewPr>
  <p:slideViewPr>
    <p:cSldViewPr snapToGrid="0">
      <p:cViewPr>
        <p:scale>
          <a:sx n="100" d="100"/>
          <a:sy n="100" d="100"/>
        </p:scale>
        <p:origin x="1224" y="-486"/>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05F43-B121-413E-99A3-ED3163BE1D0D}"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0A805-6500-4AAE-8D62-B8E04BD754A4}" type="slidenum">
              <a:rPr lang="en-GB" smtClean="0"/>
              <a:t>‹#›</a:t>
            </a:fld>
            <a:endParaRPr lang="en-GB"/>
          </a:p>
        </p:txBody>
      </p:sp>
    </p:spTree>
    <p:extLst>
      <p:ext uri="{BB962C8B-B14F-4D97-AF65-F5344CB8AC3E}">
        <p14:creationId xmlns:p14="http://schemas.microsoft.com/office/powerpoint/2010/main" val="117445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2</a:t>
            </a:fld>
            <a:endParaRPr lang="en-GB"/>
          </a:p>
        </p:txBody>
      </p:sp>
    </p:spTree>
    <p:extLst>
      <p:ext uri="{BB962C8B-B14F-4D97-AF65-F5344CB8AC3E}">
        <p14:creationId xmlns:p14="http://schemas.microsoft.com/office/powerpoint/2010/main" val="376254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23</a:t>
            </a:fld>
            <a:endParaRPr lang="en-GB"/>
          </a:p>
        </p:txBody>
      </p:sp>
    </p:spTree>
    <p:extLst>
      <p:ext uri="{BB962C8B-B14F-4D97-AF65-F5344CB8AC3E}">
        <p14:creationId xmlns:p14="http://schemas.microsoft.com/office/powerpoint/2010/main" val="3687559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Want to work out traditional outcome parallel trends figure (instead of outcome SD figures)</a:t>
            </a:r>
          </a:p>
        </p:txBody>
      </p:sp>
      <p:sp>
        <p:nvSpPr>
          <p:cNvPr id="4" name="Slide Number Placeholder 3"/>
          <p:cNvSpPr>
            <a:spLocks noGrp="1"/>
          </p:cNvSpPr>
          <p:nvPr>
            <p:ph type="sldNum" sz="quarter" idx="5"/>
          </p:nvPr>
        </p:nvSpPr>
        <p:spPr/>
        <p:txBody>
          <a:bodyPr/>
          <a:lstStyle/>
          <a:p>
            <a:fld id="{AA10A805-6500-4AAE-8D62-B8E04BD754A4}" type="slidenum">
              <a:rPr lang="en-GB" smtClean="0"/>
              <a:t>25</a:t>
            </a:fld>
            <a:endParaRPr lang="en-GB"/>
          </a:p>
        </p:txBody>
      </p:sp>
    </p:spTree>
    <p:extLst>
      <p:ext uri="{BB962C8B-B14F-4D97-AF65-F5344CB8AC3E}">
        <p14:creationId xmlns:p14="http://schemas.microsoft.com/office/powerpoint/2010/main" val="2034491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Important Note:</a:t>
            </a:r>
          </a:p>
          <a:p>
            <a:pPr marL="171450" indent="-171450">
              <a:buFont typeface="Arial" panose="020B0604020202020204" pitchFamily="34" charset="0"/>
              <a:buChar char="•"/>
            </a:pPr>
            <a:r>
              <a:rPr lang="en-GB" dirty="0"/>
              <a:t>Our UI modification results cannot be interpreted as the causal modifying effect of UI receipt on the ATT of unemployment on later EQ, as we do not establish exchangeability between cohorts receiving and not receiving UI benefits. </a:t>
            </a:r>
          </a:p>
          <a:p>
            <a:pPr marL="171450" indent="-171450">
              <a:buFont typeface="Arial" panose="020B0604020202020204" pitchFamily="34" charset="0"/>
              <a:buChar char="•"/>
            </a:pPr>
            <a:r>
              <a:rPr lang="en-GB" dirty="0"/>
              <a:t>For example, compared to those becoming unemployed and not receiving UI, those receiving UI are:</a:t>
            </a:r>
          </a:p>
          <a:p>
            <a:pPr marL="628650" lvl="1" indent="-171450">
              <a:buFont typeface="Arial" panose="020B0604020202020204" pitchFamily="34" charset="0"/>
              <a:buChar char="•"/>
            </a:pPr>
            <a:r>
              <a:rPr lang="en-GB" dirty="0"/>
              <a:t>Approximately as likely male (49% vs. 47%).</a:t>
            </a:r>
          </a:p>
          <a:p>
            <a:pPr marL="628650" lvl="1" indent="-171450">
              <a:buFont typeface="Arial" panose="020B0604020202020204" pitchFamily="34" charset="0"/>
              <a:buChar char="•"/>
            </a:pPr>
            <a:r>
              <a:rPr lang="en-GB" dirty="0"/>
              <a:t>More often NH Black (35% vs. 32%), NH Other (13% vs. 7%), and Hispanic (13% vs. 8%), and less often NH White (58% vs. 49%).</a:t>
            </a:r>
          </a:p>
          <a:p>
            <a:pPr marL="628650" lvl="1" indent="-171450">
              <a:buFont typeface="Arial" panose="020B0604020202020204" pitchFamily="34" charset="0"/>
              <a:buChar char="•"/>
            </a:pPr>
            <a:r>
              <a:rPr lang="en-GB" dirty="0"/>
              <a:t>More often non-native to the US (9% vs. 6%).</a:t>
            </a:r>
          </a:p>
          <a:p>
            <a:pPr marL="628650" lvl="1" indent="-171450">
              <a:buFont typeface="Arial" panose="020B0604020202020204" pitchFamily="34" charset="0"/>
              <a:buChar char="•"/>
            </a:pPr>
            <a:r>
              <a:rPr lang="en-GB" dirty="0"/>
              <a:t>More often from a low SES upbringing (25% vs. 22%). </a:t>
            </a:r>
          </a:p>
          <a:p>
            <a:pPr marL="628650" lvl="1" indent="-171450">
              <a:buFont typeface="Arial" panose="020B0604020202020204" pitchFamily="34" charset="0"/>
              <a:buChar char="•"/>
            </a:pPr>
            <a:r>
              <a:rPr lang="en-GB" dirty="0"/>
              <a:t>Had comparable baseline EQ before unemployment (Mean: -0.07 vs. -0.06).</a:t>
            </a:r>
          </a:p>
          <a:p>
            <a:pPr marL="628650" lvl="1" indent="-171450">
              <a:buFont typeface="Arial" panose="020B0604020202020204" pitchFamily="34" charset="0"/>
              <a:buChar char="•"/>
            </a:pPr>
            <a:r>
              <a:rPr lang="en-GB" dirty="0"/>
              <a:t>Were less often married (67% vs. 65%).</a:t>
            </a:r>
          </a:p>
          <a:p>
            <a:pPr marL="628650" lvl="1" indent="-171450">
              <a:buFont typeface="Arial" panose="020B0604020202020204" pitchFamily="34" charset="0"/>
              <a:buChar char="•"/>
            </a:pPr>
            <a:r>
              <a:rPr lang="en-GB" dirty="0"/>
              <a:t>More often had less than high school education (16% vs. 12%) and less often had college or more education (20% vs. 29%).</a:t>
            </a:r>
          </a:p>
          <a:p>
            <a:pPr marL="628650" lvl="1" indent="-171450">
              <a:buFont typeface="Arial" panose="020B0604020202020204" pitchFamily="34" charset="0"/>
              <a:buChar char="•"/>
            </a:pPr>
            <a:r>
              <a:rPr lang="en-GB" dirty="0"/>
              <a:t>Were less often in very good or excellent health (54% vs. 50%).</a:t>
            </a:r>
          </a:p>
          <a:p>
            <a:pPr marL="628650" lvl="1" indent="-171450">
              <a:buFont typeface="Arial" panose="020B0604020202020204" pitchFamily="34" charset="0"/>
              <a:buChar char="•"/>
            </a:pPr>
            <a:r>
              <a:rPr lang="en-GB" dirty="0"/>
              <a:t>Had marginally lower family income (Mean: -0.06 vs. -0.04), but greater family wealth excluding home equity (Mean: 65K vs. 60K).</a:t>
            </a:r>
          </a:p>
          <a:p>
            <a:pPr marL="628650" lvl="1" indent="-171450">
              <a:buFont typeface="Arial" panose="020B0604020202020204" pitchFamily="34" charset="0"/>
              <a:buChar char="•"/>
            </a:pPr>
            <a:r>
              <a:rPr lang="en-GB" dirty="0"/>
              <a:t>Were more often at baseline in occupations related to farming, forestry or fishing (2.5% vs. 1.4%), managerial roles (10.1% vs. 8.9%), and technical support or admin (32.8% vs. 28.4%). </a:t>
            </a:r>
          </a:p>
          <a:p>
            <a:endParaRPr lang="en-GB" dirty="0"/>
          </a:p>
          <a:p>
            <a:r>
              <a:rPr lang="en-GB" dirty="0"/>
              <a:t>Other Points: </a:t>
            </a:r>
          </a:p>
          <a:p>
            <a:pPr marL="171450" indent="-171450">
              <a:buFont typeface="Arial" panose="020B0604020202020204" pitchFamily="34" charset="0"/>
              <a:buChar char="•"/>
            </a:pPr>
            <a:r>
              <a:rPr lang="en-GB" dirty="0"/>
              <a:t>Those receiving UI remain unemployed for slightly longer on average than those not receiving UI (Mean (SD): No UI – 10.1 months (7.4), Yes UI – 11.4 months (8.1)). </a:t>
            </a:r>
          </a:p>
          <a:p>
            <a:pPr marL="171450" indent="-171450">
              <a:buFont typeface="Arial" panose="020B0604020202020204" pitchFamily="34" charset="0"/>
              <a:buChar char="•"/>
            </a:pPr>
            <a:r>
              <a:rPr lang="en-GB" dirty="0"/>
              <a:t>Contrasting how groups change occupational sectors from ‘baseline’ to next employment via pre-post occupational sector absolute % changes:</a:t>
            </a:r>
          </a:p>
          <a:p>
            <a:pPr marL="628650" lvl="1" indent="-171450">
              <a:buFont typeface="Arial" panose="020B0604020202020204" pitchFamily="34" charset="0"/>
              <a:buChar char="•"/>
            </a:pPr>
            <a:r>
              <a:rPr lang="en-GB" dirty="0"/>
              <a:t>Those consistently employed do not appreciably change sectors (Mean Absolute Change: 0.11%, SD: 0.12).</a:t>
            </a:r>
          </a:p>
          <a:p>
            <a:pPr marL="628650" lvl="1" indent="-171450">
              <a:buFont typeface="Arial" panose="020B0604020202020204" pitchFamily="34" charset="0"/>
              <a:buChar char="•"/>
            </a:pPr>
            <a:r>
              <a:rPr lang="en-GB" dirty="0"/>
              <a:t>Those recently unemployed and not receiving UI change sectors more (Mean Absolute Change: 0.30%, SD: 0.30).</a:t>
            </a:r>
          </a:p>
          <a:p>
            <a:pPr marL="628650" lvl="1" indent="-171450">
              <a:buFont typeface="Arial" panose="020B0604020202020204" pitchFamily="34" charset="0"/>
              <a:buChar char="•"/>
            </a:pPr>
            <a:r>
              <a:rPr lang="en-GB" dirty="0"/>
              <a:t>Those recently unemployed and receiving UI change sectors the most (Mean Absolute Change: 0.99%, SD: 0.81).</a:t>
            </a:r>
          </a:p>
          <a:p>
            <a:pPr marL="171450" indent="-171450">
              <a:buFont typeface="Arial" panose="020B0604020202020204" pitchFamily="34" charset="0"/>
              <a:buChar char="•"/>
            </a:pPr>
            <a:r>
              <a:rPr lang="en-GB" dirty="0"/>
              <a:t>Contrasting these shifts in terms of the average EQ in sectors changed between:</a:t>
            </a:r>
          </a:p>
          <a:p>
            <a:pPr marL="628650" lvl="1" indent="-171450">
              <a:buFont typeface="Arial" panose="020B0604020202020204" pitchFamily="34" charset="0"/>
              <a:buChar char="•"/>
            </a:pPr>
            <a:r>
              <a:rPr lang="en-GB" dirty="0"/>
              <a:t>Those consistently employed </a:t>
            </a:r>
            <a:r>
              <a:rPr lang="en-GB" i="0" dirty="0"/>
              <a:t>transition </a:t>
            </a:r>
            <a:r>
              <a:rPr lang="en-GB" i="1" dirty="0"/>
              <a:t>slightly </a:t>
            </a:r>
            <a:r>
              <a:rPr lang="en-GB" i="0" dirty="0"/>
              <a:t>into sectors with better EQ (Weighted Attributable Shift in Mean EQ: -0.001)</a:t>
            </a:r>
          </a:p>
          <a:p>
            <a:pPr marL="628650" lvl="1" indent="-171450">
              <a:buFont typeface="Arial" panose="020B0604020202020204" pitchFamily="34" charset="0"/>
              <a:buChar char="•"/>
            </a:pPr>
            <a:r>
              <a:rPr lang="en-GB" i="0" dirty="0"/>
              <a:t>Those recently unemployed and not receiving UI transition </a:t>
            </a:r>
            <a:r>
              <a:rPr lang="en-GB" i="1" dirty="0"/>
              <a:t>slightly </a:t>
            </a:r>
            <a:r>
              <a:rPr lang="en-GB" i="0" dirty="0"/>
              <a:t>into sectors with worse EQ (Weighted Attributable Shift in Mean EQ: -0.002)</a:t>
            </a:r>
          </a:p>
          <a:p>
            <a:pPr marL="628650" lvl="1" indent="-171450">
              <a:buFont typeface="Arial" panose="020B0604020202020204" pitchFamily="34" charset="0"/>
              <a:buChar char="•"/>
            </a:pPr>
            <a:r>
              <a:rPr lang="en-GB" i="0" dirty="0"/>
              <a:t>Those recently unemployed and receiving UI transition into sectors with even worse EQ, though still to a small extent (Weighted Attributable Shift in Mean EQ: -0.007)</a:t>
            </a:r>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30</a:t>
            </a:fld>
            <a:endParaRPr lang="en-GB"/>
          </a:p>
        </p:txBody>
      </p:sp>
    </p:spTree>
    <p:extLst>
      <p:ext uri="{BB962C8B-B14F-4D97-AF65-F5344CB8AC3E}">
        <p14:creationId xmlns:p14="http://schemas.microsoft.com/office/powerpoint/2010/main" val="286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 Points: </a:t>
            </a:r>
          </a:p>
          <a:p>
            <a:pPr marL="171450" indent="-171450">
              <a:buFont typeface="Arial" panose="020B0604020202020204" pitchFamily="34" charset="0"/>
              <a:buChar char="•"/>
            </a:pPr>
            <a:r>
              <a:rPr lang="en-GB" dirty="0"/>
              <a:t>Those receiving UI remain unemployed for slightly longer on average than those not receiving UI (Mean (SD): No UI – 10.1 months (7.4), Yes UI – 11.4 months (8.1)). </a:t>
            </a:r>
          </a:p>
          <a:p>
            <a:pPr marL="171450" indent="-171450">
              <a:buFont typeface="Arial" panose="020B0604020202020204" pitchFamily="34" charset="0"/>
              <a:buChar char="•"/>
            </a:pPr>
            <a:r>
              <a:rPr lang="en-GB" dirty="0"/>
              <a:t>Contrasting how groups change occupational sectors from ‘baseline’ to next employment via pre-post occupational sector absolute % changes:</a:t>
            </a:r>
          </a:p>
          <a:p>
            <a:pPr marL="628650" lvl="1" indent="-171450">
              <a:buFont typeface="Arial" panose="020B0604020202020204" pitchFamily="34" charset="0"/>
              <a:buChar char="•"/>
            </a:pPr>
            <a:r>
              <a:rPr lang="en-GB" dirty="0"/>
              <a:t>Those consistently employed do not appreciably change sectors (Mean Absolute Change: 0.11%, SD: 0.12).</a:t>
            </a:r>
          </a:p>
          <a:p>
            <a:pPr marL="628650" lvl="1" indent="-171450">
              <a:buFont typeface="Arial" panose="020B0604020202020204" pitchFamily="34" charset="0"/>
              <a:buChar char="•"/>
            </a:pPr>
            <a:r>
              <a:rPr lang="en-GB" dirty="0"/>
              <a:t>Those recently unemployed and not receiving UI change sectors more (Mean Absolute Change: 0.30%, SD: 0.30).</a:t>
            </a:r>
          </a:p>
          <a:p>
            <a:pPr marL="628650" lvl="1" indent="-171450">
              <a:buFont typeface="Arial" panose="020B0604020202020204" pitchFamily="34" charset="0"/>
              <a:buChar char="•"/>
            </a:pPr>
            <a:r>
              <a:rPr lang="en-GB" dirty="0"/>
              <a:t>Those recently unemployed and receiving UI change sectors the most (Mean Absolute Change: 0.99%, SD: 0.81).</a:t>
            </a:r>
          </a:p>
          <a:p>
            <a:pPr marL="171450" indent="-171450">
              <a:buFont typeface="Arial" panose="020B0604020202020204" pitchFamily="34" charset="0"/>
              <a:buChar char="•"/>
            </a:pPr>
            <a:r>
              <a:rPr lang="en-GB" dirty="0"/>
              <a:t>Contrasting these shifts in terms of the average EQ in sectors changed between:</a:t>
            </a:r>
          </a:p>
          <a:p>
            <a:pPr marL="628650" lvl="1" indent="-171450">
              <a:buFont typeface="Arial" panose="020B0604020202020204" pitchFamily="34" charset="0"/>
              <a:buChar char="•"/>
            </a:pPr>
            <a:r>
              <a:rPr lang="en-GB" dirty="0"/>
              <a:t>Those consistently employed </a:t>
            </a:r>
            <a:r>
              <a:rPr lang="en-GB" i="0" dirty="0"/>
              <a:t>transition </a:t>
            </a:r>
            <a:r>
              <a:rPr lang="en-GB" i="1" dirty="0"/>
              <a:t>slightly </a:t>
            </a:r>
            <a:r>
              <a:rPr lang="en-GB" i="0" dirty="0"/>
              <a:t>into sectors with better EQ (Weighted Attributable Shift in Mean EQ: -0.001)</a:t>
            </a:r>
          </a:p>
          <a:p>
            <a:pPr marL="628650" lvl="1" indent="-171450">
              <a:buFont typeface="Arial" panose="020B0604020202020204" pitchFamily="34" charset="0"/>
              <a:buChar char="•"/>
            </a:pPr>
            <a:r>
              <a:rPr lang="en-GB" i="0" dirty="0"/>
              <a:t>Those recently unemployed and not receiving UI transition </a:t>
            </a:r>
            <a:r>
              <a:rPr lang="en-GB" i="1" dirty="0"/>
              <a:t>slightly </a:t>
            </a:r>
            <a:r>
              <a:rPr lang="en-GB" i="0" dirty="0"/>
              <a:t>into sectors with worse EQ (Weighted Attributable Shift in Mean EQ: -0.002)</a:t>
            </a:r>
          </a:p>
          <a:p>
            <a:pPr marL="628650" lvl="1" indent="-171450">
              <a:buFont typeface="Arial" panose="020B0604020202020204" pitchFamily="34" charset="0"/>
              <a:buChar char="•"/>
            </a:pPr>
            <a:r>
              <a:rPr lang="en-GB" i="0" dirty="0"/>
              <a:t>Those recently unemployed and receiving UI transition into sectors with even worse EQ, though still to a small extent (Weighted Attributable Shift in Mean EQ: -0.007)</a:t>
            </a:r>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31</a:t>
            </a:fld>
            <a:endParaRPr lang="en-GB"/>
          </a:p>
        </p:txBody>
      </p:sp>
    </p:spTree>
    <p:extLst>
      <p:ext uri="{BB962C8B-B14F-4D97-AF65-F5344CB8AC3E}">
        <p14:creationId xmlns:p14="http://schemas.microsoft.com/office/powerpoint/2010/main" val="297053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 Only assumes that the potential outcome of individuals under </a:t>
            </a:r>
            <a:r>
              <a:rPr lang="en-GB" i="1" dirty="0"/>
              <a:t>no treatment </a:t>
            </a:r>
            <a:r>
              <a:rPr lang="en-GB" i="0" dirty="0"/>
              <a:t>(Ya0) is equivalent between treated and untreated groups (i.e. Ya0 is independent of A).</a:t>
            </a:r>
          </a:p>
          <a:p>
            <a:r>
              <a:rPr lang="en-GB" i="0" dirty="0"/>
              <a:t>ATE: Additionally requires that the potential outcome of individuals under </a:t>
            </a:r>
            <a:r>
              <a:rPr lang="en-GB" i="1" dirty="0"/>
              <a:t>treatment </a:t>
            </a:r>
            <a:r>
              <a:rPr lang="en-GB" i="0" dirty="0"/>
              <a:t>(Ya1) is equivalent between treated and untreated groups (i.e. Ya is independent of A). </a:t>
            </a:r>
          </a:p>
          <a:p>
            <a:endParaRPr lang="en-GB" i="0" dirty="0"/>
          </a:p>
          <a:p>
            <a:r>
              <a:rPr lang="en-GB" i="0" dirty="0"/>
              <a:t>It’s harder to say that people who didn’t become unemployed would have the same outcome if they </a:t>
            </a:r>
            <a:r>
              <a:rPr lang="en-GB" i="1" dirty="0"/>
              <a:t>were </a:t>
            </a:r>
            <a:r>
              <a:rPr lang="en-GB" i="0" dirty="0"/>
              <a:t>unemployed as those that did became unemployed, as there’s qualitative reasons that these people did not become unemployed (possible better performance, less underlying precarity, fewer factors contributing to their propensity for becoming unemployed). It’s easier though to say that individuals who did become unemployed would have experienced similar EQ </a:t>
            </a:r>
            <a:r>
              <a:rPr lang="en-GB" i="1" dirty="0"/>
              <a:t>change</a:t>
            </a:r>
            <a:r>
              <a:rPr lang="en-GB" i="0" dirty="0"/>
              <a:t> over time as those that didn’t, had they not became unemployed.  </a:t>
            </a:r>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3</a:t>
            </a:fld>
            <a:endParaRPr lang="en-GB"/>
          </a:p>
        </p:txBody>
      </p:sp>
    </p:spTree>
    <p:extLst>
      <p:ext uri="{BB962C8B-B14F-4D97-AF65-F5344CB8AC3E}">
        <p14:creationId xmlns:p14="http://schemas.microsoft.com/office/powerpoint/2010/main" val="89236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17% of respondents reported greater monthly UI benefits that the maximum possible amount in their state in the quarter prior to them becoming unemployed</a:t>
            </a:r>
          </a:p>
        </p:txBody>
      </p:sp>
      <p:sp>
        <p:nvSpPr>
          <p:cNvPr id="4" name="Slide Number Placeholder 3"/>
          <p:cNvSpPr>
            <a:spLocks noGrp="1"/>
          </p:cNvSpPr>
          <p:nvPr>
            <p:ph type="sldNum" sz="quarter" idx="5"/>
          </p:nvPr>
        </p:nvSpPr>
        <p:spPr/>
        <p:txBody>
          <a:bodyPr/>
          <a:lstStyle/>
          <a:p>
            <a:fld id="{AA10A805-6500-4AAE-8D62-B8E04BD754A4}" type="slidenum">
              <a:rPr lang="en-GB" smtClean="0"/>
              <a:t>4</a:t>
            </a:fld>
            <a:endParaRPr lang="en-GB"/>
          </a:p>
        </p:txBody>
      </p:sp>
    </p:spTree>
    <p:extLst>
      <p:ext uri="{BB962C8B-B14F-4D97-AF65-F5344CB8AC3E}">
        <p14:creationId xmlns:p14="http://schemas.microsoft.com/office/powerpoint/2010/main" val="409512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a:t>
            </a:r>
            <a:r>
              <a:rPr lang="en-GB" baseline="-25000" dirty="0" err="1"/>
              <a:t>it</a:t>
            </a:r>
            <a:r>
              <a:rPr lang="en-GB" baseline="30000" dirty="0" err="1"/>
              <a:t>i</a:t>
            </a:r>
            <a:r>
              <a:rPr lang="en-GB" baseline="30000" dirty="0"/>
              <a:t>’ </a:t>
            </a:r>
            <a:r>
              <a:rPr lang="en-GB" dirty="0"/>
              <a:t>= Another weight for each control observation in a given matched set, where more-similar control observations are weighted more strongly and the sum of all control observation weights in a set equal 1.</a:t>
            </a:r>
          </a:p>
        </p:txBody>
      </p:sp>
      <p:sp>
        <p:nvSpPr>
          <p:cNvPr id="4" name="Slide Number Placeholder 3"/>
          <p:cNvSpPr>
            <a:spLocks noGrp="1"/>
          </p:cNvSpPr>
          <p:nvPr>
            <p:ph type="sldNum" sz="quarter" idx="5"/>
          </p:nvPr>
        </p:nvSpPr>
        <p:spPr/>
        <p:txBody>
          <a:bodyPr/>
          <a:lstStyle/>
          <a:p>
            <a:fld id="{AA10A805-6500-4AAE-8D62-B8E04BD754A4}" type="slidenum">
              <a:rPr lang="en-GB" smtClean="0"/>
              <a:t>12</a:t>
            </a:fld>
            <a:endParaRPr lang="en-GB"/>
          </a:p>
        </p:txBody>
      </p:sp>
    </p:spTree>
    <p:extLst>
      <p:ext uri="{BB962C8B-B14F-4D97-AF65-F5344CB8AC3E}">
        <p14:creationId xmlns:p14="http://schemas.microsoft.com/office/powerpoint/2010/main" val="224994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13</a:t>
            </a:fld>
            <a:endParaRPr lang="en-GB"/>
          </a:p>
        </p:txBody>
      </p:sp>
    </p:spTree>
    <p:extLst>
      <p:ext uri="{BB962C8B-B14F-4D97-AF65-F5344CB8AC3E}">
        <p14:creationId xmlns:p14="http://schemas.microsoft.com/office/powerpoint/2010/main" val="23190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14</a:t>
            </a:fld>
            <a:endParaRPr lang="en-GB"/>
          </a:p>
        </p:txBody>
      </p:sp>
    </p:spTree>
    <p:extLst>
      <p:ext uri="{BB962C8B-B14F-4D97-AF65-F5344CB8AC3E}">
        <p14:creationId xmlns:p14="http://schemas.microsoft.com/office/powerpoint/2010/main" val="293253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Sanity Check 1: </a:t>
            </a:r>
          </a:p>
          <a:p>
            <a:pPr marL="628650" lvl="1" indent="-171450">
              <a:buFont typeface="Arial" panose="020B0604020202020204" pitchFamily="34" charset="0"/>
              <a:buChar char="•"/>
            </a:pPr>
            <a:r>
              <a:rPr lang="en-GB" dirty="0"/>
              <a:t>Multiple Imputation is implemented</a:t>
            </a:r>
          </a:p>
          <a:p>
            <a:pPr marL="171450" indent="-171450">
              <a:buFont typeface="Arial" panose="020B0604020202020204" pitchFamily="34" charset="0"/>
              <a:buChar char="•"/>
            </a:pPr>
            <a:r>
              <a:rPr lang="en-GB" dirty="0"/>
              <a:t>Sanity Check 2:</a:t>
            </a:r>
          </a:p>
          <a:p>
            <a:pPr marL="628650" lvl="1" indent="-171450">
              <a:buFont typeface="Arial" panose="020B0604020202020204" pitchFamily="34" charset="0"/>
              <a:buChar char="•"/>
            </a:pPr>
            <a:r>
              <a:rPr lang="en-GB" dirty="0"/>
              <a:t>For the consistently employed:</a:t>
            </a:r>
          </a:p>
          <a:p>
            <a:pPr marL="1085850" lvl="2" indent="-171450">
              <a:buFont typeface="Arial" panose="020B0604020202020204" pitchFamily="34" charset="0"/>
              <a:buChar char="•"/>
            </a:pPr>
            <a:r>
              <a:rPr lang="en-GB" dirty="0"/>
              <a:t>‘Baseline’ EQ comes from current wave </a:t>
            </a:r>
            <a:r>
              <a:rPr lang="en-GB" i="1" dirty="0"/>
              <a:t>t </a:t>
            </a:r>
            <a:r>
              <a:rPr lang="en-GB" i="0" dirty="0"/>
              <a:t> in 82% of observations. </a:t>
            </a:r>
          </a:p>
          <a:p>
            <a:pPr marL="1085850" lvl="2" indent="-171450">
              <a:buFont typeface="Arial" panose="020B0604020202020204" pitchFamily="34" charset="0"/>
              <a:buChar char="•"/>
            </a:pPr>
            <a:r>
              <a:rPr lang="en-GB" i="0" dirty="0"/>
              <a:t>‘Subsequent’ EQ comes from </a:t>
            </a:r>
            <a:r>
              <a:rPr lang="en-GB" i="0" dirty="0">
                <a:latin typeface="Calibri" panose="020F0502020204030204" pitchFamily="34" charset="0"/>
                <a:ea typeface="Calibri" panose="020F0502020204030204" pitchFamily="34" charset="0"/>
                <a:cs typeface="Calibri" panose="020F0502020204030204" pitchFamily="34" charset="0"/>
              </a:rPr>
              <a:t>≤</a:t>
            </a:r>
            <a:r>
              <a:rPr lang="en-GB" i="0" dirty="0"/>
              <a:t>4 years of </a:t>
            </a:r>
            <a:r>
              <a:rPr lang="en-GB" i="1" dirty="0"/>
              <a:t>t </a:t>
            </a:r>
            <a:r>
              <a:rPr lang="en-GB" i="0" dirty="0"/>
              <a:t>in 95% of observations.</a:t>
            </a:r>
          </a:p>
          <a:p>
            <a:pPr marL="628650" lvl="1" indent="-171450">
              <a:buFont typeface="Arial" panose="020B0604020202020204" pitchFamily="34" charset="0"/>
              <a:buChar char="•"/>
            </a:pPr>
            <a:r>
              <a:rPr lang="en-GB" i="0" dirty="0"/>
              <a:t>For those recently unemployed:</a:t>
            </a:r>
          </a:p>
          <a:p>
            <a:pPr marL="1085850" lvl="2" indent="-171450">
              <a:buFont typeface="Arial" panose="020B0604020202020204" pitchFamily="34" charset="0"/>
              <a:buChar char="•"/>
            </a:pPr>
            <a:r>
              <a:rPr lang="en-GB" i="0" dirty="0"/>
              <a:t>‘Baseline’ EQ comes from current wave </a:t>
            </a:r>
            <a:r>
              <a:rPr lang="en-GB" i="1" dirty="0"/>
              <a:t>t</a:t>
            </a:r>
            <a:r>
              <a:rPr lang="en-GB" i="0" dirty="0"/>
              <a:t> in 81% of observations.</a:t>
            </a:r>
          </a:p>
          <a:p>
            <a:pPr marL="1085850" lvl="2" indent="-171450">
              <a:buFont typeface="Arial" panose="020B0604020202020204" pitchFamily="34" charset="0"/>
              <a:buChar char="•"/>
            </a:pPr>
            <a:r>
              <a:rPr lang="en-GB" i="0" dirty="0"/>
              <a:t>‘Subsequent’ EQ comes from </a:t>
            </a:r>
            <a:r>
              <a:rPr lang="en-GB" i="0" dirty="0">
                <a:latin typeface="Calibri" panose="020F0502020204030204" pitchFamily="34" charset="0"/>
                <a:ea typeface="Calibri" panose="020F0502020204030204" pitchFamily="34" charset="0"/>
                <a:cs typeface="Calibri" panose="020F0502020204030204" pitchFamily="34" charset="0"/>
              </a:rPr>
              <a:t>≤</a:t>
            </a:r>
            <a:r>
              <a:rPr lang="en-GB" i="0" dirty="0"/>
              <a:t>4 years of </a:t>
            </a:r>
            <a:r>
              <a:rPr lang="en-GB" i="1" dirty="0"/>
              <a:t>t </a:t>
            </a:r>
            <a:r>
              <a:rPr lang="en-GB" i="0" dirty="0"/>
              <a:t>in 95% of cases</a:t>
            </a:r>
          </a:p>
          <a:p>
            <a:pPr marL="171450" indent="-171450">
              <a:buFont typeface="Arial" panose="020B0604020202020204" pitchFamily="34" charset="0"/>
              <a:buChar char="•"/>
            </a:pPr>
            <a:r>
              <a:rPr lang="en-GB" dirty="0"/>
              <a:t>Sanity Check 3:</a:t>
            </a:r>
          </a:p>
          <a:p>
            <a:pPr marL="628650" lvl="1" indent="-171450">
              <a:buFont typeface="Arial" panose="020B0604020202020204" pitchFamily="34" charset="0"/>
              <a:buChar char="•"/>
            </a:pPr>
            <a:r>
              <a:rPr lang="en-GB" dirty="0"/>
              <a:t>We now account for past-quarter state unemployment rate and real GSP per capita as state-level covariates.</a:t>
            </a:r>
          </a:p>
          <a:p>
            <a:pPr marL="171450" indent="-171450">
              <a:buFont typeface="Arial" panose="020B0604020202020204" pitchFamily="34" charset="0"/>
              <a:buChar char="•"/>
            </a:pPr>
            <a:r>
              <a:rPr lang="en-GB" dirty="0"/>
              <a:t>Sanity Check 4:</a:t>
            </a:r>
          </a:p>
          <a:p>
            <a:pPr marL="628650" lvl="1" indent="-171450">
              <a:buFont typeface="Arial" panose="020B0604020202020204" pitchFamily="34" charset="0"/>
              <a:buChar char="•"/>
            </a:pPr>
            <a:r>
              <a:rPr lang="en-GB" dirty="0"/>
              <a:t>We account for length of unemployment </a:t>
            </a:r>
            <a:r>
              <a:rPr lang="en-GB" i="1" dirty="0"/>
              <a:t>prior to </a:t>
            </a:r>
            <a:r>
              <a:rPr lang="en-GB" i="0" dirty="0"/>
              <a:t>current wave </a:t>
            </a:r>
            <a:r>
              <a:rPr lang="en-GB" i="1" dirty="0"/>
              <a:t>t </a:t>
            </a:r>
            <a:r>
              <a:rPr lang="en-GB" i="0" dirty="0"/>
              <a:t>in the matching process, and conduct stratified analyses by length of unemployment </a:t>
            </a:r>
            <a:r>
              <a:rPr lang="en-GB" i="1" dirty="0"/>
              <a:t>until </a:t>
            </a:r>
            <a:r>
              <a:rPr lang="en-GB" i="0" dirty="0"/>
              <a:t>re-employment post-</a:t>
            </a:r>
            <a:r>
              <a:rPr lang="en-GB" i="1" dirty="0"/>
              <a:t>t</a:t>
            </a:r>
            <a:r>
              <a:rPr lang="en-GB" i="0" dirty="0"/>
              <a:t>.</a:t>
            </a:r>
            <a:endParaRPr lang="en-GB" dirty="0"/>
          </a:p>
          <a:p>
            <a:endParaRPr lang="en-GB" dirty="0"/>
          </a:p>
          <a:p>
            <a:r>
              <a:rPr lang="en-GB" b="1" dirty="0"/>
              <a:t>Possible Next Steps</a:t>
            </a:r>
          </a:p>
          <a:p>
            <a:pPr marL="171450" indent="-171450">
              <a:buFont typeface="Arial" panose="020B0604020202020204" pitchFamily="34" charset="0"/>
              <a:buChar char="•"/>
            </a:pPr>
            <a:r>
              <a:rPr lang="en-GB" b="0" dirty="0"/>
              <a:t>Look at Stacked </a:t>
            </a:r>
            <a:r>
              <a:rPr lang="en-GB" b="0" dirty="0" err="1"/>
              <a:t>DiD</a:t>
            </a:r>
            <a:r>
              <a:rPr lang="en-GB" b="0" dirty="0"/>
              <a:t> and conventional FE</a:t>
            </a:r>
          </a:p>
          <a:p>
            <a:pPr marL="171450" indent="-171450">
              <a:buFont typeface="Arial" panose="020B0604020202020204" pitchFamily="34" charset="0"/>
              <a:buChar char="•"/>
            </a:pPr>
            <a:r>
              <a:rPr lang="en-GB" b="0" dirty="0"/>
              <a:t>Could a further matching step based on propensity for UI receipt (without considering unemployment status) account for possibly differential comparability between continuously employed ‘unexposed’ units and UI-receiving and UI-not-receiving unemployed ‘exposed’ units?</a:t>
            </a:r>
            <a:endParaRPr lang="en-US" b="0" dirty="0"/>
          </a:p>
        </p:txBody>
      </p:sp>
      <p:sp>
        <p:nvSpPr>
          <p:cNvPr id="4" name="Slide Number Placeholder 3"/>
          <p:cNvSpPr>
            <a:spLocks noGrp="1"/>
          </p:cNvSpPr>
          <p:nvPr>
            <p:ph type="sldNum" sz="quarter" idx="5"/>
          </p:nvPr>
        </p:nvSpPr>
        <p:spPr/>
        <p:txBody>
          <a:bodyPr/>
          <a:lstStyle/>
          <a:p>
            <a:fld id="{AA10A805-6500-4AAE-8D62-B8E04BD754A4}" type="slidenum">
              <a:rPr lang="en-GB" smtClean="0"/>
              <a:t>15</a:t>
            </a:fld>
            <a:endParaRPr lang="en-GB"/>
          </a:p>
        </p:txBody>
      </p:sp>
    </p:spTree>
    <p:extLst>
      <p:ext uri="{BB962C8B-B14F-4D97-AF65-F5344CB8AC3E}">
        <p14:creationId xmlns:p14="http://schemas.microsoft.com/office/powerpoint/2010/main" val="166263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White IR, Royston P, Wood AM. Multiple imputation using chained equations: issues and guidance for practice. Stat Med. 2011;30:377–399. 73. </a:t>
            </a:r>
          </a:p>
          <a:p>
            <a:r>
              <a:rPr lang="en-GB" dirty="0"/>
              <a:t>Sullivan TR, White IR, Salter AB, Ryan P, Lee KJ. Should multiple imputation be the method of choice for handling missing data in randomized trials? Stat Methods Med Res. 2018;27:2610–2626.</a:t>
            </a:r>
          </a:p>
        </p:txBody>
      </p:sp>
      <p:sp>
        <p:nvSpPr>
          <p:cNvPr id="4" name="Slide Number Placeholder 3"/>
          <p:cNvSpPr>
            <a:spLocks noGrp="1"/>
          </p:cNvSpPr>
          <p:nvPr>
            <p:ph type="sldNum" sz="quarter" idx="5"/>
          </p:nvPr>
        </p:nvSpPr>
        <p:spPr/>
        <p:txBody>
          <a:bodyPr/>
          <a:lstStyle/>
          <a:p>
            <a:fld id="{AA10A805-6500-4AAE-8D62-B8E04BD754A4}" type="slidenum">
              <a:rPr lang="en-GB" smtClean="0"/>
              <a:t>16</a:t>
            </a:fld>
            <a:endParaRPr lang="en-GB"/>
          </a:p>
        </p:txBody>
      </p:sp>
    </p:spTree>
    <p:extLst>
      <p:ext uri="{BB962C8B-B14F-4D97-AF65-F5344CB8AC3E}">
        <p14:creationId xmlns:p14="http://schemas.microsoft.com/office/powerpoint/2010/main" val="109012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Important Note:</a:t>
            </a:r>
          </a:p>
          <a:p>
            <a:pPr marL="171450" indent="-171450">
              <a:buFont typeface="Arial" panose="020B0604020202020204" pitchFamily="34" charset="0"/>
              <a:buChar char="•"/>
            </a:pPr>
            <a:r>
              <a:rPr lang="en-GB" dirty="0"/>
              <a:t>Our UI modification results cannot be interpreted as the causal modifying effect of UI receipt on the ATT of unemployment on later EQ, as we do not establish exchangeability between cohorts receiving and not receiving UI benefits. </a:t>
            </a:r>
          </a:p>
          <a:p>
            <a:pPr marL="171450" indent="-171450">
              <a:buFont typeface="Arial" panose="020B0604020202020204" pitchFamily="34" charset="0"/>
              <a:buChar char="•"/>
            </a:pPr>
            <a:r>
              <a:rPr lang="en-GB" dirty="0"/>
              <a:t>For example, compared to those becoming unemployed and not receiving UI, those receiving UI are:</a:t>
            </a:r>
          </a:p>
          <a:p>
            <a:pPr marL="628650" lvl="1" indent="-171450">
              <a:buFont typeface="Arial" panose="020B0604020202020204" pitchFamily="34" charset="0"/>
              <a:buChar char="•"/>
            </a:pPr>
            <a:r>
              <a:rPr lang="en-GB" dirty="0"/>
              <a:t>Approximately as likely male (49% vs. 47%).</a:t>
            </a:r>
          </a:p>
          <a:p>
            <a:pPr marL="628650" lvl="1" indent="-171450">
              <a:buFont typeface="Arial" panose="020B0604020202020204" pitchFamily="34" charset="0"/>
              <a:buChar char="•"/>
            </a:pPr>
            <a:r>
              <a:rPr lang="en-GB" dirty="0"/>
              <a:t>More often NH Black (35% vs. 32%), NH Other (13% vs. 7%), and Hispanic (13% vs. 8%), and less often NH White (58% vs. 49%).</a:t>
            </a:r>
          </a:p>
          <a:p>
            <a:pPr marL="628650" lvl="1" indent="-171450">
              <a:buFont typeface="Arial" panose="020B0604020202020204" pitchFamily="34" charset="0"/>
              <a:buChar char="•"/>
            </a:pPr>
            <a:r>
              <a:rPr lang="en-GB" dirty="0"/>
              <a:t>More often non-native to the US (9% vs. 6%).</a:t>
            </a:r>
          </a:p>
          <a:p>
            <a:pPr marL="628650" lvl="1" indent="-171450">
              <a:buFont typeface="Arial" panose="020B0604020202020204" pitchFamily="34" charset="0"/>
              <a:buChar char="•"/>
            </a:pPr>
            <a:r>
              <a:rPr lang="en-GB" dirty="0"/>
              <a:t>More often from a low SES upbringing (25% vs. 22%). </a:t>
            </a:r>
          </a:p>
          <a:p>
            <a:pPr marL="628650" lvl="1" indent="-171450">
              <a:buFont typeface="Arial" panose="020B0604020202020204" pitchFamily="34" charset="0"/>
              <a:buChar char="•"/>
            </a:pPr>
            <a:r>
              <a:rPr lang="en-GB" dirty="0"/>
              <a:t>Had comparable baseline EQ before unemployment (Mean: -0.07 vs. -0.06).</a:t>
            </a:r>
          </a:p>
          <a:p>
            <a:pPr marL="628650" lvl="1" indent="-171450">
              <a:buFont typeface="Arial" panose="020B0604020202020204" pitchFamily="34" charset="0"/>
              <a:buChar char="•"/>
            </a:pPr>
            <a:r>
              <a:rPr lang="en-GB" dirty="0"/>
              <a:t>Less often married (67% vs. 65%).</a:t>
            </a:r>
          </a:p>
          <a:p>
            <a:pPr marL="628650" lvl="1" indent="-171450">
              <a:buFont typeface="Arial" panose="020B0604020202020204" pitchFamily="34" charset="0"/>
              <a:buChar char="•"/>
            </a:pPr>
            <a:r>
              <a:rPr lang="en-GB" dirty="0"/>
              <a:t>More often had less than high school education (16% vs. 12%) and less often had college or more education (20% vs. 29%).</a:t>
            </a:r>
          </a:p>
          <a:p>
            <a:pPr marL="628650" lvl="1" indent="-171450">
              <a:buFont typeface="Arial" panose="020B0604020202020204" pitchFamily="34" charset="0"/>
              <a:buChar char="•"/>
            </a:pPr>
            <a:r>
              <a:rPr lang="en-GB" dirty="0"/>
              <a:t>Less often in very good or excellent health (54% vs. 60%).</a:t>
            </a:r>
          </a:p>
          <a:p>
            <a:pPr marL="628650" lvl="1" indent="-171450">
              <a:buFont typeface="Arial" panose="020B0604020202020204" pitchFamily="34" charset="0"/>
              <a:buChar char="•"/>
            </a:pPr>
            <a:r>
              <a:rPr lang="en-GB" dirty="0"/>
              <a:t>Had marginally lower family income (Mean: -0.06 vs. -0.04), but greater family wealth excluding home equity (Mean: 65K vs. 60K).</a:t>
            </a:r>
          </a:p>
          <a:p>
            <a:pPr marL="628650" lvl="1" indent="-171450">
              <a:buFont typeface="Arial" panose="020B0604020202020204" pitchFamily="34" charset="0"/>
              <a:buChar char="•"/>
            </a:pPr>
            <a:r>
              <a:rPr lang="en-GB" dirty="0"/>
              <a:t>Were more often at baseline in occupations related to farming, forestry or fishing (2.5% vs. 1.4%), managerial roles (10.1% vs. 8.9%), and technical support or admin (32.8% vs. 28.4%). </a:t>
            </a:r>
          </a:p>
          <a:p>
            <a:endParaRPr lang="en-GB" dirty="0"/>
          </a:p>
          <a:p>
            <a:r>
              <a:rPr lang="en-GB" dirty="0"/>
              <a:t>Other Points: </a:t>
            </a:r>
          </a:p>
          <a:p>
            <a:pPr marL="171450" indent="-171450">
              <a:buFont typeface="Arial" panose="020B0604020202020204" pitchFamily="34" charset="0"/>
              <a:buChar char="•"/>
            </a:pPr>
            <a:r>
              <a:rPr lang="en-GB" dirty="0"/>
              <a:t>Those receiving UI remain unemployed for slightly longer on average than those not receiving UI (Mean (SD): No UI – 10.1 months (7.4), Yes UI – 11.4 months (8.1)). </a:t>
            </a:r>
          </a:p>
          <a:p>
            <a:pPr marL="171450" indent="-171450">
              <a:buFont typeface="Arial" panose="020B0604020202020204" pitchFamily="34" charset="0"/>
              <a:buChar char="•"/>
            </a:pPr>
            <a:r>
              <a:rPr lang="en-GB" dirty="0"/>
              <a:t>Contrasting how groups change occupational sectors from ‘baseline’ to next employment via pre-post occupational sector absolute % changes:</a:t>
            </a:r>
          </a:p>
          <a:p>
            <a:pPr marL="628650" lvl="1" indent="-171450">
              <a:buFont typeface="Arial" panose="020B0604020202020204" pitchFamily="34" charset="0"/>
              <a:buChar char="•"/>
            </a:pPr>
            <a:r>
              <a:rPr lang="en-GB" dirty="0"/>
              <a:t>Those consistently employed do not appreciably change sectors (Mean Absolute Change: 0.11%, SD: 0.12).</a:t>
            </a:r>
          </a:p>
          <a:p>
            <a:pPr marL="628650" lvl="1" indent="-171450">
              <a:buFont typeface="Arial" panose="020B0604020202020204" pitchFamily="34" charset="0"/>
              <a:buChar char="•"/>
            </a:pPr>
            <a:r>
              <a:rPr lang="en-GB" dirty="0"/>
              <a:t>Those recently unemployed and not receiving UI change sectors more (Mean Absolute Change: 0.30%, SD: 0.30).</a:t>
            </a:r>
          </a:p>
          <a:p>
            <a:pPr marL="628650" lvl="1" indent="-171450">
              <a:buFont typeface="Arial" panose="020B0604020202020204" pitchFamily="34" charset="0"/>
              <a:buChar char="•"/>
            </a:pPr>
            <a:r>
              <a:rPr lang="en-GB" dirty="0"/>
              <a:t>Those recently unemployed and receiving UI change sectors the most (Mean Absolute Change: 0.99%, SD: 0.81).</a:t>
            </a:r>
          </a:p>
          <a:p>
            <a:pPr marL="171450" indent="-171450">
              <a:buFont typeface="Arial" panose="020B0604020202020204" pitchFamily="34" charset="0"/>
              <a:buChar char="•"/>
            </a:pPr>
            <a:r>
              <a:rPr lang="en-GB" dirty="0"/>
              <a:t>Contrasting these shifts in terms of the average EQ in sectors changed between:</a:t>
            </a:r>
          </a:p>
          <a:p>
            <a:pPr marL="628650" lvl="1" indent="-171450">
              <a:buFont typeface="Arial" panose="020B0604020202020204" pitchFamily="34" charset="0"/>
              <a:buChar char="•"/>
            </a:pPr>
            <a:r>
              <a:rPr lang="en-GB" dirty="0"/>
              <a:t>Those consistently employed </a:t>
            </a:r>
            <a:r>
              <a:rPr lang="en-GB" i="0" dirty="0"/>
              <a:t>transition </a:t>
            </a:r>
            <a:r>
              <a:rPr lang="en-GB" i="1" dirty="0"/>
              <a:t>slightly </a:t>
            </a:r>
            <a:r>
              <a:rPr lang="en-GB" i="0" dirty="0"/>
              <a:t>into sectors with better EQ (Weighted Attributable Shift in Mean EQ: -0.001)</a:t>
            </a:r>
          </a:p>
          <a:p>
            <a:pPr marL="628650" lvl="1" indent="-171450">
              <a:buFont typeface="Arial" panose="020B0604020202020204" pitchFamily="34" charset="0"/>
              <a:buChar char="•"/>
            </a:pPr>
            <a:r>
              <a:rPr lang="en-GB" i="0" dirty="0"/>
              <a:t>Those recently unemployed and not receiving UI transition </a:t>
            </a:r>
            <a:r>
              <a:rPr lang="en-GB" i="1" dirty="0"/>
              <a:t>slightly </a:t>
            </a:r>
            <a:r>
              <a:rPr lang="en-GB" i="0" dirty="0"/>
              <a:t>into sectors with worse EQ (Weighted Attributable Shift in Mean EQ: -0.002)</a:t>
            </a:r>
          </a:p>
          <a:p>
            <a:pPr marL="628650" lvl="1" indent="-171450">
              <a:buFont typeface="Arial" panose="020B0604020202020204" pitchFamily="34" charset="0"/>
              <a:buChar char="•"/>
            </a:pPr>
            <a:r>
              <a:rPr lang="en-GB" i="0" dirty="0"/>
              <a:t>Those recently unemployed and receiving UI transition into sectors with even worse EQ, though still to a small extent (Weighted Attributable Shift in Mean EQ: -0.007)</a:t>
            </a:r>
            <a:endParaRPr lang="en-GB" dirty="0"/>
          </a:p>
          <a:p>
            <a:endParaRPr lang="en-GB" dirty="0"/>
          </a:p>
        </p:txBody>
      </p:sp>
      <p:sp>
        <p:nvSpPr>
          <p:cNvPr id="4" name="Slide Number Placeholder 3"/>
          <p:cNvSpPr>
            <a:spLocks noGrp="1"/>
          </p:cNvSpPr>
          <p:nvPr>
            <p:ph type="sldNum" sz="quarter" idx="5"/>
          </p:nvPr>
        </p:nvSpPr>
        <p:spPr/>
        <p:txBody>
          <a:bodyPr/>
          <a:lstStyle/>
          <a:p>
            <a:fld id="{AA10A805-6500-4AAE-8D62-B8E04BD754A4}" type="slidenum">
              <a:rPr lang="en-GB" smtClean="0"/>
              <a:t>22</a:t>
            </a:fld>
            <a:endParaRPr lang="en-GB"/>
          </a:p>
        </p:txBody>
      </p:sp>
    </p:spTree>
    <p:extLst>
      <p:ext uri="{BB962C8B-B14F-4D97-AF65-F5344CB8AC3E}">
        <p14:creationId xmlns:p14="http://schemas.microsoft.com/office/powerpoint/2010/main" val="189022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EA93-A0BB-F71A-DB49-8A477B310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F3119C-22D3-7B63-A6B4-68ADC1D33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70381B-FD63-807F-4F18-5B8E0AAD30DC}"/>
              </a:ext>
            </a:extLst>
          </p:cNvPr>
          <p:cNvSpPr>
            <a:spLocks noGrp="1"/>
          </p:cNvSpPr>
          <p:nvPr>
            <p:ph type="dt" sz="half" idx="10"/>
          </p:nvPr>
        </p:nvSpPr>
        <p:spPr/>
        <p:txBody>
          <a:bodyPr/>
          <a:lstStyle/>
          <a:p>
            <a:fld id="{A6044C65-FCFB-4C3E-9050-562E7679CF46}" type="datetime1">
              <a:rPr lang="en-GB" smtClean="0"/>
              <a:t>31/08/2023</a:t>
            </a:fld>
            <a:endParaRPr lang="en-GB"/>
          </a:p>
        </p:txBody>
      </p:sp>
      <p:sp>
        <p:nvSpPr>
          <p:cNvPr id="5" name="Footer Placeholder 4">
            <a:extLst>
              <a:ext uri="{FF2B5EF4-FFF2-40B4-BE49-F238E27FC236}">
                <a16:creationId xmlns:a16="http://schemas.microsoft.com/office/drawing/2014/main" id="{E1C10590-C9FD-64DB-8B98-9114BD1BB4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EF466C-0F4A-D156-57ED-029A7AD86EBD}"/>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283311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DC5F-BA10-4DA5-D011-F3FAB954F5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8CACC2-64D6-CCB3-AA5E-F832EA582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714DF8-E49D-A78F-CEDF-9A0F729D578E}"/>
              </a:ext>
            </a:extLst>
          </p:cNvPr>
          <p:cNvSpPr>
            <a:spLocks noGrp="1"/>
          </p:cNvSpPr>
          <p:nvPr>
            <p:ph type="dt" sz="half" idx="10"/>
          </p:nvPr>
        </p:nvSpPr>
        <p:spPr/>
        <p:txBody>
          <a:bodyPr/>
          <a:lstStyle/>
          <a:p>
            <a:fld id="{C9AC3606-07DC-4272-B4C3-FA181BB07C53}" type="datetime1">
              <a:rPr lang="en-GB" smtClean="0"/>
              <a:t>31/08/2023</a:t>
            </a:fld>
            <a:endParaRPr lang="en-GB"/>
          </a:p>
        </p:txBody>
      </p:sp>
      <p:sp>
        <p:nvSpPr>
          <p:cNvPr id="5" name="Footer Placeholder 4">
            <a:extLst>
              <a:ext uri="{FF2B5EF4-FFF2-40B4-BE49-F238E27FC236}">
                <a16:creationId xmlns:a16="http://schemas.microsoft.com/office/drawing/2014/main" id="{C291FD43-B62B-F254-DDC4-F29F1EEF39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DD9D78-4AA4-444B-E69C-122C7E880C73}"/>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212963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A63ACF-607F-D7B1-577C-94D6E18FBF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C5CB6A-3215-3FA7-45DE-D3EBCB986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74B69B-D542-594E-BE5D-6347B52D6026}"/>
              </a:ext>
            </a:extLst>
          </p:cNvPr>
          <p:cNvSpPr>
            <a:spLocks noGrp="1"/>
          </p:cNvSpPr>
          <p:nvPr>
            <p:ph type="dt" sz="half" idx="10"/>
          </p:nvPr>
        </p:nvSpPr>
        <p:spPr/>
        <p:txBody>
          <a:bodyPr/>
          <a:lstStyle/>
          <a:p>
            <a:fld id="{458CC9E6-CDA1-4A4C-A7C8-A4D5D837E857}" type="datetime1">
              <a:rPr lang="en-GB" smtClean="0"/>
              <a:t>31/08/2023</a:t>
            </a:fld>
            <a:endParaRPr lang="en-GB"/>
          </a:p>
        </p:txBody>
      </p:sp>
      <p:sp>
        <p:nvSpPr>
          <p:cNvPr id="5" name="Footer Placeholder 4">
            <a:extLst>
              <a:ext uri="{FF2B5EF4-FFF2-40B4-BE49-F238E27FC236}">
                <a16:creationId xmlns:a16="http://schemas.microsoft.com/office/drawing/2014/main" id="{68950E63-21E9-0BAE-2F38-98AF081E5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FC622-7AE3-5DBF-B4BE-3112B2490345}"/>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78177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5144-39BD-E819-5E45-0E84FF1C4C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DE4E09-5528-5305-15F7-3F9E745983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3E7152-9702-8C8D-564F-593BE4B1C6E1}"/>
              </a:ext>
            </a:extLst>
          </p:cNvPr>
          <p:cNvSpPr>
            <a:spLocks noGrp="1"/>
          </p:cNvSpPr>
          <p:nvPr>
            <p:ph type="dt" sz="half" idx="10"/>
          </p:nvPr>
        </p:nvSpPr>
        <p:spPr/>
        <p:txBody>
          <a:bodyPr/>
          <a:lstStyle/>
          <a:p>
            <a:fld id="{9B00EDF9-5E27-4430-BFB0-471B652DA279}" type="datetime1">
              <a:rPr lang="en-GB" smtClean="0"/>
              <a:t>31/08/2023</a:t>
            </a:fld>
            <a:endParaRPr lang="en-GB"/>
          </a:p>
        </p:txBody>
      </p:sp>
      <p:sp>
        <p:nvSpPr>
          <p:cNvPr id="5" name="Footer Placeholder 4">
            <a:extLst>
              <a:ext uri="{FF2B5EF4-FFF2-40B4-BE49-F238E27FC236}">
                <a16:creationId xmlns:a16="http://schemas.microsoft.com/office/drawing/2014/main" id="{2B836305-AD2A-0093-BFFE-1E1F82D9CF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9C61BB-61CF-9C48-5193-C646005BB12D}"/>
              </a:ext>
            </a:extLst>
          </p:cNvPr>
          <p:cNvSpPr>
            <a:spLocks noGrp="1"/>
          </p:cNvSpPr>
          <p:nvPr>
            <p:ph type="sldNum" sz="quarter" idx="12"/>
          </p:nvPr>
        </p:nvSpPr>
        <p:spPr>
          <a:xfrm>
            <a:off x="8610600" y="6356350"/>
            <a:ext cx="2712935" cy="365125"/>
          </a:xfrm>
        </p:spPr>
        <p:txBody>
          <a:bodyPr/>
          <a:lstStyle/>
          <a:p>
            <a:fld id="{E7A00BB6-B2AA-4922-9FB3-611F6AF71C70}" type="slidenum">
              <a:rPr lang="en-GB" smtClean="0"/>
              <a:t>‹#›</a:t>
            </a:fld>
            <a:endParaRPr lang="en-GB"/>
          </a:p>
        </p:txBody>
      </p:sp>
      <p:pic>
        <p:nvPicPr>
          <p:cNvPr id="7" name="Picture 6">
            <a:extLst>
              <a:ext uri="{FF2B5EF4-FFF2-40B4-BE49-F238E27FC236}">
                <a16:creationId xmlns:a16="http://schemas.microsoft.com/office/drawing/2014/main" id="{CF5F8D94-834D-7C46-946E-B1F86CC9964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004" t="-6913" r="26055" b="52078"/>
          <a:stretch/>
        </p:blipFill>
        <p:spPr bwMode="auto">
          <a:xfrm>
            <a:off x="11323535" y="6311900"/>
            <a:ext cx="868465" cy="39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9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E64A-F3C6-2764-FF31-07684EB5E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B3A94E-C233-6C4B-AAF7-C3D9D82FE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C44020-133C-E327-1289-85D90401AA2E}"/>
              </a:ext>
            </a:extLst>
          </p:cNvPr>
          <p:cNvSpPr>
            <a:spLocks noGrp="1"/>
          </p:cNvSpPr>
          <p:nvPr>
            <p:ph type="dt" sz="half" idx="10"/>
          </p:nvPr>
        </p:nvSpPr>
        <p:spPr/>
        <p:txBody>
          <a:bodyPr/>
          <a:lstStyle/>
          <a:p>
            <a:fld id="{4C0C4135-987E-43D1-89B6-3364A98A9B94}" type="datetime1">
              <a:rPr lang="en-GB" smtClean="0"/>
              <a:t>31/08/2023</a:t>
            </a:fld>
            <a:endParaRPr lang="en-GB"/>
          </a:p>
        </p:txBody>
      </p:sp>
      <p:sp>
        <p:nvSpPr>
          <p:cNvPr id="5" name="Footer Placeholder 4">
            <a:extLst>
              <a:ext uri="{FF2B5EF4-FFF2-40B4-BE49-F238E27FC236}">
                <a16:creationId xmlns:a16="http://schemas.microsoft.com/office/drawing/2014/main" id="{9DC2138F-1E7C-AFB7-CE03-AFF4AC3B91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202BFB-B984-5EDE-68E6-395714E9342B}"/>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329566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80DB-4DDF-1261-CBA0-2D9E1F61CC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91753-17BC-D11D-8894-8259AA7B7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B128347-9E44-7498-02FE-DC1CE9635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17175FA-C47B-07FD-C753-3EE7AD445071}"/>
              </a:ext>
            </a:extLst>
          </p:cNvPr>
          <p:cNvSpPr>
            <a:spLocks noGrp="1"/>
          </p:cNvSpPr>
          <p:nvPr>
            <p:ph type="dt" sz="half" idx="10"/>
          </p:nvPr>
        </p:nvSpPr>
        <p:spPr/>
        <p:txBody>
          <a:bodyPr/>
          <a:lstStyle/>
          <a:p>
            <a:fld id="{639FAEFC-03FE-40C0-A97E-EC3219DAF445}" type="datetime1">
              <a:rPr lang="en-GB" smtClean="0"/>
              <a:t>31/08/2023</a:t>
            </a:fld>
            <a:endParaRPr lang="en-GB"/>
          </a:p>
        </p:txBody>
      </p:sp>
      <p:sp>
        <p:nvSpPr>
          <p:cNvPr id="6" name="Footer Placeholder 5">
            <a:extLst>
              <a:ext uri="{FF2B5EF4-FFF2-40B4-BE49-F238E27FC236}">
                <a16:creationId xmlns:a16="http://schemas.microsoft.com/office/drawing/2014/main" id="{4C190060-5364-2DD0-55B5-66307527F2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838C13-4611-0B9C-B9CB-1ACECCF905C4}"/>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163555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0883-D66A-AA1A-840A-4076535400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189D8B-A182-EF04-BFF6-4F252023B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3C18FC-3DD5-8564-B511-911E0669FB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8D27A50-C5B2-EC46-6332-8511A75B4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0D2D56-89CA-4133-8F5C-BC8C423170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CCBE6B-87D6-6F2D-898D-9E67551CAC06}"/>
              </a:ext>
            </a:extLst>
          </p:cNvPr>
          <p:cNvSpPr>
            <a:spLocks noGrp="1"/>
          </p:cNvSpPr>
          <p:nvPr>
            <p:ph type="dt" sz="half" idx="10"/>
          </p:nvPr>
        </p:nvSpPr>
        <p:spPr/>
        <p:txBody>
          <a:bodyPr/>
          <a:lstStyle/>
          <a:p>
            <a:fld id="{442CF26D-93F2-4E1D-AB0F-D64F52DF41B9}" type="datetime1">
              <a:rPr lang="en-GB" smtClean="0"/>
              <a:t>31/08/2023</a:t>
            </a:fld>
            <a:endParaRPr lang="en-GB"/>
          </a:p>
        </p:txBody>
      </p:sp>
      <p:sp>
        <p:nvSpPr>
          <p:cNvPr id="8" name="Footer Placeholder 7">
            <a:extLst>
              <a:ext uri="{FF2B5EF4-FFF2-40B4-BE49-F238E27FC236}">
                <a16:creationId xmlns:a16="http://schemas.microsoft.com/office/drawing/2014/main" id="{2979A8DD-A27A-40C8-95E4-6F07E91A95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4438D8-5619-6636-2E9F-6463618CF7F1}"/>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5942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156-16D9-71E2-9FFF-E7D7F8A4A45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7E7D6E-C4A1-38BC-92AC-EAC3C5158A4C}"/>
              </a:ext>
            </a:extLst>
          </p:cNvPr>
          <p:cNvSpPr>
            <a:spLocks noGrp="1"/>
          </p:cNvSpPr>
          <p:nvPr>
            <p:ph type="dt" sz="half" idx="10"/>
          </p:nvPr>
        </p:nvSpPr>
        <p:spPr/>
        <p:txBody>
          <a:bodyPr/>
          <a:lstStyle/>
          <a:p>
            <a:fld id="{B529FC31-A36B-4234-9413-E1AF77F72634}" type="datetime1">
              <a:rPr lang="en-GB" smtClean="0"/>
              <a:t>31/08/2023</a:t>
            </a:fld>
            <a:endParaRPr lang="en-GB"/>
          </a:p>
        </p:txBody>
      </p:sp>
      <p:sp>
        <p:nvSpPr>
          <p:cNvPr id="4" name="Footer Placeholder 3">
            <a:extLst>
              <a:ext uri="{FF2B5EF4-FFF2-40B4-BE49-F238E27FC236}">
                <a16:creationId xmlns:a16="http://schemas.microsoft.com/office/drawing/2014/main" id="{ABFAF256-33E3-0AE1-D520-827661950A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20F272-F9FC-5353-D749-C0FFFDC578CC}"/>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249601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B8395-478C-5187-782D-9ABB530CFB39}"/>
              </a:ext>
            </a:extLst>
          </p:cNvPr>
          <p:cNvSpPr>
            <a:spLocks noGrp="1"/>
          </p:cNvSpPr>
          <p:nvPr>
            <p:ph type="dt" sz="half" idx="10"/>
          </p:nvPr>
        </p:nvSpPr>
        <p:spPr/>
        <p:txBody>
          <a:bodyPr/>
          <a:lstStyle/>
          <a:p>
            <a:fld id="{B10FA1C2-1927-4E09-AAB1-39DDE74EB380}" type="datetime1">
              <a:rPr lang="en-GB" smtClean="0"/>
              <a:t>31/08/2023</a:t>
            </a:fld>
            <a:endParaRPr lang="en-GB"/>
          </a:p>
        </p:txBody>
      </p:sp>
      <p:sp>
        <p:nvSpPr>
          <p:cNvPr id="3" name="Footer Placeholder 2">
            <a:extLst>
              <a:ext uri="{FF2B5EF4-FFF2-40B4-BE49-F238E27FC236}">
                <a16:creationId xmlns:a16="http://schemas.microsoft.com/office/drawing/2014/main" id="{B52A89C9-B338-2D97-835D-5E9232F49D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E8BEC6-9159-17DD-4A5F-01AC7AEB5BBD}"/>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401323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3F03-CF39-305D-7EAC-DA0431AA1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13CBAA3-A72D-F45A-E07E-9FE0AFCA3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75CFBB-F15E-2FDB-1624-5080AA020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8803-1111-D7AF-410E-B0A9EFE4EA68}"/>
              </a:ext>
            </a:extLst>
          </p:cNvPr>
          <p:cNvSpPr>
            <a:spLocks noGrp="1"/>
          </p:cNvSpPr>
          <p:nvPr>
            <p:ph type="dt" sz="half" idx="10"/>
          </p:nvPr>
        </p:nvSpPr>
        <p:spPr/>
        <p:txBody>
          <a:bodyPr/>
          <a:lstStyle/>
          <a:p>
            <a:fld id="{B41DC3A4-29F7-4BC8-82CB-7AEAF345C436}" type="datetime1">
              <a:rPr lang="en-GB" smtClean="0"/>
              <a:t>31/08/2023</a:t>
            </a:fld>
            <a:endParaRPr lang="en-GB"/>
          </a:p>
        </p:txBody>
      </p:sp>
      <p:sp>
        <p:nvSpPr>
          <p:cNvPr id="6" name="Footer Placeholder 5">
            <a:extLst>
              <a:ext uri="{FF2B5EF4-FFF2-40B4-BE49-F238E27FC236}">
                <a16:creationId xmlns:a16="http://schemas.microsoft.com/office/drawing/2014/main" id="{649AD0E6-FF5F-1D69-7D27-B1E650776E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3B5A0B-320D-1654-7660-D669B60927BB}"/>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418250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E0CD-2510-192E-907B-7E58B95F3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56EFB99-60E8-89E3-D9A8-53C8F8EB8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EBBF90-DC03-05DA-4DC9-A780CF4C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03BF7-D7AC-A1C5-314C-61CF8B43F402}"/>
              </a:ext>
            </a:extLst>
          </p:cNvPr>
          <p:cNvSpPr>
            <a:spLocks noGrp="1"/>
          </p:cNvSpPr>
          <p:nvPr>
            <p:ph type="dt" sz="half" idx="10"/>
          </p:nvPr>
        </p:nvSpPr>
        <p:spPr/>
        <p:txBody>
          <a:bodyPr/>
          <a:lstStyle/>
          <a:p>
            <a:fld id="{00ED9EAC-31DA-41E8-BF0F-041D7037639E}" type="datetime1">
              <a:rPr lang="en-GB" smtClean="0"/>
              <a:t>31/08/2023</a:t>
            </a:fld>
            <a:endParaRPr lang="en-GB"/>
          </a:p>
        </p:txBody>
      </p:sp>
      <p:sp>
        <p:nvSpPr>
          <p:cNvPr id="6" name="Footer Placeholder 5">
            <a:extLst>
              <a:ext uri="{FF2B5EF4-FFF2-40B4-BE49-F238E27FC236}">
                <a16:creationId xmlns:a16="http://schemas.microsoft.com/office/drawing/2014/main" id="{F29F450B-F3D4-3118-5DC2-A50F0F4605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1EFC7B-1331-B4BC-DE1D-F5860FB17411}"/>
              </a:ext>
            </a:extLst>
          </p:cNvPr>
          <p:cNvSpPr>
            <a:spLocks noGrp="1"/>
          </p:cNvSpPr>
          <p:nvPr>
            <p:ph type="sldNum" sz="quarter" idx="12"/>
          </p:nvPr>
        </p:nvSpPr>
        <p:spPr/>
        <p:txBody>
          <a:bodyPr/>
          <a:lstStyle/>
          <a:p>
            <a:fld id="{E7A00BB6-B2AA-4922-9FB3-611F6AF71C70}" type="slidenum">
              <a:rPr lang="en-GB" smtClean="0"/>
              <a:t>‹#›</a:t>
            </a:fld>
            <a:endParaRPr lang="en-GB"/>
          </a:p>
        </p:txBody>
      </p:sp>
    </p:spTree>
    <p:extLst>
      <p:ext uri="{BB962C8B-B14F-4D97-AF65-F5344CB8AC3E}">
        <p14:creationId xmlns:p14="http://schemas.microsoft.com/office/powerpoint/2010/main" val="53178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5D778-4F58-126C-1F92-955F76FB7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0CCAC8-BC81-883F-77B3-B089739CF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E6899C-101B-B6D9-CDB9-0FE54E3A7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324B8-B435-45AB-82A4-B71E018DFE44}" type="datetime1">
              <a:rPr lang="en-GB" smtClean="0"/>
              <a:t>31/08/2023</a:t>
            </a:fld>
            <a:endParaRPr lang="en-GB"/>
          </a:p>
        </p:txBody>
      </p:sp>
      <p:sp>
        <p:nvSpPr>
          <p:cNvPr id="5" name="Footer Placeholder 4">
            <a:extLst>
              <a:ext uri="{FF2B5EF4-FFF2-40B4-BE49-F238E27FC236}">
                <a16:creationId xmlns:a16="http://schemas.microsoft.com/office/drawing/2014/main" id="{30D045DE-D958-EA9D-2BD9-E023A1526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7EC4CEA-661B-D11A-60AF-21493FFA6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00BB6-B2AA-4922-9FB3-611F6AF71C70}" type="slidenum">
              <a:rPr lang="en-GB" smtClean="0"/>
              <a:t>‹#›</a:t>
            </a:fld>
            <a:endParaRPr lang="en-GB"/>
          </a:p>
        </p:txBody>
      </p:sp>
    </p:spTree>
    <p:extLst>
      <p:ext uri="{BB962C8B-B14F-4D97-AF65-F5344CB8AC3E}">
        <p14:creationId xmlns:p14="http://schemas.microsoft.com/office/powerpoint/2010/main" val="188938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CCCD-B982-9781-B101-A03B6E88B111}"/>
              </a:ext>
            </a:extLst>
          </p:cNvPr>
          <p:cNvSpPr>
            <a:spLocks noGrp="1"/>
          </p:cNvSpPr>
          <p:nvPr>
            <p:ph type="ctrTitle"/>
          </p:nvPr>
        </p:nvSpPr>
        <p:spPr>
          <a:xfrm>
            <a:off x="1524000" y="1252875"/>
            <a:ext cx="9144000" cy="2387600"/>
          </a:xfrm>
        </p:spPr>
        <p:txBody>
          <a:bodyPr>
            <a:normAutofit/>
          </a:bodyPr>
          <a:lstStyle/>
          <a:p>
            <a:pPr>
              <a:spcAft>
                <a:spcPts val="1200"/>
              </a:spcAft>
            </a:pPr>
            <a:r>
              <a:rPr lang="en-GB" sz="4900" dirty="0"/>
              <a:t>Unemployment Insurance and The Scarring Effects of Unemployment on Employment Quality</a:t>
            </a:r>
            <a:endParaRPr lang="en-GB" dirty="0"/>
          </a:p>
        </p:txBody>
      </p:sp>
      <p:sp>
        <p:nvSpPr>
          <p:cNvPr id="3" name="Subtitle 2">
            <a:extLst>
              <a:ext uri="{FF2B5EF4-FFF2-40B4-BE49-F238E27FC236}">
                <a16:creationId xmlns:a16="http://schemas.microsoft.com/office/drawing/2014/main" id="{812783B8-6338-DF6F-8FA4-F29533ED0984}"/>
              </a:ext>
            </a:extLst>
          </p:cNvPr>
          <p:cNvSpPr>
            <a:spLocks noGrp="1"/>
          </p:cNvSpPr>
          <p:nvPr>
            <p:ph type="subTitle" idx="1"/>
          </p:nvPr>
        </p:nvSpPr>
        <p:spPr>
          <a:xfrm>
            <a:off x="1524000" y="4653085"/>
            <a:ext cx="9144000" cy="1655762"/>
          </a:xfrm>
        </p:spPr>
        <p:txBody>
          <a:bodyPr>
            <a:normAutofit/>
          </a:bodyPr>
          <a:lstStyle/>
          <a:p>
            <a:r>
              <a:rPr lang="en-GB" sz="2800" dirty="0"/>
              <a:t>2023 PSID Annual User Conference</a:t>
            </a:r>
            <a:br>
              <a:rPr lang="en-GB" sz="2800" dirty="0"/>
            </a:br>
            <a:r>
              <a:rPr lang="en-GB" sz="2800" dirty="0"/>
              <a:t>Kieran Blaikie</a:t>
            </a:r>
          </a:p>
        </p:txBody>
      </p:sp>
      <p:pic>
        <p:nvPicPr>
          <p:cNvPr id="4" name="Picture 3">
            <a:extLst>
              <a:ext uri="{FF2B5EF4-FFF2-40B4-BE49-F238E27FC236}">
                <a16:creationId xmlns:a16="http://schemas.microsoft.com/office/drawing/2014/main" id="{F6573AC0-B3C7-C559-ED73-AE9929D2EC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004" t="-6913" r="26055" b="52078"/>
          <a:stretch/>
        </p:blipFill>
        <p:spPr bwMode="auto">
          <a:xfrm>
            <a:off x="5593080" y="5748038"/>
            <a:ext cx="1005840" cy="457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475259-A49F-6D5B-A4EF-83940588F76F}"/>
              </a:ext>
            </a:extLst>
          </p:cNvPr>
          <p:cNvSpPr txBox="1"/>
          <p:nvPr/>
        </p:nvSpPr>
        <p:spPr>
          <a:xfrm>
            <a:off x="3800442" y="3640475"/>
            <a:ext cx="6093912" cy="769441"/>
          </a:xfrm>
          <a:prstGeom prst="rect">
            <a:avLst/>
          </a:prstGeom>
          <a:noFill/>
        </p:spPr>
        <p:txBody>
          <a:bodyPr wrap="square">
            <a:spAutoFit/>
          </a:bodyPr>
          <a:lstStyle/>
          <a:p>
            <a:r>
              <a:rPr kumimoji="0" lang="en-GB" sz="4400" b="1" i="0" u="none" strike="noStrike" kern="1200" cap="none" spc="0" normalizeH="0" baseline="0" noProof="0" dirty="0">
                <a:ln>
                  <a:noFill/>
                </a:ln>
                <a:solidFill>
                  <a:prstClr val="black"/>
                </a:solidFill>
                <a:effectLst/>
                <a:uLnTx/>
                <a:uFillTx/>
                <a:latin typeface="Calibri Light" panose="020F0302020204030204"/>
                <a:ea typeface="+mj-ea"/>
                <a:cs typeface="+mj-cs"/>
              </a:rPr>
              <a:t>(Additional Details)</a:t>
            </a:r>
            <a:endParaRPr lang="en-GB" sz="1400" dirty="0"/>
          </a:p>
        </p:txBody>
      </p:sp>
    </p:spTree>
    <p:extLst>
      <p:ext uri="{BB962C8B-B14F-4D97-AF65-F5344CB8AC3E}">
        <p14:creationId xmlns:p14="http://schemas.microsoft.com/office/powerpoint/2010/main" val="200903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How can we estimate this ATT?</a:t>
            </a:r>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6"/>
            <a:ext cx="10515600" cy="5156167"/>
          </a:xfrm>
        </p:spPr>
        <p:txBody>
          <a:bodyPr>
            <a:normAutofit/>
          </a:bodyPr>
          <a:lstStyle/>
          <a:p>
            <a:pPr marL="0" indent="0">
              <a:buNone/>
            </a:pPr>
            <a:r>
              <a:rPr lang="en-GB" b="1" u="sng" dirty="0"/>
              <a:t>Implemented Approach</a:t>
            </a:r>
          </a:p>
          <a:p>
            <a:pPr marL="0" indent="0">
              <a:buNone/>
            </a:pPr>
            <a:r>
              <a:rPr lang="en-GB" dirty="0"/>
              <a:t>The proposed two-way fixed effect estimator works as follows:</a:t>
            </a:r>
          </a:p>
          <a:p>
            <a:pPr marL="0" indent="0">
              <a:buNone/>
            </a:pPr>
            <a:endParaRPr lang="en-GB" sz="200" dirty="0"/>
          </a:p>
        </p:txBody>
      </p:sp>
      <p:sp>
        <p:nvSpPr>
          <p:cNvPr id="6" name="Content Placeholder 2">
            <a:extLst>
              <a:ext uri="{FF2B5EF4-FFF2-40B4-BE49-F238E27FC236}">
                <a16:creationId xmlns:a16="http://schemas.microsoft.com/office/drawing/2014/main" id="{9B0874A3-3347-1A79-1B41-D64A244F10F1}"/>
              </a:ext>
            </a:extLst>
          </p:cNvPr>
          <p:cNvSpPr txBox="1">
            <a:spLocks/>
          </p:cNvSpPr>
          <p:nvPr/>
        </p:nvSpPr>
        <p:spPr>
          <a:xfrm>
            <a:off x="838200" y="2637266"/>
            <a:ext cx="5921188" cy="337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7063" indent="-514350">
              <a:buFont typeface="+mj-lt"/>
              <a:buAutoNum type="arabicPeriod"/>
            </a:pPr>
            <a:r>
              <a:rPr lang="en-GB" dirty="0"/>
              <a:t>Create a </a:t>
            </a:r>
            <a:r>
              <a:rPr lang="en-GB" i="1" dirty="0"/>
              <a:t>matched</a:t>
            </a:r>
            <a:r>
              <a:rPr lang="en-GB" dirty="0"/>
              <a:t> </a:t>
            </a:r>
            <a:r>
              <a:rPr lang="en-GB" i="1" dirty="0"/>
              <a:t>set</a:t>
            </a:r>
            <a:r>
              <a:rPr lang="en-GB" dirty="0"/>
              <a:t> </a:t>
            </a:r>
            <a:r>
              <a:rPr lang="en-GB" dirty="0" err="1"/>
              <a:t>M</a:t>
            </a:r>
            <a:r>
              <a:rPr lang="en-GB" baseline="-25000" dirty="0" err="1"/>
              <a:t>it</a:t>
            </a:r>
            <a:r>
              <a:rPr lang="en-GB" dirty="0"/>
              <a:t> for each newly exposed observation (</a:t>
            </a:r>
            <a:r>
              <a:rPr lang="en-GB" dirty="0" err="1"/>
              <a:t>i,</a:t>
            </a:r>
            <a:r>
              <a:rPr lang="en-GB" i="1" dirty="0" err="1"/>
              <a:t>t</a:t>
            </a:r>
            <a:r>
              <a:rPr lang="en-GB" dirty="0"/>
              <a:t>) with all unexposed observations (</a:t>
            </a:r>
            <a:r>
              <a:rPr lang="en-GB" dirty="0" err="1"/>
              <a:t>i</a:t>
            </a:r>
            <a:r>
              <a:rPr lang="en-GB" dirty="0"/>
              <a:t>’,</a:t>
            </a:r>
            <a:r>
              <a:rPr lang="en-GB" i="1" dirty="0"/>
              <a:t>t</a:t>
            </a:r>
            <a:r>
              <a:rPr lang="en-GB" dirty="0"/>
              <a:t>) with the same exposure history up to some lag </a:t>
            </a:r>
            <a:r>
              <a:rPr lang="en-GB" i="1" dirty="0"/>
              <a:t>L </a:t>
            </a:r>
            <a:r>
              <a:rPr lang="en-GB" dirty="0"/>
              <a:t>(e.g. 3 time-points)</a:t>
            </a:r>
          </a:p>
        </p:txBody>
      </p:sp>
      <p:pic>
        <p:nvPicPr>
          <p:cNvPr id="4" name="Picture 3" descr="Diagram&#10;&#10;Description automatically generated">
            <a:extLst>
              <a:ext uri="{FF2B5EF4-FFF2-40B4-BE49-F238E27FC236}">
                <a16:creationId xmlns:a16="http://schemas.microsoft.com/office/drawing/2014/main" id="{CBEAE74A-7936-73D7-55BC-205AE63400AA}"/>
              </a:ext>
            </a:extLst>
          </p:cNvPr>
          <p:cNvPicPr>
            <a:picLocks noChangeAspect="1"/>
          </p:cNvPicPr>
          <p:nvPr/>
        </p:nvPicPr>
        <p:blipFill rotWithShape="1">
          <a:blip r:embed="rId2">
            <a:extLst>
              <a:ext uri="{28A0092B-C50C-407E-A947-70E740481C1C}">
                <a14:useLocalDpi xmlns:a14="http://schemas.microsoft.com/office/drawing/2010/main" val="0"/>
              </a:ext>
            </a:extLst>
          </a:blip>
          <a:srcRect b="5407"/>
          <a:stretch/>
        </p:blipFill>
        <p:spPr>
          <a:xfrm>
            <a:off x="7355375" y="2637266"/>
            <a:ext cx="3814649" cy="4104728"/>
          </a:xfrm>
          <a:prstGeom prst="rect">
            <a:avLst/>
          </a:prstGeom>
        </p:spPr>
      </p:pic>
      <p:sp>
        <p:nvSpPr>
          <p:cNvPr id="5" name="Slide Number Placeholder 4">
            <a:extLst>
              <a:ext uri="{FF2B5EF4-FFF2-40B4-BE49-F238E27FC236}">
                <a16:creationId xmlns:a16="http://schemas.microsoft.com/office/drawing/2014/main" id="{4D6BA5E3-E364-1D9D-F8AB-EDB79C4ED86B}"/>
              </a:ext>
            </a:extLst>
          </p:cNvPr>
          <p:cNvSpPr>
            <a:spLocks noGrp="1"/>
          </p:cNvSpPr>
          <p:nvPr>
            <p:ph type="sldNum" sz="quarter" idx="12"/>
          </p:nvPr>
        </p:nvSpPr>
        <p:spPr/>
        <p:txBody>
          <a:bodyPr/>
          <a:lstStyle/>
          <a:p>
            <a:fld id="{E7A00BB6-B2AA-4922-9FB3-611F6AF71C70}" type="slidenum">
              <a:rPr lang="en-GB" smtClean="0"/>
              <a:t>10</a:t>
            </a:fld>
            <a:endParaRPr lang="en-GB"/>
          </a:p>
        </p:txBody>
      </p:sp>
    </p:spTree>
    <p:extLst>
      <p:ext uri="{BB962C8B-B14F-4D97-AF65-F5344CB8AC3E}">
        <p14:creationId xmlns:p14="http://schemas.microsoft.com/office/powerpoint/2010/main" val="312560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541FA4B9-FD83-7F2A-54AE-1FD2BC25E51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261" t="12042" r="15574" b="28104"/>
          <a:stretch/>
        </p:blipFill>
        <p:spPr>
          <a:xfrm>
            <a:off x="7355375" y="2603399"/>
            <a:ext cx="3686407" cy="3966734"/>
          </a:xfrm>
          <a:prstGeom prst="rect">
            <a:avLst/>
          </a:prstGeom>
        </p:spPr>
      </p:pic>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How can we estimate this ATT?</a:t>
            </a:r>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6"/>
            <a:ext cx="10515600" cy="5156167"/>
          </a:xfrm>
        </p:spPr>
        <p:txBody>
          <a:bodyPr>
            <a:normAutofit/>
          </a:bodyPr>
          <a:lstStyle/>
          <a:p>
            <a:pPr marL="0" indent="0">
              <a:buNone/>
            </a:pPr>
            <a:r>
              <a:rPr lang="en-GB" b="1" u="sng" dirty="0"/>
              <a:t>Implemented Approach</a:t>
            </a:r>
          </a:p>
          <a:p>
            <a:pPr marL="0" indent="0">
              <a:buNone/>
            </a:pPr>
            <a:r>
              <a:rPr lang="en-GB" dirty="0"/>
              <a:t>The proposed two-way fixed effect estimator works as follows:</a:t>
            </a:r>
          </a:p>
          <a:p>
            <a:pPr marL="0" indent="0">
              <a:buNone/>
            </a:pPr>
            <a:endParaRPr lang="en-GB" sz="200" dirty="0"/>
          </a:p>
        </p:txBody>
      </p:sp>
      <p:sp>
        <p:nvSpPr>
          <p:cNvPr id="6" name="Content Placeholder 2">
            <a:extLst>
              <a:ext uri="{FF2B5EF4-FFF2-40B4-BE49-F238E27FC236}">
                <a16:creationId xmlns:a16="http://schemas.microsoft.com/office/drawing/2014/main" id="{9B0874A3-3347-1A79-1B41-D64A244F10F1}"/>
              </a:ext>
            </a:extLst>
          </p:cNvPr>
          <p:cNvSpPr txBox="1">
            <a:spLocks/>
          </p:cNvSpPr>
          <p:nvPr/>
        </p:nvSpPr>
        <p:spPr>
          <a:xfrm>
            <a:off x="838200" y="2603399"/>
            <a:ext cx="5921188" cy="33718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7063" indent="-514350">
              <a:buFont typeface="+mj-lt"/>
              <a:buAutoNum type="arabicPeriod" startAt="2"/>
            </a:pPr>
            <a:r>
              <a:rPr lang="en-GB" dirty="0"/>
              <a:t>Create a </a:t>
            </a:r>
            <a:r>
              <a:rPr lang="en-GB" i="1" dirty="0"/>
              <a:t>refined</a:t>
            </a:r>
            <a:r>
              <a:rPr lang="en-GB" dirty="0"/>
              <a:t> matched set </a:t>
            </a:r>
            <a:r>
              <a:rPr lang="en-GB" dirty="0" err="1"/>
              <a:t>R</a:t>
            </a:r>
            <a:r>
              <a:rPr lang="en-GB" i="1" baseline="-25000" dirty="0" err="1"/>
              <a:t>it</a:t>
            </a:r>
            <a:r>
              <a:rPr lang="en-GB" dirty="0"/>
              <a:t> from </a:t>
            </a:r>
            <a:r>
              <a:rPr lang="en-GB" dirty="0" err="1"/>
              <a:t>M</a:t>
            </a:r>
            <a:r>
              <a:rPr lang="en-GB" i="1" baseline="-25000" dirty="0" err="1"/>
              <a:t>it</a:t>
            </a:r>
            <a:r>
              <a:rPr lang="en-GB" dirty="0"/>
              <a:t> for each newly exposed observation, restricting to the set of unexposed observations with the most similar covariate histories based on, e.g.:</a:t>
            </a:r>
          </a:p>
          <a:p>
            <a:pPr marL="1260475" lvl="1" indent="-514350"/>
            <a:r>
              <a:rPr lang="en-GB" dirty="0" err="1"/>
              <a:t>Mahalanobis</a:t>
            </a:r>
            <a:r>
              <a:rPr lang="en-GB" dirty="0"/>
              <a:t> distance</a:t>
            </a:r>
          </a:p>
          <a:p>
            <a:pPr marL="1260475" lvl="1" indent="-514350"/>
            <a:r>
              <a:rPr lang="en-GB" dirty="0"/>
              <a:t>Propensity scores </a:t>
            </a:r>
            <a:r>
              <a:rPr lang="en-GB" b="1" dirty="0"/>
              <a:t>(Implemented)</a:t>
            </a:r>
            <a:endParaRPr lang="en-GB" dirty="0"/>
          </a:p>
          <a:p>
            <a:pPr marL="1260475" lvl="1" indent="-514350"/>
            <a:r>
              <a:rPr lang="en-GB" dirty="0"/>
              <a:t>Inverse Probability Weights</a:t>
            </a:r>
          </a:p>
        </p:txBody>
      </p:sp>
      <p:sp>
        <p:nvSpPr>
          <p:cNvPr id="4" name="Slide Number Placeholder 3">
            <a:extLst>
              <a:ext uri="{FF2B5EF4-FFF2-40B4-BE49-F238E27FC236}">
                <a16:creationId xmlns:a16="http://schemas.microsoft.com/office/drawing/2014/main" id="{8BE0A14F-3699-3EFC-65C4-A711BAFFF09E}"/>
              </a:ext>
            </a:extLst>
          </p:cNvPr>
          <p:cNvSpPr>
            <a:spLocks noGrp="1"/>
          </p:cNvSpPr>
          <p:nvPr>
            <p:ph type="sldNum" sz="quarter" idx="12"/>
          </p:nvPr>
        </p:nvSpPr>
        <p:spPr/>
        <p:txBody>
          <a:bodyPr/>
          <a:lstStyle/>
          <a:p>
            <a:fld id="{E7A00BB6-B2AA-4922-9FB3-611F6AF71C70}" type="slidenum">
              <a:rPr lang="en-GB" smtClean="0"/>
              <a:t>11</a:t>
            </a:fld>
            <a:endParaRPr lang="en-GB"/>
          </a:p>
        </p:txBody>
      </p:sp>
    </p:spTree>
    <p:extLst>
      <p:ext uri="{BB962C8B-B14F-4D97-AF65-F5344CB8AC3E}">
        <p14:creationId xmlns:p14="http://schemas.microsoft.com/office/powerpoint/2010/main" val="157190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6"/>
            <a:ext cx="10515600" cy="5156167"/>
          </a:xfrm>
        </p:spPr>
        <p:txBody>
          <a:bodyPr>
            <a:normAutofit/>
          </a:bodyPr>
          <a:lstStyle/>
          <a:p>
            <a:pPr marL="0" indent="0">
              <a:buNone/>
            </a:pPr>
            <a:r>
              <a:rPr lang="en-GB" b="1" u="sng" dirty="0"/>
              <a:t>Implemented Approach</a:t>
            </a:r>
          </a:p>
          <a:p>
            <a:pPr marL="0" indent="0">
              <a:buNone/>
            </a:pPr>
            <a:r>
              <a:rPr lang="en-GB" dirty="0"/>
              <a:t>The proposed two-way fixed effect estimator works as follows:</a:t>
            </a:r>
          </a:p>
          <a:p>
            <a:pPr marL="0" indent="0">
              <a:buNone/>
            </a:pPr>
            <a:endParaRPr lang="en-GB" sz="200" dirty="0"/>
          </a:p>
        </p:txBody>
      </p:sp>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How can we estimate this ATT?</a:t>
            </a:r>
          </a:p>
        </p:txBody>
      </p:sp>
      <p:sp>
        <p:nvSpPr>
          <p:cNvPr id="6" name="Content Placeholder 2">
            <a:extLst>
              <a:ext uri="{FF2B5EF4-FFF2-40B4-BE49-F238E27FC236}">
                <a16:creationId xmlns:a16="http://schemas.microsoft.com/office/drawing/2014/main" id="{9B0874A3-3347-1A79-1B41-D64A244F10F1}"/>
              </a:ext>
            </a:extLst>
          </p:cNvPr>
          <p:cNvSpPr txBox="1">
            <a:spLocks/>
          </p:cNvSpPr>
          <p:nvPr/>
        </p:nvSpPr>
        <p:spPr>
          <a:xfrm>
            <a:off x="838200" y="2562696"/>
            <a:ext cx="11097126" cy="337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7063" indent="-514350">
              <a:buFont typeface="+mj-lt"/>
              <a:buAutoNum type="arabicPeriod" startAt="3"/>
            </a:pPr>
            <a:r>
              <a:rPr lang="en-GB" dirty="0"/>
              <a:t>Employ a </a:t>
            </a:r>
            <a:r>
              <a:rPr lang="en-GB" dirty="0" err="1"/>
              <a:t>DiD</a:t>
            </a:r>
            <a:r>
              <a:rPr lang="en-GB" dirty="0"/>
              <a:t> estimator (bottom) to estimate our causal effect of interest, weighting each matched set-specific </a:t>
            </a:r>
            <a:r>
              <a:rPr lang="en-GB" dirty="0" err="1"/>
              <a:t>ATT</a:t>
            </a:r>
            <a:r>
              <a:rPr lang="en-GB" i="1" baseline="-25000" dirty="0" err="1"/>
              <a:t>it</a:t>
            </a:r>
            <a:r>
              <a:rPr lang="en-GB" dirty="0"/>
              <a:t> estimate via </a:t>
            </a:r>
            <a:r>
              <a:rPr lang="en-GB" dirty="0" err="1"/>
              <a:t>D</a:t>
            </a:r>
            <a:r>
              <a:rPr lang="en-GB" i="1" baseline="-25000" dirty="0" err="1"/>
              <a:t>it</a:t>
            </a:r>
            <a:r>
              <a:rPr lang="en-GB" dirty="0"/>
              <a:t> based on how often that exposed unit </a:t>
            </a:r>
            <a:r>
              <a:rPr lang="en-GB" i="1" dirty="0" err="1"/>
              <a:t>i</a:t>
            </a:r>
            <a:r>
              <a:rPr lang="en-GB" i="1" dirty="0"/>
              <a:t> </a:t>
            </a:r>
            <a:r>
              <a:rPr lang="en-GB" dirty="0"/>
              <a:t>contributes to the analysis. </a:t>
            </a:r>
          </a:p>
        </p:txBody>
      </p:sp>
      <p:pic>
        <p:nvPicPr>
          <p:cNvPr id="4" name="Picture 3" descr="Text, letter&#10;&#10;Description automatically generated">
            <a:extLst>
              <a:ext uri="{FF2B5EF4-FFF2-40B4-BE49-F238E27FC236}">
                <a16:creationId xmlns:a16="http://schemas.microsoft.com/office/drawing/2014/main" id="{CF6E6BA9-3C75-2AD8-FE2E-0B08597602B0}"/>
              </a:ext>
            </a:extLst>
          </p:cNvPr>
          <p:cNvPicPr>
            <a:picLocks noChangeAspect="1"/>
          </p:cNvPicPr>
          <p:nvPr/>
        </p:nvPicPr>
        <p:blipFill rotWithShape="1">
          <a:blip r:embed="rId3"/>
          <a:srcRect b="56015"/>
          <a:stretch/>
        </p:blipFill>
        <p:spPr>
          <a:xfrm>
            <a:off x="1653120" y="5718874"/>
            <a:ext cx="4794680" cy="831213"/>
          </a:xfrm>
          <a:prstGeom prst="rect">
            <a:avLst/>
          </a:prstGeom>
        </p:spPr>
      </p:pic>
      <p:sp>
        <p:nvSpPr>
          <p:cNvPr id="5" name="Content Placeholder 2">
            <a:extLst>
              <a:ext uri="{FF2B5EF4-FFF2-40B4-BE49-F238E27FC236}">
                <a16:creationId xmlns:a16="http://schemas.microsoft.com/office/drawing/2014/main" id="{F842D456-F10D-2F44-B4DC-F6046B57C1C5}"/>
              </a:ext>
            </a:extLst>
          </p:cNvPr>
          <p:cNvSpPr txBox="1">
            <a:spLocks/>
          </p:cNvSpPr>
          <p:nvPr/>
        </p:nvSpPr>
        <p:spPr>
          <a:xfrm>
            <a:off x="838200" y="3787073"/>
            <a:ext cx="10967720" cy="1889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52512" lvl="1" indent="-342900"/>
            <a:r>
              <a:rPr lang="en-GB" dirty="0"/>
              <a:t>The </a:t>
            </a:r>
            <a:r>
              <a:rPr lang="en-GB" dirty="0" err="1"/>
              <a:t>DiD</a:t>
            </a:r>
            <a:r>
              <a:rPr lang="en-GB" dirty="0"/>
              <a:t> estimator compares:</a:t>
            </a:r>
          </a:p>
          <a:p>
            <a:pPr marL="1431925" lvl="2" indent="-280988">
              <a:buFont typeface="+mj-lt"/>
              <a:buAutoNum type="arabicPeriod"/>
            </a:pPr>
            <a:r>
              <a:rPr lang="en-GB" dirty="0"/>
              <a:t>Pre-post outcome difference in the newly exposed observation </a:t>
            </a:r>
          </a:p>
          <a:p>
            <a:pPr marL="1431925" lvl="2" indent="-280988">
              <a:buFont typeface="+mj-lt"/>
              <a:buAutoNum type="arabicPeriod"/>
            </a:pPr>
            <a:r>
              <a:rPr lang="en-GB" dirty="0"/>
              <a:t>Weighted average pre-post outcome differences across matched unexposed observations</a:t>
            </a:r>
          </a:p>
          <a:p>
            <a:pPr marL="1076325" lvl="1" indent="-355600"/>
            <a:r>
              <a:rPr lang="en-GB" dirty="0"/>
              <a:t>This </a:t>
            </a:r>
            <a:r>
              <a:rPr lang="en-GB" dirty="0" err="1"/>
              <a:t>DiD</a:t>
            </a:r>
            <a:r>
              <a:rPr lang="en-GB" dirty="0"/>
              <a:t> estimator is equivalent to a weighted linear two-way fixed effect estimator, weighting each observation in a way that accounts for matching</a:t>
            </a:r>
          </a:p>
        </p:txBody>
      </p:sp>
      <p:pic>
        <p:nvPicPr>
          <p:cNvPr id="7" name="Picture 6" descr="Text, letter&#10;&#10;Description automatically generated">
            <a:extLst>
              <a:ext uri="{FF2B5EF4-FFF2-40B4-BE49-F238E27FC236}">
                <a16:creationId xmlns:a16="http://schemas.microsoft.com/office/drawing/2014/main" id="{2D6C9215-E3A6-BC94-0236-730E021E889A}"/>
              </a:ext>
            </a:extLst>
          </p:cNvPr>
          <p:cNvPicPr>
            <a:picLocks noChangeAspect="1"/>
          </p:cNvPicPr>
          <p:nvPr/>
        </p:nvPicPr>
        <p:blipFill rotWithShape="1">
          <a:blip r:embed="rId3"/>
          <a:srcRect l="1637" t="40907" r="1"/>
          <a:stretch/>
        </p:blipFill>
        <p:spPr>
          <a:xfrm>
            <a:off x="5822731" y="5527471"/>
            <a:ext cx="4716149" cy="1116707"/>
          </a:xfrm>
          <a:prstGeom prst="rect">
            <a:avLst/>
          </a:prstGeom>
        </p:spPr>
      </p:pic>
      <p:sp>
        <p:nvSpPr>
          <p:cNvPr id="8" name="Slide Number Placeholder 7">
            <a:extLst>
              <a:ext uri="{FF2B5EF4-FFF2-40B4-BE49-F238E27FC236}">
                <a16:creationId xmlns:a16="http://schemas.microsoft.com/office/drawing/2014/main" id="{C6DED434-288C-C3DF-D89B-2B0CBEA26B04}"/>
              </a:ext>
            </a:extLst>
          </p:cNvPr>
          <p:cNvSpPr>
            <a:spLocks noGrp="1"/>
          </p:cNvSpPr>
          <p:nvPr>
            <p:ph type="sldNum" sz="quarter" idx="12"/>
          </p:nvPr>
        </p:nvSpPr>
        <p:spPr/>
        <p:txBody>
          <a:bodyPr/>
          <a:lstStyle/>
          <a:p>
            <a:fld id="{E7A00BB6-B2AA-4922-9FB3-611F6AF71C70}" type="slidenum">
              <a:rPr lang="en-GB" smtClean="0"/>
              <a:t>12</a:t>
            </a:fld>
            <a:endParaRPr lang="en-GB"/>
          </a:p>
        </p:txBody>
      </p:sp>
    </p:spTree>
    <p:extLst>
      <p:ext uri="{BB962C8B-B14F-4D97-AF65-F5344CB8AC3E}">
        <p14:creationId xmlns:p14="http://schemas.microsoft.com/office/powerpoint/2010/main" val="103624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2F1D-56FC-3766-66D6-EC458086455E}"/>
              </a:ext>
            </a:extLst>
          </p:cNvPr>
          <p:cNvSpPr>
            <a:spLocks noGrp="1"/>
          </p:cNvSpPr>
          <p:nvPr>
            <p:ph type="title"/>
          </p:nvPr>
        </p:nvSpPr>
        <p:spPr>
          <a:xfrm>
            <a:off x="838200" y="365125"/>
            <a:ext cx="10995212" cy="1325563"/>
          </a:xfrm>
        </p:spPr>
        <p:txBody>
          <a:bodyPr/>
          <a:lstStyle/>
          <a:p>
            <a:r>
              <a:rPr lang="en-GB" dirty="0"/>
              <a:t>Accounting for Structural Outcome Missingness</a:t>
            </a:r>
          </a:p>
        </p:txBody>
      </p:sp>
      <p:sp>
        <p:nvSpPr>
          <p:cNvPr id="3" name="Content Placeholder 2">
            <a:extLst>
              <a:ext uri="{FF2B5EF4-FFF2-40B4-BE49-F238E27FC236}">
                <a16:creationId xmlns:a16="http://schemas.microsoft.com/office/drawing/2014/main" id="{B9E8237C-2F98-DB29-521C-FA72067E8618}"/>
              </a:ext>
            </a:extLst>
          </p:cNvPr>
          <p:cNvSpPr>
            <a:spLocks noGrp="1"/>
          </p:cNvSpPr>
          <p:nvPr>
            <p:ph idx="1"/>
          </p:nvPr>
        </p:nvSpPr>
        <p:spPr>
          <a:xfrm>
            <a:off x="838200" y="1576624"/>
            <a:ext cx="11097126" cy="5009658"/>
          </a:xfrm>
        </p:spPr>
        <p:txBody>
          <a:bodyPr>
            <a:normAutofit/>
          </a:bodyPr>
          <a:lstStyle/>
          <a:p>
            <a:pPr marL="0" indent="0">
              <a:spcBef>
                <a:spcPts val="600"/>
              </a:spcBef>
              <a:buNone/>
            </a:pPr>
            <a:r>
              <a:rPr lang="en-GB" dirty="0"/>
              <a:t>We want to estimate ATT(A</a:t>
            </a:r>
            <a:r>
              <a:rPr lang="en-GB" i="1" baseline="-25000" dirty="0"/>
              <a:t>t</a:t>
            </a:r>
            <a:r>
              <a:rPr lang="en-GB" dirty="0"/>
              <a:t> </a:t>
            </a:r>
            <a:r>
              <a:rPr lang="en-GB" dirty="0">
                <a:sym typeface="Wingdings" panose="05000000000000000000" pitchFamily="2" charset="2"/>
              </a:rPr>
              <a:t> EQ</a:t>
            </a:r>
            <a:r>
              <a:rPr lang="en-GB" i="1" baseline="-25000" dirty="0">
                <a:sym typeface="Wingdings" panose="05000000000000000000" pitchFamily="2" charset="2"/>
              </a:rPr>
              <a:t>t+1</a:t>
            </a:r>
            <a:r>
              <a:rPr lang="en-GB" dirty="0">
                <a:sym typeface="Wingdings" panose="05000000000000000000" pitchFamily="2" charset="2"/>
              </a:rPr>
              <a:t>) using a </a:t>
            </a:r>
            <a:r>
              <a:rPr lang="en-GB" dirty="0" err="1">
                <a:sym typeface="Wingdings" panose="05000000000000000000" pitchFamily="2" charset="2"/>
              </a:rPr>
              <a:t>DiD</a:t>
            </a:r>
            <a:r>
              <a:rPr lang="en-GB" dirty="0">
                <a:sym typeface="Wingdings" panose="05000000000000000000" pitchFamily="2" charset="2"/>
              </a:rPr>
              <a:t>-based approach with:</a:t>
            </a:r>
          </a:p>
          <a:p>
            <a:pPr marL="261938" indent="0">
              <a:spcBef>
                <a:spcPts val="600"/>
              </a:spcBef>
              <a:buNone/>
            </a:pPr>
            <a:r>
              <a:rPr lang="en-GB" sz="2400" b="1" dirty="0">
                <a:sym typeface="Wingdings" panose="05000000000000000000" pitchFamily="2" charset="2"/>
              </a:rPr>
              <a:t>D1: </a:t>
            </a:r>
            <a:r>
              <a:rPr lang="en-GB" sz="2400" dirty="0">
                <a:sym typeface="Wingdings" panose="05000000000000000000" pitchFamily="2" charset="2"/>
              </a:rPr>
              <a:t>Outcomes at </a:t>
            </a:r>
            <a:r>
              <a:rPr lang="en-GB" sz="2400" i="1" dirty="0">
                <a:sym typeface="Wingdings" panose="05000000000000000000" pitchFamily="2" charset="2"/>
              </a:rPr>
              <a:t>t </a:t>
            </a:r>
            <a:r>
              <a:rPr lang="en-GB" sz="2400" dirty="0">
                <a:sym typeface="Wingdings" panose="05000000000000000000" pitchFamily="2" charset="2"/>
              </a:rPr>
              <a:t>and </a:t>
            </a:r>
            <a:r>
              <a:rPr lang="en-GB" sz="2400" i="1" dirty="0">
                <a:sym typeface="Wingdings" panose="05000000000000000000" pitchFamily="2" charset="2"/>
              </a:rPr>
              <a:t>t+1 </a:t>
            </a:r>
            <a:r>
              <a:rPr lang="en-GB" sz="2400" dirty="0">
                <a:sym typeface="Wingdings" panose="05000000000000000000" pitchFamily="2" charset="2"/>
              </a:rPr>
              <a:t>among those remaining employed (A</a:t>
            </a:r>
            <a:r>
              <a:rPr lang="en-GB" sz="2400" baseline="-25000" dirty="0">
                <a:sym typeface="Wingdings" panose="05000000000000000000" pitchFamily="2" charset="2"/>
              </a:rPr>
              <a:t>t-1</a:t>
            </a:r>
            <a:r>
              <a:rPr lang="en-GB" sz="2400" dirty="0">
                <a:sym typeface="Wingdings" panose="05000000000000000000" pitchFamily="2" charset="2"/>
              </a:rPr>
              <a:t> = 0, A</a:t>
            </a:r>
            <a:r>
              <a:rPr lang="en-GB" sz="2400" baseline="-25000" dirty="0">
                <a:sym typeface="Wingdings" panose="05000000000000000000" pitchFamily="2" charset="2"/>
              </a:rPr>
              <a:t>t</a:t>
            </a:r>
            <a:r>
              <a:rPr lang="en-GB" sz="2400" dirty="0">
                <a:sym typeface="Wingdings" panose="05000000000000000000" pitchFamily="2" charset="2"/>
              </a:rPr>
              <a:t> = 0), vs. </a:t>
            </a:r>
          </a:p>
          <a:p>
            <a:pPr marL="261938" indent="0">
              <a:spcBef>
                <a:spcPts val="600"/>
              </a:spcBef>
              <a:buNone/>
            </a:pPr>
            <a:r>
              <a:rPr lang="en-GB" sz="2400" b="1" dirty="0">
                <a:sym typeface="Wingdings" panose="05000000000000000000" pitchFamily="2" charset="2"/>
              </a:rPr>
              <a:t>D2: </a:t>
            </a:r>
            <a:r>
              <a:rPr lang="en-GB" sz="2400" dirty="0">
                <a:sym typeface="Wingdings" panose="05000000000000000000" pitchFamily="2" charset="2"/>
              </a:rPr>
              <a:t>Outcomes at </a:t>
            </a:r>
            <a:r>
              <a:rPr lang="en-GB" sz="2400" i="1" dirty="0">
                <a:sym typeface="Wingdings" panose="05000000000000000000" pitchFamily="2" charset="2"/>
              </a:rPr>
              <a:t>t </a:t>
            </a:r>
            <a:r>
              <a:rPr lang="en-GB" sz="2400" dirty="0">
                <a:sym typeface="Wingdings" panose="05000000000000000000" pitchFamily="2" charset="2"/>
              </a:rPr>
              <a:t>and </a:t>
            </a:r>
            <a:r>
              <a:rPr lang="en-GB" sz="2400" i="1" dirty="0">
                <a:sym typeface="Wingdings" panose="05000000000000000000" pitchFamily="2" charset="2"/>
              </a:rPr>
              <a:t>t+1 </a:t>
            </a:r>
            <a:r>
              <a:rPr lang="en-GB" sz="2400" dirty="0">
                <a:sym typeface="Wingdings" panose="05000000000000000000" pitchFamily="2" charset="2"/>
              </a:rPr>
              <a:t>among those becoming unemployed (A</a:t>
            </a:r>
            <a:r>
              <a:rPr lang="en-GB" sz="2400" baseline="-25000" dirty="0">
                <a:sym typeface="Wingdings" panose="05000000000000000000" pitchFamily="2" charset="2"/>
              </a:rPr>
              <a:t>t-1</a:t>
            </a:r>
            <a:r>
              <a:rPr lang="en-GB" sz="2400" dirty="0">
                <a:sym typeface="Wingdings" panose="05000000000000000000" pitchFamily="2" charset="2"/>
              </a:rPr>
              <a:t> = 0, A</a:t>
            </a:r>
            <a:r>
              <a:rPr lang="en-GB" sz="2400" baseline="-25000" dirty="0">
                <a:sym typeface="Wingdings" panose="05000000000000000000" pitchFamily="2" charset="2"/>
              </a:rPr>
              <a:t>t</a:t>
            </a:r>
            <a:r>
              <a:rPr lang="en-GB" sz="2400" dirty="0">
                <a:sym typeface="Wingdings" panose="05000000000000000000" pitchFamily="2" charset="2"/>
              </a:rPr>
              <a:t> = 1)</a:t>
            </a:r>
            <a:endParaRPr lang="en-GB" dirty="0">
              <a:sym typeface="Wingdings" panose="05000000000000000000" pitchFamily="2" charset="2"/>
            </a:endParaRPr>
          </a:p>
          <a:p>
            <a:pPr marL="0" indent="0">
              <a:spcBef>
                <a:spcPts val="600"/>
              </a:spcBef>
              <a:buNone/>
            </a:pPr>
            <a:endParaRPr lang="en-GB" sz="1400" dirty="0">
              <a:sym typeface="Wingdings" panose="05000000000000000000" pitchFamily="2" charset="2"/>
            </a:endParaRPr>
          </a:p>
          <a:p>
            <a:pPr marL="0" indent="0">
              <a:spcBef>
                <a:spcPts val="600"/>
              </a:spcBef>
              <a:buNone/>
            </a:pPr>
            <a:r>
              <a:rPr lang="en-GB" dirty="0">
                <a:sym typeface="Wingdings" panose="05000000000000000000" pitchFamily="2" charset="2"/>
              </a:rPr>
              <a:t>We assume A at </a:t>
            </a:r>
            <a:r>
              <a:rPr lang="en-GB" i="1" dirty="0">
                <a:sym typeface="Wingdings" panose="05000000000000000000" pitchFamily="2" charset="2"/>
              </a:rPr>
              <a:t>t-1 </a:t>
            </a:r>
            <a:r>
              <a:rPr lang="en-GB" dirty="0"/>
              <a:t>affects EQ at </a:t>
            </a:r>
            <a:r>
              <a:rPr lang="en-GB" i="1" dirty="0"/>
              <a:t>t</a:t>
            </a:r>
            <a:r>
              <a:rPr lang="en-GB" dirty="0">
                <a:latin typeface="Calibri" panose="020F0502020204030204" pitchFamily="34" charset="0"/>
                <a:ea typeface="Calibri" panose="020F0502020204030204" pitchFamily="34" charset="0"/>
                <a:cs typeface="Calibri" panose="020F0502020204030204" pitchFamily="34" charset="0"/>
              </a:rPr>
              <a:t>, so ideally compare EQ at </a:t>
            </a:r>
            <a:r>
              <a:rPr lang="en-GB" i="1" dirty="0">
                <a:latin typeface="Calibri" panose="020F0502020204030204" pitchFamily="34" charset="0"/>
                <a:ea typeface="Calibri" panose="020F0502020204030204" pitchFamily="34" charset="0"/>
                <a:cs typeface="Calibri" panose="020F0502020204030204" pitchFamily="34" charset="0"/>
              </a:rPr>
              <a:t>t </a:t>
            </a:r>
            <a:r>
              <a:rPr lang="en-GB" dirty="0">
                <a:latin typeface="Calibri" panose="020F0502020204030204" pitchFamily="34" charset="0"/>
                <a:ea typeface="Calibri" panose="020F0502020204030204" pitchFamily="34" charset="0"/>
                <a:cs typeface="Calibri" panose="020F0502020204030204" pitchFamily="34" charset="0"/>
              </a:rPr>
              <a:t>and </a:t>
            </a:r>
            <a:r>
              <a:rPr lang="en-GB" i="1" dirty="0">
                <a:latin typeface="Calibri" panose="020F0502020204030204" pitchFamily="34" charset="0"/>
                <a:ea typeface="Calibri" panose="020F0502020204030204" pitchFamily="34" charset="0"/>
                <a:cs typeface="Calibri" panose="020F0502020204030204" pitchFamily="34" charset="0"/>
              </a:rPr>
              <a:t>t+1</a:t>
            </a:r>
            <a:r>
              <a:rPr lang="en-GB" sz="2400" i="1" dirty="0">
                <a:latin typeface="Calibri" panose="020F0502020204030204" pitchFamily="34" charset="0"/>
                <a:ea typeface="Calibri" panose="020F0502020204030204" pitchFamily="34" charset="0"/>
                <a:cs typeface="Calibri" panose="020F0502020204030204" pitchFamily="34" charset="0"/>
              </a:rPr>
              <a:t>.</a:t>
            </a:r>
            <a:endParaRPr lang="en-GB"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36" name="Picture 12">
            <a:extLst>
              <a:ext uri="{FF2B5EF4-FFF2-40B4-BE49-F238E27FC236}">
                <a16:creationId xmlns:a16="http://schemas.microsoft.com/office/drawing/2014/main" id="{04FD6276-EB48-4246-0BA8-48659CF476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2" t="10110" r="6059" b="6018"/>
          <a:stretch/>
        </p:blipFill>
        <p:spPr bwMode="auto">
          <a:xfrm>
            <a:off x="1417145" y="3742567"/>
            <a:ext cx="9357710" cy="261378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6233A2E-6BFD-425A-337C-166F506C6D82}"/>
              </a:ext>
            </a:extLst>
          </p:cNvPr>
          <p:cNvSpPr>
            <a:spLocks noGrp="1"/>
          </p:cNvSpPr>
          <p:nvPr>
            <p:ph type="sldNum" sz="quarter" idx="12"/>
          </p:nvPr>
        </p:nvSpPr>
        <p:spPr/>
        <p:txBody>
          <a:bodyPr/>
          <a:lstStyle/>
          <a:p>
            <a:fld id="{E7A00BB6-B2AA-4922-9FB3-611F6AF71C70}" type="slidenum">
              <a:rPr lang="en-GB" smtClean="0"/>
              <a:t>13</a:t>
            </a:fld>
            <a:endParaRPr lang="en-GB"/>
          </a:p>
        </p:txBody>
      </p:sp>
    </p:spTree>
    <p:extLst>
      <p:ext uri="{BB962C8B-B14F-4D97-AF65-F5344CB8AC3E}">
        <p14:creationId xmlns:p14="http://schemas.microsoft.com/office/powerpoint/2010/main" val="35360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2F1D-56FC-3766-66D6-EC458086455E}"/>
              </a:ext>
            </a:extLst>
          </p:cNvPr>
          <p:cNvSpPr>
            <a:spLocks noGrp="1"/>
          </p:cNvSpPr>
          <p:nvPr>
            <p:ph type="title"/>
          </p:nvPr>
        </p:nvSpPr>
        <p:spPr>
          <a:xfrm>
            <a:off x="838199" y="365125"/>
            <a:ext cx="11092031" cy="1325563"/>
          </a:xfrm>
        </p:spPr>
        <p:txBody>
          <a:bodyPr/>
          <a:lstStyle/>
          <a:p>
            <a:r>
              <a:rPr lang="en-GB" dirty="0"/>
              <a:t>Accounting for Structural Outcome Missingness</a:t>
            </a:r>
          </a:p>
        </p:txBody>
      </p:sp>
      <p:sp>
        <p:nvSpPr>
          <p:cNvPr id="3" name="Content Placeholder 2">
            <a:extLst>
              <a:ext uri="{FF2B5EF4-FFF2-40B4-BE49-F238E27FC236}">
                <a16:creationId xmlns:a16="http://schemas.microsoft.com/office/drawing/2014/main" id="{B9E8237C-2F98-DB29-521C-FA72067E8618}"/>
              </a:ext>
            </a:extLst>
          </p:cNvPr>
          <p:cNvSpPr>
            <a:spLocks noGrp="1"/>
          </p:cNvSpPr>
          <p:nvPr>
            <p:ph idx="1"/>
          </p:nvPr>
        </p:nvSpPr>
        <p:spPr>
          <a:xfrm>
            <a:off x="838200" y="1534291"/>
            <a:ext cx="10907110" cy="5009658"/>
          </a:xfrm>
        </p:spPr>
        <p:txBody>
          <a:bodyPr>
            <a:normAutofit/>
          </a:bodyPr>
          <a:lstStyle/>
          <a:p>
            <a:pPr marL="0" indent="0">
              <a:spcBef>
                <a:spcPts val="600"/>
              </a:spcBef>
              <a:buNone/>
            </a:pPr>
            <a:r>
              <a:rPr lang="en-GB" sz="2400" dirty="0">
                <a:latin typeface="Calibri" panose="020F0502020204030204" pitchFamily="34" charset="0"/>
                <a:ea typeface="Calibri" panose="020F0502020204030204" pitchFamily="34" charset="0"/>
                <a:cs typeface="Calibri" panose="020F0502020204030204" pitchFamily="34" charset="0"/>
              </a:rPr>
              <a:t>Respondents unemployed at </a:t>
            </a:r>
            <a:r>
              <a:rPr lang="en-GB" sz="2400" i="1" dirty="0">
                <a:latin typeface="Calibri" panose="020F0502020204030204" pitchFamily="34" charset="0"/>
                <a:ea typeface="Calibri" panose="020F0502020204030204" pitchFamily="34" charset="0"/>
                <a:cs typeface="Calibri" panose="020F0502020204030204" pitchFamily="34" charset="0"/>
              </a:rPr>
              <a:t>t </a:t>
            </a:r>
            <a:r>
              <a:rPr lang="en-GB" sz="2400" dirty="0">
                <a:latin typeface="Calibri" panose="020F0502020204030204" pitchFamily="34" charset="0"/>
                <a:ea typeface="Calibri" panose="020F0502020204030204" pitchFamily="34" charset="0"/>
                <a:cs typeface="Calibri" panose="020F0502020204030204" pitchFamily="34" charset="0"/>
              </a:rPr>
              <a:t>have no EQ though (since they’re unemployed), so we cannot use this EQ measure as ‘post-exposure EQ’ for (i,</a:t>
            </a:r>
            <a:r>
              <a:rPr lang="en-GB" sz="2400" i="1" dirty="0">
                <a:latin typeface="Calibri" panose="020F0502020204030204" pitchFamily="34" charset="0"/>
                <a:ea typeface="Calibri" panose="020F0502020204030204" pitchFamily="34" charset="0"/>
                <a:cs typeface="Calibri" panose="020F0502020204030204" pitchFamily="34" charset="0"/>
              </a:rPr>
              <a:t>t-1</a:t>
            </a:r>
            <a:r>
              <a:rPr lang="en-GB" sz="2400" dirty="0">
                <a:latin typeface="Calibri" panose="020F0502020204030204" pitchFamily="34" charset="0"/>
                <a:ea typeface="Calibri" panose="020F0502020204030204" pitchFamily="34" charset="0"/>
                <a:cs typeface="Calibri" panose="020F0502020204030204" pitchFamily="34" charset="0"/>
              </a:rPr>
              <a:t>)</a:t>
            </a:r>
            <a:r>
              <a:rPr lang="en-GB" sz="2400" i="1" dirty="0">
                <a:latin typeface="Calibri" panose="020F0502020204030204" pitchFamily="34" charset="0"/>
                <a:ea typeface="Calibri" panose="020F0502020204030204" pitchFamily="34" charset="0"/>
                <a:cs typeface="Calibri" panose="020F0502020204030204" pitchFamily="34" charset="0"/>
              </a:rPr>
              <a:t> </a:t>
            </a:r>
            <a:r>
              <a:rPr lang="en-GB" sz="2400" dirty="0">
                <a:latin typeface="Calibri" panose="020F0502020204030204" pitchFamily="34" charset="0"/>
                <a:ea typeface="Calibri" panose="020F0502020204030204" pitchFamily="34" charset="0"/>
                <a:cs typeface="Calibri" panose="020F0502020204030204" pitchFamily="34" charset="0"/>
              </a:rPr>
              <a:t>or ‘baseline EQ’ for (i,</a:t>
            </a:r>
            <a:r>
              <a:rPr lang="en-GB" sz="2400" i="1" dirty="0">
                <a:latin typeface="Calibri" panose="020F0502020204030204" pitchFamily="34" charset="0"/>
                <a:ea typeface="Calibri" panose="020F0502020204030204" pitchFamily="34" charset="0"/>
                <a:cs typeface="Calibri" panose="020F0502020204030204" pitchFamily="34" charset="0"/>
              </a:rPr>
              <a:t>t+1</a:t>
            </a:r>
            <a:r>
              <a:rPr lang="en-GB" sz="2400" dirty="0">
                <a:latin typeface="Calibri" panose="020F0502020204030204" pitchFamily="34" charset="0"/>
                <a:ea typeface="Calibri" panose="020F0502020204030204" pitchFamily="34" charset="0"/>
                <a:cs typeface="Calibri" panose="020F0502020204030204" pitchFamily="34" charset="0"/>
              </a:rPr>
              <a:t>). </a:t>
            </a:r>
          </a:p>
          <a:p>
            <a:pPr marL="0" indent="0">
              <a:spcBef>
                <a:spcPts val="600"/>
              </a:spcBef>
              <a:spcAft>
                <a:spcPts val="600"/>
              </a:spcAft>
              <a:buNone/>
            </a:pPr>
            <a:r>
              <a:rPr lang="en-GB" sz="2400" dirty="0">
                <a:latin typeface="Calibri" panose="020F0502020204030204" pitchFamily="34" charset="0"/>
                <a:ea typeface="Calibri" panose="020F0502020204030204" pitchFamily="34" charset="0"/>
                <a:cs typeface="Calibri" panose="020F0502020204030204" pitchFamily="34" charset="0"/>
              </a:rPr>
              <a:t>We always want:</a:t>
            </a:r>
          </a:p>
          <a:p>
            <a:pPr marL="725488" indent="-514350">
              <a:spcBef>
                <a:spcPts val="0"/>
              </a:spcBef>
              <a:buFont typeface="+mj-lt"/>
              <a:buAutoNum type="arabicParenR"/>
            </a:pPr>
            <a:r>
              <a:rPr lang="en-GB" sz="2400" dirty="0">
                <a:latin typeface="Calibri" panose="020F0502020204030204" pitchFamily="34" charset="0"/>
                <a:ea typeface="Calibri" panose="020F0502020204030204" pitchFamily="34" charset="0"/>
                <a:cs typeface="Calibri" panose="020F0502020204030204" pitchFamily="34" charset="0"/>
              </a:rPr>
              <a:t>Baseline EQ to always precede post-exposure EQ</a:t>
            </a:r>
          </a:p>
          <a:p>
            <a:pPr marL="725488" indent="-514350">
              <a:spcBef>
                <a:spcPts val="0"/>
              </a:spcBef>
              <a:buFont typeface="+mj-lt"/>
              <a:buAutoNum type="arabicParenR"/>
            </a:pPr>
            <a:r>
              <a:rPr lang="en-GB" sz="2400" dirty="0">
                <a:latin typeface="Calibri" panose="020F0502020204030204" pitchFamily="34" charset="0"/>
                <a:ea typeface="Calibri" panose="020F0502020204030204" pitchFamily="34" charset="0"/>
                <a:cs typeface="Calibri" panose="020F0502020204030204" pitchFamily="34" charset="0"/>
              </a:rPr>
              <a:t>Post-exposure EQ to be from a </a:t>
            </a:r>
            <a:r>
              <a:rPr lang="en-GB" sz="2400" i="1" dirty="0">
                <a:latin typeface="Calibri" panose="020F0502020204030204" pitchFamily="34" charset="0"/>
                <a:ea typeface="Calibri" panose="020F0502020204030204" pitchFamily="34" charset="0"/>
                <a:cs typeface="Calibri" panose="020F0502020204030204" pitchFamily="34" charset="0"/>
              </a:rPr>
              <a:t>subsequent </a:t>
            </a:r>
            <a:r>
              <a:rPr lang="en-GB" sz="2400" dirty="0">
                <a:latin typeface="Calibri" panose="020F0502020204030204" pitchFamily="34" charset="0"/>
                <a:ea typeface="Calibri" panose="020F0502020204030204" pitchFamily="34" charset="0"/>
                <a:cs typeface="Calibri" panose="020F0502020204030204" pitchFamily="34" charset="0"/>
              </a:rPr>
              <a:t>wave to </a:t>
            </a:r>
            <a:r>
              <a:rPr lang="en-GB" sz="2400" i="1" dirty="0">
                <a:latin typeface="Calibri" panose="020F0502020204030204" pitchFamily="34" charset="0"/>
                <a:ea typeface="Calibri" panose="020F0502020204030204" pitchFamily="34" charset="0"/>
                <a:cs typeface="Calibri" panose="020F0502020204030204" pitchFamily="34" charset="0"/>
              </a:rPr>
              <a:t>t </a:t>
            </a:r>
            <a:r>
              <a:rPr lang="en-GB" sz="2400" dirty="0">
                <a:latin typeface="Calibri" panose="020F0502020204030204" pitchFamily="34" charset="0"/>
                <a:ea typeface="Calibri" panose="020F0502020204030204" pitchFamily="34" charset="0"/>
                <a:cs typeface="Calibri" panose="020F0502020204030204" pitchFamily="34" charset="0"/>
              </a:rPr>
              <a:t>if (</a:t>
            </a:r>
            <a:r>
              <a:rPr lang="en-GB" sz="2400" dirty="0" err="1">
                <a:latin typeface="Calibri" panose="020F0502020204030204" pitchFamily="34" charset="0"/>
                <a:ea typeface="Calibri" panose="020F0502020204030204" pitchFamily="34" charset="0"/>
                <a:cs typeface="Calibri" panose="020F0502020204030204" pitchFamily="34" charset="0"/>
              </a:rPr>
              <a:t>i</a:t>
            </a:r>
            <a:r>
              <a:rPr lang="en-GB" sz="2400" i="1" dirty="0" err="1">
                <a:latin typeface="Calibri" panose="020F0502020204030204" pitchFamily="34" charset="0"/>
                <a:ea typeface="Calibri" panose="020F0502020204030204" pitchFamily="34" charset="0"/>
                <a:cs typeface="Calibri" panose="020F0502020204030204" pitchFamily="34" charset="0"/>
              </a:rPr>
              <a:t>,t</a:t>
            </a:r>
            <a:r>
              <a:rPr lang="en-GB" sz="2400" dirty="0">
                <a:latin typeface="Calibri" panose="020F0502020204030204" pitchFamily="34" charset="0"/>
                <a:ea typeface="Calibri" panose="020F0502020204030204" pitchFamily="34" charset="0"/>
                <a:cs typeface="Calibri" panose="020F0502020204030204" pitchFamily="34" charset="0"/>
              </a:rPr>
              <a:t>) is used as a ‘post’ observation in a </a:t>
            </a:r>
            <a:r>
              <a:rPr lang="en-GB" sz="2400" dirty="0" err="1">
                <a:latin typeface="Calibri" panose="020F0502020204030204" pitchFamily="34" charset="0"/>
                <a:ea typeface="Calibri" panose="020F0502020204030204" pitchFamily="34" charset="0"/>
                <a:cs typeface="Calibri" panose="020F0502020204030204" pitchFamily="34" charset="0"/>
              </a:rPr>
              <a:t>DiD</a:t>
            </a:r>
            <a:r>
              <a:rPr lang="en-GB" sz="2400" dirty="0">
                <a:latin typeface="Calibri" panose="020F0502020204030204" pitchFamily="34" charset="0"/>
                <a:ea typeface="Calibri" panose="020F0502020204030204" pitchFamily="34" charset="0"/>
                <a:cs typeface="Calibri" panose="020F0502020204030204" pitchFamily="34" charset="0"/>
              </a:rPr>
              <a:t> comparison</a:t>
            </a:r>
            <a:endParaRPr lang="en-GB" sz="2400" i="1" dirty="0">
              <a:latin typeface="Calibri" panose="020F0502020204030204" pitchFamily="34" charset="0"/>
              <a:ea typeface="Calibri" panose="020F0502020204030204" pitchFamily="34" charset="0"/>
              <a:cs typeface="Calibri" panose="020F0502020204030204" pitchFamily="34" charset="0"/>
            </a:endParaRPr>
          </a:p>
          <a:p>
            <a:pPr marL="211138" indent="0">
              <a:spcBef>
                <a:spcPts val="0"/>
              </a:spcBef>
              <a:buNone/>
            </a:pPr>
            <a:endParaRPr lang="en-GB" sz="1200" b="1" i="1" u="sng"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n-GB" sz="2400" dirty="0">
                <a:latin typeface="Calibri" panose="020F0502020204030204" pitchFamily="34" charset="0"/>
                <a:ea typeface="Calibri" panose="020F0502020204030204" pitchFamily="34" charset="0"/>
                <a:cs typeface="Calibri" panose="020F0502020204030204" pitchFamily="34" charset="0"/>
              </a:rPr>
              <a:t>To accommodate this, we assign ‘pre’ and ‘post’ EQ for each participant at each time </a:t>
            </a:r>
            <a:r>
              <a:rPr lang="en-GB" sz="2400" i="1" dirty="0">
                <a:latin typeface="Calibri" panose="020F0502020204030204" pitchFamily="34" charset="0"/>
                <a:ea typeface="Calibri" panose="020F0502020204030204" pitchFamily="34" charset="0"/>
                <a:cs typeface="Calibri" panose="020F0502020204030204" pitchFamily="34" charset="0"/>
              </a:rPr>
              <a:t>t </a:t>
            </a:r>
            <a:r>
              <a:rPr lang="en-GB" sz="2400" dirty="0">
                <a:latin typeface="Calibri" panose="020F0502020204030204" pitchFamily="34" charset="0"/>
                <a:ea typeface="Calibri" panose="020F0502020204030204" pitchFamily="34" charset="0"/>
                <a:cs typeface="Calibri" panose="020F0502020204030204" pitchFamily="34" charset="0"/>
              </a:rPr>
              <a:t>from neighbouring interviews under each of the below conditions:</a:t>
            </a:r>
          </a:p>
        </p:txBody>
      </p:sp>
      <p:graphicFrame>
        <p:nvGraphicFramePr>
          <p:cNvPr id="4" name="Table 4">
            <a:extLst>
              <a:ext uri="{FF2B5EF4-FFF2-40B4-BE49-F238E27FC236}">
                <a16:creationId xmlns:a16="http://schemas.microsoft.com/office/drawing/2014/main" id="{4C210E7C-9D1F-1133-5ECC-8F100DCBC7BD}"/>
              </a:ext>
            </a:extLst>
          </p:cNvPr>
          <p:cNvGraphicFramePr>
            <a:graphicFrameLocks noGrp="1"/>
          </p:cNvGraphicFramePr>
          <p:nvPr>
            <p:extLst>
              <p:ext uri="{D42A27DB-BD31-4B8C-83A1-F6EECF244321}">
                <p14:modId xmlns:p14="http://schemas.microsoft.com/office/powerpoint/2010/main" val="2713523980"/>
              </p:ext>
            </p:extLst>
          </p:nvPr>
        </p:nvGraphicFramePr>
        <p:xfrm>
          <a:off x="838199" y="4673032"/>
          <a:ext cx="10654864" cy="1865880"/>
        </p:xfrm>
        <a:graphic>
          <a:graphicData uri="http://schemas.openxmlformats.org/drawingml/2006/table">
            <a:tbl>
              <a:tblPr firstRow="1" bandRow="1">
                <a:tableStyleId>{9D7B26C5-4107-4FEC-AEDC-1716B250A1EF}</a:tableStyleId>
              </a:tblPr>
              <a:tblGrid>
                <a:gridCol w="1474971">
                  <a:extLst>
                    <a:ext uri="{9D8B030D-6E8A-4147-A177-3AD203B41FA5}">
                      <a16:colId xmlns:a16="http://schemas.microsoft.com/office/drawing/2014/main" val="3826639627"/>
                    </a:ext>
                  </a:extLst>
                </a:gridCol>
                <a:gridCol w="3081789">
                  <a:extLst>
                    <a:ext uri="{9D8B030D-6E8A-4147-A177-3AD203B41FA5}">
                      <a16:colId xmlns:a16="http://schemas.microsoft.com/office/drawing/2014/main" val="3307678888"/>
                    </a:ext>
                  </a:extLst>
                </a:gridCol>
                <a:gridCol w="2946400">
                  <a:extLst>
                    <a:ext uri="{9D8B030D-6E8A-4147-A177-3AD203B41FA5}">
                      <a16:colId xmlns:a16="http://schemas.microsoft.com/office/drawing/2014/main" val="2957254356"/>
                    </a:ext>
                  </a:extLst>
                </a:gridCol>
                <a:gridCol w="3151704">
                  <a:extLst>
                    <a:ext uri="{9D8B030D-6E8A-4147-A177-3AD203B41FA5}">
                      <a16:colId xmlns:a16="http://schemas.microsoft.com/office/drawing/2014/main" val="1857328041"/>
                    </a:ext>
                  </a:extLst>
                </a:gridCol>
              </a:tblGrid>
              <a:tr h="373176">
                <a:tc>
                  <a:txBody>
                    <a:bodyPr/>
                    <a:lstStyle/>
                    <a:p>
                      <a:pPr algn="ctr"/>
                      <a:r>
                        <a:rPr lang="en-GB" dirty="0"/>
                        <a:t>A</a:t>
                      </a:r>
                      <a:r>
                        <a:rPr lang="en-GB" baseline="-25000" dirty="0"/>
                        <a:t>t-1</a:t>
                      </a:r>
                      <a:r>
                        <a:rPr lang="en-GB" baseline="0" dirty="0">
                          <a:sym typeface="Wingdings" panose="05000000000000000000" pitchFamily="2" charset="2"/>
                        </a:rPr>
                        <a:t> , A</a:t>
                      </a:r>
                      <a:r>
                        <a:rPr lang="en-GB" baseline="-25000" dirty="0">
                          <a:sym typeface="Wingdings" panose="05000000000000000000" pitchFamily="2" charset="2"/>
                        </a:rPr>
                        <a:t>t </a:t>
                      </a:r>
                      <a:r>
                        <a:rPr lang="en-GB" baseline="0" dirty="0">
                          <a:sym typeface="Wingdings" panose="05000000000000000000" pitchFamily="2" charset="2"/>
                        </a:rPr>
                        <a:t>, A</a:t>
                      </a:r>
                      <a:r>
                        <a:rPr lang="en-GB" baseline="-25000" dirty="0">
                          <a:sym typeface="Wingdings" panose="05000000000000000000" pitchFamily="2" charset="2"/>
                        </a:rPr>
                        <a:t>t+1</a:t>
                      </a:r>
                      <a:endParaRPr lang="en-GB" dirty="0"/>
                    </a:p>
                  </a:txBody>
                  <a:tcPr/>
                </a:tc>
                <a:tc>
                  <a:txBody>
                    <a:bodyPr/>
                    <a:lstStyle/>
                    <a:p>
                      <a:pPr algn="ctr"/>
                      <a:r>
                        <a:rPr lang="en-GB" i="1" dirty="0"/>
                        <a:t>t</a:t>
                      </a:r>
                      <a:r>
                        <a:rPr lang="en-GB" i="0" dirty="0"/>
                        <a:t> u</a:t>
                      </a:r>
                      <a:r>
                        <a:rPr lang="en-GB" dirty="0"/>
                        <a:t>sed as ‘post’ in </a:t>
                      </a:r>
                      <a:r>
                        <a:rPr lang="en-GB" dirty="0" err="1"/>
                        <a:t>DiD</a:t>
                      </a:r>
                      <a:r>
                        <a:rPr lang="en-GB" dirty="0"/>
                        <a:t>?</a:t>
                      </a:r>
                    </a:p>
                  </a:txBody>
                  <a:tcPr/>
                </a:tc>
                <a:tc>
                  <a:txBody>
                    <a:bodyPr/>
                    <a:lstStyle/>
                    <a:p>
                      <a:pPr algn="ctr"/>
                      <a:r>
                        <a:rPr lang="en-GB" dirty="0"/>
                        <a:t>‘Pre’ EQ (</a:t>
                      </a:r>
                      <a:r>
                        <a:rPr lang="en-GB" i="1" dirty="0"/>
                        <a:t>t</a:t>
                      </a:r>
                      <a:r>
                        <a:rPr lang="en-GB" i="0" dirty="0"/>
                        <a:t>)</a:t>
                      </a:r>
                      <a:endParaRPr lang="en-GB" dirty="0"/>
                    </a:p>
                  </a:txBody>
                  <a:tcPr anchor="ctr"/>
                </a:tc>
                <a:tc>
                  <a:txBody>
                    <a:bodyPr/>
                    <a:lstStyle/>
                    <a:p>
                      <a:pPr algn="ctr"/>
                      <a:r>
                        <a:rPr lang="en-GB" dirty="0"/>
                        <a:t>‘Post’ EQ (</a:t>
                      </a:r>
                      <a:r>
                        <a:rPr lang="en-GB" i="1" dirty="0"/>
                        <a:t>t</a:t>
                      </a:r>
                      <a:r>
                        <a:rPr lang="en-GB" i="0" dirty="0"/>
                        <a:t>+1)</a:t>
                      </a:r>
                      <a:endParaRPr lang="en-GB" dirty="0"/>
                    </a:p>
                  </a:txBody>
                  <a:tcPr anchor="ctr"/>
                </a:tc>
                <a:extLst>
                  <a:ext uri="{0D108BD9-81ED-4DB2-BD59-A6C34878D82A}">
                    <a16:rowId xmlns:a16="http://schemas.microsoft.com/office/drawing/2014/main" val="1676735099"/>
                  </a:ext>
                </a:extLst>
              </a:tr>
              <a:tr h="373176">
                <a:tc>
                  <a:txBody>
                    <a:bodyPr/>
                    <a:lstStyle/>
                    <a:p>
                      <a:pPr algn="ctr"/>
                      <a:r>
                        <a:rPr lang="en-GB" dirty="0"/>
                        <a:t>0, 0, 0</a:t>
                      </a:r>
                    </a:p>
                  </a:txBody>
                  <a:tcPr/>
                </a:tc>
                <a:tc>
                  <a:txBody>
                    <a:bodyPr/>
                    <a:lstStyle/>
                    <a:p>
                      <a:pPr algn="ctr"/>
                      <a:r>
                        <a:rPr lang="en-GB" dirty="0"/>
                        <a:t>Yes</a:t>
                      </a:r>
                    </a:p>
                  </a:txBody>
                  <a:tcPr/>
                </a:tc>
                <a:tc>
                  <a:txBody>
                    <a:bodyPr/>
                    <a:lstStyle/>
                    <a:p>
                      <a:pPr algn="ctr"/>
                      <a:r>
                        <a:rPr lang="en-GB" dirty="0"/>
                        <a:t>Most recent </a:t>
                      </a:r>
                      <a:r>
                        <a:rPr lang="en-GB" dirty="0">
                          <a:latin typeface="Calibri" panose="020F0502020204030204" pitchFamily="34" charset="0"/>
                          <a:ea typeface="Calibri" panose="020F0502020204030204" pitchFamily="34" charset="0"/>
                          <a:cs typeface="Calibri" panose="020F0502020204030204" pitchFamily="34" charset="0"/>
                        </a:rPr>
                        <a:t>≤ </a:t>
                      </a:r>
                      <a:r>
                        <a:rPr lang="en-GB" i="1" dirty="0">
                          <a:latin typeface="Calibri" panose="020F0502020204030204" pitchFamily="34" charset="0"/>
                          <a:ea typeface="Calibri" panose="020F0502020204030204" pitchFamily="34" charset="0"/>
                          <a:cs typeface="Calibri" panose="020F0502020204030204" pitchFamily="34" charset="0"/>
                        </a:rPr>
                        <a:t>t</a:t>
                      </a:r>
                      <a:endParaRPr lang="en-GB" dirty="0"/>
                    </a:p>
                  </a:txBody>
                  <a:tcPr anchor="ctr"/>
                </a:tc>
                <a:tc>
                  <a:txBody>
                    <a:bodyPr/>
                    <a:lstStyle/>
                    <a:p>
                      <a:pPr algn="ctr"/>
                      <a:r>
                        <a:rPr lang="en-GB" dirty="0"/>
                        <a:t>Nearest subsequent &gt; </a:t>
                      </a:r>
                      <a:r>
                        <a:rPr lang="en-GB" i="1" dirty="0"/>
                        <a:t>t</a:t>
                      </a:r>
                      <a:endParaRPr lang="en-GB" dirty="0"/>
                    </a:p>
                  </a:txBody>
                  <a:tcPr anchor="ctr"/>
                </a:tc>
                <a:extLst>
                  <a:ext uri="{0D108BD9-81ED-4DB2-BD59-A6C34878D82A}">
                    <a16:rowId xmlns:a16="http://schemas.microsoft.com/office/drawing/2014/main" val="3401637585"/>
                  </a:ext>
                </a:extLst>
              </a:tr>
              <a:tr h="373176">
                <a:tc>
                  <a:txBody>
                    <a:bodyPr/>
                    <a:lstStyle/>
                    <a:p>
                      <a:pPr algn="ctr"/>
                      <a:r>
                        <a:rPr lang="en-GB" dirty="0"/>
                        <a:t>0, 1, A</a:t>
                      </a:r>
                    </a:p>
                  </a:txBody>
                  <a:tcPr/>
                </a:tc>
                <a:tc>
                  <a:txBody>
                    <a:bodyPr/>
                    <a:lstStyle/>
                    <a:p>
                      <a:pPr algn="ctr"/>
                      <a:r>
                        <a:rPr lang="en-GB" dirty="0"/>
                        <a:t>Yes</a:t>
                      </a:r>
                    </a:p>
                  </a:txBody>
                  <a:tcPr/>
                </a:tc>
                <a:tc>
                  <a:txBody>
                    <a:bodyPr/>
                    <a:lstStyle/>
                    <a:p>
                      <a:pPr algn="ctr"/>
                      <a:r>
                        <a:rPr lang="en-GB" dirty="0"/>
                        <a:t>Most recent </a:t>
                      </a:r>
                      <a:r>
                        <a:rPr lang="en-GB" dirty="0">
                          <a:latin typeface="Calibri" panose="020F0502020204030204" pitchFamily="34" charset="0"/>
                          <a:ea typeface="Calibri" panose="020F0502020204030204" pitchFamily="34" charset="0"/>
                          <a:cs typeface="Calibri" panose="020F0502020204030204" pitchFamily="34" charset="0"/>
                        </a:rPr>
                        <a:t>≤ </a:t>
                      </a:r>
                      <a:r>
                        <a:rPr lang="en-GB" i="1" dirty="0">
                          <a:latin typeface="Calibri" panose="020F0502020204030204" pitchFamily="34" charset="0"/>
                          <a:ea typeface="Calibri" panose="020F0502020204030204" pitchFamily="34" charset="0"/>
                          <a:cs typeface="Calibri" panose="020F0502020204030204" pitchFamily="34" charset="0"/>
                        </a:rPr>
                        <a:t>t</a:t>
                      </a:r>
                      <a:endParaRPr lang="en-GB" dirty="0"/>
                    </a:p>
                  </a:txBody>
                  <a:tcPr anchor="ctr"/>
                </a:tc>
                <a:tc>
                  <a:txBody>
                    <a:bodyPr/>
                    <a:lstStyle/>
                    <a:p>
                      <a:pPr algn="ctr"/>
                      <a:r>
                        <a:rPr lang="en-GB" dirty="0"/>
                        <a:t>Nearest subsequent &gt; </a:t>
                      </a:r>
                      <a:r>
                        <a:rPr lang="en-GB" i="1" dirty="0"/>
                        <a:t>t</a:t>
                      </a:r>
                      <a:endParaRPr lang="en-GB" dirty="0"/>
                    </a:p>
                  </a:txBody>
                  <a:tcPr anchor="ctr"/>
                </a:tc>
                <a:extLst>
                  <a:ext uri="{0D108BD9-81ED-4DB2-BD59-A6C34878D82A}">
                    <a16:rowId xmlns:a16="http://schemas.microsoft.com/office/drawing/2014/main" val="3478823191"/>
                  </a:ext>
                </a:extLst>
              </a:tr>
              <a:tr h="373176">
                <a:tc>
                  <a:txBody>
                    <a:bodyPr/>
                    <a:lstStyle/>
                    <a:p>
                      <a:pPr algn="ctr"/>
                      <a:r>
                        <a:rPr lang="en-GB" dirty="0"/>
                        <a:t>0, 0, 1</a:t>
                      </a:r>
                    </a:p>
                  </a:txBody>
                  <a:tcPr/>
                </a:tc>
                <a:tc>
                  <a:txBody>
                    <a:bodyPr/>
                    <a:lstStyle/>
                    <a:p>
                      <a:pPr algn="ctr"/>
                      <a:r>
                        <a:rPr lang="en-GB" dirty="0"/>
                        <a:t>Sometimes</a:t>
                      </a:r>
                    </a:p>
                  </a:txBody>
                  <a:tcPr/>
                </a:tc>
                <a:tc>
                  <a:txBody>
                    <a:bodyPr/>
                    <a:lstStyle/>
                    <a:p>
                      <a:pPr algn="ctr"/>
                      <a:r>
                        <a:rPr lang="en-GB" dirty="0"/>
                        <a:t>Second most recent </a:t>
                      </a:r>
                      <a:r>
                        <a:rPr lang="en-GB" dirty="0">
                          <a:latin typeface="Calibri" panose="020F0502020204030204" pitchFamily="34" charset="0"/>
                          <a:ea typeface="Calibri" panose="020F0502020204030204" pitchFamily="34" charset="0"/>
                          <a:cs typeface="Calibri" panose="020F0502020204030204" pitchFamily="34" charset="0"/>
                        </a:rPr>
                        <a:t>≤ </a:t>
                      </a:r>
                      <a:r>
                        <a:rPr lang="en-GB" i="1" dirty="0">
                          <a:latin typeface="Calibri" panose="020F0502020204030204" pitchFamily="34" charset="0"/>
                          <a:ea typeface="Calibri" panose="020F0502020204030204" pitchFamily="34" charset="0"/>
                          <a:cs typeface="Calibri" panose="020F0502020204030204" pitchFamily="34" charset="0"/>
                        </a:rPr>
                        <a:t>t</a:t>
                      </a:r>
                      <a:endParaRPr lang="en-GB" dirty="0"/>
                    </a:p>
                  </a:txBody>
                  <a:tcPr anchor="ctr"/>
                </a:tc>
                <a:tc>
                  <a:txBody>
                    <a:bodyPr/>
                    <a:lstStyle/>
                    <a:p>
                      <a:pPr algn="ctr"/>
                      <a:r>
                        <a:rPr lang="en-GB" dirty="0"/>
                        <a:t>Most recent </a:t>
                      </a:r>
                      <a:r>
                        <a:rPr lang="en-GB" dirty="0">
                          <a:latin typeface="Calibri" panose="020F0502020204030204" pitchFamily="34" charset="0"/>
                          <a:ea typeface="Calibri" panose="020F0502020204030204" pitchFamily="34" charset="0"/>
                          <a:cs typeface="Calibri" panose="020F0502020204030204" pitchFamily="34" charset="0"/>
                        </a:rPr>
                        <a:t>≤ </a:t>
                      </a:r>
                      <a:r>
                        <a:rPr lang="en-GB" i="1" dirty="0">
                          <a:latin typeface="Calibri" panose="020F0502020204030204" pitchFamily="34" charset="0"/>
                          <a:ea typeface="Calibri" panose="020F0502020204030204" pitchFamily="34" charset="0"/>
                          <a:cs typeface="Calibri" panose="020F0502020204030204" pitchFamily="34" charset="0"/>
                        </a:rPr>
                        <a:t>t</a:t>
                      </a:r>
                      <a:endParaRPr lang="en-GB" dirty="0"/>
                    </a:p>
                  </a:txBody>
                  <a:tcPr anchor="ctr"/>
                </a:tc>
                <a:extLst>
                  <a:ext uri="{0D108BD9-81ED-4DB2-BD59-A6C34878D82A}">
                    <a16:rowId xmlns:a16="http://schemas.microsoft.com/office/drawing/2014/main" val="2711265530"/>
                  </a:ext>
                </a:extLst>
              </a:tr>
              <a:tr h="373176">
                <a:tc>
                  <a:txBody>
                    <a:bodyPr/>
                    <a:lstStyle/>
                    <a:p>
                      <a:pPr algn="ctr"/>
                      <a:r>
                        <a:rPr lang="en-GB" dirty="0"/>
                        <a:t>1, A, A</a:t>
                      </a:r>
                    </a:p>
                  </a:txBody>
                  <a:tcPr/>
                </a:tc>
                <a:tc>
                  <a:txBody>
                    <a:bodyPr/>
                    <a:lstStyle/>
                    <a:p>
                      <a:pPr algn="ctr"/>
                      <a:r>
                        <a:rPr lang="en-GB" dirty="0"/>
                        <a:t>No</a:t>
                      </a:r>
                    </a:p>
                  </a:txBody>
                  <a:tcPr/>
                </a:tc>
                <a:tc>
                  <a:txBody>
                    <a:bodyPr/>
                    <a:lstStyle/>
                    <a:p>
                      <a:pPr algn="ctr"/>
                      <a:r>
                        <a:rPr lang="en-GB" dirty="0"/>
                        <a:t>Second most recent </a:t>
                      </a:r>
                      <a:r>
                        <a:rPr lang="en-GB" dirty="0">
                          <a:latin typeface="Calibri" panose="020F0502020204030204" pitchFamily="34" charset="0"/>
                          <a:ea typeface="Calibri" panose="020F0502020204030204" pitchFamily="34" charset="0"/>
                          <a:cs typeface="Calibri" panose="020F0502020204030204" pitchFamily="34" charset="0"/>
                        </a:rPr>
                        <a:t>≤ </a:t>
                      </a:r>
                      <a:r>
                        <a:rPr lang="en-GB" i="1" dirty="0">
                          <a:latin typeface="Calibri" panose="020F0502020204030204" pitchFamily="34" charset="0"/>
                          <a:ea typeface="Calibri" panose="020F0502020204030204" pitchFamily="34" charset="0"/>
                          <a:cs typeface="Calibri" panose="020F0502020204030204" pitchFamily="34" charset="0"/>
                        </a:rPr>
                        <a:t>t</a:t>
                      </a:r>
                      <a:endParaRPr lang="en-GB" dirty="0"/>
                    </a:p>
                  </a:txBody>
                  <a:tcPr anchor="ctr"/>
                </a:tc>
                <a:tc>
                  <a:txBody>
                    <a:bodyPr/>
                    <a:lstStyle/>
                    <a:p>
                      <a:pPr algn="ctr"/>
                      <a:r>
                        <a:rPr lang="en-GB" dirty="0"/>
                        <a:t>Most recent </a:t>
                      </a:r>
                      <a:r>
                        <a:rPr lang="en-GB" dirty="0">
                          <a:latin typeface="Calibri" panose="020F0502020204030204" pitchFamily="34" charset="0"/>
                          <a:ea typeface="Calibri" panose="020F0502020204030204" pitchFamily="34" charset="0"/>
                          <a:cs typeface="Calibri" panose="020F0502020204030204" pitchFamily="34" charset="0"/>
                        </a:rPr>
                        <a:t>≤ </a:t>
                      </a:r>
                      <a:r>
                        <a:rPr lang="en-GB" i="1" dirty="0">
                          <a:latin typeface="Calibri" panose="020F0502020204030204" pitchFamily="34" charset="0"/>
                          <a:ea typeface="Calibri" panose="020F0502020204030204" pitchFamily="34" charset="0"/>
                          <a:cs typeface="Calibri" panose="020F0502020204030204" pitchFamily="34" charset="0"/>
                        </a:rPr>
                        <a:t>t</a:t>
                      </a:r>
                      <a:endParaRPr lang="en-GB" dirty="0"/>
                    </a:p>
                  </a:txBody>
                  <a:tcPr anchor="ctr"/>
                </a:tc>
                <a:extLst>
                  <a:ext uri="{0D108BD9-81ED-4DB2-BD59-A6C34878D82A}">
                    <a16:rowId xmlns:a16="http://schemas.microsoft.com/office/drawing/2014/main" val="81831926"/>
                  </a:ext>
                </a:extLst>
              </a:tr>
            </a:tbl>
          </a:graphicData>
        </a:graphic>
      </p:graphicFrame>
      <p:sp>
        <p:nvSpPr>
          <p:cNvPr id="5" name="Slide Number Placeholder 4">
            <a:extLst>
              <a:ext uri="{FF2B5EF4-FFF2-40B4-BE49-F238E27FC236}">
                <a16:creationId xmlns:a16="http://schemas.microsoft.com/office/drawing/2014/main" id="{8F293799-2B75-F4E7-C6EA-871BDD738F2D}"/>
              </a:ext>
            </a:extLst>
          </p:cNvPr>
          <p:cNvSpPr>
            <a:spLocks noGrp="1"/>
          </p:cNvSpPr>
          <p:nvPr>
            <p:ph type="sldNum" sz="quarter" idx="12"/>
          </p:nvPr>
        </p:nvSpPr>
        <p:spPr/>
        <p:txBody>
          <a:bodyPr/>
          <a:lstStyle/>
          <a:p>
            <a:fld id="{E7A00BB6-B2AA-4922-9FB3-611F6AF71C70}" type="slidenum">
              <a:rPr lang="en-GB" smtClean="0"/>
              <a:t>14</a:t>
            </a:fld>
            <a:endParaRPr lang="en-GB"/>
          </a:p>
        </p:txBody>
      </p:sp>
    </p:spTree>
    <p:extLst>
      <p:ext uri="{BB962C8B-B14F-4D97-AF65-F5344CB8AC3E}">
        <p14:creationId xmlns:p14="http://schemas.microsoft.com/office/powerpoint/2010/main" val="280303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F05-D437-139C-D778-7044523D8C34}"/>
              </a:ext>
            </a:extLst>
          </p:cNvPr>
          <p:cNvSpPr>
            <a:spLocks noGrp="1"/>
          </p:cNvSpPr>
          <p:nvPr>
            <p:ph type="title"/>
          </p:nvPr>
        </p:nvSpPr>
        <p:spPr/>
        <p:txBody>
          <a:bodyPr/>
          <a:lstStyle/>
          <a:p>
            <a:r>
              <a:rPr lang="en-GB" dirty="0"/>
              <a:t>Explanations and Planned Sanity Checks for Counter-Intuitive Findings</a:t>
            </a:r>
          </a:p>
        </p:txBody>
      </p:sp>
      <p:sp>
        <p:nvSpPr>
          <p:cNvPr id="3" name="Content Placeholder 2">
            <a:extLst>
              <a:ext uri="{FF2B5EF4-FFF2-40B4-BE49-F238E27FC236}">
                <a16:creationId xmlns:a16="http://schemas.microsoft.com/office/drawing/2014/main" id="{50245C03-47C3-4AF7-72B0-FABA0B7C9FED}"/>
              </a:ext>
            </a:extLst>
          </p:cNvPr>
          <p:cNvSpPr>
            <a:spLocks noGrp="1"/>
          </p:cNvSpPr>
          <p:nvPr>
            <p:ph idx="1"/>
          </p:nvPr>
        </p:nvSpPr>
        <p:spPr>
          <a:xfrm>
            <a:off x="807935" y="1690688"/>
            <a:ext cx="10545865" cy="5030787"/>
          </a:xfrm>
        </p:spPr>
        <p:txBody>
          <a:bodyPr>
            <a:normAutofit fontScale="92500"/>
          </a:bodyPr>
          <a:lstStyle/>
          <a:p>
            <a:pPr marL="447675" indent="-420688">
              <a:buFont typeface="+mj-lt"/>
              <a:buAutoNum type="arabicPeriod"/>
            </a:pPr>
            <a:r>
              <a:rPr lang="en-GB" b="1" dirty="0"/>
              <a:t>Selection on reported EQ (if employed) &amp; covariates skewing sample?</a:t>
            </a:r>
          </a:p>
          <a:p>
            <a:pPr marL="801688" lvl="1"/>
            <a:r>
              <a:rPr lang="en-GB" dirty="0"/>
              <a:t>Repeat analyses after multiple imputation</a:t>
            </a:r>
          </a:p>
          <a:p>
            <a:pPr marL="447675" indent="-447675">
              <a:buFont typeface="+mj-lt"/>
              <a:buAutoNum type="arabicPeriod"/>
            </a:pPr>
            <a:r>
              <a:rPr lang="en-GB" b="1" dirty="0"/>
              <a:t>Different lags and leads for pre- and post-exposure EQ?</a:t>
            </a:r>
          </a:p>
          <a:p>
            <a:pPr marL="801688" lvl="1"/>
            <a:r>
              <a:rPr lang="en-GB" dirty="0"/>
              <a:t>Restrict to those with EQ </a:t>
            </a:r>
            <a:r>
              <a:rPr lang="en-GB" dirty="0">
                <a:latin typeface="Calibri" panose="020F0502020204030204" pitchFamily="34" charset="0"/>
                <a:ea typeface="Calibri" panose="020F0502020204030204" pitchFamily="34" charset="0"/>
                <a:cs typeface="Calibri" panose="020F0502020204030204" pitchFamily="34" charset="0"/>
              </a:rPr>
              <a:t>≤ 4 years from pre- and post-observations, which may itself be a lesser issue post-imputation</a:t>
            </a:r>
            <a:endParaRPr lang="en-GB" dirty="0"/>
          </a:p>
          <a:p>
            <a:pPr marL="447675" indent="-447675">
              <a:buFont typeface="+mj-lt"/>
              <a:buAutoNum type="arabicPeriod"/>
            </a:pPr>
            <a:r>
              <a:rPr lang="en-GB" b="1" dirty="0"/>
              <a:t>Unaccounted-for time-varying confounding?</a:t>
            </a:r>
          </a:p>
          <a:p>
            <a:pPr marL="801688" lvl="1"/>
            <a:r>
              <a:rPr lang="en-GB" dirty="0"/>
              <a:t>Explore other covariates (e.g. past-quarter state unemployment, GPD/capita)</a:t>
            </a:r>
          </a:p>
          <a:p>
            <a:pPr marL="447675" indent="-447675">
              <a:buFont typeface="+mj-lt"/>
              <a:buAutoNum type="arabicPeriod"/>
            </a:pPr>
            <a:r>
              <a:rPr lang="en-GB" b="1" dirty="0"/>
              <a:t>Different lengths of unemployment pre-re-employment?</a:t>
            </a:r>
          </a:p>
          <a:p>
            <a:pPr marL="801688" lvl="1"/>
            <a:r>
              <a:rPr lang="en-GB" dirty="0"/>
              <a:t>Calculate (where possible) and stratify by</a:t>
            </a:r>
          </a:p>
          <a:p>
            <a:pPr marL="447675" indent="-420688">
              <a:buFont typeface="+mj-lt"/>
              <a:buAutoNum type="arabicPeriod"/>
            </a:pPr>
            <a:r>
              <a:rPr lang="en-GB" b="1" dirty="0"/>
              <a:t>Possible source-specific issue related to retrospective exposure and moderator ascertainment and biennial outcome measurement?</a:t>
            </a:r>
          </a:p>
          <a:p>
            <a:pPr marL="801688" lvl="1" indent="-260350" defTabSz="989013"/>
            <a:r>
              <a:rPr lang="en-GB" dirty="0"/>
              <a:t>Explore replication of study in different data source </a:t>
            </a:r>
            <a:r>
              <a:rPr lang="en-GB" b="1" dirty="0"/>
              <a:t>(Not Going to Do)</a:t>
            </a:r>
            <a:endParaRPr lang="en-GB" dirty="0"/>
          </a:p>
        </p:txBody>
      </p:sp>
      <p:sp>
        <p:nvSpPr>
          <p:cNvPr id="4" name="Slide Number Placeholder 3">
            <a:extLst>
              <a:ext uri="{FF2B5EF4-FFF2-40B4-BE49-F238E27FC236}">
                <a16:creationId xmlns:a16="http://schemas.microsoft.com/office/drawing/2014/main" id="{24C7C1D1-BB3D-37CF-3A38-C4705ECBD14D}"/>
              </a:ext>
            </a:extLst>
          </p:cNvPr>
          <p:cNvSpPr>
            <a:spLocks noGrp="1"/>
          </p:cNvSpPr>
          <p:nvPr>
            <p:ph type="sldNum" sz="quarter" idx="12"/>
          </p:nvPr>
        </p:nvSpPr>
        <p:spPr/>
        <p:txBody>
          <a:bodyPr/>
          <a:lstStyle/>
          <a:p>
            <a:fld id="{E7A00BB6-B2AA-4922-9FB3-611F6AF71C70}" type="slidenum">
              <a:rPr lang="en-GB" smtClean="0"/>
              <a:t>15</a:t>
            </a:fld>
            <a:endParaRPr lang="en-GB" dirty="0"/>
          </a:p>
        </p:txBody>
      </p:sp>
    </p:spTree>
    <p:extLst>
      <p:ext uri="{BB962C8B-B14F-4D97-AF65-F5344CB8AC3E}">
        <p14:creationId xmlns:p14="http://schemas.microsoft.com/office/powerpoint/2010/main" val="239343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2F1D-56FC-3766-66D6-EC458086455E}"/>
              </a:ext>
            </a:extLst>
          </p:cNvPr>
          <p:cNvSpPr>
            <a:spLocks noGrp="1"/>
          </p:cNvSpPr>
          <p:nvPr>
            <p:ph type="title"/>
          </p:nvPr>
        </p:nvSpPr>
        <p:spPr>
          <a:xfrm>
            <a:off x="838200" y="365125"/>
            <a:ext cx="10876280" cy="1325563"/>
          </a:xfrm>
        </p:spPr>
        <p:txBody>
          <a:bodyPr/>
          <a:lstStyle/>
          <a:p>
            <a:r>
              <a:rPr lang="en-GB" dirty="0"/>
              <a:t>Accounting for Random Covariate Missingness</a:t>
            </a:r>
          </a:p>
        </p:txBody>
      </p:sp>
      <p:sp>
        <p:nvSpPr>
          <p:cNvPr id="3" name="Content Placeholder 2">
            <a:extLst>
              <a:ext uri="{FF2B5EF4-FFF2-40B4-BE49-F238E27FC236}">
                <a16:creationId xmlns:a16="http://schemas.microsoft.com/office/drawing/2014/main" id="{B9E8237C-2F98-DB29-521C-FA72067E8618}"/>
              </a:ext>
            </a:extLst>
          </p:cNvPr>
          <p:cNvSpPr>
            <a:spLocks noGrp="1"/>
          </p:cNvSpPr>
          <p:nvPr>
            <p:ph idx="1"/>
          </p:nvPr>
        </p:nvSpPr>
        <p:spPr>
          <a:xfrm>
            <a:off x="838200" y="1534291"/>
            <a:ext cx="10704755" cy="5009658"/>
          </a:xfrm>
        </p:spPr>
        <p:txBody>
          <a:bodyPr>
            <a:normAutofit/>
          </a:bodyPr>
          <a:lstStyle/>
          <a:p>
            <a:pPr marL="0" indent="0">
              <a:spcBef>
                <a:spcPts val="600"/>
              </a:spcBef>
              <a:buNone/>
            </a:pPr>
            <a:r>
              <a:rPr lang="en-GB" dirty="0">
                <a:latin typeface="Calibri" panose="020F0502020204030204" pitchFamily="34" charset="0"/>
                <a:ea typeface="Calibri" panose="020F0502020204030204" pitchFamily="34" charset="0"/>
                <a:cs typeface="Calibri" panose="020F0502020204030204" pitchFamily="34" charset="0"/>
              </a:rPr>
              <a:t>31% of observations were incomplete across analytic variables. </a:t>
            </a:r>
          </a:p>
          <a:p>
            <a:pPr marL="0" indent="0">
              <a:spcBef>
                <a:spcPts val="600"/>
              </a:spcBef>
              <a:buNone/>
            </a:pPr>
            <a:r>
              <a:rPr lang="en-GB" dirty="0">
                <a:latin typeface="Calibri" panose="020F0502020204030204" pitchFamily="34" charset="0"/>
                <a:ea typeface="Calibri" panose="020F0502020204030204" pitchFamily="34" charset="0"/>
                <a:cs typeface="Calibri" panose="020F0502020204030204" pitchFamily="34" charset="0"/>
              </a:rPr>
              <a:t>We accounted for this using multiple imputation, where we:</a:t>
            </a:r>
          </a:p>
          <a:p>
            <a:pPr marL="360363">
              <a:spcBef>
                <a:spcPts val="600"/>
              </a:spcBef>
            </a:pPr>
            <a:r>
              <a:rPr lang="en-GB" sz="2400" dirty="0">
                <a:latin typeface="Calibri" panose="020F0502020204030204" pitchFamily="34" charset="0"/>
                <a:ea typeface="Calibri" panose="020F0502020204030204" pitchFamily="34" charset="0"/>
                <a:cs typeface="Calibri" panose="020F0502020204030204" pitchFamily="34" charset="0"/>
              </a:rPr>
              <a:t>Create 35 multiply imputed datasets following guidance from White </a:t>
            </a:r>
            <a:r>
              <a:rPr lang="en-GB" sz="2400" i="1" dirty="0">
                <a:latin typeface="Calibri" panose="020F0502020204030204" pitchFamily="34" charset="0"/>
                <a:ea typeface="Calibri" panose="020F0502020204030204" pitchFamily="34" charset="0"/>
                <a:cs typeface="Calibri" panose="020F0502020204030204" pitchFamily="34" charset="0"/>
              </a:rPr>
              <a:t>et al. </a:t>
            </a:r>
            <a:r>
              <a:rPr lang="en-GB" sz="2400" dirty="0">
                <a:latin typeface="Calibri" panose="020F0502020204030204" pitchFamily="34" charset="0"/>
                <a:ea typeface="Calibri" panose="020F0502020204030204" pitchFamily="34" charset="0"/>
                <a:cs typeface="Calibri" panose="020F0502020204030204" pitchFamily="34" charset="0"/>
              </a:rPr>
              <a:t>(2011), who recommend creating at least as many imputed datasets as the percentage of incomplete cases.</a:t>
            </a:r>
          </a:p>
          <a:p>
            <a:pPr marL="360363">
              <a:spcBef>
                <a:spcPts val="600"/>
              </a:spcBef>
            </a:pPr>
            <a:r>
              <a:rPr lang="en-GB" sz="2400" dirty="0">
                <a:latin typeface="Calibri" panose="020F0502020204030204" pitchFamily="34" charset="0"/>
                <a:ea typeface="Calibri" panose="020F0502020204030204" pitchFamily="34" charset="0"/>
                <a:cs typeface="Calibri" panose="020F0502020204030204" pitchFamily="34" charset="0"/>
              </a:rPr>
              <a:t>Conduct MI within employment strata before re-merging strata post-imputation to best-follow guidance from Sullivan </a:t>
            </a:r>
            <a:r>
              <a:rPr lang="en-GB" sz="2400" i="1" dirty="0">
                <a:latin typeface="Calibri" panose="020F0502020204030204" pitchFamily="34" charset="0"/>
                <a:ea typeface="Calibri" panose="020F0502020204030204" pitchFamily="34" charset="0"/>
                <a:cs typeface="Calibri" panose="020F0502020204030204" pitchFamily="34" charset="0"/>
              </a:rPr>
              <a:t>et al. </a:t>
            </a:r>
            <a:r>
              <a:rPr lang="en-GB" sz="2400" dirty="0">
                <a:latin typeface="Calibri" panose="020F0502020204030204" pitchFamily="34" charset="0"/>
                <a:ea typeface="Calibri" panose="020F0502020204030204" pitchFamily="34" charset="0"/>
                <a:cs typeface="Calibri" panose="020F0502020204030204" pitchFamily="34" charset="0"/>
              </a:rPr>
              <a:t>(2018), who recommend conducting MI within exposure strata.</a:t>
            </a:r>
          </a:p>
          <a:p>
            <a:pPr marL="817563" lvl="1">
              <a:spcBef>
                <a:spcPts val="600"/>
              </a:spcBef>
            </a:pPr>
            <a:r>
              <a:rPr lang="en-GB" sz="2000" dirty="0">
                <a:latin typeface="Calibri" panose="020F0502020204030204" pitchFamily="34" charset="0"/>
                <a:ea typeface="Calibri" panose="020F0502020204030204" pitchFamily="34" charset="0"/>
                <a:cs typeface="Calibri" panose="020F0502020204030204" pitchFamily="34" charset="0"/>
              </a:rPr>
              <a:t>Some variables (e.g. UI receipt) are structurally implausible for those consistently employed, so we do not impute these variables in MI models for those ‘unexposed’.</a:t>
            </a:r>
            <a:endParaRPr lang="en-GB" sz="2400" dirty="0">
              <a:latin typeface="Calibri" panose="020F0502020204030204" pitchFamily="34" charset="0"/>
              <a:ea typeface="Calibri" panose="020F0502020204030204" pitchFamily="34" charset="0"/>
              <a:cs typeface="Calibri" panose="020F0502020204030204" pitchFamily="34" charset="0"/>
            </a:endParaRPr>
          </a:p>
          <a:p>
            <a:pPr marL="360363">
              <a:spcBef>
                <a:spcPts val="600"/>
              </a:spcBef>
            </a:pPr>
            <a:r>
              <a:rPr lang="en-GB" sz="2400" dirty="0">
                <a:latin typeface="Calibri" panose="020F0502020204030204" pitchFamily="34" charset="0"/>
                <a:ea typeface="Calibri" panose="020F0502020204030204" pitchFamily="34" charset="0"/>
                <a:cs typeface="Calibri" panose="020F0502020204030204" pitchFamily="34" charset="0"/>
              </a:rPr>
              <a:t>Cluster imputations by individual when imputing our exposure and outcome. </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293799-2B75-F4E7-C6EA-871BDD738F2D}"/>
              </a:ext>
            </a:extLst>
          </p:cNvPr>
          <p:cNvSpPr>
            <a:spLocks noGrp="1"/>
          </p:cNvSpPr>
          <p:nvPr>
            <p:ph type="sldNum" sz="quarter" idx="12"/>
          </p:nvPr>
        </p:nvSpPr>
        <p:spPr/>
        <p:txBody>
          <a:bodyPr/>
          <a:lstStyle/>
          <a:p>
            <a:fld id="{E7A00BB6-B2AA-4922-9FB3-611F6AF71C70}" type="slidenum">
              <a:rPr lang="en-GB" smtClean="0"/>
              <a:t>16</a:t>
            </a:fld>
            <a:endParaRPr lang="en-GB"/>
          </a:p>
        </p:txBody>
      </p:sp>
    </p:spTree>
    <p:extLst>
      <p:ext uri="{BB962C8B-B14F-4D97-AF65-F5344CB8AC3E}">
        <p14:creationId xmlns:p14="http://schemas.microsoft.com/office/powerpoint/2010/main" val="148685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02D7-5235-2717-B38D-D4937CD594EC}"/>
              </a:ext>
            </a:extLst>
          </p:cNvPr>
          <p:cNvSpPr>
            <a:spLocks noGrp="1"/>
          </p:cNvSpPr>
          <p:nvPr>
            <p:ph type="title"/>
          </p:nvPr>
        </p:nvSpPr>
        <p:spPr/>
        <p:txBody>
          <a:bodyPr/>
          <a:lstStyle/>
          <a:p>
            <a:r>
              <a:rPr lang="en-GB" dirty="0"/>
              <a:t>Study Eligibility Restrictions</a:t>
            </a:r>
          </a:p>
        </p:txBody>
      </p:sp>
      <p:sp>
        <p:nvSpPr>
          <p:cNvPr id="3" name="Content Placeholder 2">
            <a:extLst>
              <a:ext uri="{FF2B5EF4-FFF2-40B4-BE49-F238E27FC236}">
                <a16:creationId xmlns:a16="http://schemas.microsoft.com/office/drawing/2014/main" id="{5EF857FD-AE04-896C-5443-837C06D9DE68}"/>
              </a:ext>
            </a:extLst>
          </p:cNvPr>
          <p:cNvSpPr>
            <a:spLocks noGrp="1"/>
          </p:cNvSpPr>
          <p:nvPr>
            <p:ph idx="1"/>
          </p:nvPr>
        </p:nvSpPr>
        <p:spPr>
          <a:xfrm>
            <a:off x="838200" y="1690688"/>
            <a:ext cx="10880558" cy="5156167"/>
          </a:xfrm>
        </p:spPr>
        <p:txBody>
          <a:bodyPr>
            <a:normAutofit/>
          </a:bodyPr>
          <a:lstStyle/>
          <a:p>
            <a:pPr marL="127000" indent="0">
              <a:buNone/>
            </a:pPr>
            <a:r>
              <a:rPr lang="en-GB" dirty="0"/>
              <a:t>We restrict the available sample of observations as below:</a:t>
            </a:r>
          </a:p>
          <a:p>
            <a:pPr marL="720725" indent="-457200">
              <a:spcBef>
                <a:spcPts val="1800"/>
              </a:spcBef>
              <a:buFont typeface="+mj-lt"/>
              <a:buAutoNum type="arabicPeriod"/>
            </a:pPr>
            <a:r>
              <a:rPr lang="en-GB" sz="2400" dirty="0"/>
              <a:t>Between 2003 and 2017</a:t>
            </a:r>
          </a:p>
          <a:p>
            <a:pPr marL="720725" indent="-457200">
              <a:buFont typeface="+mj-lt"/>
              <a:buAutoNum type="arabicPeriod"/>
            </a:pPr>
            <a:r>
              <a:rPr lang="en-GB" sz="2400" dirty="0"/>
              <a:t>Aged 18-64 years old</a:t>
            </a:r>
          </a:p>
          <a:p>
            <a:pPr marL="720725" indent="-457200">
              <a:buFont typeface="+mj-lt"/>
              <a:buAutoNum type="arabicPeriod"/>
            </a:pPr>
            <a:r>
              <a:rPr lang="en-GB" sz="2400" dirty="0"/>
              <a:t>Attached to the </a:t>
            </a:r>
            <a:r>
              <a:rPr lang="en-GB" sz="2400" dirty="0" err="1"/>
              <a:t>labor</a:t>
            </a:r>
            <a:r>
              <a:rPr lang="en-GB" sz="2400" dirty="0"/>
              <a:t> market (employed/temp. laid-off, or unemployed)</a:t>
            </a:r>
          </a:p>
          <a:p>
            <a:pPr marL="720725" indent="-457200">
              <a:buFont typeface="+mj-lt"/>
              <a:buAutoNum type="arabicPeriod"/>
            </a:pPr>
            <a:r>
              <a:rPr lang="en-GB" sz="2400" dirty="0"/>
              <a:t>Not self-employed</a:t>
            </a:r>
          </a:p>
          <a:p>
            <a:pPr marL="720725" indent="-457200">
              <a:buFont typeface="+mj-lt"/>
              <a:buAutoNum type="arabicPeriod"/>
            </a:pPr>
            <a:r>
              <a:rPr lang="en-GB" sz="2400" dirty="0"/>
              <a:t>With known race, ethnicity, gender, nativity, and childhood SES </a:t>
            </a:r>
          </a:p>
          <a:p>
            <a:pPr marL="720725" indent="-457200">
              <a:buFont typeface="+mj-lt"/>
              <a:buAutoNum type="arabicPeriod"/>
            </a:pPr>
            <a:r>
              <a:rPr lang="en-GB" sz="2400" dirty="0"/>
              <a:t>With three consecutive waves in which exposure and outcome status are known</a:t>
            </a:r>
          </a:p>
          <a:p>
            <a:pPr marL="720725" indent="-457200">
              <a:buFont typeface="+mj-lt"/>
              <a:buAutoNum type="arabicPeriod"/>
            </a:pPr>
            <a:r>
              <a:rPr lang="en-GB" sz="2400" dirty="0"/>
              <a:t>With respondents living in the same state over those 3 consecutive waves </a:t>
            </a:r>
            <a:endParaRPr lang="en-GB" sz="1800" dirty="0"/>
          </a:p>
          <a:p>
            <a:pPr marL="96838" indent="0">
              <a:buNone/>
            </a:pPr>
            <a:r>
              <a:rPr lang="en-GB" sz="2400" dirty="0"/>
              <a:t> </a:t>
            </a:r>
          </a:p>
        </p:txBody>
      </p:sp>
      <p:sp>
        <p:nvSpPr>
          <p:cNvPr id="4" name="Slide Number Placeholder 3">
            <a:extLst>
              <a:ext uri="{FF2B5EF4-FFF2-40B4-BE49-F238E27FC236}">
                <a16:creationId xmlns:a16="http://schemas.microsoft.com/office/drawing/2014/main" id="{76BF7C5D-3AEF-A077-4A40-97FC80CD9589}"/>
              </a:ext>
            </a:extLst>
          </p:cNvPr>
          <p:cNvSpPr>
            <a:spLocks noGrp="1"/>
          </p:cNvSpPr>
          <p:nvPr>
            <p:ph type="sldNum" sz="quarter" idx="12"/>
          </p:nvPr>
        </p:nvSpPr>
        <p:spPr/>
        <p:txBody>
          <a:bodyPr/>
          <a:lstStyle/>
          <a:p>
            <a:fld id="{E7A00BB6-B2AA-4922-9FB3-611F6AF71C70}" type="slidenum">
              <a:rPr lang="en-GB" smtClean="0"/>
              <a:t>17</a:t>
            </a:fld>
            <a:endParaRPr lang="en-GB"/>
          </a:p>
        </p:txBody>
      </p:sp>
    </p:spTree>
    <p:extLst>
      <p:ext uri="{BB962C8B-B14F-4D97-AF65-F5344CB8AC3E}">
        <p14:creationId xmlns:p14="http://schemas.microsoft.com/office/powerpoint/2010/main" val="31229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574B-39E7-9C10-46AB-0118205C16FE}"/>
              </a:ext>
            </a:extLst>
          </p:cNvPr>
          <p:cNvSpPr>
            <a:spLocks noGrp="1"/>
          </p:cNvSpPr>
          <p:nvPr>
            <p:ph type="title"/>
          </p:nvPr>
        </p:nvSpPr>
        <p:spPr/>
        <p:txBody>
          <a:bodyPr/>
          <a:lstStyle/>
          <a:p>
            <a:r>
              <a:rPr lang="en-GB" dirty="0"/>
              <a:t>Analytic Sample Development Example</a:t>
            </a:r>
          </a:p>
        </p:txBody>
      </p:sp>
      <p:sp>
        <p:nvSpPr>
          <p:cNvPr id="3" name="Content Placeholder 2">
            <a:extLst>
              <a:ext uri="{FF2B5EF4-FFF2-40B4-BE49-F238E27FC236}">
                <a16:creationId xmlns:a16="http://schemas.microsoft.com/office/drawing/2014/main" id="{52DD6862-0FC7-AE31-5DF2-FCEF4215D14A}"/>
              </a:ext>
            </a:extLst>
          </p:cNvPr>
          <p:cNvSpPr>
            <a:spLocks noGrp="1"/>
          </p:cNvSpPr>
          <p:nvPr>
            <p:ph idx="1"/>
          </p:nvPr>
        </p:nvSpPr>
        <p:spPr>
          <a:xfrm>
            <a:off x="838200" y="1709513"/>
            <a:ext cx="10515600" cy="4351338"/>
          </a:xfrm>
        </p:spPr>
        <p:txBody>
          <a:bodyPr/>
          <a:lstStyle/>
          <a:p>
            <a:pPr marL="0" indent="0">
              <a:buNone/>
            </a:pPr>
            <a:r>
              <a:rPr lang="en-GB" dirty="0"/>
              <a:t>We develop our analytic sample in the following steps:</a:t>
            </a:r>
          </a:p>
          <a:p>
            <a:pPr marL="514350" indent="-514350">
              <a:buFont typeface="+mj-lt"/>
              <a:buAutoNum type="arabicPeriod"/>
            </a:pPr>
            <a:r>
              <a:rPr lang="en-GB" sz="2400" dirty="0"/>
              <a:t>Identify the maximum sample per participant where participants are in-theory eligible (e.g. by year, age, </a:t>
            </a:r>
            <a:r>
              <a:rPr lang="en-GB" sz="2400" dirty="0" err="1"/>
              <a:t>labor</a:t>
            </a:r>
            <a:r>
              <a:rPr lang="en-GB" sz="2400" dirty="0"/>
              <a:t> market attachment).</a:t>
            </a:r>
          </a:p>
        </p:txBody>
      </p:sp>
      <p:sp>
        <p:nvSpPr>
          <p:cNvPr id="4" name="Slide Number Placeholder 3">
            <a:extLst>
              <a:ext uri="{FF2B5EF4-FFF2-40B4-BE49-F238E27FC236}">
                <a16:creationId xmlns:a16="http://schemas.microsoft.com/office/drawing/2014/main" id="{B4BDF3AB-D46B-D1F6-819B-09E5884B5FA8}"/>
              </a:ext>
            </a:extLst>
          </p:cNvPr>
          <p:cNvSpPr>
            <a:spLocks noGrp="1"/>
          </p:cNvSpPr>
          <p:nvPr>
            <p:ph type="sldNum" sz="quarter" idx="12"/>
          </p:nvPr>
        </p:nvSpPr>
        <p:spPr/>
        <p:txBody>
          <a:bodyPr/>
          <a:lstStyle/>
          <a:p>
            <a:fld id="{E7A00BB6-B2AA-4922-9FB3-611F6AF71C70}" type="slidenum">
              <a:rPr lang="en-GB" smtClean="0"/>
              <a:t>18</a:t>
            </a:fld>
            <a:endParaRPr lang="en-GB"/>
          </a:p>
        </p:txBody>
      </p:sp>
      <p:pic>
        <p:nvPicPr>
          <p:cNvPr id="6" name="Picture 5">
            <a:extLst>
              <a:ext uri="{FF2B5EF4-FFF2-40B4-BE49-F238E27FC236}">
                <a16:creationId xmlns:a16="http://schemas.microsoft.com/office/drawing/2014/main" id="{641DD246-EF96-2283-AEF2-752AD4BDCC2D}"/>
              </a:ext>
            </a:extLst>
          </p:cNvPr>
          <p:cNvPicPr>
            <a:picLocks noChangeAspect="1"/>
          </p:cNvPicPr>
          <p:nvPr/>
        </p:nvPicPr>
        <p:blipFill>
          <a:blip r:embed="rId2"/>
          <a:stretch>
            <a:fillRect/>
          </a:stretch>
        </p:blipFill>
        <p:spPr>
          <a:xfrm>
            <a:off x="1337300" y="3200451"/>
            <a:ext cx="9517399" cy="2843470"/>
          </a:xfrm>
          <a:prstGeom prst="rect">
            <a:avLst/>
          </a:prstGeom>
        </p:spPr>
      </p:pic>
    </p:spTree>
    <p:extLst>
      <p:ext uri="{BB962C8B-B14F-4D97-AF65-F5344CB8AC3E}">
        <p14:creationId xmlns:p14="http://schemas.microsoft.com/office/powerpoint/2010/main" val="253047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FECC4C-18F3-FDE7-B067-61CFF9331BB2}"/>
              </a:ext>
            </a:extLst>
          </p:cNvPr>
          <p:cNvPicPr>
            <a:picLocks noChangeAspect="1"/>
          </p:cNvPicPr>
          <p:nvPr/>
        </p:nvPicPr>
        <p:blipFill>
          <a:blip r:embed="rId2">
            <a:alphaModFix/>
          </a:blip>
          <a:stretch>
            <a:fillRect/>
          </a:stretch>
        </p:blipFill>
        <p:spPr>
          <a:xfrm>
            <a:off x="1375400" y="3240529"/>
            <a:ext cx="9517399" cy="2803392"/>
          </a:xfrm>
          <a:prstGeom prst="rect">
            <a:avLst/>
          </a:prstGeom>
        </p:spPr>
      </p:pic>
      <p:sp>
        <p:nvSpPr>
          <p:cNvPr id="2" name="Title 1">
            <a:extLst>
              <a:ext uri="{FF2B5EF4-FFF2-40B4-BE49-F238E27FC236}">
                <a16:creationId xmlns:a16="http://schemas.microsoft.com/office/drawing/2014/main" id="{6AF8574B-39E7-9C10-46AB-0118205C16FE}"/>
              </a:ext>
            </a:extLst>
          </p:cNvPr>
          <p:cNvSpPr>
            <a:spLocks noGrp="1"/>
          </p:cNvSpPr>
          <p:nvPr>
            <p:ph type="title"/>
          </p:nvPr>
        </p:nvSpPr>
        <p:spPr/>
        <p:txBody>
          <a:bodyPr/>
          <a:lstStyle/>
          <a:p>
            <a:r>
              <a:rPr lang="en-GB" dirty="0"/>
              <a:t>Analytic Sample Development Example</a:t>
            </a:r>
          </a:p>
        </p:txBody>
      </p:sp>
      <p:sp>
        <p:nvSpPr>
          <p:cNvPr id="3" name="Content Placeholder 2">
            <a:extLst>
              <a:ext uri="{FF2B5EF4-FFF2-40B4-BE49-F238E27FC236}">
                <a16:creationId xmlns:a16="http://schemas.microsoft.com/office/drawing/2014/main" id="{52DD6862-0FC7-AE31-5DF2-FCEF4215D14A}"/>
              </a:ext>
            </a:extLst>
          </p:cNvPr>
          <p:cNvSpPr>
            <a:spLocks noGrp="1"/>
          </p:cNvSpPr>
          <p:nvPr>
            <p:ph idx="1"/>
          </p:nvPr>
        </p:nvSpPr>
        <p:spPr>
          <a:xfrm>
            <a:off x="838200" y="1709513"/>
            <a:ext cx="10515600" cy="4351338"/>
          </a:xfrm>
        </p:spPr>
        <p:txBody>
          <a:bodyPr/>
          <a:lstStyle/>
          <a:p>
            <a:pPr marL="0" indent="0">
              <a:buNone/>
            </a:pPr>
            <a:r>
              <a:rPr lang="en-GB" dirty="0"/>
              <a:t>We develop our analytic sample in the following steps:</a:t>
            </a:r>
          </a:p>
          <a:p>
            <a:pPr marL="514350" indent="-514350">
              <a:buFont typeface="+mj-lt"/>
              <a:buAutoNum type="arabicPeriod" startAt="2"/>
            </a:pPr>
            <a:r>
              <a:rPr lang="en-GB" sz="2400" dirty="0"/>
              <a:t>Use multiple imputation N times (one shown) to impute unemployment status and EQ variables (among others) where missing.</a:t>
            </a:r>
          </a:p>
        </p:txBody>
      </p:sp>
      <p:sp>
        <p:nvSpPr>
          <p:cNvPr id="4" name="Slide Number Placeholder 3">
            <a:extLst>
              <a:ext uri="{FF2B5EF4-FFF2-40B4-BE49-F238E27FC236}">
                <a16:creationId xmlns:a16="http://schemas.microsoft.com/office/drawing/2014/main" id="{B4BDF3AB-D46B-D1F6-819B-09E5884B5FA8}"/>
              </a:ext>
            </a:extLst>
          </p:cNvPr>
          <p:cNvSpPr>
            <a:spLocks noGrp="1"/>
          </p:cNvSpPr>
          <p:nvPr>
            <p:ph type="sldNum" sz="quarter" idx="12"/>
          </p:nvPr>
        </p:nvSpPr>
        <p:spPr/>
        <p:txBody>
          <a:bodyPr/>
          <a:lstStyle/>
          <a:p>
            <a:fld id="{E7A00BB6-B2AA-4922-9FB3-611F6AF71C70}" type="slidenum">
              <a:rPr lang="en-GB" smtClean="0"/>
              <a:t>19</a:t>
            </a:fld>
            <a:endParaRPr lang="en-GB"/>
          </a:p>
        </p:txBody>
      </p:sp>
    </p:spTree>
    <p:extLst>
      <p:ext uri="{BB962C8B-B14F-4D97-AF65-F5344CB8AC3E}">
        <p14:creationId xmlns:p14="http://schemas.microsoft.com/office/powerpoint/2010/main" val="175631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7"/>
            <a:ext cx="10515600" cy="4667250"/>
          </a:xfrm>
        </p:spPr>
        <p:txBody>
          <a:bodyPr>
            <a:normAutofit/>
          </a:bodyPr>
          <a:lstStyle/>
          <a:p>
            <a:pPr marL="0" indent="0">
              <a:buNone/>
            </a:pPr>
            <a:r>
              <a:rPr lang="en-GB" b="1" u="sng" dirty="0"/>
              <a:t>Unemployment</a:t>
            </a:r>
          </a:p>
          <a:p>
            <a:pPr marL="449263" lvl="1"/>
            <a:r>
              <a:rPr lang="en-GB" dirty="0"/>
              <a:t>Negatively affects likelihood of future employment, EQ characteristics (wages, permanency, benefits), and job match (by education, prior experience)</a:t>
            </a:r>
          </a:p>
          <a:p>
            <a:pPr marL="449263" lvl="1"/>
            <a:r>
              <a:rPr lang="en-GB" dirty="0"/>
              <a:t>More prominently affects lower-paid, younger and older, and female workers. Less clear/under-studied differences by race and ethnicity</a:t>
            </a:r>
          </a:p>
          <a:p>
            <a:pPr marL="449263" lvl="1"/>
            <a:r>
              <a:rPr lang="en-GB" u="sng" dirty="0"/>
              <a:t>No research assessing multi-dimensional EQ, or moderation by prior EQ</a:t>
            </a:r>
          </a:p>
          <a:p>
            <a:pPr marL="0" indent="0">
              <a:buNone/>
            </a:pPr>
            <a:r>
              <a:rPr lang="en-GB" b="1" u="sng" dirty="0"/>
              <a:t>Unemployment Insurance (UI)</a:t>
            </a:r>
            <a:endParaRPr lang="en-GB" u="sng" dirty="0"/>
          </a:p>
          <a:p>
            <a:pPr marL="449263" lvl="1"/>
            <a:r>
              <a:rPr lang="en-GB" dirty="0"/>
              <a:t>Likely mitigates these harms, but evidence is mostly EU-based and mixed:</a:t>
            </a:r>
          </a:p>
          <a:p>
            <a:pPr marL="722313" lvl="2">
              <a:buFont typeface="+mj-lt"/>
              <a:buAutoNum type="arabicPeriod"/>
            </a:pPr>
            <a:r>
              <a:rPr lang="en-GB" dirty="0"/>
              <a:t>Across populations and contexts (e.g. by country, or in vs. not in recession)</a:t>
            </a:r>
          </a:p>
          <a:p>
            <a:pPr marL="722313" lvl="2">
              <a:buFont typeface="+mj-lt"/>
              <a:buAutoNum type="arabicPeriod"/>
            </a:pPr>
            <a:r>
              <a:rPr lang="en-GB" dirty="0"/>
              <a:t>Depending on the UI feature assessed (UI receipt, max. duration, benefit amount)</a:t>
            </a:r>
          </a:p>
          <a:p>
            <a:pPr marL="449263" lvl="1"/>
            <a:r>
              <a:rPr lang="en-GB" dirty="0"/>
              <a:t>More prominently benefits those with low initial wages &amp; wealth and less education, as well as those younger, women, and non-white</a:t>
            </a:r>
          </a:p>
        </p:txBody>
      </p:sp>
      <p:sp>
        <p:nvSpPr>
          <p:cNvPr id="4" name="Slide Number Placeholder 3">
            <a:extLst>
              <a:ext uri="{FF2B5EF4-FFF2-40B4-BE49-F238E27FC236}">
                <a16:creationId xmlns:a16="http://schemas.microsoft.com/office/drawing/2014/main" id="{9330F649-EB1B-8E2E-6C05-E2605DA0F213}"/>
              </a:ext>
            </a:extLst>
          </p:cNvPr>
          <p:cNvSpPr>
            <a:spLocks noGrp="1"/>
          </p:cNvSpPr>
          <p:nvPr>
            <p:ph type="sldNum" sz="quarter" idx="12"/>
          </p:nvPr>
        </p:nvSpPr>
        <p:spPr/>
        <p:txBody>
          <a:bodyPr/>
          <a:lstStyle/>
          <a:p>
            <a:fld id="{E7A00BB6-B2AA-4922-9FB3-611F6AF71C70}" type="slidenum">
              <a:rPr lang="en-GB" smtClean="0"/>
              <a:t>2</a:t>
            </a:fld>
            <a:endParaRPr lang="en-GB"/>
          </a:p>
        </p:txBody>
      </p:sp>
    </p:spTree>
    <p:extLst>
      <p:ext uri="{BB962C8B-B14F-4D97-AF65-F5344CB8AC3E}">
        <p14:creationId xmlns:p14="http://schemas.microsoft.com/office/powerpoint/2010/main" val="132628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B9BD16-A694-3541-5B35-617633DB38BB}"/>
              </a:ext>
            </a:extLst>
          </p:cNvPr>
          <p:cNvPicPr>
            <a:picLocks noChangeAspect="1"/>
          </p:cNvPicPr>
          <p:nvPr/>
        </p:nvPicPr>
        <p:blipFill>
          <a:blip r:embed="rId2">
            <a:alphaModFix/>
          </a:blip>
          <a:stretch>
            <a:fillRect/>
          </a:stretch>
        </p:blipFill>
        <p:spPr>
          <a:xfrm>
            <a:off x="1353969" y="3221479"/>
            <a:ext cx="9517399" cy="3105802"/>
          </a:xfrm>
          <a:prstGeom prst="rect">
            <a:avLst/>
          </a:prstGeom>
        </p:spPr>
      </p:pic>
      <p:sp>
        <p:nvSpPr>
          <p:cNvPr id="2" name="Title 1">
            <a:extLst>
              <a:ext uri="{FF2B5EF4-FFF2-40B4-BE49-F238E27FC236}">
                <a16:creationId xmlns:a16="http://schemas.microsoft.com/office/drawing/2014/main" id="{6AF8574B-39E7-9C10-46AB-0118205C16FE}"/>
              </a:ext>
            </a:extLst>
          </p:cNvPr>
          <p:cNvSpPr>
            <a:spLocks noGrp="1"/>
          </p:cNvSpPr>
          <p:nvPr>
            <p:ph type="title"/>
          </p:nvPr>
        </p:nvSpPr>
        <p:spPr/>
        <p:txBody>
          <a:bodyPr/>
          <a:lstStyle/>
          <a:p>
            <a:r>
              <a:rPr lang="en-GB" dirty="0"/>
              <a:t>Analytic Sample Development Example</a:t>
            </a:r>
          </a:p>
        </p:txBody>
      </p:sp>
      <p:sp>
        <p:nvSpPr>
          <p:cNvPr id="3" name="Content Placeholder 2">
            <a:extLst>
              <a:ext uri="{FF2B5EF4-FFF2-40B4-BE49-F238E27FC236}">
                <a16:creationId xmlns:a16="http://schemas.microsoft.com/office/drawing/2014/main" id="{52DD6862-0FC7-AE31-5DF2-FCEF4215D14A}"/>
              </a:ext>
            </a:extLst>
          </p:cNvPr>
          <p:cNvSpPr>
            <a:spLocks noGrp="1"/>
          </p:cNvSpPr>
          <p:nvPr>
            <p:ph idx="1"/>
          </p:nvPr>
        </p:nvSpPr>
        <p:spPr>
          <a:xfrm>
            <a:off x="838200" y="1709513"/>
            <a:ext cx="10515600" cy="4351338"/>
          </a:xfrm>
        </p:spPr>
        <p:txBody>
          <a:bodyPr/>
          <a:lstStyle/>
          <a:p>
            <a:pPr marL="0" indent="0">
              <a:buNone/>
            </a:pPr>
            <a:r>
              <a:rPr lang="en-GB" dirty="0"/>
              <a:t>We develop our analytic sample in the following steps:</a:t>
            </a:r>
          </a:p>
          <a:p>
            <a:pPr marL="514350" indent="-514350">
              <a:buFont typeface="+mj-lt"/>
              <a:buAutoNum type="arabicPeriod" startAt="3"/>
            </a:pPr>
            <a:r>
              <a:rPr lang="en-GB" sz="2400" dirty="0"/>
              <a:t>Identify observations ‘newly unemployed’ (red) and ‘consistently employed’ (blue) based on A</a:t>
            </a:r>
            <a:r>
              <a:rPr lang="en-GB" sz="2400" i="1" baseline="-25000" dirty="0"/>
              <a:t>t-1</a:t>
            </a:r>
            <a:r>
              <a:rPr lang="en-GB" sz="2400" dirty="0"/>
              <a:t> and A</a:t>
            </a:r>
            <a:r>
              <a:rPr lang="en-GB" sz="2400" i="1" baseline="-25000" dirty="0"/>
              <a:t>t</a:t>
            </a:r>
            <a:r>
              <a:rPr lang="en-GB" sz="2400" dirty="0"/>
              <a:t>.</a:t>
            </a:r>
          </a:p>
        </p:txBody>
      </p:sp>
      <p:sp>
        <p:nvSpPr>
          <p:cNvPr id="4" name="Slide Number Placeholder 3">
            <a:extLst>
              <a:ext uri="{FF2B5EF4-FFF2-40B4-BE49-F238E27FC236}">
                <a16:creationId xmlns:a16="http://schemas.microsoft.com/office/drawing/2014/main" id="{B4BDF3AB-D46B-D1F6-819B-09E5884B5FA8}"/>
              </a:ext>
            </a:extLst>
          </p:cNvPr>
          <p:cNvSpPr>
            <a:spLocks noGrp="1"/>
          </p:cNvSpPr>
          <p:nvPr>
            <p:ph type="sldNum" sz="quarter" idx="12"/>
          </p:nvPr>
        </p:nvSpPr>
        <p:spPr/>
        <p:txBody>
          <a:bodyPr/>
          <a:lstStyle/>
          <a:p>
            <a:fld id="{E7A00BB6-B2AA-4922-9FB3-611F6AF71C70}" type="slidenum">
              <a:rPr lang="en-GB" smtClean="0"/>
              <a:t>20</a:t>
            </a:fld>
            <a:endParaRPr lang="en-GB"/>
          </a:p>
        </p:txBody>
      </p:sp>
    </p:spTree>
    <p:extLst>
      <p:ext uri="{BB962C8B-B14F-4D97-AF65-F5344CB8AC3E}">
        <p14:creationId xmlns:p14="http://schemas.microsoft.com/office/powerpoint/2010/main" val="126360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4706D6-9DC4-BCD9-D7FA-104C408BBEC3}"/>
              </a:ext>
            </a:extLst>
          </p:cNvPr>
          <p:cNvPicPr>
            <a:picLocks noChangeAspect="1"/>
          </p:cNvPicPr>
          <p:nvPr/>
        </p:nvPicPr>
        <p:blipFill>
          <a:blip r:embed="rId2">
            <a:alphaModFix/>
          </a:blip>
          <a:stretch>
            <a:fillRect/>
          </a:stretch>
        </p:blipFill>
        <p:spPr>
          <a:xfrm>
            <a:off x="1381909" y="3221479"/>
            <a:ext cx="9517399" cy="3394440"/>
          </a:xfrm>
          <a:prstGeom prst="rect">
            <a:avLst/>
          </a:prstGeom>
        </p:spPr>
      </p:pic>
      <p:sp>
        <p:nvSpPr>
          <p:cNvPr id="2" name="Title 1">
            <a:extLst>
              <a:ext uri="{FF2B5EF4-FFF2-40B4-BE49-F238E27FC236}">
                <a16:creationId xmlns:a16="http://schemas.microsoft.com/office/drawing/2014/main" id="{6AF8574B-39E7-9C10-46AB-0118205C16FE}"/>
              </a:ext>
            </a:extLst>
          </p:cNvPr>
          <p:cNvSpPr>
            <a:spLocks noGrp="1"/>
          </p:cNvSpPr>
          <p:nvPr>
            <p:ph type="title"/>
          </p:nvPr>
        </p:nvSpPr>
        <p:spPr/>
        <p:txBody>
          <a:bodyPr/>
          <a:lstStyle/>
          <a:p>
            <a:r>
              <a:rPr lang="en-GB" dirty="0"/>
              <a:t>Analytic Sample Development Example</a:t>
            </a:r>
          </a:p>
        </p:txBody>
      </p:sp>
      <p:sp>
        <p:nvSpPr>
          <p:cNvPr id="3" name="Content Placeholder 2">
            <a:extLst>
              <a:ext uri="{FF2B5EF4-FFF2-40B4-BE49-F238E27FC236}">
                <a16:creationId xmlns:a16="http://schemas.microsoft.com/office/drawing/2014/main" id="{52DD6862-0FC7-AE31-5DF2-FCEF4215D14A}"/>
              </a:ext>
            </a:extLst>
          </p:cNvPr>
          <p:cNvSpPr>
            <a:spLocks noGrp="1"/>
          </p:cNvSpPr>
          <p:nvPr>
            <p:ph idx="1"/>
          </p:nvPr>
        </p:nvSpPr>
        <p:spPr>
          <a:xfrm>
            <a:off x="838200" y="1709513"/>
            <a:ext cx="10515600" cy="4351338"/>
          </a:xfrm>
        </p:spPr>
        <p:txBody>
          <a:bodyPr/>
          <a:lstStyle/>
          <a:p>
            <a:pPr marL="0" indent="0">
              <a:buNone/>
            </a:pPr>
            <a:r>
              <a:rPr lang="en-GB" dirty="0"/>
              <a:t>We develop our analytic sample in the following steps:</a:t>
            </a:r>
          </a:p>
          <a:p>
            <a:pPr marL="514350" indent="-514350">
              <a:buFont typeface="+mj-lt"/>
              <a:buAutoNum type="arabicPeriod" startAt="4"/>
            </a:pPr>
            <a:r>
              <a:rPr lang="en-GB" sz="2400" dirty="0"/>
              <a:t>Determine ‘pre’ (baseline) and ‘post’ (subsequent) EQ for all wave observations (only highlighting ATT analysis observations here) following the structural outcome missingness solution discussed previously. </a:t>
            </a:r>
          </a:p>
        </p:txBody>
      </p:sp>
      <p:sp>
        <p:nvSpPr>
          <p:cNvPr id="4" name="Slide Number Placeholder 3">
            <a:extLst>
              <a:ext uri="{FF2B5EF4-FFF2-40B4-BE49-F238E27FC236}">
                <a16:creationId xmlns:a16="http://schemas.microsoft.com/office/drawing/2014/main" id="{B4BDF3AB-D46B-D1F6-819B-09E5884B5FA8}"/>
              </a:ext>
            </a:extLst>
          </p:cNvPr>
          <p:cNvSpPr>
            <a:spLocks noGrp="1"/>
          </p:cNvSpPr>
          <p:nvPr>
            <p:ph type="sldNum" sz="quarter" idx="12"/>
          </p:nvPr>
        </p:nvSpPr>
        <p:spPr/>
        <p:txBody>
          <a:bodyPr/>
          <a:lstStyle/>
          <a:p>
            <a:fld id="{E7A00BB6-B2AA-4922-9FB3-611F6AF71C70}" type="slidenum">
              <a:rPr lang="en-GB" smtClean="0"/>
              <a:t>21</a:t>
            </a:fld>
            <a:endParaRPr lang="en-GB"/>
          </a:p>
        </p:txBody>
      </p:sp>
    </p:spTree>
    <p:extLst>
      <p:ext uri="{BB962C8B-B14F-4D97-AF65-F5344CB8AC3E}">
        <p14:creationId xmlns:p14="http://schemas.microsoft.com/office/powerpoint/2010/main" val="148130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431040"/>
            <a:ext cx="11038242" cy="5156167"/>
          </a:xfrm>
        </p:spPr>
        <p:txBody>
          <a:bodyPr>
            <a:normAutofit/>
          </a:bodyPr>
          <a:lstStyle/>
          <a:p>
            <a:pPr marL="127000" indent="0">
              <a:spcBef>
                <a:spcPts val="600"/>
              </a:spcBef>
              <a:buNone/>
            </a:pPr>
            <a:r>
              <a:rPr lang="en-GB" sz="2400" dirty="0"/>
              <a:t>Data: 1984-2019 PSID Data (Analysis Years:  2003-2017)</a:t>
            </a:r>
          </a:p>
          <a:p>
            <a:pPr marL="127000" indent="0">
              <a:spcBef>
                <a:spcPts val="600"/>
              </a:spcBef>
              <a:buNone/>
            </a:pPr>
            <a:r>
              <a:rPr lang="en-GB" sz="2400" dirty="0"/>
              <a:t>Analysis N: 8752 individuals, 45,193 observations (Mean Follow-Up: 6.6 Years)</a:t>
            </a:r>
          </a:p>
        </p:txBody>
      </p:sp>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Study Characteristics</a:t>
            </a:r>
          </a:p>
        </p:txBody>
      </p:sp>
      <p:sp>
        <p:nvSpPr>
          <p:cNvPr id="7" name="Slide Number Placeholder 6">
            <a:extLst>
              <a:ext uri="{FF2B5EF4-FFF2-40B4-BE49-F238E27FC236}">
                <a16:creationId xmlns:a16="http://schemas.microsoft.com/office/drawing/2014/main" id="{EEA9493A-D3D9-2870-FBD5-654254FD8042}"/>
              </a:ext>
            </a:extLst>
          </p:cNvPr>
          <p:cNvSpPr>
            <a:spLocks noGrp="1"/>
          </p:cNvSpPr>
          <p:nvPr>
            <p:ph type="sldNum" sz="quarter" idx="12"/>
          </p:nvPr>
        </p:nvSpPr>
        <p:spPr/>
        <p:txBody>
          <a:bodyPr/>
          <a:lstStyle/>
          <a:p>
            <a:fld id="{E7A00BB6-B2AA-4922-9FB3-611F6AF71C70}" type="slidenum">
              <a:rPr lang="en-GB" smtClean="0"/>
              <a:t>22</a:t>
            </a:fld>
            <a:endParaRPr lang="en-GB"/>
          </a:p>
        </p:txBody>
      </p:sp>
      <p:graphicFrame>
        <p:nvGraphicFramePr>
          <p:cNvPr id="4" name="Table 4">
            <a:extLst>
              <a:ext uri="{FF2B5EF4-FFF2-40B4-BE49-F238E27FC236}">
                <a16:creationId xmlns:a16="http://schemas.microsoft.com/office/drawing/2014/main" id="{6ADBE21E-FEF8-1433-58D4-46F273794C8C}"/>
              </a:ext>
            </a:extLst>
          </p:cNvPr>
          <p:cNvGraphicFramePr>
            <a:graphicFrameLocks noGrp="1"/>
          </p:cNvGraphicFramePr>
          <p:nvPr>
            <p:extLst>
              <p:ext uri="{D42A27DB-BD31-4B8C-83A1-F6EECF244321}">
                <p14:modId xmlns:p14="http://schemas.microsoft.com/office/powerpoint/2010/main" val="2202245836"/>
              </p:ext>
            </p:extLst>
          </p:nvPr>
        </p:nvGraphicFramePr>
        <p:xfrm>
          <a:off x="1349614" y="2363152"/>
          <a:ext cx="9167652" cy="4480560"/>
        </p:xfrm>
        <a:graphic>
          <a:graphicData uri="http://schemas.openxmlformats.org/drawingml/2006/table">
            <a:tbl>
              <a:tblPr firstRow="1" bandRow="1">
                <a:tableStyleId>{073A0DAA-6AF3-43AB-8588-CEC1D06C72B9}</a:tableStyleId>
              </a:tblPr>
              <a:tblGrid>
                <a:gridCol w="1776540">
                  <a:extLst>
                    <a:ext uri="{9D8B030D-6E8A-4147-A177-3AD203B41FA5}">
                      <a16:colId xmlns:a16="http://schemas.microsoft.com/office/drawing/2014/main" val="2326032530"/>
                    </a:ext>
                  </a:extLst>
                </a:gridCol>
                <a:gridCol w="1279344">
                  <a:extLst>
                    <a:ext uri="{9D8B030D-6E8A-4147-A177-3AD203B41FA5}">
                      <a16:colId xmlns:a16="http://schemas.microsoft.com/office/drawing/2014/main" val="2044791937"/>
                    </a:ext>
                  </a:extLst>
                </a:gridCol>
                <a:gridCol w="1527942">
                  <a:extLst>
                    <a:ext uri="{9D8B030D-6E8A-4147-A177-3AD203B41FA5}">
                      <a16:colId xmlns:a16="http://schemas.microsoft.com/office/drawing/2014/main" val="4035632035"/>
                    </a:ext>
                  </a:extLst>
                </a:gridCol>
                <a:gridCol w="1527942">
                  <a:extLst>
                    <a:ext uri="{9D8B030D-6E8A-4147-A177-3AD203B41FA5}">
                      <a16:colId xmlns:a16="http://schemas.microsoft.com/office/drawing/2014/main" val="405370823"/>
                    </a:ext>
                  </a:extLst>
                </a:gridCol>
                <a:gridCol w="1527942">
                  <a:extLst>
                    <a:ext uri="{9D8B030D-6E8A-4147-A177-3AD203B41FA5}">
                      <a16:colId xmlns:a16="http://schemas.microsoft.com/office/drawing/2014/main" val="1230927071"/>
                    </a:ext>
                  </a:extLst>
                </a:gridCol>
                <a:gridCol w="1527942">
                  <a:extLst>
                    <a:ext uri="{9D8B030D-6E8A-4147-A177-3AD203B41FA5}">
                      <a16:colId xmlns:a16="http://schemas.microsoft.com/office/drawing/2014/main" val="3947874048"/>
                    </a:ext>
                  </a:extLst>
                </a:gridCol>
              </a:tblGrid>
              <a:tr h="220211">
                <a:tc rowSpan="3" gridSpan="2">
                  <a:txBody>
                    <a:bodyPr/>
                    <a:lstStyle/>
                    <a:p>
                      <a:r>
                        <a:rPr lang="en-GB" sz="1400" dirty="0"/>
                        <a:t>Characteristic</a:t>
                      </a:r>
                    </a:p>
                  </a:txBody>
                  <a:tcPr anchor="ctr"/>
                </a:tc>
                <a:tc rowSpan="3" hMerge="1">
                  <a:txBody>
                    <a:bodyPr/>
                    <a:lstStyle/>
                    <a:p>
                      <a:endParaRPr lang="en-GB" dirty="0"/>
                    </a:p>
                  </a:txBody>
                  <a:tcPr/>
                </a:tc>
                <a:tc gridSpan="4">
                  <a:txBody>
                    <a:bodyPr/>
                    <a:lstStyle/>
                    <a:p>
                      <a:pPr algn="ctr"/>
                      <a:r>
                        <a:rPr lang="en-GB" sz="1400" dirty="0"/>
                        <a:t>Sample</a:t>
                      </a:r>
                    </a:p>
                  </a:txBody>
                  <a:tcPr anchor="ctr"/>
                </a:tc>
                <a:tc hMerge="1">
                  <a:txBody>
                    <a:bodyPr/>
                    <a:lstStyle/>
                    <a:p>
                      <a:endParaRPr lang="en-GB"/>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3733951994"/>
                  </a:ext>
                </a:extLst>
              </a:tr>
              <a:tr h="220211">
                <a:tc gridSpan="2" vMerge="1">
                  <a:txBody>
                    <a:bodyPr/>
                    <a:lstStyle/>
                    <a:p>
                      <a:endParaRPr lang="en-GB" dirty="0"/>
                    </a:p>
                  </a:txBody>
                  <a:tcPr/>
                </a:tc>
                <a:tc hMerge="1" vMerge="1">
                  <a:txBody>
                    <a:bodyPr/>
                    <a:lstStyle/>
                    <a:p>
                      <a:endParaRPr lang="en-GB" dirty="0"/>
                    </a:p>
                  </a:txBody>
                  <a:tcPr/>
                </a:tc>
                <a:tc gridSpan="2">
                  <a:txBody>
                    <a:bodyPr/>
                    <a:lstStyle/>
                    <a:p>
                      <a:pPr algn="ctr"/>
                      <a:r>
                        <a:rPr lang="en-GB" sz="1400" dirty="0"/>
                        <a:t>Complete Case</a:t>
                      </a:r>
                    </a:p>
                  </a:txBody>
                  <a:tcPr anchor="ctr"/>
                </a:tc>
                <a:tc hMerge="1">
                  <a:txBody>
                    <a:bodyPr/>
                    <a:lstStyle/>
                    <a:p>
                      <a:endParaRPr lang="en-GB" dirty="0"/>
                    </a:p>
                  </a:txBody>
                  <a:tcPr/>
                </a:tc>
                <a:tc gridSpan="2">
                  <a:txBody>
                    <a:bodyPr/>
                    <a:lstStyle/>
                    <a:p>
                      <a:pPr algn="ctr"/>
                      <a:r>
                        <a:rPr lang="en-GB" sz="1400" dirty="0"/>
                        <a:t>MI Dataset Averages</a:t>
                      </a:r>
                    </a:p>
                  </a:txBody>
                  <a:tcPr anchor="ctr"/>
                </a:tc>
                <a:tc hMerge="1">
                  <a:txBody>
                    <a:bodyPr/>
                    <a:lstStyle/>
                    <a:p>
                      <a:endParaRPr lang="en-GB" dirty="0"/>
                    </a:p>
                  </a:txBody>
                  <a:tcPr/>
                </a:tc>
                <a:extLst>
                  <a:ext uri="{0D108BD9-81ED-4DB2-BD59-A6C34878D82A}">
                    <a16:rowId xmlns:a16="http://schemas.microsoft.com/office/drawing/2014/main" val="3360525789"/>
                  </a:ext>
                </a:extLst>
              </a:tr>
              <a:tr h="211546">
                <a:tc gridSpan="2" vMerge="1">
                  <a:txBody>
                    <a:bodyPr/>
                    <a:lstStyle/>
                    <a:p>
                      <a:endParaRPr lang="en-GB" dirty="0"/>
                    </a:p>
                  </a:txBody>
                  <a:tcPr/>
                </a:tc>
                <a:tc hMerge="1" vMerge="1">
                  <a:txBody>
                    <a:bodyPr/>
                    <a:lstStyle/>
                    <a:p>
                      <a:endParaRPr lang="en-GB" dirty="0"/>
                    </a:p>
                  </a:txBody>
                  <a:tcPr/>
                </a:tc>
                <a:tc>
                  <a:txBody>
                    <a:bodyPr/>
                    <a:lstStyle/>
                    <a:p>
                      <a:pPr algn="ctr"/>
                      <a:r>
                        <a:rPr lang="en-GB" sz="1400" dirty="0"/>
                        <a:t>Consistently Employed</a:t>
                      </a:r>
                    </a:p>
                  </a:txBody>
                  <a:tcPr anchor="ctr"/>
                </a:tc>
                <a:tc>
                  <a:txBody>
                    <a:bodyPr/>
                    <a:lstStyle/>
                    <a:p>
                      <a:pPr algn="ctr"/>
                      <a:r>
                        <a:rPr lang="en-GB" sz="1400" dirty="0"/>
                        <a:t>Recently Unemployed</a:t>
                      </a:r>
                    </a:p>
                  </a:txBody>
                  <a:tcPr anchor="ctr"/>
                </a:tc>
                <a:tc>
                  <a:txBody>
                    <a:bodyPr/>
                    <a:lstStyle/>
                    <a:p>
                      <a:pPr algn="ctr"/>
                      <a:r>
                        <a:rPr lang="en-GB" sz="1400" dirty="0"/>
                        <a:t>Consistently Employed</a:t>
                      </a:r>
                    </a:p>
                  </a:txBody>
                  <a:tcPr anchor="ctr"/>
                </a:tc>
                <a:tc>
                  <a:txBody>
                    <a:bodyPr/>
                    <a:lstStyle/>
                    <a:p>
                      <a:pPr algn="ctr"/>
                      <a:r>
                        <a:rPr lang="en-GB" sz="1400" dirty="0"/>
                        <a:t>Recently Unemployed</a:t>
                      </a:r>
                    </a:p>
                  </a:txBody>
                  <a:tcPr anchor="ctr"/>
                </a:tc>
                <a:extLst>
                  <a:ext uri="{0D108BD9-81ED-4DB2-BD59-A6C34878D82A}">
                    <a16:rowId xmlns:a16="http://schemas.microsoft.com/office/drawing/2014/main" val="1361514208"/>
                  </a:ext>
                </a:extLst>
              </a:tr>
              <a:tr h="220211">
                <a:tc gridSpan="2">
                  <a:txBody>
                    <a:bodyPr/>
                    <a:lstStyle/>
                    <a:p>
                      <a:pPr algn="r"/>
                      <a:r>
                        <a:rPr lang="en-GB" sz="1400" dirty="0"/>
                        <a:t>N Individuals (Observations)</a:t>
                      </a:r>
                    </a:p>
                  </a:txBody>
                  <a:tcPr anchor="ctr"/>
                </a:tc>
                <a:tc hMerge="1">
                  <a:txBody>
                    <a:bodyPr/>
                    <a:lstStyle/>
                    <a:p>
                      <a:pPr algn="r"/>
                      <a:endParaRPr lang="en-GB" dirty="0"/>
                    </a:p>
                  </a:txBody>
                  <a:tcPr anchor="ctr"/>
                </a:tc>
                <a:tc>
                  <a:txBody>
                    <a:bodyPr/>
                    <a:lstStyle/>
                    <a:p>
                      <a:pPr algn="ctr"/>
                      <a:r>
                        <a:rPr lang="en-GB" sz="1400" dirty="0"/>
                        <a:t>6677 (22,963)</a:t>
                      </a:r>
                    </a:p>
                  </a:txBody>
                  <a:tcPr anchor="ctr"/>
                </a:tc>
                <a:tc>
                  <a:txBody>
                    <a:bodyPr/>
                    <a:lstStyle/>
                    <a:p>
                      <a:pPr algn="ctr"/>
                      <a:r>
                        <a:rPr lang="en-GB" sz="1400" dirty="0"/>
                        <a:t>3080 (3537)</a:t>
                      </a:r>
                    </a:p>
                  </a:txBody>
                  <a:tcPr anchor="ctr"/>
                </a:tc>
                <a:tc>
                  <a:txBody>
                    <a:bodyPr/>
                    <a:lstStyle/>
                    <a:p>
                      <a:pPr algn="ctr"/>
                      <a:r>
                        <a:rPr lang="en-GB" sz="1400" dirty="0"/>
                        <a:t>6934 (24,226)</a:t>
                      </a:r>
                    </a:p>
                  </a:txBody>
                  <a:tcPr anchor="ctr"/>
                </a:tc>
                <a:tc>
                  <a:txBody>
                    <a:bodyPr/>
                    <a:lstStyle/>
                    <a:p>
                      <a:pPr algn="ctr"/>
                      <a:r>
                        <a:rPr lang="en-GB" sz="1400" dirty="0"/>
                        <a:t>3431 (3969)</a:t>
                      </a:r>
                    </a:p>
                  </a:txBody>
                  <a:tcPr anchor="ctr"/>
                </a:tc>
                <a:extLst>
                  <a:ext uri="{0D108BD9-81ED-4DB2-BD59-A6C34878D82A}">
                    <a16:rowId xmlns:a16="http://schemas.microsoft.com/office/drawing/2014/main" val="3149261471"/>
                  </a:ext>
                </a:extLst>
              </a:tr>
              <a:tr h="220211">
                <a:tc>
                  <a:txBody>
                    <a:bodyPr/>
                    <a:lstStyle/>
                    <a:p>
                      <a:r>
                        <a:rPr lang="en-GB" sz="1400" dirty="0"/>
                        <a:t>Age</a:t>
                      </a:r>
                    </a:p>
                  </a:txBody>
                  <a:tcPr anchor="ctr"/>
                </a:tc>
                <a:tc>
                  <a:txBody>
                    <a:bodyPr/>
                    <a:lstStyle/>
                    <a:p>
                      <a:pPr algn="r"/>
                      <a:r>
                        <a:rPr lang="en-GB" sz="1400" dirty="0"/>
                        <a:t>Mean (SD)</a:t>
                      </a:r>
                    </a:p>
                  </a:txBody>
                  <a:tcPr anchor="ctr"/>
                </a:tc>
                <a:tc>
                  <a:txBody>
                    <a:bodyPr/>
                    <a:lstStyle/>
                    <a:p>
                      <a:pPr algn="ctr"/>
                      <a:r>
                        <a:rPr lang="en-GB" sz="1400" dirty="0"/>
                        <a:t>43.2 (10.0)</a:t>
                      </a:r>
                    </a:p>
                  </a:txBody>
                  <a:tcPr anchor="ctr"/>
                </a:tc>
                <a:tc>
                  <a:txBody>
                    <a:bodyPr/>
                    <a:lstStyle/>
                    <a:p>
                      <a:pPr algn="ctr"/>
                      <a:r>
                        <a:rPr lang="en-GB" sz="1400" dirty="0"/>
                        <a:t>38.4 (10.1)</a:t>
                      </a:r>
                    </a:p>
                  </a:txBody>
                  <a:tcPr anchor="ctr"/>
                </a:tc>
                <a:tc>
                  <a:txBody>
                    <a:bodyPr/>
                    <a:lstStyle/>
                    <a:p>
                      <a:pPr algn="ctr"/>
                      <a:r>
                        <a:rPr lang="en-GB" sz="1400" dirty="0"/>
                        <a:t>43.2 (10.0)</a:t>
                      </a:r>
                    </a:p>
                  </a:txBody>
                  <a:tcPr anchor="ctr"/>
                </a:tc>
                <a:tc>
                  <a:txBody>
                    <a:bodyPr/>
                    <a:lstStyle/>
                    <a:p>
                      <a:pPr algn="ctr"/>
                      <a:r>
                        <a:rPr lang="en-GB" sz="1400" dirty="0"/>
                        <a:t>38.4 (10.2)</a:t>
                      </a:r>
                    </a:p>
                  </a:txBody>
                  <a:tcPr anchor="ctr"/>
                </a:tc>
                <a:extLst>
                  <a:ext uri="{0D108BD9-81ED-4DB2-BD59-A6C34878D82A}">
                    <a16:rowId xmlns:a16="http://schemas.microsoft.com/office/drawing/2014/main" val="3684454342"/>
                  </a:ext>
                </a:extLst>
              </a:tr>
              <a:tr h="220211">
                <a:tc>
                  <a:txBody>
                    <a:bodyPr/>
                    <a:lstStyle/>
                    <a:p>
                      <a:r>
                        <a:rPr lang="en-GB" sz="1400" dirty="0"/>
                        <a:t>Gender (%)*</a:t>
                      </a:r>
                    </a:p>
                  </a:txBody>
                  <a:tcPr anchor="ctr"/>
                </a:tc>
                <a:tc>
                  <a:txBody>
                    <a:bodyPr/>
                    <a:lstStyle/>
                    <a:p>
                      <a:pPr algn="r"/>
                      <a:r>
                        <a:rPr lang="en-GB" sz="1400" dirty="0"/>
                        <a:t>Male</a:t>
                      </a:r>
                    </a:p>
                  </a:txBody>
                  <a:tcPr anchor="ctr"/>
                </a:tc>
                <a:tc>
                  <a:txBody>
                    <a:bodyPr/>
                    <a:lstStyle/>
                    <a:p>
                      <a:pPr algn="ctr"/>
                      <a:r>
                        <a:rPr lang="en-GB" sz="1400" dirty="0"/>
                        <a:t>3151 (47)</a:t>
                      </a:r>
                    </a:p>
                  </a:txBody>
                  <a:tcPr anchor="ctr"/>
                </a:tc>
                <a:tc>
                  <a:txBody>
                    <a:bodyPr/>
                    <a:lstStyle/>
                    <a:p>
                      <a:pPr algn="ctr"/>
                      <a:r>
                        <a:rPr lang="en-GB" sz="1400" dirty="0"/>
                        <a:t>1478 (48)</a:t>
                      </a:r>
                    </a:p>
                  </a:txBody>
                  <a:tcPr anchor="ctr"/>
                </a:tc>
                <a:tc>
                  <a:txBody>
                    <a:bodyPr/>
                    <a:lstStyle/>
                    <a:p>
                      <a:pPr algn="ctr"/>
                      <a:r>
                        <a:rPr lang="en-GB" sz="1400" dirty="0"/>
                        <a:t>3276 (47)</a:t>
                      </a:r>
                    </a:p>
                  </a:txBody>
                  <a:tcPr anchor="ctr"/>
                </a:tc>
                <a:tc>
                  <a:txBody>
                    <a:bodyPr/>
                    <a:lstStyle/>
                    <a:p>
                      <a:pPr algn="ctr"/>
                      <a:r>
                        <a:rPr lang="en-GB" sz="1400" dirty="0"/>
                        <a:t>1626 (47)</a:t>
                      </a:r>
                    </a:p>
                  </a:txBody>
                  <a:tcPr anchor="ctr"/>
                </a:tc>
                <a:extLst>
                  <a:ext uri="{0D108BD9-81ED-4DB2-BD59-A6C34878D82A}">
                    <a16:rowId xmlns:a16="http://schemas.microsoft.com/office/drawing/2014/main" val="3302553630"/>
                  </a:ext>
                </a:extLst>
              </a:tr>
              <a:tr h="220211">
                <a:tc rowSpan="4">
                  <a:txBody>
                    <a:bodyPr/>
                    <a:lstStyle/>
                    <a:p>
                      <a:r>
                        <a:rPr lang="en-GB" sz="1400" dirty="0"/>
                        <a:t>Race and </a:t>
                      </a:r>
                    </a:p>
                    <a:p>
                      <a:r>
                        <a:rPr lang="en-GB" sz="1400" dirty="0"/>
                        <a:t>Ethnicity (%)*</a:t>
                      </a:r>
                    </a:p>
                  </a:txBody>
                  <a:tcPr anchor="ctr"/>
                </a:tc>
                <a:tc>
                  <a:txBody>
                    <a:bodyPr/>
                    <a:lstStyle/>
                    <a:p>
                      <a:pPr algn="r"/>
                      <a:r>
                        <a:rPr lang="en-GB" sz="1400" dirty="0"/>
                        <a:t>NH White</a:t>
                      </a:r>
                    </a:p>
                  </a:txBody>
                  <a:tcPr anchor="ctr"/>
                </a:tc>
                <a:tc>
                  <a:txBody>
                    <a:bodyPr/>
                    <a:lstStyle/>
                    <a:p>
                      <a:pPr algn="ctr"/>
                      <a:r>
                        <a:rPr lang="en-GB" sz="1400" dirty="0"/>
                        <a:t>3984 (54)</a:t>
                      </a:r>
                    </a:p>
                  </a:txBody>
                  <a:tcPr anchor="ctr"/>
                </a:tc>
                <a:tc>
                  <a:txBody>
                    <a:bodyPr/>
                    <a:lstStyle/>
                    <a:p>
                      <a:pPr algn="ctr"/>
                      <a:r>
                        <a:rPr lang="en-GB" sz="1400" dirty="0"/>
                        <a:t>1781 (53)</a:t>
                      </a:r>
                    </a:p>
                  </a:txBody>
                  <a:tcPr anchor="ctr"/>
                </a:tc>
                <a:tc>
                  <a:txBody>
                    <a:bodyPr/>
                    <a:lstStyle/>
                    <a:p>
                      <a:pPr algn="ctr"/>
                      <a:r>
                        <a:rPr lang="en-GB" sz="1400" dirty="0"/>
                        <a:t>4098 (54)</a:t>
                      </a:r>
                    </a:p>
                  </a:txBody>
                  <a:tcPr anchor="ctr"/>
                </a:tc>
                <a:tc>
                  <a:txBody>
                    <a:bodyPr/>
                    <a:lstStyle/>
                    <a:p>
                      <a:pPr algn="ctr"/>
                      <a:r>
                        <a:rPr lang="en-GB" sz="1400" dirty="0"/>
                        <a:t>1942 (51)</a:t>
                      </a:r>
                    </a:p>
                  </a:txBody>
                  <a:tcPr anchor="ctr"/>
                </a:tc>
                <a:extLst>
                  <a:ext uri="{0D108BD9-81ED-4DB2-BD59-A6C34878D82A}">
                    <a16:rowId xmlns:a16="http://schemas.microsoft.com/office/drawing/2014/main" val="1979987804"/>
                  </a:ext>
                </a:extLst>
              </a:tr>
              <a:tr h="220211">
                <a:tc vMerge="1">
                  <a:txBody>
                    <a:bodyPr/>
                    <a:lstStyle/>
                    <a:p>
                      <a:endParaRPr lang="en-GB" sz="1400" dirty="0"/>
                    </a:p>
                  </a:txBody>
                  <a:tcPr anchor="ctr"/>
                </a:tc>
                <a:tc>
                  <a:txBody>
                    <a:bodyPr/>
                    <a:lstStyle/>
                    <a:p>
                      <a:pPr algn="r"/>
                      <a:r>
                        <a:rPr lang="en-GB" sz="1400" dirty="0"/>
                        <a:t>NH Black</a:t>
                      </a:r>
                    </a:p>
                  </a:txBody>
                  <a:tcPr anchor="ctr"/>
                </a:tc>
                <a:tc>
                  <a:txBody>
                    <a:bodyPr/>
                    <a:lstStyle/>
                    <a:p>
                      <a:pPr algn="ctr"/>
                      <a:r>
                        <a:rPr lang="en-GB" sz="1400" dirty="0"/>
                        <a:t>1982 (30)</a:t>
                      </a:r>
                    </a:p>
                  </a:txBody>
                  <a:tcPr anchor="ctr"/>
                </a:tc>
                <a:tc>
                  <a:txBody>
                    <a:bodyPr/>
                    <a:lstStyle/>
                    <a:p>
                      <a:pPr algn="ctr"/>
                      <a:r>
                        <a:rPr lang="en-GB" sz="1400" dirty="0"/>
                        <a:t>981 (32)</a:t>
                      </a:r>
                    </a:p>
                  </a:txBody>
                  <a:tcPr anchor="ctr"/>
                </a:tc>
                <a:tc>
                  <a:txBody>
                    <a:bodyPr/>
                    <a:lstStyle/>
                    <a:p>
                      <a:pPr algn="ctr"/>
                      <a:r>
                        <a:rPr lang="en-GB" sz="1400" dirty="0"/>
                        <a:t>2092 (30)</a:t>
                      </a:r>
                    </a:p>
                  </a:txBody>
                  <a:tcPr anchor="ctr"/>
                </a:tc>
                <a:tc>
                  <a:txBody>
                    <a:bodyPr/>
                    <a:lstStyle/>
                    <a:p>
                      <a:pPr algn="ctr"/>
                      <a:r>
                        <a:rPr lang="en-GB" sz="1400" dirty="0"/>
                        <a:t>1122 (33)</a:t>
                      </a:r>
                    </a:p>
                  </a:txBody>
                  <a:tcPr anchor="ctr"/>
                </a:tc>
                <a:extLst>
                  <a:ext uri="{0D108BD9-81ED-4DB2-BD59-A6C34878D82A}">
                    <a16:rowId xmlns:a16="http://schemas.microsoft.com/office/drawing/2014/main" val="2572911662"/>
                  </a:ext>
                </a:extLst>
              </a:tr>
              <a:tr h="220211">
                <a:tc vMerge="1">
                  <a:txBody>
                    <a:bodyPr/>
                    <a:lstStyle/>
                    <a:p>
                      <a:endParaRPr lang="en-GB" sz="1400" dirty="0"/>
                    </a:p>
                  </a:txBody>
                  <a:tcPr anchor="ctr"/>
                </a:tc>
                <a:tc>
                  <a:txBody>
                    <a:bodyPr/>
                    <a:lstStyle/>
                    <a:p>
                      <a:pPr algn="r"/>
                      <a:r>
                        <a:rPr lang="en-GB" sz="1400" dirty="0"/>
                        <a:t>NH Other</a:t>
                      </a:r>
                    </a:p>
                  </a:txBody>
                  <a:tcPr anchor="ctr"/>
                </a:tc>
                <a:tc>
                  <a:txBody>
                    <a:bodyPr/>
                    <a:lstStyle/>
                    <a:p>
                      <a:pPr algn="ctr"/>
                      <a:r>
                        <a:rPr lang="en-GB" sz="1400" dirty="0"/>
                        <a:t>534 (8)</a:t>
                      </a:r>
                    </a:p>
                  </a:txBody>
                  <a:tcPr anchor="ctr"/>
                </a:tc>
                <a:tc>
                  <a:txBody>
                    <a:bodyPr/>
                    <a:lstStyle/>
                    <a:p>
                      <a:pPr algn="ctr"/>
                      <a:r>
                        <a:rPr lang="en-GB" sz="1400" dirty="0"/>
                        <a:t>231 (8)</a:t>
                      </a:r>
                    </a:p>
                  </a:txBody>
                  <a:tcPr anchor="ctr"/>
                </a:tc>
                <a:tc>
                  <a:txBody>
                    <a:bodyPr/>
                    <a:lstStyle/>
                    <a:p>
                      <a:pPr algn="ctr"/>
                      <a:r>
                        <a:rPr lang="en-GB" sz="1400" dirty="0"/>
                        <a:t>555 (8)</a:t>
                      </a:r>
                    </a:p>
                  </a:txBody>
                  <a:tcPr anchor="ctr"/>
                </a:tc>
                <a:tc>
                  <a:txBody>
                    <a:bodyPr/>
                    <a:lstStyle/>
                    <a:p>
                      <a:pPr algn="ctr"/>
                      <a:r>
                        <a:rPr lang="en-GB" sz="1400" dirty="0"/>
                        <a:t>261 (8)</a:t>
                      </a:r>
                    </a:p>
                  </a:txBody>
                  <a:tcPr anchor="ctr"/>
                </a:tc>
                <a:extLst>
                  <a:ext uri="{0D108BD9-81ED-4DB2-BD59-A6C34878D82A}">
                    <a16:rowId xmlns:a16="http://schemas.microsoft.com/office/drawing/2014/main" val="1070248420"/>
                  </a:ext>
                </a:extLst>
              </a:tr>
              <a:tr h="220211">
                <a:tc vMerge="1">
                  <a:txBody>
                    <a:bodyPr/>
                    <a:lstStyle/>
                    <a:p>
                      <a:endParaRPr lang="en-GB" sz="1400" dirty="0"/>
                    </a:p>
                  </a:txBody>
                  <a:tcPr anchor="ctr"/>
                </a:tc>
                <a:tc>
                  <a:txBody>
                    <a:bodyPr/>
                    <a:lstStyle/>
                    <a:p>
                      <a:pPr algn="r"/>
                      <a:r>
                        <a:rPr lang="en-GB" sz="1400" dirty="0"/>
                        <a:t>Hispanic</a:t>
                      </a:r>
                    </a:p>
                  </a:txBody>
                  <a:tcPr anchor="ctr"/>
                </a:tc>
                <a:tc>
                  <a:txBody>
                    <a:bodyPr/>
                    <a:lstStyle/>
                    <a:p>
                      <a:pPr algn="ctr"/>
                      <a:r>
                        <a:rPr lang="en-GB" sz="1400" dirty="0"/>
                        <a:t>544 (8)</a:t>
                      </a:r>
                    </a:p>
                  </a:txBody>
                  <a:tcPr anchor="ctr"/>
                </a:tc>
                <a:tc>
                  <a:txBody>
                    <a:bodyPr/>
                    <a:lstStyle/>
                    <a:p>
                      <a:pPr algn="ctr"/>
                      <a:r>
                        <a:rPr lang="en-GB" sz="1400" dirty="0"/>
                        <a:t>246 (8)</a:t>
                      </a:r>
                    </a:p>
                  </a:txBody>
                  <a:tcPr anchor="ctr"/>
                </a:tc>
                <a:tc>
                  <a:txBody>
                    <a:bodyPr/>
                    <a:lstStyle/>
                    <a:p>
                      <a:pPr algn="ctr"/>
                      <a:r>
                        <a:rPr lang="en-GB" sz="1400" dirty="0"/>
                        <a:t>575 (8)</a:t>
                      </a:r>
                    </a:p>
                  </a:txBody>
                  <a:tcPr anchor="ctr"/>
                </a:tc>
                <a:tc>
                  <a:txBody>
                    <a:bodyPr/>
                    <a:lstStyle/>
                    <a:p>
                      <a:pPr algn="ctr"/>
                      <a:r>
                        <a:rPr lang="en-GB" sz="1400" dirty="0"/>
                        <a:t>287 (8)</a:t>
                      </a:r>
                    </a:p>
                  </a:txBody>
                  <a:tcPr anchor="ctr"/>
                </a:tc>
                <a:extLst>
                  <a:ext uri="{0D108BD9-81ED-4DB2-BD59-A6C34878D82A}">
                    <a16:rowId xmlns:a16="http://schemas.microsoft.com/office/drawing/2014/main" val="3921753442"/>
                  </a:ext>
                </a:extLst>
              </a:tr>
              <a:tr h="220211">
                <a:tc>
                  <a:txBody>
                    <a:bodyPr/>
                    <a:lstStyle/>
                    <a:p>
                      <a:r>
                        <a:rPr lang="en-GB" sz="1400" dirty="0"/>
                        <a:t>Baseline EQ</a:t>
                      </a:r>
                    </a:p>
                  </a:txBody>
                  <a:tcPr anchor="ctr"/>
                </a:tc>
                <a:tc>
                  <a:txBody>
                    <a:bodyPr/>
                    <a:lstStyle/>
                    <a:p>
                      <a:pPr algn="r"/>
                      <a:r>
                        <a:rPr lang="en-GB" sz="1400" dirty="0"/>
                        <a:t>Mean (SD), NA</a:t>
                      </a:r>
                    </a:p>
                  </a:txBody>
                  <a:tcPr anchor="ctr"/>
                </a:tc>
                <a:tc>
                  <a:txBody>
                    <a:bodyPr/>
                    <a:lstStyle/>
                    <a:p>
                      <a:pPr algn="ctr"/>
                      <a:r>
                        <a:rPr lang="en-GB" sz="1400" dirty="0"/>
                        <a:t>0.14 (0.37), 241</a:t>
                      </a:r>
                    </a:p>
                  </a:txBody>
                  <a:tcPr anchor="ctr"/>
                </a:tc>
                <a:tc>
                  <a:txBody>
                    <a:bodyPr/>
                    <a:lstStyle/>
                    <a:p>
                      <a:pPr algn="ctr"/>
                      <a:r>
                        <a:rPr lang="en-GB" sz="1400" dirty="0"/>
                        <a:t>-0.03 (0.42), 70</a:t>
                      </a:r>
                    </a:p>
                  </a:txBody>
                  <a:tcPr anchor="ctr"/>
                </a:tc>
                <a:tc>
                  <a:txBody>
                    <a:bodyPr/>
                    <a:lstStyle/>
                    <a:p>
                      <a:pPr algn="ctr"/>
                      <a:r>
                        <a:rPr lang="en-GB" sz="1400" dirty="0"/>
                        <a:t>0.13 (0.40), 51</a:t>
                      </a:r>
                    </a:p>
                  </a:txBody>
                  <a:tcPr anchor="ctr"/>
                </a:tc>
                <a:tc>
                  <a:txBody>
                    <a:bodyPr/>
                    <a:lstStyle/>
                    <a:p>
                      <a:pPr algn="ctr"/>
                      <a:r>
                        <a:rPr lang="en-GB" sz="1400" dirty="0"/>
                        <a:t>-0.06 (0.46), 29</a:t>
                      </a:r>
                    </a:p>
                  </a:txBody>
                  <a:tcPr anchor="ctr"/>
                </a:tc>
                <a:extLst>
                  <a:ext uri="{0D108BD9-81ED-4DB2-BD59-A6C34878D82A}">
                    <a16:rowId xmlns:a16="http://schemas.microsoft.com/office/drawing/2014/main" val="3960282312"/>
                  </a:ext>
                </a:extLst>
              </a:tr>
              <a:tr h="220211">
                <a:tc>
                  <a:txBody>
                    <a:bodyPr/>
                    <a:lstStyle/>
                    <a:p>
                      <a:r>
                        <a:rPr lang="en-GB" sz="1400" dirty="0"/>
                        <a:t>Pre-Post EQ Change</a:t>
                      </a:r>
                    </a:p>
                  </a:txBody>
                  <a:tcPr anchor="ctr"/>
                </a:tc>
                <a:tc>
                  <a:txBody>
                    <a:bodyPr/>
                    <a:lstStyle/>
                    <a:p>
                      <a:pPr algn="r"/>
                      <a:r>
                        <a:rPr lang="en-GB" sz="1400" dirty="0"/>
                        <a:t>Mean (SD), NA</a:t>
                      </a:r>
                    </a:p>
                  </a:txBody>
                  <a:tcPr anchor="ctr"/>
                </a:tc>
                <a:tc>
                  <a:txBody>
                    <a:bodyPr/>
                    <a:lstStyle/>
                    <a:p>
                      <a:pPr algn="ctr"/>
                      <a:r>
                        <a:rPr lang="en-GB" sz="1400" dirty="0"/>
                        <a:t>0.34 (0.48), 241</a:t>
                      </a:r>
                    </a:p>
                  </a:txBody>
                  <a:tcPr anchor="ctr"/>
                </a:tc>
                <a:tc>
                  <a:txBody>
                    <a:bodyPr/>
                    <a:lstStyle/>
                    <a:p>
                      <a:pPr algn="ctr"/>
                      <a:r>
                        <a:rPr lang="en-GB" sz="1400" dirty="0"/>
                        <a:t>-0.39 (0.86), 70</a:t>
                      </a:r>
                    </a:p>
                  </a:txBody>
                  <a:tcPr anchor="ctr"/>
                </a:tc>
                <a:tc>
                  <a:txBody>
                    <a:bodyPr/>
                    <a:lstStyle/>
                    <a:p>
                      <a:pPr algn="ctr"/>
                      <a:r>
                        <a:rPr lang="en-GB" sz="1400" dirty="0"/>
                        <a:t>0.32 (0.54), 51</a:t>
                      </a:r>
                    </a:p>
                  </a:txBody>
                  <a:tcPr anchor="ctr"/>
                </a:tc>
                <a:tc>
                  <a:txBody>
                    <a:bodyPr/>
                    <a:lstStyle/>
                    <a:p>
                      <a:pPr algn="ctr"/>
                      <a:r>
                        <a:rPr lang="en-GB" sz="1400" dirty="0"/>
                        <a:t>-0.33 (0.88), 29</a:t>
                      </a:r>
                    </a:p>
                  </a:txBody>
                  <a:tcPr anchor="ctr"/>
                </a:tc>
                <a:extLst>
                  <a:ext uri="{0D108BD9-81ED-4DB2-BD59-A6C34878D82A}">
                    <a16:rowId xmlns:a16="http://schemas.microsoft.com/office/drawing/2014/main" val="178469470"/>
                  </a:ext>
                </a:extLst>
              </a:tr>
              <a:tr h="220211">
                <a:tc>
                  <a:txBody>
                    <a:bodyPr/>
                    <a:lstStyle/>
                    <a:p>
                      <a:r>
                        <a:rPr lang="en-GB" sz="1400" dirty="0"/>
                        <a:t>UI Receipt (%), NA</a:t>
                      </a:r>
                    </a:p>
                  </a:txBody>
                  <a:tcPr anchor="ctr"/>
                </a:tc>
                <a:tc>
                  <a:txBody>
                    <a:bodyPr/>
                    <a:lstStyle/>
                    <a:p>
                      <a:pPr algn="r"/>
                      <a:r>
                        <a:rPr lang="en-GB" sz="1400" dirty="0"/>
                        <a:t>Yes</a:t>
                      </a:r>
                    </a:p>
                  </a:txBody>
                  <a:tcPr anchor="ctr"/>
                </a:tc>
                <a:tc>
                  <a:txBody>
                    <a:bodyPr/>
                    <a:lstStyle/>
                    <a:p>
                      <a:pPr algn="ctr"/>
                      <a:r>
                        <a:rPr lang="en-GB" sz="1400" dirty="0"/>
                        <a:t>-</a:t>
                      </a:r>
                    </a:p>
                  </a:txBody>
                  <a:tcPr anchor="ctr"/>
                </a:tc>
                <a:tc>
                  <a:txBody>
                    <a:bodyPr/>
                    <a:lstStyle/>
                    <a:p>
                      <a:pPr algn="ctr"/>
                      <a:r>
                        <a:rPr lang="en-GB" sz="1400" dirty="0"/>
                        <a:t>353 (13), 810</a:t>
                      </a:r>
                    </a:p>
                  </a:txBody>
                  <a:tcPr anchor="ctr"/>
                </a:tc>
                <a:tc>
                  <a:txBody>
                    <a:bodyPr/>
                    <a:lstStyle/>
                    <a:p>
                      <a:pPr algn="ctr"/>
                      <a:r>
                        <a:rPr lang="en-GB" sz="1400" dirty="0"/>
                        <a:t>-</a:t>
                      </a:r>
                    </a:p>
                  </a:txBody>
                  <a:tcPr anchor="ctr"/>
                </a:tc>
                <a:tc>
                  <a:txBody>
                    <a:bodyPr/>
                    <a:lstStyle/>
                    <a:p>
                      <a:pPr algn="ctr"/>
                      <a:r>
                        <a:rPr lang="en-GB" sz="1400" dirty="0"/>
                        <a:t>508 (13), 0</a:t>
                      </a:r>
                    </a:p>
                  </a:txBody>
                  <a:tcPr anchor="ctr"/>
                </a:tc>
                <a:extLst>
                  <a:ext uri="{0D108BD9-81ED-4DB2-BD59-A6C34878D82A}">
                    <a16:rowId xmlns:a16="http://schemas.microsoft.com/office/drawing/2014/main" val="2018291280"/>
                  </a:ext>
                </a:extLst>
              </a:tr>
              <a:tr h="220211">
                <a:tc gridSpan="6">
                  <a:txBody>
                    <a:bodyPr/>
                    <a:lstStyle/>
                    <a:p>
                      <a:r>
                        <a:rPr lang="en-GB" sz="1400" dirty="0"/>
                        <a:t>* Counts and percentages reflect characteristics of unique individuals, excluding repeated measurements.</a:t>
                      </a:r>
                    </a:p>
                  </a:txBody>
                  <a:tcPr anchor="ctr">
                    <a:solidFill>
                      <a:schemeClr val="bg1"/>
                    </a:solidFill>
                  </a:tcPr>
                </a:tc>
                <a:tc hMerge="1">
                  <a:txBody>
                    <a:bodyPr/>
                    <a:lstStyle/>
                    <a:p>
                      <a:pPr algn="r"/>
                      <a:endParaRPr lang="en-GB" sz="1400" dirty="0"/>
                    </a:p>
                  </a:txBody>
                  <a:tcPr anchor="ctr"/>
                </a:tc>
                <a:tc hMerge="1">
                  <a:txBody>
                    <a:bodyPr/>
                    <a:lstStyle/>
                    <a:p>
                      <a:pPr algn="ctr"/>
                      <a:endParaRPr lang="en-GB" sz="1400" dirty="0"/>
                    </a:p>
                  </a:txBody>
                  <a:tcPr anchor="ctr"/>
                </a:tc>
                <a:tc hMerge="1">
                  <a:txBody>
                    <a:bodyPr/>
                    <a:lstStyle/>
                    <a:p>
                      <a:pPr algn="ctr"/>
                      <a:endParaRPr lang="en-GB" sz="1400" dirty="0"/>
                    </a:p>
                  </a:txBody>
                  <a:tcPr anchor="ctr"/>
                </a:tc>
                <a:tc hMerge="1">
                  <a:txBody>
                    <a:bodyPr/>
                    <a:lstStyle/>
                    <a:p>
                      <a:pPr algn="ctr"/>
                      <a:endParaRPr lang="en-GB" sz="1400" dirty="0"/>
                    </a:p>
                  </a:txBody>
                  <a:tcPr anchor="ctr"/>
                </a:tc>
                <a:tc hMerge="1">
                  <a:txBody>
                    <a:bodyPr/>
                    <a:lstStyle/>
                    <a:p>
                      <a:pPr algn="ctr"/>
                      <a:endParaRPr lang="en-GB" sz="1400" dirty="0"/>
                    </a:p>
                  </a:txBody>
                  <a:tcPr anchor="ctr"/>
                </a:tc>
                <a:extLst>
                  <a:ext uri="{0D108BD9-81ED-4DB2-BD59-A6C34878D82A}">
                    <a16:rowId xmlns:a16="http://schemas.microsoft.com/office/drawing/2014/main" val="4032230988"/>
                  </a:ext>
                </a:extLst>
              </a:tr>
            </a:tbl>
          </a:graphicData>
        </a:graphic>
      </p:graphicFrame>
    </p:spTree>
    <p:extLst>
      <p:ext uri="{BB962C8B-B14F-4D97-AF65-F5344CB8AC3E}">
        <p14:creationId xmlns:p14="http://schemas.microsoft.com/office/powerpoint/2010/main" val="3453228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6"/>
            <a:ext cx="11038242" cy="5156167"/>
          </a:xfrm>
        </p:spPr>
        <p:txBody>
          <a:bodyPr>
            <a:normAutofit/>
          </a:bodyPr>
          <a:lstStyle/>
          <a:p>
            <a:pPr marL="127000" indent="0">
              <a:spcBef>
                <a:spcPts val="600"/>
              </a:spcBef>
              <a:buNone/>
            </a:pPr>
            <a:r>
              <a:rPr lang="en-GB" sz="2400" dirty="0"/>
              <a:t>Matching by year and state over {</a:t>
            </a:r>
            <a:r>
              <a:rPr lang="en-GB" sz="2400" i="1" dirty="0"/>
              <a:t>t-2,t-1,t</a:t>
            </a:r>
            <a:r>
              <a:rPr lang="en-GB" sz="2400" dirty="0"/>
              <a:t>} and employment over {</a:t>
            </a:r>
            <a:r>
              <a:rPr lang="en-GB" sz="2400" i="1" dirty="0"/>
              <a:t>t-2, t-1</a:t>
            </a:r>
            <a:r>
              <a:rPr lang="en-GB" sz="2400" dirty="0"/>
              <a:t>}</a:t>
            </a:r>
            <a:r>
              <a:rPr lang="en-GB" sz="2400" i="1" dirty="0"/>
              <a:t>,</a:t>
            </a:r>
            <a:r>
              <a:rPr lang="en-GB" sz="2400" dirty="0"/>
              <a:t> there were:   </a:t>
            </a:r>
          </a:p>
        </p:txBody>
      </p:sp>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Study Characteristics</a:t>
            </a:r>
          </a:p>
        </p:txBody>
      </p:sp>
      <p:graphicFrame>
        <p:nvGraphicFramePr>
          <p:cNvPr id="6" name="Table 6">
            <a:extLst>
              <a:ext uri="{FF2B5EF4-FFF2-40B4-BE49-F238E27FC236}">
                <a16:creationId xmlns:a16="http://schemas.microsoft.com/office/drawing/2014/main" id="{E17735E3-5076-20A6-A95B-32864ECC40B3}"/>
              </a:ext>
            </a:extLst>
          </p:cNvPr>
          <p:cNvGraphicFramePr>
            <a:graphicFrameLocks noGrp="1"/>
          </p:cNvGraphicFramePr>
          <p:nvPr>
            <p:extLst>
              <p:ext uri="{D42A27DB-BD31-4B8C-83A1-F6EECF244321}">
                <p14:modId xmlns:p14="http://schemas.microsoft.com/office/powerpoint/2010/main" val="2475977946"/>
              </p:ext>
            </p:extLst>
          </p:nvPr>
        </p:nvGraphicFramePr>
        <p:xfrm>
          <a:off x="980225" y="2140886"/>
          <a:ext cx="10515601" cy="3765266"/>
        </p:xfrm>
        <a:graphic>
          <a:graphicData uri="http://schemas.openxmlformats.org/drawingml/2006/table">
            <a:tbl>
              <a:tblPr firstRow="1" bandRow="1">
                <a:tableStyleId>{9D7B26C5-4107-4FEC-AEDC-1716B250A1EF}</a:tableStyleId>
              </a:tblPr>
              <a:tblGrid>
                <a:gridCol w="3322320">
                  <a:extLst>
                    <a:ext uri="{9D8B030D-6E8A-4147-A177-3AD203B41FA5}">
                      <a16:colId xmlns:a16="http://schemas.microsoft.com/office/drawing/2014/main" val="876694928"/>
                    </a:ext>
                  </a:extLst>
                </a:gridCol>
                <a:gridCol w="834390">
                  <a:extLst>
                    <a:ext uri="{9D8B030D-6E8A-4147-A177-3AD203B41FA5}">
                      <a16:colId xmlns:a16="http://schemas.microsoft.com/office/drawing/2014/main" val="3468222772"/>
                    </a:ext>
                  </a:extLst>
                </a:gridCol>
                <a:gridCol w="960120">
                  <a:extLst>
                    <a:ext uri="{9D8B030D-6E8A-4147-A177-3AD203B41FA5}">
                      <a16:colId xmlns:a16="http://schemas.microsoft.com/office/drawing/2014/main" val="223998515"/>
                    </a:ext>
                  </a:extLst>
                </a:gridCol>
                <a:gridCol w="1131570">
                  <a:extLst>
                    <a:ext uri="{9D8B030D-6E8A-4147-A177-3AD203B41FA5}">
                      <a16:colId xmlns:a16="http://schemas.microsoft.com/office/drawing/2014/main" val="675171255"/>
                    </a:ext>
                  </a:extLst>
                </a:gridCol>
                <a:gridCol w="1143000">
                  <a:extLst>
                    <a:ext uri="{9D8B030D-6E8A-4147-A177-3AD203B41FA5}">
                      <a16:colId xmlns:a16="http://schemas.microsoft.com/office/drawing/2014/main" val="738085525"/>
                    </a:ext>
                  </a:extLst>
                </a:gridCol>
                <a:gridCol w="1028700">
                  <a:extLst>
                    <a:ext uri="{9D8B030D-6E8A-4147-A177-3AD203B41FA5}">
                      <a16:colId xmlns:a16="http://schemas.microsoft.com/office/drawing/2014/main" val="1224992247"/>
                    </a:ext>
                  </a:extLst>
                </a:gridCol>
                <a:gridCol w="1113162">
                  <a:extLst>
                    <a:ext uri="{9D8B030D-6E8A-4147-A177-3AD203B41FA5}">
                      <a16:colId xmlns:a16="http://schemas.microsoft.com/office/drawing/2014/main" val="3203353273"/>
                    </a:ext>
                  </a:extLst>
                </a:gridCol>
                <a:gridCol w="982339">
                  <a:extLst>
                    <a:ext uri="{9D8B030D-6E8A-4147-A177-3AD203B41FA5}">
                      <a16:colId xmlns:a16="http://schemas.microsoft.com/office/drawing/2014/main" val="2558590959"/>
                    </a:ext>
                  </a:extLst>
                </a:gridCol>
              </a:tblGrid>
              <a:tr h="325305">
                <a:tc gridSpan="8">
                  <a:txBody>
                    <a:bodyPr/>
                    <a:lstStyle/>
                    <a:p>
                      <a:pPr algn="l"/>
                      <a:r>
                        <a:rPr lang="en-GB" sz="1800" dirty="0"/>
                        <a:t>Pooled Average Characteristics Across Multiply Imputed Dataset Analyses</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600" dirty="0"/>
                    </a:p>
                  </a:txBody>
                  <a:tcPr anchor="ct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GB" sz="16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3699726"/>
                  </a:ext>
                </a:extLst>
              </a:tr>
              <a:tr h="325305">
                <a:tc rowSpan="2">
                  <a:txBody>
                    <a:bodyPr/>
                    <a:lstStyle/>
                    <a:p>
                      <a:pPr algn="ctr"/>
                      <a:r>
                        <a:rPr lang="en-GB" sz="1600" dirty="0"/>
                        <a:t>Observation Group</a:t>
                      </a:r>
                    </a:p>
                  </a:txBody>
                  <a:tcPr anchor="ct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GB" sz="1600" dirty="0"/>
                        <a:t>All</a:t>
                      </a:r>
                    </a:p>
                  </a:txBody>
                  <a:tcPr anchor="ct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6">
                  <a:txBody>
                    <a:bodyPr/>
                    <a:lstStyle/>
                    <a:p>
                      <a:pPr algn="ctr"/>
                      <a:r>
                        <a:rPr lang="en-GB" sz="1600" dirty="0"/>
                        <a:t>UI Receipt</a:t>
                      </a:r>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GB"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GB"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GB"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GB"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GB"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39002916"/>
                  </a:ext>
                </a:extLst>
              </a:tr>
              <a:tr h="515067">
                <a:tc vMerge="1">
                  <a:txBody>
                    <a:bodyPr/>
                    <a:lstStyle/>
                    <a:p>
                      <a:pPr algn="ctr"/>
                      <a:r>
                        <a:rPr lang="en-GB" dirty="0"/>
                        <a:t>Observation Group</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ctr"/>
                      <a:r>
                        <a:rPr lang="en-GB" dirty="0"/>
                        <a:t>All</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t>No</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t>Yes</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t>&lt; Med. Max Dur.</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Calibri" panose="020F0502020204030204" pitchFamily="34" charset="0"/>
                          <a:ea typeface="Calibri" panose="020F0502020204030204" pitchFamily="34" charset="0"/>
                          <a:cs typeface="Calibri" panose="020F0502020204030204" pitchFamily="34" charset="0"/>
                        </a:rPr>
                        <a:t>≥ Med. Max Dur.</a:t>
                      </a:r>
                      <a:endParaRPr lang="en-GB"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t>&lt; Med. Max Ben.</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Calibri" panose="020F0502020204030204" pitchFamily="34" charset="0"/>
                          <a:ea typeface="Calibri" panose="020F0502020204030204" pitchFamily="34" charset="0"/>
                          <a:cs typeface="Calibri" panose="020F0502020204030204" pitchFamily="34" charset="0"/>
                        </a:rPr>
                        <a:t>≥ Med. Max Ben.</a:t>
                      </a:r>
                      <a:endParaRPr lang="en-GB"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66045640"/>
                  </a:ext>
                </a:extLst>
              </a:tr>
              <a:tr h="329679">
                <a:tc>
                  <a:txBody>
                    <a:bodyPr/>
                    <a:lstStyle/>
                    <a:p>
                      <a:pPr algn="ctr"/>
                      <a:r>
                        <a:rPr lang="en-GB" sz="1600" dirty="0"/>
                        <a:t>Matched Exposed (N) </a:t>
                      </a:r>
                    </a:p>
                  </a:txBody>
                  <a:tcPr anchor="ctr">
                    <a:lnT w="12700" cap="flat" cmpd="sng" algn="ctr">
                      <a:solidFill>
                        <a:schemeClr val="bg1"/>
                      </a:solidFill>
                      <a:prstDash val="solid"/>
                      <a:round/>
                      <a:headEnd type="none" w="med" len="med"/>
                      <a:tailEnd type="none" w="med" len="med"/>
                    </a:lnT>
                  </a:tcPr>
                </a:tc>
                <a:tc>
                  <a:txBody>
                    <a:bodyPr/>
                    <a:lstStyle/>
                    <a:p>
                      <a:pPr algn="ctr"/>
                      <a:r>
                        <a:rPr lang="en-GB" sz="1600" dirty="0"/>
                        <a:t>2581</a:t>
                      </a:r>
                    </a:p>
                  </a:txBody>
                  <a:tcPr anchor="ctr">
                    <a:lnT w="12700" cap="flat" cmpd="sng" algn="ctr">
                      <a:solidFill>
                        <a:schemeClr val="bg1"/>
                      </a:solidFill>
                      <a:prstDash val="solid"/>
                      <a:round/>
                      <a:headEnd type="none" w="med" len="med"/>
                      <a:tailEnd type="none" w="med" len="med"/>
                    </a:lnT>
                  </a:tcPr>
                </a:tc>
                <a:tc>
                  <a:txBody>
                    <a:bodyPr/>
                    <a:lstStyle/>
                    <a:p>
                      <a:pPr algn="ctr"/>
                      <a:r>
                        <a:rPr lang="en-GB" sz="1600" dirty="0"/>
                        <a:t>2236</a:t>
                      </a:r>
                    </a:p>
                  </a:txBody>
                  <a:tcPr anchor="ctr">
                    <a:lnT w="12700" cap="flat" cmpd="sng" algn="ctr">
                      <a:solidFill>
                        <a:schemeClr val="bg1"/>
                      </a:solidFill>
                      <a:prstDash val="solid"/>
                      <a:round/>
                      <a:headEnd type="none" w="med" len="med"/>
                      <a:tailEnd type="none" w="med" len="med"/>
                    </a:lnT>
                  </a:tcPr>
                </a:tc>
                <a:tc>
                  <a:txBody>
                    <a:bodyPr/>
                    <a:lstStyle/>
                    <a:p>
                      <a:pPr algn="ctr"/>
                      <a:r>
                        <a:rPr lang="en-GB" sz="1600" dirty="0"/>
                        <a:t>346</a:t>
                      </a:r>
                    </a:p>
                  </a:txBody>
                  <a:tcPr anchor="ctr">
                    <a:lnT w="12700" cap="flat" cmpd="sng" algn="ctr">
                      <a:solidFill>
                        <a:schemeClr val="bg1"/>
                      </a:solidFill>
                      <a:prstDash val="solid"/>
                      <a:round/>
                      <a:headEnd type="none" w="med" len="med"/>
                      <a:tailEnd type="none" w="med" len="med"/>
                    </a:lnT>
                  </a:tcPr>
                </a:tc>
                <a:tc>
                  <a:txBody>
                    <a:bodyPr/>
                    <a:lstStyle/>
                    <a:p>
                      <a:pPr algn="ctr"/>
                      <a:r>
                        <a:rPr lang="en-GB" sz="1600" dirty="0"/>
                        <a:t>8</a:t>
                      </a:r>
                    </a:p>
                  </a:txBody>
                  <a:tcPr anchor="ctr">
                    <a:lnT w="12700" cap="flat" cmpd="sng" algn="ctr">
                      <a:solidFill>
                        <a:schemeClr val="bg1"/>
                      </a:solidFill>
                      <a:prstDash val="solid"/>
                      <a:round/>
                      <a:headEnd type="none" w="med" len="med"/>
                      <a:tailEnd type="none" w="med" len="med"/>
                    </a:lnT>
                  </a:tcPr>
                </a:tc>
                <a:tc>
                  <a:txBody>
                    <a:bodyPr/>
                    <a:lstStyle/>
                    <a:p>
                      <a:pPr algn="ctr"/>
                      <a:r>
                        <a:rPr lang="en-GB" sz="1600" dirty="0"/>
                        <a:t>338</a:t>
                      </a:r>
                    </a:p>
                  </a:txBody>
                  <a:tcPr anchor="ctr">
                    <a:lnT w="12700" cap="flat" cmpd="sng" algn="ctr">
                      <a:solidFill>
                        <a:schemeClr val="bg1"/>
                      </a:solidFill>
                      <a:prstDash val="solid"/>
                      <a:round/>
                      <a:headEnd type="none" w="med" len="med"/>
                      <a:tailEnd type="none" w="med" len="med"/>
                    </a:lnT>
                  </a:tcPr>
                </a:tc>
                <a:tc>
                  <a:txBody>
                    <a:bodyPr/>
                    <a:lstStyle/>
                    <a:p>
                      <a:pPr algn="ctr"/>
                      <a:r>
                        <a:rPr lang="en-GB" sz="1600" dirty="0"/>
                        <a:t>139</a:t>
                      </a:r>
                    </a:p>
                  </a:txBody>
                  <a:tcPr anchor="ctr">
                    <a:lnT w="12700" cap="flat" cmpd="sng" algn="ctr">
                      <a:solidFill>
                        <a:schemeClr val="bg1"/>
                      </a:solidFill>
                      <a:prstDash val="solid"/>
                      <a:round/>
                      <a:headEnd type="none" w="med" len="med"/>
                      <a:tailEnd type="none" w="med" len="med"/>
                    </a:lnT>
                  </a:tcPr>
                </a:tc>
                <a:tc>
                  <a:txBody>
                    <a:bodyPr/>
                    <a:lstStyle/>
                    <a:p>
                      <a:pPr algn="ctr"/>
                      <a:r>
                        <a:rPr lang="en-GB" sz="1600" dirty="0"/>
                        <a:t>212</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39465407"/>
                  </a:ext>
                </a:extLst>
              </a:tr>
              <a:tr h="329679">
                <a:tc>
                  <a:txBody>
                    <a:bodyPr/>
                    <a:lstStyle/>
                    <a:p>
                      <a:pPr algn="ctr"/>
                      <a:r>
                        <a:rPr lang="en-GB" sz="1600" dirty="0"/>
                        <a:t>Unmatched Exposed (N) </a:t>
                      </a:r>
                    </a:p>
                  </a:txBody>
                  <a:tcPr anchor="ctr"/>
                </a:tc>
                <a:tc>
                  <a:txBody>
                    <a:bodyPr/>
                    <a:lstStyle/>
                    <a:p>
                      <a:pPr algn="ctr"/>
                      <a:r>
                        <a:rPr lang="en-GB" sz="1600" dirty="0"/>
                        <a:t>657</a:t>
                      </a:r>
                    </a:p>
                  </a:txBody>
                  <a:tcPr anchor="ctr"/>
                </a:tc>
                <a:tc>
                  <a:txBody>
                    <a:bodyPr/>
                    <a:lstStyle/>
                    <a:p>
                      <a:pPr algn="ctr"/>
                      <a:r>
                        <a:rPr lang="en-GB" sz="1600" dirty="0"/>
                        <a:t>-</a:t>
                      </a:r>
                    </a:p>
                  </a:txBody>
                  <a:tcPr anchor="ctr"/>
                </a:tc>
                <a:tc>
                  <a:txBody>
                    <a:bodyPr/>
                    <a:lstStyle/>
                    <a:p>
                      <a:pPr algn="ctr"/>
                      <a:r>
                        <a:rPr lang="en-GB" sz="1600" dirty="0"/>
                        <a:t>-</a:t>
                      </a:r>
                    </a:p>
                  </a:txBody>
                  <a:tcPr anchor="ctr"/>
                </a:tc>
                <a:tc>
                  <a:txBody>
                    <a:bodyPr/>
                    <a:lstStyle/>
                    <a:p>
                      <a:pPr algn="ctr"/>
                      <a:r>
                        <a:rPr lang="en-GB" sz="1600" dirty="0"/>
                        <a:t>-</a:t>
                      </a:r>
                    </a:p>
                  </a:txBody>
                  <a:tcPr anchor="ctr"/>
                </a:tc>
                <a:tc>
                  <a:txBody>
                    <a:bodyPr/>
                    <a:lstStyle/>
                    <a:p>
                      <a:pPr algn="ctr"/>
                      <a:r>
                        <a:rPr lang="en-GB" sz="1600" dirty="0"/>
                        <a:t>-</a:t>
                      </a:r>
                    </a:p>
                  </a:txBody>
                  <a:tcPr anchor="ctr"/>
                </a:tc>
                <a:tc>
                  <a:txBody>
                    <a:bodyPr/>
                    <a:lstStyle/>
                    <a:p>
                      <a:pPr algn="ctr"/>
                      <a:r>
                        <a:rPr lang="en-GB" sz="1600" dirty="0"/>
                        <a:t>-</a:t>
                      </a:r>
                    </a:p>
                  </a:txBody>
                  <a:tcPr anchor="ctr"/>
                </a:tc>
                <a:tc>
                  <a:txBody>
                    <a:bodyPr/>
                    <a:lstStyle/>
                    <a:p>
                      <a:pPr algn="ctr"/>
                      <a:r>
                        <a:rPr lang="en-GB" sz="1600" dirty="0"/>
                        <a:t>-</a:t>
                      </a:r>
                    </a:p>
                  </a:txBody>
                  <a:tcPr anchor="ctr"/>
                </a:tc>
                <a:extLst>
                  <a:ext uri="{0D108BD9-81ED-4DB2-BD59-A6C34878D82A}">
                    <a16:rowId xmlns:a16="http://schemas.microsoft.com/office/drawing/2014/main" val="1956918919"/>
                  </a:ext>
                </a:extLst>
              </a:tr>
              <a:tr h="747746">
                <a:tc>
                  <a:txBody>
                    <a:bodyPr/>
                    <a:lstStyle/>
                    <a:p>
                      <a:pPr algn="ctr"/>
                      <a:r>
                        <a:rPr lang="en-GB" sz="1600" dirty="0"/>
                        <a:t>Matched Unexposed Per Exposed  </a:t>
                      </a:r>
                    </a:p>
                    <a:p>
                      <a:pPr algn="ctr"/>
                      <a:r>
                        <a:rPr lang="en-GB" sz="1600" dirty="0"/>
                        <a:t>(Median N [IQR])</a:t>
                      </a:r>
                    </a:p>
                  </a:txBody>
                  <a:tcPr anchor="ctr">
                    <a:lnB w="12700" cap="flat" cmpd="sng" algn="ctr">
                      <a:solidFill>
                        <a:schemeClr val="tx1"/>
                      </a:solidFill>
                      <a:prstDash val="solid"/>
                      <a:round/>
                      <a:headEnd type="none" w="med" len="med"/>
                      <a:tailEnd type="none" w="med" len="med"/>
                    </a:lnB>
                  </a:tcPr>
                </a:tc>
                <a:tc>
                  <a:txBody>
                    <a:bodyPr/>
                    <a:lstStyle/>
                    <a:p>
                      <a:pPr algn="ctr"/>
                      <a:r>
                        <a:rPr lang="en-GB" sz="1600" dirty="0"/>
                        <a:t>40 </a:t>
                      </a:r>
                    </a:p>
                    <a:p>
                      <a:pPr algn="ctr"/>
                      <a:r>
                        <a:rPr lang="en-GB" sz="1600" dirty="0"/>
                        <a:t>[7, 104]</a:t>
                      </a:r>
                    </a:p>
                  </a:txBody>
                  <a:tcPr anchor="ctr">
                    <a:lnB w="12700" cap="flat" cmpd="sng" algn="ctr">
                      <a:solidFill>
                        <a:schemeClr val="tx1"/>
                      </a:solidFill>
                      <a:prstDash val="solid"/>
                      <a:round/>
                      <a:headEnd type="none" w="med" len="med"/>
                      <a:tailEnd type="none" w="med" len="med"/>
                    </a:lnB>
                  </a:tcPr>
                </a:tc>
                <a:tc>
                  <a:txBody>
                    <a:bodyPr/>
                    <a:lstStyle/>
                    <a:p>
                      <a:pPr algn="ctr"/>
                      <a:r>
                        <a:rPr lang="en-GB" sz="1600" dirty="0"/>
                        <a:t>74 </a:t>
                      </a:r>
                    </a:p>
                    <a:p>
                      <a:pPr algn="ctr"/>
                      <a:r>
                        <a:rPr lang="en-GB" sz="1600" dirty="0"/>
                        <a:t>[20, 112]</a:t>
                      </a:r>
                    </a:p>
                  </a:txBody>
                  <a:tcPr anchor="ctr">
                    <a:lnB w="12700" cap="flat" cmpd="sng" algn="ctr">
                      <a:solidFill>
                        <a:schemeClr val="tx1"/>
                      </a:solidFill>
                      <a:prstDash val="solid"/>
                      <a:round/>
                      <a:headEnd type="none" w="med" len="med"/>
                      <a:tailEnd type="none" w="med" len="med"/>
                    </a:lnB>
                  </a:tcPr>
                </a:tc>
                <a:tc>
                  <a:txBody>
                    <a:bodyPr/>
                    <a:lstStyle/>
                    <a:p>
                      <a:pPr algn="ctr"/>
                      <a:r>
                        <a:rPr lang="en-GB" sz="1600" dirty="0"/>
                        <a:t>86 </a:t>
                      </a:r>
                    </a:p>
                    <a:p>
                      <a:pPr algn="ctr"/>
                      <a:r>
                        <a:rPr lang="en-GB" sz="1600" dirty="0"/>
                        <a:t>[28, 116]</a:t>
                      </a:r>
                    </a:p>
                  </a:txBody>
                  <a:tcPr anchor="ctr">
                    <a:lnB w="12700" cap="flat" cmpd="sng" algn="ctr">
                      <a:solidFill>
                        <a:schemeClr val="tx1"/>
                      </a:solidFill>
                      <a:prstDash val="solid"/>
                      <a:round/>
                      <a:headEnd type="none" w="med" len="med"/>
                      <a:tailEnd type="none" w="med" len="med"/>
                    </a:lnB>
                  </a:tcPr>
                </a:tc>
                <a:tc>
                  <a:txBody>
                    <a:bodyPr/>
                    <a:lstStyle/>
                    <a:p>
                      <a:pPr algn="ctr"/>
                      <a:r>
                        <a:rPr lang="en-GB" sz="1600" dirty="0"/>
                        <a:t>84</a:t>
                      </a:r>
                    </a:p>
                    <a:p>
                      <a:pPr algn="ctr"/>
                      <a:r>
                        <a:rPr lang="en-GB" sz="1600" dirty="0"/>
                        <a:t>[49, 93]</a:t>
                      </a:r>
                    </a:p>
                  </a:txBody>
                  <a:tcPr anchor="ctr">
                    <a:lnB w="12700" cap="flat" cmpd="sng" algn="ctr">
                      <a:solidFill>
                        <a:schemeClr val="tx1"/>
                      </a:solidFill>
                      <a:prstDash val="solid"/>
                      <a:round/>
                      <a:headEnd type="none" w="med" len="med"/>
                      <a:tailEnd type="none" w="med" len="med"/>
                    </a:lnB>
                  </a:tcPr>
                </a:tc>
                <a:tc>
                  <a:txBody>
                    <a:bodyPr/>
                    <a:lstStyle/>
                    <a:p>
                      <a:pPr algn="ctr"/>
                      <a:r>
                        <a:rPr lang="en-GB" sz="1600" dirty="0"/>
                        <a:t>86</a:t>
                      </a:r>
                    </a:p>
                    <a:p>
                      <a:pPr algn="ctr"/>
                      <a:r>
                        <a:rPr lang="en-GB" sz="1600" dirty="0"/>
                        <a:t>[28, 116]</a:t>
                      </a:r>
                    </a:p>
                  </a:txBody>
                  <a:tcPr anchor="ctr">
                    <a:lnB w="12700" cap="flat" cmpd="sng" algn="ctr">
                      <a:solidFill>
                        <a:schemeClr val="tx1"/>
                      </a:solidFill>
                      <a:prstDash val="solid"/>
                      <a:round/>
                      <a:headEnd type="none" w="med" len="med"/>
                      <a:tailEnd type="none" w="med" len="med"/>
                    </a:lnB>
                  </a:tcPr>
                </a:tc>
                <a:tc>
                  <a:txBody>
                    <a:bodyPr/>
                    <a:lstStyle/>
                    <a:p>
                      <a:pPr algn="ctr"/>
                      <a:r>
                        <a:rPr lang="en-GB" sz="1600" dirty="0"/>
                        <a:t>77</a:t>
                      </a:r>
                    </a:p>
                    <a:p>
                      <a:pPr algn="ctr"/>
                      <a:r>
                        <a:rPr lang="en-GB" sz="1600" dirty="0"/>
                        <a:t>[21, 101]</a:t>
                      </a:r>
                    </a:p>
                  </a:txBody>
                  <a:tcPr anchor="ctr">
                    <a:lnB w="12700" cap="flat" cmpd="sng" algn="ctr">
                      <a:solidFill>
                        <a:schemeClr val="tx1"/>
                      </a:solidFill>
                      <a:prstDash val="solid"/>
                      <a:round/>
                      <a:headEnd type="none" w="med" len="med"/>
                      <a:tailEnd type="none" w="med" len="med"/>
                    </a:lnB>
                  </a:tcPr>
                </a:tc>
                <a:tc>
                  <a:txBody>
                    <a:bodyPr/>
                    <a:lstStyle/>
                    <a:p>
                      <a:pPr algn="ctr"/>
                      <a:r>
                        <a:rPr lang="en-GB" sz="1600" dirty="0"/>
                        <a:t>90</a:t>
                      </a:r>
                    </a:p>
                    <a:p>
                      <a:pPr algn="ctr"/>
                      <a:r>
                        <a:rPr lang="en-GB" sz="1600" dirty="0"/>
                        <a:t>[37, 129]</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488293"/>
                  </a:ext>
                </a:extLst>
              </a:tr>
              <a:tr h="753552">
                <a:tc gridSpan="8">
                  <a:txBody>
                    <a:bodyPr/>
                    <a:lstStyle/>
                    <a:p>
                      <a:pPr algn="l"/>
                      <a:r>
                        <a:rPr lang="en-GB" sz="1600" dirty="0"/>
                        <a:t>PS matching approaches also consider covariate history. Set sizes shown are pre-refinement, with all sets restricted to the 10 most-similar unexposed units per exposed unit after refinement. Maximum UI duration and benefit amount are state-level factors, not reflective of the duration and benefit received. 2001-2017 Median State Maximum UI Duration: 26 weeks. 2001-2017 Median State Maximum UI Benefit for those with dependents: $390/week. </a:t>
                      </a:r>
                    </a:p>
                  </a:txBody>
                  <a:tcP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20000"/>
                      </a:schemeClr>
                    </a:solidFill>
                  </a:tcPr>
                </a:tc>
                <a:tc hMerge="1">
                  <a:txBody>
                    <a:bodyPr/>
                    <a:lstStyle/>
                    <a:p>
                      <a:pPr algn="ctr"/>
                      <a:endParaRPr lang="en-GB" dirty="0"/>
                    </a:p>
                  </a:txBody>
                  <a:tcPr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20000"/>
                      </a:schemeClr>
                    </a:solidFill>
                  </a:tcPr>
                </a:tc>
                <a:tc hMerge="1">
                  <a:txBody>
                    <a:bodyPr/>
                    <a:lstStyle/>
                    <a:p>
                      <a:endParaRPr lang="en-GB"/>
                    </a:p>
                  </a:txBody>
                  <a:tcPr/>
                </a:tc>
                <a:tc hMerge="1">
                  <a:txBody>
                    <a:bodyPr/>
                    <a:lstStyle/>
                    <a:p>
                      <a:endParaRPr lang="en-GB"/>
                    </a:p>
                  </a:txBody>
                  <a:tcPr/>
                </a:tc>
                <a:tc hMerge="1">
                  <a:txBody>
                    <a:bodyPr/>
                    <a:lstStyle/>
                    <a:p>
                      <a:pPr algn="l"/>
                      <a:endParaRPr lang="en-GB" dirty="0"/>
                    </a:p>
                  </a:txBody>
                  <a:tcPr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20000"/>
                      </a:schemeClr>
                    </a:solidFill>
                  </a:tcPr>
                </a:tc>
                <a:tc hMerge="1">
                  <a:txBody>
                    <a:bodyPr/>
                    <a:lstStyle/>
                    <a:p>
                      <a:pPr algn="l"/>
                      <a:endParaRPr lang="en-GB" dirty="0"/>
                    </a:p>
                  </a:txBody>
                  <a:tcPr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20000"/>
                      </a:schemeClr>
                    </a:solidFill>
                  </a:tcPr>
                </a:tc>
                <a:tc hMerge="1">
                  <a:txBody>
                    <a:bodyPr/>
                    <a:lstStyle/>
                    <a:p>
                      <a:pPr algn="l"/>
                      <a:endParaRPr lang="en-GB" dirty="0"/>
                    </a:p>
                  </a:txBody>
                  <a:tcPr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20000"/>
                      </a:schemeClr>
                    </a:solidFill>
                  </a:tcPr>
                </a:tc>
                <a:tc hMerge="1">
                  <a:txBody>
                    <a:bodyPr/>
                    <a:lstStyle/>
                    <a:p>
                      <a:pPr algn="l"/>
                      <a:endParaRPr lang="en-GB" dirty="0"/>
                    </a:p>
                  </a:txBody>
                  <a:tcPr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831193126"/>
                  </a:ext>
                </a:extLst>
              </a:tr>
            </a:tbl>
          </a:graphicData>
        </a:graphic>
      </p:graphicFrame>
      <p:sp>
        <p:nvSpPr>
          <p:cNvPr id="7" name="Slide Number Placeholder 6">
            <a:extLst>
              <a:ext uri="{FF2B5EF4-FFF2-40B4-BE49-F238E27FC236}">
                <a16:creationId xmlns:a16="http://schemas.microsoft.com/office/drawing/2014/main" id="{EEA9493A-D3D9-2870-FBD5-654254FD8042}"/>
              </a:ext>
            </a:extLst>
          </p:cNvPr>
          <p:cNvSpPr>
            <a:spLocks noGrp="1"/>
          </p:cNvSpPr>
          <p:nvPr>
            <p:ph type="sldNum" sz="quarter" idx="12"/>
          </p:nvPr>
        </p:nvSpPr>
        <p:spPr/>
        <p:txBody>
          <a:bodyPr/>
          <a:lstStyle/>
          <a:p>
            <a:fld id="{E7A00BB6-B2AA-4922-9FB3-611F6AF71C70}" type="slidenum">
              <a:rPr lang="en-GB" smtClean="0"/>
              <a:t>23</a:t>
            </a:fld>
            <a:endParaRPr lang="en-GB"/>
          </a:p>
        </p:txBody>
      </p:sp>
    </p:spTree>
    <p:extLst>
      <p:ext uri="{BB962C8B-B14F-4D97-AF65-F5344CB8AC3E}">
        <p14:creationId xmlns:p14="http://schemas.microsoft.com/office/powerpoint/2010/main" val="257022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99AB-E6B4-D552-A19F-C56CCCCC4AE9}"/>
              </a:ext>
            </a:extLst>
          </p:cNvPr>
          <p:cNvSpPr>
            <a:spLocks noGrp="1"/>
          </p:cNvSpPr>
          <p:nvPr>
            <p:ph type="title"/>
          </p:nvPr>
        </p:nvSpPr>
        <p:spPr/>
        <p:txBody>
          <a:bodyPr/>
          <a:lstStyle/>
          <a:p>
            <a:r>
              <a:rPr lang="en-GB" dirty="0"/>
              <a:t>Matched Set Covariate Balance</a:t>
            </a:r>
          </a:p>
        </p:txBody>
      </p:sp>
      <p:sp>
        <p:nvSpPr>
          <p:cNvPr id="3" name="Content Placeholder 2">
            <a:extLst>
              <a:ext uri="{FF2B5EF4-FFF2-40B4-BE49-F238E27FC236}">
                <a16:creationId xmlns:a16="http://schemas.microsoft.com/office/drawing/2014/main" id="{6165FD5F-9B4A-73D6-A07E-FB9A92940B0D}"/>
              </a:ext>
            </a:extLst>
          </p:cNvPr>
          <p:cNvSpPr>
            <a:spLocks noGrp="1"/>
          </p:cNvSpPr>
          <p:nvPr>
            <p:ph idx="1"/>
          </p:nvPr>
        </p:nvSpPr>
        <p:spPr>
          <a:xfrm>
            <a:off x="838199" y="1447483"/>
            <a:ext cx="11028681" cy="3227387"/>
          </a:xfrm>
        </p:spPr>
        <p:txBody>
          <a:bodyPr>
            <a:normAutofit/>
          </a:bodyPr>
          <a:lstStyle/>
          <a:p>
            <a:pPr marL="0" indent="0">
              <a:buNone/>
            </a:pPr>
            <a:r>
              <a:rPr lang="en-GB" sz="2400" dirty="0"/>
              <a:t>We determined which refinement approach to use and the and number of unexposed observations per exposed observation to include in refined sets by examining which combination provided the best within-set covariate balance between exposed and exposed observations. From this, chose propensity score matching (PSM) with up to 10 unexposed observations per ‘newly exposed’ observation. </a:t>
            </a:r>
          </a:p>
        </p:txBody>
      </p:sp>
      <p:sp>
        <p:nvSpPr>
          <p:cNvPr id="9" name="Slide Number Placeholder 8">
            <a:extLst>
              <a:ext uri="{FF2B5EF4-FFF2-40B4-BE49-F238E27FC236}">
                <a16:creationId xmlns:a16="http://schemas.microsoft.com/office/drawing/2014/main" id="{FA62D40C-941D-53EF-A9FC-A0249C990E0F}"/>
              </a:ext>
            </a:extLst>
          </p:cNvPr>
          <p:cNvSpPr>
            <a:spLocks noGrp="1"/>
          </p:cNvSpPr>
          <p:nvPr>
            <p:ph type="sldNum" sz="quarter" idx="12"/>
          </p:nvPr>
        </p:nvSpPr>
        <p:spPr/>
        <p:txBody>
          <a:bodyPr/>
          <a:lstStyle/>
          <a:p>
            <a:fld id="{E7A00BB6-B2AA-4922-9FB3-611F6AF71C70}" type="slidenum">
              <a:rPr lang="en-GB" smtClean="0"/>
              <a:t>24</a:t>
            </a:fld>
            <a:endParaRPr lang="en-GB"/>
          </a:p>
        </p:txBody>
      </p:sp>
      <p:pic>
        <p:nvPicPr>
          <p:cNvPr id="5" name="Picture 4">
            <a:extLst>
              <a:ext uri="{FF2B5EF4-FFF2-40B4-BE49-F238E27FC236}">
                <a16:creationId xmlns:a16="http://schemas.microsoft.com/office/drawing/2014/main" id="{EBD8C47F-8B97-86D0-E187-9A4A63919F18}"/>
              </a:ext>
            </a:extLst>
          </p:cNvPr>
          <p:cNvPicPr>
            <a:picLocks noChangeAspect="1"/>
          </p:cNvPicPr>
          <p:nvPr/>
        </p:nvPicPr>
        <p:blipFill>
          <a:blip r:embed="rId2"/>
          <a:stretch>
            <a:fillRect/>
          </a:stretch>
        </p:blipFill>
        <p:spPr>
          <a:xfrm>
            <a:off x="3171983" y="3254452"/>
            <a:ext cx="5294238" cy="3467023"/>
          </a:xfrm>
          <a:prstGeom prst="rect">
            <a:avLst/>
          </a:prstGeom>
        </p:spPr>
      </p:pic>
    </p:spTree>
    <p:extLst>
      <p:ext uri="{BB962C8B-B14F-4D97-AF65-F5344CB8AC3E}">
        <p14:creationId xmlns:p14="http://schemas.microsoft.com/office/powerpoint/2010/main" val="924913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5FD5F-9B4A-73D6-A07E-FB9A92940B0D}"/>
              </a:ext>
            </a:extLst>
          </p:cNvPr>
          <p:cNvSpPr>
            <a:spLocks noGrp="1"/>
          </p:cNvSpPr>
          <p:nvPr>
            <p:ph idx="1"/>
          </p:nvPr>
        </p:nvSpPr>
        <p:spPr>
          <a:xfrm>
            <a:off x="838199" y="1447483"/>
            <a:ext cx="10515601" cy="5045392"/>
          </a:xfrm>
        </p:spPr>
        <p:txBody>
          <a:bodyPr>
            <a:normAutofit/>
          </a:bodyPr>
          <a:lstStyle/>
          <a:p>
            <a:pPr marL="0" indent="0" algn="just">
              <a:buNone/>
            </a:pPr>
            <a:r>
              <a:rPr lang="en-GB" sz="2400" dirty="0"/>
              <a:t>We rely on the parallel trends assumption pre-exposure. Below shows the standardized deviation in mean covariate differences between newly unemployed and consistently employed observations over time for continuous variables (family income, family wealth, months unemployed pre-interview, baseline EQ, and subsequent EQ). We observe small differences between exposure groups before and after refinement, with better balance after refinement.</a:t>
            </a:r>
          </a:p>
        </p:txBody>
      </p:sp>
      <p:sp>
        <p:nvSpPr>
          <p:cNvPr id="2" name="Title 1">
            <a:extLst>
              <a:ext uri="{FF2B5EF4-FFF2-40B4-BE49-F238E27FC236}">
                <a16:creationId xmlns:a16="http://schemas.microsoft.com/office/drawing/2014/main" id="{3F4099AB-E6B4-D552-A19F-C56CCCCC4AE9}"/>
              </a:ext>
            </a:extLst>
          </p:cNvPr>
          <p:cNvSpPr>
            <a:spLocks noGrp="1"/>
          </p:cNvSpPr>
          <p:nvPr>
            <p:ph type="title"/>
          </p:nvPr>
        </p:nvSpPr>
        <p:spPr/>
        <p:txBody>
          <a:bodyPr/>
          <a:lstStyle/>
          <a:p>
            <a:r>
              <a:rPr lang="en-GB" dirty="0"/>
              <a:t>Parallel Trends Assumption Pre-Post Refining</a:t>
            </a:r>
          </a:p>
        </p:txBody>
      </p:sp>
      <p:sp>
        <p:nvSpPr>
          <p:cNvPr id="9" name="TextBox 8">
            <a:extLst>
              <a:ext uri="{FF2B5EF4-FFF2-40B4-BE49-F238E27FC236}">
                <a16:creationId xmlns:a16="http://schemas.microsoft.com/office/drawing/2014/main" id="{BE34B7BA-32F6-21DE-7E10-A08EAF867935}"/>
              </a:ext>
            </a:extLst>
          </p:cNvPr>
          <p:cNvSpPr txBox="1"/>
          <p:nvPr/>
        </p:nvSpPr>
        <p:spPr>
          <a:xfrm>
            <a:off x="7258320" y="3543583"/>
            <a:ext cx="2199467" cy="400110"/>
          </a:xfrm>
          <a:prstGeom prst="rect">
            <a:avLst/>
          </a:prstGeom>
          <a:noFill/>
        </p:spPr>
        <p:txBody>
          <a:bodyPr wrap="square">
            <a:spAutoFit/>
          </a:bodyPr>
          <a:lstStyle/>
          <a:p>
            <a:pPr marL="0" indent="0">
              <a:spcBef>
                <a:spcPts val="1800"/>
              </a:spcBef>
              <a:buNone/>
            </a:pPr>
            <a:r>
              <a:rPr lang="en-GB" sz="2000" u="sng" dirty="0"/>
              <a:t>Post-Refinement</a:t>
            </a:r>
          </a:p>
        </p:txBody>
      </p:sp>
      <p:sp>
        <p:nvSpPr>
          <p:cNvPr id="11" name="TextBox 10">
            <a:extLst>
              <a:ext uri="{FF2B5EF4-FFF2-40B4-BE49-F238E27FC236}">
                <a16:creationId xmlns:a16="http://schemas.microsoft.com/office/drawing/2014/main" id="{12E1E3E8-12B9-166E-230F-D8CB84A11157}"/>
              </a:ext>
            </a:extLst>
          </p:cNvPr>
          <p:cNvSpPr txBox="1"/>
          <p:nvPr/>
        </p:nvSpPr>
        <p:spPr>
          <a:xfrm>
            <a:off x="2734214" y="3549712"/>
            <a:ext cx="2199467" cy="400110"/>
          </a:xfrm>
          <a:prstGeom prst="rect">
            <a:avLst/>
          </a:prstGeom>
          <a:noFill/>
        </p:spPr>
        <p:txBody>
          <a:bodyPr wrap="square">
            <a:spAutoFit/>
          </a:bodyPr>
          <a:lstStyle/>
          <a:p>
            <a:pPr marL="0" indent="0">
              <a:spcBef>
                <a:spcPts val="1800"/>
              </a:spcBef>
              <a:buNone/>
            </a:pPr>
            <a:r>
              <a:rPr lang="en-GB" sz="2000" u="sng" dirty="0"/>
              <a:t>Pre-Refinement</a:t>
            </a:r>
          </a:p>
        </p:txBody>
      </p:sp>
      <p:sp>
        <p:nvSpPr>
          <p:cNvPr id="14" name="Slide Number Placeholder 13">
            <a:extLst>
              <a:ext uri="{FF2B5EF4-FFF2-40B4-BE49-F238E27FC236}">
                <a16:creationId xmlns:a16="http://schemas.microsoft.com/office/drawing/2014/main" id="{30A86B2D-6479-445F-4225-439B8A9A7E3B}"/>
              </a:ext>
            </a:extLst>
          </p:cNvPr>
          <p:cNvSpPr>
            <a:spLocks noGrp="1"/>
          </p:cNvSpPr>
          <p:nvPr>
            <p:ph type="sldNum" sz="quarter" idx="12"/>
          </p:nvPr>
        </p:nvSpPr>
        <p:spPr/>
        <p:txBody>
          <a:bodyPr/>
          <a:lstStyle/>
          <a:p>
            <a:fld id="{E7A00BB6-B2AA-4922-9FB3-611F6AF71C70}" type="slidenum">
              <a:rPr lang="en-GB" smtClean="0"/>
              <a:t>25</a:t>
            </a:fld>
            <a:endParaRPr lang="en-GB"/>
          </a:p>
        </p:txBody>
      </p:sp>
      <p:pic>
        <p:nvPicPr>
          <p:cNvPr id="6" name="Picture 5">
            <a:extLst>
              <a:ext uri="{FF2B5EF4-FFF2-40B4-BE49-F238E27FC236}">
                <a16:creationId xmlns:a16="http://schemas.microsoft.com/office/drawing/2014/main" id="{63ABF2DA-D027-D5FB-CB93-2920E595D5D4}"/>
              </a:ext>
            </a:extLst>
          </p:cNvPr>
          <p:cNvPicPr>
            <a:picLocks noChangeAspect="1"/>
          </p:cNvPicPr>
          <p:nvPr/>
        </p:nvPicPr>
        <p:blipFill>
          <a:blip r:embed="rId3"/>
          <a:stretch>
            <a:fillRect/>
          </a:stretch>
        </p:blipFill>
        <p:spPr>
          <a:xfrm>
            <a:off x="1170601" y="3949350"/>
            <a:ext cx="4643717" cy="2772125"/>
          </a:xfrm>
          <a:prstGeom prst="rect">
            <a:avLst/>
          </a:prstGeom>
        </p:spPr>
      </p:pic>
      <p:pic>
        <p:nvPicPr>
          <p:cNvPr id="10" name="Picture 9">
            <a:extLst>
              <a:ext uri="{FF2B5EF4-FFF2-40B4-BE49-F238E27FC236}">
                <a16:creationId xmlns:a16="http://schemas.microsoft.com/office/drawing/2014/main" id="{7269D49B-5C72-223C-0260-F300B21862D7}"/>
              </a:ext>
            </a:extLst>
          </p:cNvPr>
          <p:cNvPicPr>
            <a:picLocks noChangeAspect="1"/>
          </p:cNvPicPr>
          <p:nvPr/>
        </p:nvPicPr>
        <p:blipFill>
          <a:blip r:embed="rId4"/>
          <a:stretch>
            <a:fillRect/>
          </a:stretch>
        </p:blipFill>
        <p:spPr>
          <a:xfrm>
            <a:off x="6096000" y="3977778"/>
            <a:ext cx="4643718" cy="2717877"/>
          </a:xfrm>
          <a:prstGeom prst="rect">
            <a:avLst/>
          </a:prstGeom>
        </p:spPr>
      </p:pic>
    </p:spTree>
    <p:extLst>
      <p:ext uri="{BB962C8B-B14F-4D97-AF65-F5344CB8AC3E}">
        <p14:creationId xmlns:p14="http://schemas.microsoft.com/office/powerpoint/2010/main" val="5435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5CF2-C6C0-0591-403C-6664137B0522}"/>
              </a:ext>
            </a:extLst>
          </p:cNvPr>
          <p:cNvSpPr>
            <a:spLocks noGrp="1"/>
          </p:cNvSpPr>
          <p:nvPr>
            <p:ph type="title"/>
          </p:nvPr>
        </p:nvSpPr>
        <p:spPr/>
        <p:txBody>
          <a:bodyPr/>
          <a:lstStyle/>
          <a:p>
            <a:r>
              <a:rPr lang="en-GB" dirty="0"/>
              <a:t>Preliminary Results (Complete Case)</a:t>
            </a:r>
          </a:p>
        </p:txBody>
      </p:sp>
      <p:sp>
        <p:nvSpPr>
          <p:cNvPr id="3" name="Content Placeholder 2">
            <a:extLst>
              <a:ext uri="{FF2B5EF4-FFF2-40B4-BE49-F238E27FC236}">
                <a16:creationId xmlns:a16="http://schemas.microsoft.com/office/drawing/2014/main" id="{D8AE51D6-D78C-3C2D-E28E-BC75536C4B0F}"/>
              </a:ext>
            </a:extLst>
          </p:cNvPr>
          <p:cNvSpPr>
            <a:spLocks noGrp="1"/>
          </p:cNvSpPr>
          <p:nvPr>
            <p:ph idx="1"/>
          </p:nvPr>
        </p:nvSpPr>
        <p:spPr>
          <a:xfrm>
            <a:off x="838200" y="1515862"/>
            <a:ext cx="10515600" cy="5444658"/>
          </a:xfrm>
        </p:spPr>
        <p:txBody>
          <a:bodyPr>
            <a:normAutofit/>
          </a:bodyPr>
          <a:lstStyle/>
          <a:p>
            <a:pPr marL="0" indent="0">
              <a:buNone/>
            </a:pPr>
            <a:r>
              <a:rPr lang="en-GB" sz="3000" b="1" u="sng" dirty="0"/>
              <a:t>Overall</a:t>
            </a:r>
          </a:p>
          <a:p>
            <a:pPr marL="0" indent="0">
              <a:buNone/>
            </a:pPr>
            <a:r>
              <a:rPr lang="en-GB" sz="2400" dirty="0"/>
              <a:t>Comparing two populations matching in 4-year employment history, the ATT of becoming unemployed on earliest subsequent EQ when re-employed is:</a:t>
            </a:r>
          </a:p>
          <a:p>
            <a:pPr marL="0" indent="0">
              <a:buNone/>
            </a:pPr>
            <a:endParaRPr lang="en-GB" sz="2600" dirty="0"/>
          </a:p>
          <a:p>
            <a:pPr marL="0" indent="0">
              <a:buNone/>
            </a:pPr>
            <a:endParaRPr lang="en-GB" sz="2600" dirty="0"/>
          </a:p>
          <a:p>
            <a:pPr marL="0" indent="0">
              <a:buNone/>
            </a:pPr>
            <a:endParaRPr lang="en-GB" sz="2600" dirty="0"/>
          </a:p>
          <a:p>
            <a:pPr marL="0" indent="0">
              <a:buNone/>
            </a:pPr>
            <a:endParaRPr lang="en-GB" sz="2600" dirty="0"/>
          </a:p>
          <a:p>
            <a:pPr marL="0" indent="0">
              <a:spcBef>
                <a:spcPts val="600"/>
              </a:spcBef>
              <a:buNone/>
            </a:pPr>
            <a:endParaRPr lang="en-GB" sz="2600" dirty="0"/>
          </a:p>
          <a:p>
            <a:pPr marL="0" indent="0">
              <a:buNone/>
            </a:pPr>
            <a:endParaRPr lang="en-GB" sz="2400" dirty="0"/>
          </a:p>
          <a:p>
            <a:pPr marL="0" indent="0">
              <a:spcBef>
                <a:spcPts val="0"/>
              </a:spcBef>
              <a:buNone/>
            </a:pPr>
            <a:endParaRPr lang="en-GB" sz="2400" dirty="0"/>
          </a:p>
        </p:txBody>
      </p:sp>
      <p:graphicFrame>
        <p:nvGraphicFramePr>
          <p:cNvPr id="4" name="Table 4">
            <a:extLst>
              <a:ext uri="{FF2B5EF4-FFF2-40B4-BE49-F238E27FC236}">
                <a16:creationId xmlns:a16="http://schemas.microsoft.com/office/drawing/2014/main" id="{66A577BB-0095-F383-20C1-9933030E7E17}"/>
              </a:ext>
            </a:extLst>
          </p:cNvPr>
          <p:cNvGraphicFramePr>
            <a:graphicFrameLocks noGrp="1"/>
          </p:cNvGraphicFramePr>
          <p:nvPr>
            <p:extLst>
              <p:ext uri="{D42A27DB-BD31-4B8C-83A1-F6EECF244321}">
                <p14:modId xmlns:p14="http://schemas.microsoft.com/office/powerpoint/2010/main" val="2568158882"/>
              </p:ext>
            </p:extLst>
          </p:nvPr>
        </p:nvGraphicFramePr>
        <p:xfrm>
          <a:off x="1860193" y="2991738"/>
          <a:ext cx="8471614" cy="3404709"/>
        </p:xfrm>
        <a:graphic>
          <a:graphicData uri="http://schemas.openxmlformats.org/drawingml/2006/table">
            <a:tbl>
              <a:tblPr firstRow="1" bandRow="1">
                <a:tableStyleId>{073A0DAA-6AF3-43AB-8588-CEC1D06C72B9}</a:tableStyleId>
              </a:tblPr>
              <a:tblGrid>
                <a:gridCol w="1300102">
                  <a:extLst>
                    <a:ext uri="{9D8B030D-6E8A-4147-A177-3AD203B41FA5}">
                      <a16:colId xmlns:a16="http://schemas.microsoft.com/office/drawing/2014/main" val="2732628292"/>
                    </a:ext>
                  </a:extLst>
                </a:gridCol>
                <a:gridCol w="2711116">
                  <a:extLst>
                    <a:ext uri="{9D8B030D-6E8A-4147-A177-3AD203B41FA5}">
                      <a16:colId xmlns:a16="http://schemas.microsoft.com/office/drawing/2014/main" val="1138443514"/>
                    </a:ext>
                  </a:extLst>
                </a:gridCol>
                <a:gridCol w="1395663">
                  <a:extLst>
                    <a:ext uri="{9D8B030D-6E8A-4147-A177-3AD203B41FA5}">
                      <a16:colId xmlns:a16="http://schemas.microsoft.com/office/drawing/2014/main" val="1057286200"/>
                    </a:ext>
                  </a:extLst>
                </a:gridCol>
                <a:gridCol w="1171073">
                  <a:extLst>
                    <a:ext uri="{9D8B030D-6E8A-4147-A177-3AD203B41FA5}">
                      <a16:colId xmlns:a16="http://schemas.microsoft.com/office/drawing/2014/main" val="1161813529"/>
                    </a:ext>
                  </a:extLst>
                </a:gridCol>
                <a:gridCol w="1893660">
                  <a:extLst>
                    <a:ext uri="{9D8B030D-6E8A-4147-A177-3AD203B41FA5}">
                      <a16:colId xmlns:a16="http://schemas.microsoft.com/office/drawing/2014/main" val="1851396093"/>
                    </a:ext>
                  </a:extLst>
                </a:gridCol>
              </a:tblGrid>
              <a:tr h="378301">
                <a:tc gridSpan="2">
                  <a:txBody>
                    <a:bodyPr/>
                    <a:lstStyle/>
                    <a:p>
                      <a:pPr algn="l"/>
                      <a:r>
                        <a:rPr lang="en-GB" dirty="0"/>
                        <a:t>Exposed Group</a:t>
                      </a:r>
                    </a:p>
                  </a:txBody>
                  <a:tcPr/>
                </a:tc>
                <a:tc hMerge="1">
                  <a:txBody>
                    <a:bodyPr/>
                    <a:lstStyle/>
                    <a:p>
                      <a:endParaRPr lang="en-GB"/>
                    </a:p>
                  </a:txBody>
                  <a:tcPr/>
                </a:tc>
                <a:tc>
                  <a:txBody>
                    <a:bodyPr/>
                    <a:lstStyle/>
                    <a:p>
                      <a:pPr algn="ctr"/>
                      <a:r>
                        <a:rPr lang="en-GB" dirty="0"/>
                        <a:t>ATT/CATT</a:t>
                      </a:r>
                    </a:p>
                  </a:txBody>
                  <a:tcPr/>
                </a:tc>
                <a:tc>
                  <a:txBody>
                    <a:bodyPr/>
                    <a:lstStyle/>
                    <a:p>
                      <a:pPr algn="ctr"/>
                      <a:r>
                        <a:rPr lang="en-GB" dirty="0"/>
                        <a:t>SE</a:t>
                      </a:r>
                    </a:p>
                  </a:txBody>
                  <a:tcPr/>
                </a:tc>
                <a:tc>
                  <a:txBody>
                    <a:bodyPr/>
                    <a:lstStyle/>
                    <a:p>
                      <a:pPr algn="ctr"/>
                      <a:r>
                        <a:rPr lang="en-GB" dirty="0"/>
                        <a:t>Bootstrap 95% CI</a:t>
                      </a:r>
                    </a:p>
                  </a:txBody>
                  <a:tcPr/>
                </a:tc>
                <a:extLst>
                  <a:ext uri="{0D108BD9-81ED-4DB2-BD59-A6C34878D82A}">
                    <a16:rowId xmlns:a16="http://schemas.microsoft.com/office/drawing/2014/main" val="189194080"/>
                  </a:ext>
                </a:extLst>
              </a:tr>
              <a:tr h="378301">
                <a:tc gridSpan="2">
                  <a:txBody>
                    <a:bodyPr/>
                    <a:lstStyle/>
                    <a:p>
                      <a:r>
                        <a:rPr lang="en-GB" dirty="0"/>
                        <a:t>All unemployed</a:t>
                      </a:r>
                    </a:p>
                  </a:txBody>
                  <a:tcPr/>
                </a:tc>
                <a:tc hMerge="1">
                  <a:txBody>
                    <a:bodyPr/>
                    <a:lstStyle/>
                    <a:p>
                      <a:endParaRPr lang="en-GB"/>
                    </a:p>
                  </a:txBody>
                  <a:tcPr/>
                </a:tc>
                <a:tc>
                  <a:txBody>
                    <a:bodyPr/>
                    <a:lstStyle/>
                    <a:p>
                      <a:pPr algn="ctr"/>
                      <a:r>
                        <a:rPr lang="en-GB" dirty="0"/>
                        <a:t>-0.61</a:t>
                      </a:r>
                    </a:p>
                  </a:txBody>
                  <a:tcPr anchor="ctr"/>
                </a:tc>
                <a:tc>
                  <a:txBody>
                    <a:bodyPr/>
                    <a:lstStyle/>
                    <a:p>
                      <a:pPr algn="ctr"/>
                      <a:r>
                        <a:rPr lang="en-GB" dirty="0"/>
                        <a:t>0.02</a:t>
                      </a:r>
                    </a:p>
                  </a:txBody>
                  <a:tcPr anchor="ctr"/>
                </a:tc>
                <a:tc>
                  <a:txBody>
                    <a:bodyPr/>
                    <a:lstStyle/>
                    <a:p>
                      <a:pPr algn="ctr"/>
                      <a:r>
                        <a:rPr lang="en-GB" dirty="0"/>
                        <a:t>-0.65, -0.57</a:t>
                      </a:r>
                    </a:p>
                  </a:txBody>
                  <a:tcPr anchor="ctr"/>
                </a:tc>
                <a:extLst>
                  <a:ext uri="{0D108BD9-81ED-4DB2-BD59-A6C34878D82A}">
                    <a16:rowId xmlns:a16="http://schemas.microsoft.com/office/drawing/2014/main" val="770204395"/>
                  </a:ext>
                </a:extLst>
              </a:tr>
              <a:tr h="378301">
                <a:tc rowSpan="6">
                  <a:txBody>
                    <a:bodyPr/>
                    <a:lstStyle/>
                    <a:p>
                      <a:pPr algn="r"/>
                      <a:r>
                        <a:rPr lang="en-GB" dirty="0"/>
                        <a:t>UI Category</a:t>
                      </a:r>
                    </a:p>
                  </a:txBody>
                  <a:tcPr anchor="ctr"/>
                </a:tc>
                <a:tc>
                  <a:txBody>
                    <a:bodyPr/>
                    <a:lstStyle/>
                    <a:p>
                      <a:pPr algn="r"/>
                      <a:r>
                        <a:rPr lang="en-GB" dirty="0"/>
                        <a:t>No UI</a:t>
                      </a:r>
                    </a:p>
                  </a:txBody>
                  <a:tcPr anchor="ctr"/>
                </a:tc>
                <a:tc>
                  <a:txBody>
                    <a:bodyPr/>
                    <a:lstStyle/>
                    <a:p>
                      <a:pPr algn="ctr"/>
                      <a:r>
                        <a:rPr lang="en-GB" dirty="0"/>
                        <a:t>-0.44</a:t>
                      </a:r>
                    </a:p>
                  </a:txBody>
                  <a:tcPr anchor="ctr"/>
                </a:tc>
                <a:tc>
                  <a:txBody>
                    <a:bodyPr/>
                    <a:lstStyle/>
                    <a:p>
                      <a:pPr algn="ctr"/>
                      <a:r>
                        <a:rPr lang="en-GB" dirty="0"/>
                        <a:t>0.02</a:t>
                      </a:r>
                    </a:p>
                  </a:txBody>
                  <a:tcPr anchor="ctr"/>
                </a:tc>
                <a:tc>
                  <a:txBody>
                    <a:bodyPr/>
                    <a:lstStyle/>
                    <a:p>
                      <a:pPr algn="ctr"/>
                      <a:r>
                        <a:rPr lang="en-GB" dirty="0"/>
                        <a:t>-0.49, -0.39</a:t>
                      </a:r>
                    </a:p>
                  </a:txBody>
                  <a:tcPr anchor="ctr"/>
                </a:tc>
                <a:extLst>
                  <a:ext uri="{0D108BD9-81ED-4DB2-BD59-A6C34878D82A}">
                    <a16:rowId xmlns:a16="http://schemas.microsoft.com/office/drawing/2014/main" val="3549493017"/>
                  </a:ext>
                </a:extLst>
              </a:tr>
              <a:tr h="378301">
                <a:tc vMerge="1">
                  <a:txBody>
                    <a:bodyPr/>
                    <a:lstStyle/>
                    <a:p>
                      <a:pPr algn="r"/>
                      <a:endParaRPr lang="en-GB" dirty="0"/>
                    </a:p>
                  </a:txBody>
                  <a:tcPr/>
                </a:tc>
                <a:tc>
                  <a:txBody>
                    <a:bodyPr/>
                    <a:lstStyle/>
                    <a:p>
                      <a:pPr algn="r"/>
                      <a:r>
                        <a:rPr lang="en-GB" dirty="0"/>
                        <a:t>UI (Any)</a:t>
                      </a:r>
                    </a:p>
                  </a:txBody>
                  <a:tcPr anchor="ctr"/>
                </a:tc>
                <a:tc>
                  <a:txBody>
                    <a:bodyPr/>
                    <a:lstStyle/>
                    <a:p>
                      <a:pPr algn="ctr"/>
                      <a:r>
                        <a:rPr lang="en-GB" dirty="0"/>
                        <a:t>-1.14</a:t>
                      </a:r>
                    </a:p>
                  </a:txBody>
                  <a:tcPr anchor="ctr"/>
                </a:tc>
                <a:tc>
                  <a:txBody>
                    <a:bodyPr/>
                    <a:lstStyle/>
                    <a:p>
                      <a:pPr algn="ctr"/>
                      <a:r>
                        <a:rPr lang="en-GB" dirty="0"/>
                        <a:t>0.08</a:t>
                      </a:r>
                    </a:p>
                  </a:txBody>
                  <a:tcPr anchor="ctr"/>
                </a:tc>
                <a:tc>
                  <a:txBody>
                    <a:bodyPr/>
                    <a:lstStyle/>
                    <a:p>
                      <a:pPr algn="ctr"/>
                      <a:r>
                        <a:rPr lang="en-GB" dirty="0"/>
                        <a:t>-1.29, -0.98</a:t>
                      </a:r>
                    </a:p>
                  </a:txBody>
                  <a:tcPr anchor="ctr"/>
                </a:tc>
                <a:extLst>
                  <a:ext uri="{0D108BD9-81ED-4DB2-BD59-A6C34878D82A}">
                    <a16:rowId xmlns:a16="http://schemas.microsoft.com/office/drawing/2014/main" val="3755650673"/>
                  </a:ext>
                </a:extLst>
              </a:tr>
              <a:tr h="378301">
                <a:tc vMerge="1">
                  <a:txBody>
                    <a:bodyPr/>
                    <a:lstStyle/>
                    <a:p>
                      <a:pPr algn="r"/>
                      <a:endParaRPr lang="en-GB" dirty="0"/>
                    </a:p>
                  </a:txBody>
                  <a:tcPr anchor="ctr"/>
                </a:tc>
                <a:tc>
                  <a:txBody>
                    <a:bodyPr/>
                    <a:lstStyle/>
                    <a:p>
                      <a:pPr algn="r"/>
                      <a:r>
                        <a:rPr lang="en-GB" dirty="0"/>
                        <a:t>UI (&lt; Median Max Dur.)</a:t>
                      </a:r>
                    </a:p>
                  </a:txBody>
                  <a:tcPr anchor="ctr"/>
                </a:tc>
                <a:tc>
                  <a:txBody>
                    <a:bodyPr/>
                    <a:lstStyle/>
                    <a:p>
                      <a:pPr algn="ctr"/>
                      <a:r>
                        <a:rPr lang="en-GB" dirty="0"/>
                        <a:t>-1.29</a:t>
                      </a:r>
                    </a:p>
                  </a:txBody>
                  <a:tcPr anchor="ctr"/>
                </a:tc>
                <a:tc>
                  <a:txBody>
                    <a:bodyPr/>
                    <a:lstStyle/>
                    <a:p>
                      <a:pPr algn="ctr"/>
                      <a:r>
                        <a:rPr lang="en-GB" dirty="0"/>
                        <a:t>0.40</a:t>
                      </a:r>
                    </a:p>
                  </a:txBody>
                  <a:tcPr anchor="ctr"/>
                </a:tc>
                <a:tc>
                  <a:txBody>
                    <a:bodyPr/>
                    <a:lstStyle/>
                    <a:p>
                      <a:pPr algn="ctr"/>
                      <a:r>
                        <a:rPr lang="en-GB" dirty="0"/>
                        <a:t>-2.18, -0.68</a:t>
                      </a:r>
                    </a:p>
                  </a:txBody>
                  <a:tcPr anchor="ctr"/>
                </a:tc>
                <a:extLst>
                  <a:ext uri="{0D108BD9-81ED-4DB2-BD59-A6C34878D82A}">
                    <a16:rowId xmlns:a16="http://schemas.microsoft.com/office/drawing/2014/main" val="4189643006"/>
                  </a:ext>
                </a:extLst>
              </a:tr>
              <a:tr h="378301">
                <a:tc vMerge="1">
                  <a:txBody>
                    <a:bodyPr/>
                    <a:lstStyle/>
                    <a:p>
                      <a:pPr algn="r"/>
                      <a:endParaRPr lang="en-GB" dirty="0"/>
                    </a:p>
                  </a:txBody>
                  <a:tcPr anchor="ctr"/>
                </a:tc>
                <a:tc>
                  <a:txBody>
                    <a:bodyPr/>
                    <a:lstStyle/>
                    <a:p>
                      <a:pPr algn="r"/>
                      <a:r>
                        <a:rPr lang="en-GB" dirty="0"/>
                        <a:t>UI (</a:t>
                      </a:r>
                      <a:r>
                        <a:rPr lang="en-GB" dirty="0">
                          <a:latin typeface="Calibri" panose="020F0502020204030204" pitchFamily="34" charset="0"/>
                          <a:ea typeface="Calibri" panose="020F0502020204030204" pitchFamily="34" charset="0"/>
                          <a:cs typeface="Calibri" panose="020F0502020204030204" pitchFamily="34" charset="0"/>
                        </a:rPr>
                        <a:t>≥ Median Max Dur.)</a:t>
                      </a:r>
                      <a:endParaRPr lang="en-GB" dirty="0"/>
                    </a:p>
                  </a:txBody>
                  <a:tcPr anchor="ctr"/>
                </a:tc>
                <a:tc>
                  <a:txBody>
                    <a:bodyPr/>
                    <a:lstStyle/>
                    <a:p>
                      <a:pPr algn="ctr"/>
                      <a:r>
                        <a:rPr lang="en-GB" dirty="0"/>
                        <a:t>-1.13</a:t>
                      </a:r>
                    </a:p>
                  </a:txBody>
                  <a:tcPr anchor="ctr"/>
                </a:tc>
                <a:tc>
                  <a:txBody>
                    <a:bodyPr/>
                    <a:lstStyle/>
                    <a:p>
                      <a:pPr algn="ctr"/>
                      <a:r>
                        <a:rPr lang="en-GB" dirty="0"/>
                        <a:t>0.08</a:t>
                      </a:r>
                    </a:p>
                  </a:txBody>
                  <a:tcPr anchor="ctr"/>
                </a:tc>
                <a:tc>
                  <a:txBody>
                    <a:bodyPr/>
                    <a:lstStyle/>
                    <a:p>
                      <a:pPr algn="ctr"/>
                      <a:r>
                        <a:rPr lang="en-GB" dirty="0"/>
                        <a:t>-1.28, -0.99</a:t>
                      </a:r>
                    </a:p>
                  </a:txBody>
                  <a:tcPr anchor="ctr"/>
                </a:tc>
                <a:extLst>
                  <a:ext uri="{0D108BD9-81ED-4DB2-BD59-A6C34878D82A}">
                    <a16:rowId xmlns:a16="http://schemas.microsoft.com/office/drawing/2014/main" val="2240367394"/>
                  </a:ext>
                </a:extLst>
              </a:tr>
              <a:tr h="378301">
                <a:tc vMerge="1">
                  <a:txBody>
                    <a:bodyPr/>
                    <a:lstStyle/>
                    <a:p>
                      <a:pPr algn="r"/>
                      <a:endParaRPr lang="en-GB" dirty="0"/>
                    </a:p>
                  </a:txBody>
                  <a:tcPr anchor="ctr"/>
                </a:tc>
                <a:tc>
                  <a:txBody>
                    <a:bodyPr/>
                    <a:lstStyle/>
                    <a:p>
                      <a:pPr algn="r"/>
                      <a:r>
                        <a:rPr lang="en-GB" dirty="0"/>
                        <a:t>UI (&lt; Median Max Ben.)</a:t>
                      </a:r>
                    </a:p>
                  </a:txBody>
                  <a:tcPr anchor="ctr"/>
                </a:tc>
                <a:tc>
                  <a:txBody>
                    <a:bodyPr/>
                    <a:lstStyle/>
                    <a:p>
                      <a:pPr algn="ctr"/>
                      <a:r>
                        <a:rPr lang="en-GB" dirty="0"/>
                        <a:t>-1.11</a:t>
                      </a:r>
                    </a:p>
                  </a:txBody>
                  <a:tcPr anchor="ctr"/>
                </a:tc>
                <a:tc>
                  <a:txBody>
                    <a:bodyPr/>
                    <a:lstStyle/>
                    <a:p>
                      <a:pPr algn="ctr"/>
                      <a:r>
                        <a:rPr lang="en-GB" dirty="0"/>
                        <a:t>0.14</a:t>
                      </a:r>
                    </a:p>
                  </a:txBody>
                  <a:tcPr anchor="ctr"/>
                </a:tc>
                <a:tc>
                  <a:txBody>
                    <a:bodyPr/>
                    <a:lstStyle/>
                    <a:p>
                      <a:pPr algn="ctr"/>
                      <a:r>
                        <a:rPr lang="en-GB" dirty="0"/>
                        <a:t>-1.39, -0.85</a:t>
                      </a:r>
                    </a:p>
                  </a:txBody>
                  <a:tcPr anchor="ctr"/>
                </a:tc>
                <a:extLst>
                  <a:ext uri="{0D108BD9-81ED-4DB2-BD59-A6C34878D82A}">
                    <a16:rowId xmlns:a16="http://schemas.microsoft.com/office/drawing/2014/main" val="1510774756"/>
                  </a:ext>
                </a:extLst>
              </a:tr>
              <a:tr h="378301">
                <a:tc vMerge="1">
                  <a:txBody>
                    <a:bodyPr/>
                    <a:lstStyle/>
                    <a:p>
                      <a:pPr algn="r"/>
                      <a:endParaRPr lang="en-GB" dirty="0"/>
                    </a:p>
                  </a:txBody>
                  <a:tcPr anchor="ctr"/>
                </a:tc>
                <a:tc>
                  <a:txBody>
                    <a:bodyPr/>
                    <a:lstStyle/>
                    <a:p>
                      <a:pPr algn="r"/>
                      <a:r>
                        <a:rPr lang="en-GB" dirty="0"/>
                        <a:t>UI (</a:t>
                      </a:r>
                      <a:r>
                        <a:rPr lang="en-GB" dirty="0">
                          <a:latin typeface="Calibri" panose="020F0502020204030204" pitchFamily="34" charset="0"/>
                          <a:ea typeface="Calibri" panose="020F0502020204030204" pitchFamily="34" charset="0"/>
                          <a:cs typeface="Calibri" panose="020F0502020204030204" pitchFamily="34" charset="0"/>
                        </a:rPr>
                        <a:t>≥ Median Max Ben.)</a:t>
                      </a:r>
                      <a:endParaRPr lang="en-GB" dirty="0"/>
                    </a:p>
                  </a:txBody>
                  <a:tcPr anchor="ctr"/>
                </a:tc>
                <a:tc>
                  <a:txBody>
                    <a:bodyPr/>
                    <a:lstStyle/>
                    <a:p>
                      <a:pPr algn="ctr"/>
                      <a:r>
                        <a:rPr lang="en-GB" dirty="0"/>
                        <a:t>-1.16</a:t>
                      </a:r>
                    </a:p>
                  </a:txBody>
                  <a:tcPr anchor="ctr"/>
                </a:tc>
                <a:tc>
                  <a:txBody>
                    <a:bodyPr/>
                    <a:lstStyle/>
                    <a:p>
                      <a:pPr algn="ctr"/>
                      <a:r>
                        <a:rPr lang="en-GB" dirty="0"/>
                        <a:t>0.09</a:t>
                      </a:r>
                    </a:p>
                  </a:txBody>
                  <a:tcPr anchor="ctr"/>
                </a:tc>
                <a:tc>
                  <a:txBody>
                    <a:bodyPr/>
                    <a:lstStyle/>
                    <a:p>
                      <a:pPr algn="ctr"/>
                      <a:r>
                        <a:rPr lang="en-GB" dirty="0"/>
                        <a:t>-1.34, -0.97</a:t>
                      </a:r>
                    </a:p>
                  </a:txBody>
                  <a:tcPr anchor="ctr"/>
                </a:tc>
                <a:extLst>
                  <a:ext uri="{0D108BD9-81ED-4DB2-BD59-A6C34878D82A}">
                    <a16:rowId xmlns:a16="http://schemas.microsoft.com/office/drawing/2014/main" val="3517431152"/>
                  </a:ext>
                </a:extLst>
              </a:tr>
              <a:tr h="378301">
                <a:tc gridSpan="5">
                  <a:txBody>
                    <a:bodyPr/>
                    <a:lstStyle/>
                    <a:p>
                      <a:pPr algn="l"/>
                      <a:r>
                        <a:rPr lang="en-GB" sz="1600" dirty="0"/>
                        <a:t>Median Maximum Duration: 26 weeks. Median Maximum Benefit with Dependents: $390/week.</a:t>
                      </a:r>
                    </a:p>
                  </a:txBody>
                  <a:tcPr anchor="ctr">
                    <a:noFill/>
                  </a:tcPr>
                </a:tc>
                <a:tc hMerge="1">
                  <a:txBody>
                    <a:bodyPr/>
                    <a:lstStyle/>
                    <a:p>
                      <a:pPr algn="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extLst>
                  <a:ext uri="{0D108BD9-81ED-4DB2-BD59-A6C34878D82A}">
                    <a16:rowId xmlns:a16="http://schemas.microsoft.com/office/drawing/2014/main" val="348202755"/>
                  </a:ext>
                </a:extLst>
              </a:tr>
            </a:tbl>
          </a:graphicData>
        </a:graphic>
      </p:graphicFrame>
      <p:sp>
        <p:nvSpPr>
          <p:cNvPr id="5" name="Slide Number Placeholder 4">
            <a:extLst>
              <a:ext uri="{FF2B5EF4-FFF2-40B4-BE49-F238E27FC236}">
                <a16:creationId xmlns:a16="http://schemas.microsoft.com/office/drawing/2014/main" id="{B0FF53CE-E2B7-89DC-E375-7F456088A6A7}"/>
              </a:ext>
            </a:extLst>
          </p:cNvPr>
          <p:cNvSpPr>
            <a:spLocks noGrp="1"/>
          </p:cNvSpPr>
          <p:nvPr>
            <p:ph type="sldNum" sz="quarter" idx="12"/>
          </p:nvPr>
        </p:nvSpPr>
        <p:spPr/>
        <p:txBody>
          <a:bodyPr/>
          <a:lstStyle/>
          <a:p>
            <a:fld id="{E7A00BB6-B2AA-4922-9FB3-611F6AF71C70}" type="slidenum">
              <a:rPr lang="en-GB" smtClean="0"/>
              <a:t>26</a:t>
            </a:fld>
            <a:endParaRPr lang="en-GB"/>
          </a:p>
        </p:txBody>
      </p:sp>
    </p:spTree>
    <p:extLst>
      <p:ext uri="{BB962C8B-B14F-4D97-AF65-F5344CB8AC3E}">
        <p14:creationId xmlns:p14="http://schemas.microsoft.com/office/powerpoint/2010/main" val="2176491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5CF2-C6C0-0591-403C-6664137B0522}"/>
              </a:ext>
            </a:extLst>
          </p:cNvPr>
          <p:cNvSpPr>
            <a:spLocks noGrp="1"/>
          </p:cNvSpPr>
          <p:nvPr>
            <p:ph type="title"/>
          </p:nvPr>
        </p:nvSpPr>
        <p:spPr/>
        <p:txBody>
          <a:bodyPr/>
          <a:lstStyle/>
          <a:p>
            <a:r>
              <a:rPr lang="en-GB" dirty="0"/>
              <a:t>Preliminary Results (Complete Case)</a:t>
            </a:r>
          </a:p>
        </p:txBody>
      </p:sp>
      <p:sp>
        <p:nvSpPr>
          <p:cNvPr id="3" name="Content Placeholder 2">
            <a:extLst>
              <a:ext uri="{FF2B5EF4-FFF2-40B4-BE49-F238E27FC236}">
                <a16:creationId xmlns:a16="http://schemas.microsoft.com/office/drawing/2014/main" id="{D8AE51D6-D78C-3C2D-E28E-BC75536C4B0F}"/>
              </a:ext>
            </a:extLst>
          </p:cNvPr>
          <p:cNvSpPr>
            <a:spLocks noGrp="1"/>
          </p:cNvSpPr>
          <p:nvPr>
            <p:ph idx="1"/>
          </p:nvPr>
        </p:nvSpPr>
        <p:spPr>
          <a:xfrm>
            <a:off x="838200" y="1515862"/>
            <a:ext cx="10515600" cy="5444658"/>
          </a:xfrm>
        </p:spPr>
        <p:txBody>
          <a:bodyPr>
            <a:normAutofit/>
          </a:bodyPr>
          <a:lstStyle/>
          <a:p>
            <a:pPr marL="0" indent="0">
              <a:buNone/>
            </a:pPr>
            <a:r>
              <a:rPr lang="en-GB" sz="3000" b="1" u="sng" dirty="0"/>
              <a:t>Comparing Subpopulations</a:t>
            </a:r>
          </a:p>
          <a:p>
            <a:pPr marL="0" indent="0">
              <a:buNone/>
            </a:pPr>
            <a:r>
              <a:rPr lang="en-GB" sz="2400" dirty="0"/>
              <a:t>Comparing two populations matching in 4-year employment history, the ATT of becoming unemployed on earliest subsequent EQ when re-employed is:</a:t>
            </a:r>
          </a:p>
          <a:p>
            <a:pPr marL="0" indent="0">
              <a:buNone/>
            </a:pPr>
            <a:endParaRPr lang="en-GB" sz="2600" dirty="0"/>
          </a:p>
          <a:p>
            <a:pPr marL="0" indent="0">
              <a:buNone/>
            </a:pPr>
            <a:endParaRPr lang="en-GB" sz="2600" dirty="0"/>
          </a:p>
          <a:p>
            <a:pPr marL="0" indent="0">
              <a:buNone/>
            </a:pPr>
            <a:endParaRPr lang="en-GB" sz="2600" dirty="0"/>
          </a:p>
          <a:p>
            <a:pPr marL="0" indent="0">
              <a:buNone/>
            </a:pPr>
            <a:endParaRPr lang="en-GB" sz="2600" dirty="0"/>
          </a:p>
          <a:p>
            <a:pPr marL="0" indent="0">
              <a:spcBef>
                <a:spcPts val="600"/>
              </a:spcBef>
              <a:buNone/>
            </a:pPr>
            <a:endParaRPr lang="en-GB" sz="2600" dirty="0"/>
          </a:p>
          <a:p>
            <a:pPr marL="0" indent="0">
              <a:buNone/>
            </a:pPr>
            <a:endParaRPr lang="en-GB" sz="2400" dirty="0"/>
          </a:p>
          <a:p>
            <a:pPr marL="0" indent="0">
              <a:spcBef>
                <a:spcPts val="0"/>
              </a:spcBef>
              <a:buNone/>
            </a:pPr>
            <a:endParaRPr lang="en-GB" sz="2400" dirty="0"/>
          </a:p>
        </p:txBody>
      </p:sp>
      <p:sp>
        <p:nvSpPr>
          <p:cNvPr id="5" name="Slide Number Placeholder 4">
            <a:extLst>
              <a:ext uri="{FF2B5EF4-FFF2-40B4-BE49-F238E27FC236}">
                <a16:creationId xmlns:a16="http://schemas.microsoft.com/office/drawing/2014/main" id="{B0FF53CE-E2B7-89DC-E375-7F456088A6A7}"/>
              </a:ext>
            </a:extLst>
          </p:cNvPr>
          <p:cNvSpPr>
            <a:spLocks noGrp="1"/>
          </p:cNvSpPr>
          <p:nvPr>
            <p:ph type="sldNum" sz="quarter" idx="12"/>
          </p:nvPr>
        </p:nvSpPr>
        <p:spPr/>
        <p:txBody>
          <a:bodyPr/>
          <a:lstStyle/>
          <a:p>
            <a:fld id="{E7A00BB6-B2AA-4922-9FB3-611F6AF71C70}" type="slidenum">
              <a:rPr lang="en-GB" smtClean="0"/>
              <a:t>27</a:t>
            </a:fld>
            <a:endParaRPr lang="en-GB"/>
          </a:p>
        </p:txBody>
      </p:sp>
      <p:sp>
        <p:nvSpPr>
          <p:cNvPr id="6" name="TextBox 5">
            <a:extLst>
              <a:ext uri="{FF2B5EF4-FFF2-40B4-BE49-F238E27FC236}">
                <a16:creationId xmlns:a16="http://schemas.microsoft.com/office/drawing/2014/main" id="{EFC8B799-7107-0B56-3170-EF8E2C9CAE02}"/>
              </a:ext>
            </a:extLst>
          </p:cNvPr>
          <p:cNvSpPr txBox="1"/>
          <p:nvPr/>
        </p:nvSpPr>
        <p:spPr>
          <a:xfrm>
            <a:off x="2606893" y="2822437"/>
            <a:ext cx="2199467" cy="400110"/>
          </a:xfrm>
          <a:prstGeom prst="rect">
            <a:avLst/>
          </a:prstGeom>
          <a:noFill/>
        </p:spPr>
        <p:txBody>
          <a:bodyPr wrap="square">
            <a:spAutoFit/>
          </a:bodyPr>
          <a:lstStyle/>
          <a:p>
            <a:pPr marL="0" indent="0">
              <a:spcBef>
                <a:spcPts val="1800"/>
              </a:spcBef>
              <a:buNone/>
            </a:pPr>
            <a:r>
              <a:rPr lang="en-GB" sz="2000" u="sng" dirty="0"/>
              <a:t>Scarring Effects</a:t>
            </a:r>
          </a:p>
        </p:txBody>
      </p:sp>
      <p:pic>
        <p:nvPicPr>
          <p:cNvPr id="8" name="Picture 7">
            <a:extLst>
              <a:ext uri="{FF2B5EF4-FFF2-40B4-BE49-F238E27FC236}">
                <a16:creationId xmlns:a16="http://schemas.microsoft.com/office/drawing/2014/main" id="{403B5F08-D0FB-E400-8656-39F5CB1BAD5C}"/>
              </a:ext>
            </a:extLst>
          </p:cNvPr>
          <p:cNvPicPr>
            <a:picLocks noChangeAspect="1"/>
          </p:cNvPicPr>
          <p:nvPr/>
        </p:nvPicPr>
        <p:blipFill>
          <a:blip r:embed="rId2"/>
          <a:stretch>
            <a:fillRect/>
          </a:stretch>
        </p:blipFill>
        <p:spPr>
          <a:xfrm>
            <a:off x="370971" y="3222547"/>
            <a:ext cx="5400783" cy="3498927"/>
          </a:xfrm>
          <a:prstGeom prst="rect">
            <a:avLst/>
          </a:prstGeom>
        </p:spPr>
      </p:pic>
      <p:pic>
        <p:nvPicPr>
          <p:cNvPr id="9" name="Picture 8">
            <a:extLst>
              <a:ext uri="{FF2B5EF4-FFF2-40B4-BE49-F238E27FC236}">
                <a16:creationId xmlns:a16="http://schemas.microsoft.com/office/drawing/2014/main" id="{A24F80AA-4978-C7B2-2018-3C3B3D3837E0}"/>
              </a:ext>
            </a:extLst>
          </p:cNvPr>
          <p:cNvPicPr>
            <a:picLocks noChangeAspect="1"/>
          </p:cNvPicPr>
          <p:nvPr/>
        </p:nvPicPr>
        <p:blipFill>
          <a:blip r:embed="rId3"/>
          <a:stretch>
            <a:fillRect/>
          </a:stretch>
        </p:blipFill>
        <p:spPr>
          <a:xfrm>
            <a:off x="5771754" y="3291287"/>
            <a:ext cx="5295729" cy="3430188"/>
          </a:xfrm>
          <a:prstGeom prst="rect">
            <a:avLst/>
          </a:prstGeom>
        </p:spPr>
      </p:pic>
      <p:sp>
        <p:nvSpPr>
          <p:cNvPr id="10" name="TextBox 9">
            <a:extLst>
              <a:ext uri="{FF2B5EF4-FFF2-40B4-BE49-F238E27FC236}">
                <a16:creationId xmlns:a16="http://schemas.microsoft.com/office/drawing/2014/main" id="{9CCAA971-9BA6-EE53-CA9E-AD5762E824A6}"/>
              </a:ext>
            </a:extLst>
          </p:cNvPr>
          <p:cNvSpPr txBox="1"/>
          <p:nvPr/>
        </p:nvSpPr>
        <p:spPr>
          <a:xfrm>
            <a:off x="7860197" y="2882595"/>
            <a:ext cx="2199467" cy="400110"/>
          </a:xfrm>
          <a:prstGeom prst="rect">
            <a:avLst/>
          </a:prstGeom>
          <a:noFill/>
        </p:spPr>
        <p:txBody>
          <a:bodyPr wrap="square">
            <a:spAutoFit/>
          </a:bodyPr>
          <a:lstStyle/>
          <a:p>
            <a:pPr marL="0" indent="0">
              <a:spcBef>
                <a:spcPts val="1800"/>
              </a:spcBef>
              <a:buNone/>
            </a:pPr>
            <a:r>
              <a:rPr lang="en-GB" sz="2000" u="sng" dirty="0"/>
              <a:t>UI Modification</a:t>
            </a:r>
          </a:p>
        </p:txBody>
      </p:sp>
    </p:spTree>
    <p:extLst>
      <p:ext uri="{BB962C8B-B14F-4D97-AF65-F5344CB8AC3E}">
        <p14:creationId xmlns:p14="http://schemas.microsoft.com/office/powerpoint/2010/main" val="600620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5CF2-C6C0-0591-403C-6664137B0522}"/>
              </a:ext>
            </a:extLst>
          </p:cNvPr>
          <p:cNvSpPr>
            <a:spLocks noGrp="1"/>
          </p:cNvSpPr>
          <p:nvPr>
            <p:ph type="title"/>
          </p:nvPr>
        </p:nvSpPr>
        <p:spPr/>
        <p:txBody>
          <a:bodyPr/>
          <a:lstStyle/>
          <a:p>
            <a:r>
              <a:rPr lang="en-GB" dirty="0"/>
              <a:t>Preliminary Results (Multiply Imputed)</a:t>
            </a:r>
          </a:p>
        </p:txBody>
      </p:sp>
      <p:sp>
        <p:nvSpPr>
          <p:cNvPr id="3" name="Content Placeholder 2">
            <a:extLst>
              <a:ext uri="{FF2B5EF4-FFF2-40B4-BE49-F238E27FC236}">
                <a16:creationId xmlns:a16="http://schemas.microsoft.com/office/drawing/2014/main" id="{D8AE51D6-D78C-3C2D-E28E-BC75536C4B0F}"/>
              </a:ext>
            </a:extLst>
          </p:cNvPr>
          <p:cNvSpPr>
            <a:spLocks noGrp="1"/>
          </p:cNvSpPr>
          <p:nvPr>
            <p:ph idx="1"/>
          </p:nvPr>
        </p:nvSpPr>
        <p:spPr>
          <a:xfrm>
            <a:off x="838200" y="1515862"/>
            <a:ext cx="10515600" cy="5092202"/>
          </a:xfrm>
        </p:spPr>
        <p:txBody>
          <a:bodyPr>
            <a:normAutofit/>
          </a:bodyPr>
          <a:lstStyle/>
          <a:p>
            <a:pPr marL="0" indent="0">
              <a:buNone/>
            </a:pPr>
            <a:r>
              <a:rPr lang="en-GB" sz="3000" b="1" u="sng" dirty="0"/>
              <a:t>Overall</a:t>
            </a:r>
          </a:p>
          <a:p>
            <a:pPr marL="0" indent="0">
              <a:buNone/>
            </a:pPr>
            <a:r>
              <a:rPr lang="en-GB" sz="2400" dirty="0"/>
              <a:t>Comparing two populations matching in 4-year employment history, the ATT of becoming unemployed on earliest subsequent EQ when re-employed is:</a:t>
            </a:r>
          </a:p>
          <a:p>
            <a:pPr marL="0" indent="0">
              <a:buNone/>
            </a:pPr>
            <a:endParaRPr lang="en-GB" sz="2600" dirty="0"/>
          </a:p>
          <a:p>
            <a:pPr marL="0" indent="0">
              <a:buNone/>
            </a:pPr>
            <a:endParaRPr lang="en-GB" sz="2600" dirty="0"/>
          </a:p>
          <a:p>
            <a:pPr marL="0" indent="0">
              <a:buNone/>
            </a:pPr>
            <a:endParaRPr lang="en-GB" sz="2600" dirty="0"/>
          </a:p>
          <a:p>
            <a:pPr marL="0" indent="0">
              <a:buNone/>
            </a:pPr>
            <a:endParaRPr lang="en-GB" sz="2600" dirty="0"/>
          </a:p>
          <a:p>
            <a:pPr marL="0" indent="0">
              <a:spcBef>
                <a:spcPts val="600"/>
              </a:spcBef>
              <a:buNone/>
            </a:pPr>
            <a:endParaRPr lang="en-GB" sz="2600" dirty="0"/>
          </a:p>
          <a:p>
            <a:pPr marL="0" indent="0">
              <a:buNone/>
            </a:pPr>
            <a:endParaRPr lang="en-GB" sz="2400" dirty="0"/>
          </a:p>
          <a:p>
            <a:pPr marL="0" indent="0">
              <a:spcBef>
                <a:spcPts val="0"/>
              </a:spcBef>
              <a:buNone/>
            </a:pPr>
            <a:endParaRPr lang="en-GB" sz="2400" dirty="0"/>
          </a:p>
        </p:txBody>
      </p:sp>
      <p:graphicFrame>
        <p:nvGraphicFramePr>
          <p:cNvPr id="4" name="Table 4">
            <a:extLst>
              <a:ext uri="{FF2B5EF4-FFF2-40B4-BE49-F238E27FC236}">
                <a16:creationId xmlns:a16="http://schemas.microsoft.com/office/drawing/2014/main" id="{66A577BB-0095-F383-20C1-9933030E7E17}"/>
              </a:ext>
            </a:extLst>
          </p:cNvPr>
          <p:cNvGraphicFramePr>
            <a:graphicFrameLocks noGrp="1"/>
          </p:cNvGraphicFramePr>
          <p:nvPr>
            <p:extLst>
              <p:ext uri="{D42A27DB-BD31-4B8C-83A1-F6EECF244321}">
                <p14:modId xmlns:p14="http://schemas.microsoft.com/office/powerpoint/2010/main" val="2291183390"/>
              </p:ext>
            </p:extLst>
          </p:nvPr>
        </p:nvGraphicFramePr>
        <p:xfrm>
          <a:off x="1860193" y="2991738"/>
          <a:ext cx="8471614" cy="3404709"/>
        </p:xfrm>
        <a:graphic>
          <a:graphicData uri="http://schemas.openxmlformats.org/drawingml/2006/table">
            <a:tbl>
              <a:tblPr firstRow="1" bandRow="1">
                <a:tableStyleId>{073A0DAA-6AF3-43AB-8588-CEC1D06C72B9}</a:tableStyleId>
              </a:tblPr>
              <a:tblGrid>
                <a:gridCol w="1300102">
                  <a:extLst>
                    <a:ext uri="{9D8B030D-6E8A-4147-A177-3AD203B41FA5}">
                      <a16:colId xmlns:a16="http://schemas.microsoft.com/office/drawing/2014/main" val="2732628292"/>
                    </a:ext>
                  </a:extLst>
                </a:gridCol>
                <a:gridCol w="2711116">
                  <a:extLst>
                    <a:ext uri="{9D8B030D-6E8A-4147-A177-3AD203B41FA5}">
                      <a16:colId xmlns:a16="http://schemas.microsoft.com/office/drawing/2014/main" val="1138443514"/>
                    </a:ext>
                  </a:extLst>
                </a:gridCol>
                <a:gridCol w="1395663">
                  <a:extLst>
                    <a:ext uri="{9D8B030D-6E8A-4147-A177-3AD203B41FA5}">
                      <a16:colId xmlns:a16="http://schemas.microsoft.com/office/drawing/2014/main" val="1057286200"/>
                    </a:ext>
                  </a:extLst>
                </a:gridCol>
                <a:gridCol w="1171073">
                  <a:extLst>
                    <a:ext uri="{9D8B030D-6E8A-4147-A177-3AD203B41FA5}">
                      <a16:colId xmlns:a16="http://schemas.microsoft.com/office/drawing/2014/main" val="1161813529"/>
                    </a:ext>
                  </a:extLst>
                </a:gridCol>
                <a:gridCol w="1893660">
                  <a:extLst>
                    <a:ext uri="{9D8B030D-6E8A-4147-A177-3AD203B41FA5}">
                      <a16:colId xmlns:a16="http://schemas.microsoft.com/office/drawing/2014/main" val="1851396093"/>
                    </a:ext>
                  </a:extLst>
                </a:gridCol>
              </a:tblGrid>
              <a:tr h="378301">
                <a:tc gridSpan="2">
                  <a:txBody>
                    <a:bodyPr/>
                    <a:lstStyle/>
                    <a:p>
                      <a:pPr algn="l"/>
                      <a:r>
                        <a:rPr lang="en-GB" dirty="0"/>
                        <a:t>Exposed Group</a:t>
                      </a:r>
                    </a:p>
                  </a:txBody>
                  <a:tcPr/>
                </a:tc>
                <a:tc hMerge="1">
                  <a:txBody>
                    <a:bodyPr/>
                    <a:lstStyle/>
                    <a:p>
                      <a:endParaRPr lang="en-GB"/>
                    </a:p>
                  </a:txBody>
                  <a:tcPr/>
                </a:tc>
                <a:tc>
                  <a:txBody>
                    <a:bodyPr/>
                    <a:lstStyle/>
                    <a:p>
                      <a:pPr algn="ctr"/>
                      <a:r>
                        <a:rPr lang="en-GB" dirty="0"/>
                        <a:t>Pooled ATT</a:t>
                      </a:r>
                    </a:p>
                  </a:txBody>
                  <a:tcPr/>
                </a:tc>
                <a:tc>
                  <a:txBody>
                    <a:bodyPr/>
                    <a:lstStyle/>
                    <a:p>
                      <a:pPr algn="ctr"/>
                      <a:r>
                        <a:rPr lang="en-GB" dirty="0"/>
                        <a:t>Pooled SE</a:t>
                      </a:r>
                    </a:p>
                  </a:txBody>
                  <a:tcPr/>
                </a:tc>
                <a:tc>
                  <a:txBody>
                    <a:bodyPr/>
                    <a:lstStyle/>
                    <a:p>
                      <a:pPr algn="ctr"/>
                      <a:r>
                        <a:rPr lang="en-GB" dirty="0"/>
                        <a:t>Pooled 95% CI</a:t>
                      </a:r>
                    </a:p>
                  </a:txBody>
                  <a:tcPr/>
                </a:tc>
                <a:extLst>
                  <a:ext uri="{0D108BD9-81ED-4DB2-BD59-A6C34878D82A}">
                    <a16:rowId xmlns:a16="http://schemas.microsoft.com/office/drawing/2014/main" val="189194080"/>
                  </a:ext>
                </a:extLst>
              </a:tr>
              <a:tr h="378301">
                <a:tc gridSpan="2">
                  <a:txBody>
                    <a:bodyPr/>
                    <a:lstStyle/>
                    <a:p>
                      <a:r>
                        <a:rPr lang="en-GB" dirty="0"/>
                        <a:t>All unemployed</a:t>
                      </a:r>
                    </a:p>
                  </a:txBody>
                  <a:tcPr/>
                </a:tc>
                <a:tc hMerge="1">
                  <a:txBody>
                    <a:bodyPr/>
                    <a:lstStyle/>
                    <a:p>
                      <a:endParaRPr lang="en-GB"/>
                    </a:p>
                  </a:txBody>
                  <a:tcPr/>
                </a:tc>
                <a:tc>
                  <a:txBody>
                    <a:bodyPr/>
                    <a:lstStyle/>
                    <a:p>
                      <a:pPr algn="ctr"/>
                      <a:r>
                        <a:rPr lang="en-GB" dirty="0"/>
                        <a:t>-0.56</a:t>
                      </a:r>
                    </a:p>
                  </a:txBody>
                  <a:tcPr anchor="ctr"/>
                </a:tc>
                <a:tc>
                  <a:txBody>
                    <a:bodyPr/>
                    <a:lstStyle/>
                    <a:p>
                      <a:pPr algn="ctr"/>
                      <a:r>
                        <a:rPr lang="en-GB" dirty="0"/>
                        <a:t>0.02</a:t>
                      </a:r>
                    </a:p>
                  </a:txBody>
                  <a:tcPr anchor="ctr"/>
                </a:tc>
                <a:tc>
                  <a:txBody>
                    <a:bodyPr/>
                    <a:lstStyle/>
                    <a:p>
                      <a:pPr algn="ctr"/>
                      <a:r>
                        <a:rPr lang="en-GB" dirty="0"/>
                        <a:t>-0.61, -0.52</a:t>
                      </a:r>
                    </a:p>
                  </a:txBody>
                  <a:tcPr anchor="ctr"/>
                </a:tc>
                <a:extLst>
                  <a:ext uri="{0D108BD9-81ED-4DB2-BD59-A6C34878D82A}">
                    <a16:rowId xmlns:a16="http://schemas.microsoft.com/office/drawing/2014/main" val="770204395"/>
                  </a:ext>
                </a:extLst>
              </a:tr>
              <a:tr h="378301">
                <a:tc rowSpan="6">
                  <a:txBody>
                    <a:bodyPr/>
                    <a:lstStyle/>
                    <a:p>
                      <a:pPr algn="r"/>
                      <a:r>
                        <a:rPr lang="en-GB" dirty="0"/>
                        <a:t>UI Category</a:t>
                      </a:r>
                    </a:p>
                  </a:txBody>
                  <a:tcPr anchor="ctr"/>
                </a:tc>
                <a:tc>
                  <a:txBody>
                    <a:bodyPr/>
                    <a:lstStyle/>
                    <a:p>
                      <a:pPr algn="r"/>
                      <a:r>
                        <a:rPr lang="en-GB" dirty="0"/>
                        <a:t>No UI</a:t>
                      </a:r>
                    </a:p>
                  </a:txBody>
                  <a:tcPr anchor="ctr"/>
                </a:tc>
                <a:tc>
                  <a:txBody>
                    <a:bodyPr/>
                    <a:lstStyle/>
                    <a:p>
                      <a:pPr algn="ctr"/>
                      <a:r>
                        <a:rPr lang="en-GB" dirty="0"/>
                        <a:t>-0.51</a:t>
                      </a:r>
                    </a:p>
                  </a:txBody>
                  <a:tcPr anchor="ctr"/>
                </a:tc>
                <a:tc>
                  <a:txBody>
                    <a:bodyPr/>
                    <a:lstStyle/>
                    <a:p>
                      <a:pPr algn="ctr"/>
                      <a:r>
                        <a:rPr lang="en-GB" dirty="0"/>
                        <a:t>0.02</a:t>
                      </a:r>
                    </a:p>
                  </a:txBody>
                  <a:tcPr anchor="ctr"/>
                </a:tc>
                <a:tc>
                  <a:txBody>
                    <a:bodyPr/>
                    <a:lstStyle/>
                    <a:p>
                      <a:pPr algn="ctr"/>
                      <a:r>
                        <a:rPr lang="en-GB" dirty="0"/>
                        <a:t>-0.55, -0.46</a:t>
                      </a:r>
                    </a:p>
                  </a:txBody>
                  <a:tcPr anchor="ctr"/>
                </a:tc>
                <a:extLst>
                  <a:ext uri="{0D108BD9-81ED-4DB2-BD59-A6C34878D82A}">
                    <a16:rowId xmlns:a16="http://schemas.microsoft.com/office/drawing/2014/main" val="3549493017"/>
                  </a:ext>
                </a:extLst>
              </a:tr>
              <a:tr h="378301">
                <a:tc vMerge="1">
                  <a:txBody>
                    <a:bodyPr/>
                    <a:lstStyle/>
                    <a:p>
                      <a:pPr algn="r"/>
                      <a:endParaRPr lang="en-GB" dirty="0"/>
                    </a:p>
                  </a:txBody>
                  <a:tcPr/>
                </a:tc>
                <a:tc>
                  <a:txBody>
                    <a:bodyPr/>
                    <a:lstStyle/>
                    <a:p>
                      <a:pPr algn="r"/>
                      <a:r>
                        <a:rPr lang="en-GB" dirty="0"/>
                        <a:t>UI (Any)</a:t>
                      </a:r>
                    </a:p>
                  </a:txBody>
                  <a:tcPr anchor="ctr"/>
                </a:tc>
                <a:tc>
                  <a:txBody>
                    <a:bodyPr/>
                    <a:lstStyle/>
                    <a:p>
                      <a:pPr algn="ctr"/>
                      <a:r>
                        <a:rPr lang="en-GB" dirty="0"/>
                        <a:t>-0.94</a:t>
                      </a:r>
                    </a:p>
                  </a:txBody>
                  <a:tcPr anchor="ctr"/>
                </a:tc>
                <a:tc>
                  <a:txBody>
                    <a:bodyPr/>
                    <a:lstStyle/>
                    <a:p>
                      <a:pPr algn="ctr"/>
                      <a:r>
                        <a:rPr lang="en-GB" dirty="0"/>
                        <a:t>0.07</a:t>
                      </a:r>
                    </a:p>
                  </a:txBody>
                  <a:tcPr anchor="ctr"/>
                </a:tc>
                <a:tc>
                  <a:txBody>
                    <a:bodyPr/>
                    <a:lstStyle/>
                    <a:p>
                      <a:pPr algn="ctr"/>
                      <a:r>
                        <a:rPr lang="en-GB" dirty="0"/>
                        <a:t>-1.08, -0.81</a:t>
                      </a:r>
                    </a:p>
                  </a:txBody>
                  <a:tcPr anchor="ctr"/>
                </a:tc>
                <a:extLst>
                  <a:ext uri="{0D108BD9-81ED-4DB2-BD59-A6C34878D82A}">
                    <a16:rowId xmlns:a16="http://schemas.microsoft.com/office/drawing/2014/main" val="3755650673"/>
                  </a:ext>
                </a:extLst>
              </a:tr>
              <a:tr h="378301">
                <a:tc vMerge="1">
                  <a:txBody>
                    <a:bodyPr/>
                    <a:lstStyle/>
                    <a:p>
                      <a:pPr algn="r"/>
                      <a:endParaRPr lang="en-GB" dirty="0"/>
                    </a:p>
                  </a:txBody>
                  <a:tcPr anchor="ctr"/>
                </a:tc>
                <a:tc>
                  <a:txBody>
                    <a:bodyPr/>
                    <a:lstStyle/>
                    <a:p>
                      <a:pPr algn="r"/>
                      <a:r>
                        <a:rPr lang="en-GB" dirty="0"/>
                        <a:t>UI (&lt; Median Max Dur.)</a:t>
                      </a:r>
                    </a:p>
                  </a:txBody>
                  <a:tcPr anchor="ctr"/>
                </a:tc>
                <a:tc>
                  <a:txBody>
                    <a:bodyPr/>
                    <a:lstStyle/>
                    <a:p>
                      <a:pPr algn="ctr"/>
                      <a:r>
                        <a:rPr lang="en-GB" dirty="0"/>
                        <a:t>-0.82</a:t>
                      </a:r>
                    </a:p>
                  </a:txBody>
                  <a:tcPr anchor="ctr"/>
                </a:tc>
                <a:tc>
                  <a:txBody>
                    <a:bodyPr/>
                    <a:lstStyle/>
                    <a:p>
                      <a:pPr algn="ctr"/>
                      <a:r>
                        <a:rPr lang="en-GB" dirty="0"/>
                        <a:t>0.44</a:t>
                      </a:r>
                    </a:p>
                  </a:txBody>
                  <a:tcPr anchor="ctr"/>
                </a:tc>
                <a:tc>
                  <a:txBody>
                    <a:bodyPr/>
                    <a:lstStyle/>
                    <a:p>
                      <a:pPr algn="ctr"/>
                      <a:r>
                        <a:rPr lang="en-GB" dirty="0"/>
                        <a:t>-1.68, 0.03</a:t>
                      </a:r>
                    </a:p>
                  </a:txBody>
                  <a:tcPr anchor="ctr"/>
                </a:tc>
                <a:extLst>
                  <a:ext uri="{0D108BD9-81ED-4DB2-BD59-A6C34878D82A}">
                    <a16:rowId xmlns:a16="http://schemas.microsoft.com/office/drawing/2014/main" val="4189643006"/>
                  </a:ext>
                </a:extLst>
              </a:tr>
              <a:tr h="378301">
                <a:tc vMerge="1">
                  <a:txBody>
                    <a:bodyPr/>
                    <a:lstStyle/>
                    <a:p>
                      <a:pPr algn="r"/>
                      <a:endParaRPr lang="en-GB" dirty="0"/>
                    </a:p>
                  </a:txBody>
                  <a:tcPr anchor="ctr"/>
                </a:tc>
                <a:tc>
                  <a:txBody>
                    <a:bodyPr/>
                    <a:lstStyle/>
                    <a:p>
                      <a:pPr algn="r"/>
                      <a:r>
                        <a:rPr lang="en-GB" dirty="0"/>
                        <a:t>UI (</a:t>
                      </a:r>
                      <a:r>
                        <a:rPr lang="en-GB" dirty="0">
                          <a:latin typeface="Calibri" panose="020F0502020204030204" pitchFamily="34" charset="0"/>
                          <a:ea typeface="Calibri" panose="020F0502020204030204" pitchFamily="34" charset="0"/>
                          <a:cs typeface="Calibri" panose="020F0502020204030204" pitchFamily="34" charset="0"/>
                        </a:rPr>
                        <a:t>≥ Median Max Dur.)</a:t>
                      </a:r>
                      <a:endParaRPr lang="en-GB" dirty="0"/>
                    </a:p>
                  </a:txBody>
                  <a:tcPr anchor="ctr"/>
                </a:tc>
                <a:tc>
                  <a:txBody>
                    <a:bodyPr/>
                    <a:lstStyle/>
                    <a:p>
                      <a:pPr algn="ctr"/>
                      <a:r>
                        <a:rPr lang="en-GB" dirty="0"/>
                        <a:t>-0.95</a:t>
                      </a:r>
                    </a:p>
                  </a:txBody>
                  <a:tcPr anchor="ctr"/>
                </a:tc>
                <a:tc>
                  <a:txBody>
                    <a:bodyPr/>
                    <a:lstStyle/>
                    <a:p>
                      <a:pPr algn="ctr"/>
                      <a:r>
                        <a:rPr lang="en-GB" dirty="0"/>
                        <a:t>0.07</a:t>
                      </a:r>
                    </a:p>
                  </a:txBody>
                  <a:tcPr anchor="ctr"/>
                </a:tc>
                <a:tc>
                  <a:txBody>
                    <a:bodyPr/>
                    <a:lstStyle/>
                    <a:p>
                      <a:pPr algn="ctr"/>
                      <a:r>
                        <a:rPr lang="en-GB" dirty="0"/>
                        <a:t>-1.09, -0.81</a:t>
                      </a:r>
                    </a:p>
                  </a:txBody>
                  <a:tcPr anchor="ctr"/>
                </a:tc>
                <a:extLst>
                  <a:ext uri="{0D108BD9-81ED-4DB2-BD59-A6C34878D82A}">
                    <a16:rowId xmlns:a16="http://schemas.microsoft.com/office/drawing/2014/main" val="2240367394"/>
                  </a:ext>
                </a:extLst>
              </a:tr>
              <a:tr h="378301">
                <a:tc vMerge="1">
                  <a:txBody>
                    <a:bodyPr/>
                    <a:lstStyle/>
                    <a:p>
                      <a:pPr algn="r"/>
                      <a:endParaRPr lang="en-GB" dirty="0"/>
                    </a:p>
                  </a:txBody>
                  <a:tcPr anchor="ctr"/>
                </a:tc>
                <a:tc>
                  <a:txBody>
                    <a:bodyPr/>
                    <a:lstStyle/>
                    <a:p>
                      <a:pPr algn="r"/>
                      <a:r>
                        <a:rPr lang="en-GB" dirty="0"/>
                        <a:t>UI (&lt; Median Max Ben.)</a:t>
                      </a:r>
                    </a:p>
                  </a:txBody>
                  <a:tcPr anchor="ctr"/>
                </a:tc>
                <a:tc>
                  <a:txBody>
                    <a:bodyPr/>
                    <a:lstStyle/>
                    <a:p>
                      <a:pPr algn="ctr"/>
                      <a:r>
                        <a:rPr lang="en-GB" dirty="0"/>
                        <a:t>-0.83</a:t>
                      </a:r>
                    </a:p>
                  </a:txBody>
                  <a:tcPr anchor="ctr"/>
                </a:tc>
                <a:tc>
                  <a:txBody>
                    <a:bodyPr/>
                    <a:lstStyle/>
                    <a:p>
                      <a:pPr algn="ctr"/>
                      <a:r>
                        <a:rPr lang="en-GB" dirty="0"/>
                        <a:t>0.12</a:t>
                      </a:r>
                    </a:p>
                  </a:txBody>
                  <a:tcPr anchor="ctr"/>
                </a:tc>
                <a:tc>
                  <a:txBody>
                    <a:bodyPr/>
                    <a:lstStyle/>
                    <a:p>
                      <a:pPr algn="ctr"/>
                      <a:r>
                        <a:rPr lang="en-GB" dirty="0"/>
                        <a:t>-1.08, -0.59</a:t>
                      </a:r>
                    </a:p>
                  </a:txBody>
                  <a:tcPr anchor="ctr"/>
                </a:tc>
                <a:extLst>
                  <a:ext uri="{0D108BD9-81ED-4DB2-BD59-A6C34878D82A}">
                    <a16:rowId xmlns:a16="http://schemas.microsoft.com/office/drawing/2014/main" val="1510774756"/>
                  </a:ext>
                </a:extLst>
              </a:tr>
              <a:tr h="378301">
                <a:tc vMerge="1">
                  <a:txBody>
                    <a:bodyPr/>
                    <a:lstStyle/>
                    <a:p>
                      <a:pPr algn="r"/>
                      <a:endParaRPr lang="en-GB" dirty="0"/>
                    </a:p>
                  </a:txBody>
                  <a:tcPr anchor="ctr"/>
                </a:tc>
                <a:tc>
                  <a:txBody>
                    <a:bodyPr/>
                    <a:lstStyle/>
                    <a:p>
                      <a:pPr algn="r"/>
                      <a:r>
                        <a:rPr lang="en-GB" dirty="0"/>
                        <a:t>UI (</a:t>
                      </a:r>
                      <a:r>
                        <a:rPr lang="en-GB" dirty="0">
                          <a:latin typeface="Calibri" panose="020F0502020204030204" pitchFamily="34" charset="0"/>
                          <a:ea typeface="Calibri" panose="020F0502020204030204" pitchFamily="34" charset="0"/>
                          <a:cs typeface="Calibri" panose="020F0502020204030204" pitchFamily="34" charset="0"/>
                        </a:rPr>
                        <a:t>≥ Median Max Ben.)</a:t>
                      </a:r>
                      <a:endParaRPr lang="en-GB" dirty="0"/>
                    </a:p>
                  </a:txBody>
                  <a:tcPr anchor="ctr"/>
                </a:tc>
                <a:tc>
                  <a:txBody>
                    <a:bodyPr/>
                    <a:lstStyle/>
                    <a:p>
                      <a:pPr algn="ctr"/>
                      <a:r>
                        <a:rPr lang="en-GB" dirty="0"/>
                        <a:t>-1.01</a:t>
                      </a:r>
                    </a:p>
                  </a:txBody>
                  <a:tcPr anchor="ctr"/>
                </a:tc>
                <a:tc>
                  <a:txBody>
                    <a:bodyPr/>
                    <a:lstStyle/>
                    <a:p>
                      <a:pPr algn="ctr"/>
                      <a:r>
                        <a:rPr lang="en-GB" dirty="0"/>
                        <a:t>0.09</a:t>
                      </a:r>
                    </a:p>
                  </a:txBody>
                  <a:tcPr anchor="ctr"/>
                </a:tc>
                <a:tc>
                  <a:txBody>
                    <a:bodyPr/>
                    <a:lstStyle/>
                    <a:p>
                      <a:pPr algn="ctr"/>
                      <a:r>
                        <a:rPr lang="en-GB" dirty="0"/>
                        <a:t>-1.18, -0.84</a:t>
                      </a:r>
                    </a:p>
                  </a:txBody>
                  <a:tcPr anchor="ctr"/>
                </a:tc>
                <a:extLst>
                  <a:ext uri="{0D108BD9-81ED-4DB2-BD59-A6C34878D82A}">
                    <a16:rowId xmlns:a16="http://schemas.microsoft.com/office/drawing/2014/main" val="3517431152"/>
                  </a:ext>
                </a:extLst>
              </a:tr>
              <a:tr h="378301">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Median Maximum Duration: 26 weeks. Median Maximum Benefit with Dependents: $390/week.</a:t>
                      </a:r>
                    </a:p>
                  </a:txBody>
                  <a:tcPr anchor="ctr">
                    <a:noFill/>
                  </a:tcPr>
                </a:tc>
                <a:tc hMerge="1">
                  <a:txBody>
                    <a:bodyPr/>
                    <a:lstStyle/>
                    <a:p>
                      <a:pPr algn="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extLst>
                  <a:ext uri="{0D108BD9-81ED-4DB2-BD59-A6C34878D82A}">
                    <a16:rowId xmlns:a16="http://schemas.microsoft.com/office/drawing/2014/main" val="3640658167"/>
                  </a:ext>
                </a:extLst>
              </a:tr>
            </a:tbl>
          </a:graphicData>
        </a:graphic>
      </p:graphicFrame>
      <p:sp>
        <p:nvSpPr>
          <p:cNvPr id="5" name="Slide Number Placeholder 4">
            <a:extLst>
              <a:ext uri="{FF2B5EF4-FFF2-40B4-BE49-F238E27FC236}">
                <a16:creationId xmlns:a16="http://schemas.microsoft.com/office/drawing/2014/main" id="{B0FF53CE-E2B7-89DC-E375-7F456088A6A7}"/>
              </a:ext>
            </a:extLst>
          </p:cNvPr>
          <p:cNvSpPr>
            <a:spLocks noGrp="1"/>
          </p:cNvSpPr>
          <p:nvPr>
            <p:ph type="sldNum" sz="quarter" idx="12"/>
          </p:nvPr>
        </p:nvSpPr>
        <p:spPr/>
        <p:txBody>
          <a:bodyPr/>
          <a:lstStyle/>
          <a:p>
            <a:fld id="{E7A00BB6-B2AA-4922-9FB3-611F6AF71C70}" type="slidenum">
              <a:rPr lang="en-GB" smtClean="0"/>
              <a:t>28</a:t>
            </a:fld>
            <a:endParaRPr lang="en-GB"/>
          </a:p>
        </p:txBody>
      </p:sp>
    </p:spTree>
    <p:extLst>
      <p:ext uri="{BB962C8B-B14F-4D97-AF65-F5344CB8AC3E}">
        <p14:creationId xmlns:p14="http://schemas.microsoft.com/office/powerpoint/2010/main" val="40699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D38494-398F-C8BB-24F5-76BFD023DB15}"/>
              </a:ext>
            </a:extLst>
          </p:cNvPr>
          <p:cNvPicPr>
            <a:picLocks noChangeAspect="1"/>
          </p:cNvPicPr>
          <p:nvPr/>
        </p:nvPicPr>
        <p:blipFill>
          <a:blip r:embed="rId2"/>
          <a:stretch>
            <a:fillRect/>
          </a:stretch>
        </p:blipFill>
        <p:spPr>
          <a:xfrm>
            <a:off x="5889217" y="3241535"/>
            <a:ext cx="5306292" cy="3479940"/>
          </a:xfrm>
          <a:prstGeom prst="rect">
            <a:avLst/>
          </a:prstGeom>
        </p:spPr>
      </p:pic>
      <p:sp>
        <p:nvSpPr>
          <p:cNvPr id="2" name="Title 1">
            <a:extLst>
              <a:ext uri="{FF2B5EF4-FFF2-40B4-BE49-F238E27FC236}">
                <a16:creationId xmlns:a16="http://schemas.microsoft.com/office/drawing/2014/main" id="{0F305CF2-C6C0-0591-403C-6664137B0522}"/>
              </a:ext>
            </a:extLst>
          </p:cNvPr>
          <p:cNvSpPr>
            <a:spLocks noGrp="1"/>
          </p:cNvSpPr>
          <p:nvPr>
            <p:ph type="title"/>
          </p:nvPr>
        </p:nvSpPr>
        <p:spPr/>
        <p:txBody>
          <a:bodyPr/>
          <a:lstStyle/>
          <a:p>
            <a:r>
              <a:rPr lang="en-GB" dirty="0"/>
              <a:t>Preliminary Results (Multiply Imputed)</a:t>
            </a:r>
          </a:p>
        </p:txBody>
      </p:sp>
      <p:sp>
        <p:nvSpPr>
          <p:cNvPr id="3" name="Content Placeholder 2">
            <a:extLst>
              <a:ext uri="{FF2B5EF4-FFF2-40B4-BE49-F238E27FC236}">
                <a16:creationId xmlns:a16="http://schemas.microsoft.com/office/drawing/2014/main" id="{D8AE51D6-D78C-3C2D-E28E-BC75536C4B0F}"/>
              </a:ext>
            </a:extLst>
          </p:cNvPr>
          <p:cNvSpPr>
            <a:spLocks noGrp="1"/>
          </p:cNvSpPr>
          <p:nvPr>
            <p:ph idx="1"/>
          </p:nvPr>
        </p:nvSpPr>
        <p:spPr>
          <a:xfrm>
            <a:off x="838200" y="1515862"/>
            <a:ext cx="10515600" cy="5444658"/>
          </a:xfrm>
        </p:spPr>
        <p:txBody>
          <a:bodyPr>
            <a:normAutofit/>
          </a:bodyPr>
          <a:lstStyle/>
          <a:p>
            <a:pPr marL="0" indent="0">
              <a:buNone/>
            </a:pPr>
            <a:r>
              <a:rPr lang="en-GB" sz="3000" b="1" u="sng" dirty="0"/>
              <a:t>Comparing Subpopulations</a:t>
            </a:r>
          </a:p>
          <a:p>
            <a:pPr marL="0" indent="0">
              <a:buNone/>
            </a:pPr>
            <a:r>
              <a:rPr lang="en-GB" sz="2400" dirty="0"/>
              <a:t>Comparing two populations matching in 4-year employment history, the ATT of becoming unemployed on earliest subsequent EQ when re-employed is:</a:t>
            </a:r>
          </a:p>
          <a:p>
            <a:pPr marL="0" indent="0">
              <a:buNone/>
            </a:pPr>
            <a:endParaRPr lang="en-GB" sz="2600" dirty="0"/>
          </a:p>
          <a:p>
            <a:pPr marL="0" indent="0">
              <a:buNone/>
            </a:pPr>
            <a:endParaRPr lang="en-GB" sz="2600" dirty="0"/>
          </a:p>
          <a:p>
            <a:pPr marL="0" indent="0">
              <a:buNone/>
            </a:pPr>
            <a:endParaRPr lang="en-GB" sz="2600" dirty="0"/>
          </a:p>
          <a:p>
            <a:pPr marL="0" indent="0">
              <a:buNone/>
            </a:pPr>
            <a:endParaRPr lang="en-GB" sz="2600" dirty="0"/>
          </a:p>
          <a:p>
            <a:pPr marL="0" indent="0">
              <a:spcBef>
                <a:spcPts val="600"/>
              </a:spcBef>
              <a:buNone/>
            </a:pPr>
            <a:endParaRPr lang="en-GB" sz="2600" dirty="0"/>
          </a:p>
          <a:p>
            <a:pPr marL="0" indent="0">
              <a:buNone/>
            </a:pPr>
            <a:endParaRPr lang="en-GB" sz="2400" dirty="0"/>
          </a:p>
          <a:p>
            <a:pPr marL="0" indent="0">
              <a:spcBef>
                <a:spcPts val="0"/>
              </a:spcBef>
              <a:buNone/>
            </a:pPr>
            <a:endParaRPr lang="en-GB" sz="2400" dirty="0"/>
          </a:p>
        </p:txBody>
      </p:sp>
      <p:sp>
        <p:nvSpPr>
          <p:cNvPr id="5" name="Slide Number Placeholder 4">
            <a:extLst>
              <a:ext uri="{FF2B5EF4-FFF2-40B4-BE49-F238E27FC236}">
                <a16:creationId xmlns:a16="http://schemas.microsoft.com/office/drawing/2014/main" id="{B0FF53CE-E2B7-89DC-E375-7F456088A6A7}"/>
              </a:ext>
            </a:extLst>
          </p:cNvPr>
          <p:cNvSpPr>
            <a:spLocks noGrp="1"/>
          </p:cNvSpPr>
          <p:nvPr>
            <p:ph type="sldNum" sz="quarter" idx="12"/>
          </p:nvPr>
        </p:nvSpPr>
        <p:spPr/>
        <p:txBody>
          <a:bodyPr/>
          <a:lstStyle/>
          <a:p>
            <a:fld id="{E7A00BB6-B2AA-4922-9FB3-611F6AF71C70}" type="slidenum">
              <a:rPr lang="en-GB" smtClean="0"/>
              <a:t>29</a:t>
            </a:fld>
            <a:endParaRPr lang="en-GB"/>
          </a:p>
        </p:txBody>
      </p:sp>
      <p:pic>
        <p:nvPicPr>
          <p:cNvPr id="6" name="Picture 5">
            <a:extLst>
              <a:ext uri="{FF2B5EF4-FFF2-40B4-BE49-F238E27FC236}">
                <a16:creationId xmlns:a16="http://schemas.microsoft.com/office/drawing/2014/main" id="{5CD6DFE5-1769-6A44-AA46-D794CCE67753}"/>
              </a:ext>
            </a:extLst>
          </p:cNvPr>
          <p:cNvPicPr>
            <a:picLocks noChangeAspect="1"/>
          </p:cNvPicPr>
          <p:nvPr/>
        </p:nvPicPr>
        <p:blipFill>
          <a:blip r:embed="rId3"/>
          <a:stretch>
            <a:fillRect/>
          </a:stretch>
        </p:blipFill>
        <p:spPr>
          <a:xfrm>
            <a:off x="378315" y="3291287"/>
            <a:ext cx="5393439" cy="3438770"/>
          </a:xfrm>
          <a:prstGeom prst="rect">
            <a:avLst/>
          </a:prstGeom>
        </p:spPr>
      </p:pic>
      <p:sp>
        <p:nvSpPr>
          <p:cNvPr id="7" name="TextBox 6">
            <a:extLst>
              <a:ext uri="{FF2B5EF4-FFF2-40B4-BE49-F238E27FC236}">
                <a16:creationId xmlns:a16="http://schemas.microsoft.com/office/drawing/2014/main" id="{D753B587-2A0D-20C4-7B04-E730C5B732E0}"/>
              </a:ext>
            </a:extLst>
          </p:cNvPr>
          <p:cNvSpPr txBox="1"/>
          <p:nvPr/>
        </p:nvSpPr>
        <p:spPr>
          <a:xfrm>
            <a:off x="2653192" y="2841425"/>
            <a:ext cx="2199467" cy="400110"/>
          </a:xfrm>
          <a:prstGeom prst="rect">
            <a:avLst/>
          </a:prstGeom>
          <a:noFill/>
        </p:spPr>
        <p:txBody>
          <a:bodyPr wrap="square">
            <a:spAutoFit/>
          </a:bodyPr>
          <a:lstStyle/>
          <a:p>
            <a:pPr marL="0" indent="0">
              <a:spcBef>
                <a:spcPts val="1800"/>
              </a:spcBef>
              <a:buNone/>
            </a:pPr>
            <a:r>
              <a:rPr lang="en-GB" sz="2000" u="sng" dirty="0"/>
              <a:t>Scarring Effects</a:t>
            </a:r>
          </a:p>
        </p:txBody>
      </p:sp>
      <p:sp>
        <p:nvSpPr>
          <p:cNvPr id="10" name="TextBox 9">
            <a:extLst>
              <a:ext uri="{FF2B5EF4-FFF2-40B4-BE49-F238E27FC236}">
                <a16:creationId xmlns:a16="http://schemas.microsoft.com/office/drawing/2014/main" id="{2C506CB1-AC38-566D-974D-0EBBEA3C2DB8}"/>
              </a:ext>
            </a:extLst>
          </p:cNvPr>
          <p:cNvSpPr txBox="1"/>
          <p:nvPr/>
        </p:nvSpPr>
        <p:spPr>
          <a:xfrm>
            <a:off x="7860197" y="2882595"/>
            <a:ext cx="2199467" cy="400110"/>
          </a:xfrm>
          <a:prstGeom prst="rect">
            <a:avLst/>
          </a:prstGeom>
          <a:noFill/>
        </p:spPr>
        <p:txBody>
          <a:bodyPr wrap="square">
            <a:spAutoFit/>
          </a:bodyPr>
          <a:lstStyle/>
          <a:p>
            <a:pPr marL="0" indent="0">
              <a:spcBef>
                <a:spcPts val="1800"/>
              </a:spcBef>
              <a:buNone/>
            </a:pPr>
            <a:r>
              <a:rPr lang="en-GB" sz="2000" u="sng" dirty="0"/>
              <a:t>UI Modification</a:t>
            </a:r>
          </a:p>
        </p:txBody>
      </p:sp>
    </p:spTree>
    <p:extLst>
      <p:ext uri="{BB962C8B-B14F-4D97-AF65-F5344CB8AC3E}">
        <p14:creationId xmlns:p14="http://schemas.microsoft.com/office/powerpoint/2010/main" val="194410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Study Aims</a:t>
            </a:r>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6"/>
            <a:ext cx="10515600" cy="5156167"/>
          </a:xfrm>
        </p:spPr>
        <p:txBody>
          <a:bodyPr>
            <a:normAutofit/>
          </a:bodyPr>
          <a:lstStyle/>
          <a:p>
            <a:pPr marL="514350" indent="-514350">
              <a:buFont typeface="+mj-lt"/>
              <a:buAutoNum type="arabicPeriod"/>
            </a:pPr>
            <a:r>
              <a:rPr lang="en-GB" b="1" dirty="0"/>
              <a:t>Estimate the ATT of recent unemployment on subsequent EQ</a:t>
            </a:r>
          </a:p>
          <a:p>
            <a:pPr marL="806450" lvl="1"/>
            <a:r>
              <a:rPr lang="en-GB" dirty="0"/>
              <a:t>ATT (vs. ATE) as exchangeability of treated and untreated individuals unlikely</a:t>
            </a:r>
          </a:p>
          <a:p>
            <a:pPr marL="514350" indent="-514350">
              <a:buFont typeface="+mj-lt"/>
              <a:buAutoNum type="arabicPeriod"/>
            </a:pPr>
            <a:r>
              <a:rPr lang="en-GB" b="1" dirty="0"/>
              <a:t>Examine whether UI features modify this effect</a:t>
            </a:r>
          </a:p>
          <a:p>
            <a:pPr marL="806450" lvl="1"/>
            <a:r>
              <a:rPr lang="en-GB" dirty="0"/>
              <a:t>By UI receipt, maximum weeks receivable, maximum benefit amount</a:t>
            </a:r>
          </a:p>
          <a:p>
            <a:pPr marL="514350" indent="-514350">
              <a:buFont typeface="+mj-lt"/>
              <a:buAutoNum type="arabicPeriod"/>
            </a:pPr>
            <a:r>
              <a:rPr lang="en-GB" b="1" dirty="0"/>
              <a:t>Examine modification of Aims 1 and 2</a:t>
            </a:r>
          </a:p>
          <a:p>
            <a:pPr marL="806450" lvl="1"/>
            <a:r>
              <a:rPr lang="en-GB" dirty="0"/>
              <a:t>By gender, race and ethnicity, and baseline EQ</a:t>
            </a:r>
          </a:p>
          <a:p>
            <a:pPr marL="514350" indent="-514350">
              <a:buFont typeface="+mj-lt"/>
              <a:buAutoNum type="arabicPeriod"/>
            </a:pPr>
            <a:endParaRPr lang="en-GB" dirty="0"/>
          </a:p>
        </p:txBody>
      </p:sp>
      <p:sp>
        <p:nvSpPr>
          <p:cNvPr id="4" name="Slide Number Placeholder 3">
            <a:extLst>
              <a:ext uri="{FF2B5EF4-FFF2-40B4-BE49-F238E27FC236}">
                <a16:creationId xmlns:a16="http://schemas.microsoft.com/office/drawing/2014/main" id="{06C684F3-6B19-0FCC-A300-52C28FA135C8}"/>
              </a:ext>
            </a:extLst>
          </p:cNvPr>
          <p:cNvSpPr>
            <a:spLocks noGrp="1"/>
          </p:cNvSpPr>
          <p:nvPr>
            <p:ph type="sldNum" sz="quarter" idx="12"/>
          </p:nvPr>
        </p:nvSpPr>
        <p:spPr/>
        <p:txBody>
          <a:bodyPr/>
          <a:lstStyle/>
          <a:p>
            <a:fld id="{E7A00BB6-B2AA-4922-9FB3-611F6AF71C70}" type="slidenum">
              <a:rPr lang="en-GB" smtClean="0"/>
              <a:t>3</a:t>
            </a:fld>
            <a:endParaRPr lang="en-GB"/>
          </a:p>
        </p:txBody>
      </p:sp>
    </p:spTree>
    <p:extLst>
      <p:ext uri="{BB962C8B-B14F-4D97-AF65-F5344CB8AC3E}">
        <p14:creationId xmlns:p14="http://schemas.microsoft.com/office/powerpoint/2010/main" val="397331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E09C-C6D4-EBC4-8B44-4DA531638A93}"/>
              </a:ext>
            </a:extLst>
          </p:cNvPr>
          <p:cNvSpPr>
            <a:spLocks noGrp="1"/>
          </p:cNvSpPr>
          <p:nvPr>
            <p:ph type="title"/>
          </p:nvPr>
        </p:nvSpPr>
        <p:spPr/>
        <p:txBody>
          <a:bodyPr/>
          <a:lstStyle/>
          <a:p>
            <a:r>
              <a:rPr lang="en-GB" dirty="0"/>
              <a:t>Preliminary Conclusions</a:t>
            </a:r>
          </a:p>
        </p:txBody>
      </p:sp>
      <p:sp>
        <p:nvSpPr>
          <p:cNvPr id="3" name="Content Placeholder 2">
            <a:extLst>
              <a:ext uri="{FF2B5EF4-FFF2-40B4-BE49-F238E27FC236}">
                <a16:creationId xmlns:a16="http://schemas.microsoft.com/office/drawing/2014/main" id="{3F344C97-21CF-E0F8-CC8D-1B88A6A5194D}"/>
              </a:ext>
            </a:extLst>
          </p:cNvPr>
          <p:cNvSpPr>
            <a:spLocks noGrp="1"/>
          </p:cNvSpPr>
          <p:nvPr>
            <p:ph idx="1"/>
          </p:nvPr>
        </p:nvSpPr>
        <p:spPr>
          <a:xfrm>
            <a:off x="868465" y="1441609"/>
            <a:ext cx="10515600" cy="5163820"/>
          </a:xfrm>
        </p:spPr>
        <p:txBody>
          <a:bodyPr>
            <a:normAutofit lnSpcReduction="10000"/>
          </a:bodyPr>
          <a:lstStyle/>
          <a:p>
            <a:pPr marL="0" indent="0">
              <a:buNone/>
            </a:pPr>
            <a:r>
              <a:rPr lang="en-GB" sz="2400" u="sng" dirty="0"/>
              <a:t>Scarring Effects</a:t>
            </a:r>
          </a:p>
          <a:p>
            <a:r>
              <a:rPr lang="en-GB" sz="2000" dirty="0"/>
              <a:t>Becoming unemployed causes significant declines in multi-dimensional EQ upon re-employment.</a:t>
            </a:r>
          </a:p>
          <a:p>
            <a:r>
              <a:rPr lang="en-GB" sz="2000" dirty="0"/>
              <a:t>These effects are more pronounced for those with better initial EQ, those non-Hispanic Black or Hispanic, and those remaining unemployed for longer, though scarring effects do not vary considerably by gender overall. </a:t>
            </a:r>
          </a:p>
          <a:p>
            <a:pPr marL="0" indent="0">
              <a:buNone/>
            </a:pPr>
            <a:r>
              <a:rPr lang="en-GB" sz="2400" u="sng" dirty="0"/>
              <a:t>Modification of Scarring Effects by Unemployment Insurance Receipt</a:t>
            </a:r>
            <a:endParaRPr lang="en-GB" sz="2400" dirty="0"/>
          </a:p>
          <a:p>
            <a:r>
              <a:rPr lang="en-GB" sz="2000" dirty="0"/>
              <a:t>The effects of becoming unemployed on subsequent EQ are more detrimental for those receiving UI, especially for recipients in states with longer-lasting and more generous UI policies.</a:t>
            </a:r>
          </a:p>
          <a:p>
            <a:r>
              <a:rPr lang="en-GB" sz="2000" dirty="0"/>
              <a:t>The negative modification associated with UI receipt appears greatest for those with better initial EQ, for men, for those non-Hispanic white or non-Hispanic and not white or Black (i.e. ‘other’), and for those remaining unemployed for longer.</a:t>
            </a:r>
          </a:p>
          <a:p>
            <a:pPr marL="0" indent="0">
              <a:buNone/>
            </a:pPr>
            <a:r>
              <a:rPr lang="en-GB" sz="2400" u="sng" dirty="0"/>
              <a:t>Selection Effects in a Complete-Case Analysis</a:t>
            </a:r>
          </a:p>
          <a:p>
            <a:r>
              <a:rPr lang="en-GB" sz="2000" dirty="0"/>
              <a:t>Relying on a complete-case analysis would have minimized the estimated scarring effects experienced for those Hispanic, and suggested scarring effects are more detrimental for those receiving UI in states with shorter-lasting UI policies, though would not have inferentially changed other findings. </a:t>
            </a:r>
          </a:p>
          <a:p>
            <a:endParaRPr lang="en-GB" sz="2000" dirty="0"/>
          </a:p>
        </p:txBody>
      </p:sp>
      <p:sp>
        <p:nvSpPr>
          <p:cNvPr id="4" name="Slide Number Placeholder 3">
            <a:extLst>
              <a:ext uri="{FF2B5EF4-FFF2-40B4-BE49-F238E27FC236}">
                <a16:creationId xmlns:a16="http://schemas.microsoft.com/office/drawing/2014/main" id="{BDDF47A2-B1F4-9922-DB8F-A5F2DB1A2074}"/>
              </a:ext>
            </a:extLst>
          </p:cNvPr>
          <p:cNvSpPr>
            <a:spLocks noGrp="1"/>
          </p:cNvSpPr>
          <p:nvPr>
            <p:ph type="sldNum" sz="quarter" idx="12"/>
          </p:nvPr>
        </p:nvSpPr>
        <p:spPr/>
        <p:txBody>
          <a:bodyPr/>
          <a:lstStyle/>
          <a:p>
            <a:fld id="{E7A00BB6-B2AA-4922-9FB3-611F6AF71C70}" type="slidenum">
              <a:rPr lang="en-GB" smtClean="0"/>
              <a:t>30</a:t>
            </a:fld>
            <a:endParaRPr lang="en-GB" dirty="0"/>
          </a:p>
        </p:txBody>
      </p:sp>
    </p:spTree>
    <p:extLst>
      <p:ext uri="{BB962C8B-B14F-4D97-AF65-F5344CB8AC3E}">
        <p14:creationId xmlns:p14="http://schemas.microsoft.com/office/powerpoint/2010/main" val="2596646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E09C-C6D4-EBC4-8B44-4DA531638A93}"/>
              </a:ext>
            </a:extLst>
          </p:cNvPr>
          <p:cNvSpPr>
            <a:spLocks noGrp="1"/>
          </p:cNvSpPr>
          <p:nvPr>
            <p:ph type="title"/>
          </p:nvPr>
        </p:nvSpPr>
        <p:spPr/>
        <p:txBody>
          <a:bodyPr/>
          <a:lstStyle/>
          <a:p>
            <a:r>
              <a:rPr lang="en-GB" dirty="0"/>
              <a:t>Preliminary Conclusions</a:t>
            </a:r>
          </a:p>
        </p:txBody>
      </p:sp>
      <p:pic>
        <p:nvPicPr>
          <p:cNvPr id="6" name="Content Placeholder 5">
            <a:extLst>
              <a:ext uri="{FF2B5EF4-FFF2-40B4-BE49-F238E27FC236}">
                <a16:creationId xmlns:a16="http://schemas.microsoft.com/office/drawing/2014/main" id="{85BB8876-D7C6-EA9B-EA1E-16155A112999}"/>
              </a:ext>
            </a:extLst>
          </p:cNvPr>
          <p:cNvPicPr>
            <a:picLocks noGrp="1" noChangeAspect="1"/>
          </p:cNvPicPr>
          <p:nvPr>
            <p:ph idx="1"/>
          </p:nvPr>
        </p:nvPicPr>
        <p:blipFill>
          <a:blip r:embed="rId3"/>
          <a:stretch>
            <a:fillRect/>
          </a:stretch>
        </p:blipFill>
        <p:spPr>
          <a:xfrm>
            <a:off x="2469817" y="1389199"/>
            <a:ext cx="7252366" cy="4872433"/>
          </a:xfrm>
        </p:spPr>
      </p:pic>
      <p:sp>
        <p:nvSpPr>
          <p:cNvPr id="4" name="Slide Number Placeholder 3">
            <a:extLst>
              <a:ext uri="{FF2B5EF4-FFF2-40B4-BE49-F238E27FC236}">
                <a16:creationId xmlns:a16="http://schemas.microsoft.com/office/drawing/2014/main" id="{BDDF47A2-B1F4-9922-DB8F-A5F2DB1A2074}"/>
              </a:ext>
            </a:extLst>
          </p:cNvPr>
          <p:cNvSpPr>
            <a:spLocks noGrp="1"/>
          </p:cNvSpPr>
          <p:nvPr>
            <p:ph type="sldNum" sz="quarter" idx="12"/>
          </p:nvPr>
        </p:nvSpPr>
        <p:spPr/>
        <p:txBody>
          <a:bodyPr/>
          <a:lstStyle/>
          <a:p>
            <a:fld id="{E7A00BB6-B2AA-4922-9FB3-611F6AF71C70}" type="slidenum">
              <a:rPr lang="en-GB" smtClean="0"/>
              <a:t>31</a:t>
            </a:fld>
            <a:endParaRPr lang="en-GB" dirty="0"/>
          </a:p>
        </p:txBody>
      </p:sp>
      <p:sp>
        <p:nvSpPr>
          <p:cNvPr id="8" name="TextBox 7">
            <a:extLst>
              <a:ext uri="{FF2B5EF4-FFF2-40B4-BE49-F238E27FC236}">
                <a16:creationId xmlns:a16="http://schemas.microsoft.com/office/drawing/2014/main" id="{2475BB1B-964F-A347-D1A8-58956073E451}"/>
              </a:ext>
            </a:extLst>
          </p:cNvPr>
          <p:cNvSpPr txBox="1"/>
          <p:nvPr/>
        </p:nvSpPr>
        <p:spPr>
          <a:xfrm>
            <a:off x="1822652" y="6261632"/>
            <a:ext cx="9531148" cy="523220"/>
          </a:xfrm>
          <a:prstGeom prst="rect">
            <a:avLst/>
          </a:prstGeom>
          <a:noFill/>
        </p:spPr>
        <p:txBody>
          <a:bodyPr wrap="square">
            <a:spAutoFit/>
          </a:bodyPr>
          <a:lstStyle/>
          <a:p>
            <a:r>
              <a:rPr lang="en-GB" sz="1400" dirty="0"/>
              <a:t>Occupational Sector Key: ‘</a:t>
            </a:r>
            <a:r>
              <a:rPr lang="en-GB" sz="1400" dirty="0" err="1"/>
              <a:t>techadmin</a:t>
            </a:r>
            <a:r>
              <a:rPr lang="en-GB" sz="1400" dirty="0"/>
              <a:t>’  = Technical sales and admin support. ‘</a:t>
            </a:r>
            <a:r>
              <a:rPr lang="en-GB" sz="1400" dirty="0" err="1"/>
              <a:t>profspec</a:t>
            </a:r>
            <a:r>
              <a:rPr lang="en-GB" sz="1400" dirty="0"/>
              <a:t>’ = Professional specialty. ‘precision’ = Precision production, craft and repair. ‘</a:t>
            </a:r>
            <a:r>
              <a:rPr lang="en-GB" sz="1400" dirty="0" err="1"/>
              <a:t>opfablab</a:t>
            </a:r>
            <a:r>
              <a:rPr lang="en-GB" sz="1400" dirty="0"/>
              <a:t>’ = Operators, fabricators &amp; laborers. ‘</a:t>
            </a:r>
            <a:r>
              <a:rPr lang="en-GB" sz="1400" dirty="0" err="1"/>
              <a:t>farmforfish</a:t>
            </a:r>
            <a:r>
              <a:rPr lang="en-GB" sz="1400" dirty="0"/>
              <a:t>’ = Farming, forestry, fishing.  </a:t>
            </a:r>
          </a:p>
        </p:txBody>
      </p:sp>
    </p:spTree>
    <p:extLst>
      <p:ext uri="{BB962C8B-B14F-4D97-AF65-F5344CB8AC3E}">
        <p14:creationId xmlns:p14="http://schemas.microsoft.com/office/powerpoint/2010/main" val="303795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Exposure, Moderator, Outcome</a:t>
            </a:r>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6"/>
            <a:ext cx="10515600" cy="5156167"/>
          </a:xfrm>
        </p:spPr>
        <p:txBody>
          <a:bodyPr>
            <a:normAutofit/>
          </a:bodyPr>
          <a:lstStyle/>
          <a:p>
            <a:pPr marL="0" indent="0">
              <a:buNone/>
            </a:pPr>
            <a:r>
              <a:rPr lang="en-GB" b="1" dirty="0"/>
              <a:t>Exposure (A)</a:t>
            </a:r>
          </a:p>
          <a:p>
            <a:pPr marL="0" indent="0">
              <a:buNone/>
            </a:pPr>
            <a:r>
              <a:rPr lang="en-GB" dirty="0"/>
              <a:t>Unemployment during the 12 months post-interview in </a:t>
            </a:r>
            <a:r>
              <a:rPr lang="en-GB" i="1" dirty="0"/>
              <a:t>T</a:t>
            </a:r>
            <a:endParaRPr lang="en-GB" dirty="0"/>
          </a:p>
          <a:p>
            <a:pPr marL="0" indent="0">
              <a:buNone/>
            </a:pPr>
            <a:endParaRPr lang="en-GB" sz="200" b="1" dirty="0"/>
          </a:p>
          <a:p>
            <a:pPr marL="0" indent="0">
              <a:buNone/>
            </a:pPr>
            <a:r>
              <a:rPr lang="en-GB" b="1" dirty="0"/>
              <a:t>Outcome (Y)</a:t>
            </a:r>
          </a:p>
          <a:p>
            <a:pPr marL="0" indent="0">
              <a:buNone/>
            </a:pPr>
            <a:r>
              <a:rPr lang="en-GB" dirty="0"/>
              <a:t>Z-Score Multi-Dimensional EQ Score 2+ years post-interview</a:t>
            </a:r>
          </a:p>
          <a:p>
            <a:pPr marL="0" indent="0">
              <a:buNone/>
            </a:pPr>
            <a:endParaRPr lang="en-GB" sz="200" dirty="0"/>
          </a:p>
          <a:p>
            <a:pPr marL="0" indent="0">
              <a:buNone/>
            </a:pPr>
            <a:r>
              <a:rPr lang="en-GB" b="1" dirty="0"/>
              <a:t>UI Moderators (M)</a:t>
            </a:r>
          </a:p>
          <a:p>
            <a:pPr marL="725488" indent="-514350">
              <a:buFont typeface="+mj-lt"/>
              <a:buAutoNum type="arabicPeriod"/>
            </a:pPr>
            <a:r>
              <a:rPr lang="en-GB" sz="2400" dirty="0"/>
              <a:t>UI receipt within 6 months of unemployment</a:t>
            </a:r>
          </a:p>
          <a:p>
            <a:pPr marL="725488" indent="-514350">
              <a:buFont typeface="+mj-lt"/>
              <a:buAutoNum type="arabicPeriod"/>
            </a:pPr>
            <a:r>
              <a:rPr lang="en-GB" sz="2400" dirty="0"/>
              <a:t>Maximum weeks of UI receivable (&lt; 2001-2017 State Median: No, Yes)</a:t>
            </a:r>
          </a:p>
          <a:p>
            <a:pPr marL="725488" indent="-514350">
              <a:buFont typeface="+mj-lt"/>
              <a:buAutoNum type="arabicPeriod"/>
            </a:pPr>
            <a:r>
              <a:rPr lang="en-GB" sz="2400" dirty="0"/>
              <a:t>Maximum receivable UI amount (&lt; 2001-2017 State Median: No, Yes)</a:t>
            </a:r>
          </a:p>
          <a:p>
            <a:pPr marL="725488" indent="-514350">
              <a:buFont typeface="+mj-lt"/>
              <a:buAutoNum type="arabicPeriod"/>
            </a:pPr>
            <a:r>
              <a:rPr lang="en-GB" sz="2400" strike="sngStrike" dirty="0"/>
              <a:t>Monthly UI amount received </a:t>
            </a:r>
            <a:r>
              <a:rPr lang="en-GB" sz="2400" dirty="0"/>
              <a:t> (unreliable reported amounts)</a:t>
            </a:r>
          </a:p>
        </p:txBody>
      </p:sp>
      <p:sp>
        <p:nvSpPr>
          <p:cNvPr id="4" name="Slide Number Placeholder 3">
            <a:extLst>
              <a:ext uri="{FF2B5EF4-FFF2-40B4-BE49-F238E27FC236}">
                <a16:creationId xmlns:a16="http://schemas.microsoft.com/office/drawing/2014/main" id="{FE3CACE2-22C4-2C91-2A13-32F92448D4C8}"/>
              </a:ext>
            </a:extLst>
          </p:cNvPr>
          <p:cNvSpPr>
            <a:spLocks noGrp="1"/>
          </p:cNvSpPr>
          <p:nvPr>
            <p:ph type="sldNum" sz="quarter" idx="12"/>
          </p:nvPr>
        </p:nvSpPr>
        <p:spPr/>
        <p:txBody>
          <a:bodyPr/>
          <a:lstStyle/>
          <a:p>
            <a:fld id="{E7A00BB6-B2AA-4922-9FB3-611F6AF71C70}" type="slidenum">
              <a:rPr lang="en-GB" smtClean="0"/>
              <a:t>4</a:t>
            </a:fld>
            <a:endParaRPr lang="en-GB"/>
          </a:p>
        </p:txBody>
      </p:sp>
    </p:spTree>
    <p:extLst>
      <p:ext uri="{BB962C8B-B14F-4D97-AF65-F5344CB8AC3E}">
        <p14:creationId xmlns:p14="http://schemas.microsoft.com/office/powerpoint/2010/main" val="304664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ECC3-2C5D-B86E-8695-B34CB27FE115}"/>
              </a:ext>
            </a:extLst>
          </p:cNvPr>
          <p:cNvSpPr>
            <a:spLocks noGrp="1"/>
          </p:cNvSpPr>
          <p:nvPr>
            <p:ph type="title"/>
          </p:nvPr>
        </p:nvSpPr>
        <p:spPr/>
        <p:txBody>
          <a:bodyPr/>
          <a:lstStyle/>
          <a:p>
            <a:r>
              <a:rPr lang="en-GB" dirty="0"/>
              <a:t>PSID Data Prep Needed for A, Y, M</a:t>
            </a:r>
          </a:p>
        </p:txBody>
      </p:sp>
      <p:sp>
        <p:nvSpPr>
          <p:cNvPr id="3" name="Content Placeholder 2">
            <a:extLst>
              <a:ext uri="{FF2B5EF4-FFF2-40B4-BE49-F238E27FC236}">
                <a16:creationId xmlns:a16="http://schemas.microsoft.com/office/drawing/2014/main" id="{C2CF5476-0A56-EC2F-5277-2D4CB1473111}"/>
              </a:ext>
            </a:extLst>
          </p:cNvPr>
          <p:cNvSpPr>
            <a:spLocks noGrp="1"/>
          </p:cNvSpPr>
          <p:nvPr>
            <p:ph idx="1"/>
          </p:nvPr>
        </p:nvSpPr>
        <p:spPr>
          <a:xfrm>
            <a:off x="838192" y="1585179"/>
            <a:ext cx="10515600" cy="2247263"/>
          </a:xfrm>
        </p:spPr>
        <p:txBody>
          <a:bodyPr>
            <a:normAutofit fontScale="92500"/>
          </a:bodyPr>
          <a:lstStyle/>
          <a:p>
            <a:pPr marL="0" indent="0">
              <a:spcAft>
                <a:spcPts val="600"/>
              </a:spcAft>
              <a:buNone/>
            </a:pPr>
            <a:r>
              <a:rPr lang="en-GB" dirty="0"/>
              <a:t>PSID collects monthly data in retrospect on:</a:t>
            </a:r>
          </a:p>
          <a:p>
            <a:r>
              <a:rPr lang="en-GB" dirty="0">
                <a:solidFill>
                  <a:schemeClr val="accent6">
                    <a:lumMod val="75000"/>
                  </a:schemeClr>
                </a:solidFill>
              </a:rPr>
              <a:t>Employment status </a:t>
            </a:r>
            <a:r>
              <a:rPr lang="en-GB" dirty="0"/>
              <a:t>(for 24 months covering T &amp; T+0.5 in year T+1)</a:t>
            </a:r>
          </a:p>
          <a:p>
            <a:r>
              <a:rPr lang="en-GB" dirty="0">
                <a:solidFill>
                  <a:schemeClr val="accent2">
                    <a:lumMod val="75000"/>
                  </a:schemeClr>
                </a:solidFill>
              </a:rPr>
              <a:t>UI recipiency and amount </a:t>
            </a:r>
            <a:r>
              <a:rPr lang="en-GB" dirty="0"/>
              <a:t>(for 12 months covering T+0.5 in year T+1)</a:t>
            </a:r>
          </a:p>
          <a:p>
            <a:pPr marL="0" indent="0">
              <a:buNone/>
            </a:pPr>
            <a:r>
              <a:rPr lang="en-GB" dirty="0"/>
              <a:t>I’d plan on using this information to determine A and M as illustrated below:</a:t>
            </a:r>
          </a:p>
        </p:txBody>
      </p:sp>
      <p:graphicFrame>
        <p:nvGraphicFramePr>
          <p:cNvPr id="5" name="Table 4">
            <a:extLst>
              <a:ext uri="{FF2B5EF4-FFF2-40B4-BE49-F238E27FC236}">
                <a16:creationId xmlns:a16="http://schemas.microsoft.com/office/drawing/2014/main" id="{13514E4C-32A7-DC58-7A6B-96CAF7347B2F}"/>
              </a:ext>
            </a:extLst>
          </p:cNvPr>
          <p:cNvGraphicFramePr>
            <a:graphicFrameLocks/>
          </p:cNvGraphicFramePr>
          <p:nvPr>
            <p:extLst>
              <p:ext uri="{D42A27DB-BD31-4B8C-83A1-F6EECF244321}">
                <p14:modId xmlns:p14="http://schemas.microsoft.com/office/powerpoint/2010/main" val="834194541"/>
              </p:ext>
            </p:extLst>
          </p:nvPr>
        </p:nvGraphicFramePr>
        <p:xfrm>
          <a:off x="501162" y="3694119"/>
          <a:ext cx="10897776" cy="2247264"/>
        </p:xfrm>
        <a:graphic>
          <a:graphicData uri="http://schemas.openxmlformats.org/drawingml/2006/table">
            <a:tbl>
              <a:tblPr firstRow="1" bandRow="1">
                <a:tableStyleId>{8EC20E35-A176-4012-BC5E-935CFFF8708E}</a:tableStyleId>
              </a:tblPr>
              <a:tblGrid>
                <a:gridCol w="434268">
                  <a:extLst>
                    <a:ext uri="{9D8B030D-6E8A-4147-A177-3AD203B41FA5}">
                      <a16:colId xmlns:a16="http://schemas.microsoft.com/office/drawing/2014/main" val="1741187359"/>
                    </a:ext>
                  </a:extLst>
                </a:gridCol>
                <a:gridCol w="290653">
                  <a:extLst>
                    <a:ext uri="{9D8B030D-6E8A-4147-A177-3AD203B41FA5}">
                      <a16:colId xmlns:a16="http://schemas.microsoft.com/office/drawing/2014/main" val="1269313622"/>
                    </a:ext>
                  </a:extLst>
                </a:gridCol>
                <a:gridCol w="290653">
                  <a:extLst>
                    <a:ext uri="{9D8B030D-6E8A-4147-A177-3AD203B41FA5}">
                      <a16:colId xmlns:a16="http://schemas.microsoft.com/office/drawing/2014/main" val="3418590736"/>
                    </a:ext>
                  </a:extLst>
                </a:gridCol>
                <a:gridCol w="290653">
                  <a:extLst>
                    <a:ext uri="{9D8B030D-6E8A-4147-A177-3AD203B41FA5}">
                      <a16:colId xmlns:a16="http://schemas.microsoft.com/office/drawing/2014/main" val="268853324"/>
                    </a:ext>
                  </a:extLst>
                </a:gridCol>
                <a:gridCol w="290653">
                  <a:extLst>
                    <a:ext uri="{9D8B030D-6E8A-4147-A177-3AD203B41FA5}">
                      <a16:colId xmlns:a16="http://schemas.microsoft.com/office/drawing/2014/main" val="3720749211"/>
                    </a:ext>
                  </a:extLst>
                </a:gridCol>
                <a:gridCol w="290653">
                  <a:extLst>
                    <a:ext uri="{9D8B030D-6E8A-4147-A177-3AD203B41FA5}">
                      <a16:colId xmlns:a16="http://schemas.microsoft.com/office/drawing/2014/main" val="2755048725"/>
                    </a:ext>
                  </a:extLst>
                </a:gridCol>
                <a:gridCol w="290653">
                  <a:extLst>
                    <a:ext uri="{9D8B030D-6E8A-4147-A177-3AD203B41FA5}">
                      <a16:colId xmlns:a16="http://schemas.microsoft.com/office/drawing/2014/main" val="1667910571"/>
                    </a:ext>
                  </a:extLst>
                </a:gridCol>
                <a:gridCol w="290653">
                  <a:extLst>
                    <a:ext uri="{9D8B030D-6E8A-4147-A177-3AD203B41FA5}">
                      <a16:colId xmlns:a16="http://schemas.microsoft.com/office/drawing/2014/main" val="560140922"/>
                    </a:ext>
                  </a:extLst>
                </a:gridCol>
                <a:gridCol w="290653">
                  <a:extLst>
                    <a:ext uri="{9D8B030D-6E8A-4147-A177-3AD203B41FA5}">
                      <a16:colId xmlns:a16="http://schemas.microsoft.com/office/drawing/2014/main" val="467887049"/>
                    </a:ext>
                  </a:extLst>
                </a:gridCol>
                <a:gridCol w="290653">
                  <a:extLst>
                    <a:ext uri="{9D8B030D-6E8A-4147-A177-3AD203B41FA5}">
                      <a16:colId xmlns:a16="http://schemas.microsoft.com/office/drawing/2014/main" val="154322638"/>
                    </a:ext>
                  </a:extLst>
                </a:gridCol>
                <a:gridCol w="290653">
                  <a:extLst>
                    <a:ext uri="{9D8B030D-6E8A-4147-A177-3AD203B41FA5}">
                      <a16:colId xmlns:a16="http://schemas.microsoft.com/office/drawing/2014/main" val="3897914990"/>
                    </a:ext>
                  </a:extLst>
                </a:gridCol>
                <a:gridCol w="290653">
                  <a:extLst>
                    <a:ext uri="{9D8B030D-6E8A-4147-A177-3AD203B41FA5}">
                      <a16:colId xmlns:a16="http://schemas.microsoft.com/office/drawing/2014/main" val="2736120579"/>
                    </a:ext>
                  </a:extLst>
                </a:gridCol>
                <a:gridCol w="290653">
                  <a:extLst>
                    <a:ext uri="{9D8B030D-6E8A-4147-A177-3AD203B41FA5}">
                      <a16:colId xmlns:a16="http://schemas.microsoft.com/office/drawing/2014/main" val="3336300504"/>
                    </a:ext>
                  </a:extLst>
                </a:gridCol>
                <a:gridCol w="290653">
                  <a:extLst>
                    <a:ext uri="{9D8B030D-6E8A-4147-A177-3AD203B41FA5}">
                      <a16:colId xmlns:a16="http://schemas.microsoft.com/office/drawing/2014/main" val="3091151600"/>
                    </a:ext>
                  </a:extLst>
                </a:gridCol>
                <a:gridCol w="290653">
                  <a:extLst>
                    <a:ext uri="{9D8B030D-6E8A-4147-A177-3AD203B41FA5}">
                      <a16:colId xmlns:a16="http://schemas.microsoft.com/office/drawing/2014/main" val="544797451"/>
                    </a:ext>
                  </a:extLst>
                </a:gridCol>
                <a:gridCol w="290653">
                  <a:extLst>
                    <a:ext uri="{9D8B030D-6E8A-4147-A177-3AD203B41FA5}">
                      <a16:colId xmlns:a16="http://schemas.microsoft.com/office/drawing/2014/main" val="1988997360"/>
                    </a:ext>
                  </a:extLst>
                </a:gridCol>
                <a:gridCol w="290653">
                  <a:extLst>
                    <a:ext uri="{9D8B030D-6E8A-4147-A177-3AD203B41FA5}">
                      <a16:colId xmlns:a16="http://schemas.microsoft.com/office/drawing/2014/main" val="1836217490"/>
                    </a:ext>
                  </a:extLst>
                </a:gridCol>
                <a:gridCol w="290653">
                  <a:extLst>
                    <a:ext uri="{9D8B030D-6E8A-4147-A177-3AD203B41FA5}">
                      <a16:colId xmlns:a16="http://schemas.microsoft.com/office/drawing/2014/main" val="2085467162"/>
                    </a:ext>
                  </a:extLst>
                </a:gridCol>
                <a:gridCol w="290653">
                  <a:extLst>
                    <a:ext uri="{9D8B030D-6E8A-4147-A177-3AD203B41FA5}">
                      <a16:colId xmlns:a16="http://schemas.microsoft.com/office/drawing/2014/main" val="473190781"/>
                    </a:ext>
                  </a:extLst>
                </a:gridCol>
                <a:gridCol w="290653">
                  <a:extLst>
                    <a:ext uri="{9D8B030D-6E8A-4147-A177-3AD203B41FA5}">
                      <a16:colId xmlns:a16="http://schemas.microsoft.com/office/drawing/2014/main" val="621868602"/>
                    </a:ext>
                  </a:extLst>
                </a:gridCol>
                <a:gridCol w="290653">
                  <a:extLst>
                    <a:ext uri="{9D8B030D-6E8A-4147-A177-3AD203B41FA5}">
                      <a16:colId xmlns:a16="http://schemas.microsoft.com/office/drawing/2014/main" val="1162346466"/>
                    </a:ext>
                  </a:extLst>
                </a:gridCol>
                <a:gridCol w="290653">
                  <a:extLst>
                    <a:ext uri="{9D8B030D-6E8A-4147-A177-3AD203B41FA5}">
                      <a16:colId xmlns:a16="http://schemas.microsoft.com/office/drawing/2014/main" val="3194176096"/>
                    </a:ext>
                  </a:extLst>
                </a:gridCol>
                <a:gridCol w="290653">
                  <a:extLst>
                    <a:ext uri="{9D8B030D-6E8A-4147-A177-3AD203B41FA5}">
                      <a16:colId xmlns:a16="http://schemas.microsoft.com/office/drawing/2014/main" val="2258778716"/>
                    </a:ext>
                  </a:extLst>
                </a:gridCol>
                <a:gridCol w="290653">
                  <a:extLst>
                    <a:ext uri="{9D8B030D-6E8A-4147-A177-3AD203B41FA5}">
                      <a16:colId xmlns:a16="http://schemas.microsoft.com/office/drawing/2014/main" val="1185503156"/>
                    </a:ext>
                  </a:extLst>
                </a:gridCol>
                <a:gridCol w="290653">
                  <a:extLst>
                    <a:ext uri="{9D8B030D-6E8A-4147-A177-3AD203B41FA5}">
                      <a16:colId xmlns:a16="http://schemas.microsoft.com/office/drawing/2014/main" val="3766523722"/>
                    </a:ext>
                  </a:extLst>
                </a:gridCol>
                <a:gridCol w="290653">
                  <a:extLst>
                    <a:ext uri="{9D8B030D-6E8A-4147-A177-3AD203B41FA5}">
                      <a16:colId xmlns:a16="http://schemas.microsoft.com/office/drawing/2014/main" val="3925485653"/>
                    </a:ext>
                  </a:extLst>
                </a:gridCol>
                <a:gridCol w="290653">
                  <a:extLst>
                    <a:ext uri="{9D8B030D-6E8A-4147-A177-3AD203B41FA5}">
                      <a16:colId xmlns:a16="http://schemas.microsoft.com/office/drawing/2014/main" val="2473320479"/>
                    </a:ext>
                  </a:extLst>
                </a:gridCol>
                <a:gridCol w="290653">
                  <a:extLst>
                    <a:ext uri="{9D8B030D-6E8A-4147-A177-3AD203B41FA5}">
                      <a16:colId xmlns:a16="http://schemas.microsoft.com/office/drawing/2014/main" val="567439604"/>
                    </a:ext>
                  </a:extLst>
                </a:gridCol>
                <a:gridCol w="290653">
                  <a:extLst>
                    <a:ext uri="{9D8B030D-6E8A-4147-A177-3AD203B41FA5}">
                      <a16:colId xmlns:a16="http://schemas.microsoft.com/office/drawing/2014/main" val="3991391737"/>
                    </a:ext>
                  </a:extLst>
                </a:gridCol>
                <a:gridCol w="290653">
                  <a:extLst>
                    <a:ext uri="{9D8B030D-6E8A-4147-A177-3AD203B41FA5}">
                      <a16:colId xmlns:a16="http://schemas.microsoft.com/office/drawing/2014/main" val="3977445199"/>
                    </a:ext>
                  </a:extLst>
                </a:gridCol>
                <a:gridCol w="290653">
                  <a:extLst>
                    <a:ext uri="{9D8B030D-6E8A-4147-A177-3AD203B41FA5}">
                      <a16:colId xmlns:a16="http://schemas.microsoft.com/office/drawing/2014/main" val="1916524310"/>
                    </a:ext>
                  </a:extLst>
                </a:gridCol>
                <a:gridCol w="290653">
                  <a:extLst>
                    <a:ext uri="{9D8B030D-6E8A-4147-A177-3AD203B41FA5}">
                      <a16:colId xmlns:a16="http://schemas.microsoft.com/office/drawing/2014/main" val="2773940995"/>
                    </a:ext>
                  </a:extLst>
                </a:gridCol>
                <a:gridCol w="290653">
                  <a:extLst>
                    <a:ext uri="{9D8B030D-6E8A-4147-A177-3AD203B41FA5}">
                      <a16:colId xmlns:a16="http://schemas.microsoft.com/office/drawing/2014/main" val="348319113"/>
                    </a:ext>
                  </a:extLst>
                </a:gridCol>
                <a:gridCol w="290653">
                  <a:extLst>
                    <a:ext uri="{9D8B030D-6E8A-4147-A177-3AD203B41FA5}">
                      <a16:colId xmlns:a16="http://schemas.microsoft.com/office/drawing/2014/main" val="2106399417"/>
                    </a:ext>
                  </a:extLst>
                </a:gridCol>
                <a:gridCol w="290653">
                  <a:extLst>
                    <a:ext uri="{9D8B030D-6E8A-4147-A177-3AD203B41FA5}">
                      <a16:colId xmlns:a16="http://schemas.microsoft.com/office/drawing/2014/main" val="1848666609"/>
                    </a:ext>
                  </a:extLst>
                </a:gridCol>
                <a:gridCol w="290653">
                  <a:extLst>
                    <a:ext uri="{9D8B030D-6E8A-4147-A177-3AD203B41FA5}">
                      <a16:colId xmlns:a16="http://schemas.microsoft.com/office/drawing/2014/main" val="3202075509"/>
                    </a:ext>
                  </a:extLst>
                </a:gridCol>
                <a:gridCol w="290653">
                  <a:extLst>
                    <a:ext uri="{9D8B030D-6E8A-4147-A177-3AD203B41FA5}">
                      <a16:colId xmlns:a16="http://schemas.microsoft.com/office/drawing/2014/main" val="3670693596"/>
                    </a:ext>
                  </a:extLst>
                </a:gridCol>
              </a:tblGrid>
              <a:tr h="374544">
                <a:tc>
                  <a:txBody>
                    <a:bodyPr/>
                    <a:lstStyle/>
                    <a:p>
                      <a:pPr algn="ctr"/>
                      <a:r>
                        <a:rPr lang="en-GB" i="1" dirty="0"/>
                        <a:t>i</a:t>
                      </a:r>
                    </a:p>
                  </a:txBody>
                  <a:tcPr anchor="ctr"/>
                </a:tc>
                <a:tc gridSpan="12">
                  <a:txBody>
                    <a:bodyPr/>
                    <a:lstStyle/>
                    <a:p>
                      <a:pPr algn="ctr"/>
                      <a:r>
                        <a:rPr lang="en-GB" dirty="0"/>
                        <a:t>Interview Year (T)</a:t>
                      </a:r>
                    </a:p>
                  </a:txBody>
                  <a:tcPr anchor="ctr">
                    <a:lnR w="12700" cap="flat" cmpd="sng" algn="ctr">
                      <a:solidFill>
                        <a:schemeClr val="bg1"/>
                      </a:solidFill>
                      <a:prstDash val="solid"/>
                      <a:round/>
                      <a:headEnd type="none" w="med" len="med"/>
                      <a:tailEnd type="none" w="med" len="med"/>
                    </a:lnR>
                  </a:tcP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gridSpan="12">
                  <a:txBody>
                    <a:bodyPr/>
                    <a:lstStyle/>
                    <a:p>
                      <a:pPr algn="ctr"/>
                      <a:r>
                        <a:rPr lang="en-GB" dirty="0"/>
                        <a:t>Year+1 (T+0.5)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endParaRPr lang="en-GB"/>
                    </a:p>
                  </a:txBody>
                  <a:tcPr/>
                </a:tc>
                <a:tc hMerge="1">
                  <a:txBody>
                    <a:bodyPr/>
                    <a:lstStyle/>
                    <a:p>
                      <a:endParaRPr lang="en-GB"/>
                    </a:p>
                  </a:txBody>
                  <a:tcPr/>
                </a:tc>
                <a:tc hMerge="1">
                  <a:txBody>
                    <a:bodyPr/>
                    <a:lstStyle/>
                    <a:p>
                      <a:pPr algn="ctr"/>
                      <a:endParaRPr lang="en-GB" dirty="0"/>
                    </a:p>
                  </a:txBody>
                  <a:tcPr anchor="ctr"/>
                </a:tc>
                <a:tc hMerge="1">
                  <a:txBody>
                    <a:bodyPr/>
                    <a:lstStyle/>
                    <a:p>
                      <a:endParaRPr lang="en-GB"/>
                    </a:p>
                  </a:txBody>
                  <a:tcPr/>
                </a:tc>
                <a:tc gridSpan="12">
                  <a:txBody>
                    <a:bodyPr/>
                    <a:lstStyle/>
                    <a:p>
                      <a:pPr algn="ctr"/>
                      <a:r>
                        <a:rPr lang="en-GB" dirty="0"/>
                        <a:t>Year+2 (T+1)</a:t>
                      </a:r>
                    </a:p>
                  </a:txBody>
                  <a:tcPr anchor="ctr">
                    <a:lnL w="12700" cap="flat" cmpd="sng" algn="ctr">
                      <a:solidFill>
                        <a:schemeClr val="bg1"/>
                      </a:solidFill>
                      <a:prstDash val="solid"/>
                      <a:round/>
                      <a:headEnd type="none" w="med" len="med"/>
                      <a:tailEnd type="none" w="med" len="med"/>
                    </a:lnL>
                  </a:tcP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extLst>
                  <a:ext uri="{0D108BD9-81ED-4DB2-BD59-A6C34878D82A}">
                    <a16:rowId xmlns:a16="http://schemas.microsoft.com/office/drawing/2014/main" val="404972634"/>
                  </a:ext>
                </a:extLst>
              </a:tr>
              <a:tr h="374544">
                <a:tc>
                  <a:txBody>
                    <a:bodyPr/>
                    <a:lstStyle/>
                    <a:p>
                      <a:pPr algn="ctr"/>
                      <a:endParaRPr lang="en-GB" i="1" dirty="0"/>
                    </a:p>
                  </a:txBody>
                  <a:tcPr anchor="ctr"/>
                </a:tc>
                <a:tc>
                  <a:txBody>
                    <a:bodyPr/>
                    <a:lstStyle/>
                    <a:p>
                      <a:pPr algn="ctr"/>
                      <a:r>
                        <a:rPr lang="en-GB" dirty="0"/>
                        <a:t>J</a:t>
                      </a:r>
                    </a:p>
                  </a:txBody>
                  <a:tcPr anchor="ctr"/>
                </a:tc>
                <a:tc>
                  <a:txBody>
                    <a:bodyPr/>
                    <a:lstStyle/>
                    <a:p>
                      <a:pPr algn="ctr"/>
                      <a:r>
                        <a:rPr lang="en-GB" dirty="0"/>
                        <a:t>F</a:t>
                      </a:r>
                    </a:p>
                  </a:txBody>
                  <a:tcPr anchor="ctr"/>
                </a:tc>
                <a:tc>
                  <a:txBody>
                    <a:bodyPr/>
                    <a:lstStyle/>
                    <a:p>
                      <a:pPr algn="ctr"/>
                      <a:r>
                        <a:rPr lang="en-GB" dirty="0"/>
                        <a:t>M</a:t>
                      </a:r>
                    </a:p>
                  </a:txBody>
                  <a:tcPr anchor="ctr"/>
                </a:tc>
                <a:tc>
                  <a:txBody>
                    <a:bodyPr/>
                    <a:lstStyle/>
                    <a:p>
                      <a:pPr algn="ctr"/>
                      <a:r>
                        <a:rPr lang="en-GB" dirty="0"/>
                        <a:t>A</a:t>
                      </a:r>
                    </a:p>
                  </a:txBody>
                  <a:tcPr anchor="ctr"/>
                </a:tc>
                <a:tc>
                  <a:txBody>
                    <a:bodyPr/>
                    <a:lstStyle/>
                    <a:p>
                      <a:pPr algn="ctr"/>
                      <a:r>
                        <a:rPr lang="en-GB" dirty="0"/>
                        <a:t>M</a:t>
                      </a:r>
                    </a:p>
                  </a:txBody>
                  <a:tcPr anchor="ctr"/>
                </a:tc>
                <a:tc>
                  <a:txBody>
                    <a:bodyPr/>
                    <a:lstStyle/>
                    <a:p>
                      <a:pPr algn="ctr"/>
                      <a:r>
                        <a:rPr lang="en-GB" dirty="0"/>
                        <a:t>J</a:t>
                      </a:r>
                    </a:p>
                  </a:txBody>
                  <a:tcPr anchor="ctr"/>
                </a:tc>
                <a:tc>
                  <a:txBody>
                    <a:bodyPr/>
                    <a:lstStyle/>
                    <a:p>
                      <a:pPr algn="ctr"/>
                      <a:r>
                        <a:rPr lang="en-GB" dirty="0"/>
                        <a:t>J</a:t>
                      </a:r>
                    </a:p>
                  </a:txBody>
                  <a:tcPr anchor="ctr"/>
                </a:tc>
                <a:tc>
                  <a:txBody>
                    <a:bodyPr/>
                    <a:lstStyle/>
                    <a:p>
                      <a:pPr algn="ctr"/>
                      <a:r>
                        <a:rPr lang="en-GB" dirty="0"/>
                        <a:t>A</a:t>
                      </a:r>
                    </a:p>
                  </a:txBody>
                  <a:tcPr anchor="ctr"/>
                </a:tc>
                <a:tc>
                  <a:txBody>
                    <a:bodyPr/>
                    <a:lstStyle/>
                    <a:p>
                      <a:pPr algn="ctr"/>
                      <a:r>
                        <a:rPr lang="en-GB" dirty="0"/>
                        <a:t>S</a:t>
                      </a:r>
                    </a:p>
                  </a:txBody>
                  <a:tcPr anchor="ctr"/>
                </a:tc>
                <a:tc>
                  <a:txBody>
                    <a:bodyPr/>
                    <a:lstStyle/>
                    <a:p>
                      <a:pPr algn="ctr"/>
                      <a:r>
                        <a:rPr lang="en-GB" dirty="0"/>
                        <a:t>O</a:t>
                      </a:r>
                    </a:p>
                  </a:txBody>
                  <a:tcPr anchor="ctr"/>
                </a:tc>
                <a:tc>
                  <a:txBody>
                    <a:bodyPr/>
                    <a:lstStyle/>
                    <a:p>
                      <a:pPr algn="ctr"/>
                      <a:r>
                        <a:rPr lang="en-GB" dirty="0"/>
                        <a:t>N</a:t>
                      </a:r>
                    </a:p>
                  </a:txBody>
                  <a:tcPr anchor="ctr"/>
                </a:tc>
                <a:tc>
                  <a:txBody>
                    <a:bodyPr/>
                    <a:lstStyle/>
                    <a:p>
                      <a:pPr algn="ctr"/>
                      <a:r>
                        <a:rPr lang="en-GB" dirty="0"/>
                        <a:t>D</a:t>
                      </a:r>
                    </a:p>
                  </a:txBody>
                  <a:tcPr anchor="ctr">
                    <a:lnR w="12700" cap="flat" cmpd="sng" algn="ctr">
                      <a:solidFill>
                        <a:schemeClr val="bg1"/>
                      </a:solidFill>
                      <a:prstDash val="solid"/>
                      <a:round/>
                      <a:headEnd type="none" w="med" len="med"/>
                      <a:tailEnd type="none" w="med" len="med"/>
                    </a:lnR>
                  </a:tcPr>
                </a:tc>
                <a:tc>
                  <a:txBody>
                    <a:bodyPr/>
                    <a:lstStyle/>
                    <a:p>
                      <a:pPr algn="ctr"/>
                      <a:r>
                        <a:rPr lang="en-GB" dirty="0"/>
                        <a:t>J</a:t>
                      </a:r>
                    </a:p>
                  </a:txBody>
                  <a:tcPr anchor="ctr">
                    <a:lnL w="12700" cap="flat" cmpd="sng" algn="ctr">
                      <a:solidFill>
                        <a:schemeClr val="bg1"/>
                      </a:solidFill>
                      <a:prstDash val="solid"/>
                      <a:round/>
                      <a:headEnd type="none" w="med" len="med"/>
                      <a:tailEnd type="none" w="med" len="med"/>
                    </a:lnL>
                  </a:tcPr>
                </a:tc>
                <a:tc>
                  <a:txBody>
                    <a:bodyPr/>
                    <a:lstStyle/>
                    <a:p>
                      <a:pPr algn="ctr"/>
                      <a:r>
                        <a:rPr lang="en-GB" dirty="0"/>
                        <a:t>F</a:t>
                      </a:r>
                    </a:p>
                  </a:txBody>
                  <a:tcPr anchor="ctr"/>
                </a:tc>
                <a:tc>
                  <a:txBody>
                    <a:bodyPr/>
                    <a:lstStyle/>
                    <a:p>
                      <a:pPr algn="ctr"/>
                      <a:r>
                        <a:rPr lang="en-GB" dirty="0"/>
                        <a:t>M</a:t>
                      </a:r>
                    </a:p>
                  </a:txBody>
                  <a:tcPr anchor="ctr"/>
                </a:tc>
                <a:tc>
                  <a:txBody>
                    <a:bodyPr/>
                    <a:lstStyle/>
                    <a:p>
                      <a:pPr algn="ctr"/>
                      <a:r>
                        <a:rPr lang="en-GB" dirty="0"/>
                        <a:t>A</a:t>
                      </a:r>
                    </a:p>
                  </a:txBody>
                  <a:tcPr anchor="ctr"/>
                </a:tc>
                <a:tc>
                  <a:txBody>
                    <a:bodyPr/>
                    <a:lstStyle/>
                    <a:p>
                      <a:pPr algn="ctr"/>
                      <a:r>
                        <a:rPr lang="en-GB" dirty="0"/>
                        <a:t>M</a:t>
                      </a:r>
                    </a:p>
                  </a:txBody>
                  <a:tcPr anchor="ctr"/>
                </a:tc>
                <a:tc>
                  <a:txBody>
                    <a:bodyPr/>
                    <a:lstStyle/>
                    <a:p>
                      <a:pPr algn="ctr"/>
                      <a:r>
                        <a:rPr lang="en-GB" dirty="0"/>
                        <a:t>J</a:t>
                      </a:r>
                    </a:p>
                  </a:txBody>
                  <a:tcPr anchor="ctr"/>
                </a:tc>
                <a:tc>
                  <a:txBody>
                    <a:bodyPr/>
                    <a:lstStyle/>
                    <a:p>
                      <a:pPr algn="ctr"/>
                      <a:r>
                        <a:rPr lang="en-GB" dirty="0"/>
                        <a:t>J</a:t>
                      </a:r>
                    </a:p>
                  </a:txBody>
                  <a:tcPr anchor="ctr"/>
                </a:tc>
                <a:tc>
                  <a:txBody>
                    <a:bodyPr/>
                    <a:lstStyle/>
                    <a:p>
                      <a:pPr algn="ctr"/>
                      <a:r>
                        <a:rPr lang="en-GB" dirty="0"/>
                        <a:t>A</a:t>
                      </a:r>
                    </a:p>
                  </a:txBody>
                  <a:tcPr anchor="ctr"/>
                </a:tc>
                <a:tc>
                  <a:txBody>
                    <a:bodyPr/>
                    <a:lstStyle/>
                    <a:p>
                      <a:r>
                        <a:rPr lang="en-GB"/>
                        <a:t>S</a:t>
                      </a:r>
                    </a:p>
                  </a:txBody>
                  <a:tcPr anchor="ctr"/>
                </a:tc>
                <a:tc>
                  <a:txBody>
                    <a:bodyPr/>
                    <a:lstStyle/>
                    <a:p>
                      <a:r>
                        <a:rPr lang="en-GB"/>
                        <a:t>O</a:t>
                      </a:r>
                    </a:p>
                  </a:txBody>
                  <a:tcPr anchor="ctr"/>
                </a:tc>
                <a:tc>
                  <a:txBody>
                    <a:bodyPr/>
                    <a:lstStyle/>
                    <a:p>
                      <a:pPr algn="ctr"/>
                      <a:r>
                        <a:rPr lang="en-GB"/>
                        <a:t>N</a:t>
                      </a:r>
                      <a:endParaRPr lang="en-GB" dirty="0"/>
                    </a:p>
                  </a:txBody>
                  <a:tcPr anchor="ctr"/>
                </a:tc>
                <a:tc>
                  <a:txBody>
                    <a:bodyPr/>
                    <a:lstStyle/>
                    <a:p>
                      <a:pPr algn="ctr"/>
                      <a:r>
                        <a:rPr lang="en-GB"/>
                        <a:t>D</a:t>
                      </a:r>
                      <a:endParaRPr lang="en-GB" dirty="0"/>
                    </a:p>
                  </a:txBody>
                  <a:tcPr anchor="ctr"/>
                </a:tc>
                <a:tc>
                  <a:txBody>
                    <a:bodyPr/>
                    <a:lstStyle/>
                    <a:p>
                      <a:pPr algn="ctr"/>
                      <a:r>
                        <a:rPr lang="en-GB" dirty="0"/>
                        <a:t>J</a:t>
                      </a:r>
                    </a:p>
                  </a:txBody>
                  <a:tcPr anchor="ctr"/>
                </a:tc>
                <a:tc>
                  <a:txBody>
                    <a:bodyPr/>
                    <a:lstStyle/>
                    <a:p>
                      <a:pPr algn="ctr"/>
                      <a:r>
                        <a:rPr lang="en-GB" dirty="0"/>
                        <a:t>F</a:t>
                      </a:r>
                    </a:p>
                  </a:txBody>
                  <a:tcPr anchor="ctr"/>
                </a:tc>
                <a:tc>
                  <a:txBody>
                    <a:bodyPr/>
                    <a:lstStyle/>
                    <a:p>
                      <a:pPr algn="ctr"/>
                      <a:r>
                        <a:rPr lang="en-GB" dirty="0"/>
                        <a:t>M</a:t>
                      </a:r>
                    </a:p>
                  </a:txBody>
                  <a:tcPr anchor="ctr"/>
                </a:tc>
                <a:tc>
                  <a:txBody>
                    <a:bodyPr/>
                    <a:lstStyle/>
                    <a:p>
                      <a:pPr algn="ctr"/>
                      <a:r>
                        <a:rPr lang="en-GB" dirty="0"/>
                        <a:t>A</a:t>
                      </a:r>
                    </a:p>
                  </a:txBody>
                  <a:tcPr anchor="ctr"/>
                </a:tc>
                <a:tc>
                  <a:txBody>
                    <a:bodyPr/>
                    <a:lstStyle/>
                    <a:p>
                      <a:pPr algn="ctr"/>
                      <a:r>
                        <a:rPr lang="en-GB" dirty="0"/>
                        <a:t>M</a:t>
                      </a:r>
                    </a:p>
                  </a:txBody>
                  <a:tcPr anchor="ctr"/>
                </a:tc>
                <a:tc>
                  <a:txBody>
                    <a:bodyPr/>
                    <a:lstStyle/>
                    <a:p>
                      <a:pPr algn="ctr"/>
                      <a:r>
                        <a:rPr lang="en-GB" dirty="0"/>
                        <a:t>J</a:t>
                      </a:r>
                    </a:p>
                  </a:txBody>
                  <a:tcPr anchor="ctr"/>
                </a:tc>
                <a:tc>
                  <a:txBody>
                    <a:bodyPr/>
                    <a:lstStyle/>
                    <a:p>
                      <a:pPr algn="ctr"/>
                      <a:r>
                        <a:rPr lang="en-GB" dirty="0"/>
                        <a:t>J</a:t>
                      </a:r>
                    </a:p>
                  </a:txBody>
                  <a:tcPr anchor="ctr"/>
                </a:tc>
                <a:tc>
                  <a:txBody>
                    <a:bodyPr/>
                    <a:lstStyle/>
                    <a:p>
                      <a:pPr algn="ctr"/>
                      <a:r>
                        <a:rPr lang="en-GB" dirty="0"/>
                        <a:t>A</a:t>
                      </a:r>
                    </a:p>
                  </a:txBody>
                  <a:tcPr anchor="ctr"/>
                </a:tc>
                <a:tc>
                  <a:txBody>
                    <a:bodyPr/>
                    <a:lstStyle/>
                    <a:p>
                      <a:pPr algn="ctr"/>
                      <a:r>
                        <a:rPr lang="en-GB" dirty="0"/>
                        <a:t>S</a:t>
                      </a:r>
                    </a:p>
                  </a:txBody>
                  <a:tcPr anchor="ctr"/>
                </a:tc>
                <a:tc>
                  <a:txBody>
                    <a:bodyPr/>
                    <a:lstStyle/>
                    <a:p>
                      <a:pPr algn="ctr"/>
                      <a:r>
                        <a:rPr lang="en-GB" dirty="0"/>
                        <a:t>O</a:t>
                      </a:r>
                    </a:p>
                  </a:txBody>
                  <a:tcPr anchor="ctr"/>
                </a:tc>
                <a:tc>
                  <a:txBody>
                    <a:bodyPr/>
                    <a:lstStyle/>
                    <a:p>
                      <a:pPr algn="ctr"/>
                      <a:r>
                        <a:rPr lang="en-GB" dirty="0"/>
                        <a:t>N</a:t>
                      </a:r>
                    </a:p>
                  </a:txBody>
                  <a:tcPr anchor="ctr"/>
                </a:tc>
                <a:tc>
                  <a:txBody>
                    <a:bodyPr/>
                    <a:lstStyle/>
                    <a:p>
                      <a:pPr algn="ctr"/>
                      <a:r>
                        <a:rPr lang="en-GB" dirty="0"/>
                        <a:t>D</a:t>
                      </a:r>
                    </a:p>
                  </a:txBody>
                  <a:tcPr anchor="ctr"/>
                </a:tc>
                <a:extLst>
                  <a:ext uri="{0D108BD9-81ED-4DB2-BD59-A6C34878D82A}">
                    <a16:rowId xmlns:a16="http://schemas.microsoft.com/office/drawing/2014/main" val="2513180141"/>
                  </a:ext>
                </a:extLst>
              </a:tr>
              <a:tr h="374544">
                <a:tc>
                  <a:txBody>
                    <a:bodyPr/>
                    <a:lstStyle/>
                    <a:p>
                      <a:pPr algn="ctr"/>
                      <a:r>
                        <a:rPr lang="en-GB" dirty="0"/>
                        <a:t>1</a:t>
                      </a:r>
                    </a:p>
                  </a:txBody>
                  <a:tcPr anchor="ct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r>
                        <a:rPr lang="en-GB" dirty="0"/>
                        <a:t>I</a:t>
                      </a:r>
                    </a:p>
                  </a:txBody>
                  <a:tcPr anchor="ctr">
                    <a:solidFill>
                      <a:srgbClr val="A9D18E"/>
                    </a:solidFill>
                  </a:tcPr>
                </a:tc>
                <a:tc>
                  <a:txBody>
                    <a:bodyPr/>
                    <a:lstStyle/>
                    <a:p>
                      <a:pPr algn="ctr"/>
                      <a:endParaRPr lang="en-GB" dirty="0"/>
                    </a:p>
                  </a:txBody>
                  <a:tcPr anchor="ctr">
                    <a:solidFill>
                      <a:srgbClr val="A9D18E"/>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lnR w="12700" cap="flat" cmpd="sng" algn="ctr">
                      <a:solidFill>
                        <a:schemeClr val="tx1"/>
                      </a:solidFill>
                      <a:prstDash val="lgDash"/>
                      <a:round/>
                      <a:headEnd type="none" w="med" len="med"/>
                      <a:tailEnd type="none" w="med" len="med"/>
                    </a:lnR>
                    <a:solidFill>
                      <a:schemeClr val="accent6">
                        <a:lumMod val="60000"/>
                        <a:lumOff val="40000"/>
                      </a:schemeClr>
                    </a:solidFill>
                  </a:tcPr>
                </a:tc>
                <a:tc>
                  <a:txBody>
                    <a:bodyPr/>
                    <a:lstStyle/>
                    <a:p>
                      <a:pPr algn="ctr"/>
                      <a:r>
                        <a:rPr lang="en-GB" dirty="0"/>
                        <a:t>*</a:t>
                      </a:r>
                    </a:p>
                  </a:txBody>
                  <a:tcPr anchor="ctr">
                    <a:lnL w="12700" cap="flat" cmpd="sng" algn="ctr">
                      <a:solidFill>
                        <a:schemeClr val="tx1"/>
                      </a:solidFill>
                      <a:prstDash val="lgDash"/>
                      <a:round/>
                      <a:headEnd type="none" w="med" len="med"/>
                      <a:tailEnd type="none" w="med" len="med"/>
                    </a:lnL>
                    <a:solidFill>
                      <a:schemeClr val="accent6">
                        <a:lumMod val="60000"/>
                        <a:lumOff val="40000"/>
                      </a:schemeClr>
                    </a:solidFill>
                  </a:tcPr>
                </a:tc>
                <a:tc>
                  <a:txBody>
                    <a:bodyPr/>
                    <a:lstStyle/>
                    <a:p>
                      <a:pPr algn="ctr"/>
                      <a:endParaRPr lang="en-GB" dirty="0"/>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2">
                        <a:lumMod val="60000"/>
                        <a:lumOff val="40000"/>
                      </a:schemeClr>
                    </a:solidFill>
                  </a:tcPr>
                </a:tc>
                <a:tc>
                  <a:txBody>
                    <a:bodyPr/>
                    <a:lstStyle/>
                    <a:p>
                      <a:pPr algn="ctr"/>
                      <a:endParaRPr lang="en-GB" dirty="0"/>
                    </a:p>
                  </a:txBody>
                  <a:tcPr anchor="ctr">
                    <a:noFill/>
                  </a:tcPr>
                </a:tc>
                <a:tc>
                  <a:txBody>
                    <a:bodyPr/>
                    <a:lstStyle/>
                    <a:p>
                      <a:endParaRPr lang="en-GB" dirty="0"/>
                    </a:p>
                  </a:txBody>
                  <a:tcPr anchor="ctr">
                    <a:noFill/>
                  </a:tcPr>
                </a:tc>
                <a:tc>
                  <a:txBody>
                    <a:bodyPr/>
                    <a:lstStyle/>
                    <a:p>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lnR w="12700" cap="flat" cmpd="sng" algn="ctr">
                      <a:solidFill>
                        <a:schemeClr val="tx1"/>
                      </a:solidFill>
                      <a:prstDash val="lgDash"/>
                      <a:round/>
                      <a:headEnd type="none" w="med" len="med"/>
                      <a:tailEnd type="none" w="med" len="med"/>
                    </a:lnR>
                    <a:noFill/>
                  </a:tcPr>
                </a:tc>
                <a:tc>
                  <a:txBody>
                    <a:bodyPr/>
                    <a:lstStyle/>
                    <a:p>
                      <a:pPr algn="ctr"/>
                      <a:endParaRPr lang="en-GB" dirty="0"/>
                    </a:p>
                  </a:txBody>
                  <a:tcPr anchor="ctr">
                    <a:lnL w="12700" cap="flat" cmpd="sng" algn="ctr">
                      <a:solidFill>
                        <a:schemeClr val="tx1"/>
                      </a:solidFill>
                      <a:prstDash val="lgDash"/>
                      <a:round/>
                      <a:headEnd type="none" w="med" len="med"/>
                      <a:tailEnd type="none" w="med" len="med"/>
                    </a:lnL>
                  </a:tcPr>
                </a:tc>
                <a:tc>
                  <a:txBody>
                    <a:bodyPr/>
                    <a:lstStyle/>
                    <a:p>
                      <a:pPr algn="ctr"/>
                      <a:endParaRPr lang="en-GB" dirty="0"/>
                    </a:p>
                  </a:txBody>
                  <a:tcPr anchor="ctr"/>
                </a:tc>
                <a:tc>
                  <a:txBody>
                    <a:bodyPr/>
                    <a:lstStyle/>
                    <a:p>
                      <a:pPr algn="ctr"/>
                      <a:endParaRPr lang="en-GB" dirty="0"/>
                    </a:p>
                  </a:txBody>
                  <a:tcPr anchor="ctr"/>
                </a:tc>
                <a:tc>
                  <a:txBody>
                    <a:bodyPr/>
                    <a:lstStyle/>
                    <a:p>
                      <a:pPr algn="ctr"/>
                      <a:r>
                        <a:rPr lang="en-GB" dirty="0"/>
                        <a:t>Y</a:t>
                      </a:r>
                    </a:p>
                  </a:txBody>
                  <a:tcPr anchor="ctr">
                    <a:solidFill>
                      <a:schemeClr val="accent1">
                        <a:lumMod val="60000"/>
                        <a:lumOff val="40000"/>
                      </a:schemeClr>
                    </a:solidFill>
                  </a:tcPr>
                </a:tc>
                <a:tc>
                  <a:txBody>
                    <a:bodyPr/>
                    <a:lstStyle/>
                    <a:p>
                      <a:pPr algn="ctr"/>
                      <a:endParaRPr lang="en-GB"/>
                    </a:p>
                  </a:txBody>
                  <a:tcPr anchor="ctr"/>
                </a:tc>
                <a:tc>
                  <a:txBody>
                    <a:bodyPr/>
                    <a:lstStyle/>
                    <a:p>
                      <a:pPr algn="ctr"/>
                      <a:endParaRPr lang="en-GB"/>
                    </a:p>
                  </a:txBody>
                  <a:tcPr anchor="ctr"/>
                </a:tc>
                <a:tc>
                  <a:txBody>
                    <a:bodyPr/>
                    <a:lstStyle/>
                    <a:p>
                      <a:pPr algn="ctr"/>
                      <a:endParaRPr lang="en-GB"/>
                    </a:p>
                  </a:txBody>
                  <a:tcPr anchor="ctr"/>
                </a:tc>
                <a:tc>
                  <a:txBody>
                    <a:bodyPr/>
                    <a:lstStyle/>
                    <a:p>
                      <a:pPr algn="ctr"/>
                      <a:endParaRPr lang="en-GB"/>
                    </a:p>
                  </a:txBody>
                  <a:tcPr anchor="ctr"/>
                </a:tc>
                <a:tc>
                  <a:txBody>
                    <a:bodyPr/>
                    <a:lstStyle/>
                    <a:p>
                      <a:pPr algn="ctr"/>
                      <a:endParaRPr lang="en-GB"/>
                    </a:p>
                  </a:txBody>
                  <a:tcPr anchor="ctr"/>
                </a:tc>
                <a:tc>
                  <a:txBody>
                    <a:bodyPr/>
                    <a:lstStyle/>
                    <a:p>
                      <a:pPr algn="ctr"/>
                      <a:endParaRPr lang="en-GB"/>
                    </a:p>
                  </a:txBody>
                  <a:tcPr anchor="ctr"/>
                </a:tc>
                <a:tc>
                  <a:txBody>
                    <a:bodyPr/>
                    <a:lstStyle/>
                    <a:p>
                      <a:pPr algn="ctr"/>
                      <a:endParaRPr lang="en-GB"/>
                    </a:p>
                  </a:txBody>
                  <a:tcPr anchor="ctr"/>
                </a:tc>
                <a:tc>
                  <a:txBody>
                    <a:bodyPr/>
                    <a:lstStyle/>
                    <a:p>
                      <a:pPr algn="ctr"/>
                      <a:endParaRPr lang="en-GB"/>
                    </a:p>
                  </a:txBody>
                  <a:tcPr anchor="ctr"/>
                </a:tc>
                <a:extLst>
                  <a:ext uri="{0D108BD9-81ED-4DB2-BD59-A6C34878D82A}">
                    <a16:rowId xmlns:a16="http://schemas.microsoft.com/office/drawing/2014/main" val="500621062"/>
                  </a:ext>
                </a:extLst>
              </a:tr>
              <a:tr h="374544">
                <a:tc>
                  <a:txBody>
                    <a:bodyPr/>
                    <a:lstStyle/>
                    <a:p>
                      <a:pPr algn="ctr"/>
                      <a:r>
                        <a:rPr lang="en-GB" dirty="0"/>
                        <a:t>2</a:t>
                      </a:r>
                    </a:p>
                  </a:txBody>
                  <a:tcPr anchor="ctr">
                    <a:noFill/>
                  </a:tcPr>
                </a:tc>
                <a:tc>
                  <a:txBody>
                    <a:bodyPr/>
                    <a:lstStyle/>
                    <a:p>
                      <a:pPr algn="ctr"/>
                      <a:endParaRPr lang="en-GB"/>
                    </a:p>
                  </a:txBody>
                  <a:tcPr anchor="ctr">
                    <a:noFill/>
                  </a:tcPr>
                </a:tc>
                <a:tc>
                  <a:txBody>
                    <a:bodyPr/>
                    <a:lstStyle/>
                    <a:p>
                      <a:pPr algn="ctr"/>
                      <a:endParaRPr lang="en-GB" dirty="0"/>
                    </a:p>
                  </a:txBody>
                  <a:tcPr anchor="ctr">
                    <a:noFill/>
                  </a:tcPr>
                </a:tc>
                <a:tc>
                  <a:txBody>
                    <a:bodyPr/>
                    <a:lstStyle/>
                    <a:p>
                      <a:pPr algn="ctr"/>
                      <a:r>
                        <a:rPr lang="en-GB" dirty="0"/>
                        <a:t>I</a:t>
                      </a:r>
                    </a:p>
                  </a:txBody>
                  <a:tcPr anchor="ctr">
                    <a:solidFill>
                      <a:srgbClr val="A9D18E"/>
                    </a:solidFill>
                  </a:tcPr>
                </a:tc>
                <a:tc>
                  <a:txBody>
                    <a:bodyPr/>
                    <a:lstStyle/>
                    <a:p>
                      <a:pPr algn="ctr"/>
                      <a:endParaRPr lang="en-GB" dirty="0"/>
                    </a:p>
                  </a:txBody>
                  <a:tcPr anchor="ctr">
                    <a:solidFill>
                      <a:srgbClr val="A9D18E"/>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lnR w="12700" cap="flat" cmpd="sng" algn="ctr">
                      <a:solidFill>
                        <a:schemeClr val="tx1"/>
                      </a:solidFill>
                      <a:prstDash val="lgDash"/>
                      <a:round/>
                      <a:headEnd type="none" w="med" len="med"/>
                      <a:tailEnd type="none" w="med" len="med"/>
                    </a:lnR>
                    <a:solidFill>
                      <a:schemeClr val="accent6">
                        <a:lumMod val="60000"/>
                        <a:lumOff val="40000"/>
                      </a:schemeClr>
                    </a:solidFill>
                  </a:tcPr>
                </a:tc>
                <a:tc>
                  <a:txBody>
                    <a:bodyPr/>
                    <a:lstStyle/>
                    <a:p>
                      <a:pPr algn="ctr"/>
                      <a:endParaRPr lang="en-GB" dirty="0"/>
                    </a:p>
                  </a:txBody>
                  <a:tcPr anchor="ctr">
                    <a:lnL w="12700" cap="flat" cmpd="sng" algn="ctr">
                      <a:solidFill>
                        <a:schemeClr val="tx1"/>
                      </a:solidFill>
                      <a:prstDash val="lgDash"/>
                      <a:round/>
                      <a:headEnd type="none" w="med" len="med"/>
                      <a:tailEnd type="none" w="med" len="med"/>
                    </a:lnL>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endParaRPr lang="en-GB" dirty="0"/>
                    </a:p>
                  </a:txBody>
                  <a:tcPr anchor="ctr">
                    <a:noFill/>
                  </a:tcPr>
                </a:tc>
                <a:tc>
                  <a:txBody>
                    <a:bodyPr/>
                    <a:lstStyle/>
                    <a:p>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lnR w="12700" cap="flat" cmpd="sng" algn="ctr">
                      <a:solidFill>
                        <a:schemeClr val="tx1"/>
                      </a:solidFill>
                      <a:prstDash val="lgDash"/>
                      <a:round/>
                      <a:headEnd type="none" w="med" len="med"/>
                      <a:tailEnd type="none" w="med" len="med"/>
                    </a:lnR>
                    <a:noFill/>
                  </a:tcPr>
                </a:tc>
                <a:tc>
                  <a:txBody>
                    <a:bodyPr/>
                    <a:lstStyle/>
                    <a:p>
                      <a:pPr algn="ctr"/>
                      <a:endParaRPr lang="en-GB" dirty="0"/>
                    </a:p>
                  </a:txBody>
                  <a:tcPr anchor="ctr">
                    <a:lnL w="12700" cap="flat" cmpd="sng" algn="ctr">
                      <a:solidFill>
                        <a:schemeClr val="tx1"/>
                      </a:solidFill>
                      <a:prstDash val="lgDash"/>
                      <a:round/>
                      <a:headEnd type="none" w="med" len="med"/>
                      <a:tailEnd type="none" w="med" len="med"/>
                    </a:lnL>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r>
                        <a:rPr lang="en-GB" dirty="0"/>
                        <a:t>Y</a:t>
                      </a:r>
                    </a:p>
                  </a:txBody>
                  <a:tcPr anchor="ctr">
                    <a:solidFill>
                      <a:schemeClr val="accent1">
                        <a:lumMod val="60000"/>
                        <a:lumOff val="40000"/>
                      </a:schemeClr>
                    </a:solid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extLst>
                  <a:ext uri="{0D108BD9-81ED-4DB2-BD59-A6C34878D82A}">
                    <a16:rowId xmlns:a16="http://schemas.microsoft.com/office/drawing/2014/main" val="2599103953"/>
                  </a:ext>
                </a:extLst>
              </a:tr>
              <a:tr h="374544">
                <a:tc>
                  <a:txBody>
                    <a:bodyPr/>
                    <a:lstStyle/>
                    <a:p>
                      <a:pPr algn="ctr"/>
                      <a:r>
                        <a:rPr lang="en-GB" dirty="0"/>
                        <a:t>3</a:t>
                      </a:r>
                    </a:p>
                  </a:txBody>
                  <a:tcPr anchor="ctr"/>
                </a:tc>
                <a:tc>
                  <a:txBody>
                    <a:bodyPr/>
                    <a:lstStyle/>
                    <a:p>
                      <a:pPr algn="ctr"/>
                      <a:endParaRPr lang="en-GB"/>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r>
                        <a:rPr lang="en-GB" dirty="0"/>
                        <a:t>I</a:t>
                      </a:r>
                    </a:p>
                  </a:txBody>
                  <a:tcPr anchor="ctr">
                    <a:solidFill>
                      <a:srgbClr val="A9D18E"/>
                    </a:solidFill>
                  </a:tcPr>
                </a:tc>
                <a:tc>
                  <a:txBody>
                    <a:bodyPr/>
                    <a:lstStyle/>
                    <a:p>
                      <a:pPr algn="ctr"/>
                      <a:endParaRPr lang="en-GB" dirty="0"/>
                    </a:p>
                  </a:txBody>
                  <a:tcPr anchor="ctr">
                    <a:solidFill>
                      <a:srgbClr val="A9D18E"/>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r>
                        <a:rPr lang="en-GB" dirty="0"/>
                        <a:t>*</a:t>
                      </a:r>
                    </a:p>
                  </a:txBody>
                  <a:tcPr anchor="ctr">
                    <a:solidFill>
                      <a:schemeClr val="accent6">
                        <a:lumMod val="60000"/>
                        <a:lumOff val="40000"/>
                      </a:schemeClr>
                    </a:solidFill>
                  </a:tcPr>
                </a:tc>
                <a:tc>
                  <a:txBody>
                    <a:bodyPr/>
                    <a:lstStyle/>
                    <a:p>
                      <a:pPr algn="ctr"/>
                      <a:endParaRPr lang="en-GB" dirty="0"/>
                    </a:p>
                  </a:txBody>
                  <a:tcPr anchor="ctr">
                    <a:pattFill prst="wdUpDiag">
                      <a:fgClr>
                        <a:srgbClr val="F4B183"/>
                      </a:fgClr>
                      <a:bgClr>
                        <a:schemeClr val="bg1"/>
                      </a:bgClr>
                    </a:pattFill>
                  </a:tcPr>
                </a:tc>
                <a:tc>
                  <a:txBody>
                    <a:bodyPr/>
                    <a:lstStyle/>
                    <a:p>
                      <a:pPr algn="ctr"/>
                      <a:endParaRPr lang="en-GB" dirty="0"/>
                    </a:p>
                  </a:txBody>
                  <a:tcPr anchor="ctr">
                    <a:lnR w="12700" cap="flat" cmpd="sng" algn="ctr">
                      <a:solidFill>
                        <a:schemeClr val="tx1"/>
                      </a:solidFill>
                      <a:prstDash val="lgDash"/>
                      <a:round/>
                      <a:headEnd type="none" w="med" len="med"/>
                      <a:tailEnd type="none" w="med" len="med"/>
                    </a:lnR>
                    <a:pattFill prst="wdUpDiag">
                      <a:fgClr>
                        <a:srgbClr val="F4B183"/>
                      </a:fgClr>
                      <a:bgClr>
                        <a:schemeClr val="bg1"/>
                      </a:bgClr>
                    </a:pattFill>
                  </a:tcPr>
                </a:tc>
                <a:tc>
                  <a:txBody>
                    <a:bodyPr/>
                    <a:lstStyle/>
                    <a:p>
                      <a:pPr algn="ctr"/>
                      <a:endParaRPr lang="en-GB" dirty="0"/>
                    </a:p>
                  </a:txBody>
                  <a:tcPr anchor="ctr">
                    <a:lnL w="12700" cap="flat" cmpd="sng" algn="ctr">
                      <a:solidFill>
                        <a:schemeClr val="tx1"/>
                      </a:solidFill>
                      <a:prstDash val="lgDash"/>
                      <a:round/>
                      <a:headEnd type="none" w="med" len="med"/>
                      <a:tailEnd type="none" w="med" len="med"/>
                    </a:lnL>
                    <a:solidFill>
                      <a:srgbClr val="F4B183"/>
                    </a:solidFill>
                  </a:tcPr>
                </a:tc>
                <a:tc>
                  <a:txBody>
                    <a:bodyPr/>
                    <a:lstStyle/>
                    <a:p>
                      <a:pPr algn="ctr"/>
                      <a:endParaRPr lang="en-GB" dirty="0"/>
                    </a:p>
                  </a:txBody>
                  <a:tcPr anchor="ctr">
                    <a:solidFill>
                      <a:srgbClr val="F4B183"/>
                    </a:solidFill>
                  </a:tcPr>
                </a:tc>
                <a:tc>
                  <a:txBody>
                    <a:bodyPr/>
                    <a:lstStyle/>
                    <a:p>
                      <a:pPr algn="ctr"/>
                      <a:endParaRPr lang="en-GB" dirty="0"/>
                    </a:p>
                  </a:txBody>
                  <a:tcPr anchor="ctr">
                    <a:solidFill>
                      <a:srgbClr val="F4B183"/>
                    </a:solidFill>
                  </a:tcPr>
                </a:tc>
                <a:tc>
                  <a:txBody>
                    <a:bodyPr/>
                    <a:lstStyle/>
                    <a:p>
                      <a:pPr algn="ctr"/>
                      <a:endParaRPr lang="en-GB" dirty="0"/>
                    </a:p>
                  </a:txBody>
                  <a:tcPr anchor="ctr">
                    <a:solidFill>
                      <a:srgbClr val="F4B183"/>
                    </a:solidFill>
                  </a:tcPr>
                </a:tc>
                <a:tc>
                  <a:txBody>
                    <a:bodyPr/>
                    <a:lstStyle/>
                    <a:p>
                      <a:pPr algn="ctr"/>
                      <a:endParaRPr lang="en-GB" dirty="0"/>
                    </a:p>
                  </a:txBody>
                  <a:tcPr anchor="ctr">
                    <a:solidFill>
                      <a:schemeClr val="bg1"/>
                    </a:solidFill>
                  </a:tcPr>
                </a:tc>
                <a:tc>
                  <a:txBody>
                    <a:bodyPr/>
                    <a:lstStyle/>
                    <a:p>
                      <a:pPr algn="ctr"/>
                      <a:endParaRPr lang="en-GB" dirty="0"/>
                    </a:p>
                  </a:txBody>
                  <a:tcPr anchor="ctr">
                    <a:solidFill>
                      <a:schemeClr val="bg1"/>
                    </a:solidFill>
                  </a:tcPr>
                </a:tc>
                <a:tc>
                  <a:txBody>
                    <a:bodyPr/>
                    <a:lstStyle/>
                    <a:p>
                      <a:pPr algn="ctr"/>
                      <a:endParaRPr lang="en-GB" dirty="0"/>
                    </a:p>
                  </a:txBody>
                  <a:tcPr anchor="ctr">
                    <a:solidFill>
                      <a:schemeClr val="bg1"/>
                    </a:solidFill>
                  </a:tcPr>
                </a:tc>
                <a:tc>
                  <a:txBody>
                    <a:bodyPr/>
                    <a:lstStyle/>
                    <a:p>
                      <a:pPr algn="ctr"/>
                      <a:endParaRPr lang="en-GB" dirty="0"/>
                    </a:p>
                  </a:txBody>
                  <a:tcPr anchor="ctr">
                    <a:solidFill>
                      <a:schemeClr val="bg1"/>
                    </a:solidFill>
                  </a:tcPr>
                </a:tc>
                <a:tc>
                  <a:txBody>
                    <a:bodyPr/>
                    <a:lstStyle/>
                    <a:p>
                      <a:pPr algn="ctr"/>
                      <a:endParaRPr lang="en-GB" dirty="0"/>
                    </a:p>
                  </a:txBody>
                  <a:tcPr anchor="ctr">
                    <a:solidFill>
                      <a:schemeClr val="bg1"/>
                    </a:solidFill>
                  </a:tcPr>
                </a:tc>
                <a:tc>
                  <a:txBody>
                    <a:bodyPr/>
                    <a:lstStyle/>
                    <a:p>
                      <a:pPr algn="ctr"/>
                      <a:endParaRPr lang="en-GB" dirty="0"/>
                    </a:p>
                  </a:txBody>
                  <a:tcPr anchor="ctr">
                    <a:solidFill>
                      <a:schemeClr val="bg1"/>
                    </a:solidFill>
                  </a:tcPr>
                </a:tc>
                <a:tc>
                  <a:txBody>
                    <a:bodyPr/>
                    <a:lstStyle/>
                    <a:p>
                      <a:pPr algn="ctr"/>
                      <a:endParaRPr lang="en-GB" dirty="0"/>
                    </a:p>
                  </a:txBody>
                  <a:tcPr anchor="ctr">
                    <a:noFill/>
                  </a:tcPr>
                </a:tc>
                <a:tc>
                  <a:txBody>
                    <a:bodyPr/>
                    <a:lstStyle/>
                    <a:p>
                      <a:endParaRPr lang="en-GB" dirty="0"/>
                    </a:p>
                  </a:txBody>
                  <a:tcPr anchor="ctr">
                    <a:lnR w="12700" cap="flat" cmpd="sng" algn="ctr">
                      <a:solidFill>
                        <a:schemeClr val="tx1"/>
                      </a:solidFill>
                      <a:prstDash val="lgDash"/>
                      <a:round/>
                      <a:headEnd type="none" w="med" len="med"/>
                      <a:tailEnd type="none" w="med" len="med"/>
                    </a:lnR>
                    <a:noFill/>
                  </a:tcPr>
                </a:tc>
                <a:tc>
                  <a:txBody>
                    <a:bodyPr/>
                    <a:lstStyle/>
                    <a:p>
                      <a:pPr algn="ctr"/>
                      <a:endParaRPr lang="en-GB"/>
                    </a:p>
                  </a:txBody>
                  <a:tcPr anchor="ctr">
                    <a:lnL w="12700" cap="flat" cmpd="sng" algn="ctr">
                      <a:solidFill>
                        <a:schemeClr val="tx1"/>
                      </a:solidFill>
                      <a:prstDash val="lgDash"/>
                      <a:round/>
                      <a:headEnd type="none" w="med" len="med"/>
                      <a:tailEnd type="none" w="med" len="med"/>
                    </a:lnL>
                  </a:tcPr>
                </a:tc>
                <a:tc>
                  <a:txBody>
                    <a:bodyPr/>
                    <a:lstStyle/>
                    <a:p>
                      <a:pPr algn="ctr"/>
                      <a:r>
                        <a:rPr lang="en-GB" dirty="0"/>
                        <a:t>Y</a:t>
                      </a:r>
                    </a:p>
                  </a:txBody>
                  <a:tcPr anchor="ctr">
                    <a:solidFill>
                      <a:schemeClr val="accent1">
                        <a:lumMod val="60000"/>
                        <a:lumOff val="40000"/>
                      </a:schemeClr>
                    </a:solidFill>
                  </a:tcP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a:p>
                  </a:txBody>
                  <a:tcPr anchor="ctr"/>
                </a:tc>
                <a:tc>
                  <a:txBody>
                    <a:bodyPr/>
                    <a:lstStyle/>
                    <a:p>
                      <a:pPr algn="ctr"/>
                      <a:endParaRPr lang="en-GB" dirty="0"/>
                    </a:p>
                  </a:txBody>
                  <a:tcPr anchor="ctr"/>
                </a:tc>
                <a:tc>
                  <a:txBody>
                    <a:bodyPr/>
                    <a:lstStyle/>
                    <a:p>
                      <a:pPr algn="ctr"/>
                      <a:endParaRPr lang="en-GB"/>
                    </a:p>
                  </a:txBody>
                  <a:tcPr anchor="ctr"/>
                </a:tc>
                <a:tc>
                  <a:txBody>
                    <a:bodyPr/>
                    <a:lstStyle/>
                    <a:p>
                      <a:pPr algn="ctr"/>
                      <a:endParaRPr lang="en-GB"/>
                    </a:p>
                  </a:txBody>
                  <a:tcPr anchor="ctr"/>
                </a:tc>
                <a:tc>
                  <a:txBody>
                    <a:bodyPr/>
                    <a:lstStyle/>
                    <a:p>
                      <a:pPr algn="ctr"/>
                      <a:endParaRPr lang="en-GB"/>
                    </a:p>
                  </a:txBody>
                  <a:tcPr anchor="ctr"/>
                </a:tc>
                <a:extLst>
                  <a:ext uri="{0D108BD9-81ED-4DB2-BD59-A6C34878D82A}">
                    <a16:rowId xmlns:a16="http://schemas.microsoft.com/office/drawing/2014/main" val="1423093967"/>
                  </a:ext>
                </a:extLst>
              </a:tr>
              <a:tr h="374544">
                <a:tc>
                  <a:txBody>
                    <a:bodyPr/>
                    <a:lstStyle/>
                    <a:p>
                      <a:pPr algn="ctr"/>
                      <a:r>
                        <a:rPr lang="en-GB" dirty="0"/>
                        <a:t>4</a:t>
                      </a:r>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r>
                        <a:rPr lang="en-GB" dirty="0"/>
                        <a:t>I</a:t>
                      </a:r>
                    </a:p>
                  </a:txBody>
                  <a:tcPr anchor="ctr">
                    <a:solidFill>
                      <a:srgbClr val="A9D18E"/>
                    </a:solidFill>
                  </a:tcPr>
                </a:tc>
                <a:tc>
                  <a:txBody>
                    <a:bodyPr/>
                    <a:lstStyle/>
                    <a:p>
                      <a:pPr algn="ctr"/>
                      <a:endParaRPr lang="en-GB" dirty="0"/>
                    </a:p>
                  </a:txBody>
                  <a:tcPr anchor="ctr">
                    <a:lnR w="12700" cap="flat" cmpd="sng" algn="ctr">
                      <a:solidFill>
                        <a:schemeClr val="tx1"/>
                      </a:solidFill>
                      <a:prstDash val="lgDash"/>
                      <a:round/>
                      <a:headEnd type="none" w="med" len="med"/>
                      <a:tailEnd type="none" w="med" len="med"/>
                    </a:lnR>
                    <a:solidFill>
                      <a:srgbClr val="A9D18E"/>
                    </a:solidFill>
                  </a:tcPr>
                </a:tc>
                <a:tc>
                  <a:txBody>
                    <a:bodyPr/>
                    <a:lstStyle/>
                    <a:p>
                      <a:pPr algn="ctr"/>
                      <a:endParaRPr lang="en-GB" dirty="0"/>
                    </a:p>
                  </a:txBody>
                  <a:tcPr anchor="ctr">
                    <a:lnL w="12700" cap="flat" cmpd="sng" algn="ctr">
                      <a:solidFill>
                        <a:schemeClr val="tx1"/>
                      </a:solidFill>
                      <a:prstDash val="lgDash"/>
                      <a:round/>
                      <a:headEnd type="none" w="med" len="med"/>
                      <a:tailEnd type="none" w="med" len="med"/>
                    </a:lnL>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pPr algn="ctr"/>
                      <a:endParaRPr lang="en-GB" dirty="0"/>
                    </a:p>
                  </a:txBody>
                  <a:tcPr anchor="ctr">
                    <a:solidFill>
                      <a:schemeClr val="accent6">
                        <a:lumMod val="60000"/>
                        <a:lumOff val="40000"/>
                      </a:schemeClr>
                    </a:solidFill>
                  </a:tcPr>
                </a:tc>
                <a:tc>
                  <a:txBody>
                    <a:bodyPr/>
                    <a:lstStyle/>
                    <a:p>
                      <a:r>
                        <a:rPr lang="en-GB" dirty="0"/>
                        <a:t>*</a:t>
                      </a:r>
                    </a:p>
                  </a:txBody>
                  <a:tcPr anchor="ctr">
                    <a:solidFill>
                      <a:schemeClr val="accent6">
                        <a:lumMod val="60000"/>
                        <a:lumOff val="40000"/>
                      </a:schemeClr>
                    </a:solidFill>
                  </a:tcPr>
                </a:tc>
                <a:tc>
                  <a:txBody>
                    <a:bodyPr/>
                    <a:lstStyle/>
                    <a:p>
                      <a:endParaRPr lang="en-GB" dirty="0"/>
                    </a:p>
                  </a:txBody>
                  <a:tcPr anchor="ctr">
                    <a:solidFill>
                      <a:schemeClr val="accent2">
                        <a:lumMod val="60000"/>
                        <a:lumOff val="40000"/>
                      </a:schemeClr>
                    </a:solidFill>
                  </a:tcPr>
                </a:tc>
                <a:tc>
                  <a:txBody>
                    <a:bodyPr/>
                    <a:lstStyle/>
                    <a:p>
                      <a:pPr algn="ctr"/>
                      <a:endParaRPr lang="en-GB" dirty="0"/>
                    </a:p>
                  </a:txBody>
                  <a:tcPr anchor="ctr">
                    <a:solidFill>
                      <a:schemeClr val="accent2">
                        <a:lumMod val="60000"/>
                        <a:lumOff val="40000"/>
                      </a:schemeClr>
                    </a:solidFill>
                  </a:tcPr>
                </a:tc>
                <a:tc>
                  <a:txBody>
                    <a:bodyPr/>
                    <a:lstStyle/>
                    <a:p>
                      <a:pPr algn="ctr"/>
                      <a:endParaRPr lang="en-GB" dirty="0"/>
                    </a:p>
                  </a:txBody>
                  <a:tcPr anchor="ctr">
                    <a:lnR w="12700" cap="flat" cmpd="sng" algn="ctr">
                      <a:solidFill>
                        <a:schemeClr val="tx1"/>
                      </a:solidFill>
                      <a:prstDash val="lgDash"/>
                      <a:round/>
                      <a:headEnd type="none" w="med" len="med"/>
                      <a:tailEnd type="none" w="med" len="med"/>
                    </a:lnR>
                    <a:solidFill>
                      <a:schemeClr val="accent2">
                        <a:lumMod val="60000"/>
                        <a:lumOff val="40000"/>
                      </a:schemeClr>
                    </a:solidFill>
                  </a:tcPr>
                </a:tc>
                <a:tc>
                  <a:txBody>
                    <a:bodyPr/>
                    <a:lstStyle/>
                    <a:p>
                      <a:pPr algn="ctr"/>
                      <a:endParaRPr lang="en-GB" dirty="0"/>
                    </a:p>
                  </a:txBody>
                  <a:tcPr anchor="ctr">
                    <a:lnL w="12700" cap="flat" cmpd="sng" algn="ctr">
                      <a:solidFill>
                        <a:schemeClr val="tx1"/>
                      </a:solidFill>
                      <a:prstDash val="lgDash"/>
                      <a:round/>
                      <a:headEnd type="none" w="med" len="med"/>
                      <a:tailEnd type="none" w="med" len="med"/>
                    </a:lnL>
                    <a:pattFill prst="wdUpDiag">
                      <a:fgClr>
                        <a:schemeClr val="accent2">
                          <a:lumMod val="60000"/>
                          <a:lumOff val="40000"/>
                        </a:schemeClr>
                      </a:fgClr>
                      <a:bgClr>
                        <a:schemeClr val="bg1"/>
                      </a:bgClr>
                    </a:pattFill>
                  </a:tcPr>
                </a:tc>
                <a:tc>
                  <a:txBody>
                    <a:bodyPr/>
                    <a:lstStyle/>
                    <a:p>
                      <a:pPr algn="ctr"/>
                      <a:endParaRPr lang="en-GB" dirty="0"/>
                    </a:p>
                  </a:txBody>
                  <a:tcPr anchor="ctr">
                    <a:pattFill prst="wdUpDiag">
                      <a:fgClr>
                        <a:schemeClr val="accent2">
                          <a:lumMod val="60000"/>
                          <a:lumOff val="40000"/>
                        </a:schemeClr>
                      </a:fgClr>
                      <a:bgClr>
                        <a:schemeClr val="bg1"/>
                      </a:bgClr>
                    </a:pattFill>
                  </a:tcPr>
                </a:tc>
                <a:tc>
                  <a:txBody>
                    <a:bodyPr/>
                    <a:lstStyle/>
                    <a:p>
                      <a:pPr algn="ctr"/>
                      <a:endParaRPr lang="en-GB" dirty="0"/>
                    </a:p>
                  </a:txBody>
                  <a:tcPr anchor="ctr">
                    <a:pattFill prst="wdUpDiag">
                      <a:fgClr>
                        <a:schemeClr val="accent2">
                          <a:lumMod val="60000"/>
                          <a:lumOff val="40000"/>
                        </a:schemeClr>
                      </a:fgClr>
                      <a:bgClr>
                        <a:schemeClr val="bg1"/>
                      </a:bgClr>
                    </a:patt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endParaRPr lang="en-GB" dirty="0"/>
                    </a:p>
                  </a:txBody>
                  <a:tcPr anchor="ctr">
                    <a:noFill/>
                  </a:tcPr>
                </a:tc>
                <a:tc>
                  <a:txBody>
                    <a:bodyPr/>
                    <a:lstStyle/>
                    <a:p>
                      <a:pPr algn="ctr"/>
                      <a:r>
                        <a:rPr lang="en-GB" dirty="0"/>
                        <a:t>Y</a:t>
                      </a:r>
                    </a:p>
                  </a:txBody>
                  <a:tcPr anchor="ctr">
                    <a:solidFill>
                      <a:schemeClr val="accent1">
                        <a:lumMod val="60000"/>
                        <a:lumOff val="40000"/>
                      </a:schemeClr>
                    </a:solidFill>
                  </a:tcPr>
                </a:tc>
                <a:tc>
                  <a:txBody>
                    <a:bodyPr/>
                    <a:lstStyle/>
                    <a:p>
                      <a:pPr algn="ctr"/>
                      <a:endParaRPr lang="en-GB" dirty="0"/>
                    </a:p>
                  </a:txBody>
                  <a:tcPr anchor="ctr">
                    <a:noFill/>
                  </a:tcPr>
                </a:tc>
                <a:tc>
                  <a:txBody>
                    <a:bodyPr/>
                    <a:lstStyle/>
                    <a:p>
                      <a:pPr algn="ctr"/>
                      <a:endParaRPr lang="en-GB" dirty="0"/>
                    </a:p>
                  </a:txBody>
                  <a:tcPr anchor="ctr">
                    <a:noFill/>
                  </a:tcPr>
                </a:tc>
                <a:extLst>
                  <a:ext uri="{0D108BD9-81ED-4DB2-BD59-A6C34878D82A}">
                    <a16:rowId xmlns:a16="http://schemas.microsoft.com/office/drawing/2014/main" val="1338660469"/>
                  </a:ext>
                </a:extLst>
              </a:tr>
            </a:tbl>
          </a:graphicData>
        </a:graphic>
      </p:graphicFrame>
      <p:sp>
        <p:nvSpPr>
          <p:cNvPr id="7" name="TextBox 6">
            <a:extLst>
              <a:ext uri="{FF2B5EF4-FFF2-40B4-BE49-F238E27FC236}">
                <a16:creationId xmlns:a16="http://schemas.microsoft.com/office/drawing/2014/main" id="{E59D106D-B460-815F-DD64-D7D42CD4DA43}"/>
              </a:ext>
            </a:extLst>
          </p:cNvPr>
          <p:cNvSpPr txBox="1"/>
          <p:nvPr/>
        </p:nvSpPr>
        <p:spPr>
          <a:xfrm>
            <a:off x="501162" y="5941382"/>
            <a:ext cx="11050758" cy="830997"/>
          </a:xfrm>
          <a:prstGeom prst="rect">
            <a:avLst/>
          </a:prstGeom>
          <a:noFill/>
        </p:spPr>
        <p:txBody>
          <a:bodyPr wrap="square">
            <a:spAutoFit/>
          </a:bodyPr>
          <a:lstStyle/>
          <a:p>
            <a:r>
              <a:rPr lang="en-GB" sz="1600" dirty="0"/>
              <a:t>I: Interview month at </a:t>
            </a:r>
            <a:r>
              <a:rPr lang="en-GB" sz="1600" i="1" dirty="0"/>
              <a:t>T</a:t>
            </a:r>
            <a:r>
              <a:rPr lang="en-GB" sz="1600" dirty="0"/>
              <a:t>. Green: Unemployment within 12-months post-I. *: First Unemployment. Orange: UI receipt within 6 months post-unemployment. Dashed Orange: Months in which UI recipiency information was not collected. </a:t>
            </a:r>
          </a:p>
          <a:p>
            <a:r>
              <a:rPr lang="en-GB" sz="1600" dirty="0"/>
              <a:t>Y: EQ at subsequent interview </a:t>
            </a:r>
            <a:r>
              <a:rPr lang="en-GB" sz="1600" i="1" dirty="0"/>
              <a:t>T+1</a:t>
            </a:r>
            <a:r>
              <a:rPr lang="en-GB" sz="1600" dirty="0"/>
              <a:t>.</a:t>
            </a:r>
          </a:p>
        </p:txBody>
      </p:sp>
      <p:sp>
        <p:nvSpPr>
          <p:cNvPr id="4" name="Slide Number Placeholder 3">
            <a:extLst>
              <a:ext uri="{FF2B5EF4-FFF2-40B4-BE49-F238E27FC236}">
                <a16:creationId xmlns:a16="http://schemas.microsoft.com/office/drawing/2014/main" id="{07B4C1CC-8E56-6867-EC4A-EEFE14F70C7D}"/>
              </a:ext>
            </a:extLst>
          </p:cNvPr>
          <p:cNvSpPr>
            <a:spLocks noGrp="1"/>
          </p:cNvSpPr>
          <p:nvPr>
            <p:ph type="sldNum" sz="quarter" idx="12"/>
          </p:nvPr>
        </p:nvSpPr>
        <p:spPr/>
        <p:txBody>
          <a:bodyPr/>
          <a:lstStyle/>
          <a:p>
            <a:fld id="{E7A00BB6-B2AA-4922-9FB3-611F6AF71C70}" type="slidenum">
              <a:rPr lang="en-GB" smtClean="0"/>
              <a:t>5</a:t>
            </a:fld>
            <a:endParaRPr lang="en-GB" dirty="0"/>
          </a:p>
        </p:txBody>
      </p:sp>
    </p:spTree>
    <p:extLst>
      <p:ext uri="{BB962C8B-B14F-4D97-AF65-F5344CB8AC3E}">
        <p14:creationId xmlns:p14="http://schemas.microsoft.com/office/powerpoint/2010/main" val="169235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Assumed Unemployment </a:t>
            </a:r>
            <a:r>
              <a:rPr lang="en-GB" sz="3200" dirty="0">
                <a:sym typeface="Wingdings" panose="05000000000000000000" pitchFamily="2" charset="2"/>
              </a:rPr>
              <a:t></a:t>
            </a:r>
            <a:r>
              <a:rPr lang="en-GB" dirty="0">
                <a:sym typeface="Wingdings" panose="05000000000000000000" pitchFamily="2" charset="2"/>
              </a:rPr>
              <a:t> EQ Relationship</a:t>
            </a:r>
            <a:endParaRPr lang="en-GB" dirty="0"/>
          </a:p>
        </p:txBody>
      </p:sp>
      <p:graphicFrame>
        <p:nvGraphicFramePr>
          <p:cNvPr id="8" name="Table 8">
            <a:extLst>
              <a:ext uri="{FF2B5EF4-FFF2-40B4-BE49-F238E27FC236}">
                <a16:creationId xmlns:a16="http://schemas.microsoft.com/office/drawing/2014/main" id="{CBC5DE21-712E-9A5B-015D-843DEABE7ACF}"/>
              </a:ext>
            </a:extLst>
          </p:cNvPr>
          <p:cNvGraphicFramePr>
            <a:graphicFrameLocks noGrp="1"/>
          </p:cNvGraphicFramePr>
          <p:nvPr>
            <p:extLst>
              <p:ext uri="{D42A27DB-BD31-4B8C-83A1-F6EECF244321}">
                <p14:modId xmlns:p14="http://schemas.microsoft.com/office/powerpoint/2010/main" val="3790789777"/>
              </p:ext>
            </p:extLst>
          </p:nvPr>
        </p:nvGraphicFramePr>
        <p:xfrm>
          <a:off x="5979160" y="1609408"/>
          <a:ext cx="5798858" cy="2762004"/>
        </p:xfrm>
        <a:graphic>
          <a:graphicData uri="http://schemas.openxmlformats.org/drawingml/2006/table">
            <a:tbl>
              <a:tblPr firstRow="1" bandRow="1">
                <a:tableStyleId>{2D5ABB26-0587-4C30-8999-92F81FD0307C}</a:tableStyleId>
              </a:tblPr>
              <a:tblGrid>
                <a:gridCol w="790304">
                  <a:extLst>
                    <a:ext uri="{9D8B030D-6E8A-4147-A177-3AD203B41FA5}">
                      <a16:colId xmlns:a16="http://schemas.microsoft.com/office/drawing/2014/main" val="2093813333"/>
                    </a:ext>
                  </a:extLst>
                </a:gridCol>
                <a:gridCol w="5008554">
                  <a:extLst>
                    <a:ext uri="{9D8B030D-6E8A-4147-A177-3AD203B41FA5}">
                      <a16:colId xmlns:a16="http://schemas.microsoft.com/office/drawing/2014/main" val="1292328555"/>
                    </a:ext>
                  </a:extLst>
                </a:gridCol>
              </a:tblGrid>
              <a:tr h="400941">
                <a:tc gridSpan="2">
                  <a:txBody>
                    <a:bodyPr/>
                    <a:lstStyle/>
                    <a:p>
                      <a:r>
                        <a:rPr lang="en-GB" sz="2800" b="1" i="0" u="sng" dirty="0"/>
                        <a:t>DAG Legend</a:t>
                      </a:r>
                    </a:p>
                  </a:txBody>
                  <a:tcPr marL="0" marR="0" marT="0" marB="0"/>
                </a:tc>
                <a:tc hMerge="1">
                  <a:txBody>
                    <a:bodyPr/>
                    <a:lstStyle/>
                    <a:p>
                      <a:endParaRPr lang="en-GB" sz="2400" dirty="0"/>
                    </a:p>
                  </a:txBody>
                  <a:tcPr/>
                </a:tc>
                <a:extLst>
                  <a:ext uri="{0D108BD9-81ED-4DB2-BD59-A6C34878D82A}">
                    <a16:rowId xmlns:a16="http://schemas.microsoft.com/office/drawing/2014/main" val="3480381518"/>
                  </a:ext>
                </a:extLst>
              </a:tr>
              <a:tr h="267937">
                <a:tc>
                  <a:txBody>
                    <a:bodyPr/>
                    <a:lstStyle/>
                    <a:p>
                      <a:pPr algn="ctr"/>
                      <a:r>
                        <a:rPr lang="en-GB" sz="2400" i="1" dirty="0"/>
                        <a:t>t</a:t>
                      </a:r>
                    </a:p>
                  </a:txBody>
                  <a:tcPr marL="0" marR="0" marT="0" marB="0"/>
                </a:tc>
                <a:tc>
                  <a:txBody>
                    <a:bodyPr/>
                    <a:lstStyle/>
                    <a:p>
                      <a:r>
                        <a:rPr lang="en-GB" sz="2400" dirty="0"/>
                        <a:t>Time index (none = fixed)</a:t>
                      </a:r>
                    </a:p>
                  </a:txBody>
                  <a:tcPr marL="0" marR="0" marT="0" marB="0"/>
                </a:tc>
                <a:extLst>
                  <a:ext uri="{0D108BD9-81ED-4DB2-BD59-A6C34878D82A}">
                    <a16:rowId xmlns:a16="http://schemas.microsoft.com/office/drawing/2014/main" val="3149147585"/>
                  </a:ext>
                </a:extLst>
              </a:tr>
              <a:tr h="301023">
                <a:tc>
                  <a:txBody>
                    <a:bodyPr/>
                    <a:lstStyle/>
                    <a:p>
                      <a:pPr algn="ctr"/>
                      <a:r>
                        <a:rPr lang="en-GB" sz="2400" dirty="0"/>
                        <a:t>C</a:t>
                      </a:r>
                    </a:p>
                  </a:txBody>
                  <a:tcPr marL="0" marR="0" marT="0" marB="0"/>
                </a:tc>
                <a:tc>
                  <a:txBody>
                    <a:bodyPr/>
                    <a:lstStyle/>
                    <a:p>
                      <a:r>
                        <a:rPr lang="en-GB" sz="2400" dirty="0"/>
                        <a:t>Baseline covariates</a:t>
                      </a:r>
                    </a:p>
                  </a:txBody>
                  <a:tcPr marL="0" marR="0" marT="0" marB="0"/>
                </a:tc>
                <a:extLst>
                  <a:ext uri="{0D108BD9-81ED-4DB2-BD59-A6C34878D82A}">
                    <a16:rowId xmlns:a16="http://schemas.microsoft.com/office/drawing/2014/main" val="1539640821"/>
                  </a:ext>
                </a:extLst>
              </a:tr>
              <a:tr h="400941">
                <a:tc>
                  <a:txBody>
                    <a:bodyPr/>
                    <a:lstStyle/>
                    <a:p>
                      <a:pPr algn="ctr"/>
                      <a:r>
                        <a:rPr lang="en-GB" sz="2400" dirty="0"/>
                        <a:t>A</a:t>
                      </a:r>
                    </a:p>
                  </a:txBody>
                  <a:tcPr marL="0" marR="0" marT="0" marB="0"/>
                </a:tc>
                <a:tc>
                  <a:txBody>
                    <a:bodyPr/>
                    <a:lstStyle/>
                    <a:p>
                      <a:r>
                        <a:rPr lang="en-GB" sz="2400" dirty="0"/>
                        <a:t>Unemployment Status (</a:t>
                      </a:r>
                      <a:r>
                        <a:rPr lang="en-GB" sz="2400" b="1" dirty="0"/>
                        <a:t>exposure</a:t>
                      </a:r>
                      <a:r>
                        <a:rPr lang="en-GB" sz="2400" dirty="0"/>
                        <a:t>)</a:t>
                      </a:r>
                    </a:p>
                  </a:txBody>
                  <a:tcPr marL="0" marR="0" marT="0" marB="0"/>
                </a:tc>
                <a:extLst>
                  <a:ext uri="{0D108BD9-81ED-4DB2-BD59-A6C34878D82A}">
                    <a16:rowId xmlns:a16="http://schemas.microsoft.com/office/drawing/2014/main" val="2620554210"/>
                  </a:ext>
                </a:extLst>
              </a:tr>
              <a:tr h="400941">
                <a:tc>
                  <a:txBody>
                    <a:bodyPr/>
                    <a:lstStyle/>
                    <a:p>
                      <a:pPr algn="ctr"/>
                      <a:r>
                        <a:rPr lang="en-GB" sz="2400" dirty="0"/>
                        <a:t>EQ</a:t>
                      </a:r>
                    </a:p>
                  </a:txBody>
                  <a:tcPr marL="0" marR="0" marT="0" marB="0"/>
                </a:tc>
                <a:tc>
                  <a:txBody>
                    <a:bodyPr/>
                    <a:lstStyle/>
                    <a:p>
                      <a:r>
                        <a:rPr lang="en-GB" sz="2400" dirty="0"/>
                        <a:t>Current/most recent job EQ (</a:t>
                      </a:r>
                      <a:r>
                        <a:rPr lang="en-GB" sz="2400" b="1" dirty="0"/>
                        <a:t>outcome</a:t>
                      </a:r>
                      <a:r>
                        <a:rPr lang="en-GB" sz="2400" dirty="0"/>
                        <a:t>)</a:t>
                      </a:r>
                    </a:p>
                  </a:txBody>
                  <a:tcPr marL="0" marR="0" marT="0" marB="0"/>
                </a:tc>
                <a:extLst>
                  <a:ext uri="{0D108BD9-81ED-4DB2-BD59-A6C34878D82A}">
                    <a16:rowId xmlns:a16="http://schemas.microsoft.com/office/drawing/2014/main" val="3318662702"/>
                  </a:ext>
                </a:extLst>
              </a:tr>
              <a:tr h="400941">
                <a:tc>
                  <a:txBody>
                    <a:bodyPr/>
                    <a:lstStyle/>
                    <a:p>
                      <a:pPr algn="ctr"/>
                      <a:r>
                        <a:rPr lang="en-GB" sz="2400" dirty="0"/>
                        <a:t>TV</a:t>
                      </a:r>
                    </a:p>
                  </a:txBody>
                  <a:tcPr marL="0" marR="0" marT="0" marB="0"/>
                </a:tc>
                <a:tc>
                  <a:txBody>
                    <a:bodyPr/>
                    <a:lstStyle/>
                    <a:p>
                      <a:r>
                        <a:rPr lang="en-GB" sz="2400" dirty="0"/>
                        <a:t>Measured time-varying covariates</a:t>
                      </a:r>
                    </a:p>
                  </a:txBody>
                  <a:tcPr marL="0" marR="0" marT="0" marB="0"/>
                </a:tc>
                <a:extLst>
                  <a:ext uri="{0D108BD9-81ED-4DB2-BD59-A6C34878D82A}">
                    <a16:rowId xmlns:a16="http://schemas.microsoft.com/office/drawing/2014/main" val="3220235491"/>
                  </a:ext>
                </a:extLst>
              </a:tr>
              <a:tr h="400941">
                <a:tc>
                  <a:txBody>
                    <a:bodyPr/>
                    <a:lstStyle/>
                    <a:p>
                      <a:pPr algn="ctr"/>
                      <a:r>
                        <a:rPr lang="en-GB" sz="2400" dirty="0"/>
                        <a:t>U</a:t>
                      </a:r>
                    </a:p>
                  </a:txBody>
                  <a:tcPr marL="0" marR="0" marT="0" marB="0"/>
                </a:tc>
                <a:tc>
                  <a:txBody>
                    <a:bodyPr/>
                    <a:lstStyle/>
                    <a:p>
                      <a:r>
                        <a:rPr lang="en-GB" sz="2400" dirty="0"/>
                        <a:t>Unmeasured time-varying covariates</a:t>
                      </a:r>
                    </a:p>
                  </a:txBody>
                  <a:tcPr marL="0" marR="0" marT="0" marB="0"/>
                </a:tc>
                <a:extLst>
                  <a:ext uri="{0D108BD9-81ED-4DB2-BD59-A6C34878D82A}">
                    <a16:rowId xmlns:a16="http://schemas.microsoft.com/office/drawing/2014/main" val="1902731254"/>
                  </a:ext>
                </a:extLst>
              </a:tr>
            </a:tbl>
          </a:graphicData>
        </a:graphic>
      </p:graphicFrame>
      <p:sp>
        <p:nvSpPr>
          <p:cNvPr id="10" name="TextBox 9">
            <a:extLst>
              <a:ext uri="{FF2B5EF4-FFF2-40B4-BE49-F238E27FC236}">
                <a16:creationId xmlns:a16="http://schemas.microsoft.com/office/drawing/2014/main" id="{DBDE3824-FBDD-0B71-CE2B-81485B860BB5}"/>
              </a:ext>
            </a:extLst>
          </p:cNvPr>
          <p:cNvSpPr txBox="1"/>
          <p:nvPr/>
        </p:nvSpPr>
        <p:spPr>
          <a:xfrm>
            <a:off x="5865505" y="4345633"/>
            <a:ext cx="6045200" cy="2000548"/>
          </a:xfrm>
          <a:prstGeom prst="rect">
            <a:avLst/>
          </a:prstGeom>
          <a:noFill/>
        </p:spPr>
        <p:txBody>
          <a:bodyPr wrap="square">
            <a:spAutoFit/>
          </a:bodyPr>
          <a:lstStyle/>
          <a:p>
            <a:r>
              <a:rPr lang="en-GB" sz="2800" b="1" i="0" u="sng" dirty="0"/>
              <a:t>Notes</a:t>
            </a:r>
          </a:p>
          <a:p>
            <a:pPr marL="447675" indent="-342900">
              <a:buFont typeface="Arial" panose="020B0604020202020204" pitchFamily="34" charset="0"/>
              <a:buChar char="•"/>
            </a:pPr>
            <a:r>
              <a:rPr lang="en-GB" sz="2400" dirty="0"/>
              <a:t>C is assumed to affect everything, and includes measured and unmeasured factors</a:t>
            </a:r>
          </a:p>
          <a:p>
            <a:pPr marL="447675" indent="-342900">
              <a:buFont typeface="Arial" panose="020B0604020202020204" pitchFamily="34" charset="0"/>
              <a:buChar char="•"/>
            </a:pPr>
            <a:r>
              <a:rPr lang="en-GB" sz="2400" dirty="0"/>
              <a:t>U</a:t>
            </a:r>
            <a:r>
              <a:rPr lang="en-GB" sz="2400" i="1" baseline="-25000" dirty="0"/>
              <a:t>t</a:t>
            </a:r>
            <a:r>
              <a:rPr lang="en-GB" sz="2400" dirty="0"/>
              <a:t> is assumed to affect everything at </a:t>
            </a:r>
            <a:r>
              <a:rPr lang="en-GB" sz="2400" i="1" dirty="0"/>
              <a:t>t, t</a:t>
            </a:r>
            <a:r>
              <a:rPr lang="en-GB" sz="2400" dirty="0"/>
              <a:t>+1</a:t>
            </a:r>
          </a:p>
          <a:p>
            <a:pPr marL="447675" indent="-342900">
              <a:buFont typeface="Arial" panose="020B0604020202020204" pitchFamily="34" charset="0"/>
              <a:buChar char="•"/>
            </a:pPr>
            <a:r>
              <a:rPr lang="en-GB" sz="2400" dirty="0"/>
              <a:t>UI at </a:t>
            </a:r>
            <a:r>
              <a:rPr lang="en-GB" sz="2400" i="1" dirty="0"/>
              <a:t>t</a:t>
            </a:r>
            <a:r>
              <a:rPr lang="en-GB" sz="2400" baseline="30000" dirty="0"/>
              <a:t> </a:t>
            </a:r>
            <a:r>
              <a:rPr lang="en-GB" sz="2400" dirty="0"/>
              <a:t>is expected to modify ATT(A</a:t>
            </a:r>
            <a:r>
              <a:rPr lang="en-GB" sz="2400" i="1" baseline="-25000" dirty="0"/>
              <a:t>t</a:t>
            </a:r>
            <a:r>
              <a:rPr lang="en-GB" sz="2400" dirty="0"/>
              <a:t> </a:t>
            </a:r>
            <a:r>
              <a:rPr lang="en-GB" sz="2000" dirty="0">
                <a:sym typeface="Wingdings" panose="05000000000000000000" pitchFamily="2" charset="2"/>
              </a:rPr>
              <a:t></a:t>
            </a:r>
            <a:r>
              <a:rPr lang="en-GB" sz="2400" dirty="0">
                <a:sym typeface="Wingdings" panose="05000000000000000000" pitchFamily="2" charset="2"/>
              </a:rPr>
              <a:t> EQ</a:t>
            </a:r>
            <a:r>
              <a:rPr lang="en-GB" sz="2400" i="1" baseline="-25000" dirty="0">
                <a:sym typeface="Wingdings" panose="05000000000000000000" pitchFamily="2" charset="2"/>
              </a:rPr>
              <a:t>t</a:t>
            </a:r>
            <a:r>
              <a:rPr lang="en-GB" sz="2400" baseline="-25000" dirty="0">
                <a:sym typeface="Wingdings" panose="05000000000000000000" pitchFamily="2" charset="2"/>
              </a:rPr>
              <a:t>+1</a:t>
            </a:r>
            <a:r>
              <a:rPr lang="en-GB" sz="2400" dirty="0">
                <a:sym typeface="Wingdings" panose="05000000000000000000" pitchFamily="2" charset="2"/>
              </a:rPr>
              <a:t>)</a:t>
            </a:r>
            <a:endParaRPr lang="en-GB" sz="2400" dirty="0"/>
          </a:p>
        </p:txBody>
      </p:sp>
      <p:pic>
        <p:nvPicPr>
          <p:cNvPr id="1030" name="Picture 6">
            <a:extLst>
              <a:ext uri="{FF2B5EF4-FFF2-40B4-BE49-F238E27FC236}">
                <a16:creationId xmlns:a16="http://schemas.microsoft.com/office/drawing/2014/main" id="{342085E9-32CB-36A1-2187-C42CB1301B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9" t="6143" r="5041" b="5040"/>
          <a:stretch/>
        </p:blipFill>
        <p:spPr bwMode="auto">
          <a:xfrm>
            <a:off x="638408" y="1609408"/>
            <a:ext cx="5018094" cy="504454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CB1207A-699D-3BFF-6908-F3FD07CDBAAF}"/>
              </a:ext>
            </a:extLst>
          </p:cNvPr>
          <p:cNvSpPr>
            <a:spLocks noGrp="1"/>
          </p:cNvSpPr>
          <p:nvPr>
            <p:ph type="sldNum" sz="quarter" idx="12"/>
          </p:nvPr>
        </p:nvSpPr>
        <p:spPr/>
        <p:txBody>
          <a:bodyPr/>
          <a:lstStyle/>
          <a:p>
            <a:fld id="{E7A00BB6-B2AA-4922-9FB3-611F6AF71C70}" type="slidenum">
              <a:rPr lang="en-GB" smtClean="0"/>
              <a:t>6</a:t>
            </a:fld>
            <a:endParaRPr lang="en-GB"/>
          </a:p>
        </p:txBody>
      </p:sp>
    </p:spTree>
    <p:extLst>
      <p:ext uri="{BB962C8B-B14F-4D97-AF65-F5344CB8AC3E}">
        <p14:creationId xmlns:p14="http://schemas.microsoft.com/office/powerpoint/2010/main" val="80379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Assumed Unemployment </a:t>
            </a:r>
            <a:r>
              <a:rPr lang="en-GB" sz="3200" dirty="0">
                <a:sym typeface="Wingdings" panose="05000000000000000000" pitchFamily="2" charset="2"/>
              </a:rPr>
              <a:t></a:t>
            </a:r>
            <a:r>
              <a:rPr lang="en-GB" dirty="0">
                <a:sym typeface="Wingdings" panose="05000000000000000000" pitchFamily="2" charset="2"/>
              </a:rPr>
              <a:t> EQ Relationship</a:t>
            </a:r>
            <a:endParaRPr lang="en-GB" dirty="0"/>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5836919" y="1585826"/>
            <a:ext cx="5906845" cy="5156167"/>
          </a:xfrm>
        </p:spPr>
        <p:txBody>
          <a:bodyPr>
            <a:normAutofit/>
          </a:bodyPr>
          <a:lstStyle/>
          <a:p>
            <a:pPr marL="0" indent="0">
              <a:spcBef>
                <a:spcPts val="600"/>
              </a:spcBef>
              <a:buNone/>
            </a:pPr>
            <a:r>
              <a:rPr lang="en-GB" b="1" u="sng" dirty="0"/>
              <a:t>Assumed/Implied Causal Features</a:t>
            </a:r>
          </a:p>
          <a:p>
            <a:pPr marL="355600">
              <a:spcBef>
                <a:spcPts val="600"/>
              </a:spcBef>
            </a:pPr>
            <a:r>
              <a:rPr lang="en-GB" dirty="0"/>
              <a:t>Unmeasured unit- and time-FE</a:t>
            </a:r>
          </a:p>
          <a:p>
            <a:pPr marL="355600">
              <a:spcBef>
                <a:spcPts val="600"/>
              </a:spcBef>
            </a:pPr>
            <a:r>
              <a:rPr lang="en-GB" dirty="0"/>
              <a:t>Time-varying confounding</a:t>
            </a:r>
          </a:p>
          <a:p>
            <a:pPr marL="355600">
              <a:spcBef>
                <a:spcPts val="600"/>
              </a:spcBef>
            </a:pPr>
            <a:r>
              <a:rPr lang="en-GB" dirty="0"/>
              <a:t>Exposure-outcome feedback </a:t>
            </a:r>
          </a:p>
          <a:p>
            <a:pPr marL="355600">
              <a:spcBef>
                <a:spcPts val="600"/>
              </a:spcBef>
            </a:pPr>
            <a:r>
              <a:rPr lang="en-GB" dirty="0"/>
              <a:t>Multiple time-points </a:t>
            </a:r>
            <a:r>
              <a:rPr lang="en-GB" i="1" dirty="0"/>
              <a:t>t</a:t>
            </a:r>
            <a:endParaRPr lang="en-GB" dirty="0"/>
          </a:p>
          <a:p>
            <a:pPr marL="355600">
              <a:spcBef>
                <a:spcPts val="600"/>
              </a:spcBef>
            </a:pPr>
            <a:r>
              <a:rPr lang="en-GB" dirty="0"/>
              <a:t>Exposure possible at any </a:t>
            </a:r>
            <a:r>
              <a:rPr lang="en-GB" i="1" dirty="0"/>
              <a:t>t</a:t>
            </a:r>
          </a:p>
          <a:p>
            <a:pPr marL="355600">
              <a:spcBef>
                <a:spcPts val="600"/>
              </a:spcBef>
            </a:pPr>
            <a:r>
              <a:rPr lang="en-GB" dirty="0"/>
              <a:t>Exposure-switching over time</a:t>
            </a:r>
          </a:p>
          <a:p>
            <a:pPr marL="355600">
              <a:spcBef>
                <a:spcPts val="600"/>
              </a:spcBef>
            </a:pPr>
            <a:r>
              <a:rPr lang="en-GB" dirty="0"/>
              <a:t>Lagged exposure effects</a:t>
            </a:r>
          </a:p>
          <a:p>
            <a:pPr marL="355600">
              <a:spcBef>
                <a:spcPts val="600"/>
              </a:spcBef>
            </a:pPr>
            <a:r>
              <a:rPr lang="en-GB" dirty="0"/>
              <a:t>Markov-1 assumption (M-2 for A)</a:t>
            </a:r>
          </a:p>
          <a:p>
            <a:pPr marL="355600">
              <a:spcBef>
                <a:spcPts val="600"/>
              </a:spcBef>
            </a:pPr>
            <a:endParaRPr lang="en-GB" dirty="0"/>
          </a:p>
        </p:txBody>
      </p:sp>
      <p:pic>
        <p:nvPicPr>
          <p:cNvPr id="5" name="Picture 6">
            <a:extLst>
              <a:ext uri="{FF2B5EF4-FFF2-40B4-BE49-F238E27FC236}">
                <a16:creationId xmlns:a16="http://schemas.microsoft.com/office/drawing/2014/main" id="{D2075B6D-322E-E3C6-24D3-A0D2EFDA8E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9" t="6143" r="5041" b="5040"/>
          <a:stretch/>
        </p:blipFill>
        <p:spPr bwMode="auto">
          <a:xfrm>
            <a:off x="638408" y="1609408"/>
            <a:ext cx="5018094" cy="504454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3FBFD65-EDB4-1B9D-C6F7-D4371E31A37B}"/>
              </a:ext>
            </a:extLst>
          </p:cNvPr>
          <p:cNvSpPr>
            <a:spLocks noGrp="1"/>
          </p:cNvSpPr>
          <p:nvPr>
            <p:ph type="sldNum" sz="quarter" idx="12"/>
          </p:nvPr>
        </p:nvSpPr>
        <p:spPr/>
        <p:txBody>
          <a:bodyPr/>
          <a:lstStyle/>
          <a:p>
            <a:fld id="{E7A00BB6-B2AA-4922-9FB3-611F6AF71C70}" type="slidenum">
              <a:rPr lang="en-GB" smtClean="0"/>
              <a:t>7</a:t>
            </a:fld>
            <a:endParaRPr lang="en-GB"/>
          </a:p>
        </p:txBody>
      </p:sp>
    </p:spTree>
    <p:extLst>
      <p:ext uri="{BB962C8B-B14F-4D97-AF65-F5344CB8AC3E}">
        <p14:creationId xmlns:p14="http://schemas.microsoft.com/office/powerpoint/2010/main" val="385691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How can we estimate this ATT?</a:t>
            </a:r>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199" y="1585826"/>
            <a:ext cx="10887635" cy="5156167"/>
          </a:xfrm>
        </p:spPr>
        <p:txBody>
          <a:bodyPr>
            <a:normAutofit fontScale="92500" lnSpcReduction="10000"/>
          </a:bodyPr>
          <a:lstStyle/>
          <a:p>
            <a:pPr marL="0" indent="0">
              <a:buNone/>
            </a:pPr>
            <a:r>
              <a:rPr lang="en-GB" b="1" u="sng" dirty="0"/>
              <a:t>Methods Used In Existing Research</a:t>
            </a:r>
            <a:endParaRPr lang="en-GB" b="1" dirty="0"/>
          </a:p>
          <a:p>
            <a:pPr marL="0" indent="0">
              <a:buNone/>
            </a:pPr>
            <a:r>
              <a:rPr lang="en-GB" dirty="0"/>
              <a:t>Most studies around scarring effects and UI moderation have used:</a:t>
            </a:r>
          </a:p>
          <a:p>
            <a:pPr marL="358775"/>
            <a:r>
              <a:rPr lang="en-GB" dirty="0"/>
              <a:t>Differences-in-differences (</a:t>
            </a:r>
            <a:r>
              <a:rPr lang="en-GB" dirty="0" err="1"/>
              <a:t>DiD</a:t>
            </a:r>
            <a:r>
              <a:rPr lang="en-GB" dirty="0"/>
              <a:t>) approaches</a:t>
            </a:r>
          </a:p>
          <a:p>
            <a:pPr marL="358775"/>
            <a:r>
              <a:rPr lang="en-GB" dirty="0"/>
              <a:t>Individual and two-way fixed effects approaches</a:t>
            </a:r>
          </a:p>
          <a:p>
            <a:pPr marL="358775"/>
            <a:r>
              <a:rPr lang="en-GB" dirty="0"/>
              <a:t>Regression discontinuity</a:t>
            </a:r>
          </a:p>
          <a:p>
            <a:pPr marL="358775"/>
            <a:r>
              <a:rPr lang="en-GB" dirty="0"/>
              <a:t>Structural Equation Modelling (SEMs)</a:t>
            </a:r>
          </a:p>
          <a:p>
            <a:pPr marL="358775"/>
            <a:r>
              <a:rPr lang="en-GB" dirty="0"/>
              <a:t>Propensity Score matching techniques</a:t>
            </a:r>
          </a:p>
          <a:p>
            <a:pPr marL="0" indent="0">
              <a:buNone/>
            </a:pPr>
            <a:endParaRPr lang="en-GB" sz="200" dirty="0"/>
          </a:p>
          <a:p>
            <a:pPr marL="0" indent="0">
              <a:buNone/>
            </a:pPr>
            <a:r>
              <a:rPr lang="en-GB" dirty="0"/>
              <a:t>These often exploit natural experiments where: 1) a single threshold defines exposure status (e.g. time, age), or 2) individuals transition from unexposed to exposed once. </a:t>
            </a:r>
          </a:p>
          <a:p>
            <a:pPr marL="0" indent="0">
              <a:buNone/>
            </a:pPr>
            <a:r>
              <a:rPr lang="en-GB" dirty="0"/>
              <a:t>In our assumed causal scenario, each methods would be </a:t>
            </a:r>
            <a:r>
              <a:rPr lang="en-GB" u="sng" dirty="0"/>
              <a:t>violated</a:t>
            </a:r>
            <a:r>
              <a:rPr lang="en-GB" dirty="0"/>
              <a:t> in 1+ way.</a:t>
            </a:r>
          </a:p>
        </p:txBody>
      </p:sp>
      <p:sp>
        <p:nvSpPr>
          <p:cNvPr id="4" name="Slide Number Placeholder 3">
            <a:extLst>
              <a:ext uri="{FF2B5EF4-FFF2-40B4-BE49-F238E27FC236}">
                <a16:creationId xmlns:a16="http://schemas.microsoft.com/office/drawing/2014/main" id="{B6797D30-DF7C-3A49-F906-BD6E49EB26B2}"/>
              </a:ext>
            </a:extLst>
          </p:cNvPr>
          <p:cNvSpPr>
            <a:spLocks noGrp="1"/>
          </p:cNvSpPr>
          <p:nvPr>
            <p:ph type="sldNum" sz="quarter" idx="12"/>
          </p:nvPr>
        </p:nvSpPr>
        <p:spPr/>
        <p:txBody>
          <a:bodyPr/>
          <a:lstStyle/>
          <a:p>
            <a:fld id="{E7A00BB6-B2AA-4922-9FB3-611F6AF71C70}" type="slidenum">
              <a:rPr lang="en-GB" smtClean="0"/>
              <a:t>8</a:t>
            </a:fld>
            <a:endParaRPr lang="en-GB"/>
          </a:p>
        </p:txBody>
      </p:sp>
    </p:spTree>
    <p:extLst>
      <p:ext uri="{BB962C8B-B14F-4D97-AF65-F5344CB8AC3E}">
        <p14:creationId xmlns:p14="http://schemas.microsoft.com/office/powerpoint/2010/main" val="66773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5C31-140B-9D8C-2292-9824E79EF2B1}"/>
              </a:ext>
            </a:extLst>
          </p:cNvPr>
          <p:cNvSpPr>
            <a:spLocks noGrp="1"/>
          </p:cNvSpPr>
          <p:nvPr>
            <p:ph type="title"/>
          </p:nvPr>
        </p:nvSpPr>
        <p:spPr/>
        <p:txBody>
          <a:bodyPr/>
          <a:lstStyle/>
          <a:p>
            <a:r>
              <a:rPr lang="en-GB" dirty="0"/>
              <a:t>How can we estimate this ATT?</a:t>
            </a:r>
          </a:p>
        </p:txBody>
      </p:sp>
      <p:sp>
        <p:nvSpPr>
          <p:cNvPr id="3" name="Content Placeholder 2">
            <a:extLst>
              <a:ext uri="{FF2B5EF4-FFF2-40B4-BE49-F238E27FC236}">
                <a16:creationId xmlns:a16="http://schemas.microsoft.com/office/drawing/2014/main" id="{1B2C628C-3503-21FC-4BD2-D176A5E70548}"/>
              </a:ext>
            </a:extLst>
          </p:cNvPr>
          <p:cNvSpPr>
            <a:spLocks noGrp="1"/>
          </p:cNvSpPr>
          <p:nvPr>
            <p:ph idx="1"/>
          </p:nvPr>
        </p:nvSpPr>
        <p:spPr>
          <a:xfrm>
            <a:off x="838200" y="1585826"/>
            <a:ext cx="10515600" cy="5156167"/>
          </a:xfrm>
        </p:spPr>
        <p:txBody>
          <a:bodyPr>
            <a:normAutofit/>
          </a:bodyPr>
          <a:lstStyle/>
          <a:p>
            <a:pPr marL="0" indent="0">
              <a:buNone/>
            </a:pPr>
            <a:r>
              <a:rPr lang="en-GB" b="1" u="sng" dirty="0"/>
              <a:t>Implemented Approach</a:t>
            </a:r>
          </a:p>
          <a:p>
            <a:pPr marL="0" indent="0">
              <a:buNone/>
            </a:pPr>
            <a:r>
              <a:rPr lang="en-GB" dirty="0"/>
              <a:t>Imai, Kim &amp; Wang (2021) propose a semi-parametric two-way fixed effect estimator which allows for each of the causal features in our study (below right)</a:t>
            </a:r>
          </a:p>
          <a:p>
            <a:pPr marL="0" indent="0">
              <a:buNone/>
            </a:pPr>
            <a:endParaRPr lang="en-GB" sz="200" dirty="0"/>
          </a:p>
        </p:txBody>
      </p:sp>
      <p:pic>
        <p:nvPicPr>
          <p:cNvPr id="5" name="Picture 4">
            <a:extLst>
              <a:ext uri="{FF2B5EF4-FFF2-40B4-BE49-F238E27FC236}">
                <a16:creationId xmlns:a16="http://schemas.microsoft.com/office/drawing/2014/main" id="{CD395C0B-E919-4435-9B2D-2BD6D9416BAE}"/>
              </a:ext>
            </a:extLst>
          </p:cNvPr>
          <p:cNvPicPr>
            <a:picLocks noChangeAspect="1"/>
          </p:cNvPicPr>
          <p:nvPr/>
        </p:nvPicPr>
        <p:blipFill rotWithShape="1">
          <a:blip r:embed="rId2"/>
          <a:srcRect r="1594" b="3301"/>
          <a:stretch/>
        </p:blipFill>
        <p:spPr>
          <a:xfrm>
            <a:off x="7261810" y="3209080"/>
            <a:ext cx="4135153" cy="2985655"/>
          </a:xfrm>
          <a:prstGeom prst="rect">
            <a:avLst/>
          </a:prstGeom>
        </p:spPr>
      </p:pic>
      <p:sp>
        <p:nvSpPr>
          <p:cNvPr id="6" name="Content Placeholder 2">
            <a:extLst>
              <a:ext uri="{FF2B5EF4-FFF2-40B4-BE49-F238E27FC236}">
                <a16:creationId xmlns:a16="http://schemas.microsoft.com/office/drawing/2014/main" id="{9B0874A3-3347-1A79-1B41-D64A244F10F1}"/>
              </a:ext>
            </a:extLst>
          </p:cNvPr>
          <p:cNvSpPr txBox="1">
            <a:spLocks/>
          </p:cNvSpPr>
          <p:nvPr/>
        </p:nvSpPr>
        <p:spPr>
          <a:xfrm>
            <a:off x="838200" y="3429000"/>
            <a:ext cx="6294120" cy="337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GB" dirty="0"/>
              <a:t>The standard TWFE estimator can’t work in our scenario unless we assume across units either:</a:t>
            </a:r>
          </a:p>
          <a:p>
            <a:pPr marL="447675" indent="-355600">
              <a:spcBef>
                <a:spcPts val="600"/>
              </a:spcBef>
              <a:buFont typeface="+mj-lt"/>
              <a:buAutoNum type="arabicPeriod"/>
            </a:pPr>
            <a:r>
              <a:rPr lang="en-GB" sz="2400" dirty="0"/>
              <a:t>The within-unit causal effect is constant, or </a:t>
            </a:r>
          </a:p>
          <a:p>
            <a:pPr marL="447675" indent="-355600">
              <a:spcBef>
                <a:spcPts val="600"/>
              </a:spcBef>
              <a:buFont typeface="+mj-lt"/>
              <a:buAutoNum type="arabicPeriod"/>
            </a:pPr>
            <a:r>
              <a:rPr lang="en-GB" sz="2400" dirty="0"/>
              <a:t>The frequency of ‘exposure’ is constant</a:t>
            </a:r>
          </a:p>
          <a:p>
            <a:pPr marL="0" indent="0">
              <a:buFont typeface="Arial" panose="020B0604020202020204" pitchFamily="34" charset="0"/>
              <a:buNone/>
            </a:pPr>
            <a:r>
              <a:rPr lang="en-GB" dirty="0"/>
              <a:t>Both of which seem unreasonable where we expect social modification of effects. </a:t>
            </a:r>
          </a:p>
        </p:txBody>
      </p:sp>
      <p:sp>
        <p:nvSpPr>
          <p:cNvPr id="4" name="Slide Number Placeholder 3">
            <a:extLst>
              <a:ext uri="{FF2B5EF4-FFF2-40B4-BE49-F238E27FC236}">
                <a16:creationId xmlns:a16="http://schemas.microsoft.com/office/drawing/2014/main" id="{142856B0-4C58-FBF3-9C62-C8EA5CFB8A1C}"/>
              </a:ext>
            </a:extLst>
          </p:cNvPr>
          <p:cNvSpPr>
            <a:spLocks noGrp="1"/>
          </p:cNvSpPr>
          <p:nvPr>
            <p:ph type="sldNum" sz="quarter" idx="12"/>
          </p:nvPr>
        </p:nvSpPr>
        <p:spPr/>
        <p:txBody>
          <a:bodyPr/>
          <a:lstStyle/>
          <a:p>
            <a:fld id="{E7A00BB6-B2AA-4922-9FB3-611F6AF71C70}" type="slidenum">
              <a:rPr lang="en-GB" smtClean="0"/>
              <a:t>9</a:t>
            </a:fld>
            <a:endParaRPr lang="en-GB"/>
          </a:p>
        </p:txBody>
      </p:sp>
    </p:spTree>
    <p:extLst>
      <p:ext uri="{BB962C8B-B14F-4D97-AF65-F5344CB8AC3E}">
        <p14:creationId xmlns:p14="http://schemas.microsoft.com/office/powerpoint/2010/main" val="652872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31096</TotalTime>
  <Words>4762</Words>
  <Application>Microsoft Office PowerPoint</Application>
  <PresentationFormat>Widescreen</PresentationFormat>
  <Paragraphs>594</Paragraphs>
  <Slides>31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Unemployment Insurance and The Scarring Effects of Unemployment on Employment Quality</vt:lpstr>
      <vt:lpstr>Background</vt:lpstr>
      <vt:lpstr>Study Aims</vt:lpstr>
      <vt:lpstr>Exposure, Moderator, Outcome</vt:lpstr>
      <vt:lpstr>PSID Data Prep Needed for A, Y, M</vt:lpstr>
      <vt:lpstr>Assumed Unemployment  EQ Relationship</vt:lpstr>
      <vt:lpstr>Assumed Unemployment  EQ Relationship</vt:lpstr>
      <vt:lpstr>How can we estimate this ATT?</vt:lpstr>
      <vt:lpstr>How can we estimate this ATT?</vt:lpstr>
      <vt:lpstr>How can we estimate this ATT?</vt:lpstr>
      <vt:lpstr>How can we estimate this ATT?</vt:lpstr>
      <vt:lpstr>How can we estimate this ATT?</vt:lpstr>
      <vt:lpstr>Accounting for Structural Outcome Missingness</vt:lpstr>
      <vt:lpstr>Accounting for Structural Outcome Missingness</vt:lpstr>
      <vt:lpstr>Explanations and Planned Sanity Checks for Counter-Intuitive Findings</vt:lpstr>
      <vt:lpstr>Accounting for Random Covariate Missingness</vt:lpstr>
      <vt:lpstr>Study Eligibility Restrictions</vt:lpstr>
      <vt:lpstr>Analytic Sample Development Example</vt:lpstr>
      <vt:lpstr>Analytic Sample Development Example</vt:lpstr>
      <vt:lpstr>Analytic Sample Development Example</vt:lpstr>
      <vt:lpstr>Analytic Sample Development Example</vt:lpstr>
      <vt:lpstr>Study Characteristics</vt:lpstr>
      <vt:lpstr>Study Characteristics</vt:lpstr>
      <vt:lpstr>Matched Set Covariate Balance</vt:lpstr>
      <vt:lpstr>Parallel Trends Assumption Pre-Post Refining</vt:lpstr>
      <vt:lpstr>Preliminary Results (Complete Case)</vt:lpstr>
      <vt:lpstr>Preliminary Results (Complete Case)</vt:lpstr>
      <vt:lpstr>Preliminary Results (Multiply Imputed)</vt:lpstr>
      <vt:lpstr>Preliminary Results (Multiply Imputed)</vt:lpstr>
      <vt:lpstr>Preliminary Conclusions</vt:lpstr>
      <vt:lpstr>Preliminary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 Are Scarring Effects of Unemployment on EQ Modified by UI Receipt, Eligible Duration, and Generosity?</dc:title>
  <dc:creator>Kieran Blaikie</dc:creator>
  <cp:lastModifiedBy>Kieran</cp:lastModifiedBy>
  <cp:revision>302</cp:revision>
  <dcterms:created xsi:type="dcterms:W3CDTF">2023-03-22T19:10:06Z</dcterms:created>
  <dcterms:modified xsi:type="dcterms:W3CDTF">2023-09-01T17:56:09Z</dcterms:modified>
</cp:coreProperties>
</file>