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png" ContentType="image/png"/>
  <Override PartName="/ppt/media/image2.png" ContentType="image/png"/>
  <Override PartName="/ppt/media/image10.png" ContentType="image/png"/>
  <Override PartName="/ppt/media/image3.png" ContentType="image/png"/>
  <Override PartName="/ppt/media/image11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7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27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10.xml.rels" ContentType="application/vnd.openxmlformats-package.relationships+xml"/>
  <Override PartName="/ppt/slides/_rels/slide12.xml.rels" ContentType="application/vnd.openxmlformats-package.relationships+xml"/>
  <Override PartName="/ppt/slides/_rels/slide1.xml.rels" ContentType="application/vnd.openxmlformats-package.relationships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2413" cy="13716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039428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1414332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664524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/>
          </p:nvPr>
        </p:nvSpPr>
        <p:spPr>
          <a:xfrm>
            <a:off x="1039428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/>
          </p:nvPr>
        </p:nvSpPr>
        <p:spPr>
          <a:xfrm>
            <a:off x="1414332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1039428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414332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64524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1039428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1414332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1039428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1414332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64524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/>
          </p:nvPr>
        </p:nvSpPr>
        <p:spPr>
          <a:xfrm>
            <a:off x="1039428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/>
          </p:nvPr>
        </p:nvSpPr>
        <p:spPr>
          <a:xfrm>
            <a:off x="1414332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1039428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1414332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64524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1039428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1414332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1039428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1414332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664524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1039428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1414332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ubTitle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3800" cy="106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1039428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/>
          </p:nvPr>
        </p:nvSpPr>
        <p:spPr>
          <a:xfrm>
            <a:off x="14143320" y="51814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4" name="PlaceHolder 5"/>
          <p:cNvSpPr>
            <a:spLocks noGrp="1"/>
          </p:cNvSpPr>
          <p:nvPr>
            <p:ph/>
          </p:nvPr>
        </p:nvSpPr>
        <p:spPr>
          <a:xfrm>
            <a:off x="664524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5" name="PlaceHolder 6"/>
          <p:cNvSpPr>
            <a:spLocks noGrp="1"/>
          </p:cNvSpPr>
          <p:nvPr>
            <p:ph/>
          </p:nvPr>
        </p:nvSpPr>
        <p:spPr>
          <a:xfrm>
            <a:off x="1039428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6" name="PlaceHolder 7"/>
          <p:cNvSpPr>
            <a:spLocks noGrp="1"/>
          </p:cNvSpPr>
          <p:nvPr>
            <p:ph/>
          </p:nvPr>
        </p:nvSpPr>
        <p:spPr>
          <a:xfrm>
            <a:off x="14143320" y="7121880"/>
            <a:ext cx="357012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371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327120" y="71218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64524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2327120" y="5181480"/>
            <a:ext cx="541080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45240" y="7121880"/>
            <a:ext cx="11088360" cy="177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uk-UA" sz="504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erade Verbindung 39"/>
          <p:cNvCxnSpPr/>
          <p:nvPr/>
        </p:nvCxnSpPr>
        <p:spPr>
          <a:xfrm>
            <a:off x="7200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" name="Gerade Verbindung 52"/>
          <p:cNvCxnSpPr/>
          <p:nvPr/>
        </p:nvCxnSpPr>
        <p:spPr>
          <a:xfrm>
            <a:off x="-2160000" y="53496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" name="Gerade Verbindung 55"/>
          <p:cNvCxnSpPr/>
          <p:nvPr/>
        </p:nvCxnSpPr>
        <p:spPr>
          <a:xfrm>
            <a:off x="12189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3" name="Title 7"/>
          <p:cNvSpPr/>
          <p:nvPr/>
        </p:nvSpPr>
        <p:spPr>
          <a:xfrm>
            <a:off x="12369240" y="-1223280"/>
            <a:ext cx="2336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" name="Gerade Verbindung 57"/>
          <p:cNvCxnSpPr/>
          <p:nvPr/>
        </p:nvCxnSpPr>
        <p:spPr>
          <a:xfrm>
            <a:off x="-2160000" y="6858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5" name="Gerade Verbindung 58"/>
          <p:cNvCxnSpPr/>
          <p:nvPr/>
        </p:nvCxnSpPr>
        <p:spPr>
          <a:xfrm>
            <a:off x="-2160000" y="21258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6" name="Title 7"/>
          <p:cNvSpPr/>
          <p:nvPr/>
        </p:nvSpPr>
        <p:spPr>
          <a:xfrm>
            <a:off x="-2165400" y="80892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 DATA Logo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Bild 6" descr=""/>
          <p:cNvPicPr/>
          <p:nvPr/>
        </p:nvPicPr>
        <p:blipFill>
          <a:blip r:embed="rId2"/>
          <a:stretch/>
        </p:blipFill>
        <p:spPr>
          <a:xfrm>
            <a:off x="720000" y="685800"/>
            <a:ext cx="3108600" cy="1439640"/>
          </a:xfrm>
          <a:prstGeom prst="rect">
            <a:avLst/>
          </a:prstGeom>
          <a:ln w="0">
            <a:noFill/>
          </a:ln>
        </p:spPr>
      </p:pic>
      <p:cxnSp>
        <p:nvCxnSpPr>
          <p:cNvPr id="8" name="Gerade Verbindung 63"/>
          <p:cNvCxnSpPr/>
          <p:nvPr/>
        </p:nvCxnSpPr>
        <p:spPr>
          <a:xfrm>
            <a:off x="-2160000" y="6858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9" name="Title 7"/>
          <p:cNvSpPr/>
          <p:nvPr/>
        </p:nvSpPr>
        <p:spPr>
          <a:xfrm>
            <a:off x="-2165400" y="702216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" name="Gerade Verbindung 68"/>
          <p:cNvCxnSpPr/>
          <p:nvPr/>
        </p:nvCxnSpPr>
        <p:spPr>
          <a:xfrm>
            <a:off x="148752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1" name="Gerade Verbindung 69"/>
          <p:cNvCxnSpPr/>
          <p:nvPr/>
        </p:nvCxnSpPr>
        <p:spPr>
          <a:xfrm>
            <a:off x="9507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2" name="Gerade Verbindung 72"/>
          <p:cNvCxnSpPr/>
          <p:nvPr/>
        </p:nvCxnSpPr>
        <p:spPr>
          <a:xfrm>
            <a:off x="-2160000" y="83667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3" name="PlaceHolder 1"/>
          <p:cNvSpPr>
            <a:spLocks noGrp="1"/>
          </p:cNvSpPr>
          <p:nvPr>
            <p:ph type="body"/>
          </p:nvPr>
        </p:nvSpPr>
        <p:spPr>
          <a:xfrm>
            <a:off x="454680" y="5769360"/>
            <a:ext cx="23469120" cy="108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14000"/>
          </a:bodyPr>
          <a:p>
            <a:pPr marL="60480" indent="-4536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  <a:p>
            <a:pPr lvl="1" marL="120960" indent="-453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  <a:p>
            <a:pPr lvl="2" marL="181440" indent="-4032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  <a:p>
            <a:pPr lvl="3" marL="241920" indent="-3024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  <a:p>
            <a:pPr lvl="4" marL="302400" indent="-3024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  <a:p>
            <a:pPr lvl="5" marL="362880" indent="-3024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  <a:p>
            <a:pPr lvl="6" marL="423360" indent="-3024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72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7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645240" y="8099640"/>
            <a:ext cx="11088360" cy="287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1000"/>
          </a:bodyPr>
          <a:p>
            <a:pPr marL="393120" indent="-2948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  <a:p>
            <a:pPr lvl="1" marL="786240" indent="-2948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  <a:p>
            <a:pPr lvl="2" marL="1179360" indent="-26208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  <a:p>
            <a:pPr lvl="3" marL="1572480" indent="-19656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  <a:p>
            <a:pPr lvl="4" marL="1965600" indent="-1965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  <a:p>
            <a:pPr lvl="5" marL="2358720" indent="-1965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  <a:p>
            <a:pPr lvl="6" marL="2751840" indent="-1965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4680" y="6867000"/>
            <a:ext cx="23469120" cy="83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15000"/>
          </a:bodyPr>
          <a:p>
            <a:pPr marL="64800" indent="-4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  <a:p>
            <a:pPr lvl="1" marL="129600" indent="-4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  <a:p>
            <a:pPr lvl="2" marL="194400" indent="-432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  <a:p>
            <a:pPr lvl="3" marL="259200" indent="-32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  <a:p>
            <a:pPr lvl="4" marL="324000" indent="-32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  <a:p>
            <a:pPr lvl="5" marL="388800" indent="-32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  <a:p>
            <a:pPr lvl="6" marL="453600" indent="-32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8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uk-UA" sz="3459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cxnSp>
        <p:nvCxnSpPr>
          <p:cNvPr id="54" name="Gerade Verbindung 43"/>
          <p:cNvCxnSpPr/>
          <p:nvPr/>
        </p:nvCxnSpPr>
        <p:spPr>
          <a:xfrm>
            <a:off x="7200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55" name="Gerade Verbindung 47"/>
          <p:cNvCxnSpPr/>
          <p:nvPr/>
        </p:nvCxnSpPr>
        <p:spPr>
          <a:xfrm>
            <a:off x="-2160000" y="53496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56" name="Gerade Verbindung 48"/>
          <p:cNvCxnSpPr/>
          <p:nvPr/>
        </p:nvCxnSpPr>
        <p:spPr>
          <a:xfrm>
            <a:off x="12189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57" name="Title 7"/>
          <p:cNvSpPr/>
          <p:nvPr/>
        </p:nvSpPr>
        <p:spPr>
          <a:xfrm>
            <a:off x="12369240" y="-1223280"/>
            <a:ext cx="2336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8" name="Gerade Verbindung 53"/>
          <p:cNvCxnSpPr/>
          <p:nvPr/>
        </p:nvCxnSpPr>
        <p:spPr>
          <a:xfrm>
            <a:off x="-2160000" y="6858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59" name="Title 7"/>
          <p:cNvSpPr/>
          <p:nvPr/>
        </p:nvSpPr>
        <p:spPr>
          <a:xfrm>
            <a:off x="-2165400" y="702216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Gerade Verbindung 56"/>
          <p:cNvCxnSpPr/>
          <p:nvPr/>
        </p:nvCxnSpPr>
        <p:spPr>
          <a:xfrm>
            <a:off x="148752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61" name="Gerade Verbindung 57"/>
          <p:cNvCxnSpPr/>
          <p:nvPr/>
        </p:nvCxnSpPr>
        <p:spPr>
          <a:xfrm>
            <a:off x="9507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62" name="Gerade Verbindung 58"/>
          <p:cNvCxnSpPr/>
          <p:nvPr/>
        </p:nvCxnSpPr>
        <p:spPr>
          <a:xfrm>
            <a:off x="-2160000" y="83667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63" name="Gerade Verbindung 27"/>
          <p:cNvCxnSpPr/>
          <p:nvPr/>
        </p:nvCxnSpPr>
        <p:spPr>
          <a:xfrm>
            <a:off x="-2160000" y="1196784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64" name="Gerade Verbindung 28"/>
          <p:cNvCxnSpPr/>
          <p:nvPr/>
        </p:nvCxnSpPr>
        <p:spPr>
          <a:xfrm>
            <a:off x="-2160000" y="130194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65" name="Title 7"/>
          <p:cNvSpPr/>
          <p:nvPr/>
        </p:nvSpPr>
        <p:spPr>
          <a:xfrm>
            <a:off x="-2165400" y="1209132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 DATA Logo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Bild 6" descr=""/>
          <p:cNvPicPr/>
          <p:nvPr/>
        </p:nvPicPr>
        <p:blipFill>
          <a:blip r:embed="rId2"/>
          <a:stretch/>
        </p:blipFill>
        <p:spPr>
          <a:xfrm>
            <a:off x="720000" y="11939760"/>
            <a:ext cx="2331360" cy="1079640"/>
          </a:xfrm>
          <a:prstGeom prst="rect">
            <a:avLst/>
          </a:prstGeom>
          <a:ln w="0">
            <a:noFill/>
          </a:ln>
        </p:spPr>
      </p:pic>
      <p:sp>
        <p:nvSpPr>
          <p:cNvPr id="67" name="Title 7"/>
          <p:cNvSpPr/>
          <p:nvPr/>
        </p:nvSpPr>
        <p:spPr>
          <a:xfrm>
            <a:off x="-2165400" y="83808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Thema (28 px)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itle 7"/>
          <p:cNvSpPr/>
          <p:nvPr/>
        </p:nvSpPr>
        <p:spPr>
          <a:xfrm>
            <a:off x="-2165400" y="137484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Headline (40 px)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Gerade Verbindung 25"/>
          <p:cNvCxnSpPr/>
          <p:nvPr/>
        </p:nvCxnSpPr>
        <p:spPr>
          <a:xfrm>
            <a:off x="-2160000" y="720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70" name="Gerade Verbindung 26"/>
          <p:cNvCxnSpPr/>
          <p:nvPr/>
        </p:nvCxnSpPr>
        <p:spPr>
          <a:xfrm>
            <a:off x="-2165400" y="12189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71" name="Gerade Verbindung 31"/>
          <p:cNvCxnSpPr/>
          <p:nvPr/>
        </p:nvCxnSpPr>
        <p:spPr>
          <a:xfrm>
            <a:off x="-2165400" y="17139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238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erade Verbindung 18"/>
          <p:cNvCxnSpPr/>
          <p:nvPr/>
        </p:nvCxnSpPr>
        <p:spPr>
          <a:xfrm>
            <a:off x="7200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11" name="Gerade Verbindung 22"/>
          <p:cNvCxnSpPr/>
          <p:nvPr/>
        </p:nvCxnSpPr>
        <p:spPr>
          <a:xfrm>
            <a:off x="-2160000" y="53496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12" name="Gerade Verbindung 24"/>
          <p:cNvCxnSpPr/>
          <p:nvPr/>
        </p:nvCxnSpPr>
        <p:spPr>
          <a:xfrm>
            <a:off x="12189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13" name="Title 7"/>
          <p:cNvSpPr/>
          <p:nvPr/>
        </p:nvSpPr>
        <p:spPr>
          <a:xfrm>
            <a:off x="12369240" y="-1223280"/>
            <a:ext cx="2336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Gerade Verbindung 29"/>
          <p:cNvCxnSpPr/>
          <p:nvPr/>
        </p:nvCxnSpPr>
        <p:spPr>
          <a:xfrm>
            <a:off x="-2160000" y="6858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15" name="Title 7"/>
          <p:cNvSpPr/>
          <p:nvPr/>
        </p:nvSpPr>
        <p:spPr>
          <a:xfrm>
            <a:off x="-2165400" y="702216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Gerade Verbindung 33"/>
          <p:cNvCxnSpPr/>
          <p:nvPr/>
        </p:nvCxnSpPr>
        <p:spPr>
          <a:xfrm>
            <a:off x="148752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17" name="Gerade Verbindung 36"/>
          <p:cNvCxnSpPr/>
          <p:nvPr/>
        </p:nvCxnSpPr>
        <p:spPr>
          <a:xfrm>
            <a:off x="9507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18" name="Gerade Verbindung 37"/>
          <p:cNvCxnSpPr/>
          <p:nvPr/>
        </p:nvCxnSpPr>
        <p:spPr>
          <a:xfrm>
            <a:off x="-2160000" y="83667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19" name="PlaceHolder 1"/>
          <p:cNvSpPr>
            <a:spLocks noGrp="1"/>
          </p:cNvSpPr>
          <p:nvPr>
            <p:ph type="body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6000"/>
          </a:bodyPr>
          <a:p>
            <a:pPr marL="371520" indent="-278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743040" indent="-278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114560" indent="-24768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486080" indent="-18576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1857600" indent="-1857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229120" indent="-1857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2600640" indent="-1857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cxnSp>
        <p:nvCxnSpPr>
          <p:cNvPr id="120" name="Gerade Verbindung 16"/>
          <p:cNvCxnSpPr/>
          <p:nvPr/>
        </p:nvCxnSpPr>
        <p:spPr>
          <a:xfrm>
            <a:off x="-2160000" y="1196784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21" name="Gerade Verbindung 17"/>
          <p:cNvCxnSpPr/>
          <p:nvPr/>
        </p:nvCxnSpPr>
        <p:spPr>
          <a:xfrm>
            <a:off x="-2160000" y="130194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22" name="Title 7"/>
          <p:cNvSpPr/>
          <p:nvPr/>
        </p:nvSpPr>
        <p:spPr>
          <a:xfrm>
            <a:off x="-2165400" y="1209132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 DATA Logo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Bild 6" descr=""/>
          <p:cNvPicPr/>
          <p:nvPr/>
        </p:nvPicPr>
        <p:blipFill>
          <a:blip r:embed="rId2"/>
          <a:stretch/>
        </p:blipFill>
        <p:spPr>
          <a:xfrm>
            <a:off x="720000" y="11939760"/>
            <a:ext cx="2331360" cy="107964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uk-UA" sz="3459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body"/>
          </p:nvPr>
        </p:nvSpPr>
        <p:spPr>
          <a:xfrm>
            <a:off x="720000" y="3258000"/>
            <a:ext cx="10079640" cy="719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cxnSp>
        <p:nvCxnSpPr>
          <p:cNvPr id="162" name="Gerade Verbindung 27"/>
          <p:cNvCxnSpPr/>
          <p:nvPr/>
        </p:nvCxnSpPr>
        <p:spPr>
          <a:xfrm>
            <a:off x="7200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63" name="Gerade Verbindung 31"/>
          <p:cNvCxnSpPr/>
          <p:nvPr/>
        </p:nvCxnSpPr>
        <p:spPr>
          <a:xfrm>
            <a:off x="-2160000" y="53496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64" name="Gerade Verbindung 32"/>
          <p:cNvCxnSpPr/>
          <p:nvPr/>
        </p:nvCxnSpPr>
        <p:spPr>
          <a:xfrm>
            <a:off x="12189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65" name="Title 7"/>
          <p:cNvSpPr/>
          <p:nvPr/>
        </p:nvSpPr>
        <p:spPr>
          <a:xfrm>
            <a:off x="12369240" y="-1223280"/>
            <a:ext cx="2336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Gerade Verbindung 43"/>
          <p:cNvCxnSpPr/>
          <p:nvPr/>
        </p:nvCxnSpPr>
        <p:spPr>
          <a:xfrm>
            <a:off x="-2160000" y="6858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67" name="Title 7"/>
          <p:cNvSpPr/>
          <p:nvPr/>
        </p:nvSpPr>
        <p:spPr>
          <a:xfrm>
            <a:off x="-2165400" y="702216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8" name="Gerade Verbindung 46"/>
          <p:cNvCxnSpPr/>
          <p:nvPr/>
        </p:nvCxnSpPr>
        <p:spPr>
          <a:xfrm>
            <a:off x="148752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69" name="Gerade Verbindung 47"/>
          <p:cNvCxnSpPr/>
          <p:nvPr/>
        </p:nvCxnSpPr>
        <p:spPr>
          <a:xfrm>
            <a:off x="9507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70" name="Gerade Verbindung 48"/>
          <p:cNvCxnSpPr/>
          <p:nvPr/>
        </p:nvCxnSpPr>
        <p:spPr>
          <a:xfrm>
            <a:off x="-2160000" y="83667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2189600" y="2898000"/>
            <a:ext cx="12178800" cy="793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32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3200" spc="-1" strike="noStrike">
              <a:solidFill>
                <a:srgbClr val="000000"/>
              </a:solidFill>
              <a:latin typeface="Source Sans Pro"/>
            </a:endParaRPr>
          </a:p>
        </p:txBody>
      </p:sp>
      <p:cxnSp>
        <p:nvCxnSpPr>
          <p:cNvPr id="172" name="Gerade Verbindung 25"/>
          <p:cNvCxnSpPr/>
          <p:nvPr/>
        </p:nvCxnSpPr>
        <p:spPr>
          <a:xfrm>
            <a:off x="-2160000" y="1196784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73" name="Gerade Verbindung 26"/>
          <p:cNvCxnSpPr/>
          <p:nvPr/>
        </p:nvCxnSpPr>
        <p:spPr>
          <a:xfrm>
            <a:off x="-2160000" y="130194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74" name="Title 7"/>
          <p:cNvSpPr/>
          <p:nvPr/>
        </p:nvSpPr>
        <p:spPr>
          <a:xfrm>
            <a:off x="-2165400" y="1209132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 DATA Logo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Bild 6" descr=""/>
          <p:cNvPicPr/>
          <p:nvPr/>
        </p:nvPicPr>
        <p:blipFill>
          <a:blip r:embed="rId2"/>
          <a:stretch/>
        </p:blipFill>
        <p:spPr>
          <a:xfrm>
            <a:off x="720000" y="11939760"/>
            <a:ext cx="2331360" cy="1079640"/>
          </a:xfrm>
          <a:prstGeom prst="rect">
            <a:avLst/>
          </a:prstGeom>
          <a:ln w="0">
            <a:noFill/>
          </a:ln>
        </p:spPr>
      </p:pic>
      <p:sp>
        <p:nvSpPr>
          <p:cNvPr id="176" name="Title 7"/>
          <p:cNvSpPr/>
          <p:nvPr/>
        </p:nvSpPr>
        <p:spPr>
          <a:xfrm>
            <a:off x="-2165400" y="83808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Thema (28 px)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itle 7"/>
          <p:cNvSpPr/>
          <p:nvPr/>
        </p:nvSpPr>
        <p:spPr>
          <a:xfrm>
            <a:off x="-2165400" y="137484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Headline (40 px)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Gerade Verbindung 35"/>
          <p:cNvCxnSpPr/>
          <p:nvPr/>
        </p:nvCxnSpPr>
        <p:spPr>
          <a:xfrm>
            <a:off x="-2160000" y="720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79" name="Gerade Verbindung 36"/>
          <p:cNvCxnSpPr/>
          <p:nvPr/>
        </p:nvCxnSpPr>
        <p:spPr>
          <a:xfrm>
            <a:off x="-2165400" y="12189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180" name="Gerade Verbindung 37"/>
          <p:cNvCxnSpPr/>
          <p:nvPr/>
        </p:nvCxnSpPr>
        <p:spPr>
          <a:xfrm>
            <a:off x="-2165400" y="17139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181" name="PlaceHolder 3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238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erade Verbindung 18"/>
          <p:cNvCxnSpPr/>
          <p:nvPr/>
        </p:nvCxnSpPr>
        <p:spPr>
          <a:xfrm>
            <a:off x="7200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20" name="Gerade Verbindung 22"/>
          <p:cNvCxnSpPr/>
          <p:nvPr/>
        </p:nvCxnSpPr>
        <p:spPr>
          <a:xfrm>
            <a:off x="-2160000" y="53496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21" name="Gerade Verbindung 24"/>
          <p:cNvCxnSpPr/>
          <p:nvPr/>
        </p:nvCxnSpPr>
        <p:spPr>
          <a:xfrm>
            <a:off x="12189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22" name="Title 7"/>
          <p:cNvSpPr/>
          <p:nvPr/>
        </p:nvSpPr>
        <p:spPr>
          <a:xfrm>
            <a:off x="12369240" y="-1223280"/>
            <a:ext cx="2336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3" name="Gerade Verbindung 29"/>
          <p:cNvCxnSpPr/>
          <p:nvPr/>
        </p:nvCxnSpPr>
        <p:spPr>
          <a:xfrm>
            <a:off x="-2160000" y="6858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24" name="Title 7"/>
          <p:cNvSpPr/>
          <p:nvPr/>
        </p:nvSpPr>
        <p:spPr>
          <a:xfrm>
            <a:off x="-2165400" y="702216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5" name="Gerade Verbindung 33"/>
          <p:cNvCxnSpPr/>
          <p:nvPr/>
        </p:nvCxnSpPr>
        <p:spPr>
          <a:xfrm>
            <a:off x="148752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26" name="Gerade Verbindung 36"/>
          <p:cNvCxnSpPr/>
          <p:nvPr/>
        </p:nvCxnSpPr>
        <p:spPr>
          <a:xfrm>
            <a:off x="9507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27" name="Gerade Verbindung 37"/>
          <p:cNvCxnSpPr/>
          <p:nvPr/>
        </p:nvCxnSpPr>
        <p:spPr>
          <a:xfrm>
            <a:off x="-2160000" y="83667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28" name="PlaceHolder 1"/>
          <p:cNvSpPr>
            <a:spLocks noGrp="1"/>
          </p:cNvSpPr>
          <p:nvPr>
            <p:ph type="body"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6000"/>
          </a:bodyPr>
          <a:p>
            <a:pPr marL="371520" indent="-27864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743040" indent="-278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114560" indent="-24768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486080" indent="-18576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1857600" indent="-1857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229120" indent="-1857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2600640" indent="-18576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cxnSp>
        <p:nvCxnSpPr>
          <p:cNvPr id="229" name="Gerade Verbindung 16"/>
          <p:cNvCxnSpPr/>
          <p:nvPr/>
        </p:nvCxnSpPr>
        <p:spPr>
          <a:xfrm>
            <a:off x="-2160000" y="1196784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30" name="Gerade Verbindung 17"/>
          <p:cNvCxnSpPr/>
          <p:nvPr/>
        </p:nvCxnSpPr>
        <p:spPr>
          <a:xfrm>
            <a:off x="-2160000" y="130194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31" name="Title 7"/>
          <p:cNvSpPr/>
          <p:nvPr/>
        </p:nvSpPr>
        <p:spPr>
          <a:xfrm>
            <a:off x="-2165400" y="1209132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 DATA Logo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Bild 6" descr=""/>
          <p:cNvPicPr/>
          <p:nvPr/>
        </p:nvPicPr>
        <p:blipFill>
          <a:blip r:embed="rId2"/>
          <a:stretch/>
        </p:blipFill>
        <p:spPr>
          <a:xfrm>
            <a:off x="720000" y="11939760"/>
            <a:ext cx="2331360" cy="1079640"/>
          </a:xfrm>
          <a:prstGeom prst="rect">
            <a:avLst/>
          </a:prstGeom>
          <a:ln w="0">
            <a:noFill/>
          </a:ln>
        </p:spPr>
      </p:pic>
      <p:sp>
        <p:nvSpPr>
          <p:cNvPr id="233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3800" cy="228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uk-UA" sz="3459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uk-UA" sz="3459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cxnSp>
        <p:nvCxnSpPr>
          <p:cNvPr id="271" name="Gerade Verbindung 43"/>
          <p:cNvCxnSpPr/>
          <p:nvPr/>
        </p:nvCxnSpPr>
        <p:spPr>
          <a:xfrm>
            <a:off x="7200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72" name="Gerade Verbindung 47"/>
          <p:cNvCxnSpPr/>
          <p:nvPr/>
        </p:nvCxnSpPr>
        <p:spPr>
          <a:xfrm>
            <a:off x="-2160000" y="53496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73" name="Gerade Verbindung 48"/>
          <p:cNvCxnSpPr/>
          <p:nvPr/>
        </p:nvCxnSpPr>
        <p:spPr>
          <a:xfrm>
            <a:off x="12189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74" name="Title 7"/>
          <p:cNvSpPr/>
          <p:nvPr/>
        </p:nvSpPr>
        <p:spPr>
          <a:xfrm>
            <a:off x="12369240" y="-1223280"/>
            <a:ext cx="233640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5" name="Gerade Verbindung 53"/>
          <p:cNvCxnSpPr/>
          <p:nvPr/>
        </p:nvCxnSpPr>
        <p:spPr>
          <a:xfrm>
            <a:off x="-2160000" y="6858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76" name="Title 7"/>
          <p:cNvSpPr/>
          <p:nvPr/>
        </p:nvSpPr>
        <p:spPr>
          <a:xfrm>
            <a:off x="-2165400" y="702216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Mitte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7" name="Gerade Verbindung 56"/>
          <p:cNvCxnSpPr/>
          <p:nvPr/>
        </p:nvCxnSpPr>
        <p:spPr>
          <a:xfrm>
            <a:off x="148752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78" name="Gerade Verbindung 57"/>
          <p:cNvCxnSpPr/>
          <p:nvPr/>
        </p:nvCxnSpPr>
        <p:spPr>
          <a:xfrm>
            <a:off x="9507600" y="-2160000"/>
            <a:ext cx="360" cy="2160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79" name="Gerade Verbindung 58"/>
          <p:cNvCxnSpPr/>
          <p:nvPr/>
        </p:nvCxnSpPr>
        <p:spPr>
          <a:xfrm>
            <a:off x="-2160000" y="83667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80" name="Gerade Verbindung 27"/>
          <p:cNvCxnSpPr/>
          <p:nvPr/>
        </p:nvCxnSpPr>
        <p:spPr>
          <a:xfrm>
            <a:off x="-2160000" y="1196784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81" name="Gerade Verbindung 28"/>
          <p:cNvCxnSpPr/>
          <p:nvPr/>
        </p:nvCxnSpPr>
        <p:spPr>
          <a:xfrm>
            <a:off x="-2160000" y="130194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82" name="Title 7"/>
          <p:cNvSpPr/>
          <p:nvPr/>
        </p:nvSpPr>
        <p:spPr>
          <a:xfrm>
            <a:off x="-2165400" y="1209132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 DATA Logo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Bild 6" descr=""/>
          <p:cNvPicPr/>
          <p:nvPr/>
        </p:nvPicPr>
        <p:blipFill>
          <a:blip r:embed="rId2"/>
          <a:stretch/>
        </p:blipFill>
        <p:spPr>
          <a:xfrm>
            <a:off x="720000" y="11939760"/>
            <a:ext cx="2331360" cy="1079640"/>
          </a:xfrm>
          <a:prstGeom prst="rect">
            <a:avLst/>
          </a:prstGeom>
          <a:ln w="0">
            <a:noFill/>
          </a:ln>
        </p:spPr>
      </p:pic>
      <p:sp>
        <p:nvSpPr>
          <p:cNvPr id="284" name="Title 7"/>
          <p:cNvSpPr/>
          <p:nvPr/>
        </p:nvSpPr>
        <p:spPr>
          <a:xfrm>
            <a:off x="-2165400" y="83808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Thema (28 px)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itle 7"/>
          <p:cNvSpPr/>
          <p:nvPr/>
        </p:nvSpPr>
        <p:spPr>
          <a:xfrm>
            <a:off x="-2165400" y="1374840"/>
            <a:ext cx="2165040" cy="28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90000"/>
              </a:lnSpc>
            </a:pPr>
            <a:r>
              <a:rPr b="0" lang="de-DE" sz="14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Headline (40 px)</a:t>
            </a:r>
            <a:endParaRPr b="0" lang="de-DE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6" name="Gerade Verbindung 25"/>
          <p:cNvCxnSpPr/>
          <p:nvPr/>
        </p:nvCxnSpPr>
        <p:spPr>
          <a:xfrm>
            <a:off x="-2160000" y="72000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87" name="Gerade Verbindung 26"/>
          <p:cNvCxnSpPr/>
          <p:nvPr/>
        </p:nvCxnSpPr>
        <p:spPr>
          <a:xfrm>
            <a:off x="-2165400" y="12189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cxnSp>
        <p:nvCxnSpPr>
          <p:cNvPr id="288" name="Gerade Verbindung 31"/>
          <p:cNvCxnSpPr/>
          <p:nvPr/>
        </p:nvCxnSpPr>
        <p:spPr>
          <a:xfrm>
            <a:off x="-2165400" y="1713960"/>
            <a:ext cx="2160360" cy="360"/>
          </a:xfrm>
          <a:prstGeom prst="straightConnector1">
            <a:avLst/>
          </a:prstGeom>
          <a:ln>
            <a:solidFill>
              <a:srgbClr val="ffffff">
                <a:lumMod val="75000"/>
              </a:srgbClr>
            </a:solidFill>
          </a:ln>
        </p:spPr>
      </p:cxnSp>
      <p:sp>
        <p:nvSpPr>
          <p:cNvPr id="289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2380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buNone/>
            </a:pPr>
            <a:r>
              <a:rPr b="0" lang="uk-UA" sz="2800" spc="-1" strike="noStrike">
                <a:solidFill>
                  <a:srgbClr val="000000"/>
                </a:solidFill>
                <a:latin typeface="Source Sans Pro"/>
              </a:rPr>
              <a:t>Click to edit the title text format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Click to edit the outline text format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Second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Third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Fourth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Fifth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Sixth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uk-UA" sz="4000" spc="-1" strike="noStrike">
                <a:solidFill>
                  <a:srgbClr val="000000"/>
                </a:solidFill>
                <a:latin typeface="Source Sans Pro"/>
              </a:rPr>
              <a:t>Seventh Outline Level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6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454680" y="5638680"/>
            <a:ext cx="23469120" cy="108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8800" spc="-1" strike="noStrike">
                <a:solidFill>
                  <a:srgbClr val="000000"/>
                </a:solidFill>
                <a:latin typeface="Source Sans Pro Light"/>
                <a:ea typeface="Source Sans Pro Light"/>
              </a:rPr>
              <a:t>Compiler selber bauen</a:t>
            </a:r>
            <a:endParaRPr b="0" lang="uk-UA" sz="8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645240" y="9220320"/>
            <a:ext cx="11088360" cy="157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Kai Blaschke</a:t>
            </a:r>
            <a:r>
              <a:rPr b="0" lang="de-DE" sz="28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, Senior Software Developer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54680" y="6934320"/>
            <a:ext cx="23469120" cy="837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Mit Bison und Flex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10393560" y="2340000"/>
            <a:ext cx="3610440" cy="361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Was machen Scanner und Parser?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Parser: Token in Zusammenhang setzen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4" name="Textplatzhalter 9"/>
          <p:cNvSpPr txBox="1"/>
          <p:nvPr/>
        </p:nvSpPr>
        <p:spPr>
          <a:xfrm>
            <a:off x="72108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Bestimmt mittels Regeln, welche Token wie zusammenpassen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Stack-basiert: geschachtelte Strukturen möglich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 können sich aufeinander beziehen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Erstellt eine Baumstruktur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Ermöglicht Fehlerbehandlung und Wiederaufnahme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Dateiendung .l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Drei Abschnitte, getrennt durch %%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Deklarationen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Scanner-Regeldatei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Deklarationen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1" name="Textplatzhalter 13"/>
          <p:cNvSpPr txBox="1"/>
          <p:nvPr/>
        </p:nvSpPr>
        <p:spPr>
          <a:xfrm>
            <a:off x="720360" y="2395080"/>
            <a:ext cx="14154840" cy="354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Erlauben es, C-/C++-Code am Anfang der generierten Datei einzufügen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Optionen zur Scanner-Generierung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Aliase für Zeichenfolgen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62" name="" descr=""/>
          <p:cNvPicPr/>
          <p:nvPr/>
        </p:nvPicPr>
        <p:blipFill>
          <a:blip r:embed="rId1"/>
          <a:stretch/>
        </p:blipFill>
        <p:spPr>
          <a:xfrm>
            <a:off x="1260000" y="6300000"/>
            <a:ext cx="12189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480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Format: REGEL { AKTION }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Literale in ""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Definitionen in {}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Zustände in &lt;&gt;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Einfache RegEx-Syntax für Matching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Regeln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1260000" y="7248240"/>
            <a:ext cx="10980000" cy="398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29" dur="indefinite" restart="never" nodeType="tmRoot">
          <p:childTnLst>
            <p:seq>
              <p:cTn id="30" dur="indefinite" nodeType="mainSeq">
                <p:childTnLst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5660000" cy="282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Kann leer bleiben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Raum für zusätzlichen Code und Hilfsfunktionen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Wird ans Ende der erzeugten Code-Datei eingefügt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Kann in Standalone-Scannern auch die main()-Funktion enthalten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Epilog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1325160" y="7920000"/>
            <a:ext cx="15414840" cy="160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35" dur="indefinite" restart="never" nodeType="tmRoot">
          <p:childTnLst>
            <p:seq>
              <p:cTn id="36" dur="indefinite" nodeType="mainSeq">
                <p:childTnLst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1880000" cy="624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Kann leer bleiben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Raum für zusätzlichen Code und Hilfsfunktionen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Wird ans Ende der erzeugten Code-Datei eingefügt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Kann in Standalone-Scannern auch die main()-Funktion enthalten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Ergebnis ist immer vom gleichen Typ «yylval»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Unterschiedliche Daten können via struct und uniforms abhängig vom Token-Typ gespeichert werden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8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Erzeugung von Tokens mit Zusatzdaten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12412440" y="1980000"/>
            <a:ext cx="11347560" cy="957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Dateiendung: .y (wie Yacc, gleiches Format)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Auch drei Teile, getrennt mit %%: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Prolog und Deklarationen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Grammatik-Regeln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Epilog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Parser-Regeldatei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332000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Syntax für Deklarationen: %keyword …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Angabe verschiedener Code-Blöcke (requires/provides...)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Einfache Token/Terminale mit %token deklarieren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Nichtterminale mit %nterm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Deklarationen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82" name="" descr=""/>
          <p:cNvPicPr/>
          <p:nvPr/>
        </p:nvPicPr>
        <p:blipFill>
          <a:blip r:embed="rId1"/>
          <a:stretch/>
        </p:blipFill>
        <p:spPr>
          <a:xfrm>
            <a:off x="13680000" y="1046160"/>
            <a:ext cx="10183680" cy="115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Einführung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Scanner und Parser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Einfachen Scanner mit Flex erstellen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Parser mit Bison-Grammatik erstellen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Weitere Features und erweiterte Grammatik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Schlusswort und Fragen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9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Compiler selber bauen mit BISON und flex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Themen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 folgen der Syntax:</a:t>
            </a:r>
            <a:br>
              <a:rPr sz="4000"/>
            </a:b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nichtterminal: regel {aktion} | regel {aktion} | …;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 können rekursiv formuliert werden und auch Zirkelbezüge aufweisen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→ </a:t>
            </a: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Solange die Auflösung eindeutig möglich ist!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Regeln-Terminale werden in Aktionen mit $1...$x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Grammatik-Regeln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 folgen der Syntax:</a:t>
            </a:r>
            <a:br>
              <a:rPr sz="4000"/>
            </a:b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nichtterminal: regel {aktion} | regel {aktion} | …;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 können rekursiv formuliert werden und auch Zirkelbezüge aufweisen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→ </a:t>
            </a: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Solange die Auflösung eindeutig möglich ist!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Regeln-Terminale werden in Aktionen mit $1...$x referenziert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Regel-Symbole können mittels symbol[name] benannt und in der Aktion dann mittels $name statt $1 usw. referenziert werden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Rückgabe von Werten in Aktionen mittels Platzhalter $$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Nichtterminale ohne Typ können nichts zurückgeben und nicht zugewiesen werden!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Grammatik-Regeln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5" dur="indefinite" restart="never" nodeType="tmRoot">
          <p:childTnLst>
            <p:seq>
              <p:cTn id="66" dur="indefinite" nodeType="mainSeq">
                <p:childTnLst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Grammatik-Regeln - Beispiel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4680000" y="2260080"/>
            <a:ext cx="15300000" cy="1087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 Aktionen können Regeln direkt ausgeführt werden, z.B.: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Mathematische Operationen mit den Operanden berechnen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Funktionen aufrufen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Bildschirmausgaben via printf() etc.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Ausführung der Regeln erfolgt bei der Reduzier-Operation</a:t>
            </a:r>
            <a:br>
              <a:rPr sz="4000"/>
            </a:b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→ Wenn alle untergeordneten Regeln angewandt wurden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Reihenfolge wird durch Präzedenzen bestimmt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Regeln sofort ausführen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7820000" cy="462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Sinnvoll in den meisten Anwendungsfällen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Ermöglicht das mehrfache Ausführen der Struktur nach einmaligem Parsen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Baumstruktur und -typen werden in den Regel-Aktionen erzeugt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Nichtterminale geben hierbei meist Structs oder Klassen zurück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Anlegen von Variablen, prüfen von Funktionen etc. in Aktionen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Baumstruktur erstellen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1"/>
          <a:stretch/>
        </p:blipFill>
        <p:spPr>
          <a:xfrm>
            <a:off x="3675600" y="6743160"/>
            <a:ext cx="16124400" cy="639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/>
          </p:nvPr>
        </p:nvSpPr>
        <p:spPr>
          <a:xfrm>
            <a:off x="72000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Standardmäßig gilt eine Links-nach-Rechts-Reihenfolge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Präzedenzen und deren Assoziativität können mit %left, %right und %precedence (%prec) geordnet werden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Mehrere Token/Nichtterminale in einem Ausdruck, z. B.</a:t>
            </a:r>
            <a:br>
              <a:rPr sz="4000"/>
            </a:b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	</a:t>
            </a: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%left ADD SUB</a:t>
            </a:r>
            <a:br>
              <a:rPr sz="4000"/>
            </a:b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werden untereinander nach Assoziativität behandelt.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Präzedenzen sind von niedrig nach hoch geordnet – niedrige zuerst, höchste zuletzt.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%prec auch in Regeln nötig, um z. B. Negationen zu ermöglichen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title"/>
          </p:nvPr>
        </p:nvSpPr>
        <p:spPr>
          <a:xfrm>
            <a:off x="608760" y="64944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Parser mit Bison erstellen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08760" y="122436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Rangfolge von Ausdrücken/Operatoren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Anmerkungen, Live-Demo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Fragen?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Vielen Dank für eure Aufmerksameit!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/>
          </p:nvPr>
        </p:nvSpPr>
        <p:spPr>
          <a:xfrm>
            <a:off x="66452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Einführung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49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Einführung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Für wen ist das Thema interessant?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7" name="Textplatzhalter 2"/>
          <p:cNvSpPr txBox="1"/>
          <p:nvPr/>
        </p:nvSpPr>
        <p:spPr>
          <a:xfrm>
            <a:off x="72036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Parsen interaktiver Benutzer-Eingaben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Scripting in Software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Einlesen strukturierter Eingabedateien (z. B. JSON oder XML)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Syntax-Validierung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Emulatoren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49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Einführung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Warum nicht alles selber schreiben?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0" name="Textplatzhalter 5"/>
          <p:cNvSpPr txBox="1"/>
          <p:nvPr/>
        </p:nvSpPr>
        <p:spPr>
          <a:xfrm>
            <a:off x="720720" y="2395080"/>
            <a:ext cx="14154840" cy="462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Scannen komplexer Datenformate erfordert viel Code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Mögliche Zustände im Parser werden schnell unübersichtlich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Viel Code ist schwer lesbar und unverständlich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Hohe Fehleranfälligkeit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pic>
        <p:nvPicPr>
          <p:cNvPr id="341" name="" descr=""/>
          <p:cNvPicPr/>
          <p:nvPr/>
        </p:nvPicPr>
        <p:blipFill>
          <a:blip r:embed="rId1"/>
          <a:stretch/>
        </p:blipFill>
        <p:spPr>
          <a:xfrm>
            <a:off x="12240000" y="5071680"/>
            <a:ext cx="10800000" cy="626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49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Einführung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Um welche Tools geht es?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4" name="Textplatzhalter 6"/>
          <p:cNvSpPr txBox="1"/>
          <p:nvPr/>
        </p:nvSpPr>
        <p:spPr>
          <a:xfrm>
            <a:off x="72036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Flex - «Fast lexical analyzer generator»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Keine GNU-Software, entwickelt von Vern Paxson seit 1987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Entwickelt an der University of Berkeley, unter BSD-Lizenz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Tool zum Erstellen von lexikalischen Scannern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GNU Bison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GPL-Lizenzierte GNU-Software, u. A. entwickelt von Robert Corbett und Richard Stallman seit 1985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Kompatibel zum Vorgänger «Yacc»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Tool zum Erstellen von LARL-Parsern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49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Einführung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Praktische Beispiele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7" name="Textplatzhalter 7"/>
          <p:cNvSpPr txBox="1"/>
          <p:nvPr/>
        </p:nvSpPr>
        <p:spPr>
          <a:xfrm>
            <a:off x="72036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Einfacher Taschenrechner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Funktionsplotter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Interaktive Befehlskonsolen in Anwendungen und Spielen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Prozess-Automatisierung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User-Scripting in Anwendungen (z. B. Milkdrop-Visuals)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GD Script Compiler in der G DATA Engine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/>
          </p:nvPr>
        </p:nvSpPr>
        <p:spPr>
          <a:xfrm>
            <a:off x="6647040" y="5181480"/>
            <a:ext cx="11088360" cy="371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Was machen </a:t>
            </a: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Scanner und Parser?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608760" y="644400"/>
            <a:ext cx="22536720" cy="47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de-DE" sz="2800" spc="-1" strike="noStrike">
                <a:solidFill>
                  <a:srgbClr val="a6a6a6"/>
                </a:solidFill>
                <a:latin typeface="Source Sans Pro"/>
                <a:ea typeface="Source Sans Pro"/>
              </a:rPr>
              <a:t>Was machen Scanner und Parser?</a:t>
            </a:r>
            <a:endParaRPr b="0" lang="uk-UA" sz="2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8760" y="1219320"/>
            <a:ext cx="22536360" cy="60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de-DE" sz="4000" spc="-1" strike="noStrike">
                <a:solidFill>
                  <a:srgbClr val="000000"/>
                </a:solidFill>
                <a:latin typeface="Source Sans Pro Semibold"/>
                <a:ea typeface="Source Sans Pro Semibold"/>
              </a:rPr>
              <a:t>Scanner: Text in Token unterteilen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51" name="Textplatzhalter 8"/>
          <p:cNvSpPr txBox="1"/>
          <p:nvPr/>
        </p:nvSpPr>
        <p:spPr>
          <a:xfrm>
            <a:off x="720720" y="2395080"/>
            <a:ext cx="14154840" cy="892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Liest Eingabe-Puffer (hauptsächlich) linear ein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Generiert aus Textteilen einzelne Token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Regeln stützen sich auf Zeichen im Datenstrom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800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Zustände ermöglichen es, andere Regeln anzuwenden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Kommentare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Zeichenketten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Token können rein numerische IDs sein, aber auch Daten enthalten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 marL="571680" indent="-57168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40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Jedes Token kann mittels Code vorverarbeitet werden</a:t>
            </a: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  <a:p>
            <a:pPr>
              <a:lnSpc>
                <a:spcPct val="90000"/>
              </a:lnSpc>
              <a:spcBef>
                <a:spcPts val="1800"/>
              </a:spcBef>
            </a:pPr>
            <a:endParaRPr b="0" lang="uk-UA" sz="40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ASICS SILDES">
  <a:themeElements>
    <a:clrScheme name="G DATA COLORS">
      <a:dk1>
        <a:srgbClr val="000000"/>
      </a:dk1>
      <a:lt1>
        <a:srgbClr val="ffffff"/>
      </a:lt1>
      <a:dk2>
        <a:srgbClr val="585858"/>
      </a:dk2>
      <a:lt2>
        <a:srgbClr val="ececec"/>
      </a:lt2>
      <a:accent1>
        <a:srgbClr val="c20e1a"/>
      </a:accent1>
      <a:accent2>
        <a:srgbClr val="e3af1a"/>
      </a:accent2>
      <a:accent3>
        <a:srgbClr val="2c4116"/>
      </a:accent3>
      <a:accent4>
        <a:srgbClr val="384369"/>
      </a:accent4>
      <a:accent5>
        <a:srgbClr val="80207e"/>
      </a:accent5>
      <a:accent6>
        <a:srgbClr val="c30079"/>
      </a:accent6>
      <a:hlink>
        <a:srgbClr val="c20e1a"/>
      </a:hlink>
      <a:folHlink>
        <a:srgbClr val="bbbb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BASICS SILDES">
  <a:themeElements>
    <a:clrScheme name="G DATA COLORS">
      <a:dk1>
        <a:srgbClr val="000000"/>
      </a:dk1>
      <a:lt1>
        <a:srgbClr val="ffffff"/>
      </a:lt1>
      <a:dk2>
        <a:srgbClr val="585858"/>
      </a:dk2>
      <a:lt2>
        <a:srgbClr val="ececec"/>
      </a:lt2>
      <a:accent1>
        <a:srgbClr val="c20e1a"/>
      </a:accent1>
      <a:accent2>
        <a:srgbClr val="e3af1a"/>
      </a:accent2>
      <a:accent3>
        <a:srgbClr val="2c4116"/>
      </a:accent3>
      <a:accent4>
        <a:srgbClr val="384369"/>
      </a:accent4>
      <a:accent5>
        <a:srgbClr val="80207e"/>
      </a:accent5>
      <a:accent6>
        <a:srgbClr val="c30079"/>
      </a:accent6>
      <a:hlink>
        <a:srgbClr val="c20e1a"/>
      </a:hlink>
      <a:folHlink>
        <a:srgbClr val="bbbb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TEXT SILDES">
  <a:themeElements>
    <a:clrScheme name="G DATA COLORS">
      <a:dk1>
        <a:srgbClr val="000000"/>
      </a:dk1>
      <a:lt1>
        <a:srgbClr val="ffffff"/>
      </a:lt1>
      <a:dk2>
        <a:srgbClr val="585858"/>
      </a:dk2>
      <a:lt2>
        <a:srgbClr val="ececec"/>
      </a:lt2>
      <a:accent1>
        <a:srgbClr val="c20e1a"/>
      </a:accent1>
      <a:accent2>
        <a:srgbClr val="e3af1a"/>
      </a:accent2>
      <a:accent3>
        <a:srgbClr val="2c4116"/>
      </a:accent3>
      <a:accent4>
        <a:srgbClr val="384369"/>
      </a:accent4>
      <a:accent5>
        <a:srgbClr val="80207e"/>
      </a:accent5>
      <a:accent6>
        <a:srgbClr val="c30079"/>
      </a:accent6>
      <a:hlink>
        <a:srgbClr val="c20e1a"/>
      </a:hlink>
      <a:folHlink>
        <a:srgbClr val="bbbb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IMAGES SLIDES">
  <a:themeElements>
    <a:clrScheme name="G DATA COLORS">
      <a:dk1>
        <a:srgbClr val="000000"/>
      </a:dk1>
      <a:lt1>
        <a:srgbClr val="ffffff"/>
      </a:lt1>
      <a:dk2>
        <a:srgbClr val="585858"/>
      </a:dk2>
      <a:lt2>
        <a:srgbClr val="ececec"/>
      </a:lt2>
      <a:accent1>
        <a:srgbClr val="c20e1a"/>
      </a:accent1>
      <a:accent2>
        <a:srgbClr val="e3af1a"/>
      </a:accent2>
      <a:accent3>
        <a:srgbClr val="2c4116"/>
      </a:accent3>
      <a:accent4>
        <a:srgbClr val="384369"/>
      </a:accent4>
      <a:accent5>
        <a:srgbClr val="80207e"/>
      </a:accent5>
      <a:accent6>
        <a:srgbClr val="c30079"/>
      </a:accent6>
      <a:hlink>
        <a:srgbClr val="c20e1a"/>
      </a:hlink>
      <a:folHlink>
        <a:srgbClr val="bbbb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IMAGES SLIDES">
  <a:themeElements>
    <a:clrScheme name="G DATA COLORS">
      <a:dk1>
        <a:srgbClr val="000000"/>
      </a:dk1>
      <a:lt1>
        <a:srgbClr val="ffffff"/>
      </a:lt1>
      <a:dk2>
        <a:srgbClr val="585858"/>
      </a:dk2>
      <a:lt2>
        <a:srgbClr val="ececec"/>
      </a:lt2>
      <a:accent1>
        <a:srgbClr val="c20e1a"/>
      </a:accent1>
      <a:accent2>
        <a:srgbClr val="e3af1a"/>
      </a:accent2>
      <a:accent3>
        <a:srgbClr val="2c4116"/>
      </a:accent3>
      <a:accent4>
        <a:srgbClr val="384369"/>
      </a:accent4>
      <a:accent5>
        <a:srgbClr val="80207e"/>
      </a:accent5>
      <a:accent6>
        <a:srgbClr val="c30079"/>
      </a:accent6>
      <a:hlink>
        <a:srgbClr val="c20e1a"/>
      </a:hlink>
      <a:folHlink>
        <a:srgbClr val="bbbb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TEXT SILDES">
  <a:themeElements>
    <a:clrScheme name="G DATA COLORS">
      <a:dk1>
        <a:srgbClr val="000000"/>
      </a:dk1>
      <a:lt1>
        <a:srgbClr val="ffffff"/>
      </a:lt1>
      <a:dk2>
        <a:srgbClr val="585858"/>
      </a:dk2>
      <a:lt2>
        <a:srgbClr val="ececec"/>
      </a:lt2>
      <a:accent1>
        <a:srgbClr val="c20e1a"/>
      </a:accent1>
      <a:accent2>
        <a:srgbClr val="e3af1a"/>
      </a:accent2>
      <a:accent3>
        <a:srgbClr val="2c4116"/>
      </a:accent3>
      <a:accent4>
        <a:srgbClr val="384369"/>
      </a:accent4>
      <a:accent5>
        <a:srgbClr val="80207e"/>
      </a:accent5>
      <a:accent6>
        <a:srgbClr val="c30079"/>
      </a:accent6>
      <a:hlink>
        <a:srgbClr val="c20e1a"/>
      </a:hlink>
      <a:folHlink>
        <a:srgbClr val="bbbbb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G_DATA_PPT</Template>
  <TotalTime>1314</TotalTime>
  <Application>LibreOffice/7.5.3.2$MacOSX_AARCH64 LibreOffice_project/9f56dff12ba03b9acd7730a5a481eea045e468f3</Application>
  <AppVersion>15.0000</AppVersion>
  <Words>1127</Words>
  <Paragraphs>128</Paragraphs>
  <Company>G DATA Software AG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2015-01-20T11:47:48Z</dcterms:created>
  <dc:creator>G DATA Software AG</dc:creator>
  <dc:description/>
  <cp:keywords>gdata</cp:keywords>
  <dc:language>de-DE</dc:language>
  <cp:lastModifiedBy/>
  <dcterms:modified xsi:type="dcterms:W3CDTF">2023-06-02T14:38:13Z</dcterms:modified>
  <cp:revision>2057</cp:revision>
  <dc:subject/>
  <dc:title>G DATA Software AG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Benutzerdefiniert</vt:lpwstr>
  </property>
  <property fmtid="{D5CDD505-2E9C-101B-9397-08002B2CF9AE}" pid="3" name="Slides">
    <vt:i4>26</vt:i4>
  </property>
</Properties>
</file>