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89" r:id="rId7"/>
    <p:sldId id="258" r:id="rId8"/>
    <p:sldId id="261" r:id="rId9"/>
    <p:sldId id="266" r:id="rId10"/>
    <p:sldId id="264" r:id="rId11"/>
    <p:sldId id="296" r:id="rId12"/>
    <p:sldId id="297" r:id="rId13"/>
    <p:sldId id="294" r:id="rId14"/>
    <p:sldId id="270" r:id="rId15"/>
    <p:sldId id="275" r:id="rId16"/>
    <p:sldId id="276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20.11.2023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20.11.2023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805" y="3271058"/>
            <a:ext cx="4941771" cy="1122202"/>
          </a:xfrm>
        </p:spPr>
        <p:txBody>
          <a:bodyPr rtlCol="0"/>
          <a:lstStyle/>
          <a:p>
            <a:pPr rtl="0"/>
            <a:r>
              <a:rPr lang="en-US" sz="4400" dirty="0"/>
              <a:t>Blind Typing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805" y="4411734"/>
            <a:ext cx="4941770" cy="672641"/>
          </a:xfrm>
        </p:spPr>
        <p:txBody>
          <a:bodyPr rtlCol="0">
            <a:normAutofit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Киселёв Андрей Леонидович и Павлов Владислав Максимович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1E1770-1AB7-0FA1-7C0E-EF48A2AA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340" y="338545"/>
            <a:ext cx="1377815" cy="1359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B4036-CCE1-3FAC-55B7-13F9DF2BA7B8}"/>
              </a:ext>
            </a:extLst>
          </p:cNvPr>
          <p:cNvSpPr txBox="1"/>
          <p:nvPr/>
        </p:nvSpPr>
        <p:spPr>
          <a:xfrm>
            <a:off x="7635661" y="510476"/>
            <a:ext cx="27376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БЮДЖЕТНОЕ ОБЩЕОБРАЗОВАТЕЛЬНОЕ УЧРЕЖДЕНИЕ  УДМУРТСКОЙ РЕСПУБЛИКИ «СТОЛИЧНЫЙ ЛИЦЕЙ ИМ. Е. М. КУНГУРЦЕВА»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62C5-6BDD-8057-262F-07C5DA632349}"/>
              </a:ext>
            </a:extLst>
          </p:cNvPr>
          <p:cNvSpPr txBox="1"/>
          <p:nvPr/>
        </p:nvSpPr>
        <p:spPr>
          <a:xfrm>
            <a:off x="6406805" y="5060961"/>
            <a:ext cx="5366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Пухарева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Елена Александровна – директор БОУ УР «Столичный лицей».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Консультант: Логинова Юлия Вячеславовна – преподаватель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442945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A826-2748-47DF-860A-D985B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1BB9-1018-4C92-BBEA-75CF2AC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C67B9-D6EE-4949-A33D-5E745FB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3269352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/>
              <a:t>Сделать уроки по </a:t>
            </a:r>
            <a:r>
              <a:rPr lang="ru-RU" sz="2000" dirty="0" err="1"/>
              <a:t>слепопечатанию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Перевести базу данных на сервер </a:t>
            </a:r>
            <a:r>
              <a:rPr lang="en-US" sz="2000" dirty="0" err="1"/>
              <a:t>heroky</a:t>
            </a:r>
            <a:r>
              <a:rPr lang="en-US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Сделать поддержку языков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Сделать взаимодействие приложение с почтой пользователя</a:t>
            </a:r>
            <a:r>
              <a:rPr lang="en-US" sz="2000" dirty="0"/>
              <a:t>.</a:t>
            </a:r>
          </a:p>
          <a:p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z="1200" dirty="0"/>
              <a:t>Blind typing</a:t>
            </a:r>
            <a:endParaRPr lang="ru-RU" sz="1200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60217"/>
            <a:ext cx="4987926" cy="835461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1899770"/>
            <a:ext cx="6105525" cy="3752487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ru-RU" sz="1600" dirty="0"/>
              <a:t>Все поставленные перед</a:t>
            </a:r>
            <a:r>
              <a:rPr lang="en-US" sz="1600" dirty="0"/>
              <a:t> </a:t>
            </a:r>
            <a:r>
              <a:rPr lang="ru-RU" sz="1600" dirty="0"/>
              <a:t>нами цели были выполнены. Полученные результаты проекта дают возможность утверждать, что продукт является актуальным и востребованным среди пользователей, стремящихся улучшить свои навыки </a:t>
            </a:r>
            <a:r>
              <a:rPr lang="ru-RU" sz="1600" dirty="0" err="1"/>
              <a:t>слепопечати</a:t>
            </a:r>
            <a:r>
              <a:rPr lang="ru-RU" sz="1600" dirty="0"/>
              <a:t>. Разработанное приложение эффективно поддерживает и улучшает навыки </a:t>
            </a:r>
            <a:r>
              <a:rPr lang="ru-RU" sz="1600" dirty="0" err="1"/>
              <a:t>слепопечати</a:t>
            </a:r>
            <a:r>
              <a:rPr lang="ru-RU" sz="1600" dirty="0"/>
              <a:t>, т.к. анализ эффективности приложения, основанный на данных исследования, показывает увеличение скорости печати у пользователей. В перспективе планируется расширение функционала приложения, добавление новых упражнений и адаптация под различные уровни пользователей. Таким образом, наш проект не только успешно решает проблему низкой скорости </a:t>
            </a:r>
            <a:r>
              <a:rPr lang="ru-RU" sz="1600" dirty="0" err="1"/>
              <a:t>слепопечати</a:t>
            </a:r>
            <a:r>
              <a:rPr lang="ru-RU" sz="1600" dirty="0"/>
              <a:t>, но и предоставляет базу для будущего развития и совершенствования в этой области.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07" y="831273"/>
            <a:ext cx="4426585" cy="1431945"/>
          </a:xfrm>
        </p:spPr>
        <p:txBody>
          <a:bodyPr rtlCol="0"/>
          <a:lstStyle/>
          <a:p>
            <a:pPr algn="ctr" rtl="0"/>
            <a:r>
              <a:rPr lang="ru-RU" dirty="0"/>
              <a:t>СПАСИБО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6889" y="6339609"/>
            <a:ext cx="1774371" cy="365125"/>
          </a:xfrm>
        </p:spPr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0666" y="6339608"/>
            <a:ext cx="2661557" cy="365125"/>
          </a:xfrm>
        </p:spPr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/>
          </a:p>
        </p:txBody>
      </p:sp>
      <p:pic>
        <p:nvPicPr>
          <p:cNvPr id="3078" name="Picture 6" descr="Barcode">
            <a:extLst>
              <a:ext uri="{FF2B5EF4-FFF2-40B4-BE49-F238E27FC236}">
                <a16:creationId xmlns:a16="http://schemas.microsoft.com/office/drawing/2014/main" id="{1EE76ECE-70ED-426E-A616-95C1E175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92" y="310623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979054"/>
            <a:ext cx="3220028" cy="581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3600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2576945"/>
            <a:ext cx="4682837" cy="3676073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noProof="1"/>
              <a:t>В настоящее время большинсво работы с текстом происходит в электонном виде.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noProof="1"/>
              <a:t>В связи с этим каждый челове, заинтересованный в увеличении своей работоспособность, должен развивать навык слепопечатания.</a:t>
            </a:r>
          </a:p>
          <a:p>
            <a:pPr rtl="0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54" y="4324020"/>
            <a:ext cx="4525818" cy="1039278"/>
          </a:xfrm>
        </p:spPr>
        <p:txBody>
          <a:bodyPr rtlCol="0">
            <a:noAutofit/>
          </a:bodyPr>
          <a:lstStyle/>
          <a:p>
            <a:pPr rtl="0"/>
            <a:r>
              <a:rPr lang="ru-RU" dirty="0"/>
              <a:t>Преимущества</a:t>
            </a:r>
            <a:br>
              <a:rPr lang="ru-RU" dirty="0"/>
            </a:br>
            <a:r>
              <a:rPr lang="ru-RU" dirty="0"/>
              <a:t>слепопечатания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86561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>
                <a:cs typeface="Arial" panose="020B0604020202020204" pitchFamily="34" charset="0"/>
              </a:rPr>
              <a:t>Повышенная скорость печати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195042"/>
            <a:ext cx="5431971" cy="762319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/>
              <a:t>Слепопечатание</a:t>
            </a:r>
            <a:r>
              <a:rPr lang="ru-RU" dirty="0"/>
              <a:t> позволяет увеличить скорость ввода текста, так как печатник может сосредотачиваться при содержании, не останавливаясь на клавишах поиска.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03170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i="0" dirty="0">
                <a:solidFill>
                  <a:srgbClr val="24292F"/>
                </a:solidFill>
                <a:effectLst/>
                <a:cs typeface="Arial" panose="020B0604020202020204" pitchFamily="34" charset="0"/>
              </a:rPr>
              <a:t>Повышение точности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021" y="2361126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Ведет к увеличению скорости набора текста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447" y="284004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i="0" dirty="0">
                <a:solidFill>
                  <a:srgbClr val="24292F"/>
                </a:solidFill>
                <a:effectLst/>
                <a:cs typeface="Arial" panose="020B0604020202020204" pitchFamily="34" charset="0"/>
              </a:rPr>
              <a:t>Улучшение эргономики</a:t>
            </a:r>
            <a:r>
              <a:rPr lang="ru-RU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021" y="3169467"/>
            <a:ext cx="5431971" cy="557950"/>
          </a:xfrm>
        </p:spPr>
        <p:txBody>
          <a:bodyPr rtlCol="0">
            <a:normAutofit fontScale="25000" lnSpcReduction="20000"/>
          </a:bodyPr>
          <a:lstStyle/>
          <a:p>
            <a:pPr algn="l"/>
            <a:r>
              <a:rPr lang="ru-RU" sz="5600" b="0" i="0" dirty="0">
                <a:solidFill>
                  <a:srgbClr val="24292F"/>
                </a:solidFill>
                <a:effectLst/>
              </a:rPr>
              <a:t>Благодаря слепопечати руки остаются в горизонтальном положении, что способствует снятию напряжения в мышцах рук и шеи.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3862191"/>
            <a:ext cx="5433204" cy="46263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cs typeface="Arial" panose="020B0604020202020204" pitchFamily="34" charset="0"/>
              </a:rPr>
              <a:t>Экономия времени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4191615"/>
            <a:ext cx="5431971" cy="706961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b="0" i="0" dirty="0">
                <a:solidFill>
                  <a:srgbClr val="24292F"/>
                </a:solidFill>
                <a:effectLst/>
              </a:rPr>
              <a:t>Благодаря умению слепопечати можно сократить время, затрачиваемое на выполнение задач, требующих ввода текста, что особенно важно в быстротемпованных цепочках работы.</a:t>
            </a:r>
            <a:endParaRPr lang="ru-RU" dirty="0"/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dirty="0"/>
              <a:t>20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5CDFD441-EDA1-439D-97D4-D9833B10D1E7}"/>
              </a:ext>
            </a:extLst>
          </p:cNvPr>
          <p:cNvSpPr txBox="1">
            <a:spLocks/>
          </p:cNvSpPr>
          <p:nvPr/>
        </p:nvSpPr>
        <p:spPr>
          <a:xfrm>
            <a:off x="5918447" y="5033874"/>
            <a:ext cx="5433204" cy="46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Arial" panose="020B0604020202020204" pitchFamily="34" charset="0"/>
              </a:rPr>
              <a:t>Автоматизация ввода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44958B63-B4DF-46E1-A439-07EEC08A5153}"/>
              </a:ext>
            </a:extLst>
          </p:cNvPr>
          <p:cNvSpPr txBox="1">
            <a:spLocks/>
          </p:cNvSpPr>
          <p:nvPr/>
        </p:nvSpPr>
        <p:spPr>
          <a:xfrm>
            <a:off x="5918021" y="5363298"/>
            <a:ext cx="5431971" cy="706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dirty="0" err="1">
                <a:solidFill>
                  <a:srgbClr val="24292F"/>
                </a:solidFill>
                <a:effectLst/>
              </a:rPr>
              <a:t>Слепопечатание</a:t>
            </a:r>
            <a:r>
              <a:rPr lang="ru-RU" b="0" i="0" dirty="0">
                <a:solidFill>
                  <a:srgbClr val="24292F"/>
                </a:solidFill>
                <a:effectLst/>
              </a:rPr>
              <a:t> становится привычным и процедурным процессом, который позволяет более эффективно использовать клавиатуру и фокусироваться на более сложных задачах.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ru-RU" dirty="0"/>
              <a:t>Окно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Поле ввода текста в тесте скорости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Анимации кнопок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Работа с базой банных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0087" y="1478151"/>
            <a:ext cx="5539095" cy="755669"/>
          </a:xfrm>
        </p:spPr>
        <p:txBody>
          <a:bodyPr rtlCol="0"/>
          <a:lstStyle/>
          <a:p>
            <a:pPr rtl="0"/>
            <a:r>
              <a:rPr lang="ru-RU" sz="1800" dirty="0"/>
              <a:t>Реализовано с помощью класса </a:t>
            </a:r>
            <a:r>
              <a:rPr lang="en-US" sz="1800" dirty="0" err="1"/>
              <a:t>QMainWindow</a:t>
            </a:r>
            <a:r>
              <a:rPr lang="ru-RU" sz="1800" dirty="0"/>
              <a:t> из библиотеки </a:t>
            </a:r>
            <a:r>
              <a:rPr lang="en-US" sz="1800" dirty="0"/>
              <a:t>PyQt5</a:t>
            </a:r>
            <a:endParaRPr lang="ru-RU" sz="1800" dirty="0"/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7556" y="2582799"/>
            <a:ext cx="5539095" cy="755670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/>
              <a:t>Класс </a:t>
            </a:r>
            <a:r>
              <a:rPr lang="en-US" sz="1800" dirty="0" err="1"/>
              <a:t>LineEdit</a:t>
            </a:r>
            <a:r>
              <a:rPr lang="ru-RU" sz="1800" dirty="0"/>
              <a:t> унаследованное от </a:t>
            </a:r>
            <a:r>
              <a:rPr lang="en-US" sz="1800" dirty="0" err="1"/>
              <a:t>QLineEdit</a:t>
            </a:r>
            <a:r>
              <a:rPr lang="ru-RU" sz="1800" dirty="0"/>
              <a:t>, с </a:t>
            </a:r>
            <a:r>
              <a:rPr lang="ru-RU" sz="1800" dirty="0" err="1"/>
              <a:t>переопреденным</a:t>
            </a:r>
            <a:r>
              <a:rPr lang="ru-RU" sz="1800" dirty="0"/>
              <a:t> методом </a:t>
            </a:r>
            <a:r>
              <a:rPr lang="en-US" sz="1800" dirty="0" err="1"/>
              <a:t>keyPressEvent</a:t>
            </a:r>
            <a:endParaRPr lang="ru-RU" sz="180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535531"/>
            <a:ext cx="5539095" cy="942894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/>
              <a:t>Отслеживание наведения и отведения, клика через методы у кнопок </a:t>
            </a:r>
            <a:r>
              <a:rPr lang="en-US" sz="1800" dirty="0" err="1"/>
              <a:t>enterEvent</a:t>
            </a:r>
            <a:r>
              <a:rPr lang="en-US" sz="1800" dirty="0"/>
              <a:t>, </a:t>
            </a:r>
            <a:r>
              <a:rPr lang="en-US" sz="1800" dirty="0" err="1"/>
              <a:t>leaveEvent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clicked</a:t>
            </a:r>
            <a:r>
              <a:rPr lang="ru-RU" sz="1800" dirty="0"/>
              <a:t>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19752" y="4681102"/>
            <a:ext cx="5277812" cy="742045"/>
          </a:xfrm>
        </p:spPr>
        <p:txBody>
          <a:bodyPr rtlCol="0"/>
          <a:lstStyle/>
          <a:p>
            <a:pPr rtl="0"/>
            <a:r>
              <a:rPr lang="ru-RU" sz="1800" dirty="0"/>
              <a:t>Реализован с помощью языка </a:t>
            </a:r>
            <a:r>
              <a:rPr lang="en-US" sz="1800" dirty="0"/>
              <a:t>SQLite </a:t>
            </a:r>
            <a:r>
              <a:rPr lang="ru-RU" sz="1800" dirty="0"/>
              <a:t>и библиотеки </a:t>
            </a:r>
            <a:r>
              <a:rPr lang="en-US" sz="1800" dirty="0"/>
              <a:t>SQLite3</a:t>
            </a:r>
            <a:endParaRPr lang="ru-RU" sz="1800" dirty="0"/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526DE98-9376-45A7-B558-970D0E7DEE2D}"/>
              </a:ext>
            </a:extLst>
          </p:cNvPr>
          <p:cNvCxnSpPr/>
          <p:nvPr/>
        </p:nvCxnSpPr>
        <p:spPr>
          <a:xfrm>
            <a:off x="4868884" y="5961413"/>
            <a:ext cx="1555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Большое количество разделов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C2320CB5-6253-48F9-8B28-E9A11B1B2666}"/>
              </a:ext>
            </a:extLst>
          </p:cNvPr>
          <p:cNvSpPr txBox="1">
            <a:spLocks/>
          </p:cNvSpPr>
          <p:nvPr/>
        </p:nvSpPr>
        <p:spPr>
          <a:xfrm>
            <a:off x="6544734" y="5645632"/>
            <a:ext cx="5539095" cy="6315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Класс </a:t>
            </a:r>
            <a:r>
              <a:rPr lang="en-US" sz="1800" dirty="0" err="1"/>
              <a:t>QStackedWidget</a:t>
            </a:r>
            <a:r>
              <a:rPr lang="en-US" sz="1800" dirty="0"/>
              <a:t> </a:t>
            </a:r>
            <a:r>
              <a:rPr lang="ru-RU" sz="1800" dirty="0"/>
              <a:t>и изменение его свойства </a:t>
            </a:r>
            <a:r>
              <a:rPr lang="en-US" sz="1800" dirty="0" err="1"/>
              <a:t>currentIndex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120" y="456325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Использованные 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610" y="2381870"/>
            <a:ext cx="3255969" cy="823912"/>
          </a:xfrm>
        </p:spPr>
        <p:txBody>
          <a:bodyPr rtlCol="0"/>
          <a:lstStyle/>
          <a:p>
            <a:pPr rtl="0"/>
            <a:r>
              <a:rPr lang="ru-RU" sz="2400" dirty="0"/>
              <a:t>Визуальная часть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65236"/>
            <a:ext cx="3287379" cy="2267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PyQt5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Qss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.svg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.ico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dirty="0"/>
              <a:t>А</a:t>
            </a:r>
            <a:r>
              <a:rPr lang="en-US" sz="1600" dirty="0"/>
              <a:t>uto-</a:t>
            </a:r>
            <a:r>
              <a:rPr lang="en-US" sz="1600" dirty="0" err="1"/>
              <a:t>py</a:t>
            </a:r>
            <a:r>
              <a:rPr lang="en-US" sz="1600" dirty="0"/>
              <a:t>-to-exe</a:t>
            </a:r>
            <a:endParaRPr lang="ru-RU" sz="1600" dirty="0"/>
          </a:p>
          <a:p>
            <a:pPr rtl="0"/>
            <a:endParaRPr lang="ru-RU" sz="1600" noProof="1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31856" y="2371007"/>
            <a:ext cx="3255970" cy="823912"/>
          </a:xfrm>
        </p:spPr>
        <p:txBody>
          <a:bodyPr rtlCol="0"/>
          <a:lstStyle/>
          <a:p>
            <a:pPr rtl="0"/>
            <a:r>
              <a:rPr lang="ru-RU" sz="2400" dirty="0"/>
              <a:t>Работа с базой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1857" y="3565236"/>
            <a:ext cx="3212480" cy="2267237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SQLite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SQL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 err="1"/>
              <a:t>validate.validate.email</a:t>
            </a:r>
            <a:endParaRPr lang="en-US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2517979"/>
            <a:ext cx="3386670" cy="447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2400" dirty="0"/>
              <a:t>Тест скорости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565236"/>
            <a:ext cx="3287379" cy="2267237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QTimer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.nativeVirtualKey</a:t>
            </a:r>
            <a:endParaRPr lang="ru-RU" sz="1600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random.choise</a:t>
            </a:r>
          </a:p>
          <a:p>
            <a:pPr rtl="0"/>
            <a:endParaRPr lang="ru-RU" sz="1600" dirty="0"/>
          </a:p>
          <a:p>
            <a:pPr rtl="0"/>
            <a:endParaRPr lang="ru-RU" sz="1600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63782"/>
            <a:ext cx="6775162" cy="742950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604654"/>
            <a:ext cx="5371234" cy="330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Красивый и удобный дизайн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Контроль прогресса в навыке слепопечатания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Приложение не нуждается в подключении у интернету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Подсказки при печати текста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/>
              <a:t>Последовательное изменение сложности для людей, имеющих разные уровни слепопечатания</a:t>
            </a:r>
            <a:r>
              <a:rPr lang="en-US" sz="1800" dirty="0"/>
              <a:t>.</a:t>
            </a:r>
            <a:endParaRPr lang="ru-RU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sz="1200" dirty="0"/>
              <a:t>Blind typing</a:t>
            </a:r>
            <a:endParaRPr lang="ru-RU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51C79-7ED8-4452-8ECA-137025DE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82E68-3333-423E-A3AE-0F2DC8DB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6EE50-81D5-4F0C-BE69-54892550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097EB4-4941-4EFB-81B3-80C63E12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2BD2C4-C4C3-47A4-8D89-E0721D34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9003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3D903-0734-40C6-A326-59CA9143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опроса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090549-360F-4514-8663-668FE41A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2023</a:t>
            </a:r>
          </a:p>
          <a:p>
            <a:pPr rtl="0"/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79274-82CE-4DD9-81BE-5D2501D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z="1200" noProof="0" dirty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8E6F65-2863-45BC-9587-19D78AFF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9</a:t>
            </a:fld>
            <a:endParaRPr lang="ru-RU" noProof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9571C40-E6D2-40FD-8D37-7745DFD0C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74450"/>
              </p:ext>
            </p:extLst>
          </p:nvPr>
        </p:nvGraphicFramePr>
        <p:xfrm>
          <a:off x="410688" y="3926554"/>
          <a:ext cx="11370624" cy="1427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416">
                  <a:extLst>
                    <a:ext uri="{9D8B030D-6E8A-4147-A177-3AD203B41FA5}">
                      <a16:colId xmlns:a16="http://schemas.microsoft.com/office/drawing/2014/main" val="1049422510"/>
                    </a:ext>
                  </a:extLst>
                </a:gridCol>
                <a:gridCol w="1600311">
                  <a:extLst>
                    <a:ext uri="{9D8B030D-6E8A-4147-A177-3AD203B41FA5}">
                      <a16:colId xmlns:a16="http://schemas.microsoft.com/office/drawing/2014/main" val="4094889679"/>
                    </a:ext>
                  </a:extLst>
                </a:gridCol>
                <a:gridCol w="1393129">
                  <a:extLst>
                    <a:ext uri="{9D8B030D-6E8A-4147-A177-3AD203B41FA5}">
                      <a16:colId xmlns:a16="http://schemas.microsoft.com/office/drawing/2014/main" val="1900527696"/>
                    </a:ext>
                  </a:extLst>
                </a:gridCol>
                <a:gridCol w="1686042">
                  <a:extLst>
                    <a:ext uri="{9D8B030D-6E8A-4147-A177-3AD203B41FA5}">
                      <a16:colId xmlns:a16="http://schemas.microsoft.com/office/drawing/2014/main" val="1088282419"/>
                    </a:ext>
                  </a:extLst>
                </a:gridCol>
                <a:gridCol w="1507437">
                  <a:extLst>
                    <a:ext uri="{9D8B030D-6E8A-4147-A177-3AD203B41FA5}">
                      <a16:colId xmlns:a16="http://schemas.microsoft.com/office/drawing/2014/main" val="3993294848"/>
                    </a:ext>
                  </a:extLst>
                </a:gridCol>
                <a:gridCol w="1571735">
                  <a:extLst>
                    <a:ext uri="{9D8B030D-6E8A-4147-A177-3AD203B41FA5}">
                      <a16:colId xmlns:a16="http://schemas.microsoft.com/office/drawing/2014/main" val="3761420054"/>
                    </a:ext>
                  </a:extLst>
                </a:gridCol>
                <a:gridCol w="967593">
                  <a:extLst>
                    <a:ext uri="{9D8B030D-6E8A-4147-A177-3AD203B41FA5}">
                      <a16:colId xmlns:a16="http://schemas.microsoft.com/office/drawing/2014/main" val="1973915110"/>
                    </a:ext>
                  </a:extLst>
                </a:gridCol>
                <a:gridCol w="1139961">
                  <a:extLst>
                    <a:ext uri="{9D8B030D-6E8A-4147-A177-3AD203B41FA5}">
                      <a16:colId xmlns:a16="http://schemas.microsoft.com/office/drawing/2014/main" val="1096585804"/>
                    </a:ext>
                  </a:extLst>
                </a:gridCol>
              </a:tblGrid>
              <a:tr h="11037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Средний начальный WPM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Средний начальный CPM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Средняя начальная точность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Средний максимальный WPM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Средний начальный CPM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Средняя максимальная точность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Среднее количество тестов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Среднее увеличение скорости печати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825" marB="30825" anchor="b"/>
                </a:tc>
                <a:extLst>
                  <a:ext uri="{0D108BD9-81ED-4DB2-BD59-A6C34878D82A}">
                    <a16:rowId xmlns:a16="http://schemas.microsoft.com/office/drawing/2014/main" val="96735641"/>
                  </a:ext>
                </a:extLst>
              </a:tr>
              <a:tr h="3236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ru-RU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156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90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37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211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>
                          <a:effectLst/>
                        </a:rPr>
                        <a:t>89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>
                          <a:effectLst/>
                        </a:rPr>
                        <a:t>81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0" dirty="0">
                          <a:effectLst/>
                        </a:rPr>
                        <a:t>25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30825" marB="30825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789434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541</Words>
  <Application>Microsoft Office PowerPoint</Application>
  <PresentationFormat>Широкоэкранный</PresentationFormat>
  <Paragraphs>121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Одиночная линия</vt:lpstr>
      <vt:lpstr>Blind Typing</vt:lpstr>
      <vt:lpstr>Введение</vt:lpstr>
      <vt:lpstr>Преимущества слепопечатания</vt:lpstr>
      <vt:lpstr>Реализация проекта</vt:lpstr>
      <vt:lpstr>Презентация PowerPoint</vt:lpstr>
      <vt:lpstr>Использованные библиотеки</vt:lpstr>
      <vt:lpstr>ПРЕИМУЩЕСТВА ПРОДУКТА</vt:lpstr>
      <vt:lpstr>Презентация PowerPoint</vt:lpstr>
      <vt:lpstr>Результаты опроса</vt:lpstr>
      <vt:lpstr>Демонстрация проекта</vt:lpstr>
      <vt:lpstr>Планы на будущее</vt:lpstr>
      <vt:lpstr>Итоги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Professional</cp:lastModifiedBy>
  <cp:revision>16</cp:revision>
  <dcterms:created xsi:type="dcterms:W3CDTF">2023-11-14T08:46:27Z</dcterms:created>
  <dcterms:modified xsi:type="dcterms:W3CDTF">2023-11-20T17:11:53Z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