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7"/>
  </p:notesMasterIdLst>
  <p:handoutMasterIdLst>
    <p:handoutMasterId r:id="rId18"/>
  </p:handoutMasterIdLst>
  <p:sldIdLst>
    <p:sldId id="256" r:id="rId5"/>
    <p:sldId id="277" r:id="rId6"/>
    <p:sldId id="289" r:id="rId7"/>
    <p:sldId id="258" r:id="rId8"/>
    <p:sldId id="261" r:id="rId9"/>
    <p:sldId id="266" r:id="rId10"/>
    <p:sldId id="264" r:id="rId11"/>
    <p:sldId id="297" r:id="rId12"/>
    <p:sldId id="294" r:id="rId13"/>
    <p:sldId id="270" r:id="rId14"/>
    <p:sldId id="275" r:id="rId15"/>
    <p:sldId id="276" r:id="rId16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Автор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" y="212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2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3308102-B78F-4A24-87CA-5FA0033B6135}" type="datetime1">
              <a:rPr lang="ru-RU" smtClean="0"/>
              <a:t>26.11.2023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728365-CBBA-496F-854A-132A4D03B664}" type="datetime1">
              <a:rPr lang="ru-RU" smtClean="0"/>
              <a:pPr/>
              <a:t>26.11.2023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B9A9E5-4F7F-4A7D-9DE1-899232329269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22523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05617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77884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67708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81816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20800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53231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96977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22407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5915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sz="3600" cap="all" spc="150" baseline="0"/>
            </a:lvl1pPr>
          </a:lstStyle>
          <a:p>
            <a:pPr rtl="0"/>
            <a:r>
              <a:rPr lang="ru-RU" noProof="0"/>
              <a:t>СТИЛЬ ОБРАЗЦА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pic>
        <p:nvPicPr>
          <p:cNvPr id="8" name="Графический объект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объект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pic>
        <p:nvPicPr>
          <p:cNvPr id="11" name="Графический объект 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Графический объект 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Графический объект 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Текст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23" name="Текст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24" name="Текст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5" name="Объект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6" name="Объект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endParaRPr lang="ru-RU" noProof="0"/>
          </a:p>
        </p:txBody>
      </p:sp>
      <p:sp>
        <p:nvSpPr>
          <p:cNvPr id="22" name="Объект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7" name="Объект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Два объект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ИЗМЕНИТЬ 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  <p:pic>
        <p:nvPicPr>
          <p:cNvPr id="11" name="Графический объект 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имо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Графический объект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Заголовок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ОБРАЗЦА ЗАГОЛОВКА</a:t>
            </a:r>
          </a:p>
        </p:txBody>
      </p:sp>
      <p:sp>
        <p:nvSpPr>
          <p:cNvPr id="20" name="Текст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25" name="Текст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6" name="Текст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27" name="Текст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8" name="Текст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29" name="Текст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1" name="Дата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22" name="Нижний колонтитул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24" name="Номер слайда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иаграмм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ОБРАЗЦА ЗАГОЛОВКА</a:t>
            </a:r>
          </a:p>
        </p:txBody>
      </p:sp>
      <p:sp>
        <p:nvSpPr>
          <p:cNvPr id="15" name="Текст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8749" y="1361938"/>
            <a:ext cx="6765925" cy="496888"/>
          </a:xfrm>
        </p:spPr>
        <p:txBody>
          <a:bodyPr rtlCol="0"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7" name="Диаграмма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838200" y="2286002"/>
            <a:ext cx="6094270" cy="3542143"/>
          </a:xfrm>
        </p:spPr>
        <p:txBody>
          <a:bodyPr rtlCol="0"/>
          <a:lstStyle/>
          <a:p>
            <a:pPr rtl="0"/>
            <a:r>
              <a:rPr lang="ru-RU" noProof="0"/>
              <a:t>Щелкните значок, чтобы добавить диаграмму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58125" y="2284624"/>
            <a:ext cx="3147332" cy="306388"/>
          </a:xfrm>
        </p:spPr>
        <p:txBody>
          <a:bodyPr rtlCol="0"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13" name="Объект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 rtl="0"/>
            <a:r>
              <a:rPr lang="ru-RU" noProof="0"/>
              <a:t>Щелкните, чтобы добавить содержимое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491003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ременная шкала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Arial" panose="020B060402020202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6" name="Текст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Год</a:t>
            </a:r>
          </a:p>
        </p:txBody>
      </p:sp>
      <p:sp>
        <p:nvSpPr>
          <p:cNvPr id="7" name="Текст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8" name="Текст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9" name="Текст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0" name="Текст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2" name="Текст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3" name="Текст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4" name="Текст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6" name="Текст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7" name="Текст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5" name="Текст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8" name="Текст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9" name="Текст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Год</a:t>
            </a:r>
          </a:p>
        </p:txBody>
      </p:sp>
      <p:sp>
        <p:nvSpPr>
          <p:cNvPr id="20" name="Текст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1" name="Текст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2" name="Текст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3" name="Текст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4" name="Текст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5" name="Текст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6" name="Текст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8" name="Текст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9" name="Текст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7" name="Текст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30" name="Текст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31" name="Текст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36" name="Дата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37" name="Нижний колонтитул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38" name="Номер слайда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ОБРАЗЦА ЗАГОЛОВКА</a:t>
            </a:r>
          </a:p>
        </p:txBody>
      </p:sp>
      <p:sp>
        <p:nvSpPr>
          <p:cNvPr id="7" name="Заполнитель графического элемента SmartArt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 hasCustomPrompt="1"/>
          </p:nvPr>
        </p:nvSpPr>
        <p:spPr>
          <a:xfrm>
            <a:off x="838200" y="2139084"/>
            <a:ext cx="10515600" cy="3695338"/>
          </a:xfrm>
        </p:spPr>
        <p:txBody>
          <a:bodyPr rtlCol="0"/>
          <a:lstStyle/>
          <a:p>
            <a:pPr rtl="0"/>
            <a:r>
              <a:rPr lang="ru-RU" noProof="0"/>
              <a:t>Щелкните значок, чтобы добавить графический элемент SmartArt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лайд команды: 4 человек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ОБРАЗЦА ЗАГОЛОВКА</a:t>
            </a:r>
          </a:p>
        </p:txBody>
      </p:sp>
      <p:sp>
        <p:nvSpPr>
          <p:cNvPr id="11" name="Рисунок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6" name="Текст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17" name="Рисунок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23" name="Текст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7" name="Текст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18" name="Рисунок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lvl="1"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24" name="Текст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8" name="Текст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19" name="Рисунок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25" name="Текст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9" name="Текст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Дата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лайд команды: 8 человек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ОБРАЗЦА ЗАГОЛОВКА</a:t>
            </a:r>
          </a:p>
        </p:txBody>
      </p:sp>
      <p:sp>
        <p:nvSpPr>
          <p:cNvPr id="11" name="Рисунок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6" name="Текст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17" name="Рисунок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23" name="Текст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7" name="Текст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18" name="Рисунок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24" name="Текст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8" name="Текст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19" name="Рисунок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25" name="Текст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9" name="Текст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55" name="Рисунок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54" name="Текст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2" name="Текст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56" name="Рисунок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59" name="Текст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3" name="Текст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57" name="Рисунок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60" name="Текст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4" name="Текст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58" name="Рисунок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61" name="Текст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5" name="Текст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  <p:pic>
        <p:nvPicPr>
          <p:cNvPr id="13" name="Графический объект 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Графический объект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инансировани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ОБРАЗЦА ЗАГОЛОВКА</a:t>
            </a:r>
          </a:p>
        </p:txBody>
      </p:sp>
      <p:sp>
        <p:nvSpPr>
          <p:cNvPr id="11" name="Объект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ru-RU" noProof="0"/>
              <a:t>Щелкните, чтобы добавить содержимое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17" name="Текст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4" name="Объект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ru-RU" noProof="0"/>
              <a:t>Щелкните, чтобы добавить содержимое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18" name="Текст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ИЗМЕНИТЬ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5" name="Объект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ru-RU" noProof="0"/>
              <a:t>Щелкните, чтобы добавить содержимое</a:t>
            </a:r>
          </a:p>
        </p:txBody>
      </p:sp>
      <p:sp>
        <p:nvSpPr>
          <p:cNvPr id="21" name="Текст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19" name="Текст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2" name="Объект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6" name="Объект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ru-RU" noProof="0"/>
              <a:t>Щелкните, чтобы добавить содержимое</a:t>
            </a:r>
          </a:p>
        </p:txBody>
      </p:sp>
      <p:sp>
        <p:nvSpPr>
          <p:cNvPr id="14" name="Текст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23" name="Текст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15" name="Объект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Свод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Дата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22" name="Нижний колонтитул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24" name="Номер слайда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Повестк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Графический объект 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СТИЛЬ ОБРАЗЦА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20XX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ключение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СТИЛЬ ОБРАЗЦА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pic>
        <p:nvPicPr>
          <p:cNvPr id="6" name="Графический объект 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Дата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10" name="Нижний колонтитул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11" name="Номер слайда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Временная шка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Графический объект 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>
              <a:latin typeface="Arial" panose="020B060402020202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ЗАГОЛОВОК</a:t>
            </a:r>
          </a:p>
        </p:txBody>
      </p:sp>
      <p:sp>
        <p:nvSpPr>
          <p:cNvPr id="16" name="Текст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ru-RU" noProof="0"/>
              <a:t>ЩЕЛКНИТЕ, ЧТОБЫ ИЗМЕНИТЬ СТИЛИ ОБРАЗЦА ТЕКСТА</a:t>
            </a:r>
          </a:p>
        </p:txBody>
      </p:sp>
      <p:sp>
        <p:nvSpPr>
          <p:cNvPr id="17" name="Текст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ru-RU" noProof="0"/>
              <a:t>ЩЕЛКНИТЕ, ЧТОБЫ ИЗМЕНИТЬ СТИЛИ ОБРАЗЦА ТЕКСТА</a:t>
            </a:r>
          </a:p>
        </p:txBody>
      </p:sp>
      <p:sp>
        <p:nvSpPr>
          <p:cNvPr id="18" name="Текст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ru-RU" noProof="0"/>
              <a:t>ЩЕЛКНИТЕ, ЧТОБЫ ИЗМЕНИТЬ СТИЛИ ОБРАЗЦА ТЕКСТА</a:t>
            </a:r>
          </a:p>
        </p:txBody>
      </p:sp>
      <p:sp>
        <p:nvSpPr>
          <p:cNvPr id="19" name="Текст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ru-RU" noProof="0"/>
              <a:t>ЩЕЛКНИТЕ, ЧТОБЫ ИЗМЕНИТЬ СТИЛИ ОБРАЗЦА ТЕКСТА</a:t>
            </a:r>
          </a:p>
        </p:txBody>
      </p:sp>
      <p:sp>
        <p:nvSpPr>
          <p:cNvPr id="34" name="Текст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ru-RU" noProof="0"/>
              <a:t>Щелкните, чтобы изменить стиль образца текста</a:t>
            </a:r>
          </a:p>
        </p:txBody>
      </p:sp>
      <p:sp>
        <p:nvSpPr>
          <p:cNvPr id="35" name="Текст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ru-RU" noProof="0"/>
              <a:t>Щелкните, чтобы изменить стиль образца текста</a:t>
            </a:r>
          </a:p>
        </p:txBody>
      </p:sp>
      <p:sp>
        <p:nvSpPr>
          <p:cNvPr id="36" name="Текст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ru-RU" noProof="0"/>
              <a:t>Щелкните, чтобы изменить стиль образца текста</a:t>
            </a:r>
          </a:p>
        </p:txBody>
      </p:sp>
      <p:sp>
        <p:nvSpPr>
          <p:cNvPr id="37" name="Текст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ru-RU" noProof="0"/>
              <a:t>Щелкните, чтобы изменить стиль образца текста</a:t>
            </a:r>
          </a:p>
        </p:txBody>
      </p:sp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Дата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 rtlCol="0"/>
          <a:lstStyle>
            <a:lvl1pPr>
              <a:defRPr sz="900"/>
            </a:lvl1pPr>
          </a:lstStyle>
          <a:p>
            <a:pPr algn="l" rtl="0"/>
            <a:r>
              <a:rPr lang="ru-RU" noProof="0"/>
              <a:t>Презентация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имое с 2 столбцами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ОБРАЗЦА ЗАГОЛОВКА</a:t>
            </a:r>
          </a:p>
        </p:txBody>
      </p:sp>
      <p:sp>
        <p:nvSpPr>
          <p:cNvPr id="15" name="Текст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7" name="Текст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31" name="Текст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32" name="Текст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33" name="Текст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34" name="Текст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2" name="Текст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3" name="Текст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ru-RU" noProof="0"/>
              <a:t>20ГГ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  <p:cxnSp>
        <p:nvCxnSpPr>
          <p:cNvPr id="2" name="Прямая соединительная линия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имое с 3 столбцами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ОБРАЗЦА ЗАГОЛОВКА</a:t>
            </a:r>
          </a:p>
        </p:txBody>
      </p:sp>
      <p:sp>
        <p:nvSpPr>
          <p:cNvPr id="15" name="Текст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7" name="Текст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6" name="Текст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8" name="Текст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9" name="Текст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20" name="Текст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3" name="Текст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24" name="Текст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pPr/>
              <a:t>‹#›</a:t>
            </a:fld>
            <a:endParaRPr lang="ru-RU" noProof="0"/>
          </a:p>
        </p:txBody>
      </p:sp>
      <p:pic>
        <p:nvPicPr>
          <p:cNvPr id="2" name="Графический объект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Введение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Дата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10" name="Нижний колонтитул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11" name="Номер слайда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рыв раздел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ЩЕЛКНИТЕ, ЧТОБЫ ИЗМЕНИТЬ СТИЛЬ ОБРАЗЦА ЗАГОЛОВКА</a:t>
            </a:r>
          </a:p>
        </p:txBody>
      </p:sp>
      <p:pic>
        <p:nvPicPr>
          <p:cNvPr id="5" name="Графический объект 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Графический объект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СТИЛЬ ОБРАЗЦА ЗАГОЛОВКА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Текст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2" name="Текст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3" name="Текст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4" name="Текст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5" name="Текст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6" name="Текст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7" name="Дата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18" name="Нижний колонтитул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19" name="Номер слайда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объект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ИЗМЕНИТЬ 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Текст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ОБРАЗЕЦ ТЕКСТА</a:t>
            </a:r>
          </a:p>
        </p:txBody>
      </p:sp>
      <p:sp>
        <p:nvSpPr>
          <p:cNvPr id="22" name="Объект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ru-RU" noProof="0"/>
              <a:t>20ГГ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ru-RU" noProof="0"/>
              <a:t>Презентация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B5CEABB6-07DC-46E8-9B57-56EC44A396E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79" r:id="rId13"/>
    <p:sldLayoutId id="2147483692" r:id="rId14"/>
    <p:sldLayoutId id="2147483681" r:id="rId15"/>
    <p:sldLayoutId id="2147483674" r:id="rId16"/>
    <p:sldLayoutId id="2147483675" r:id="rId17"/>
    <p:sldLayoutId id="2147483696" r:id="rId18"/>
    <p:sldLayoutId id="2147483677" r:id="rId19"/>
    <p:sldLayoutId id="2147483678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6805" y="3271058"/>
            <a:ext cx="4941771" cy="1122202"/>
          </a:xfrm>
        </p:spPr>
        <p:txBody>
          <a:bodyPr rtlCol="0"/>
          <a:lstStyle/>
          <a:p>
            <a:pPr rtl="0"/>
            <a:r>
              <a:rPr lang="en-US" sz="4400" dirty="0"/>
              <a:t>Blind Typing</a:t>
            </a:r>
            <a:endParaRPr lang="ru-RU" sz="44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6805" y="4411734"/>
            <a:ext cx="4941770" cy="672641"/>
          </a:xfrm>
        </p:spPr>
        <p:txBody>
          <a:bodyPr rtlCol="0">
            <a:normAutofit/>
          </a:bodyPr>
          <a:lstStyle/>
          <a:p>
            <a:r>
              <a:rPr lang="ru-RU" dirty="0"/>
              <a:t>Выполнили</a:t>
            </a:r>
            <a:r>
              <a:rPr lang="en-US" dirty="0"/>
              <a:t>: </a:t>
            </a:r>
            <a:r>
              <a:rPr lang="ru-RU" dirty="0"/>
              <a:t>Киселёв Андрей Леонидович и Павлов Владислав Максимович</a:t>
            </a:r>
          </a:p>
          <a:p>
            <a:endParaRPr lang="en-US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E1E1770-1AB7-0FA1-7C0E-EF48A2AAF3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3340" y="338545"/>
            <a:ext cx="1377815" cy="135952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9CB4036-CCE1-3FAC-55B7-13F9DF2BA7B8}"/>
              </a:ext>
            </a:extLst>
          </p:cNvPr>
          <p:cNvSpPr txBox="1"/>
          <p:nvPr/>
        </p:nvSpPr>
        <p:spPr>
          <a:xfrm>
            <a:off x="7635661" y="510476"/>
            <a:ext cx="273767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БЮДЖЕТНОЕ ОБЩЕОБРАЗОВАТЕЛЬНОЕ УЧРЕЖДЕНИЕ  УДМУРТСКОЙ РЕСПУБЛИКИ «СТОЛИЧНЫЙ ЛИЦЕЙ ИМ. Е. М. КУНГУРЦЕВА»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8662C5-6BDD-8057-262F-07C5DA632349}"/>
              </a:ext>
            </a:extLst>
          </p:cNvPr>
          <p:cNvSpPr txBox="1"/>
          <p:nvPr/>
        </p:nvSpPr>
        <p:spPr>
          <a:xfrm>
            <a:off x="6406805" y="5060961"/>
            <a:ext cx="5366327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Руководитель: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Пухарева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Елена Александровна – директор БОУ УР «Столичный лицей».</a:t>
            </a:r>
          </a:p>
          <a:p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Консультант: Логинова Юлия Вячеславовна – педагог дополнительного образования. 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605AF1-623C-4E09-AB5D-8DD057148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/>
              <a:t>Планы на будущее</a:t>
            </a:r>
          </a:p>
        </p:txBody>
      </p:sp>
      <p:sp>
        <p:nvSpPr>
          <p:cNvPr id="17" name="Текст 16">
            <a:extLst>
              <a:ext uri="{FF2B5EF4-FFF2-40B4-BE49-F238E27FC236}">
                <a16:creationId xmlns:a16="http://schemas.microsoft.com/office/drawing/2014/main" id="{24158E79-DA49-4521-BEC6-A7BA93C41F4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1828" y="2798939"/>
            <a:ext cx="5431971" cy="3269352"/>
          </a:xfrm>
        </p:spPr>
        <p:txBody>
          <a:bodyPr rtlCol="0">
            <a:normAutofit/>
          </a:bodyPr>
          <a:lstStyle/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ru-RU" sz="2000" dirty="0"/>
              <a:t>Сделать уроки по </a:t>
            </a:r>
            <a:r>
              <a:rPr lang="ru-RU" sz="2000" dirty="0" err="1"/>
              <a:t>слепопечатанию</a:t>
            </a:r>
            <a:r>
              <a:rPr lang="en-US" sz="2000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Перевести базу данных на сервер </a:t>
            </a:r>
            <a:r>
              <a:rPr lang="en-US" sz="2000" dirty="0" err="1"/>
              <a:t>heroky</a:t>
            </a:r>
            <a:r>
              <a:rPr lang="en-US" sz="2000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Сделать поддержку языков</a:t>
            </a:r>
            <a:r>
              <a:rPr lang="en-US" sz="2000" dirty="0"/>
              <a:t>;</a:t>
            </a:r>
            <a:endParaRPr lang="ru-RU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Сделать взаимодействие приложение с почтой пользователя</a:t>
            </a:r>
            <a:r>
              <a:rPr lang="en-US" sz="2000" dirty="0"/>
              <a:t>.</a:t>
            </a:r>
          </a:p>
          <a:p>
            <a:endParaRPr lang="ru-RU" dirty="0"/>
          </a:p>
          <a:p>
            <a:pPr rtl="0"/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FDC0E0A-2715-4BF9-8659-0ED8629BA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dirty="0"/>
              <a:t>2023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0E75224-81EB-4CDA-BBBE-44B4B2F3C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US" sz="1200" dirty="0"/>
              <a:t>Blind Typing</a:t>
            </a:r>
            <a:endParaRPr lang="ru-RU" sz="1200" dirty="0"/>
          </a:p>
          <a:p>
            <a:pPr rtl="0"/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A32F697-D1D4-4B0A-B960-D1869BF86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ru-RU" smtClean="0"/>
              <a:pPr rtl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21061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FFA191-5CCC-43CB-BD83-4F80ED362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4" y="360217"/>
            <a:ext cx="4987926" cy="835461"/>
          </a:xfrm>
        </p:spPr>
        <p:txBody>
          <a:bodyPr rtlCol="0">
            <a:normAutofit/>
          </a:bodyPr>
          <a:lstStyle/>
          <a:p>
            <a:pPr rtl="0"/>
            <a:r>
              <a:rPr lang="ru-RU" sz="4000" dirty="0"/>
              <a:t>Итоги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14BBEAF-B516-45F4-9EF6-A9F651115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4" y="1899770"/>
            <a:ext cx="6105525" cy="3752487"/>
          </a:xfrm>
        </p:spPr>
        <p:txBody>
          <a:bodyPr vert="horz" lIns="91440" tIns="45720" rIns="91440" bIns="45720" rtlCol="0" anchor="b">
            <a:noAutofit/>
          </a:bodyPr>
          <a:lstStyle/>
          <a:p>
            <a:pPr rtl="0"/>
            <a:r>
              <a:rPr lang="ru-RU" sz="1600" dirty="0"/>
              <a:t>Все поставленные перед</a:t>
            </a:r>
            <a:r>
              <a:rPr lang="en-US" sz="1600" dirty="0"/>
              <a:t> </a:t>
            </a:r>
            <a:r>
              <a:rPr lang="ru-RU" sz="1600" dirty="0"/>
              <a:t>нами цели были выполнены. Полученные результаты проекта дают возможность утверждать, что продукт является актуальным и востребованным среди пользователей, стремящихся улучшить свои навыки </a:t>
            </a:r>
            <a:r>
              <a:rPr lang="ru-RU" sz="1600" dirty="0" err="1"/>
              <a:t>слепопечати</a:t>
            </a:r>
            <a:r>
              <a:rPr lang="ru-RU" sz="1600" dirty="0"/>
              <a:t>. Разработанное приложение эффективно поддерживает и улучшает навыки </a:t>
            </a:r>
            <a:r>
              <a:rPr lang="ru-RU" sz="1600" dirty="0" err="1"/>
              <a:t>слепопечати</a:t>
            </a:r>
            <a:r>
              <a:rPr lang="ru-RU" sz="1600" dirty="0"/>
              <a:t>, т.к. анализ эффективности приложения, основанный на данных исследования, показывает увеличение скорости печати у пользователей. В перспективе планируется расширение функционала приложения, добавление новых упражнений и адаптация под различные уровни пользователей. Таким образом, наш проект не только успешно решает проблему низкой скорости </a:t>
            </a:r>
            <a:r>
              <a:rPr lang="ru-RU" sz="1600" dirty="0" err="1"/>
              <a:t>слепопечати</a:t>
            </a:r>
            <a:r>
              <a:rPr lang="ru-RU" sz="1600" dirty="0"/>
              <a:t>, но и предоставляет базу для будущего развития и совершенствования в этой области.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3F8C8B5-F6EC-489B-BD0F-CD89A73CA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dirty="0"/>
              <a:t>2023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1AEA823-8519-4F9D-81FA-367313107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US" sz="1200" dirty="0"/>
              <a:t>Blind Typing</a:t>
            </a:r>
            <a:endParaRPr lang="ru-RU" sz="1200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AEFF51B-0E28-4171-AE7C-A31AAB42B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ru-RU" smtClean="0"/>
              <a:pPr rtl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01739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A23BA33E-6E87-4F07-A129-479603654081}"/>
              </a:ext>
            </a:extLst>
          </p:cNvPr>
          <p:cNvSpPr/>
          <p:nvPr/>
        </p:nvSpPr>
        <p:spPr>
          <a:xfrm>
            <a:off x="5001260" y="2944940"/>
            <a:ext cx="2189480" cy="21894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82707" y="831273"/>
            <a:ext cx="4426585" cy="1431945"/>
          </a:xfrm>
        </p:spPr>
        <p:txBody>
          <a:bodyPr rtlCol="0"/>
          <a:lstStyle/>
          <a:p>
            <a:pPr algn="ctr" rtl="0"/>
            <a:r>
              <a:rPr lang="ru-RU" dirty="0"/>
              <a:t>Скачать приложение можете здесь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2DA7980-C870-4C9A-84FA-4120D8AF5D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26889" y="6339609"/>
            <a:ext cx="1774371" cy="365125"/>
          </a:xfrm>
        </p:spPr>
        <p:txBody>
          <a:bodyPr rtlCol="0"/>
          <a:lstStyle/>
          <a:p>
            <a:pPr rtl="0"/>
            <a:r>
              <a:rPr lang="ru-RU" dirty="0"/>
              <a:t>2023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DFADE42-1A3F-40C8-A071-E57644F3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00666" y="6339608"/>
            <a:ext cx="2661557" cy="365125"/>
          </a:xfrm>
        </p:spPr>
        <p:txBody>
          <a:bodyPr rtlCol="0"/>
          <a:lstStyle/>
          <a:p>
            <a:r>
              <a:rPr lang="en-US" sz="1200" dirty="0"/>
              <a:t>Blind Typing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ru-RU" smtClean="0"/>
              <a:pPr rtl="0"/>
              <a:t>12</a:t>
            </a:fld>
            <a:endParaRPr lang="ru-RU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12D3730-AD57-4B52-909C-A1968EC0D0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6492" y="3040173"/>
            <a:ext cx="1999014" cy="1999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7527" y="979054"/>
            <a:ext cx="3220028" cy="581863"/>
          </a:xfrm>
        </p:spPr>
        <p:txBody>
          <a:bodyPr rtlCol="0">
            <a:normAutofit fontScale="90000"/>
          </a:bodyPr>
          <a:lstStyle/>
          <a:p>
            <a:pPr rtl="0"/>
            <a:r>
              <a:rPr lang="ru-RU" sz="3600" dirty="0"/>
              <a:t>Введение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7527" y="2576945"/>
            <a:ext cx="4682837" cy="3676073"/>
          </a:xfrm>
        </p:spPr>
        <p:txBody>
          <a:bodyPr rtlCol="0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noProof="1"/>
              <a:t>В настоящее время большинсво работы с текстом происходит в электонном виде.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noProof="1"/>
              <a:t>В связи с этим каждый челове, заинтересованный в увеличении своей работоспособность, должен развивать навык слепопечатания.</a:t>
            </a:r>
          </a:p>
          <a:p>
            <a:pPr rtl="0"/>
            <a:endParaRPr lang="ru-RU" dirty="0"/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B69DF042-37C5-4E09-AA4C-AA66649C9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dirty="0"/>
              <a:t>2023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F29EA23-F34E-486A-B8B2-0C3019266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 sz="1200" dirty="0"/>
              <a:t>Blind Typing</a:t>
            </a:r>
            <a:endParaRPr lang="ru-RU" sz="12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654" y="4324020"/>
            <a:ext cx="4525818" cy="1039278"/>
          </a:xfrm>
        </p:spPr>
        <p:txBody>
          <a:bodyPr rtlCol="0">
            <a:noAutofit/>
          </a:bodyPr>
          <a:lstStyle/>
          <a:p>
            <a:pPr rtl="0"/>
            <a:r>
              <a:rPr lang="ru-RU" dirty="0"/>
              <a:t>Преимущества</a:t>
            </a:r>
            <a:br>
              <a:rPr lang="ru-RU" dirty="0"/>
            </a:br>
            <a:r>
              <a:rPr lang="ru-RU" dirty="0"/>
              <a:t>слепопечатания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254" y="865618"/>
            <a:ext cx="5433204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rtl="0"/>
            <a:r>
              <a:rPr lang="ru-RU" dirty="0">
                <a:cs typeface="Arial" panose="020B0604020202020204" pitchFamily="34" charset="0"/>
              </a:rPr>
              <a:t>Повышенная скорость печати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1828" y="1195042"/>
            <a:ext cx="5431971" cy="762319"/>
          </a:xfrm>
        </p:spPr>
        <p:txBody>
          <a:bodyPr rtlCol="0">
            <a:normAutofit/>
          </a:bodyPr>
          <a:lstStyle/>
          <a:p>
            <a:pPr rtl="0"/>
            <a:r>
              <a:rPr lang="ru-RU" dirty="0" err="1"/>
              <a:t>Слепопечатание</a:t>
            </a:r>
            <a:r>
              <a:rPr lang="ru-RU" dirty="0"/>
              <a:t> позволяет увеличить скорость ввода текста, так как печатник может сосредотачиваться при содержании, не останавливаясь на клавишах поиска.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81BA2B5-6A90-4204-ABDD-7183FBB03A0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918447" y="2031701"/>
            <a:ext cx="5433204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ru-RU" i="0" dirty="0">
                <a:solidFill>
                  <a:srgbClr val="24292F"/>
                </a:solidFill>
                <a:effectLst/>
                <a:cs typeface="Arial" panose="020B0604020202020204" pitchFamily="34" charset="0"/>
              </a:rPr>
              <a:t>Повышение точности</a:t>
            </a:r>
            <a:endParaRPr lang="ru-RU" dirty="0">
              <a:cs typeface="Arial" panose="020B0604020202020204" pitchFamily="34" charset="0"/>
            </a:endParaRP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7E7D4C34-22A0-4D54-A07D-E1E9A11463E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918021" y="2361126"/>
            <a:ext cx="5431971" cy="557950"/>
          </a:xfrm>
        </p:spPr>
        <p:txBody>
          <a:bodyPr rtlCol="0"/>
          <a:lstStyle/>
          <a:p>
            <a:pPr rtl="0"/>
            <a:r>
              <a:rPr lang="ru-RU" dirty="0"/>
              <a:t>Ведет к увеличению скорости набора текста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301D392D-FB66-47A0-B628-5ADE822A2CF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918447" y="2840042"/>
            <a:ext cx="5433204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ru-RU" i="0" dirty="0">
                <a:solidFill>
                  <a:srgbClr val="24292F"/>
                </a:solidFill>
                <a:effectLst/>
                <a:cs typeface="Arial" panose="020B0604020202020204" pitchFamily="34" charset="0"/>
              </a:rPr>
              <a:t>Улучшение эргономики</a:t>
            </a:r>
            <a:r>
              <a:rPr lang="ru-RU" dirty="0">
                <a:cs typeface="Arial" panose="020B0604020202020204" pitchFamily="34" charset="0"/>
              </a:rPr>
              <a:t> 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51C26CE0-2506-4B44-A26F-C12BFA5B18B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918021" y="3169467"/>
            <a:ext cx="5431971" cy="557950"/>
          </a:xfrm>
        </p:spPr>
        <p:txBody>
          <a:bodyPr rtlCol="0">
            <a:normAutofit fontScale="25000" lnSpcReduction="20000"/>
          </a:bodyPr>
          <a:lstStyle/>
          <a:p>
            <a:pPr algn="l"/>
            <a:r>
              <a:rPr lang="ru-RU" sz="5600" b="0" i="0" dirty="0">
                <a:solidFill>
                  <a:srgbClr val="24292F"/>
                </a:solidFill>
                <a:effectLst/>
              </a:rPr>
              <a:t>Благодаря слепопечати руки остаются в горизонтальном положении, что способствует снятию напряжения в мышцах рук и шеи.</a:t>
            </a:r>
          </a:p>
          <a:p>
            <a:br>
              <a:rPr lang="ru-RU" dirty="0"/>
            </a:br>
            <a:endParaRPr lang="ru-RU" dirty="0"/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868F40F8-BF35-45E9-B3DD-5436362D746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5920106" y="3862191"/>
            <a:ext cx="5433204" cy="462638"/>
          </a:xfrm>
        </p:spPr>
        <p:txBody>
          <a:bodyPr rtlCol="0">
            <a:normAutofit/>
          </a:bodyPr>
          <a:lstStyle/>
          <a:p>
            <a:pPr rtl="0"/>
            <a:r>
              <a:rPr lang="ru-RU" dirty="0">
                <a:cs typeface="Arial" panose="020B0604020202020204" pitchFamily="34" charset="0"/>
              </a:rPr>
              <a:t>Экономия времени</a:t>
            </a:r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7F39C97C-2DDC-4706-B96C-B02FAE53A426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919680" y="4191615"/>
            <a:ext cx="5431971" cy="706961"/>
          </a:xfrm>
        </p:spPr>
        <p:txBody>
          <a:bodyPr rtlCol="0">
            <a:normAutofit fontScale="92500"/>
          </a:bodyPr>
          <a:lstStyle/>
          <a:p>
            <a:pPr rtl="0"/>
            <a:r>
              <a:rPr lang="ru-RU" b="0" i="0" dirty="0">
                <a:solidFill>
                  <a:srgbClr val="24292F"/>
                </a:solidFill>
                <a:effectLst/>
              </a:rPr>
              <a:t>Благодаря умению слепопечати можно сократить время, затрачиваемое на выполнение задач, требующих ввода текста, что особенно важно в быстротемпованных цепочках работы.</a:t>
            </a:r>
            <a:endParaRPr lang="ru-RU" dirty="0"/>
          </a:p>
        </p:txBody>
      </p:sp>
      <p:sp>
        <p:nvSpPr>
          <p:cNvPr id="20" name="Дата 19">
            <a:extLst>
              <a:ext uri="{FF2B5EF4-FFF2-40B4-BE49-F238E27FC236}">
                <a16:creationId xmlns:a16="http://schemas.microsoft.com/office/drawing/2014/main" id="{A74D661B-510C-4CF2-BF77-3EAFB649883D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ru-RU" dirty="0"/>
              <a:t>20</a:t>
            </a:r>
            <a:r>
              <a:rPr lang="en-US" dirty="0"/>
              <a:t>23</a:t>
            </a:r>
            <a:endParaRPr lang="ru-RU" dirty="0"/>
          </a:p>
        </p:txBody>
      </p:sp>
      <p:sp>
        <p:nvSpPr>
          <p:cNvPr id="21" name="Нижний колонтитул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en-US" sz="1200" dirty="0"/>
              <a:t>Blind Typing</a:t>
            </a:r>
            <a:endParaRPr lang="ru-RU" sz="1200" dirty="0"/>
          </a:p>
        </p:txBody>
      </p:sp>
      <p:sp>
        <p:nvSpPr>
          <p:cNvPr id="22" name="Номер слайда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ru-RU" smtClean="0"/>
              <a:pPr rtl="0"/>
              <a:t>3</a:t>
            </a:fld>
            <a:endParaRPr lang="ru-RU"/>
          </a:p>
        </p:txBody>
      </p:sp>
      <p:sp>
        <p:nvSpPr>
          <p:cNvPr id="14" name="Текст 8">
            <a:extLst>
              <a:ext uri="{FF2B5EF4-FFF2-40B4-BE49-F238E27FC236}">
                <a16:creationId xmlns:a16="http://schemas.microsoft.com/office/drawing/2014/main" id="{5CDFD441-EDA1-439D-97D4-D9833B10D1E7}"/>
              </a:ext>
            </a:extLst>
          </p:cNvPr>
          <p:cNvSpPr txBox="1">
            <a:spLocks/>
          </p:cNvSpPr>
          <p:nvPr/>
        </p:nvSpPr>
        <p:spPr>
          <a:xfrm>
            <a:off x="5918447" y="5033874"/>
            <a:ext cx="5433204" cy="462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cs typeface="Arial" panose="020B0604020202020204" pitchFamily="34" charset="0"/>
              </a:rPr>
              <a:t>Автоматизация ввода</a:t>
            </a:r>
          </a:p>
        </p:txBody>
      </p:sp>
      <p:sp>
        <p:nvSpPr>
          <p:cNvPr id="15" name="Текст 9">
            <a:extLst>
              <a:ext uri="{FF2B5EF4-FFF2-40B4-BE49-F238E27FC236}">
                <a16:creationId xmlns:a16="http://schemas.microsoft.com/office/drawing/2014/main" id="{44958B63-B4DF-46E1-A439-07EEC08A5153}"/>
              </a:ext>
            </a:extLst>
          </p:cNvPr>
          <p:cNvSpPr txBox="1">
            <a:spLocks/>
          </p:cNvSpPr>
          <p:nvPr/>
        </p:nvSpPr>
        <p:spPr>
          <a:xfrm>
            <a:off x="5918021" y="5363298"/>
            <a:ext cx="5431971" cy="70696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b="0" i="0" dirty="0" err="1">
                <a:solidFill>
                  <a:srgbClr val="24292F"/>
                </a:solidFill>
                <a:effectLst/>
              </a:rPr>
              <a:t>Слепопечатание</a:t>
            </a:r>
            <a:r>
              <a:rPr lang="ru-RU" b="0" i="0" dirty="0">
                <a:solidFill>
                  <a:srgbClr val="24292F"/>
                </a:solidFill>
                <a:effectLst/>
              </a:rPr>
              <a:t> становится привычным и процедурным процессом, который позволяет более эффективно использовать клавиатуру и фокусироваться на более сложных задачах.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44941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9DE7F2-E890-4744-88DD-A75F5E3005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ru-RU" dirty="0"/>
              <a:t>Реализация проекта</a:t>
            </a:r>
          </a:p>
        </p:txBody>
      </p:sp>
    </p:spTree>
    <p:extLst>
      <p:ext uri="{BB962C8B-B14F-4D97-AF65-F5344CB8AC3E}">
        <p14:creationId xmlns:p14="http://schemas.microsoft.com/office/powerpoint/2010/main" val="707789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7D779DE4-CAEA-4617-897E-FEC9A2AC2D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91440" tIns="45720" rIns="91440" bIns="45720" rtlCol="0" anchor="ctr">
            <a:normAutofit lnSpcReduction="10000"/>
          </a:bodyPr>
          <a:lstStyle/>
          <a:p>
            <a:pPr rtl="0"/>
            <a:r>
              <a:rPr lang="ru-RU" dirty="0"/>
              <a:t>Окно приложения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5FF1291-56EB-4A7B-A198-1D91F9ECC5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/>
          <a:lstStyle/>
          <a:p>
            <a:pPr rtl="0"/>
            <a:r>
              <a:rPr lang="ru-RU" dirty="0"/>
              <a:t>Поле ввода текста в тесте скорости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184E21C-7534-4FB5-9709-F7D1A11034F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/>
          <a:lstStyle/>
          <a:p>
            <a:pPr rtl="0"/>
            <a:r>
              <a:rPr lang="ru-RU" dirty="0"/>
              <a:t>Анимации кнопок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5C594564-4FC6-401A-8586-44735EE819E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/>
          <a:lstStyle/>
          <a:p>
            <a:pPr rtl="0"/>
            <a:r>
              <a:rPr lang="ru-RU" dirty="0"/>
              <a:t>Работа с базой банных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D7EB25CA-DA83-483D-AF83-0001BDF2DE2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10087" y="1478151"/>
            <a:ext cx="5539095" cy="755669"/>
          </a:xfrm>
        </p:spPr>
        <p:txBody>
          <a:bodyPr rtlCol="0"/>
          <a:lstStyle/>
          <a:p>
            <a:pPr rtl="0"/>
            <a:r>
              <a:rPr lang="ru-RU" sz="1800" dirty="0"/>
              <a:t>Реализовано с помощью класса </a:t>
            </a:r>
            <a:r>
              <a:rPr lang="en-US" sz="1800" dirty="0" err="1"/>
              <a:t>QMainWindow</a:t>
            </a:r>
            <a:r>
              <a:rPr lang="ru-RU" sz="1800" dirty="0"/>
              <a:t> из библиотеки </a:t>
            </a:r>
            <a:r>
              <a:rPr lang="en-US" sz="1800" dirty="0"/>
              <a:t>PyQt5</a:t>
            </a:r>
            <a:endParaRPr lang="ru-RU" sz="1800" dirty="0"/>
          </a:p>
          <a:p>
            <a:pPr rtl="0"/>
            <a:endParaRPr lang="ru-RU" dirty="0"/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B46CE8C6-E12D-4A0D-8553-7FFA31941D5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67556" y="2582799"/>
            <a:ext cx="5539095" cy="755670"/>
          </a:xfrm>
        </p:spPr>
        <p:txBody>
          <a:bodyPr rtlCol="0">
            <a:normAutofit/>
          </a:bodyPr>
          <a:lstStyle/>
          <a:p>
            <a:pPr rtl="0"/>
            <a:r>
              <a:rPr lang="ru-RU" sz="1800" dirty="0"/>
              <a:t>Класс </a:t>
            </a:r>
            <a:r>
              <a:rPr lang="en-US" sz="1800" dirty="0" err="1"/>
              <a:t>LineEdit</a:t>
            </a:r>
            <a:r>
              <a:rPr lang="ru-RU" sz="1800" dirty="0"/>
              <a:t> унаследованное от </a:t>
            </a:r>
            <a:r>
              <a:rPr lang="en-US" sz="1800" dirty="0" err="1"/>
              <a:t>QLineEdit</a:t>
            </a:r>
            <a:r>
              <a:rPr lang="ru-RU" sz="1800" dirty="0"/>
              <a:t>, с </a:t>
            </a:r>
            <a:r>
              <a:rPr lang="ru-RU" sz="1800" dirty="0" err="1"/>
              <a:t>переопреденным</a:t>
            </a:r>
            <a:r>
              <a:rPr lang="ru-RU" sz="1800" dirty="0"/>
              <a:t> методом </a:t>
            </a:r>
            <a:r>
              <a:rPr lang="en-US" sz="1800" dirty="0" err="1"/>
              <a:t>keyPressEvent</a:t>
            </a:r>
            <a:endParaRPr lang="ru-RU" sz="1800" dirty="0"/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1C7D5285-85DF-4331-A6FA-1AE847CA47A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43241" y="3535531"/>
            <a:ext cx="5539095" cy="942894"/>
          </a:xfrm>
        </p:spPr>
        <p:txBody>
          <a:bodyPr rtlCol="0">
            <a:normAutofit/>
          </a:bodyPr>
          <a:lstStyle/>
          <a:p>
            <a:pPr rtl="0"/>
            <a:r>
              <a:rPr lang="ru-RU" sz="1800" dirty="0"/>
              <a:t>Отслеживание наведения и отведения, клика через методы у кнопок </a:t>
            </a:r>
            <a:r>
              <a:rPr lang="en-US" sz="1800" dirty="0" err="1"/>
              <a:t>enterEvent</a:t>
            </a:r>
            <a:r>
              <a:rPr lang="en-US" sz="1800" dirty="0"/>
              <a:t>, </a:t>
            </a:r>
            <a:r>
              <a:rPr lang="en-US" sz="1800" dirty="0" err="1"/>
              <a:t>leaveEvent</a:t>
            </a:r>
            <a:r>
              <a:rPr lang="en-US" sz="1800" dirty="0"/>
              <a:t> </a:t>
            </a:r>
            <a:r>
              <a:rPr lang="ru-RU" sz="1800" dirty="0"/>
              <a:t>и </a:t>
            </a:r>
            <a:r>
              <a:rPr lang="en-US" sz="1800" dirty="0"/>
              <a:t>clicked</a:t>
            </a:r>
            <a:r>
              <a:rPr lang="ru-RU" sz="1800" dirty="0"/>
              <a:t>.</a:t>
            </a:r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02D305EF-9A88-496B-BFC1-D589A01EE38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19752" y="4681102"/>
            <a:ext cx="5277812" cy="742045"/>
          </a:xfrm>
        </p:spPr>
        <p:txBody>
          <a:bodyPr rtlCol="0"/>
          <a:lstStyle/>
          <a:p>
            <a:pPr rtl="0"/>
            <a:r>
              <a:rPr lang="ru-RU" sz="1800" dirty="0"/>
              <a:t>Реализован с помощью языка </a:t>
            </a:r>
            <a:r>
              <a:rPr lang="en-US" sz="1800" dirty="0"/>
              <a:t>SQLite </a:t>
            </a:r>
            <a:r>
              <a:rPr lang="ru-RU" sz="1800" dirty="0"/>
              <a:t>и библиотеки </a:t>
            </a:r>
            <a:r>
              <a:rPr lang="en-US" sz="1800" dirty="0"/>
              <a:t>SQLite3</a:t>
            </a:r>
            <a:endParaRPr lang="ru-RU" sz="1800" dirty="0"/>
          </a:p>
          <a:p>
            <a:pPr rtl="0"/>
            <a:endParaRPr lang="ru-RU" dirty="0"/>
          </a:p>
        </p:txBody>
      </p:sp>
      <p:sp>
        <p:nvSpPr>
          <p:cNvPr id="11" name="Дата 10">
            <a:extLst>
              <a:ext uri="{FF2B5EF4-FFF2-40B4-BE49-F238E27FC236}">
                <a16:creationId xmlns:a16="http://schemas.microsoft.com/office/drawing/2014/main" id="{40BF6865-7FAE-4B56-A995-ADF1582DC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dirty="0"/>
              <a:t>2023</a:t>
            </a:r>
          </a:p>
        </p:txBody>
      </p:sp>
      <p:sp>
        <p:nvSpPr>
          <p:cNvPr id="80" name="Нижний колонтитул 79">
            <a:extLst>
              <a:ext uri="{FF2B5EF4-FFF2-40B4-BE49-F238E27FC236}">
                <a16:creationId xmlns:a16="http://schemas.microsoft.com/office/drawing/2014/main" id="{81398ED2-66DB-46EA-8D89-B07A5C039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 sz="1200" dirty="0"/>
              <a:t>Blind Typing</a:t>
            </a:r>
            <a:endParaRPr lang="ru-RU" sz="1200" dirty="0"/>
          </a:p>
        </p:txBody>
      </p:sp>
      <p:sp>
        <p:nvSpPr>
          <p:cNvPr id="13" name="Номер слайда 12">
            <a:extLst>
              <a:ext uri="{FF2B5EF4-FFF2-40B4-BE49-F238E27FC236}">
                <a16:creationId xmlns:a16="http://schemas.microsoft.com/office/drawing/2014/main" id="{E3984D70-BD95-4E1F-9725-902B5D74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ru-RU" smtClean="0"/>
              <a:pPr rtl="0"/>
              <a:t>5</a:t>
            </a:fld>
            <a:endParaRPr lang="ru-RU"/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3526DE98-9376-45A7-B558-970D0E7DEE2D}"/>
              </a:ext>
            </a:extLst>
          </p:cNvPr>
          <p:cNvCxnSpPr/>
          <p:nvPr/>
        </p:nvCxnSpPr>
        <p:spPr>
          <a:xfrm>
            <a:off x="4868884" y="5961413"/>
            <a:ext cx="15556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Текст 5">
            <a:extLst>
              <a:ext uri="{FF2B5EF4-FFF2-40B4-BE49-F238E27FC236}">
                <a16:creationId xmlns:a16="http://schemas.microsoft.com/office/drawing/2014/main" id="{F7A73020-8574-45CB-AE17-D518EEA22858}"/>
              </a:ext>
            </a:extLst>
          </p:cNvPr>
          <p:cNvSpPr txBox="1">
            <a:spLocks/>
          </p:cNvSpPr>
          <p:nvPr/>
        </p:nvSpPr>
        <p:spPr>
          <a:xfrm>
            <a:off x="2391682" y="5704238"/>
            <a:ext cx="2141764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cap="all" spc="15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Большое количество разделов</a:t>
            </a:r>
          </a:p>
        </p:txBody>
      </p:sp>
      <p:sp>
        <p:nvSpPr>
          <p:cNvPr id="21" name="Текст 9">
            <a:extLst>
              <a:ext uri="{FF2B5EF4-FFF2-40B4-BE49-F238E27FC236}">
                <a16:creationId xmlns:a16="http://schemas.microsoft.com/office/drawing/2014/main" id="{C2320CB5-6253-48F9-8B28-E9A11B1B2666}"/>
              </a:ext>
            </a:extLst>
          </p:cNvPr>
          <p:cNvSpPr txBox="1">
            <a:spLocks/>
          </p:cNvSpPr>
          <p:nvPr/>
        </p:nvSpPr>
        <p:spPr>
          <a:xfrm>
            <a:off x="6544734" y="5645632"/>
            <a:ext cx="5539095" cy="63156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800" dirty="0"/>
              <a:t>Класс </a:t>
            </a:r>
            <a:r>
              <a:rPr lang="en-US" sz="1800" dirty="0" err="1"/>
              <a:t>QStackedWidget</a:t>
            </a:r>
            <a:r>
              <a:rPr lang="en-US" sz="1800" dirty="0"/>
              <a:t> </a:t>
            </a:r>
            <a:r>
              <a:rPr lang="ru-RU" sz="1800" dirty="0"/>
              <a:t>и изменение его свойства </a:t>
            </a:r>
            <a:r>
              <a:rPr lang="en-US" sz="1800" dirty="0" err="1"/>
              <a:t>currentIndex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738561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9120" y="456325"/>
            <a:ext cx="8421688" cy="1325563"/>
          </a:xfrm>
        </p:spPr>
        <p:txBody>
          <a:bodyPr rtlCol="0">
            <a:normAutofit/>
          </a:bodyPr>
          <a:lstStyle/>
          <a:p>
            <a:pPr rtl="0"/>
            <a:r>
              <a:rPr lang="ru-RU" sz="3200" dirty="0"/>
              <a:t>Использованные библиотеки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112B089-A8F9-45B1-BE6E-EAC10163F0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9610" y="2381870"/>
            <a:ext cx="3255969" cy="823912"/>
          </a:xfrm>
        </p:spPr>
        <p:txBody>
          <a:bodyPr rtlCol="0"/>
          <a:lstStyle/>
          <a:p>
            <a:pPr rtl="0"/>
            <a:r>
              <a:rPr lang="ru-RU" sz="2400" dirty="0"/>
              <a:t>Визуальная часть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3565236"/>
            <a:ext cx="3287379" cy="226723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sz="1600" noProof="1"/>
              <a:t>PyQt5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sz="1600" noProof="1"/>
              <a:t>Qss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sz="1600" noProof="1"/>
              <a:t>.svg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sz="1600" noProof="1"/>
              <a:t>.ico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ru-RU" sz="1600" dirty="0"/>
              <a:t>А</a:t>
            </a:r>
            <a:r>
              <a:rPr lang="en-US" sz="1600" dirty="0"/>
              <a:t>uto-</a:t>
            </a:r>
            <a:r>
              <a:rPr lang="en-US" sz="1600" dirty="0" err="1"/>
              <a:t>py</a:t>
            </a:r>
            <a:r>
              <a:rPr lang="en-US" sz="1600" dirty="0"/>
              <a:t>-to-exe</a:t>
            </a:r>
            <a:endParaRPr lang="ru-RU" sz="1600" dirty="0"/>
          </a:p>
          <a:p>
            <a:pPr rtl="0"/>
            <a:endParaRPr lang="ru-RU" sz="1600" noProof="1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0FE22F9B-4BF8-41DC-8F1C-836B546E59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331856" y="2371007"/>
            <a:ext cx="3255970" cy="823912"/>
          </a:xfrm>
        </p:spPr>
        <p:txBody>
          <a:bodyPr rtlCol="0"/>
          <a:lstStyle/>
          <a:p>
            <a:pPr rtl="0"/>
            <a:r>
              <a:rPr lang="ru-RU" sz="2400" dirty="0"/>
              <a:t>Работа с базой данных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5E1C399-8F48-44F5-9461-3C89866D4C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331857" y="3565236"/>
            <a:ext cx="3212480" cy="2267237"/>
          </a:xfrm>
        </p:spPr>
        <p:txBody>
          <a:bodyPr rtlCol="0">
            <a:normAutofit/>
          </a:bodyPr>
          <a:lstStyle/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sz="1600" dirty="0"/>
              <a:t>SQLite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sz="1600" dirty="0"/>
              <a:t>SQL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sz="1600" dirty="0" err="1"/>
              <a:t>validate.validate.email</a:t>
            </a:r>
            <a:endParaRPr lang="en-US" sz="1600" dirty="0"/>
          </a:p>
          <a:p>
            <a:pPr marL="285750" indent="-285750" rtl="0">
              <a:buFont typeface="Arial" panose="020B0604020202020204" pitchFamily="34" charset="0"/>
              <a:buChar char="•"/>
            </a:pPr>
            <a:endParaRPr lang="ru-RU" sz="1600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CF515C5D-2CDB-4E66-B2B8-1451BC44247F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153400" y="2517979"/>
            <a:ext cx="3386670" cy="447275"/>
          </a:xfr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ru-RU" sz="2400" dirty="0"/>
              <a:t>Тест скорости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E92B9716-8D44-4864-8986-720957B34362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565236"/>
            <a:ext cx="3287379" cy="2267237"/>
          </a:xfrm>
        </p:spPr>
        <p:txBody>
          <a:bodyPr rtlCol="0">
            <a:normAutofit/>
          </a:bodyPr>
          <a:lstStyle/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sz="1600" noProof="1"/>
              <a:t>QTimer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sz="1600" noProof="1"/>
              <a:t>.nativeVirtualKey</a:t>
            </a:r>
            <a:endParaRPr lang="ru-RU" sz="1600" noProof="1"/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sz="1600" noProof="1"/>
              <a:t>random.choise</a:t>
            </a:r>
          </a:p>
          <a:p>
            <a:pPr rtl="0"/>
            <a:endParaRPr lang="ru-RU" sz="1600" dirty="0"/>
          </a:p>
          <a:p>
            <a:pPr rtl="0"/>
            <a:endParaRPr lang="ru-RU" sz="1600" dirty="0"/>
          </a:p>
        </p:txBody>
      </p:sp>
      <p:sp>
        <p:nvSpPr>
          <p:cNvPr id="9" name="Дата 8">
            <a:extLst>
              <a:ext uri="{FF2B5EF4-FFF2-40B4-BE49-F238E27FC236}">
                <a16:creationId xmlns:a16="http://schemas.microsoft.com/office/drawing/2014/main" id="{7B78F7A0-88C5-4940-B21C-099F472F3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dirty="0"/>
              <a:t>2023</a:t>
            </a:r>
          </a:p>
        </p:txBody>
      </p:sp>
      <p:sp>
        <p:nvSpPr>
          <p:cNvPr id="10" name="Нижний колонтитул 9">
            <a:extLst>
              <a:ext uri="{FF2B5EF4-FFF2-40B4-BE49-F238E27FC236}">
                <a16:creationId xmlns:a16="http://schemas.microsoft.com/office/drawing/2014/main" id="{D2186069-FC8E-433D-9BB4-942220CE8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 sz="1200" dirty="0"/>
              <a:t>Blind Typing</a:t>
            </a:r>
            <a:endParaRPr lang="ru-RU" sz="1200" dirty="0"/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ru-RU" smtClean="0"/>
              <a:pPr rtl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21178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163782"/>
            <a:ext cx="6775162" cy="742950"/>
          </a:xfrm>
        </p:spPr>
        <p:txBody>
          <a:bodyPr rtlCol="0">
            <a:normAutofit/>
          </a:bodyPr>
          <a:lstStyle/>
          <a:p>
            <a:pPr rtl="0"/>
            <a:r>
              <a:rPr lang="ru-RU" sz="3200" dirty="0"/>
              <a:t>ПРЕИМУЩЕСТВА ПРОДУКТА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3634FE-ADF0-4BC3-A0A9-447EA9DD0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2604654"/>
            <a:ext cx="5371234" cy="330661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ru-RU" sz="1800" dirty="0"/>
              <a:t>Красивый и удобный дизайн</a:t>
            </a:r>
            <a:r>
              <a:rPr lang="en-US" sz="1800" dirty="0"/>
              <a:t>;</a:t>
            </a:r>
            <a:endParaRPr lang="ru-RU" sz="1800" dirty="0"/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ru-RU" sz="1800" dirty="0"/>
              <a:t>Контроль прогресса в навыке слепопечатания</a:t>
            </a:r>
            <a:r>
              <a:rPr lang="en-US" sz="1800" dirty="0"/>
              <a:t>;</a:t>
            </a:r>
            <a:endParaRPr lang="ru-RU" sz="1800" dirty="0"/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ru-RU" sz="1800" dirty="0"/>
              <a:t>Приложение не нуждается в подключении у интернету</a:t>
            </a:r>
            <a:r>
              <a:rPr lang="en-US" sz="1800" dirty="0"/>
              <a:t>;</a:t>
            </a:r>
            <a:endParaRPr lang="ru-RU" sz="1800" dirty="0"/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ru-RU" sz="1800" dirty="0"/>
              <a:t>Подсказки при печати текста</a:t>
            </a:r>
            <a:r>
              <a:rPr lang="en-US" sz="1800" dirty="0"/>
              <a:t>;</a:t>
            </a:r>
            <a:endParaRPr lang="ru-RU" sz="1800" dirty="0"/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ru-RU" sz="1800" dirty="0"/>
              <a:t>Последовательное изменение сложности для людей, имеющих разные уровни слепопечатания</a:t>
            </a:r>
            <a:r>
              <a:rPr lang="en-US" sz="1800" dirty="0"/>
              <a:t>.</a:t>
            </a:r>
            <a:endParaRPr lang="ru-RU" sz="1800" dirty="0"/>
          </a:p>
          <a:p>
            <a:pPr marL="285750" indent="-285750" rtl="0"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C2ACA2A-6BBE-47CF-B76F-F56C9DBF7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dirty="0"/>
              <a:t>2023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96A095E-DB05-47EC-A2D5-47398A4A0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 sz="1200" dirty="0"/>
              <a:t>Blind Typing</a:t>
            </a:r>
            <a:endParaRPr lang="ru-RU" sz="1200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23C3221-5F04-4CA7-A86A-EEA8566A1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ru-RU" smtClean="0"/>
              <a:pPr rtl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46372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83D903-0734-40C6-A326-59CA91437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 опроса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3090549-360F-4514-8663-668FE41AF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ru-RU" noProof="0" dirty="0"/>
              <a:t>2023</a:t>
            </a:r>
          </a:p>
          <a:p>
            <a:pPr rtl="0"/>
            <a:endParaRPr lang="ru-RU" noProof="0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8379274-82CE-4DD9-81BE-5D2501D4F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/>
              <a:t>Blind Typing</a:t>
            </a:r>
            <a:endParaRPr lang="ru-RU" sz="1200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98E6F65-2863-45BC-9587-19D78AFFA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ru-RU" noProof="0" smtClean="0"/>
              <a:t>8</a:t>
            </a:fld>
            <a:endParaRPr lang="ru-RU" noProof="0"/>
          </a:p>
        </p:txBody>
      </p:sp>
      <p:graphicFrame>
        <p:nvGraphicFramePr>
          <p:cNvPr id="10" name="Таблица 9">
            <a:extLst>
              <a:ext uri="{FF2B5EF4-FFF2-40B4-BE49-F238E27FC236}">
                <a16:creationId xmlns:a16="http://schemas.microsoft.com/office/drawing/2014/main" id="{C9571C40-E6D2-40FD-8D37-7745DFD0C8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1224720"/>
              </p:ext>
            </p:extLst>
          </p:nvPr>
        </p:nvGraphicFramePr>
        <p:xfrm>
          <a:off x="410688" y="3926554"/>
          <a:ext cx="11512139" cy="142741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23140">
                  <a:extLst>
                    <a:ext uri="{9D8B030D-6E8A-4147-A177-3AD203B41FA5}">
                      <a16:colId xmlns:a16="http://schemas.microsoft.com/office/drawing/2014/main" val="1049422510"/>
                    </a:ext>
                  </a:extLst>
                </a:gridCol>
                <a:gridCol w="1620228">
                  <a:extLst>
                    <a:ext uri="{9D8B030D-6E8A-4147-A177-3AD203B41FA5}">
                      <a16:colId xmlns:a16="http://schemas.microsoft.com/office/drawing/2014/main" val="4094889679"/>
                    </a:ext>
                  </a:extLst>
                </a:gridCol>
                <a:gridCol w="1410467">
                  <a:extLst>
                    <a:ext uri="{9D8B030D-6E8A-4147-A177-3AD203B41FA5}">
                      <a16:colId xmlns:a16="http://schemas.microsoft.com/office/drawing/2014/main" val="1900527696"/>
                    </a:ext>
                  </a:extLst>
                </a:gridCol>
                <a:gridCol w="1707026">
                  <a:extLst>
                    <a:ext uri="{9D8B030D-6E8A-4147-A177-3AD203B41FA5}">
                      <a16:colId xmlns:a16="http://schemas.microsoft.com/office/drawing/2014/main" val="1088282419"/>
                    </a:ext>
                  </a:extLst>
                </a:gridCol>
                <a:gridCol w="1526198">
                  <a:extLst>
                    <a:ext uri="{9D8B030D-6E8A-4147-A177-3AD203B41FA5}">
                      <a16:colId xmlns:a16="http://schemas.microsoft.com/office/drawing/2014/main" val="3993294848"/>
                    </a:ext>
                  </a:extLst>
                </a:gridCol>
                <a:gridCol w="1591296">
                  <a:extLst>
                    <a:ext uri="{9D8B030D-6E8A-4147-A177-3AD203B41FA5}">
                      <a16:colId xmlns:a16="http://schemas.microsoft.com/office/drawing/2014/main" val="3761420054"/>
                    </a:ext>
                  </a:extLst>
                </a:gridCol>
                <a:gridCol w="979635">
                  <a:extLst>
                    <a:ext uri="{9D8B030D-6E8A-4147-A177-3AD203B41FA5}">
                      <a16:colId xmlns:a16="http://schemas.microsoft.com/office/drawing/2014/main" val="1973915110"/>
                    </a:ext>
                  </a:extLst>
                </a:gridCol>
                <a:gridCol w="1154149">
                  <a:extLst>
                    <a:ext uri="{9D8B030D-6E8A-4147-A177-3AD203B41FA5}">
                      <a16:colId xmlns:a16="http://schemas.microsoft.com/office/drawing/2014/main" val="1096585804"/>
                    </a:ext>
                  </a:extLst>
                </a:gridCol>
              </a:tblGrid>
              <a:tr h="110374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kern="0" dirty="0">
                          <a:solidFill>
                            <a:schemeClr val="tx1"/>
                          </a:solidFill>
                          <a:effectLst/>
                        </a:rPr>
                        <a:t>Средний начальный WPM</a:t>
                      </a:r>
                      <a:endParaRPr lang="ru-RU" sz="18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30825" marB="30825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kern="0" dirty="0">
                          <a:solidFill>
                            <a:schemeClr val="tx1"/>
                          </a:solidFill>
                          <a:effectLst/>
                        </a:rPr>
                        <a:t>Средний начальный CPM</a:t>
                      </a:r>
                      <a:endParaRPr lang="ru-RU" sz="18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30825" marB="30825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kern="0" dirty="0">
                          <a:solidFill>
                            <a:schemeClr val="tx1"/>
                          </a:solidFill>
                          <a:effectLst/>
                        </a:rPr>
                        <a:t>Средняя начальная точность</a:t>
                      </a:r>
                      <a:endParaRPr lang="ru-RU" sz="18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30825" marB="30825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kern="0" dirty="0">
                          <a:solidFill>
                            <a:schemeClr val="tx1"/>
                          </a:solidFill>
                          <a:effectLst/>
                        </a:rPr>
                        <a:t>Средний максимальный WPM</a:t>
                      </a:r>
                      <a:endParaRPr lang="ru-RU" sz="18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30825" marB="30825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kern="0" dirty="0">
                          <a:solidFill>
                            <a:schemeClr val="tx1"/>
                          </a:solidFill>
                          <a:effectLst/>
                        </a:rPr>
                        <a:t>Средний начальный CPM</a:t>
                      </a:r>
                      <a:endParaRPr lang="ru-RU" sz="18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30825" marB="30825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kern="0" dirty="0">
                          <a:solidFill>
                            <a:schemeClr val="tx1"/>
                          </a:solidFill>
                          <a:effectLst/>
                        </a:rPr>
                        <a:t>Средняя максимальная точность</a:t>
                      </a:r>
                      <a:endParaRPr lang="ru-RU" sz="18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0825" marB="30825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kern="0" dirty="0">
                          <a:solidFill>
                            <a:schemeClr val="tx1"/>
                          </a:solidFill>
                          <a:effectLst/>
                        </a:rPr>
                        <a:t>Среднее количество тестов</a:t>
                      </a:r>
                      <a:endParaRPr lang="ru-RU" sz="18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30825" marB="30825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kern="0" dirty="0">
                          <a:solidFill>
                            <a:schemeClr val="tx1"/>
                          </a:solidFill>
                          <a:effectLst/>
                        </a:rPr>
                        <a:t>Среднее увеличение скорости печати</a:t>
                      </a:r>
                      <a:endParaRPr lang="ru-RU" sz="18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0825" marB="30825" anchor="b"/>
                </a:tc>
                <a:extLst>
                  <a:ext uri="{0D108BD9-81ED-4DB2-BD59-A6C34878D82A}">
                    <a16:rowId xmlns:a16="http://schemas.microsoft.com/office/drawing/2014/main" val="96735641"/>
                  </a:ext>
                </a:extLst>
              </a:tr>
              <a:tr h="323665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kern="0" dirty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ru-RU" sz="18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30825" marB="30825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kern="0" dirty="0">
                          <a:effectLst/>
                        </a:rPr>
                        <a:t>156</a:t>
                      </a:r>
                      <a:endParaRPr lang="ru-RU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30825" marB="30825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kern="0" dirty="0">
                          <a:effectLst/>
                        </a:rPr>
                        <a:t>90</a:t>
                      </a:r>
                      <a:endParaRPr lang="ru-RU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30825" marB="30825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kern="0" dirty="0">
                          <a:effectLst/>
                        </a:rPr>
                        <a:t>37</a:t>
                      </a:r>
                      <a:endParaRPr lang="ru-RU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30825" marB="30825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kern="0" dirty="0">
                          <a:effectLst/>
                        </a:rPr>
                        <a:t>211</a:t>
                      </a:r>
                      <a:endParaRPr lang="ru-RU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30825" marB="30825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kern="0">
                          <a:effectLst/>
                        </a:rPr>
                        <a:t>89</a:t>
                      </a:r>
                      <a:endParaRPr lang="ru-RU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30825" marB="30825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kern="0">
                          <a:effectLst/>
                        </a:rPr>
                        <a:t>81</a:t>
                      </a:r>
                      <a:endParaRPr lang="ru-RU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30825" marB="30825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kern="0" dirty="0">
                          <a:effectLst/>
                        </a:rPr>
                        <a:t>25</a:t>
                      </a:r>
                      <a:endParaRPr lang="ru-RU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30825" marB="30825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54113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0789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7CA3060D-29C1-448F-95A2-8AEFB51F7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2442945"/>
            <a:ext cx="3464132" cy="1325563"/>
          </a:xfrm>
        </p:spPr>
        <p:txBody>
          <a:bodyPr/>
          <a:lstStyle/>
          <a:p>
            <a:r>
              <a:rPr lang="ru-RU" dirty="0"/>
              <a:t>Демонстрация проекта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741A826-2748-47DF-860A-D985B5D29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ru-RU" noProof="0" dirty="0"/>
              <a:t>2023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EDD1BB9-1018-4C92-BBEA-75CF2AC16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/>
              <a:t>Blind Typing</a:t>
            </a:r>
            <a:endParaRPr lang="ru-RU" sz="1200" dirty="0"/>
          </a:p>
          <a:p>
            <a:pPr rtl="0"/>
            <a:endParaRPr lang="ru-RU" noProof="0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2FC67B9-D6EE-4949-A33D-5E745FB99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ru-RU" noProof="0" smtClean="0"/>
              <a:t>9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347108774"/>
      </p:ext>
    </p:extLst>
  </p:cSld>
  <p:clrMapOvr>
    <a:masterClrMapping/>
  </p:clrMapOvr>
</p:sld>
</file>

<file path=ppt/theme/theme1.xml><?xml version="1.0" encoding="utf-8"?>
<a:theme xmlns:a="http://schemas.openxmlformats.org/drawingml/2006/main" name="Одиночная линия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419045_TF22318419_Win32" id="{2A0A4826-E134-4E39-AB34-372E04BE17B3}" vid="{5D3708CC-AB2D-4043-A4D9-C2522E420099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5BA3906-9696-4247-AC0D-DD5C26B2A70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2D446390-8521-40A2-A462-EA068123BED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1E84A1C-2814-43A7-9448-348326113A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246</TotalTime>
  <Words>543</Words>
  <Application>Microsoft Office PowerPoint</Application>
  <PresentationFormat>Широкоэкранный</PresentationFormat>
  <Paragraphs>118</Paragraphs>
  <Slides>12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Calibri</vt:lpstr>
      <vt:lpstr>Tenorite</vt:lpstr>
      <vt:lpstr>Одиночная линия</vt:lpstr>
      <vt:lpstr>Blind Typing</vt:lpstr>
      <vt:lpstr>Введение</vt:lpstr>
      <vt:lpstr>Преимущества слепопечатания</vt:lpstr>
      <vt:lpstr>Реализация проекта</vt:lpstr>
      <vt:lpstr>Презентация PowerPoint</vt:lpstr>
      <vt:lpstr>Использованные библиотеки</vt:lpstr>
      <vt:lpstr>ПРЕИМУЩЕСТВА ПРОДУКТА</vt:lpstr>
      <vt:lpstr>Результаты опроса</vt:lpstr>
      <vt:lpstr>Демонстрация проекта</vt:lpstr>
      <vt:lpstr>Планы на будущее</vt:lpstr>
      <vt:lpstr>Итоги</vt:lpstr>
      <vt:lpstr>Скачать приложение можете здесь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Blind Typing</dc:title>
  <dc:creator>Professional</dc:creator>
  <cp:lastModifiedBy>Professional</cp:lastModifiedBy>
  <cp:revision>19</cp:revision>
  <dcterms:created xsi:type="dcterms:W3CDTF">2023-11-14T08:46:27Z</dcterms:created>
  <dcterms:modified xsi:type="dcterms:W3CDTF">2023-11-26T10:18:45Z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