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8" d="100"/>
          <a:sy n="98"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3/21/2018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3/21/2018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3/21/2018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3/21/2018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FC3D-9CB7-4082-8851-80152C591ACC}"/>
              </a:ext>
            </a:extLst>
          </p:cNvPr>
          <p:cNvSpPr>
            <a:spLocks noGrp="1"/>
          </p:cNvSpPr>
          <p:nvPr>
            <p:ph type="ctrTitle"/>
          </p:nvPr>
        </p:nvSpPr>
        <p:spPr/>
        <p:txBody>
          <a:bodyPr/>
          <a:lstStyle/>
          <a:p>
            <a:r>
              <a:rPr lang="en-US" dirty="0"/>
              <a:t>Basic Data Analysis </a:t>
            </a:r>
          </a:p>
        </p:txBody>
      </p:sp>
      <p:sp>
        <p:nvSpPr>
          <p:cNvPr id="3" name="Subtitle 2">
            <a:extLst>
              <a:ext uri="{FF2B5EF4-FFF2-40B4-BE49-F238E27FC236}">
                <a16:creationId xmlns:a16="http://schemas.microsoft.com/office/drawing/2014/main" id="{F4201003-F411-4EB0-8615-A4CD3EE42E1B}"/>
              </a:ext>
            </a:extLst>
          </p:cNvPr>
          <p:cNvSpPr>
            <a:spLocks noGrp="1"/>
          </p:cNvSpPr>
          <p:nvPr>
            <p:ph type="subTitle" idx="1"/>
          </p:nvPr>
        </p:nvSpPr>
        <p:spPr/>
        <p:txBody>
          <a:bodyPr/>
          <a:lstStyle/>
          <a:p>
            <a:r>
              <a:rPr lang="en-US" dirty="0"/>
              <a:t>Final Project Presentation by Kristy Bloxham</a:t>
            </a:r>
          </a:p>
        </p:txBody>
      </p:sp>
    </p:spTree>
    <p:extLst>
      <p:ext uri="{BB962C8B-B14F-4D97-AF65-F5344CB8AC3E}">
        <p14:creationId xmlns:p14="http://schemas.microsoft.com/office/powerpoint/2010/main" val="341539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C542-AD90-49AC-938F-DD276176B80C}"/>
              </a:ext>
            </a:extLst>
          </p:cNvPr>
          <p:cNvSpPr>
            <a:spLocks noGrp="1"/>
          </p:cNvSpPr>
          <p:nvPr>
            <p:ph type="title"/>
          </p:nvPr>
        </p:nvSpPr>
        <p:spPr/>
        <p:txBody>
          <a:bodyPr/>
          <a:lstStyle/>
          <a:p>
            <a:r>
              <a:rPr lang="en-US" dirty="0"/>
              <a:t>Foot and Mouth Disease Study</a:t>
            </a:r>
          </a:p>
        </p:txBody>
      </p:sp>
      <p:sp>
        <p:nvSpPr>
          <p:cNvPr id="3" name="Content Placeholder 2">
            <a:extLst>
              <a:ext uri="{FF2B5EF4-FFF2-40B4-BE49-F238E27FC236}">
                <a16:creationId xmlns:a16="http://schemas.microsoft.com/office/drawing/2014/main" id="{0A6701D2-8729-4527-963D-034FA5E8273F}"/>
              </a:ext>
            </a:extLst>
          </p:cNvPr>
          <p:cNvSpPr>
            <a:spLocks noGrp="1"/>
          </p:cNvSpPr>
          <p:nvPr>
            <p:ph idx="1"/>
          </p:nvPr>
        </p:nvSpPr>
        <p:spPr/>
        <p:txBody>
          <a:bodyPr/>
          <a:lstStyle/>
          <a:p>
            <a:r>
              <a:rPr lang="en-US" dirty="0"/>
              <a:t>An analysis of the sample size required to study Foot and Mouth disease in sheep at Bryce National Park found:</a:t>
            </a:r>
          </a:p>
          <a:p>
            <a:pPr lvl="1"/>
            <a:r>
              <a:rPr lang="en-US" dirty="0"/>
              <a:t>Researchers must observe 510 sheep to show significance</a:t>
            </a:r>
          </a:p>
          <a:p>
            <a:pPr lvl="1"/>
            <a:r>
              <a:rPr lang="en-US" dirty="0"/>
              <a:t>Approximate time to observe this many sheep is:</a:t>
            </a:r>
          </a:p>
          <a:p>
            <a:pPr lvl="2"/>
            <a:r>
              <a:rPr lang="en-US" dirty="0"/>
              <a:t>One week for Yellowstone</a:t>
            </a:r>
          </a:p>
          <a:p>
            <a:pPr lvl="2"/>
            <a:r>
              <a:rPr lang="en-US" dirty="0"/>
              <a:t>Approximately 2 weeks for Bryce National Park</a:t>
            </a:r>
          </a:p>
          <a:p>
            <a:pPr lvl="1"/>
            <a:endParaRPr lang="en-US" dirty="0"/>
          </a:p>
        </p:txBody>
      </p:sp>
    </p:spTree>
    <p:extLst>
      <p:ext uri="{BB962C8B-B14F-4D97-AF65-F5344CB8AC3E}">
        <p14:creationId xmlns:p14="http://schemas.microsoft.com/office/powerpoint/2010/main" val="165454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3B59-6861-454C-9BC8-36FCB41E0980}"/>
              </a:ext>
            </a:extLst>
          </p:cNvPr>
          <p:cNvSpPr>
            <a:spLocks noGrp="1"/>
          </p:cNvSpPr>
          <p:nvPr>
            <p:ph type="title"/>
          </p:nvPr>
        </p:nvSpPr>
        <p:spPr/>
        <p:txBody>
          <a:bodyPr/>
          <a:lstStyle/>
          <a:p>
            <a:r>
              <a:rPr lang="en-US" dirty="0"/>
              <a:t>Description of Data in </a:t>
            </a:r>
            <a:r>
              <a:rPr lang="en-US" dirty="0" err="1"/>
              <a:t>Species_info</a:t>
            </a:r>
            <a:endParaRPr lang="en-US" dirty="0"/>
          </a:p>
        </p:txBody>
      </p:sp>
      <p:sp>
        <p:nvSpPr>
          <p:cNvPr id="3" name="Content Placeholder 2">
            <a:extLst>
              <a:ext uri="{FF2B5EF4-FFF2-40B4-BE49-F238E27FC236}">
                <a16:creationId xmlns:a16="http://schemas.microsoft.com/office/drawing/2014/main" id="{DDEA8046-37BB-41B1-91B7-C25171C8B7B8}"/>
              </a:ext>
            </a:extLst>
          </p:cNvPr>
          <p:cNvSpPr>
            <a:spLocks noGrp="1"/>
          </p:cNvSpPr>
          <p:nvPr>
            <p:ph idx="1"/>
          </p:nvPr>
        </p:nvSpPr>
        <p:spPr/>
        <p:txBody>
          <a:bodyPr/>
          <a:lstStyle/>
          <a:p>
            <a:r>
              <a:rPr lang="en-US" dirty="0"/>
              <a:t>This dataset contains the following categories of data:</a:t>
            </a:r>
          </a:p>
          <a:p>
            <a:pPr lvl="1"/>
            <a:r>
              <a:rPr lang="en-US" dirty="0"/>
              <a:t>Category-Describes what type of species</a:t>
            </a:r>
          </a:p>
          <a:p>
            <a:pPr lvl="2"/>
            <a:r>
              <a:rPr lang="en-US" dirty="0"/>
              <a:t>Mammal, Reptile, Amphibian, Fish, Vascular Plan or Nonvascular plant</a:t>
            </a:r>
          </a:p>
          <a:p>
            <a:pPr lvl="1"/>
            <a:r>
              <a:rPr lang="en-US" dirty="0"/>
              <a:t>Scientific Name of each species</a:t>
            </a:r>
          </a:p>
          <a:p>
            <a:pPr lvl="1"/>
            <a:r>
              <a:rPr lang="en-US" dirty="0"/>
              <a:t>Common Name of each species</a:t>
            </a:r>
          </a:p>
          <a:p>
            <a:pPr lvl="1"/>
            <a:r>
              <a:rPr lang="en-US" dirty="0"/>
              <a:t>Protected Species Status</a:t>
            </a:r>
          </a:p>
          <a:p>
            <a:pPr lvl="2"/>
            <a:r>
              <a:rPr lang="en-US" dirty="0"/>
              <a:t>Species of Concern, Endangered, Threatened, In Recovery, or Non Protected</a:t>
            </a:r>
          </a:p>
        </p:txBody>
      </p:sp>
    </p:spTree>
    <p:extLst>
      <p:ext uri="{BB962C8B-B14F-4D97-AF65-F5344CB8AC3E}">
        <p14:creationId xmlns:p14="http://schemas.microsoft.com/office/powerpoint/2010/main" val="186943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Findings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Of the 7 categories of species the following observations were found:</a:t>
            </a:r>
          </a:p>
          <a:p>
            <a:endParaRPr lang="en-US" dirty="0"/>
          </a:p>
          <a:p>
            <a:endParaRPr lang="en-US" dirty="0"/>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A48C1371-B93C-4191-AF10-1359E73BBF27}"/>
              </a:ext>
            </a:extLst>
          </p:cNvPr>
          <p:cNvGraphicFramePr>
            <a:graphicFrameLocks noGrp="1"/>
          </p:cNvGraphicFramePr>
          <p:nvPr>
            <p:extLst>
              <p:ext uri="{D42A27DB-BD31-4B8C-83A1-F6EECF244321}">
                <p14:modId xmlns:p14="http://schemas.microsoft.com/office/powerpoint/2010/main" val="2883584511"/>
              </p:ext>
            </p:extLst>
          </p:nvPr>
        </p:nvGraphicFramePr>
        <p:xfrm>
          <a:off x="1484671" y="2635045"/>
          <a:ext cx="8203380" cy="2621737"/>
        </p:xfrm>
        <a:graphic>
          <a:graphicData uri="http://schemas.openxmlformats.org/drawingml/2006/table">
            <a:tbl>
              <a:tblPr firstRow="1" bandRow="1">
                <a:tableStyleId>{5C22544A-7EE6-4342-B048-85BDC9FD1C3A}</a:tableStyleId>
              </a:tblPr>
              <a:tblGrid>
                <a:gridCol w="4101690">
                  <a:extLst>
                    <a:ext uri="{9D8B030D-6E8A-4147-A177-3AD203B41FA5}">
                      <a16:colId xmlns:a16="http://schemas.microsoft.com/office/drawing/2014/main" val="2320951763"/>
                    </a:ext>
                  </a:extLst>
                </a:gridCol>
                <a:gridCol w="4101690">
                  <a:extLst>
                    <a:ext uri="{9D8B030D-6E8A-4147-A177-3AD203B41FA5}">
                      <a16:colId xmlns:a16="http://schemas.microsoft.com/office/drawing/2014/main" val="327073898"/>
                    </a:ext>
                  </a:extLst>
                </a:gridCol>
              </a:tblGrid>
              <a:tr h="431957">
                <a:tc>
                  <a:txBody>
                    <a:bodyPr/>
                    <a:lstStyle/>
                    <a:p>
                      <a:r>
                        <a:rPr lang="en-US" dirty="0"/>
                        <a:t>Conservation Status</a:t>
                      </a:r>
                    </a:p>
                  </a:txBody>
                  <a:tcPr/>
                </a:tc>
                <a:tc>
                  <a:txBody>
                    <a:bodyPr/>
                    <a:lstStyle/>
                    <a:p>
                      <a:r>
                        <a:rPr lang="en-US" dirty="0"/>
                        <a:t>Number Identified</a:t>
                      </a:r>
                    </a:p>
                  </a:txBody>
                  <a:tcPr/>
                </a:tc>
                <a:extLst>
                  <a:ext uri="{0D108BD9-81ED-4DB2-BD59-A6C34878D82A}">
                    <a16:rowId xmlns:a16="http://schemas.microsoft.com/office/drawing/2014/main" val="3172340193"/>
                  </a:ext>
                </a:extLst>
              </a:tr>
              <a:tr h="437956">
                <a:tc>
                  <a:txBody>
                    <a:bodyPr/>
                    <a:lstStyle/>
                    <a:p>
                      <a:r>
                        <a:rPr lang="en-US" dirty="0"/>
                        <a:t>Endangered</a:t>
                      </a:r>
                    </a:p>
                  </a:txBody>
                  <a:tcPr/>
                </a:tc>
                <a:tc>
                  <a:txBody>
                    <a:bodyPr/>
                    <a:lstStyle/>
                    <a:p>
                      <a:r>
                        <a:rPr lang="en-US" dirty="0"/>
                        <a:t>15</a:t>
                      </a:r>
                    </a:p>
                  </a:txBody>
                  <a:tcPr/>
                </a:tc>
                <a:extLst>
                  <a:ext uri="{0D108BD9-81ED-4DB2-BD59-A6C34878D82A}">
                    <a16:rowId xmlns:a16="http://schemas.microsoft.com/office/drawing/2014/main" val="3777263558"/>
                  </a:ext>
                </a:extLst>
              </a:tr>
              <a:tr h="437956">
                <a:tc>
                  <a:txBody>
                    <a:bodyPr/>
                    <a:lstStyle/>
                    <a:p>
                      <a:r>
                        <a:rPr lang="en-US" dirty="0"/>
                        <a:t>In Recovery</a:t>
                      </a:r>
                    </a:p>
                  </a:txBody>
                  <a:tcPr/>
                </a:tc>
                <a:tc>
                  <a:txBody>
                    <a:bodyPr/>
                    <a:lstStyle/>
                    <a:p>
                      <a:r>
                        <a:rPr lang="en-US" dirty="0"/>
                        <a:t>4</a:t>
                      </a:r>
                    </a:p>
                  </a:txBody>
                  <a:tcPr/>
                </a:tc>
                <a:extLst>
                  <a:ext uri="{0D108BD9-81ED-4DB2-BD59-A6C34878D82A}">
                    <a16:rowId xmlns:a16="http://schemas.microsoft.com/office/drawing/2014/main" val="3359192370"/>
                  </a:ext>
                </a:extLst>
              </a:tr>
              <a:tr h="437956">
                <a:tc>
                  <a:txBody>
                    <a:bodyPr/>
                    <a:lstStyle/>
                    <a:p>
                      <a:r>
                        <a:rPr lang="en-US" dirty="0"/>
                        <a:t>No Intervention</a:t>
                      </a:r>
                    </a:p>
                  </a:txBody>
                  <a:tcPr/>
                </a:tc>
                <a:tc>
                  <a:txBody>
                    <a:bodyPr/>
                    <a:lstStyle/>
                    <a:p>
                      <a:r>
                        <a:rPr lang="en-US" dirty="0"/>
                        <a:t>5363</a:t>
                      </a:r>
                    </a:p>
                  </a:txBody>
                  <a:tcPr/>
                </a:tc>
                <a:extLst>
                  <a:ext uri="{0D108BD9-81ED-4DB2-BD59-A6C34878D82A}">
                    <a16:rowId xmlns:a16="http://schemas.microsoft.com/office/drawing/2014/main" val="1747472714"/>
                  </a:ext>
                </a:extLst>
              </a:tr>
              <a:tr h="437956">
                <a:tc>
                  <a:txBody>
                    <a:bodyPr/>
                    <a:lstStyle/>
                    <a:p>
                      <a:r>
                        <a:rPr lang="en-US" dirty="0"/>
                        <a:t>Species of Concern</a:t>
                      </a:r>
                    </a:p>
                  </a:txBody>
                  <a:tcPr/>
                </a:tc>
                <a:tc>
                  <a:txBody>
                    <a:bodyPr/>
                    <a:lstStyle/>
                    <a:p>
                      <a:r>
                        <a:rPr lang="en-US" dirty="0"/>
                        <a:t>151</a:t>
                      </a:r>
                    </a:p>
                  </a:txBody>
                  <a:tcPr/>
                </a:tc>
                <a:extLst>
                  <a:ext uri="{0D108BD9-81ED-4DB2-BD59-A6C34878D82A}">
                    <a16:rowId xmlns:a16="http://schemas.microsoft.com/office/drawing/2014/main" val="3981676565"/>
                  </a:ext>
                </a:extLst>
              </a:tr>
              <a:tr h="437956">
                <a:tc>
                  <a:txBody>
                    <a:bodyPr/>
                    <a:lstStyle/>
                    <a:p>
                      <a:r>
                        <a:rPr lang="en-US" dirty="0"/>
                        <a:t>Threatened</a:t>
                      </a:r>
                    </a:p>
                  </a:txBody>
                  <a:tcPr/>
                </a:tc>
                <a:tc>
                  <a:txBody>
                    <a:bodyPr/>
                    <a:lstStyle/>
                    <a:p>
                      <a:r>
                        <a:rPr lang="en-US" dirty="0"/>
                        <a:t>10</a:t>
                      </a:r>
                    </a:p>
                  </a:txBody>
                  <a:tcPr/>
                </a:tc>
                <a:extLst>
                  <a:ext uri="{0D108BD9-81ED-4DB2-BD59-A6C34878D82A}">
                    <a16:rowId xmlns:a16="http://schemas.microsoft.com/office/drawing/2014/main" val="2777949486"/>
                  </a:ext>
                </a:extLst>
              </a:tr>
            </a:tbl>
          </a:graphicData>
        </a:graphic>
      </p:graphicFrame>
    </p:spTree>
    <p:extLst>
      <p:ext uri="{BB962C8B-B14F-4D97-AF65-F5344CB8AC3E}">
        <p14:creationId xmlns:p14="http://schemas.microsoft.com/office/powerpoint/2010/main" val="249703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Findings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Of the 7 categories of species the following observations were found:</a:t>
            </a:r>
          </a:p>
          <a:p>
            <a:endParaRPr lang="en-US" dirty="0"/>
          </a:p>
          <a:p>
            <a:endParaRPr lang="en-US" dirty="0"/>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screenshot of a cell phone&#10;&#10;Description generated with very high confidence">
            <a:extLst>
              <a:ext uri="{FF2B5EF4-FFF2-40B4-BE49-F238E27FC236}">
                <a16:creationId xmlns:a16="http://schemas.microsoft.com/office/drawing/2014/main" id="{8DFA501C-4EEA-4C08-B9FB-169C9E64642B}"/>
              </a:ext>
            </a:extLst>
          </p:cNvPr>
          <p:cNvPicPr>
            <a:picLocks noChangeAspect="1"/>
          </p:cNvPicPr>
          <p:nvPr/>
        </p:nvPicPr>
        <p:blipFill>
          <a:blip r:embed="rId2"/>
          <a:stretch>
            <a:fillRect/>
          </a:stretch>
        </p:blipFill>
        <p:spPr>
          <a:xfrm>
            <a:off x="2291803" y="2455880"/>
            <a:ext cx="7097115" cy="3381847"/>
          </a:xfrm>
          <a:prstGeom prst="rect">
            <a:avLst/>
          </a:prstGeom>
        </p:spPr>
      </p:pic>
    </p:spTree>
    <p:extLst>
      <p:ext uri="{BB962C8B-B14F-4D97-AF65-F5344CB8AC3E}">
        <p14:creationId xmlns:p14="http://schemas.microsoft.com/office/powerpoint/2010/main" val="99642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Findings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Of the 7 categories of species the following observations were found:</a:t>
            </a:r>
          </a:p>
          <a:p>
            <a:endParaRPr lang="en-US" dirty="0"/>
          </a:p>
          <a:p>
            <a:endParaRPr lang="en-US" dirty="0"/>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3945AE10-1E76-469E-880F-BE405C1AFCE4}"/>
              </a:ext>
            </a:extLst>
          </p:cNvPr>
          <p:cNvGraphicFramePr>
            <a:graphicFrameLocks noGrp="1"/>
          </p:cNvGraphicFramePr>
          <p:nvPr>
            <p:extLst>
              <p:ext uri="{D42A27DB-BD31-4B8C-83A1-F6EECF244321}">
                <p14:modId xmlns:p14="http://schemas.microsoft.com/office/powerpoint/2010/main" val="1334358225"/>
              </p:ext>
            </p:extLst>
          </p:nvPr>
        </p:nvGraphicFramePr>
        <p:xfrm>
          <a:off x="1520723" y="2843434"/>
          <a:ext cx="8128000"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40398152"/>
                    </a:ext>
                  </a:extLst>
                </a:gridCol>
                <a:gridCol w="1915105">
                  <a:extLst>
                    <a:ext uri="{9D8B030D-6E8A-4147-A177-3AD203B41FA5}">
                      <a16:colId xmlns:a16="http://schemas.microsoft.com/office/drawing/2014/main" val="3555392793"/>
                    </a:ext>
                  </a:extLst>
                </a:gridCol>
                <a:gridCol w="1740310">
                  <a:extLst>
                    <a:ext uri="{9D8B030D-6E8A-4147-A177-3AD203B41FA5}">
                      <a16:colId xmlns:a16="http://schemas.microsoft.com/office/drawing/2014/main" val="2044764041"/>
                    </a:ext>
                  </a:extLst>
                </a:gridCol>
                <a:gridCol w="1763252">
                  <a:extLst>
                    <a:ext uri="{9D8B030D-6E8A-4147-A177-3AD203B41FA5}">
                      <a16:colId xmlns:a16="http://schemas.microsoft.com/office/drawing/2014/main" val="103872474"/>
                    </a:ext>
                  </a:extLst>
                </a:gridCol>
              </a:tblGrid>
              <a:tr h="370840">
                <a:tc>
                  <a:txBody>
                    <a:bodyPr/>
                    <a:lstStyle/>
                    <a:p>
                      <a:r>
                        <a:rPr lang="en-US" dirty="0"/>
                        <a:t>Category</a:t>
                      </a:r>
                    </a:p>
                  </a:txBody>
                  <a:tcPr/>
                </a:tc>
                <a:tc>
                  <a:txBody>
                    <a:bodyPr/>
                    <a:lstStyle/>
                    <a:p>
                      <a:r>
                        <a:rPr lang="en-US" dirty="0"/>
                        <a:t>Not-Protected</a:t>
                      </a:r>
                    </a:p>
                  </a:txBody>
                  <a:tcPr/>
                </a:tc>
                <a:tc>
                  <a:txBody>
                    <a:bodyPr/>
                    <a:lstStyle/>
                    <a:p>
                      <a:r>
                        <a:rPr lang="en-US" dirty="0"/>
                        <a:t>Protected</a:t>
                      </a:r>
                    </a:p>
                  </a:txBody>
                  <a:tcPr/>
                </a:tc>
                <a:tc>
                  <a:txBody>
                    <a:bodyPr/>
                    <a:lstStyle/>
                    <a:p>
                      <a:r>
                        <a:rPr lang="en-US" dirty="0"/>
                        <a:t>Percentage</a:t>
                      </a:r>
                    </a:p>
                  </a:txBody>
                  <a:tcPr/>
                </a:tc>
                <a:extLst>
                  <a:ext uri="{0D108BD9-81ED-4DB2-BD59-A6C34878D82A}">
                    <a16:rowId xmlns:a16="http://schemas.microsoft.com/office/drawing/2014/main" val="957196620"/>
                  </a:ext>
                </a:extLst>
              </a:tr>
              <a:tr h="370840">
                <a:tc>
                  <a:txBody>
                    <a:bodyPr/>
                    <a:lstStyle/>
                    <a:p>
                      <a:r>
                        <a:rPr lang="en-US" dirty="0"/>
                        <a:t>Amphibian</a:t>
                      </a:r>
                    </a:p>
                  </a:txBody>
                  <a:tcPr/>
                </a:tc>
                <a:tc>
                  <a:txBody>
                    <a:bodyPr/>
                    <a:lstStyle/>
                    <a:p>
                      <a:r>
                        <a:rPr lang="en-US" dirty="0"/>
                        <a:t>72</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188102472"/>
                  </a:ext>
                </a:extLst>
              </a:tr>
              <a:tr h="370840">
                <a:tc>
                  <a:txBody>
                    <a:bodyPr/>
                    <a:lstStyle/>
                    <a:p>
                      <a:r>
                        <a:rPr lang="en-US" dirty="0"/>
                        <a:t>Bird</a:t>
                      </a:r>
                    </a:p>
                  </a:txBody>
                  <a:tcPr/>
                </a:tc>
                <a:tc>
                  <a:txBody>
                    <a:bodyPr/>
                    <a:lstStyle/>
                    <a:p>
                      <a:r>
                        <a:rPr lang="en-US" dirty="0"/>
                        <a:t>413</a:t>
                      </a:r>
                    </a:p>
                  </a:txBody>
                  <a:tcPr/>
                </a:tc>
                <a:tc>
                  <a:txBody>
                    <a:bodyPr/>
                    <a:lstStyle/>
                    <a:p>
                      <a:r>
                        <a:rPr lang="en-US" dirty="0"/>
                        <a:t>75</a:t>
                      </a:r>
                    </a:p>
                  </a:txBody>
                  <a:tcPr/>
                </a:tc>
                <a:tc>
                  <a:txBody>
                    <a:bodyPr/>
                    <a:lstStyle/>
                    <a:p>
                      <a:r>
                        <a:rPr lang="en-US" dirty="0"/>
                        <a:t>15</a:t>
                      </a:r>
                    </a:p>
                  </a:txBody>
                  <a:tcPr/>
                </a:tc>
                <a:extLst>
                  <a:ext uri="{0D108BD9-81ED-4DB2-BD59-A6C34878D82A}">
                    <a16:rowId xmlns:a16="http://schemas.microsoft.com/office/drawing/2014/main" val="80262276"/>
                  </a:ext>
                </a:extLst>
              </a:tr>
              <a:tr h="370840">
                <a:tc>
                  <a:txBody>
                    <a:bodyPr/>
                    <a:lstStyle/>
                    <a:p>
                      <a:r>
                        <a:rPr lang="en-US" dirty="0"/>
                        <a:t>Fish</a:t>
                      </a:r>
                    </a:p>
                  </a:txBody>
                  <a:tcPr/>
                </a:tc>
                <a:tc>
                  <a:txBody>
                    <a:bodyPr/>
                    <a:lstStyle/>
                    <a:p>
                      <a:r>
                        <a:rPr lang="en-US" dirty="0"/>
                        <a:t>115</a:t>
                      </a:r>
                    </a:p>
                  </a:txBody>
                  <a:tcPr/>
                </a:tc>
                <a:tc>
                  <a:txBody>
                    <a:bodyPr/>
                    <a:lstStyle/>
                    <a:p>
                      <a:r>
                        <a:rPr lang="en-US" dirty="0"/>
                        <a:t>11</a:t>
                      </a:r>
                    </a:p>
                  </a:txBody>
                  <a:tcPr/>
                </a:tc>
                <a:tc>
                  <a:txBody>
                    <a:bodyPr/>
                    <a:lstStyle/>
                    <a:p>
                      <a:r>
                        <a:rPr lang="en-US" dirty="0"/>
                        <a:t>8</a:t>
                      </a:r>
                    </a:p>
                  </a:txBody>
                  <a:tcPr/>
                </a:tc>
                <a:extLst>
                  <a:ext uri="{0D108BD9-81ED-4DB2-BD59-A6C34878D82A}">
                    <a16:rowId xmlns:a16="http://schemas.microsoft.com/office/drawing/2014/main" val="2383759105"/>
                  </a:ext>
                </a:extLst>
              </a:tr>
              <a:tr h="370840">
                <a:tc>
                  <a:txBody>
                    <a:bodyPr/>
                    <a:lstStyle/>
                    <a:p>
                      <a:r>
                        <a:rPr lang="en-US" dirty="0"/>
                        <a:t>Mammal</a:t>
                      </a:r>
                    </a:p>
                  </a:txBody>
                  <a:tcPr/>
                </a:tc>
                <a:tc>
                  <a:txBody>
                    <a:bodyPr/>
                    <a:lstStyle/>
                    <a:p>
                      <a:r>
                        <a:rPr lang="en-US" dirty="0"/>
                        <a:t>146</a:t>
                      </a:r>
                    </a:p>
                  </a:txBody>
                  <a:tcPr/>
                </a:tc>
                <a:tc>
                  <a:txBody>
                    <a:bodyPr/>
                    <a:lstStyle/>
                    <a:p>
                      <a:r>
                        <a:rPr lang="en-US" dirty="0"/>
                        <a:t>30</a:t>
                      </a:r>
                    </a:p>
                  </a:txBody>
                  <a:tcPr/>
                </a:tc>
                <a:tc>
                  <a:txBody>
                    <a:bodyPr/>
                    <a:lstStyle/>
                    <a:p>
                      <a:r>
                        <a:rPr lang="en-US" dirty="0"/>
                        <a:t>17</a:t>
                      </a:r>
                    </a:p>
                  </a:txBody>
                  <a:tcPr/>
                </a:tc>
                <a:extLst>
                  <a:ext uri="{0D108BD9-81ED-4DB2-BD59-A6C34878D82A}">
                    <a16:rowId xmlns:a16="http://schemas.microsoft.com/office/drawing/2014/main" val="876376189"/>
                  </a:ext>
                </a:extLst>
              </a:tr>
              <a:tr h="370840">
                <a:tc>
                  <a:txBody>
                    <a:bodyPr/>
                    <a:lstStyle/>
                    <a:p>
                      <a:r>
                        <a:rPr lang="en-US" dirty="0"/>
                        <a:t>Nonvascular Plant</a:t>
                      </a:r>
                    </a:p>
                  </a:txBody>
                  <a:tcPr/>
                </a:tc>
                <a:tc>
                  <a:txBody>
                    <a:bodyPr/>
                    <a:lstStyle/>
                    <a:p>
                      <a:r>
                        <a:rPr lang="en-US" dirty="0"/>
                        <a:t>328</a:t>
                      </a:r>
                    </a:p>
                  </a:txBody>
                  <a:tcPr/>
                </a:tc>
                <a:tc>
                  <a:txBody>
                    <a:bodyPr/>
                    <a:lstStyle/>
                    <a:p>
                      <a:r>
                        <a:rPr lang="en-US" dirty="0"/>
                        <a:t>5</a:t>
                      </a:r>
                    </a:p>
                  </a:txBody>
                  <a:tcPr/>
                </a:tc>
                <a:tc>
                  <a:txBody>
                    <a:bodyPr/>
                    <a:lstStyle/>
                    <a:p>
                      <a:r>
                        <a:rPr lang="en-US" dirty="0"/>
                        <a:t>1.5</a:t>
                      </a:r>
                    </a:p>
                  </a:txBody>
                  <a:tcPr/>
                </a:tc>
                <a:extLst>
                  <a:ext uri="{0D108BD9-81ED-4DB2-BD59-A6C34878D82A}">
                    <a16:rowId xmlns:a16="http://schemas.microsoft.com/office/drawing/2014/main" val="2697486829"/>
                  </a:ext>
                </a:extLst>
              </a:tr>
              <a:tr h="370840">
                <a:tc>
                  <a:txBody>
                    <a:bodyPr/>
                    <a:lstStyle/>
                    <a:p>
                      <a:r>
                        <a:rPr lang="en-US" dirty="0"/>
                        <a:t>Reptile</a:t>
                      </a:r>
                    </a:p>
                  </a:txBody>
                  <a:tcPr/>
                </a:tc>
                <a:tc>
                  <a:txBody>
                    <a:bodyPr/>
                    <a:lstStyle/>
                    <a:p>
                      <a:r>
                        <a:rPr lang="en-US" dirty="0"/>
                        <a:t>73</a:t>
                      </a:r>
                    </a:p>
                  </a:txBody>
                  <a:tcPr/>
                </a:tc>
                <a:tc>
                  <a:txBody>
                    <a:bodyPr/>
                    <a:lstStyle/>
                    <a:p>
                      <a:r>
                        <a:rPr lang="en-US" dirty="0"/>
                        <a:t>5</a:t>
                      </a:r>
                    </a:p>
                  </a:txBody>
                  <a:tcPr/>
                </a:tc>
                <a:tc>
                  <a:txBody>
                    <a:bodyPr/>
                    <a:lstStyle/>
                    <a:p>
                      <a:r>
                        <a:rPr lang="en-US" dirty="0"/>
                        <a:t>6.4</a:t>
                      </a:r>
                    </a:p>
                  </a:txBody>
                  <a:tcPr/>
                </a:tc>
                <a:extLst>
                  <a:ext uri="{0D108BD9-81ED-4DB2-BD59-A6C34878D82A}">
                    <a16:rowId xmlns:a16="http://schemas.microsoft.com/office/drawing/2014/main" val="2458911920"/>
                  </a:ext>
                </a:extLst>
              </a:tr>
              <a:tr h="370840">
                <a:tc>
                  <a:txBody>
                    <a:bodyPr/>
                    <a:lstStyle/>
                    <a:p>
                      <a:r>
                        <a:rPr lang="en-US" dirty="0"/>
                        <a:t>Vascular Plant</a:t>
                      </a:r>
                    </a:p>
                  </a:txBody>
                  <a:tcPr/>
                </a:tc>
                <a:tc>
                  <a:txBody>
                    <a:bodyPr/>
                    <a:lstStyle/>
                    <a:p>
                      <a:r>
                        <a:rPr lang="en-US" dirty="0"/>
                        <a:t>4216</a:t>
                      </a:r>
                    </a:p>
                  </a:txBody>
                  <a:tcPr/>
                </a:tc>
                <a:tc>
                  <a:txBody>
                    <a:bodyPr/>
                    <a:lstStyle/>
                    <a:p>
                      <a:r>
                        <a:rPr lang="en-US" dirty="0"/>
                        <a:t>46</a:t>
                      </a:r>
                    </a:p>
                  </a:txBody>
                  <a:tcPr/>
                </a:tc>
                <a:tc>
                  <a:txBody>
                    <a:bodyPr/>
                    <a:lstStyle/>
                    <a:p>
                      <a:r>
                        <a:rPr lang="en-US" dirty="0"/>
                        <a:t>1</a:t>
                      </a:r>
                    </a:p>
                  </a:txBody>
                  <a:tcPr/>
                </a:tc>
                <a:extLst>
                  <a:ext uri="{0D108BD9-81ED-4DB2-BD59-A6C34878D82A}">
                    <a16:rowId xmlns:a16="http://schemas.microsoft.com/office/drawing/2014/main" val="470963551"/>
                  </a:ext>
                </a:extLst>
              </a:tr>
            </a:tbl>
          </a:graphicData>
        </a:graphic>
      </p:graphicFrame>
    </p:spTree>
    <p:extLst>
      <p:ext uri="{BB962C8B-B14F-4D97-AF65-F5344CB8AC3E}">
        <p14:creationId xmlns:p14="http://schemas.microsoft.com/office/powerpoint/2010/main" val="377327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Findings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Are some species more likely to be endangered than others:</a:t>
            </a:r>
          </a:p>
          <a:p>
            <a:endParaRPr lang="en-US" dirty="0"/>
          </a:p>
          <a:p>
            <a:pPr lvl="1"/>
            <a:r>
              <a:rPr lang="en-US" dirty="0"/>
              <a:t>We found that there was not a significant difference between whether Mammals and Birds were protected.</a:t>
            </a:r>
          </a:p>
          <a:p>
            <a:pPr lvl="1"/>
            <a:endParaRPr lang="en-US" dirty="0"/>
          </a:p>
          <a:p>
            <a:pPr lvl="1"/>
            <a:r>
              <a:rPr lang="en-US" dirty="0"/>
              <a:t>We did find a significant difference between Mammals and Reptiles as Mammals are much more likely to be protected.</a:t>
            </a:r>
          </a:p>
          <a:p>
            <a:pPr lvl="1"/>
            <a:endParaRPr lang="en-US" dirty="0"/>
          </a:p>
          <a:p>
            <a:pPr lvl="1"/>
            <a:r>
              <a:rPr lang="en-US" dirty="0"/>
              <a:t>We also found that there was no significant difference between animals and plant as to whether they would be protected or not.</a:t>
            </a:r>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30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Findings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Are some species more likely to be endangered than others:</a:t>
            </a:r>
          </a:p>
          <a:p>
            <a:endParaRPr lang="en-US" dirty="0"/>
          </a:p>
          <a:p>
            <a:pPr lvl="1"/>
            <a:r>
              <a:rPr lang="en-US" dirty="0"/>
              <a:t>We found that there was not a significant difference between whether Mammals and Birds were protected.</a:t>
            </a:r>
          </a:p>
          <a:p>
            <a:pPr lvl="1"/>
            <a:endParaRPr lang="en-US" dirty="0"/>
          </a:p>
          <a:p>
            <a:pPr lvl="1"/>
            <a:r>
              <a:rPr lang="en-US" dirty="0"/>
              <a:t>We did find a significant difference between Mammals and Reptiles as Mammals are much more likely to be protected.</a:t>
            </a:r>
          </a:p>
          <a:p>
            <a:pPr lvl="1"/>
            <a:endParaRPr lang="en-US" dirty="0"/>
          </a:p>
          <a:p>
            <a:pPr lvl="1"/>
            <a:r>
              <a:rPr lang="en-US" dirty="0"/>
              <a:t>We also found that there was no significant difference between animals and plant as to whether they would be protected or not.</a:t>
            </a:r>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807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AD5E-AC2B-449F-ADBE-A6BAF55FC4F8}"/>
              </a:ext>
            </a:extLst>
          </p:cNvPr>
          <p:cNvSpPr>
            <a:spLocks noGrp="1"/>
          </p:cNvSpPr>
          <p:nvPr>
            <p:ph type="title"/>
          </p:nvPr>
        </p:nvSpPr>
        <p:spPr/>
        <p:txBody>
          <a:bodyPr/>
          <a:lstStyle/>
          <a:p>
            <a:r>
              <a:rPr lang="en-US" dirty="0"/>
              <a:t>Endangered Species Recommendations</a:t>
            </a:r>
          </a:p>
        </p:txBody>
      </p:sp>
      <p:sp>
        <p:nvSpPr>
          <p:cNvPr id="3" name="Content Placeholder 2">
            <a:extLst>
              <a:ext uri="{FF2B5EF4-FFF2-40B4-BE49-F238E27FC236}">
                <a16:creationId xmlns:a16="http://schemas.microsoft.com/office/drawing/2014/main" id="{DC7E7936-82FA-48C8-B791-1B2E12C9001A}"/>
              </a:ext>
            </a:extLst>
          </p:cNvPr>
          <p:cNvSpPr>
            <a:spLocks noGrp="1"/>
          </p:cNvSpPr>
          <p:nvPr>
            <p:ph idx="1"/>
          </p:nvPr>
        </p:nvSpPr>
        <p:spPr/>
        <p:txBody>
          <a:bodyPr/>
          <a:lstStyle/>
          <a:p>
            <a:r>
              <a:rPr lang="en-US" dirty="0"/>
              <a:t>Due to the fact that Mammals and Birds are significantly more likely to be on an endangered list before any other species, vigilance should be used in watching these species for problems before they become significant.</a:t>
            </a:r>
          </a:p>
        </p:txBody>
      </p:sp>
      <p:sp>
        <p:nvSpPr>
          <p:cNvPr id="4" name="Rectangle 1">
            <a:extLst>
              <a:ext uri="{FF2B5EF4-FFF2-40B4-BE49-F238E27FC236}">
                <a16:creationId xmlns:a16="http://schemas.microsoft.com/office/drawing/2014/main" id="{08EA0E05-5A83-4CCF-985D-1EC9CC470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6AFF10D-EC62-40AF-9503-08B3419989E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inherit"/>
              </a:rPr>
              <a:t>conservation_status scientific_name 0 Endangered 15 1 In Recovery 4 2 No Intervention 5363 3 Species of Concern 151 4 Threatened 10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70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7A3F-A808-4751-9525-CAAB4660091D}"/>
              </a:ext>
            </a:extLst>
          </p:cNvPr>
          <p:cNvSpPr>
            <a:spLocks noGrp="1"/>
          </p:cNvSpPr>
          <p:nvPr>
            <p:ph type="title"/>
          </p:nvPr>
        </p:nvSpPr>
        <p:spPr/>
        <p:txBody>
          <a:bodyPr>
            <a:normAutofit fontScale="90000"/>
          </a:bodyPr>
          <a:lstStyle/>
          <a:p>
            <a:r>
              <a:rPr lang="en-US" dirty="0"/>
              <a:t>Sheep Observations in National Parks</a:t>
            </a:r>
          </a:p>
        </p:txBody>
      </p:sp>
      <p:pic>
        <p:nvPicPr>
          <p:cNvPr id="6" name="Content Placeholder 5" descr="A screenshot of a cell phone&#10;&#10;Description generated with high confidence">
            <a:extLst>
              <a:ext uri="{FF2B5EF4-FFF2-40B4-BE49-F238E27FC236}">
                <a16:creationId xmlns:a16="http://schemas.microsoft.com/office/drawing/2014/main" id="{73B5D6F9-43A0-4326-B5D2-FFB873097A72}"/>
              </a:ext>
            </a:extLst>
          </p:cNvPr>
          <p:cNvPicPr>
            <a:picLocks noGrp="1" noChangeAspect="1"/>
          </p:cNvPicPr>
          <p:nvPr>
            <p:ph idx="1"/>
          </p:nvPr>
        </p:nvPicPr>
        <p:blipFill>
          <a:blip r:embed="rId2"/>
          <a:stretch>
            <a:fillRect/>
          </a:stretch>
        </p:blipFill>
        <p:spPr>
          <a:xfrm>
            <a:off x="838200" y="2066267"/>
            <a:ext cx="6711950" cy="2258740"/>
          </a:xfrm>
        </p:spPr>
      </p:pic>
      <p:sp>
        <p:nvSpPr>
          <p:cNvPr id="4" name="Text Placeholder 3">
            <a:extLst>
              <a:ext uri="{FF2B5EF4-FFF2-40B4-BE49-F238E27FC236}">
                <a16:creationId xmlns:a16="http://schemas.microsoft.com/office/drawing/2014/main" id="{50DAD1B0-EB4E-46A5-89BB-383AA46315C1}"/>
              </a:ext>
            </a:extLst>
          </p:cNvPr>
          <p:cNvSpPr>
            <a:spLocks noGrp="1"/>
          </p:cNvSpPr>
          <p:nvPr>
            <p:ph type="body" sz="half" idx="2"/>
          </p:nvPr>
        </p:nvSpPr>
        <p:spPr/>
        <p:txBody>
          <a:bodyPr/>
          <a:lstStyle/>
          <a:p>
            <a:r>
              <a:rPr lang="en-US" dirty="0"/>
              <a:t>Data presented indicating the number of sheep observations per national park.</a:t>
            </a:r>
          </a:p>
        </p:txBody>
      </p:sp>
    </p:spTree>
    <p:extLst>
      <p:ext uri="{BB962C8B-B14F-4D97-AF65-F5344CB8AC3E}">
        <p14:creationId xmlns:p14="http://schemas.microsoft.com/office/powerpoint/2010/main" val="25609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42</TotalTime>
  <Words>727</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Century Gothic</vt:lpstr>
      <vt:lpstr>inherit</vt:lpstr>
      <vt:lpstr>Wingdings</vt:lpstr>
      <vt:lpstr>Wood Type</vt:lpstr>
      <vt:lpstr>Basic Data Analysis </vt:lpstr>
      <vt:lpstr>Description of Data in Species_info</vt:lpstr>
      <vt:lpstr>Endangered Species Findings</vt:lpstr>
      <vt:lpstr>Endangered Species Findings</vt:lpstr>
      <vt:lpstr>Endangered Species Findings</vt:lpstr>
      <vt:lpstr>Endangered Species Findings</vt:lpstr>
      <vt:lpstr>Endangered Species Findings</vt:lpstr>
      <vt:lpstr>Endangered Species Recommendations</vt:lpstr>
      <vt:lpstr>Sheep Observations in National Parks</vt:lpstr>
      <vt:lpstr>Foot and Mouth Disease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Analysis</dc:title>
  <dc:creator>Kristy Bloxham</dc:creator>
  <cp:lastModifiedBy>Kristy Bloxham</cp:lastModifiedBy>
  <cp:revision>5</cp:revision>
  <dcterms:created xsi:type="dcterms:W3CDTF">2018-03-21T20:57:18Z</dcterms:created>
  <dcterms:modified xsi:type="dcterms:W3CDTF">2018-03-21T21:39:56Z</dcterms:modified>
</cp:coreProperties>
</file>