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3" r:id="rId3"/>
    <p:sldId id="290" r:id="rId4"/>
    <p:sldId id="291" r:id="rId5"/>
    <p:sldId id="292" r:id="rId6"/>
    <p:sldId id="258" r:id="rId7"/>
    <p:sldId id="259" r:id="rId8"/>
    <p:sldId id="261" r:id="rId9"/>
    <p:sldId id="282" r:id="rId10"/>
    <p:sldId id="263" r:id="rId11"/>
    <p:sldId id="264" r:id="rId12"/>
    <p:sldId id="265" r:id="rId13"/>
    <p:sldId id="266" r:id="rId14"/>
    <p:sldId id="267" r:id="rId15"/>
    <p:sldId id="284" r:id="rId16"/>
    <p:sldId id="285" r:id="rId17"/>
    <p:sldId id="286" r:id="rId18"/>
    <p:sldId id="289" r:id="rId19"/>
    <p:sldId id="287" r:id="rId20"/>
    <p:sldId id="268" r:id="rId21"/>
    <p:sldId id="269" r:id="rId22"/>
    <p:sldId id="280" r:id="rId23"/>
    <p:sldId id="281" r:id="rId24"/>
    <p:sldId id="270" r:id="rId25"/>
    <p:sldId id="279" r:id="rId26"/>
    <p:sldId id="271" r:id="rId27"/>
    <p:sldId id="272" r:id="rId28"/>
    <p:sldId id="274" r:id="rId29"/>
    <p:sldId id="273" r:id="rId30"/>
    <p:sldId id="275" r:id="rId31"/>
    <p:sldId id="283" r:id="rId32"/>
    <p:sldId id="276" r:id="rId33"/>
    <p:sldId id="277" r:id="rId34"/>
    <p:sldId id="27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64" d="100"/>
          <a:sy n="64" d="100"/>
        </p:scale>
        <p:origin x="7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8886-2C56-40AB-98B5-D23911F4FD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5D3EAD-3B51-4204-9330-FEC63141CE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E53C0-2681-4FD6-B1BD-B5F02243125C}"/>
              </a:ext>
            </a:extLst>
          </p:cNvPr>
          <p:cNvSpPr>
            <a:spLocks noGrp="1"/>
          </p:cNvSpPr>
          <p:nvPr>
            <p:ph type="dt" sz="half" idx="10"/>
          </p:nvPr>
        </p:nvSpPr>
        <p:spPr/>
        <p:txBody>
          <a:bodyPr/>
          <a:lstStyle/>
          <a:p>
            <a:fld id="{983DB680-E355-40C3-B332-2D13E396093F}" type="datetimeFigureOut">
              <a:rPr lang="en-US" smtClean="0"/>
              <a:t>9/8/2017</a:t>
            </a:fld>
            <a:endParaRPr lang="en-US"/>
          </a:p>
        </p:txBody>
      </p:sp>
      <p:sp>
        <p:nvSpPr>
          <p:cNvPr id="5" name="Footer Placeholder 4">
            <a:extLst>
              <a:ext uri="{FF2B5EF4-FFF2-40B4-BE49-F238E27FC236}">
                <a16:creationId xmlns:a16="http://schemas.microsoft.com/office/drawing/2014/main" id="{0E12CD5F-2401-497C-B1A9-E0C208020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FDA69-7A9D-4E6D-BD3A-9C0D0DFC0551}"/>
              </a:ext>
            </a:extLst>
          </p:cNvPr>
          <p:cNvSpPr>
            <a:spLocks noGrp="1"/>
          </p:cNvSpPr>
          <p:nvPr>
            <p:ph type="sldNum" sz="quarter" idx="12"/>
          </p:nvPr>
        </p:nvSpPr>
        <p:spPr/>
        <p:txBody>
          <a:bodyPr/>
          <a:lstStyle/>
          <a:p>
            <a:fld id="{7B62FCDD-B8B2-4BD1-B244-0CCE505EA30F}" type="slidenum">
              <a:rPr lang="en-US" smtClean="0"/>
              <a:t>‹#›</a:t>
            </a:fld>
            <a:endParaRPr lang="en-US"/>
          </a:p>
        </p:txBody>
      </p:sp>
    </p:spTree>
    <p:extLst>
      <p:ext uri="{BB962C8B-B14F-4D97-AF65-F5344CB8AC3E}">
        <p14:creationId xmlns:p14="http://schemas.microsoft.com/office/powerpoint/2010/main" val="378801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8BBF4-AC4A-4898-A900-FC6283708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071C10-C778-4284-87F8-69540FD530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C298C7-6A04-4060-ACBA-1E0CAEC0CD19}"/>
              </a:ext>
            </a:extLst>
          </p:cNvPr>
          <p:cNvSpPr>
            <a:spLocks noGrp="1"/>
          </p:cNvSpPr>
          <p:nvPr>
            <p:ph type="dt" sz="half" idx="10"/>
          </p:nvPr>
        </p:nvSpPr>
        <p:spPr/>
        <p:txBody>
          <a:bodyPr/>
          <a:lstStyle/>
          <a:p>
            <a:fld id="{983DB680-E355-40C3-B332-2D13E396093F}" type="datetimeFigureOut">
              <a:rPr lang="en-US" smtClean="0"/>
              <a:t>9/8/2017</a:t>
            </a:fld>
            <a:endParaRPr lang="en-US"/>
          </a:p>
        </p:txBody>
      </p:sp>
      <p:sp>
        <p:nvSpPr>
          <p:cNvPr id="5" name="Footer Placeholder 4">
            <a:extLst>
              <a:ext uri="{FF2B5EF4-FFF2-40B4-BE49-F238E27FC236}">
                <a16:creationId xmlns:a16="http://schemas.microsoft.com/office/drawing/2014/main" id="{E87CC661-9C11-423C-A331-479BFBFE8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F024B-9E6D-4330-9FF6-5C33B336121A}"/>
              </a:ext>
            </a:extLst>
          </p:cNvPr>
          <p:cNvSpPr>
            <a:spLocks noGrp="1"/>
          </p:cNvSpPr>
          <p:nvPr>
            <p:ph type="sldNum" sz="quarter" idx="12"/>
          </p:nvPr>
        </p:nvSpPr>
        <p:spPr/>
        <p:txBody>
          <a:bodyPr/>
          <a:lstStyle/>
          <a:p>
            <a:fld id="{7B62FCDD-B8B2-4BD1-B244-0CCE505EA30F}" type="slidenum">
              <a:rPr lang="en-US" smtClean="0"/>
              <a:t>‹#›</a:t>
            </a:fld>
            <a:endParaRPr lang="en-US"/>
          </a:p>
        </p:txBody>
      </p:sp>
    </p:spTree>
    <p:extLst>
      <p:ext uri="{BB962C8B-B14F-4D97-AF65-F5344CB8AC3E}">
        <p14:creationId xmlns:p14="http://schemas.microsoft.com/office/powerpoint/2010/main" val="2055349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257A43-0213-4E6F-A31D-F373CDD1D2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A8FD9D-B2FF-4510-B9E1-2ACA80D994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603D0-E649-46C7-9EAF-50CF83F11464}"/>
              </a:ext>
            </a:extLst>
          </p:cNvPr>
          <p:cNvSpPr>
            <a:spLocks noGrp="1"/>
          </p:cNvSpPr>
          <p:nvPr>
            <p:ph type="dt" sz="half" idx="10"/>
          </p:nvPr>
        </p:nvSpPr>
        <p:spPr/>
        <p:txBody>
          <a:bodyPr/>
          <a:lstStyle/>
          <a:p>
            <a:fld id="{983DB680-E355-40C3-B332-2D13E396093F}" type="datetimeFigureOut">
              <a:rPr lang="en-US" smtClean="0"/>
              <a:t>9/8/2017</a:t>
            </a:fld>
            <a:endParaRPr lang="en-US"/>
          </a:p>
        </p:txBody>
      </p:sp>
      <p:sp>
        <p:nvSpPr>
          <p:cNvPr id="5" name="Footer Placeholder 4">
            <a:extLst>
              <a:ext uri="{FF2B5EF4-FFF2-40B4-BE49-F238E27FC236}">
                <a16:creationId xmlns:a16="http://schemas.microsoft.com/office/drawing/2014/main" id="{41064108-9C6D-4198-AB2D-FAF84D303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7AA24-E27A-49F4-A6FA-1909D634717F}"/>
              </a:ext>
            </a:extLst>
          </p:cNvPr>
          <p:cNvSpPr>
            <a:spLocks noGrp="1"/>
          </p:cNvSpPr>
          <p:nvPr>
            <p:ph type="sldNum" sz="quarter" idx="12"/>
          </p:nvPr>
        </p:nvSpPr>
        <p:spPr/>
        <p:txBody>
          <a:bodyPr/>
          <a:lstStyle/>
          <a:p>
            <a:fld id="{7B62FCDD-B8B2-4BD1-B244-0CCE505EA30F}" type="slidenum">
              <a:rPr lang="en-US" smtClean="0"/>
              <a:t>‹#›</a:t>
            </a:fld>
            <a:endParaRPr lang="en-US"/>
          </a:p>
        </p:txBody>
      </p:sp>
    </p:spTree>
    <p:extLst>
      <p:ext uri="{BB962C8B-B14F-4D97-AF65-F5344CB8AC3E}">
        <p14:creationId xmlns:p14="http://schemas.microsoft.com/office/powerpoint/2010/main" val="946243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715E5EA3-7F83-4EF7-9193-595F3FA4C9C2}" type="slidenum">
              <a:rPr lang="en-US"/>
              <a:pPr>
                <a:defRPr/>
              </a:pPr>
              <a:t>‹#›</a:t>
            </a:fld>
            <a:endParaRPr lang="en-US"/>
          </a:p>
        </p:txBody>
      </p:sp>
    </p:spTree>
    <p:extLst>
      <p:ext uri="{BB962C8B-B14F-4D97-AF65-F5344CB8AC3E}">
        <p14:creationId xmlns:p14="http://schemas.microsoft.com/office/powerpoint/2010/main" val="3397699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7600" y="1600201"/>
            <a:ext cx="5384800" cy="4525963"/>
          </a:xfrm>
        </p:spPr>
        <p:txBody>
          <a:bodyPr rtlCol="0">
            <a:normAutofit/>
          </a:bodyPr>
          <a:lstStyle/>
          <a:p>
            <a:pPr lvl="0"/>
            <a:endParaRPr lang="en-US" noProof="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0DE0125-9EEF-4E02-9F5C-DBB49A52E007}" type="slidenum">
              <a:rPr lang="en-US"/>
              <a:pPr>
                <a:defRPr/>
              </a:pPr>
              <a:t>‹#›</a:t>
            </a:fld>
            <a:endParaRPr lang="en-US"/>
          </a:p>
        </p:txBody>
      </p:sp>
    </p:spTree>
    <p:extLst>
      <p:ext uri="{BB962C8B-B14F-4D97-AF65-F5344CB8AC3E}">
        <p14:creationId xmlns:p14="http://schemas.microsoft.com/office/powerpoint/2010/main" val="3347819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EF5BECB3-9CA3-4B0D-8714-5141121CDC07}" type="slidenum">
              <a:rPr lang="en-US"/>
              <a:pPr>
                <a:defRPr/>
              </a:pPr>
              <a:t>‹#›</a:t>
            </a:fld>
            <a:endParaRPr lang="en-US"/>
          </a:p>
        </p:txBody>
      </p:sp>
    </p:spTree>
    <p:extLst>
      <p:ext uri="{BB962C8B-B14F-4D97-AF65-F5344CB8AC3E}">
        <p14:creationId xmlns:p14="http://schemas.microsoft.com/office/powerpoint/2010/main" val="3428899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rtlCol="0">
            <a:normAutofit/>
          </a:bodyPr>
          <a:lstStyle/>
          <a:p>
            <a:pPr lvl="0"/>
            <a:endParaRPr 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13F51A6-2740-499B-B2CD-35C3D762935D}" type="slidenum">
              <a:rPr lang="en-US"/>
              <a:pPr>
                <a:defRPr/>
              </a:pPr>
              <a:t>‹#›</a:t>
            </a:fld>
            <a:endParaRPr lang="en-US"/>
          </a:p>
        </p:txBody>
      </p:sp>
    </p:spTree>
    <p:extLst>
      <p:ext uri="{BB962C8B-B14F-4D97-AF65-F5344CB8AC3E}">
        <p14:creationId xmlns:p14="http://schemas.microsoft.com/office/powerpoint/2010/main" val="358091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D2FF-86FE-4876-980A-F74A791D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C57ED4-B580-4ECE-831B-15DFECAC4F0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E1AACD-0E26-4AFA-875E-3EC5FB8DA747}"/>
              </a:ext>
            </a:extLst>
          </p:cNvPr>
          <p:cNvSpPr>
            <a:spLocks noGrp="1"/>
          </p:cNvSpPr>
          <p:nvPr>
            <p:ph type="dt" sz="half" idx="10"/>
          </p:nvPr>
        </p:nvSpPr>
        <p:spPr/>
        <p:txBody>
          <a:bodyPr/>
          <a:lstStyle/>
          <a:p>
            <a:fld id="{983DB680-E355-40C3-B332-2D13E396093F}" type="datetimeFigureOut">
              <a:rPr lang="en-US" smtClean="0"/>
              <a:t>9/8/2017</a:t>
            </a:fld>
            <a:endParaRPr lang="en-US"/>
          </a:p>
        </p:txBody>
      </p:sp>
      <p:sp>
        <p:nvSpPr>
          <p:cNvPr id="5" name="Footer Placeholder 4">
            <a:extLst>
              <a:ext uri="{FF2B5EF4-FFF2-40B4-BE49-F238E27FC236}">
                <a16:creationId xmlns:a16="http://schemas.microsoft.com/office/drawing/2014/main" id="{30CDB286-BE64-4A3F-9316-28EBCBF0A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7C649-0F8B-4FF3-803A-0BE3A36D763D}"/>
              </a:ext>
            </a:extLst>
          </p:cNvPr>
          <p:cNvSpPr>
            <a:spLocks noGrp="1"/>
          </p:cNvSpPr>
          <p:nvPr>
            <p:ph type="sldNum" sz="quarter" idx="12"/>
          </p:nvPr>
        </p:nvSpPr>
        <p:spPr/>
        <p:txBody>
          <a:bodyPr/>
          <a:lstStyle/>
          <a:p>
            <a:fld id="{7B62FCDD-B8B2-4BD1-B244-0CCE505EA30F}" type="slidenum">
              <a:rPr lang="en-US" smtClean="0"/>
              <a:t>‹#›</a:t>
            </a:fld>
            <a:endParaRPr lang="en-US"/>
          </a:p>
        </p:txBody>
      </p:sp>
    </p:spTree>
    <p:extLst>
      <p:ext uri="{BB962C8B-B14F-4D97-AF65-F5344CB8AC3E}">
        <p14:creationId xmlns:p14="http://schemas.microsoft.com/office/powerpoint/2010/main" val="267746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C048-4A6D-47ED-BC7F-0F61DDED1B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A51AC7-66E1-498D-BA6F-66E5B3A23E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3E6A12-C92D-4E69-BF3B-5C1915007C01}"/>
              </a:ext>
            </a:extLst>
          </p:cNvPr>
          <p:cNvSpPr>
            <a:spLocks noGrp="1"/>
          </p:cNvSpPr>
          <p:nvPr>
            <p:ph type="dt" sz="half" idx="10"/>
          </p:nvPr>
        </p:nvSpPr>
        <p:spPr/>
        <p:txBody>
          <a:bodyPr/>
          <a:lstStyle/>
          <a:p>
            <a:fld id="{983DB680-E355-40C3-B332-2D13E396093F}" type="datetimeFigureOut">
              <a:rPr lang="en-US" smtClean="0"/>
              <a:t>9/8/2017</a:t>
            </a:fld>
            <a:endParaRPr lang="en-US"/>
          </a:p>
        </p:txBody>
      </p:sp>
      <p:sp>
        <p:nvSpPr>
          <p:cNvPr id="5" name="Footer Placeholder 4">
            <a:extLst>
              <a:ext uri="{FF2B5EF4-FFF2-40B4-BE49-F238E27FC236}">
                <a16:creationId xmlns:a16="http://schemas.microsoft.com/office/drawing/2014/main" id="{FF4428C1-F33B-4109-92C9-5436A10CF0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284CD3-B2AC-447A-821A-5535AF79DEF3}"/>
              </a:ext>
            </a:extLst>
          </p:cNvPr>
          <p:cNvSpPr>
            <a:spLocks noGrp="1"/>
          </p:cNvSpPr>
          <p:nvPr>
            <p:ph type="sldNum" sz="quarter" idx="12"/>
          </p:nvPr>
        </p:nvSpPr>
        <p:spPr/>
        <p:txBody>
          <a:bodyPr/>
          <a:lstStyle/>
          <a:p>
            <a:fld id="{7B62FCDD-B8B2-4BD1-B244-0CCE505EA30F}" type="slidenum">
              <a:rPr lang="en-US" smtClean="0"/>
              <a:t>‹#›</a:t>
            </a:fld>
            <a:endParaRPr lang="en-US"/>
          </a:p>
        </p:txBody>
      </p:sp>
    </p:spTree>
    <p:extLst>
      <p:ext uri="{BB962C8B-B14F-4D97-AF65-F5344CB8AC3E}">
        <p14:creationId xmlns:p14="http://schemas.microsoft.com/office/powerpoint/2010/main" val="235526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AACDC-4134-4D3E-86DA-FF52CD3A03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0B4518-8E59-4EF2-B020-F1FB19EC88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2F3656-FE51-42A3-82E0-644E19F5E3E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13D055-8B0C-4B4E-8927-42871C20ABF0}"/>
              </a:ext>
            </a:extLst>
          </p:cNvPr>
          <p:cNvSpPr>
            <a:spLocks noGrp="1"/>
          </p:cNvSpPr>
          <p:nvPr>
            <p:ph type="dt" sz="half" idx="10"/>
          </p:nvPr>
        </p:nvSpPr>
        <p:spPr/>
        <p:txBody>
          <a:bodyPr/>
          <a:lstStyle/>
          <a:p>
            <a:fld id="{983DB680-E355-40C3-B332-2D13E396093F}" type="datetimeFigureOut">
              <a:rPr lang="en-US" smtClean="0"/>
              <a:t>9/8/2017</a:t>
            </a:fld>
            <a:endParaRPr lang="en-US"/>
          </a:p>
        </p:txBody>
      </p:sp>
      <p:sp>
        <p:nvSpPr>
          <p:cNvPr id="6" name="Footer Placeholder 5">
            <a:extLst>
              <a:ext uri="{FF2B5EF4-FFF2-40B4-BE49-F238E27FC236}">
                <a16:creationId xmlns:a16="http://schemas.microsoft.com/office/drawing/2014/main" id="{0E0F0BDE-A3A1-458C-86F3-B37A1DAAA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4441F-BA12-4F88-8AC6-128FBE6E724E}"/>
              </a:ext>
            </a:extLst>
          </p:cNvPr>
          <p:cNvSpPr>
            <a:spLocks noGrp="1"/>
          </p:cNvSpPr>
          <p:nvPr>
            <p:ph type="sldNum" sz="quarter" idx="12"/>
          </p:nvPr>
        </p:nvSpPr>
        <p:spPr/>
        <p:txBody>
          <a:bodyPr/>
          <a:lstStyle/>
          <a:p>
            <a:fld id="{7B62FCDD-B8B2-4BD1-B244-0CCE505EA30F}" type="slidenum">
              <a:rPr lang="en-US" smtClean="0"/>
              <a:t>‹#›</a:t>
            </a:fld>
            <a:endParaRPr lang="en-US"/>
          </a:p>
        </p:txBody>
      </p:sp>
    </p:spTree>
    <p:extLst>
      <p:ext uri="{BB962C8B-B14F-4D97-AF65-F5344CB8AC3E}">
        <p14:creationId xmlns:p14="http://schemas.microsoft.com/office/powerpoint/2010/main" val="39787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75EF-A32C-4003-B417-22E6BBC4A8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DA3B4D-0C6B-460D-AD71-3344A89843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59ADA3B-6938-4144-B399-81EA559190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B282AF-9A5C-4D37-917B-6929370953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C4FD05-B133-4523-ADB7-4AF88811F6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D3BCFE-EE3C-4D50-BD7D-02898CA33DCD}"/>
              </a:ext>
            </a:extLst>
          </p:cNvPr>
          <p:cNvSpPr>
            <a:spLocks noGrp="1"/>
          </p:cNvSpPr>
          <p:nvPr>
            <p:ph type="dt" sz="half" idx="10"/>
          </p:nvPr>
        </p:nvSpPr>
        <p:spPr/>
        <p:txBody>
          <a:bodyPr/>
          <a:lstStyle/>
          <a:p>
            <a:fld id="{983DB680-E355-40C3-B332-2D13E396093F}" type="datetimeFigureOut">
              <a:rPr lang="en-US" smtClean="0"/>
              <a:t>9/8/2017</a:t>
            </a:fld>
            <a:endParaRPr lang="en-US"/>
          </a:p>
        </p:txBody>
      </p:sp>
      <p:sp>
        <p:nvSpPr>
          <p:cNvPr id="8" name="Footer Placeholder 7">
            <a:extLst>
              <a:ext uri="{FF2B5EF4-FFF2-40B4-BE49-F238E27FC236}">
                <a16:creationId xmlns:a16="http://schemas.microsoft.com/office/drawing/2014/main" id="{46FE5F08-693E-4E24-A309-AA9A97C5F2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B1A91C-FE23-4D42-B306-9ADB13A60A08}"/>
              </a:ext>
            </a:extLst>
          </p:cNvPr>
          <p:cNvSpPr>
            <a:spLocks noGrp="1"/>
          </p:cNvSpPr>
          <p:nvPr>
            <p:ph type="sldNum" sz="quarter" idx="12"/>
          </p:nvPr>
        </p:nvSpPr>
        <p:spPr/>
        <p:txBody>
          <a:bodyPr/>
          <a:lstStyle/>
          <a:p>
            <a:fld id="{7B62FCDD-B8B2-4BD1-B244-0CCE505EA30F}" type="slidenum">
              <a:rPr lang="en-US" smtClean="0"/>
              <a:t>‹#›</a:t>
            </a:fld>
            <a:endParaRPr lang="en-US"/>
          </a:p>
        </p:txBody>
      </p:sp>
    </p:spTree>
    <p:extLst>
      <p:ext uri="{BB962C8B-B14F-4D97-AF65-F5344CB8AC3E}">
        <p14:creationId xmlns:p14="http://schemas.microsoft.com/office/powerpoint/2010/main" val="1739713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B3A6-9A1A-4DAE-B6D7-ADE9BD1B53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7CCFBC-AA14-4B94-A696-E06A7808C860}"/>
              </a:ext>
            </a:extLst>
          </p:cNvPr>
          <p:cNvSpPr>
            <a:spLocks noGrp="1"/>
          </p:cNvSpPr>
          <p:nvPr>
            <p:ph type="dt" sz="half" idx="10"/>
          </p:nvPr>
        </p:nvSpPr>
        <p:spPr/>
        <p:txBody>
          <a:bodyPr/>
          <a:lstStyle/>
          <a:p>
            <a:fld id="{983DB680-E355-40C3-B332-2D13E396093F}" type="datetimeFigureOut">
              <a:rPr lang="en-US" smtClean="0"/>
              <a:t>9/8/2017</a:t>
            </a:fld>
            <a:endParaRPr lang="en-US"/>
          </a:p>
        </p:txBody>
      </p:sp>
      <p:sp>
        <p:nvSpPr>
          <p:cNvPr id="4" name="Footer Placeholder 3">
            <a:extLst>
              <a:ext uri="{FF2B5EF4-FFF2-40B4-BE49-F238E27FC236}">
                <a16:creationId xmlns:a16="http://schemas.microsoft.com/office/drawing/2014/main" id="{5FF80B1E-B9D0-418E-91BA-1C542CADB5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20FED-BB6A-4931-97A3-58A326116AF2}"/>
              </a:ext>
            </a:extLst>
          </p:cNvPr>
          <p:cNvSpPr>
            <a:spLocks noGrp="1"/>
          </p:cNvSpPr>
          <p:nvPr>
            <p:ph type="sldNum" sz="quarter" idx="12"/>
          </p:nvPr>
        </p:nvSpPr>
        <p:spPr/>
        <p:txBody>
          <a:bodyPr/>
          <a:lstStyle/>
          <a:p>
            <a:fld id="{7B62FCDD-B8B2-4BD1-B244-0CCE505EA30F}" type="slidenum">
              <a:rPr lang="en-US" smtClean="0"/>
              <a:t>‹#›</a:t>
            </a:fld>
            <a:endParaRPr lang="en-US"/>
          </a:p>
        </p:txBody>
      </p:sp>
    </p:spTree>
    <p:extLst>
      <p:ext uri="{BB962C8B-B14F-4D97-AF65-F5344CB8AC3E}">
        <p14:creationId xmlns:p14="http://schemas.microsoft.com/office/powerpoint/2010/main" val="3064057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8EAC04-D4F4-40E4-86F6-A2B40884631B}"/>
              </a:ext>
            </a:extLst>
          </p:cNvPr>
          <p:cNvSpPr>
            <a:spLocks noGrp="1"/>
          </p:cNvSpPr>
          <p:nvPr>
            <p:ph type="dt" sz="half" idx="10"/>
          </p:nvPr>
        </p:nvSpPr>
        <p:spPr/>
        <p:txBody>
          <a:bodyPr/>
          <a:lstStyle/>
          <a:p>
            <a:fld id="{983DB680-E355-40C3-B332-2D13E396093F}" type="datetimeFigureOut">
              <a:rPr lang="en-US" smtClean="0"/>
              <a:t>9/8/2017</a:t>
            </a:fld>
            <a:endParaRPr lang="en-US"/>
          </a:p>
        </p:txBody>
      </p:sp>
      <p:sp>
        <p:nvSpPr>
          <p:cNvPr id="3" name="Footer Placeholder 2">
            <a:extLst>
              <a:ext uri="{FF2B5EF4-FFF2-40B4-BE49-F238E27FC236}">
                <a16:creationId xmlns:a16="http://schemas.microsoft.com/office/drawing/2014/main" id="{CBB31EC6-4CC5-444D-B5FE-D68800CC1C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704B76-AB0E-45C9-B705-0784A07A70DA}"/>
              </a:ext>
            </a:extLst>
          </p:cNvPr>
          <p:cNvSpPr>
            <a:spLocks noGrp="1"/>
          </p:cNvSpPr>
          <p:nvPr>
            <p:ph type="sldNum" sz="quarter" idx="12"/>
          </p:nvPr>
        </p:nvSpPr>
        <p:spPr/>
        <p:txBody>
          <a:bodyPr/>
          <a:lstStyle/>
          <a:p>
            <a:fld id="{7B62FCDD-B8B2-4BD1-B244-0CCE505EA30F}" type="slidenum">
              <a:rPr lang="en-US" smtClean="0"/>
              <a:t>‹#›</a:t>
            </a:fld>
            <a:endParaRPr lang="en-US"/>
          </a:p>
        </p:txBody>
      </p:sp>
    </p:spTree>
    <p:extLst>
      <p:ext uri="{BB962C8B-B14F-4D97-AF65-F5344CB8AC3E}">
        <p14:creationId xmlns:p14="http://schemas.microsoft.com/office/powerpoint/2010/main" val="38774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937E-4802-44FE-AD8C-B193436A8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A91E58-29F5-4E16-B4B2-70D69154D5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EEBC1F-9676-407A-B49F-AE39E859B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0C8203-A826-43B1-90AA-6799FB132B1E}"/>
              </a:ext>
            </a:extLst>
          </p:cNvPr>
          <p:cNvSpPr>
            <a:spLocks noGrp="1"/>
          </p:cNvSpPr>
          <p:nvPr>
            <p:ph type="dt" sz="half" idx="10"/>
          </p:nvPr>
        </p:nvSpPr>
        <p:spPr/>
        <p:txBody>
          <a:bodyPr/>
          <a:lstStyle/>
          <a:p>
            <a:fld id="{983DB680-E355-40C3-B332-2D13E396093F}" type="datetimeFigureOut">
              <a:rPr lang="en-US" smtClean="0"/>
              <a:t>9/8/2017</a:t>
            </a:fld>
            <a:endParaRPr lang="en-US"/>
          </a:p>
        </p:txBody>
      </p:sp>
      <p:sp>
        <p:nvSpPr>
          <p:cNvPr id="6" name="Footer Placeholder 5">
            <a:extLst>
              <a:ext uri="{FF2B5EF4-FFF2-40B4-BE49-F238E27FC236}">
                <a16:creationId xmlns:a16="http://schemas.microsoft.com/office/drawing/2014/main" id="{AD852E62-6DEE-4376-9143-8DA080DE96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71997-C8FC-4F9E-8BBC-CBE9D6BD7896}"/>
              </a:ext>
            </a:extLst>
          </p:cNvPr>
          <p:cNvSpPr>
            <a:spLocks noGrp="1"/>
          </p:cNvSpPr>
          <p:nvPr>
            <p:ph type="sldNum" sz="quarter" idx="12"/>
          </p:nvPr>
        </p:nvSpPr>
        <p:spPr/>
        <p:txBody>
          <a:bodyPr/>
          <a:lstStyle/>
          <a:p>
            <a:fld id="{7B62FCDD-B8B2-4BD1-B244-0CCE505EA30F}" type="slidenum">
              <a:rPr lang="en-US" smtClean="0"/>
              <a:t>‹#›</a:t>
            </a:fld>
            <a:endParaRPr lang="en-US"/>
          </a:p>
        </p:txBody>
      </p:sp>
    </p:spTree>
    <p:extLst>
      <p:ext uri="{BB962C8B-B14F-4D97-AF65-F5344CB8AC3E}">
        <p14:creationId xmlns:p14="http://schemas.microsoft.com/office/powerpoint/2010/main" val="420794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08D9-0AB8-42A3-ADC9-6A876221D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F6B4D6-59C3-4E41-B7BD-626DAEB0EF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116F08-DB1F-4B7E-A67F-6D89AB087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276A0E-66E3-432C-B911-E19DFB77BBAB}"/>
              </a:ext>
            </a:extLst>
          </p:cNvPr>
          <p:cNvSpPr>
            <a:spLocks noGrp="1"/>
          </p:cNvSpPr>
          <p:nvPr>
            <p:ph type="dt" sz="half" idx="10"/>
          </p:nvPr>
        </p:nvSpPr>
        <p:spPr/>
        <p:txBody>
          <a:bodyPr/>
          <a:lstStyle/>
          <a:p>
            <a:fld id="{983DB680-E355-40C3-B332-2D13E396093F}" type="datetimeFigureOut">
              <a:rPr lang="en-US" smtClean="0"/>
              <a:t>9/8/2017</a:t>
            </a:fld>
            <a:endParaRPr lang="en-US"/>
          </a:p>
        </p:txBody>
      </p:sp>
      <p:sp>
        <p:nvSpPr>
          <p:cNvPr id="6" name="Footer Placeholder 5">
            <a:extLst>
              <a:ext uri="{FF2B5EF4-FFF2-40B4-BE49-F238E27FC236}">
                <a16:creationId xmlns:a16="http://schemas.microsoft.com/office/drawing/2014/main" id="{B77C7E50-31BF-4DD2-BB87-020184FC36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190E3B-21C1-42AC-854E-914843C5B46B}"/>
              </a:ext>
            </a:extLst>
          </p:cNvPr>
          <p:cNvSpPr>
            <a:spLocks noGrp="1"/>
          </p:cNvSpPr>
          <p:nvPr>
            <p:ph type="sldNum" sz="quarter" idx="12"/>
          </p:nvPr>
        </p:nvSpPr>
        <p:spPr/>
        <p:txBody>
          <a:bodyPr/>
          <a:lstStyle/>
          <a:p>
            <a:fld id="{7B62FCDD-B8B2-4BD1-B244-0CCE505EA30F}" type="slidenum">
              <a:rPr lang="en-US" smtClean="0"/>
              <a:t>‹#›</a:t>
            </a:fld>
            <a:endParaRPr lang="en-US"/>
          </a:p>
        </p:txBody>
      </p:sp>
    </p:spTree>
    <p:extLst>
      <p:ext uri="{BB962C8B-B14F-4D97-AF65-F5344CB8AC3E}">
        <p14:creationId xmlns:p14="http://schemas.microsoft.com/office/powerpoint/2010/main" val="1423449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76B289-EACA-4398-9DF0-52D3822D99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F9D03E-AA71-4530-AB88-1D6540BC0B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35DE39-8E8D-4BA8-BFD8-8FF663417D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3DB680-E355-40C3-B332-2D13E396093F}" type="datetimeFigureOut">
              <a:rPr lang="en-US" smtClean="0"/>
              <a:t>9/8/2017</a:t>
            </a:fld>
            <a:endParaRPr lang="en-US"/>
          </a:p>
        </p:txBody>
      </p:sp>
      <p:sp>
        <p:nvSpPr>
          <p:cNvPr id="5" name="Footer Placeholder 4">
            <a:extLst>
              <a:ext uri="{FF2B5EF4-FFF2-40B4-BE49-F238E27FC236}">
                <a16:creationId xmlns:a16="http://schemas.microsoft.com/office/drawing/2014/main" id="{4D287646-97FD-477B-A2B5-9D0250609E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709F4D-B096-4A8B-A514-55FA8DB587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2FCDD-B8B2-4BD1-B244-0CCE505EA30F}" type="slidenum">
              <a:rPr lang="en-US" smtClean="0"/>
              <a:t>‹#›</a:t>
            </a:fld>
            <a:endParaRPr lang="en-US"/>
          </a:p>
        </p:txBody>
      </p:sp>
    </p:spTree>
    <p:extLst>
      <p:ext uri="{BB962C8B-B14F-4D97-AF65-F5344CB8AC3E}">
        <p14:creationId xmlns:p14="http://schemas.microsoft.com/office/powerpoint/2010/main" val="175653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0AE8D6-75EF-4F10-84C1-BEEFCDE892C4}"/>
              </a:ext>
            </a:extLst>
          </p:cNvPr>
          <p:cNvSpPr>
            <a:spLocks noGrp="1"/>
          </p:cNvSpPr>
          <p:nvPr>
            <p:ph idx="1"/>
          </p:nvPr>
        </p:nvSpPr>
        <p:spPr>
          <a:xfrm>
            <a:off x="838200" y="659219"/>
            <a:ext cx="10515600" cy="5517744"/>
          </a:xfrm>
        </p:spPr>
        <p:txBody>
          <a:bodyPr/>
          <a:lstStyle/>
          <a:p>
            <a:r>
              <a:rPr lang="en-US" dirty="0"/>
              <a:t>Explain the basic concepts and importance of data warehousing. </a:t>
            </a:r>
          </a:p>
          <a:p>
            <a:r>
              <a:rPr lang="en-US" dirty="0"/>
              <a:t>Differentiate transactional database and data warehousing. </a:t>
            </a:r>
          </a:p>
          <a:p>
            <a:r>
              <a:rPr lang="en-US" dirty="0"/>
              <a:t>Explain the importance of integration across the organization through Data. </a:t>
            </a:r>
          </a:p>
          <a:p>
            <a:r>
              <a:rPr lang="en-US" dirty="0"/>
              <a:t>Discuss Data Warehouse Design.</a:t>
            </a:r>
          </a:p>
        </p:txBody>
      </p:sp>
    </p:spTree>
    <p:extLst>
      <p:ext uri="{BB962C8B-B14F-4D97-AF65-F5344CB8AC3E}">
        <p14:creationId xmlns:p14="http://schemas.microsoft.com/office/powerpoint/2010/main" val="457525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rtlCol="0">
            <a:normAutofit/>
          </a:bodyPr>
          <a:lstStyle/>
          <a:p>
            <a:pPr>
              <a:defRPr/>
            </a:pPr>
            <a:r>
              <a:rPr lang="en-US" sz="4000" dirty="0"/>
              <a:t>Unstructured , Inconsistent Data</a:t>
            </a:r>
          </a:p>
        </p:txBody>
      </p:sp>
      <p:sp>
        <p:nvSpPr>
          <p:cNvPr id="16387" name="Rectangle 4"/>
          <p:cNvSpPr>
            <a:spLocks noGrp="1" noChangeArrowheads="1"/>
          </p:cNvSpPr>
          <p:nvPr>
            <p:ph type="body" sz="half" idx="1"/>
          </p:nvPr>
        </p:nvSpPr>
        <p:spPr>
          <a:xfrm>
            <a:off x="6172200" y="1459707"/>
            <a:ext cx="4038600" cy="4525963"/>
          </a:xfrm>
        </p:spPr>
        <p:txBody>
          <a:bodyPr/>
          <a:lstStyle/>
          <a:p>
            <a:r>
              <a:rPr lang="en-US" sz="1600" b="1"/>
              <a:t>I can’t find the data I need</a:t>
            </a:r>
          </a:p>
          <a:p>
            <a:pPr lvl="1"/>
            <a:r>
              <a:rPr lang="en-US" sz="1600"/>
              <a:t>data is scattered over the network</a:t>
            </a:r>
          </a:p>
          <a:p>
            <a:pPr lvl="1"/>
            <a:r>
              <a:rPr lang="en-US" sz="1600"/>
              <a:t>many versions, subtle differences</a:t>
            </a:r>
          </a:p>
          <a:p>
            <a:r>
              <a:rPr lang="en-US" sz="1600" b="1"/>
              <a:t>I can’t get the data I need</a:t>
            </a:r>
          </a:p>
          <a:p>
            <a:pPr lvl="1"/>
            <a:r>
              <a:rPr lang="en-US" sz="1600"/>
              <a:t>need an expert to get the data</a:t>
            </a:r>
          </a:p>
          <a:p>
            <a:r>
              <a:rPr lang="en-US" sz="1600" b="1"/>
              <a:t>I can’t understand the data I found</a:t>
            </a:r>
          </a:p>
          <a:p>
            <a:pPr lvl="1"/>
            <a:r>
              <a:rPr lang="en-US" sz="1600"/>
              <a:t>available data poorly documented</a:t>
            </a:r>
          </a:p>
          <a:p>
            <a:endParaRPr lang="en-US" sz="1600"/>
          </a:p>
          <a:p>
            <a:r>
              <a:rPr lang="en-US" sz="1600" b="1"/>
              <a:t>I can’t use the data I found</a:t>
            </a:r>
          </a:p>
          <a:p>
            <a:pPr lvl="1"/>
            <a:r>
              <a:rPr lang="en-US" sz="1600"/>
              <a:t>results are unexpected</a:t>
            </a:r>
          </a:p>
          <a:p>
            <a:pPr lvl="1"/>
            <a:r>
              <a:rPr lang="en-US" sz="1600"/>
              <a:t>data needs to be transformed from one form to other</a:t>
            </a:r>
          </a:p>
          <a:p>
            <a:endParaRPr lang="en-US" sz="1600"/>
          </a:p>
        </p:txBody>
      </p:sp>
      <p:grpSp>
        <p:nvGrpSpPr>
          <p:cNvPr id="16388" name="Group 6"/>
          <p:cNvGrpSpPr>
            <a:grpSpLocks/>
          </p:cNvGrpSpPr>
          <p:nvPr/>
        </p:nvGrpSpPr>
        <p:grpSpPr bwMode="auto">
          <a:xfrm>
            <a:off x="2057400" y="3352800"/>
            <a:ext cx="2971800" cy="1447800"/>
            <a:chOff x="736" y="2142"/>
            <a:chExt cx="1382" cy="1139"/>
          </a:xfrm>
        </p:grpSpPr>
        <p:grpSp>
          <p:nvGrpSpPr>
            <p:cNvPr id="16558" name="Group 7"/>
            <p:cNvGrpSpPr>
              <a:grpSpLocks/>
            </p:cNvGrpSpPr>
            <p:nvPr/>
          </p:nvGrpSpPr>
          <p:grpSpPr bwMode="auto">
            <a:xfrm>
              <a:off x="736" y="2142"/>
              <a:ext cx="1382" cy="1139"/>
              <a:chOff x="736" y="2142"/>
              <a:chExt cx="1382" cy="1139"/>
            </a:xfrm>
          </p:grpSpPr>
          <p:sp>
            <p:nvSpPr>
              <p:cNvPr id="16561" name="Freeform 8"/>
              <p:cNvSpPr>
                <a:spLocks/>
              </p:cNvSpPr>
              <p:nvPr/>
            </p:nvSpPr>
            <p:spPr bwMode="auto">
              <a:xfrm>
                <a:off x="736" y="2142"/>
                <a:ext cx="1382" cy="1139"/>
              </a:xfrm>
              <a:custGeom>
                <a:avLst/>
                <a:gdLst>
                  <a:gd name="T0" fmla="*/ 7 w 2765"/>
                  <a:gd name="T1" fmla="*/ 724 h 2279"/>
                  <a:gd name="T2" fmla="*/ 18 w 2765"/>
                  <a:gd name="T3" fmla="*/ 588 h 2279"/>
                  <a:gd name="T4" fmla="*/ 0 w 2765"/>
                  <a:gd name="T5" fmla="*/ 445 h 2279"/>
                  <a:gd name="T6" fmla="*/ 18 w 2765"/>
                  <a:gd name="T7" fmla="*/ 338 h 2279"/>
                  <a:gd name="T8" fmla="*/ 110 w 2765"/>
                  <a:gd name="T9" fmla="*/ 272 h 2279"/>
                  <a:gd name="T10" fmla="*/ 352 w 2765"/>
                  <a:gd name="T11" fmla="*/ 202 h 2279"/>
                  <a:gd name="T12" fmla="*/ 547 w 2765"/>
                  <a:gd name="T13" fmla="*/ 180 h 2279"/>
                  <a:gd name="T14" fmla="*/ 706 w 2765"/>
                  <a:gd name="T15" fmla="*/ 136 h 2279"/>
                  <a:gd name="T16" fmla="*/ 801 w 2765"/>
                  <a:gd name="T17" fmla="*/ 103 h 2279"/>
                  <a:gd name="T18" fmla="*/ 901 w 2765"/>
                  <a:gd name="T19" fmla="*/ 33 h 2279"/>
                  <a:gd name="T20" fmla="*/ 1025 w 2765"/>
                  <a:gd name="T21" fmla="*/ 0 h 2279"/>
                  <a:gd name="T22" fmla="*/ 1088 w 2765"/>
                  <a:gd name="T23" fmla="*/ 30 h 2279"/>
                  <a:gd name="T24" fmla="*/ 1279 w 2765"/>
                  <a:gd name="T25" fmla="*/ 206 h 2279"/>
                  <a:gd name="T26" fmla="*/ 1382 w 2765"/>
                  <a:gd name="T27" fmla="*/ 313 h 2279"/>
                  <a:gd name="T28" fmla="*/ 1367 w 2765"/>
                  <a:gd name="T29" fmla="*/ 367 h 2279"/>
                  <a:gd name="T30" fmla="*/ 1353 w 2765"/>
                  <a:gd name="T31" fmla="*/ 537 h 2279"/>
                  <a:gd name="T32" fmla="*/ 1334 w 2765"/>
                  <a:gd name="T33" fmla="*/ 702 h 2279"/>
                  <a:gd name="T34" fmla="*/ 1283 w 2765"/>
                  <a:gd name="T35" fmla="*/ 764 h 2279"/>
                  <a:gd name="T36" fmla="*/ 1275 w 2765"/>
                  <a:gd name="T37" fmla="*/ 724 h 2279"/>
                  <a:gd name="T38" fmla="*/ 1198 w 2765"/>
                  <a:gd name="T39" fmla="*/ 698 h 2279"/>
                  <a:gd name="T40" fmla="*/ 1088 w 2765"/>
                  <a:gd name="T41" fmla="*/ 738 h 2279"/>
                  <a:gd name="T42" fmla="*/ 981 w 2765"/>
                  <a:gd name="T43" fmla="*/ 801 h 2279"/>
                  <a:gd name="T44" fmla="*/ 841 w 2765"/>
                  <a:gd name="T45" fmla="*/ 871 h 2279"/>
                  <a:gd name="T46" fmla="*/ 706 w 2765"/>
                  <a:gd name="T47" fmla="*/ 926 h 2279"/>
                  <a:gd name="T48" fmla="*/ 547 w 2765"/>
                  <a:gd name="T49" fmla="*/ 963 h 2279"/>
                  <a:gd name="T50" fmla="*/ 437 w 2765"/>
                  <a:gd name="T51" fmla="*/ 1000 h 2279"/>
                  <a:gd name="T52" fmla="*/ 419 w 2765"/>
                  <a:gd name="T53" fmla="*/ 1092 h 2279"/>
                  <a:gd name="T54" fmla="*/ 375 w 2765"/>
                  <a:gd name="T55" fmla="*/ 1139 h 2279"/>
                  <a:gd name="T56" fmla="*/ 309 w 2765"/>
                  <a:gd name="T57" fmla="*/ 1066 h 2279"/>
                  <a:gd name="T58" fmla="*/ 315 w 2765"/>
                  <a:gd name="T59" fmla="*/ 1007 h 2279"/>
                  <a:gd name="T60" fmla="*/ 147 w 2765"/>
                  <a:gd name="T61" fmla="*/ 838 h 2279"/>
                  <a:gd name="T62" fmla="*/ 58 w 2765"/>
                  <a:gd name="T63" fmla="*/ 764 h 2279"/>
                  <a:gd name="T64" fmla="*/ 58 w 2765"/>
                  <a:gd name="T65" fmla="*/ 838 h 22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65"/>
                  <a:gd name="T100" fmla="*/ 0 h 2279"/>
                  <a:gd name="T101" fmla="*/ 2765 w 2765"/>
                  <a:gd name="T102" fmla="*/ 2279 h 227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65" h="2279">
                    <a:moveTo>
                      <a:pt x="22" y="1610"/>
                    </a:moveTo>
                    <a:lnTo>
                      <a:pt x="15" y="1449"/>
                    </a:lnTo>
                    <a:lnTo>
                      <a:pt x="37" y="1309"/>
                    </a:lnTo>
                    <a:lnTo>
                      <a:pt x="37" y="1177"/>
                    </a:lnTo>
                    <a:lnTo>
                      <a:pt x="7" y="1015"/>
                    </a:lnTo>
                    <a:lnTo>
                      <a:pt x="0" y="890"/>
                    </a:lnTo>
                    <a:lnTo>
                      <a:pt x="7" y="757"/>
                    </a:lnTo>
                    <a:lnTo>
                      <a:pt x="37" y="676"/>
                    </a:lnTo>
                    <a:lnTo>
                      <a:pt x="117" y="618"/>
                    </a:lnTo>
                    <a:lnTo>
                      <a:pt x="220" y="544"/>
                    </a:lnTo>
                    <a:lnTo>
                      <a:pt x="463" y="463"/>
                    </a:lnTo>
                    <a:lnTo>
                      <a:pt x="705" y="404"/>
                    </a:lnTo>
                    <a:lnTo>
                      <a:pt x="919" y="367"/>
                    </a:lnTo>
                    <a:lnTo>
                      <a:pt x="1095" y="361"/>
                    </a:lnTo>
                    <a:lnTo>
                      <a:pt x="1265" y="309"/>
                    </a:lnTo>
                    <a:lnTo>
                      <a:pt x="1412" y="272"/>
                    </a:lnTo>
                    <a:lnTo>
                      <a:pt x="1485" y="243"/>
                    </a:lnTo>
                    <a:lnTo>
                      <a:pt x="1602" y="206"/>
                    </a:lnTo>
                    <a:lnTo>
                      <a:pt x="1706" y="154"/>
                    </a:lnTo>
                    <a:lnTo>
                      <a:pt x="1802" y="67"/>
                    </a:lnTo>
                    <a:lnTo>
                      <a:pt x="1911" y="37"/>
                    </a:lnTo>
                    <a:lnTo>
                      <a:pt x="2051" y="0"/>
                    </a:lnTo>
                    <a:lnTo>
                      <a:pt x="2118" y="8"/>
                    </a:lnTo>
                    <a:lnTo>
                      <a:pt x="2177" y="60"/>
                    </a:lnTo>
                    <a:lnTo>
                      <a:pt x="2353" y="206"/>
                    </a:lnTo>
                    <a:lnTo>
                      <a:pt x="2558" y="412"/>
                    </a:lnTo>
                    <a:lnTo>
                      <a:pt x="2699" y="537"/>
                    </a:lnTo>
                    <a:lnTo>
                      <a:pt x="2765" y="626"/>
                    </a:lnTo>
                    <a:lnTo>
                      <a:pt x="2765" y="685"/>
                    </a:lnTo>
                    <a:lnTo>
                      <a:pt x="2735" y="735"/>
                    </a:lnTo>
                    <a:lnTo>
                      <a:pt x="2706" y="831"/>
                    </a:lnTo>
                    <a:lnTo>
                      <a:pt x="2706" y="1074"/>
                    </a:lnTo>
                    <a:lnTo>
                      <a:pt x="2691" y="1264"/>
                    </a:lnTo>
                    <a:lnTo>
                      <a:pt x="2669" y="1405"/>
                    </a:lnTo>
                    <a:lnTo>
                      <a:pt x="2632" y="1508"/>
                    </a:lnTo>
                    <a:lnTo>
                      <a:pt x="2566" y="1529"/>
                    </a:lnTo>
                    <a:lnTo>
                      <a:pt x="2536" y="1499"/>
                    </a:lnTo>
                    <a:lnTo>
                      <a:pt x="2551" y="1449"/>
                    </a:lnTo>
                    <a:lnTo>
                      <a:pt x="2558" y="1323"/>
                    </a:lnTo>
                    <a:lnTo>
                      <a:pt x="2397" y="1397"/>
                    </a:lnTo>
                    <a:lnTo>
                      <a:pt x="2301" y="1449"/>
                    </a:lnTo>
                    <a:lnTo>
                      <a:pt x="2177" y="1477"/>
                    </a:lnTo>
                    <a:lnTo>
                      <a:pt x="2081" y="1523"/>
                    </a:lnTo>
                    <a:lnTo>
                      <a:pt x="1963" y="1603"/>
                    </a:lnTo>
                    <a:lnTo>
                      <a:pt x="1853" y="1662"/>
                    </a:lnTo>
                    <a:lnTo>
                      <a:pt x="1683" y="1743"/>
                    </a:lnTo>
                    <a:lnTo>
                      <a:pt x="1574" y="1780"/>
                    </a:lnTo>
                    <a:lnTo>
                      <a:pt x="1412" y="1853"/>
                    </a:lnTo>
                    <a:lnTo>
                      <a:pt x="1228" y="1889"/>
                    </a:lnTo>
                    <a:lnTo>
                      <a:pt x="1095" y="1926"/>
                    </a:lnTo>
                    <a:lnTo>
                      <a:pt x="949" y="1963"/>
                    </a:lnTo>
                    <a:lnTo>
                      <a:pt x="875" y="2000"/>
                    </a:lnTo>
                    <a:lnTo>
                      <a:pt x="845" y="2074"/>
                    </a:lnTo>
                    <a:lnTo>
                      <a:pt x="838" y="2184"/>
                    </a:lnTo>
                    <a:lnTo>
                      <a:pt x="816" y="2243"/>
                    </a:lnTo>
                    <a:lnTo>
                      <a:pt x="750" y="2279"/>
                    </a:lnTo>
                    <a:lnTo>
                      <a:pt x="646" y="2220"/>
                    </a:lnTo>
                    <a:lnTo>
                      <a:pt x="618" y="2132"/>
                    </a:lnTo>
                    <a:lnTo>
                      <a:pt x="655" y="2059"/>
                    </a:lnTo>
                    <a:lnTo>
                      <a:pt x="631" y="2015"/>
                    </a:lnTo>
                    <a:lnTo>
                      <a:pt x="492" y="1860"/>
                    </a:lnTo>
                    <a:lnTo>
                      <a:pt x="294" y="1677"/>
                    </a:lnTo>
                    <a:lnTo>
                      <a:pt x="169" y="1559"/>
                    </a:lnTo>
                    <a:lnTo>
                      <a:pt x="117" y="1529"/>
                    </a:lnTo>
                    <a:lnTo>
                      <a:pt x="95" y="1581"/>
                    </a:lnTo>
                    <a:lnTo>
                      <a:pt x="117" y="1677"/>
                    </a:lnTo>
                    <a:lnTo>
                      <a:pt x="22" y="1610"/>
                    </a:lnTo>
                    <a:close/>
                  </a:path>
                </a:pathLst>
              </a:custGeom>
              <a:solidFill>
                <a:srgbClr val="996633"/>
              </a:solidFill>
              <a:ln w="7938">
                <a:solidFill>
                  <a:srgbClr val="000000"/>
                </a:solidFill>
                <a:round/>
                <a:headEnd/>
                <a:tailEnd/>
              </a:ln>
            </p:spPr>
            <p:txBody>
              <a:bodyPr/>
              <a:lstStyle/>
              <a:p>
                <a:pPr eaLnBrk="0" hangingPunct="0"/>
                <a:endParaRPr lang="en-US"/>
              </a:p>
            </p:txBody>
          </p:sp>
          <p:sp>
            <p:nvSpPr>
              <p:cNvPr id="16562" name="Freeform 9"/>
              <p:cNvSpPr>
                <a:spLocks/>
              </p:cNvSpPr>
              <p:nvPr/>
            </p:nvSpPr>
            <p:spPr bwMode="auto">
              <a:xfrm>
                <a:off x="755" y="2474"/>
                <a:ext cx="1356" cy="805"/>
              </a:xfrm>
              <a:custGeom>
                <a:avLst/>
                <a:gdLst>
                  <a:gd name="T0" fmla="*/ 345 w 2713"/>
                  <a:gd name="T1" fmla="*/ 790 h 1611"/>
                  <a:gd name="T2" fmla="*/ 349 w 2713"/>
                  <a:gd name="T3" fmla="*/ 713 h 1611"/>
                  <a:gd name="T4" fmla="*/ 345 w 2713"/>
                  <a:gd name="T5" fmla="*/ 544 h 1611"/>
                  <a:gd name="T6" fmla="*/ 345 w 2713"/>
                  <a:gd name="T7" fmla="*/ 419 h 1611"/>
                  <a:gd name="T8" fmla="*/ 327 w 2713"/>
                  <a:gd name="T9" fmla="*/ 386 h 1611"/>
                  <a:gd name="T10" fmla="*/ 190 w 2713"/>
                  <a:gd name="T11" fmla="*/ 242 h 1611"/>
                  <a:gd name="T12" fmla="*/ 102 w 2713"/>
                  <a:gd name="T13" fmla="*/ 154 h 1611"/>
                  <a:gd name="T14" fmla="*/ 29 w 2713"/>
                  <a:gd name="T15" fmla="*/ 91 h 1611"/>
                  <a:gd name="T16" fmla="*/ 0 w 2713"/>
                  <a:gd name="T17" fmla="*/ 59 h 1611"/>
                  <a:gd name="T18" fmla="*/ 7 w 2713"/>
                  <a:gd name="T19" fmla="*/ 40 h 1611"/>
                  <a:gd name="T20" fmla="*/ 18 w 2713"/>
                  <a:gd name="T21" fmla="*/ 40 h 1611"/>
                  <a:gd name="T22" fmla="*/ 69 w 2713"/>
                  <a:gd name="T23" fmla="*/ 95 h 1611"/>
                  <a:gd name="T24" fmla="*/ 139 w 2713"/>
                  <a:gd name="T25" fmla="*/ 150 h 1611"/>
                  <a:gd name="T26" fmla="*/ 206 w 2713"/>
                  <a:gd name="T27" fmla="*/ 239 h 1611"/>
                  <a:gd name="T28" fmla="*/ 268 w 2713"/>
                  <a:gd name="T29" fmla="*/ 305 h 1611"/>
                  <a:gd name="T30" fmla="*/ 327 w 2713"/>
                  <a:gd name="T31" fmla="*/ 349 h 1611"/>
                  <a:gd name="T32" fmla="*/ 363 w 2713"/>
                  <a:gd name="T33" fmla="*/ 382 h 1611"/>
                  <a:gd name="T34" fmla="*/ 389 w 2713"/>
                  <a:gd name="T35" fmla="*/ 375 h 1611"/>
                  <a:gd name="T36" fmla="*/ 415 w 2713"/>
                  <a:gd name="T37" fmla="*/ 357 h 1611"/>
                  <a:gd name="T38" fmla="*/ 496 w 2713"/>
                  <a:gd name="T39" fmla="*/ 338 h 1611"/>
                  <a:gd name="T40" fmla="*/ 643 w 2713"/>
                  <a:gd name="T41" fmla="*/ 298 h 1611"/>
                  <a:gd name="T42" fmla="*/ 731 w 2713"/>
                  <a:gd name="T43" fmla="*/ 250 h 1611"/>
                  <a:gd name="T44" fmla="*/ 834 w 2713"/>
                  <a:gd name="T45" fmla="*/ 206 h 1611"/>
                  <a:gd name="T46" fmla="*/ 941 w 2713"/>
                  <a:gd name="T47" fmla="*/ 165 h 1611"/>
                  <a:gd name="T48" fmla="*/ 1051 w 2713"/>
                  <a:gd name="T49" fmla="*/ 117 h 1611"/>
                  <a:gd name="T50" fmla="*/ 1129 w 2713"/>
                  <a:gd name="T51" fmla="*/ 91 h 1611"/>
                  <a:gd name="T52" fmla="*/ 1220 w 2713"/>
                  <a:gd name="T53" fmla="*/ 51 h 1611"/>
                  <a:gd name="T54" fmla="*/ 1293 w 2713"/>
                  <a:gd name="T55" fmla="*/ 33 h 1611"/>
                  <a:gd name="T56" fmla="*/ 1356 w 2713"/>
                  <a:gd name="T57" fmla="*/ 0 h 1611"/>
                  <a:gd name="T58" fmla="*/ 1334 w 2713"/>
                  <a:gd name="T59" fmla="*/ 59 h 1611"/>
                  <a:gd name="T60" fmla="*/ 1297 w 2713"/>
                  <a:gd name="T61" fmla="*/ 59 h 1611"/>
                  <a:gd name="T62" fmla="*/ 1250 w 2713"/>
                  <a:gd name="T63" fmla="*/ 69 h 1611"/>
                  <a:gd name="T64" fmla="*/ 1165 w 2713"/>
                  <a:gd name="T65" fmla="*/ 95 h 1611"/>
                  <a:gd name="T66" fmla="*/ 1103 w 2713"/>
                  <a:gd name="T67" fmla="*/ 121 h 1611"/>
                  <a:gd name="T68" fmla="*/ 1025 w 2713"/>
                  <a:gd name="T69" fmla="*/ 147 h 1611"/>
                  <a:gd name="T70" fmla="*/ 974 w 2713"/>
                  <a:gd name="T71" fmla="*/ 173 h 1611"/>
                  <a:gd name="T72" fmla="*/ 889 w 2713"/>
                  <a:gd name="T73" fmla="*/ 206 h 1611"/>
                  <a:gd name="T74" fmla="*/ 834 w 2713"/>
                  <a:gd name="T75" fmla="*/ 206 h 1611"/>
                  <a:gd name="T76" fmla="*/ 753 w 2713"/>
                  <a:gd name="T77" fmla="*/ 264 h 1611"/>
                  <a:gd name="T78" fmla="*/ 698 w 2713"/>
                  <a:gd name="T79" fmla="*/ 290 h 1611"/>
                  <a:gd name="T80" fmla="*/ 628 w 2713"/>
                  <a:gd name="T81" fmla="*/ 316 h 1611"/>
                  <a:gd name="T82" fmla="*/ 540 w 2713"/>
                  <a:gd name="T83" fmla="*/ 346 h 1611"/>
                  <a:gd name="T84" fmla="*/ 470 w 2713"/>
                  <a:gd name="T85" fmla="*/ 363 h 1611"/>
                  <a:gd name="T86" fmla="*/ 422 w 2713"/>
                  <a:gd name="T87" fmla="*/ 386 h 1611"/>
                  <a:gd name="T88" fmla="*/ 379 w 2713"/>
                  <a:gd name="T89" fmla="*/ 408 h 1611"/>
                  <a:gd name="T90" fmla="*/ 368 w 2713"/>
                  <a:gd name="T91" fmla="*/ 467 h 1611"/>
                  <a:gd name="T92" fmla="*/ 368 w 2713"/>
                  <a:gd name="T93" fmla="*/ 606 h 1611"/>
                  <a:gd name="T94" fmla="*/ 368 w 2713"/>
                  <a:gd name="T95" fmla="*/ 702 h 1611"/>
                  <a:gd name="T96" fmla="*/ 374 w 2713"/>
                  <a:gd name="T97" fmla="*/ 783 h 1611"/>
                  <a:gd name="T98" fmla="*/ 353 w 2713"/>
                  <a:gd name="T99" fmla="*/ 805 h 1611"/>
                  <a:gd name="T100" fmla="*/ 345 w 2713"/>
                  <a:gd name="T101" fmla="*/ 790 h 161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13"/>
                  <a:gd name="T154" fmla="*/ 0 h 1611"/>
                  <a:gd name="T155" fmla="*/ 2713 w 2713"/>
                  <a:gd name="T156" fmla="*/ 1611 h 161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13" h="1611">
                    <a:moveTo>
                      <a:pt x="691" y="1580"/>
                    </a:moveTo>
                    <a:lnTo>
                      <a:pt x="699" y="1426"/>
                    </a:lnTo>
                    <a:lnTo>
                      <a:pt x="691" y="1088"/>
                    </a:lnTo>
                    <a:lnTo>
                      <a:pt x="691" y="838"/>
                    </a:lnTo>
                    <a:lnTo>
                      <a:pt x="654" y="772"/>
                    </a:lnTo>
                    <a:lnTo>
                      <a:pt x="381" y="485"/>
                    </a:lnTo>
                    <a:lnTo>
                      <a:pt x="205" y="309"/>
                    </a:lnTo>
                    <a:lnTo>
                      <a:pt x="59" y="183"/>
                    </a:lnTo>
                    <a:lnTo>
                      <a:pt x="0" y="118"/>
                    </a:lnTo>
                    <a:lnTo>
                      <a:pt x="15" y="81"/>
                    </a:lnTo>
                    <a:lnTo>
                      <a:pt x="37" y="81"/>
                    </a:lnTo>
                    <a:lnTo>
                      <a:pt x="139" y="191"/>
                    </a:lnTo>
                    <a:lnTo>
                      <a:pt x="279" y="301"/>
                    </a:lnTo>
                    <a:lnTo>
                      <a:pt x="412" y="479"/>
                    </a:lnTo>
                    <a:lnTo>
                      <a:pt x="536" y="610"/>
                    </a:lnTo>
                    <a:lnTo>
                      <a:pt x="654" y="699"/>
                    </a:lnTo>
                    <a:lnTo>
                      <a:pt x="727" y="764"/>
                    </a:lnTo>
                    <a:lnTo>
                      <a:pt x="779" y="751"/>
                    </a:lnTo>
                    <a:lnTo>
                      <a:pt x="830" y="714"/>
                    </a:lnTo>
                    <a:lnTo>
                      <a:pt x="993" y="677"/>
                    </a:lnTo>
                    <a:lnTo>
                      <a:pt x="1287" y="596"/>
                    </a:lnTo>
                    <a:lnTo>
                      <a:pt x="1463" y="500"/>
                    </a:lnTo>
                    <a:lnTo>
                      <a:pt x="1668" y="412"/>
                    </a:lnTo>
                    <a:lnTo>
                      <a:pt x="1882" y="331"/>
                    </a:lnTo>
                    <a:lnTo>
                      <a:pt x="2103" y="235"/>
                    </a:lnTo>
                    <a:lnTo>
                      <a:pt x="2258" y="183"/>
                    </a:lnTo>
                    <a:lnTo>
                      <a:pt x="2441" y="103"/>
                    </a:lnTo>
                    <a:lnTo>
                      <a:pt x="2587" y="66"/>
                    </a:lnTo>
                    <a:lnTo>
                      <a:pt x="2713" y="0"/>
                    </a:lnTo>
                    <a:lnTo>
                      <a:pt x="2669" y="118"/>
                    </a:lnTo>
                    <a:lnTo>
                      <a:pt x="2595" y="118"/>
                    </a:lnTo>
                    <a:lnTo>
                      <a:pt x="2500" y="139"/>
                    </a:lnTo>
                    <a:lnTo>
                      <a:pt x="2330" y="191"/>
                    </a:lnTo>
                    <a:lnTo>
                      <a:pt x="2206" y="242"/>
                    </a:lnTo>
                    <a:lnTo>
                      <a:pt x="2051" y="294"/>
                    </a:lnTo>
                    <a:lnTo>
                      <a:pt x="1949" y="346"/>
                    </a:lnTo>
                    <a:lnTo>
                      <a:pt x="1779" y="412"/>
                    </a:lnTo>
                    <a:lnTo>
                      <a:pt x="1668" y="412"/>
                    </a:lnTo>
                    <a:lnTo>
                      <a:pt x="1507" y="529"/>
                    </a:lnTo>
                    <a:lnTo>
                      <a:pt x="1396" y="581"/>
                    </a:lnTo>
                    <a:lnTo>
                      <a:pt x="1257" y="632"/>
                    </a:lnTo>
                    <a:lnTo>
                      <a:pt x="1080" y="692"/>
                    </a:lnTo>
                    <a:lnTo>
                      <a:pt x="941" y="727"/>
                    </a:lnTo>
                    <a:lnTo>
                      <a:pt x="845" y="772"/>
                    </a:lnTo>
                    <a:lnTo>
                      <a:pt x="758" y="816"/>
                    </a:lnTo>
                    <a:lnTo>
                      <a:pt x="736" y="934"/>
                    </a:lnTo>
                    <a:lnTo>
                      <a:pt x="736" y="1213"/>
                    </a:lnTo>
                    <a:lnTo>
                      <a:pt x="736" y="1404"/>
                    </a:lnTo>
                    <a:lnTo>
                      <a:pt x="749" y="1567"/>
                    </a:lnTo>
                    <a:lnTo>
                      <a:pt x="706" y="1611"/>
                    </a:lnTo>
                    <a:lnTo>
                      <a:pt x="691" y="1580"/>
                    </a:lnTo>
                    <a:close/>
                  </a:path>
                </a:pathLst>
              </a:custGeom>
              <a:solidFill>
                <a:srgbClr val="000000"/>
              </a:solidFill>
              <a:ln w="9525">
                <a:noFill/>
                <a:round/>
                <a:headEnd/>
                <a:tailEnd/>
              </a:ln>
            </p:spPr>
            <p:txBody>
              <a:bodyPr/>
              <a:lstStyle/>
              <a:p>
                <a:pPr eaLnBrk="0" hangingPunct="0"/>
                <a:endParaRPr lang="en-US"/>
              </a:p>
            </p:txBody>
          </p:sp>
        </p:grpSp>
        <p:sp>
          <p:nvSpPr>
            <p:cNvPr id="16559" name="Freeform 10"/>
            <p:cNvSpPr>
              <a:spLocks/>
            </p:cNvSpPr>
            <p:nvPr/>
          </p:nvSpPr>
          <p:spPr bwMode="auto">
            <a:xfrm>
              <a:off x="1309" y="2326"/>
              <a:ext cx="328" cy="227"/>
            </a:xfrm>
            <a:custGeom>
              <a:avLst/>
              <a:gdLst>
                <a:gd name="T0" fmla="*/ 4 w 655"/>
                <a:gd name="T1" fmla="*/ 66 h 456"/>
                <a:gd name="T2" fmla="*/ 85 w 655"/>
                <a:gd name="T3" fmla="*/ 48 h 456"/>
                <a:gd name="T4" fmla="*/ 133 w 655"/>
                <a:gd name="T5" fmla="*/ 26 h 456"/>
                <a:gd name="T6" fmla="*/ 166 w 655"/>
                <a:gd name="T7" fmla="*/ 0 h 456"/>
                <a:gd name="T8" fmla="*/ 199 w 655"/>
                <a:gd name="T9" fmla="*/ 33 h 456"/>
                <a:gd name="T10" fmla="*/ 250 w 655"/>
                <a:gd name="T11" fmla="*/ 81 h 456"/>
                <a:gd name="T12" fmla="*/ 295 w 655"/>
                <a:gd name="T13" fmla="*/ 107 h 456"/>
                <a:gd name="T14" fmla="*/ 328 w 655"/>
                <a:gd name="T15" fmla="*/ 140 h 456"/>
                <a:gd name="T16" fmla="*/ 309 w 655"/>
                <a:gd name="T17" fmla="*/ 169 h 456"/>
                <a:gd name="T18" fmla="*/ 244 w 655"/>
                <a:gd name="T19" fmla="*/ 198 h 456"/>
                <a:gd name="T20" fmla="*/ 177 w 655"/>
                <a:gd name="T21" fmla="*/ 227 h 456"/>
                <a:gd name="T22" fmla="*/ 148 w 655"/>
                <a:gd name="T23" fmla="*/ 227 h 456"/>
                <a:gd name="T24" fmla="*/ 107 w 655"/>
                <a:gd name="T25" fmla="*/ 176 h 456"/>
                <a:gd name="T26" fmla="*/ 67 w 655"/>
                <a:gd name="T27" fmla="*/ 143 h 456"/>
                <a:gd name="T28" fmla="*/ 26 w 655"/>
                <a:gd name="T29" fmla="*/ 121 h 456"/>
                <a:gd name="T30" fmla="*/ 0 w 655"/>
                <a:gd name="T31" fmla="*/ 85 h 456"/>
                <a:gd name="T32" fmla="*/ 4 w 655"/>
                <a:gd name="T33" fmla="*/ 66 h 4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55"/>
                <a:gd name="T52" fmla="*/ 0 h 456"/>
                <a:gd name="T53" fmla="*/ 655 w 655"/>
                <a:gd name="T54" fmla="*/ 456 h 45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55" h="456">
                  <a:moveTo>
                    <a:pt x="8" y="133"/>
                  </a:moveTo>
                  <a:lnTo>
                    <a:pt x="170" y="96"/>
                  </a:lnTo>
                  <a:lnTo>
                    <a:pt x="265" y="52"/>
                  </a:lnTo>
                  <a:lnTo>
                    <a:pt x="332" y="0"/>
                  </a:lnTo>
                  <a:lnTo>
                    <a:pt x="398" y="67"/>
                  </a:lnTo>
                  <a:lnTo>
                    <a:pt x="500" y="163"/>
                  </a:lnTo>
                  <a:lnTo>
                    <a:pt x="589" y="214"/>
                  </a:lnTo>
                  <a:lnTo>
                    <a:pt x="655" y="281"/>
                  </a:lnTo>
                  <a:lnTo>
                    <a:pt x="618" y="339"/>
                  </a:lnTo>
                  <a:lnTo>
                    <a:pt x="487" y="398"/>
                  </a:lnTo>
                  <a:lnTo>
                    <a:pt x="354" y="456"/>
                  </a:lnTo>
                  <a:lnTo>
                    <a:pt x="295" y="456"/>
                  </a:lnTo>
                  <a:lnTo>
                    <a:pt x="213" y="353"/>
                  </a:lnTo>
                  <a:lnTo>
                    <a:pt x="133" y="287"/>
                  </a:lnTo>
                  <a:lnTo>
                    <a:pt x="52" y="244"/>
                  </a:lnTo>
                  <a:lnTo>
                    <a:pt x="0" y="170"/>
                  </a:lnTo>
                  <a:lnTo>
                    <a:pt x="8" y="133"/>
                  </a:lnTo>
                  <a:close/>
                </a:path>
              </a:pathLst>
            </a:custGeom>
            <a:solidFill>
              <a:srgbClr val="F8F8F8"/>
            </a:solidFill>
            <a:ln w="7938">
              <a:solidFill>
                <a:srgbClr val="000000"/>
              </a:solidFill>
              <a:round/>
              <a:headEnd/>
              <a:tailEnd/>
            </a:ln>
          </p:spPr>
          <p:txBody>
            <a:bodyPr/>
            <a:lstStyle/>
            <a:p>
              <a:pPr eaLnBrk="0" hangingPunct="0"/>
              <a:endParaRPr lang="en-US"/>
            </a:p>
          </p:txBody>
        </p:sp>
        <p:sp>
          <p:nvSpPr>
            <p:cNvPr id="16560" name="Freeform 11"/>
            <p:cNvSpPr>
              <a:spLocks/>
            </p:cNvSpPr>
            <p:nvPr/>
          </p:nvSpPr>
          <p:spPr bwMode="auto">
            <a:xfrm>
              <a:off x="1372" y="2326"/>
              <a:ext cx="70" cy="115"/>
            </a:xfrm>
            <a:custGeom>
              <a:avLst/>
              <a:gdLst>
                <a:gd name="T0" fmla="*/ 67 w 141"/>
                <a:gd name="T1" fmla="*/ 96 h 228"/>
                <a:gd name="T2" fmla="*/ 12 w 141"/>
                <a:gd name="T3" fmla="*/ 0 h 228"/>
                <a:gd name="T4" fmla="*/ 0 w 141"/>
                <a:gd name="T5" fmla="*/ 8 h 228"/>
                <a:gd name="T6" fmla="*/ 4 w 141"/>
                <a:gd name="T7" fmla="*/ 19 h 228"/>
                <a:gd name="T8" fmla="*/ 56 w 141"/>
                <a:gd name="T9" fmla="*/ 111 h 228"/>
                <a:gd name="T10" fmla="*/ 70 w 141"/>
                <a:gd name="T11" fmla="*/ 115 h 228"/>
                <a:gd name="T12" fmla="*/ 67 w 141"/>
                <a:gd name="T13" fmla="*/ 96 h 228"/>
                <a:gd name="T14" fmla="*/ 0 60000 65536"/>
                <a:gd name="T15" fmla="*/ 0 60000 65536"/>
                <a:gd name="T16" fmla="*/ 0 60000 65536"/>
                <a:gd name="T17" fmla="*/ 0 60000 65536"/>
                <a:gd name="T18" fmla="*/ 0 60000 65536"/>
                <a:gd name="T19" fmla="*/ 0 60000 65536"/>
                <a:gd name="T20" fmla="*/ 0 60000 65536"/>
                <a:gd name="T21" fmla="*/ 0 w 141"/>
                <a:gd name="T22" fmla="*/ 0 h 228"/>
                <a:gd name="T23" fmla="*/ 141 w 141"/>
                <a:gd name="T24" fmla="*/ 228 h 2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 h="228">
                  <a:moveTo>
                    <a:pt x="134" y="191"/>
                  </a:moveTo>
                  <a:lnTo>
                    <a:pt x="24" y="0"/>
                  </a:lnTo>
                  <a:lnTo>
                    <a:pt x="0" y="15"/>
                  </a:lnTo>
                  <a:lnTo>
                    <a:pt x="9" y="37"/>
                  </a:lnTo>
                  <a:lnTo>
                    <a:pt x="113" y="221"/>
                  </a:lnTo>
                  <a:lnTo>
                    <a:pt x="141" y="228"/>
                  </a:lnTo>
                  <a:lnTo>
                    <a:pt x="134" y="191"/>
                  </a:lnTo>
                  <a:close/>
                </a:path>
              </a:pathLst>
            </a:custGeom>
            <a:solidFill>
              <a:srgbClr val="000000"/>
            </a:solidFill>
            <a:ln w="9525">
              <a:noFill/>
              <a:round/>
              <a:headEnd/>
              <a:tailEnd/>
            </a:ln>
          </p:spPr>
          <p:txBody>
            <a:bodyPr/>
            <a:lstStyle/>
            <a:p>
              <a:pPr eaLnBrk="0" hangingPunct="0"/>
              <a:endParaRPr lang="en-US"/>
            </a:p>
          </p:txBody>
        </p:sp>
      </p:grpSp>
      <p:grpSp>
        <p:nvGrpSpPr>
          <p:cNvPr id="4" name="Group 12"/>
          <p:cNvGrpSpPr>
            <a:grpSpLocks/>
          </p:cNvGrpSpPr>
          <p:nvPr/>
        </p:nvGrpSpPr>
        <p:grpSpPr bwMode="auto">
          <a:xfrm>
            <a:off x="2201863" y="3979863"/>
            <a:ext cx="639762" cy="1446212"/>
            <a:chOff x="427" y="2507"/>
            <a:chExt cx="403" cy="911"/>
          </a:xfrm>
        </p:grpSpPr>
        <p:sp>
          <p:nvSpPr>
            <p:cNvPr id="16541" name="Freeform 13"/>
            <p:cNvSpPr>
              <a:spLocks/>
            </p:cNvSpPr>
            <p:nvPr/>
          </p:nvSpPr>
          <p:spPr bwMode="auto">
            <a:xfrm>
              <a:off x="435" y="2547"/>
              <a:ext cx="212" cy="859"/>
            </a:xfrm>
            <a:custGeom>
              <a:avLst/>
              <a:gdLst>
                <a:gd name="T0" fmla="*/ 209 w 424"/>
                <a:gd name="T1" fmla="*/ 155 h 1717"/>
                <a:gd name="T2" fmla="*/ 212 w 424"/>
                <a:gd name="T3" fmla="*/ 186 h 1717"/>
                <a:gd name="T4" fmla="*/ 212 w 424"/>
                <a:gd name="T5" fmla="*/ 357 h 1717"/>
                <a:gd name="T6" fmla="*/ 197 w 424"/>
                <a:gd name="T7" fmla="*/ 585 h 1717"/>
                <a:gd name="T8" fmla="*/ 199 w 424"/>
                <a:gd name="T9" fmla="*/ 730 h 1717"/>
                <a:gd name="T10" fmla="*/ 206 w 424"/>
                <a:gd name="T11" fmla="*/ 831 h 1717"/>
                <a:gd name="T12" fmla="*/ 199 w 424"/>
                <a:gd name="T13" fmla="*/ 859 h 1717"/>
                <a:gd name="T14" fmla="*/ 186 w 424"/>
                <a:gd name="T15" fmla="*/ 853 h 1717"/>
                <a:gd name="T16" fmla="*/ 114 w 424"/>
                <a:gd name="T17" fmla="*/ 797 h 1717"/>
                <a:gd name="T18" fmla="*/ 96 w 424"/>
                <a:gd name="T19" fmla="*/ 787 h 1717"/>
                <a:gd name="T20" fmla="*/ 85 w 424"/>
                <a:gd name="T21" fmla="*/ 771 h 1717"/>
                <a:gd name="T22" fmla="*/ 67 w 424"/>
                <a:gd name="T23" fmla="*/ 750 h 1717"/>
                <a:gd name="T24" fmla="*/ 42 w 424"/>
                <a:gd name="T25" fmla="*/ 728 h 1717"/>
                <a:gd name="T26" fmla="*/ 29 w 424"/>
                <a:gd name="T27" fmla="*/ 698 h 1717"/>
                <a:gd name="T28" fmla="*/ 0 w 424"/>
                <a:gd name="T29" fmla="*/ 673 h 1717"/>
                <a:gd name="T30" fmla="*/ 0 w 424"/>
                <a:gd name="T31" fmla="*/ 658 h 1717"/>
                <a:gd name="T32" fmla="*/ 15 w 424"/>
                <a:gd name="T33" fmla="*/ 638 h 1717"/>
                <a:gd name="T34" fmla="*/ 22 w 424"/>
                <a:gd name="T35" fmla="*/ 613 h 1717"/>
                <a:gd name="T36" fmla="*/ 19 w 424"/>
                <a:gd name="T37" fmla="*/ 599 h 1717"/>
                <a:gd name="T38" fmla="*/ 11 w 424"/>
                <a:gd name="T39" fmla="*/ 577 h 1717"/>
                <a:gd name="T40" fmla="*/ 8 w 424"/>
                <a:gd name="T41" fmla="*/ 562 h 1717"/>
                <a:gd name="T42" fmla="*/ 20 w 424"/>
                <a:gd name="T43" fmla="*/ 537 h 1717"/>
                <a:gd name="T44" fmla="*/ 20 w 424"/>
                <a:gd name="T45" fmla="*/ 521 h 1717"/>
                <a:gd name="T46" fmla="*/ 7 w 424"/>
                <a:gd name="T47" fmla="*/ 488 h 1717"/>
                <a:gd name="T48" fmla="*/ 7 w 424"/>
                <a:gd name="T49" fmla="*/ 469 h 1717"/>
                <a:gd name="T50" fmla="*/ 14 w 424"/>
                <a:gd name="T51" fmla="*/ 455 h 1717"/>
                <a:gd name="T52" fmla="*/ 27 w 424"/>
                <a:gd name="T53" fmla="*/ 438 h 1717"/>
                <a:gd name="T54" fmla="*/ 26 w 424"/>
                <a:gd name="T55" fmla="*/ 408 h 1717"/>
                <a:gd name="T56" fmla="*/ 19 w 424"/>
                <a:gd name="T57" fmla="*/ 385 h 1717"/>
                <a:gd name="T58" fmla="*/ 26 w 424"/>
                <a:gd name="T59" fmla="*/ 357 h 1717"/>
                <a:gd name="T60" fmla="*/ 33 w 424"/>
                <a:gd name="T61" fmla="*/ 350 h 1717"/>
                <a:gd name="T62" fmla="*/ 27 w 424"/>
                <a:gd name="T63" fmla="*/ 324 h 1717"/>
                <a:gd name="T64" fmla="*/ 11 w 424"/>
                <a:gd name="T65" fmla="*/ 296 h 1717"/>
                <a:gd name="T66" fmla="*/ 7 w 424"/>
                <a:gd name="T67" fmla="*/ 279 h 1717"/>
                <a:gd name="T68" fmla="*/ 11 w 424"/>
                <a:gd name="T69" fmla="*/ 262 h 1717"/>
                <a:gd name="T70" fmla="*/ 31 w 424"/>
                <a:gd name="T71" fmla="*/ 246 h 1717"/>
                <a:gd name="T72" fmla="*/ 29 w 424"/>
                <a:gd name="T73" fmla="*/ 234 h 1717"/>
                <a:gd name="T74" fmla="*/ 8 w 424"/>
                <a:gd name="T75" fmla="*/ 195 h 1717"/>
                <a:gd name="T76" fmla="*/ 2 w 424"/>
                <a:gd name="T77" fmla="*/ 164 h 1717"/>
                <a:gd name="T78" fmla="*/ 7 w 424"/>
                <a:gd name="T79" fmla="*/ 147 h 1717"/>
                <a:gd name="T80" fmla="*/ 27 w 424"/>
                <a:gd name="T81" fmla="*/ 132 h 1717"/>
                <a:gd name="T82" fmla="*/ 22 w 424"/>
                <a:gd name="T83" fmla="*/ 118 h 1717"/>
                <a:gd name="T84" fmla="*/ 8 w 424"/>
                <a:gd name="T85" fmla="*/ 102 h 1717"/>
                <a:gd name="T86" fmla="*/ 8 w 424"/>
                <a:gd name="T87" fmla="*/ 85 h 1717"/>
                <a:gd name="T88" fmla="*/ 31 w 424"/>
                <a:gd name="T89" fmla="*/ 74 h 1717"/>
                <a:gd name="T90" fmla="*/ 41 w 424"/>
                <a:gd name="T91" fmla="*/ 61 h 1717"/>
                <a:gd name="T92" fmla="*/ 22 w 424"/>
                <a:gd name="T93" fmla="*/ 36 h 1717"/>
                <a:gd name="T94" fmla="*/ 22 w 424"/>
                <a:gd name="T95" fmla="*/ 22 h 1717"/>
                <a:gd name="T96" fmla="*/ 44 w 424"/>
                <a:gd name="T97" fmla="*/ 14 h 1717"/>
                <a:gd name="T98" fmla="*/ 45 w 424"/>
                <a:gd name="T99" fmla="*/ 0 h 1717"/>
                <a:gd name="T100" fmla="*/ 70 w 424"/>
                <a:gd name="T101" fmla="*/ 36 h 1717"/>
                <a:gd name="T102" fmla="*/ 99 w 424"/>
                <a:gd name="T103" fmla="*/ 73 h 1717"/>
                <a:gd name="T104" fmla="*/ 136 w 424"/>
                <a:gd name="T105" fmla="*/ 102 h 1717"/>
                <a:gd name="T106" fmla="*/ 166 w 424"/>
                <a:gd name="T107" fmla="*/ 125 h 1717"/>
                <a:gd name="T108" fmla="*/ 197 w 424"/>
                <a:gd name="T109" fmla="*/ 144 h 1717"/>
                <a:gd name="T110" fmla="*/ 209 w 424"/>
                <a:gd name="T111" fmla="*/ 155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3"/>
                  </a:lnTo>
                  <a:lnTo>
                    <a:pt x="394" y="1169"/>
                  </a:lnTo>
                  <a:lnTo>
                    <a:pt x="397" y="1460"/>
                  </a:lnTo>
                  <a:lnTo>
                    <a:pt x="412" y="1661"/>
                  </a:lnTo>
                  <a:lnTo>
                    <a:pt x="397" y="1717"/>
                  </a:lnTo>
                  <a:lnTo>
                    <a:pt x="372" y="1705"/>
                  </a:lnTo>
                  <a:lnTo>
                    <a:pt x="228" y="1594"/>
                  </a:lnTo>
                  <a:lnTo>
                    <a:pt x="191" y="1573"/>
                  </a:lnTo>
                  <a:lnTo>
                    <a:pt x="170" y="1541"/>
                  </a:lnTo>
                  <a:lnTo>
                    <a:pt x="133" y="1499"/>
                  </a:lnTo>
                  <a:lnTo>
                    <a:pt x="83" y="1455"/>
                  </a:lnTo>
                  <a:lnTo>
                    <a:pt x="59" y="1396"/>
                  </a:lnTo>
                  <a:lnTo>
                    <a:pt x="0" y="1346"/>
                  </a:lnTo>
                  <a:lnTo>
                    <a:pt x="0" y="1315"/>
                  </a:lnTo>
                  <a:lnTo>
                    <a:pt x="31" y="1276"/>
                  </a:lnTo>
                  <a:lnTo>
                    <a:pt x="44" y="1225"/>
                  </a:lnTo>
                  <a:lnTo>
                    <a:pt x="37" y="1198"/>
                  </a:lnTo>
                  <a:lnTo>
                    <a:pt x="22" y="1154"/>
                  </a:lnTo>
                  <a:lnTo>
                    <a:pt x="16" y="1123"/>
                  </a:lnTo>
                  <a:lnTo>
                    <a:pt x="40" y="1074"/>
                  </a:lnTo>
                  <a:lnTo>
                    <a:pt x="40" y="1041"/>
                  </a:lnTo>
                  <a:lnTo>
                    <a:pt x="15" y="975"/>
                  </a:lnTo>
                  <a:lnTo>
                    <a:pt x="15" y="938"/>
                  </a:lnTo>
                  <a:lnTo>
                    <a:pt x="29" y="909"/>
                  </a:lnTo>
                  <a:lnTo>
                    <a:pt x="53" y="875"/>
                  </a:lnTo>
                  <a:lnTo>
                    <a:pt x="52" y="816"/>
                  </a:lnTo>
                  <a:lnTo>
                    <a:pt x="37" y="769"/>
                  </a:lnTo>
                  <a:lnTo>
                    <a:pt x="52" y="713"/>
                  </a:lnTo>
                  <a:lnTo>
                    <a:pt x="66" y="699"/>
                  </a:lnTo>
                  <a:lnTo>
                    <a:pt x="53" y="647"/>
                  </a:lnTo>
                  <a:lnTo>
                    <a:pt x="22" y="592"/>
                  </a:lnTo>
                  <a:lnTo>
                    <a:pt x="15" y="557"/>
                  </a:lnTo>
                  <a:lnTo>
                    <a:pt x="22" y="523"/>
                  </a:lnTo>
                  <a:lnTo>
                    <a:pt x="62" y="492"/>
                  </a:lnTo>
                  <a:lnTo>
                    <a:pt x="59" y="468"/>
                  </a:lnTo>
                  <a:lnTo>
                    <a:pt x="16" y="390"/>
                  </a:lnTo>
                  <a:lnTo>
                    <a:pt x="3" y="328"/>
                  </a:lnTo>
                  <a:lnTo>
                    <a:pt x="15" y="294"/>
                  </a:lnTo>
                  <a:lnTo>
                    <a:pt x="53" y="263"/>
                  </a:lnTo>
                  <a:lnTo>
                    <a:pt x="44" y="235"/>
                  </a:lnTo>
                  <a:lnTo>
                    <a:pt x="16" y="204"/>
                  </a:lnTo>
                  <a:lnTo>
                    <a:pt x="16" y="170"/>
                  </a:lnTo>
                  <a:lnTo>
                    <a:pt x="62" y="147"/>
                  </a:lnTo>
                  <a:lnTo>
                    <a:pt x="81" y="122"/>
                  </a:lnTo>
                  <a:lnTo>
                    <a:pt x="44" y="71"/>
                  </a:lnTo>
                  <a:lnTo>
                    <a:pt x="44" y="44"/>
                  </a:lnTo>
                  <a:lnTo>
                    <a:pt x="88" y="28"/>
                  </a:lnTo>
                  <a:lnTo>
                    <a:pt x="90" y="0"/>
                  </a:lnTo>
                  <a:lnTo>
                    <a:pt x="139"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pPr eaLnBrk="0" hangingPunct="0"/>
              <a:endParaRPr lang="en-US"/>
            </a:p>
          </p:txBody>
        </p:sp>
        <p:sp>
          <p:nvSpPr>
            <p:cNvPr id="16542" name="Freeform 14"/>
            <p:cNvSpPr>
              <a:spLocks/>
            </p:cNvSpPr>
            <p:nvPr/>
          </p:nvSpPr>
          <p:spPr bwMode="auto">
            <a:xfrm>
              <a:off x="427" y="2560"/>
              <a:ext cx="61" cy="654"/>
            </a:xfrm>
            <a:custGeom>
              <a:avLst/>
              <a:gdLst>
                <a:gd name="T0" fmla="*/ 42 w 121"/>
                <a:gd name="T1" fmla="*/ 22 h 1309"/>
                <a:gd name="T2" fmla="*/ 61 w 121"/>
                <a:gd name="T3" fmla="*/ 45 h 1309"/>
                <a:gd name="T4" fmla="*/ 49 w 121"/>
                <a:gd name="T5" fmla="*/ 63 h 1309"/>
                <a:gd name="T6" fmla="*/ 23 w 121"/>
                <a:gd name="T7" fmla="*/ 76 h 1309"/>
                <a:gd name="T8" fmla="*/ 34 w 121"/>
                <a:gd name="T9" fmla="*/ 95 h 1309"/>
                <a:gd name="T10" fmla="*/ 45 w 121"/>
                <a:gd name="T11" fmla="*/ 118 h 1309"/>
                <a:gd name="T12" fmla="*/ 31 w 121"/>
                <a:gd name="T13" fmla="*/ 133 h 1309"/>
                <a:gd name="T14" fmla="*/ 19 w 121"/>
                <a:gd name="T15" fmla="*/ 152 h 1309"/>
                <a:gd name="T16" fmla="*/ 31 w 121"/>
                <a:gd name="T17" fmla="*/ 184 h 1309"/>
                <a:gd name="T18" fmla="*/ 45 w 121"/>
                <a:gd name="T19" fmla="*/ 214 h 1309"/>
                <a:gd name="T20" fmla="*/ 42 w 121"/>
                <a:gd name="T21" fmla="*/ 240 h 1309"/>
                <a:gd name="T22" fmla="*/ 23 w 121"/>
                <a:gd name="T23" fmla="*/ 262 h 1309"/>
                <a:gd name="T24" fmla="*/ 44 w 121"/>
                <a:gd name="T25" fmla="*/ 308 h 1309"/>
                <a:gd name="T26" fmla="*/ 53 w 121"/>
                <a:gd name="T27" fmla="*/ 338 h 1309"/>
                <a:gd name="T28" fmla="*/ 37 w 121"/>
                <a:gd name="T29" fmla="*/ 359 h 1309"/>
                <a:gd name="T30" fmla="*/ 40 w 121"/>
                <a:gd name="T31" fmla="*/ 393 h 1309"/>
                <a:gd name="T32" fmla="*/ 51 w 121"/>
                <a:gd name="T33" fmla="*/ 426 h 1309"/>
                <a:gd name="T34" fmla="*/ 38 w 121"/>
                <a:gd name="T35" fmla="*/ 444 h 1309"/>
                <a:gd name="T36" fmla="*/ 20 w 121"/>
                <a:gd name="T37" fmla="*/ 466 h 1309"/>
                <a:gd name="T38" fmla="*/ 38 w 121"/>
                <a:gd name="T39" fmla="*/ 506 h 1309"/>
                <a:gd name="T40" fmla="*/ 45 w 121"/>
                <a:gd name="T41" fmla="*/ 534 h 1309"/>
                <a:gd name="T42" fmla="*/ 29 w 121"/>
                <a:gd name="T43" fmla="*/ 540 h 1309"/>
                <a:gd name="T44" fmla="*/ 34 w 121"/>
                <a:gd name="T45" fmla="*/ 584 h 1309"/>
                <a:gd name="T46" fmla="*/ 42 w 121"/>
                <a:gd name="T47" fmla="*/ 607 h 1309"/>
                <a:gd name="T48" fmla="*/ 29 w 121"/>
                <a:gd name="T49" fmla="*/ 633 h 1309"/>
                <a:gd name="T50" fmla="*/ 1 w 121"/>
                <a:gd name="T51" fmla="*/ 647 h 1309"/>
                <a:gd name="T52" fmla="*/ 23 w 121"/>
                <a:gd name="T53" fmla="*/ 602 h 1309"/>
                <a:gd name="T54" fmla="*/ 12 w 121"/>
                <a:gd name="T55" fmla="*/ 565 h 1309"/>
                <a:gd name="T56" fmla="*/ 15 w 121"/>
                <a:gd name="T57" fmla="*/ 534 h 1309"/>
                <a:gd name="T58" fmla="*/ 23 w 121"/>
                <a:gd name="T59" fmla="*/ 518 h 1309"/>
                <a:gd name="T60" fmla="*/ 6 w 121"/>
                <a:gd name="T61" fmla="*/ 478 h 1309"/>
                <a:gd name="T62" fmla="*/ 6 w 121"/>
                <a:gd name="T63" fmla="*/ 438 h 1309"/>
                <a:gd name="T64" fmla="*/ 27 w 121"/>
                <a:gd name="T65" fmla="*/ 420 h 1309"/>
                <a:gd name="T66" fmla="*/ 23 w 121"/>
                <a:gd name="T67" fmla="*/ 390 h 1309"/>
                <a:gd name="T68" fmla="*/ 16 w 121"/>
                <a:gd name="T69" fmla="*/ 356 h 1309"/>
                <a:gd name="T70" fmla="*/ 34 w 121"/>
                <a:gd name="T71" fmla="*/ 334 h 1309"/>
                <a:gd name="T72" fmla="*/ 26 w 121"/>
                <a:gd name="T73" fmla="*/ 310 h 1309"/>
                <a:gd name="T74" fmla="*/ 6 w 121"/>
                <a:gd name="T75" fmla="*/ 271 h 1309"/>
                <a:gd name="T76" fmla="*/ 9 w 121"/>
                <a:gd name="T77" fmla="*/ 246 h 1309"/>
                <a:gd name="T78" fmla="*/ 27 w 121"/>
                <a:gd name="T79" fmla="*/ 225 h 1309"/>
                <a:gd name="T80" fmla="*/ 8 w 121"/>
                <a:gd name="T81" fmla="*/ 176 h 1309"/>
                <a:gd name="T82" fmla="*/ 0 w 121"/>
                <a:gd name="T83" fmla="*/ 148 h 1309"/>
                <a:gd name="T84" fmla="*/ 16 w 121"/>
                <a:gd name="T85" fmla="*/ 126 h 1309"/>
                <a:gd name="T86" fmla="*/ 23 w 121"/>
                <a:gd name="T87" fmla="*/ 111 h 1309"/>
                <a:gd name="T88" fmla="*/ 6 w 121"/>
                <a:gd name="T89" fmla="*/ 88 h 1309"/>
                <a:gd name="T90" fmla="*/ 12 w 121"/>
                <a:gd name="T91" fmla="*/ 66 h 1309"/>
                <a:gd name="T92" fmla="*/ 34 w 121"/>
                <a:gd name="T93" fmla="*/ 51 h 1309"/>
                <a:gd name="T94" fmla="*/ 34 w 121"/>
                <a:gd name="T95" fmla="*/ 34 h 1309"/>
                <a:gd name="T96" fmla="*/ 23 w 121"/>
                <a:gd name="T97" fmla="*/ 12 h 1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1"/>
                <a:gd name="T148" fmla="*/ 0 h 1309"/>
                <a:gd name="T149" fmla="*/ 121 w 121"/>
                <a:gd name="T150" fmla="*/ 1309 h 13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1" h="1309">
                  <a:moveTo>
                    <a:pt x="61" y="0"/>
                  </a:moveTo>
                  <a:lnTo>
                    <a:pt x="83" y="44"/>
                  </a:lnTo>
                  <a:lnTo>
                    <a:pt x="102" y="73"/>
                  </a:lnTo>
                  <a:lnTo>
                    <a:pt x="121" y="91"/>
                  </a:lnTo>
                  <a:lnTo>
                    <a:pt x="117" y="112"/>
                  </a:lnTo>
                  <a:lnTo>
                    <a:pt x="98" y="127"/>
                  </a:lnTo>
                  <a:lnTo>
                    <a:pt x="68" y="134"/>
                  </a:lnTo>
                  <a:lnTo>
                    <a:pt x="46" y="153"/>
                  </a:lnTo>
                  <a:lnTo>
                    <a:pt x="52" y="177"/>
                  </a:lnTo>
                  <a:lnTo>
                    <a:pt x="67" y="190"/>
                  </a:lnTo>
                  <a:lnTo>
                    <a:pt x="90" y="220"/>
                  </a:lnTo>
                  <a:lnTo>
                    <a:pt x="90" y="237"/>
                  </a:lnTo>
                  <a:lnTo>
                    <a:pt x="83" y="252"/>
                  </a:lnTo>
                  <a:lnTo>
                    <a:pt x="61" y="267"/>
                  </a:lnTo>
                  <a:lnTo>
                    <a:pt x="39" y="282"/>
                  </a:lnTo>
                  <a:lnTo>
                    <a:pt x="37" y="304"/>
                  </a:lnTo>
                  <a:lnTo>
                    <a:pt x="45" y="326"/>
                  </a:lnTo>
                  <a:lnTo>
                    <a:pt x="61" y="369"/>
                  </a:lnTo>
                  <a:lnTo>
                    <a:pt x="76" y="404"/>
                  </a:lnTo>
                  <a:lnTo>
                    <a:pt x="90" y="428"/>
                  </a:lnTo>
                  <a:lnTo>
                    <a:pt x="90" y="456"/>
                  </a:lnTo>
                  <a:lnTo>
                    <a:pt x="83" y="480"/>
                  </a:lnTo>
                  <a:lnTo>
                    <a:pt x="61" y="502"/>
                  </a:lnTo>
                  <a:lnTo>
                    <a:pt x="46" y="524"/>
                  </a:lnTo>
                  <a:lnTo>
                    <a:pt x="52" y="561"/>
                  </a:lnTo>
                  <a:lnTo>
                    <a:pt x="88" y="617"/>
                  </a:lnTo>
                  <a:lnTo>
                    <a:pt x="102" y="647"/>
                  </a:lnTo>
                  <a:lnTo>
                    <a:pt x="105" y="676"/>
                  </a:lnTo>
                  <a:lnTo>
                    <a:pt x="90" y="698"/>
                  </a:lnTo>
                  <a:lnTo>
                    <a:pt x="73" y="719"/>
                  </a:lnTo>
                  <a:lnTo>
                    <a:pt x="68" y="749"/>
                  </a:lnTo>
                  <a:lnTo>
                    <a:pt x="80" y="786"/>
                  </a:lnTo>
                  <a:lnTo>
                    <a:pt x="95" y="825"/>
                  </a:lnTo>
                  <a:lnTo>
                    <a:pt x="102" y="852"/>
                  </a:lnTo>
                  <a:lnTo>
                    <a:pt x="95" y="870"/>
                  </a:lnTo>
                  <a:lnTo>
                    <a:pt x="76" y="889"/>
                  </a:lnTo>
                  <a:lnTo>
                    <a:pt x="52" y="911"/>
                  </a:lnTo>
                  <a:lnTo>
                    <a:pt x="39" y="933"/>
                  </a:lnTo>
                  <a:lnTo>
                    <a:pt x="52" y="972"/>
                  </a:lnTo>
                  <a:lnTo>
                    <a:pt x="76" y="1013"/>
                  </a:lnTo>
                  <a:lnTo>
                    <a:pt x="88" y="1043"/>
                  </a:lnTo>
                  <a:lnTo>
                    <a:pt x="90" y="1068"/>
                  </a:lnTo>
                  <a:lnTo>
                    <a:pt x="83" y="1080"/>
                  </a:lnTo>
                  <a:lnTo>
                    <a:pt x="58" y="1080"/>
                  </a:lnTo>
                  <a:lnTo>
                    <a:pt x="52" y="1134"/>
                  </a:lnTo>
                  <a:lnTo>
                    <a:pt x="67" y="1168"/>
                  </a:lnTo>
                  <a:lnTo>
                    <a:pt x="80" y="1192"/>
                  </a:lnTo>
                  <a:lnTo>
                    <a:pt x="83" y="1214"/>
                  </a:lnTo>
                  <a:lnTo>
                    <a:pt x="83" y="1235"/>
                  </a:lnTo>
                  <a:lnTo>
                    <a:pt x="58" y="1266"/>
                  </a:lnTo>
                  <a:lnTo>
                    <a:pt x="24" y="1309"/>
                  </a:lnTo>
                  <a:lnTo>
                    <a:pt x="2" y="1294"/>
                  </a:lnTo>
                  <a:lnTo>
                    <a:pt x="11" y="1259"/>
                  </a:lnTo>
                  <a:lnTo>
                    <a:pt x="45" y="1205"/>
                  </a:lnTo>
                  <a:lnTo>
                    <a:pt x="39" y="1171"/>
                  </a:lnTo>
                  <a:lnTo>
                    <a:pt x="24" y="1131"/>
                  </a:lnTo>
                  <a:lnTo>
                    <a:pt x="15" y="1097"/>
                  </a:lnTo>
                  <a:lnTo>
                    <a:pt x="30" y="1068"/>
                  </a:lnTo>
                  <a:lnTo>
                    <a:pt x="45" y="1058"/>
                  </a:lnTo>
                  <a:lnTo>
                    <a:pt x="46" y="1037"/>
                  </a:lnTo>
                  <a:lnTo>
                    <a:pt x="30" y="994"/>
                  </a:lnTo>
                  <a:lnTo>
                    <a:pt x="11" y="957"/>
                  </a:lnTo>
                  <a:lnTo>
                    <a:pt x="0" y="920"/>
                  </a:lnTo>
                  <a:lnTo>
                    <a:pt x="11" y="877"/>
                  </a:lnTo>
                  <a:lnTo>
                    <a:pt x="45" y="860"/>
                  </a:lnTo>
                  <a:lnTo>
                    <a:pt x="54" y="840"/>
                  </a:lnTo>
                  <a:lnTo>
                    <a:pt x="52" y="811"/>
                  </a:lnTo>
                  <a:lnTo>
                    <a:pt x="45" y="781"/>
                  </a:lnTo>
                  <a:lnTo>
                    <a:pt x="32" y="743"/>
                  </a:lnTo>
                  <a:lnTo>
                    <a:pt x="32" y="713"/>
                  </a:lnTo>
                  <a:lnTo>
                    <a:pt x="46" y="693"/>
                  </a:lnTo>
                  <a:lnTo>
                    <a:pt x="67" y="669"/>
                  </a:lnTo>
                  <a:lnTo>
                    <a:pt x="67" y="654"/>
                  </a:lnTo>
                  <a:lnTo>
                    <a:pt x="52" y="620"/>
                  </a:lnTo>
                  <a:lnTo>
                    <a:pt x="23" y="576"/>
                  </a:lnTo>
                  <a:lnTo>
                    <a:pt x="11" y="543"/>
                  </a:lnTo>
                  <a:lnTo>
                    <a:pt x="11" y="517"/>
                  </a:lnTo>
                  <a:lnTo>
                    <a:pt x="17" y="492"/>
                  </a:lnTo>
                  <a:lnTo>
                    <a:pt x="37" y="472"/>
                  </a:lnTo>
                  <a:lnTo>
                    <a:pt x="54" y="450"/>
                  </a:lnTo>
                  <a:lnTo>
                    <a:pt x="54" y="434"/>
                  </a:lnTo>
                  <a:lnTo>
                    <a:pt x="15" y="353"/>
                  </a:lnTo>
                  <a:lnTo>
                    <a:pt x="8" y="323"/>
                  </a:lnTo>
                  <a:lnTo>
                    <a:pt x="0" y="296"/>
                  </a:lnTo>
                  <a:lnTo>
                    <a:pt x="15" y="271"/>
                  </a:lnTo>
                  <a:lnTo>
                    <a:pt x="32" y="252"/>
                  </a:lnTo>
                  <a:lnTo>
                    <a:pt x="46" y="237"/>
                  </a:lnTo>
                  <a:lnTo>
                    <a:pt x="46" y="223"/>
                  </a:lnTo>
                  <a:lnTo>
                    <a:pt x="32" y="200"/>
                  </a:lnTo>
                  <a:lnTo>
                    <a:pt x="11" y="177"/>
                  </a:lnTo>
                  <a:lnTo>
                    <a:pt x="11" y="153"/>
                  </a:lnTo>
                  <a:lnTo>
                    <a:pt x="24" y="132"/>
                  </a:lnTo>
                  <a:lnTo>
                    <a:pt x="46" y="112"/>
                  </a:lnTo>
                  <a:lnTo>
                    <a:pt x="67" y="103"/>
                  </a:lnTo>
                  <a:lnTo>
                    <a:pt x="76" y="88"/>
                  </a:lnTo>
                  <a:lnTo>
                    <a:pt x="68" y="69"/>
                  </a:lnTo>
                  <a:lnTo>
                    <a:pt x="54" y="47"/>
                  </a:lnTo>
                  <a:lnTo>
                    <a:pt x="46" y="24"/>
                  </a:lnTo>
                  <a:lnTo>
                    <a:pt x="61" y="0"/>
                  </a:lnTo>
                  <a:close/>
                </a:path>
              </a:pathLst>
            </a:custGeom>
            <a:solidFill>
              <a:srgbClr val="000000"/>
            </a:solidFill>
            <a:ln w="9525">
              <a:noFill/>
              <a:round/>
              <a:headEnd/>
              <a:tailEnd/>
            </a:ln>
          </p:spPr>
          <p:txBody>
            <a:bodyPr/>
            <a:lstStyle/>
            <a:p>
              <a:pPr eaLnBrk="0" hangingPunct="0"/>
              <a:endParaRPr lang="en-US"/>
            </a:p>
          </p:txBody>
        </p:sp>
        <p:sp>
          <p:nvSpPr>
            <p:cNvPr id="16543" name="Freeform 15"/>
            <p:cNvSpPr>
              <a:spLocks/>
            </p:cNvSpPr>
            <p:nvPr/>
          </p:nvSpPr>
          <p:spPr bwMode="auto">
            <a:xfrm>
              <a:off x="592" y="2719"/>
              <a:ext cx="58" cy="529"/>
            </a:xfrm>
            <a:custGeom>
              <a:avLst/>
              <a:gdLst>
                <a:gd name="T0" fmla="*/ 52 w 116"/>
                <a:gd name="T1" fmla="*/ 15 h 1058"/>
                <a:gd name="T2" fmla="*/ 55 w 116"/>
                <a:gd name="T3" fmla="*/ 51 h 1058"/>
                <a:gd name="T4" fmla="*/ 30 w 116"/>
                <a:gd name="T5" fmla="*/ 66 h 1058"/>
                <a:gd name="T6" fmla="*/ 38 w 116"/>
                <a:gd name="T7" fmla="*/ 106 h 1058"/>
                <a:gd name="T8" fmla="*/ 49 w 116"/>
                <a:gd name="T9" fmla="*/ 145 h 1058"/>
                <a:gd name="T10" fmla="*/ 34 w 116"/>
                <a:gd name="T11" fmla="*/ 165 h 1058"/>
                <a:gd name="T12" fmla="*/ 38 w 116"/>
                <a:gd name="T13" fmla="*/ 198 h 1058"/>
                <a:gd name="T14" fmla="*/ 49 w 116"/>
                <a:gd name="T15" fmla="*/ 233 h 1058"/>
                <a:gd name="T16" fmla="*/ 41 w 116"/>
                <a:gd name="T17" fmla="*/ 260 h 1058"/>
                <a:gd name="T18" fmla="*/ 29 w 116"/>
                <a:gd name="T19" fmla="*/ 283 h 1058"/>
                <a:gd name="T20" fmla="*/ 45 w 116"/>
                <a:gd name="T21" fmla="*/ 329 h 1058"/>
                <a:gd name="T22" fmla="*/ 49 w 116"/>
                <a:gd name="T23" fmla="*/ 360 h 1058"/>
                <a:gd name="T24" fmla="*/ 21 w 116"/>
                <a:gd name="T25" fmla="*/ 382 h 1058"/>
                <a:gd name="T26" fmla="*/ 29 w 116"/>
                <a:gd name="T27" fmla="*/ 428 h 1058"/>
                <a:gd name="T28" fmla="*/ 36 w 116"/>
                <a:gd name="T29" fmla="*/ 469 h 1058"/>
                <a:gd name="T30" fmla="*/ 21 w 116"/>
                <a:gd name="T31" fmla="*/ 492 h 1058"/>
                <a:gd name="T32" fmla="*/ 14 w 116"/>
                <a:gd name="T33" fmla="*/ 524 h 1058"/>
                <a:gd name="T34" fmla="*/ 6 w 116"/>
                <a:gd name="T35" fmla="*/ 510 h 1058"/>
                <a:gd name="T36" fmla="*/ 21 w 116"/>
                <a:gd name="T37" fmla="*/ 473 h 1058"/>
                <a:gd name="T38" fmla="*/ 14 w 116"/>
                <a:gd name="T39" fmla="*/ 419 h 1058"/>
                <a:gd name="T40" fmla="*/ 10 w 116"/>
                <a:gd name="T41" fmla="*/ 378 h 1058"/>
                <a:gd name="T42" fmla="*/ 30 w 116"/>
                <a:gd name="T43" fmla="*/ 351 h 1058"/>
                <a:gd name="T44" fmla="*/ 14 w 116"/>
                <a:gd name="T45" fmla="*/ 312 h 1058"/>
                <a:gd name="T46" fmla="*/ 10 w 116"/>
                <a:gd name="T47" fmla="*/ 275 h 1058"/>
                <a:gd name="T48" fmla="*/ 25 w 116"/>
                <a:gd name="T49" fmla="*/ 246 h 1058"/>
                <a:gd name="T50" fmla="*/ 32 w 116"/>
                <a:gd name="T51" fmla="*/ 224 h 1058"/>
                <a:gd name="T52" fmla="*/ 18 w 116"/>
                <a:gd name="T53" fmla="*/ 187 h 1058"/>
                <a:gd name="T54" fmla="*/ 21 w 116"/>
                <a:gd name="T55" fmla="*/ 156 h 1058"/>
                <a:gd name="T56" fmla="*/ 30 w 116"/>
                <a:gd name="T57" fmla="*/ 134 h 1058"/>
                <a:gd name="T58" fmla="*/ 19 w 116"/>
                <a:gd name="T59" fmla="*/ 102 h 1058"/>
                <a:gd name="T60" fmla="*/ 15 w 116"/>
                <a:gd name="T61" fmla="*/ 65 h 1058"/>
                <a:gd name="T62" fmla="*/ 32 w 116"/>
                <a:gd name="T63" fmla="*/ 40 h 1058"/>
                <a:gd name="T64" fmla="*/ 34 w 116"/>
                <a:gd name="T65" fmla="*/ 17 h 1058"/>
                <a:gd name="T66" fmla="*/ 45 w 116"/>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1058"/>
                <a:gd name="T104" fmla="*/ 116 w 116"/>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1058">
                  <a:moveTo>
                    <a:pt x="90" y="0"/>
                  </a:moveTo>
                  <a:lnTo>
                    <a:pt x="103" y="30"/>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3"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w="9525">
              <a:noFill/>
              <a:round/>
              <a:headEnd/>
              <a:tailEnd/>
            </a:ln>
          </p:spPr>
          <p:txBody>
            <a:bodyPr/>
            <a:lstStyle/>
            <a:p>
              <a:pPr eaLnBrk="0" hangingPunct="0"/>
              <a:endParaRPr lang="en-US"/>
            </a:p>
          </p:txBody>
        </p:sp>
        <p:sp>
          <p:nvSpPr>
            <p:cNvPr id="16544" name="Freeform 16"/>
            <p:cNvSpPr>
              <a:spLocks/>
            </p:cNvSpPr>
            <p:nvPr/>
          </p:nvSpPr>
          <p:spPr bwMode="auto">
            <a:xfrm>
              <a:off x="501" y="2655"/>
              <a:ext cx="132" cy="114"/>
            </a:xfrm>
            <a:custGeom>
              <a:avLst/>
              <a:gdLst>
                <a:gd name="T0" fmla="*/ 132 w 266"/>
                <a:gd name="T1" fmla="*/ 92 h 229"/>
                <a:gd name="T2" fmla="*/ 92 w 266"/>
                <a:gd name="T3" fmla="*/ 59 h 229"/>
                <a:gd name="T4" fmla="*/ 59 w 266"/>
                <a:gd name="T5" fmla="*/ 29 h 229"/>
                <a:gd name="T6" fmla="*/ 28 w 266"/>
                <a:gd name="T7" fmla="*/ 0 h 229"/>
                <a:gd name="T8" fmla="*/ 0 w 266"/>
                <a:gd name="T9" fmla="*/ 0 h 229"/>
                <a:gd name="T10" fmla="*/ 66 w 266"/>
                <a:gd name="T11" fmla="*/ 48 h 229"/>
                <a:gd name="T12" fmla="*/ 98 w 266"/>
                <a:gd name="T13" fmla="*/ 78 h 229"/>
                <a:gd name="T14" fmla="*/ 125 w 266"/>
                <a:gd name="T15" fmla="*/ 114 h 229"/>
                <a:gd name="T16" fmla="*/ 132 w 266"/>
                <a:gd name="T17" fmla="*/ 92 h 2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6"/>
                <a:gd name="T28" fmla="*/ 0 h 229"/>
                <a:gd name="T29" fmla="*/ 266 w 266"/>
                <a:gd name="T30" fmla="*/ 229 h 2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6" h="229">
                  <a:moveTo>
                    <a:pt x="266" y="185"/>
                  </a:moveTo>
                  <a:lnTo>
                    <a:pt x="185" y="119"/>
                  </a:lnTo>
                  <a:lnTo>
                    <a:pt x="118" y="59"/>
                  </a:lnTo>
                  <a:lnTo>
                    <a:pt x="56" y="0"/>
                  </a:lnTo>
                  <a:lnTo>
                    <a:pt x="0" y="0"/>
                  </a:lnTo>
                  <a:lnTo>
                    <a:pt x="133" y="96"/>
                  </a:lnTo>
                  <a:lnTo>
                    <a:pt x="197" y="156"/>
                  </a:lnTo>
                  <a:lnTo>
                    <a:pt x="251" y="229"/>
                  </a:lnTo>
                  <a:lnTo>
                    <a:pt x="266" y="185"/>
                  </a:lnTo>
                  <a:close/>
                </a:path>
              </a:pathLst>
            </a:custGeom>
            <a:solidFill>
              <a:srgbClr val="000000"/>
            </a:solidFill>
            <a:ln w="9525">
              <a:noFill/>
              <a:round/>
              <a:headEnd/>
              <a:tailEnd/>
            </a:ln>
          </p:spPr>
          <p:txBody>
            <a:bodyPr/>
            <a:lstStyle/>
            <a:p>
              <a:pPr eaLnBrk="0" hangingPunct="0"/>
              <a:endParaRPr lang="en-US"/>
            </a:p>
          </p:txBody>
        </p:sp>
        <p:sp>
          <p:nvSpPr>
            <p:cNvPr id="16545" name="Freeform 17"/>
            <p:cNvSpPr>
              <a:spLocks/>
            </p:cNvSpPr>
            <p:nvPr/>
          </p:nvSpPr>
          <p:spPr bwMode="auto">
            <a:xfrm>
              <a:off x="499" y="2721"/>
              <a:ext cx="114" cy="93"/>
            </a:xfrm>
            <a:custGeom>
              <a:avLst/>
              <a:gdLst>
                <a:gd name="T0" fmla="*/ 114 w 228"/>
                <a:gd name="T1" fmla="*/ 58 h 186"/>
                <a:gd name="T2" fmla="*/ 85 w 228"/>
                <a:gd name="T3" fmla="*/ 48 h 186"/>
                <a:gd name="T4" fmla="*/ 62 w 228"/>
                <a:gd name="T5" fmla="*/ 29 h 186"/>
                <a:gd name="T6" fmla="*/ 23 w 228"/>
                <a:gd name="T7" fmla="*/ 0 h 186"/>
                <a:gd name="T8" fmla="*/ 0 w 228"/>
                <a:gd name="T9" fmla="*/ 0 h 186"/>
                <a:gd name="T10" fmla="*/ 52 w 228"/>
                <a:gd name="T11" fmla="*/ 29 h 186"/>
                <a:gd name="T12" fmla="*/ 72 w 228"/>
                <a:gd name="T13" fmla="*/ 49 h 186"/>
                <a:gd name="T14" fmla="*/ 114 w 228"/>
                <a:gd name="T15" fmla="*/ 93 h 186"/>
                <a:gd name="T16" fmla="*/ 112 w 228"/>
                <a:gd name="T17" fmla="*/ 67 h 186"/>
                <a:gd name="T18" fmla="*/ 114 w 228"/>
                <a:gd name="T19" fmla="*/ 58 h 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6"/>
                <a:gd name="T32" fmla="*/ 228 w 228"/>
                <a:gd name="T33" fmla="*/ 186 h 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6">
                  <a:moveTo>
                    <a:pt x="228" y="117"/>
                  </a:moveTo>
                  <a:lnTo>
                    <a:pt x="169" y="96"/>
                  </a:lnTo>
                  <a:lnTo>
                    <a:pt x="125" y="59"/>
                  </a:lnTo>
                  <a:lnTo>
                    <a:pt x="45" y="0"/>
                  </a:lnTo>
                  <a:lnTo>
                    <a:pt x="0" y="0"/>
                  </a:lnTo>
                  <a:lnTo>
                    <a:pt x="103" y="59"/>
                  </a:lnTo>
                  <a:lnTo>
                    <a:pt x="143" y="98"/>
                  </a:lnTo>
                  <a:lnTo>
                    <a:pt x="228" y="186"/>
                  </a:lnTo>
                  <a:lnTo>
                    <a:pt x="224" y="133"/>
                  </a:lnTo>
                  <a:lnTo>
                    <a:pt x="228" y="117"/>
                  </a:lnTo>
                  <a:close/>
                </a:path>
              </a:pathLst>
            </a:custGeom>
            <a:solidFill>
              <a:srgbClr val="000000"/>
            </a:solidFill>
            <a:ln w="9525">
              <a:noFill/>
              <a:round/>
              <a:headEnd/>
              <a:tailEnd/>
            </a:ln>
          </p:spPr>
          <p:txBody>
            <a:bodyPr/>
            <a:lstStyle/>
            <a:p>
              <a:pPr eaLnBrk="0" hangingPunct="0"/>
              <a:endParaRPr lang="en-US"/>
            </a:p>
          </p:txBody>
        </p:sp>
        <p:sp>
          <p:nvSpPr>
            <p:cNvPr id="16546" name="Freeform 18"/>
            <p:cNvSpPr>
              <a:spLocks/>
            </p:cNvSpPr>
            <p:nvPr/>
          </p:nvSpPr>
          <p:spPr bwMode="auto">
            <a:xfrm>
              <a:off x="481" y="2777"/>
              <a:ext cx="136" cy="144"/>
            </a:xfrm>
            <a:custGeom>
              <a:avLst/>
              <a:gdLst>
                <a:gd name="T0" fmla="*/ 133 w 271"/>
                <a:gd name="T1" fmla="*/ 107 h 288"/>
                <a:gd name="T2" fmla="*/ 96 w 271"/>
                <a:gd name="T3" fmla="*/ 74 h 288"/>
                <a:gd name="T4" fmla="*/ 82 w 271"/>
                <a:gd name="T5" fmla="*/ 52 h 288"/>
                <a:gd name="T6" fmla="*/ 52 w 271"/>
                <a:gd name="T7" fmla="*/ 30 h 288"/>
                <a:gd name="T8" fmla="*/ 26 w 271"/>
                <a:gd name="T9" fmla="*/ 11 h 288"/>
                <a:gd name="T10" fmla="*/ 8 w 271"/>
                <a:gd name="T11" fmla="*/ 0 h 288"/>
                <a:gd name="T12" fmla="*/ 0 w 271"/>
                <a:gd name="T13" fmla="*/ 0 h 288"/>
                <a:gd name="T14" fmla="*/ 0 w 271"/>
                <a:gd name="T15" fmla="*/ 11 h 288"/>
                <a:gd name="T16" fmla="*/ 23 w 271"/>
                <a:gd name="T17" fmla="*/ 25 h 288"/>
                <a:gd name="T18" fmla="*/ 63 w 271"/>
                <a:gd name="T19" fmla="*/ 51 h 288"/>
                <a:gd name="T20" fmla="*/ 93 w 271"/>
                <a:gd name="T21" fmla="*/ 80 h 288"/>
                <a:gd name="T22" fmla="*/ 113 w 271"/>
                <a:gd name="T23" fmla="*/ 113 h 288"/>
                <a:gd name="T24" fmla="*/ 136 w 271"/>
                <a:gd name="T25" fmla="*/ 144 h 288"/>
                <a:gd name="T26" fmla="*/ 133 w 271"/>
                <a:gd name="T27" fmla="*/ 107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1"/>
                <a:gd name="T43" fmla="*/ 0 h 288"/>
                <a:gd name="T44" fmla="*/ 271 w 271"/>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1" h="288">
                  <a:moveTo>
                    <a:pt x="265" y="214"/>
                  </a:moveTo>
                  <a:lnTo>
                    <a:pt x="191" y="149"/>
                  </a:lnTo>
                  <a:lnTo>
                    <a:pt x="163" y="104"/>
                  </a:lnTo>
                  <a:lnTo>
                    <a:pt x="104" y="60"/>
                  </a:lnTo>
                  <a:lnTo>
                    <a:pt x="52" y="22"/>
                  </a:lnTo>
                  <a:lnTo>
                    <a:pt x="15" y="0"/>
                  </a:lnTo>
                  <a:lnTo>
                    <a:pt x="0" y="0"/>
                  </a:lnTo>
                  <a:lnTo>
                    <a:pt x="0" y="22"/>
                  </a:lnTo>
                  <a:lnTo>
                    <a:pt x="45" y="50"/>
                  </a:lnTo>
                  <a:lnTo>
                    <a:pt x="126" y="102"/>
                  </a:lnTo>
                  <a:lnTo>
                    <a:pt x="185" y="161"/>
                  </a:lnTo>
                  <a:lnTo>
                    <a:pt x="226" y="227"/>
                  </a:lnTo>
                  <a:lnTo>
                    <a:pt x="271" y="288"/>
                  </a:lnTo>
                  <a:lnTo>
                    <a:pt x="265" y="214"/>
                  </a:lnTo>
                  <a:close/>
                </a:path>
              </a:pathLst>
            </a:custGeom>
            <a:solidFill>
              <a:srgbClr val="000000"/>
            </a:solidFill>
            <a:ln w="9525">
              <a:noFill/>
              <a:round/>
              <a:headEnd/>
              <a:tailEnd/>
            </a:ln>
          </p:spPr>
          <p:txBody>
            <a:bodyPr/>
            <a:lstStyle/>
            <a:p>
              <a:pPr eaLnBrk="0" hangingPunct="0"/>
              <a:endParaRPr lang="en-US"/>
            </a:p>
          </p:txBody>
        </p:sp>
        <p:sp>
          <p:nvSpPr>
            <p:cNvPr id="16547" name="Freeform 19"/>
            <p:cNvSpPr>
              <a:spLocks/>
            </p:cNvSpPr>
            <p:nvPr/>
          </p:nvSpPr>
          <p:spPr bwMode="auto">
            <a:xfrm>
              <a:off x="497" y="2895"/>
              <a:ext cx="103" cy="85"/>
            </a:xfrm>
            <a:custGeom>
              <a:avLst/>
              <a:gdLst>
                <a:gd name="T0" fmla="*/ 103 w 208"/>
                <a:gd name="T1" fmla="*/ 70 h 170"/>
                <a:gd name="T2" fmla="*/ 74 w 208"/>
                <a:gd name="T3" fmla="*/ 39 h 170"/>
                <a:gd name="T4" fmla="*/ 44 w 208"/>
                <a:gd name="T5" fmla="*/ 19 h 170"/>
                <a:gd name="T6" fmla="*/ 18 w 208"/>
                <a:gd name="T7" fmla="*/ 5 h 170"/>
                <a:gd name="T8" fmla="*/ 0 w 208"/>
                <a:gd name="T9" fmla="*/ 0 h 170"/>
                <a:gd name="T10" fmla="*/ 11 w 208"/>
                <a:gd name="T11" fmla="*/ 19 h 170"/>
                <a:gd name="T12" fmla="*/ 44 w 208"/>
                <a:gd name="T13" fmla="*/ 37 h 170"/>
                <a:gd name="T14" fmla="*/ 69 w 208"/>
                <a:gd name="T15" fmla="*/ 63 h 170"/>
                <a:gd name="T16" fmla="*/ 81 w 208"/>
                <a:gd name="T17" fmla="*/ 82 h 170"/>
                <a:gd name="T18" fmla="*/ 92 w 208"/>
                <a:gd name="T19" fmla="*/ 85 h 170"/>
                <a:gd name="T20" fmla="*/ 102 w 208"/>
                <a:gd name="T21" fmla="*/ 79 h 170"/>
                <a:gd name="T22" fmla="*/ 103 w 208"/>
                <a:gd name="T23" fmla="*/ 70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8"/>
                <a:gd name="T37" fmla="*/ 0 h 170"/>
                <a:gd name="T38" fmla="*/ 208 w 208"/>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pPr eaLnBrk="0" hangingPunct="0"/>
              <a:endParaRPr lang="en-US"/>
            </a:p>
          </p:txBody>
        </p:sp>
        <p:sp>
          <p:nvSpPr>
            <p:cNvPr id="16548" name="Freeform 20"/>
            <p:cNvSpPr>
              <a:spLocks/>
            </p:cNvSpPr>
            <p:nvPr/>
          </p:nvSpPr>
          <p:spPr bwMode="auto">
            <a:xfrm>
              <a:off x="484" y="2955"/>
              <a:ext cx="114" cy="105"/>
            </a:xfrm>
            <a:custGeom>
              <a:avLst/>
              <a:gdLst>
                <a:gd name="T0" fmla="*/ 114 w 230"/>
                <a:gd name="T1" fmla="*/ 98 h 211"/>
                <a:gd name="T2" fmla="*/ 85 w 230"/>
                <a:gd name="T3" fmla="*/ 66 h 211"/>
                <a:gd name="T4" fmla="*/ 48 w 230"/>
                <a:gd name="T5" fmla="*/ 28 h 211"/>
                <a:gd name="T6" fmla="*/ 26 w 230"/>
                <a:gd name="T7" fmla="*/ 9 h 211"/>
                <a:gd name="T8" fmla="*/ 9 w 230"/>
                <a:gd name="T9" fmla="*/ 0 h 211"/>
                <a:gd name="T10" fmla="*/ 0 w 230"/>
                <a:gd name="T11" fmla="*/ 6 h 211"/>
                <a:gd name="T12" fmla="*/ 20 w 230"/>
                <a:gd name="T13" fmla="*/ 22 h 211"/>
                <a:gd name="T14" fmla="*/ 52 w 230"/>
                <a:gd name="T15" fmla="*/ 55 h 211"/>
                <a:gd name="T16" fmla="*/ 83 w 230"/>
                <a:gd name="T17" fmla="*/ 88 h 211"/>
                <a:gd name="T18" fmla="*/ 103 w 230"/>
                <a:gd name="T19" fmla="*/ 105 h 211"/>
                <a:gd name="T20" fmla="*/ 108 w 230"/>
                <a:gd name="T21" fmla="*/ 105 h 211"/>
                <a:gd name="T22" fmla="*/ 114 w 230"/>
                <a:gd name="T23" fmla="*/ 98 h 2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0"/>
                <a:gd name="T37" fmla="*/ 0 h 211"/>
                <a:gd name="T38" fmla="*/ 230 w 230"/>
                <a:gd name="T39" fmla="*/ 211 h 2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0" h="211">
                  <a:moveTo>
                    <a:pt x="230" y="196"/>
                  </a:moveTo>
                  <a:lnTo>
                    <a:pt x="171" y="133"/>
                  </a:lnTo>
                  <a:lnTo>
                    <a:pt x="97" y="56"/>
                  </a:lnTo>
                  <a:lnTo>
                    <a:pt x="53" y="19"/>
                  </a:lnTo>
                  <a:lnTo>
                    <a:pt x="19" y="0"/>
                  </a:lnTo>
                  <a:lnTo>
                    <a:pt x="0" y="12"/>
                  </a:lnTo>
                  <a:lnTo>
                    <a:pt x="40" y="44"/>
                  </a:lnTo>
                  <a:lnTo>
                    <a:pt x="105" y="111"/>
                  </a:lnTo>
                  <a:lnTo>
                    <a:pt x="167" y="176"/>
                  </a:lnTo>
                  <a:lnTo>
                    <a:pt x="208" y="211"/>
                  </a:lnTo>
                  <a:lnTo>
                    <a:pt x="218" y="211"/>
                  </a:lnTo>
                  <a:lnTo>
                    <a:pt x="230" y="196"/>
                  </a:lnTo>
                  <a:close/>
                </a:path>
              </a:pathLst>
            </a:custGeom>
            <a:solidFill>
              <a:srgbClr val="000000"/>
            </a:solidFill>
            <a:ln w="9525">
              <a:noFill/>
              <a:round/>
              <a:headEnd/>
              <a:tailEnd/>
            </a:ln>
          </p:spPr>
          <p:txBody>
            <a:bodyPr/>
            <a:lstStyle/>
            <a:p>
              <a:pPr eaLnBrk="0" hangingPunct="0"/>
              <a:endParaRPr lang="en-US"/>
            </a:p>
          </p:txBody>
        </p:sp>
        <p:sp>
          <p:nvSpPr>
            <p:cNvPr id="16549" name="Freeform 21"/>
            <p:cNvSpPr>
              <a:spLocks/>
            </p:cNvSpPr>
            <p:nvPr/>
          </p:nvSpPr>
          <p:spPr bwMode="auto">
            <a:xfrm>
              <a:off x="497" y="3043"/>
              <a:ext cx="81" cy="83"/>
            </a:xfrm>
            <a:custGeom>
              <a:avLst/>
              <a:gdLst>
                <a:gd name="T0" fmla="*/ 80 w 162"/>
                <a:gd name="T1" fmla="*/ 70 h 167"/>
                <a:gd name="T2" fmla="*/ 46 w 162"/>
                <a:gd name="T3" fmla="*/ 21 h 167"/>
                <a:gd name="T4" fmla="*/ 14 w 162"/>
                <a:gd name="T5" fmla="*/ 3 h 167"/>
                <a:gd name="T6" fmla="*/ 0 w 162"/>
                <a:gd name="T7" fmla="*/ 0 h 167"/>
                <a:gd name="T8" fmla="*/ 3 w 162"/>
                <a:gd name="T9" fmla="*/ 10 h 167"/>
                <a:gd name="T10" fmla="*/ 41 w 162"/>
                <a:gd name="T11" fmla="*/ 37 h 167"/>
                <a:gd name="T12" fmla="*/ 76 w 162"/>
                <a:gd name="T13" fmla="*/ 80 h 167"/>
                <a:gd name="T14" fmla="*/ 81 w 162"/>
                <a:gd name="T15" fmla="*/ 83 h 167"/>
                <a:gd name="T16" fmla="*/ 80 w 162"/>
                <a:gd name="T17" fmla="*/ 70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2"/>
                <a:gd name="T28" fmla="*/ 0 h 167"/>
                <a:gd name="T29" fmla="*/ 162 w 162"/>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2" h="167">
                  <a:moveTo>
                    <a:pt x="159" y="140"/>
                  </a:moveTo>
                  <a:lnTo>
                    <a:pt x="93" y="43"/>
                  </a:lnTo>
                  <a:lnTo>
                    <a:pt x="29" y="6"/>
                  </a:lnTo>
                  <a:lnTo>
                    <a:pt x="0" y="0"/>
                  </a:lnTo>
                  <a:lnTo>
                    <a:pt x="7" y="20"/>
                  </a:lnTo>
                  <a:lnTo>
                    <a:pt x="81" y="74"/>
                  </a:lnTo>
                  <a:lnTo>
                    <a:pt x="152" y="160"/>
                  </a:lnTo>
                  <a:lnTo>
                    <a:pt x="162" y="167"/>
                  </a:lnTo>
                  <a:lnTo>
                    <a:pt x="159" y="140"/>
                  </a:lnTo>
                  <a:close/>
                </a:path>
              </a:pathLst>
            </a:custGeom>
            <a:solidFill>
              <a:srgbClr val="000000"/>
            </a:solidFill>
            <a:ln w="9525">
              <a:noFill/>
              <a:round/>
              <a:headEnd/>
              <a:tailEnd/>
            </a:ln>
          </p:spPr>
          <p:txBody>
            <a:bodyPr/>
            <a:lstStyle/>
            <a:p>
              <a:pPr eaLnBrk="0" hangingPunct="0"/>
              <a:endParaRPr lang="en-US"/>
            </a:p>
          </p:txBody>
        </p:sp>
        <p:sp>
          <p:nvSpPr>
            <p:cNvPr id="16550" name="Freeform 22"/>
            <p:cNvSpPr>
              <a:spLocks/>
            </p:cNvSpPr>
            <p:nvPr/>
          </p:nvSpPr>
          <p:spPr bwMode="auto">
            <a:xfrm>
              <a:off x="499" y="3124"/>
              <a:ext cx="56" cy="63"/>
            </a:xfrm>
            <a:custGeom>
              <a:avLst/>
              <a:gdLst>
                <a:gd name="T0" fmla="*/ 54 w 110"/>
                <a:gd name="T1" fmla="*/ 48 h 126"/>
                <a:gd name="T2" fmla="*/ 26 w 110"/>
                <a:gd name="T3" fmla="*/ 11 h 126"/>
                <a:gd name="T4" fmla="*/ 1 w 110"/>
                <a:gd name="T5" fmla="*/ 0 h 126"/>
                <a:gd name="T6" fmla="*/ 0 w 110"/>
                <a:gd name="T7" fmla="*/ 11 h 126"/>
                <a:gd name="T8" fmla="*/ 12 w 110"/>
                <a:gd name="T9" fmla="*/ 30 h 126"/>
                <a:gd name="T10" fmla="*/ 42 w 110"/>
                <a:gd name="T11" fmla="*/ 54 h 126"/>
                <a:gd name="T12" fmla="*/ 50 w 110"/>
                <a:gd name="T13" fmla="*/ 63 h 126"/>
                <a:gd name="T14" fmla="*/ 56 w 110"/>
                <a:gd name="T15" fmla="*/ 59 h 126"/>
                <a:gd name="T16" fmla="*/ 54 w 110"/>
                <a:gd name="T17" fmla="*/ 48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126"/>
                <a:gd name="T29" fmla="*/ 110 w 110"/>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126">
                  <a:moveTo>
                    <a:pt x="106" y="96"/>
                  </a:moveTo>
                  <a:lnTo>
                    <a:pt x="52" y="22"/>
                  </a:lnTo>
                  <a:lnTo>
                    <a:pt x="2" y="0"/>
                  </a:lnTo>
                  <a:lnTo>
                    <a:pt x="0" y="22"/>
                  </a:lnTo>
                  <a:lnTo>
                    <a:pt x="23" y="59"/>
                  </a:lnTo>
                  <a:lnTo>
                    <a:pt x="82" y="108"/>
                  </a:lnTo>
                  <a:lnTo>
                    <a:pt x="98" y="126"/>
                  </a:lnTo>
                  <a:lnTo>
                    <a:pt x="110" y="118"/>
                  </a:lnTo>
                  <a:lnTo>
                    <a:pt x="106" y="96"/>
                  </a:lnTo>
                  <a:close/>
                </a:path>
              </a:pathLst>
            </a:custGeom>
            <a:solidFill>
              <a:srgbClr val="000000"/>
            </a:solidFill>
            <a:ln w="9525">
              <a:noFill/>
              <a:round/>
              <a:headEnd/>
              <a:tailEnd/>
            </a:ln>
          </p:spPr>
          <p:txBody>
            <a:bodyPr/>
            <a:lstStyle/>
            <a:p>
              <a:pPr eaLnBrk="0" hangingPunct="0"/>
              <a:endParaRPr lang="en-US"/>
            </a:p>
          </p:txBody>
        </p:sp>
        <p:sp>
          <p:nvSpPr>
            <p:cNvPr id="16551" name="Freeform 23"/>
            <p:cNvSpPr>
              <a:spLocks/>
            </p:cNvSpPr>
            <p:nvPr/>
          </p:nvSpPr>
          <p:spPr bwMode="auto">
            <a:xfrm>
              <a:off x="504" y="3207"/>
              <a:ext cx="70" cy="71"/>
            </a:xfrm>
            <a:custGeom>
              <a:avLst/>
              <a:gdLst>
                <a:gd name="T0" fmla="*/ 70 w 140"/>
                <a:gd name="T1" fmla="*/ 71 h 142"/>
                <a:gd name="T2" fmla="*/ 60 w 140"/>
                <a:gd name="T3" fmla="*/ 60 h 142"/>
                <a:gd name="T4" fmla="*/ 40 w 140"/>
                <a:gd name="T5" fmla="*/ 30 h 142"/>
                <a:gd name="T6" fmla="*/ 12 w 140"/>
                <a:gd name="T7" fmla="*/ 0 h 142"/>
                <a:gd name="T8" fmla="*/ 0 w 140"/>
                <a:gd name="T9" fmla="*/ 0 h 142"/>
                <a:gd name="T10" fmla="*/ 5 w 140"/>
                <a:gd name="T11" fmla="*/ 10 h 142"/>
                <a:gd name="T12" fmla="*/ 26 w 140"/>
                <a:gd name="T13" fmla="*/ 40 h 142"/>
                <a:gd name="T14" fmla="*/ 48 w 140"/>
                <a:gd name="T15" fmla="*/ 70 h 142"/>
                <a:gd name="T16" fmla="*/ 70 w 140"/>
                <a:gd name="T17" fmla="*/ 71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142"/>
                <a:gd name="T29" fmla="*/ 140 w 140"/>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142">
                  <a:moveTo>
                    <a:pt x="140" y="142"/>
                  </a:moveTo>
                  <a:lnTo>
                    <a:pt x="120" y="120"/>
                  </a:lnTo>
                  <a:lnTo>
                    <a:pt x="81" y="61"/>
                  </a:lnTo>
                  <a:lnTo>
                    <a:pt x="25" y="0"/>
                  </a:lnTo>
                  <a:lnTo>
                    <a:pt x="0" y="0"/>
                  </a:lnTo>
                  <a:lnTo>
                    <a:pt x="10" y="21"/>
                  </a:lnTo>
                  <a:lnTo>
                    <a:pt x="53" y="80"/>
                  </a:lnTo>
                  <a:lnTo>
                    <a:pt x="97" y="139"/>
                  </a:lnTo>
                  <a:lnTo>
                    <a:pt x="140" y="142"/>
                  </a:lnTo>
                  <a:close/>
                </a:path>
              </a:pathLst>
            </a:custGeom>
            <a:solidFill>
              <a:srgbClr val="000000"/>
            </a:solidFill>
            <a:ln w="9525">
              <a:noFill/>
              <a:round/>
              <a:headEnd/>
              <a:tailEnd/>
            </a:ln>
          </p:spPr>
          <p:txBody>
            <a:bodyPr/>
            <a:lstStyle/>
            <a:p>
              <a:pPr eaLnBrk="0" hangingPunct="0"/>
              <a:endParaRPr lang="en-US"/>
            </a:p>
          </p:txBody>
        </p:sp>
        <p:sp>
          <p:nvSpPr>
            <p:cNvPr id="16552" name="Freeform 24"/>
            <p:cNvSpPr>
              <a:spLocks/>
            </p:cNvSpPr>
            <p:nvPr/>
          </p:nvSpPr>
          <p:spPr bwMode="auto">
            <a:xfrm>
              <a:off x="598" y="2615"/>
              <a:ext cx="214" cy="791"/>
            </a:xfrm>
            <a:custGeom>
              <a:avLst/>
              <a:gdLst>
                <a:gd name="T0" fmla="*/ 31 w 426"/>
                <a:gd name="T1" fmla="*/ 97 h 1583"/>
                <a:gd name="T2" fmla="*/ 38 w 426"/>
                <a:gd name="T3" fmla="*/ 140 h 1583"/>
                <a:gd name="T4" fmla="*/ 20 w 426"/>
                <a:gd name="T5" fmla="*/ 170 h 1583"/>
                <a:gd name="T6" fmla="*/ 22 w 426"/>
                <a:gd name="T7" fmla="*/ 210 h 1583"/>
                <a:gd name="T8" fmla="*/ 33 w 426"/>
                <a:gd name="T9" fmla="*/ 244 h 1583"/>
                <a:gd name="T10" fmla="*/ 16 w 426"/>
                <a:gd name="T11" fmla="*/ 276 h 1583"/>
                <a:gd name="T12" fmla="*/ 34 w 426"/>
                <a:gd name="T13" fmla="*/ 334 h 1583"/>
                <a:gd name="T14" fmla="*/ 12 w 426"/>
                <a:gd name="T15" fmla="*/ 382 h 1583"/>
                <a:gd name="T16" fmla="*/ 23 w 426"/>
                <a:gd name="T17" fmla="*/ 430 h 1583"/>
                <a:gd name="T18" fmla="*/ 30 w 426"/>
                <a:gd name="T19" fmla="*/ 464 h 1583"/>
                <a:gd name="T20" fmla="*/ 8 w 426"/>
                <a:gd name="T21" fmla="*/ 493 h 1583"/>
                <a:gd name="T22" fmla="*/ 20 w 426"/>
                <a:gd name="T23" fmla="*/ 555 h 1583"/>
                <a:gd name="T24" fmla="*/ 19 w 426"/>
                <a:gd name="T25" fmla="*/ 587 h 1583"/>
                <a:gd name="T26" fmla="*/ 0 w 426"/>
                <a:gd name="T27" fmla="*/ 628 h 1583"/>
                <a:gd name="T28" fmla="*/ 11 w 426"/>
                <a:gd name="T29" fmla="*/ 663 h 1583"/>
                <a:gd name="T30" fmla="*/ 12 w 426"/>
                <a:gd name="T31" fmla="*/ 694 h 1583"/>
                <a:gd name="T32" fmla="*/ 16 w 426"/>
                <a:gd name="T33" fmla="*/ 728 h 1583"/>
                <a:gd name="T34" fmla="*/ 31 w 426"/>
                <a:gd name="T35" fmla="*/ 757 h 1583"/>
                <a:gd name="T36" fmla="*/ 33 w 426"/>
                <a:gd name="T37" fmla="*/ 791 h 1583"/>
                <a:gd name="T38" fmla="*/ 81 w 426"/>
                <a:gd name="T39" fmla="*/ 762 h 1583"/>
                <a:gd name="T40" fmla="*/ 138 w 426"/>
                <a:gd name="T41" fmla="*/ 754 h 1583"/>
                <a:gd name="T42" fmla="*/ 177 w 426"/>
                <a:gd name="T43" fmla="*/ 739 h 1583"/>
                <a:gd name="T44" fmla="*/ 189 w 426"/>
                <a:gd name="T45" fmla="*/ 717 h 1583"/>
                <a:gd name="T46" fmla="*/ 193 w 426"/>
                <a:gd name="T47" fmla="*/ 672 h 1583"/>
                <a:gd name="T48" fmla="*/ 185 w 426"/>
                <a:gd name="T49" fmla="*/ 615 h 1583"/>
                <a:gd name="T50" fmla="*/ 175 w 426"/>
                <a:gd name="T51" fmla="*/ 584 h 1583"/>
                <a:gd name="T52" fmla="*/ 181 w 426"/>
                <a:gd name="T53" fmla="*/ 547 h 1583"/>
                <a:gd name="T54" fmla="*/ 163 w 426"/>
                <a:gd name="T55" fmla="*/ 507 h 1583"/>
                <a:gd name="T56" fmla="*/ 188 w 426"/>
                <a:gd name="T57" fmla="*/ 475 h 1583"/>
                <a:gd name="T58" fmla="*/ 170 w 426"/>
                <a:gd name="T59" fmla="*/ 430 h 1583"/>
                <a:gd name="T60" fmla="*/ 160 w 426"/>
                <a:gd name="T61" fmla="*/ 386 h 1583"/>
                <a:gd name="T62" fmla="*/ 197 w 426"/>
                <a:gd name="T63" fmla="*/ 354 h 1583"/>
                <a:gd name="T64" fmla="*/ 185 w 426"/>
                <a:gd name="T65" fmla="*/ 330 h 1583"/>
                <a:gd name="T66" fmla="*/ 185 w 426"/>
                <a:gd name="T67" fmla="*/ 290 h 1583"/>
                <a:gd name="T68" fmla="*/ 167 w 426"/>
                <a:gd name="T69" fmla="*/ 264 h 1583"/>
                <a:gd name="T70" fmla="*/ 181 w 426"/>
                <a:gd name="T71" fmla="*/ 233 h 1583"/>
                <a:gd name="T72" fmla="*/ 170 w 426"/>
                <a:gd name="T73" fmla="*/ 207 h 1583"/>
                <a:gd name="T74" fmla="*/ 170 w 426"/>
                <a:gd name="T75" fmla="*/ 185 h 1583"/>
                <a:gd name="T76" fmla="*/ 182 w 426"/>
                <a:gd name="T77" fmla="*/ 165 h 1583"/>
                <a:gd name="T78" fmla="*/ 166 w 426"/>
                <a:gd name="T79" fmla="*/ 139 h 1583"/>
                <a:gd name="T80" fmla="*/ 163 w 426"/>
                <a:gd name="T81" fmla="*/ 103 h 1583"/>
                <a:gd name="T82" fmla="*/ 204 w 426"/>
                <a:gd name="T83" fmla="*/ 56 h 1583"/>
                <a:gd name="T84" fmla="*/ 214 w 426"/>
                <a:gd name="T85" fmla="*/ 7 h 1583"/>
                <a:gd name="T86" fmla="*/ 189 w 426"/>
                <a:gd name="T87" fmla="*/ 7 h 1583"/>
                <a:gd name="T88" fmla="*/ 118 w 426"/>
                <a:gd name="T89" fmla="*/ 45 h 1583"/>
                <a:gd name="T90" fmla="*/ 59 w 426"/>
                <a:gd name="T91" fmla="*/ 67 h 15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6"/>
                <a:gd name="T139" fmla="*/ 0 h 1583"/>
                <a:gd name="T140" fmla="*/ 426 w 426"/>
                <a:gd name="T141" fmla="*/ 1583 h 15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6" h="1583">
                  <a:moveTo>
                    <a:pt x="76" y="149"/>
                  </a:moveTo>
                  <a:lnTo>
                    <a:pt x="61" y="194"/>
                  </a:lnTo>
                  <a:lnTo>
                    <a:pt x="74" y="238"/>
                  </a:lnTo>
                  <a:lnTo>
                    <a:pt x="76" y="281"/>
                  </a:lnTo>
                  <a:lnTo>
                    <a:pt x="61" y="309"/>
                  </a:lnTo>
                  <a:lnTo>
                    <a:pt x="39" y="340"/>
                  </a:lnTo>
                  <a:lnTo>
                    <a:pt x="30" y="389"/>
                  </a:lnTo>
                  <a:lnTo>
                    <a:pt x="44" y="421"/>
                  </a:lnTo>
                  <a:lnTo>
                    <a:pt x="65" y="458"/>
                  </a:lnTo>
                  <a:lnTo>
                    <a:pt x="65" y="488"/>
                  </a:lnTo>
                  <a:lnTo>
                    <a:pt x="52" y="516"/>
                  </a:lnTo>
                  <a:lnTo>
                    <a:pt x="31" y="553"/>
                  </a:lnTo>
                  <a:lnTo>
                    <a:pt x="39" y="590"/>
                  </a:lnTo>
                  <a:lnTo>
                    <a:pt x="68" y="668"/>
                  </a:lnTo>
                  <a:lnTo>
                    <a:pt x="65" y="701"/>
                  </a:lnTo>
                  <a:lnTo>
                    <a:pt x="24" y="764"/>
                  </a:lnTo>
                  <a:lnTo>
                    <a:pt x="24" y="819"/>
                  </a:lnTo>
                  <a:lnTo>
                    <a:pt x="46" y="860"/>
                  </a:lnTo>
                  <a:lnTo>
                    <a:pt x="61" y="896"/>
                  </a:lnTo>
                  <a:lnTo>
                    <a:pt x="59" y="928"/>
                  </a:lnTo>
                  <a:lnTo>
                    <a:pt x="22" y="962"/>
                  </a:lnTo>
                  <a:lnTo>
                    <a:pt x="15" y="987"/>
                  </a:lnTo>
                  <a:lnTo>
                    <a:pt x="22" y="1046"/>
                  </a:lnTo>
                  <a:lnTo>
                    <a:pt x="39" y="1110"/>
                  </a:lnTo>
                  <a:lnTo>
                    <a:pt x="39" y="1147"/>
                  </a:lnTo>
                  <a:lnTo>
                    <a:pt x="37" y="1175"/>
                  </a:lnTo>
                  <a:lnTo>
                    <a:pt x="9" y="1221"/>
                  </a:lnTo>
                  <a:lnTo>
                    <a:pt x="0" y="1257"/>
                  </a:lnTo>
                  <a:lnTo>
                    <a:pt x="3" y="1296"/>
                  </a:lnTo>
                  <a:lnTo>
                    <a:pt x="22" y="1326"/>
                  </a:lnTo>
                  <a:lnTo>
                    <a:pt x="44" y="1352"/>
                  </a:lnTo>
                  <a:lnTo>
                    <a:pt x="24" y="1389"/>
                  </a:lnTo>
                  <a:lnTo>
                    <a:pt x="15" y="1426"/>
                  </a:lnTo>
                  <a:lnTo>
                    <a:pt x="31" y="1456"/>
                  </a:lnTo>
                  <a:lnTo>
                    <a:pt x="59" y="1478"/>
                  </a:lnTo>
                  <a:lnTo>
                    <a:pt x="61" y="1514"/>
                  </a:lnTo>
                  <a:lnTo>
                    <a:pt x="61" y="1543"/>
                  </a:lnTo>
                  <a:lnTo>
                    <a:pt x="65" y="1583"/>
                  </a:lnTo>
                  <a:lnTo>
                    <a:pt x="112" y="1551"/>
                  </a:lnTo>
                  <a:lnTo>
                    <a:pt x="161" y="1524"/>
                  </a:lnTo>
                  <a:lnTo>
                    <a:pt x="206" y="1509"/>
                  </a:lnTo>
                  <a:lnTo>
                    <a:pt x="275" y="1509"/>
                  </a:lnTo>
                  <a:lnTo>
                    <a:pt x="324" y="1502"/>
                  </a:lnTo>
                  <a:lnTo>
                    <a:pt x="353" y="1478"/>
                  </a:lnTo>
                  <a:lnTo>
                    <a:pt x="405" y="1462"/>
                  </a:lnTo>
                  <a:lnTo>
                    <a:pt x="377" y="1434"/>
                  </a:lnTo>
                  <a:lnTo>
                    <a:pt x="368" y="1391"/>
                  </a:lnTo>
                  <a:lnTo>
                    <a:pt x="385" y="1345"/>
                  </a:lnTo>
                  <a:lnTo>
                    <a:pt x="383" y="1279"/>
                  </a:lnTo>
                  <a:lnTo>
                    <a:pt x="368" y="1230"/>
                  </a:lnTo>
                  <a:lnTo>
                    <a:pt x="353" y="1205"/>
                  </a:lnTo>
                  <a:lnTo>
                    <a:pt x="349" y="1169"/>
                  </a:lnTo>
                  <a:lnTo>
                    <a:pt x="368" y="1125"/>
                  </a:lnTo>
                  <a:lnTo>
                    <a:pt x="361" y="1095"/>
                  </a:lnTo>
                  <a:lnTo>
                    <a:pt x="324" y="1044"/>
                  </a:lnTo>
                  <a:lnTo>
                    <a:pt x="325" y="1014"/>
                  </a:lnTo>
                  <a:lnTo>
                    <a:pt x="340" y="987"/>
                  </a:lnTo>
                  <a:lnTo>
                    <a:pt x="374" y="951"/>
                  </a:lnTo>
                  <a:lnTo>
                    <a:pt x="362" y="921"/>
                  </a:lnTo>
                  <a:lnTo>
                    <a:pt x="338" y="860"/>
                  </a:lnTo>
                  <a:lnTo>
                    <a:pt x="318" y="819"/>
                  </a:lnTo>
                  <a:lnTo>
                    <a:pt x="318" y="773"/>
                  </a:lnTo>
                  <a:lnTo>
                    <a:pt x="385" y="750"/>
                  </a:lnTo>
                  <a:lnTo>
                    <a:pt x="392" y="708"/>
                  </a:lnTo>
                  <a:lnTo>
                    <a:pt x="385" y="683"/>
                  </a:lnTo>
                  <a:lnTo>
                    <a:pt x="368" y="661"/>
                  </a:lnTo>
                  <a:lnTo>
                    <a:pt x="370" y="624"/>
                  </a:lnTo>
                  <a:lnTo>
                    <a:pt x="368" y="581"/>
                  </a:lnTo>
                  <a:lnTo>
                    <a:pt x="349" y="559"/>
                  </a:lnTo>
                  <a:lnTo>
                    <a:pt x="333" y="529"/>
                  </a:lnTo>
                  <a:lnTo>
                    <a:pt x="346" y="500"/>
                  </a:lnTo>
                  <a:lnTo>
                    <a:pt x="361" y="466"/>
                  </a:lnTo>
                  <a:lnTo>
                    <a:pt x="361" y="443"/>
                  </a:lnTo>
                  <a:lnTo>
                    <a:pt x="338" y="414"/>
                  </a:lnTo>
                  <a:lnTo>
                    <a:pt x="331" y="389"/>
                  </a:lnTo>
                  <a:lnTo>
                    <a:pt x="338" y="370"/>
                  </a:lnTo>
                  <a:lnTo>
                    <a:pt x="361" y="355"/>
                  </a:lnTo>
                  <a:lnTo>
                    <a:pt x="362" y="330"/>
                  </a:lnTo>
                  <a:lnTo>
                    <a:pt x="355" y="315"/>
                  </a:lnTo>
                  <a:lnTo>
                    <a:pt x="331" y="279"/>
                  </a:lnTo>
                  <a:lnTo>
                    <a:pt x="324" y="238"/>
                  </a:lnTo>
                  <a:lnTo>
                    <a:pt x="325" y="206"/>
                  </a:lnTo>
                  <a:lnTo>
                    <a:pt x="349" y="176"/>
                  </a:lnTo>
                  <a:lnTo>
                    <a:pt x="407" y="112"/>
                  </a:lnTo>
                  <a:lnTo>
                    <a:pt x="426" y="58"/>
                  </a:lnTo>
                  <a:lnTo>
                    <a:pt x="426" y="15"/>
                  </a:lnTo>
                  <a:lnTo>
                    <a:pt x="407" y="0"/>
                  </a:lnTo>
                  <a:lnTo>
                    <a:pt x="377" y="15"/>
                  </a:lnTo>
                  <a:lnTo>
                    <a:pt x="303" y="61"/>
                  </a:lnTo>
                  <a:lnTo>
                    <a:pt x="235" y="90"/>
                  </a:lnTo>
                  <a:lnTo>
                    <a:pt x="164" y="120"/>
                  </a:lnTo>
                  <a:lnTo>
                    <a:pt x="117" y="135"/>
                  </a:lnTo>
                  <a:lnTo>
                    <a:pt x="76" y="149"/>
                  </a:lnTo>
                  <a:close/>
                </a:path>
              </a:pathLst>
            </a:custGeom>
            <a:solidFill>
              <a:srgbClr val="B2B2B2"/>
            </a:solidFill>
            <a:ln w="9525">
              <a:noFill/>
              <a:round/>
              <a:headEnd/>
              <a:tailEnd/>
            </a:ln>
          </p:spPr>
          <p:txBody>
            <a:bodyPr/>
            <a:lstStyle/>
            <a:p>
              <a:pPr eaLnBrk="0" hangingPunct="0"/>
              <a:endParaRPr lang="en-US"/>
            </a:p>
          </p:txBody>
        </p:sp>
        <p:sp>
          <p:nvSpPr>
            <p:cNvPr id="16553" name="Freeform 25"/>
            <p:cNvSpPr>
              <a:spLocks/>
            </p:cNvSpPr>
            <p:nvPr/>
          </p:nvSpPr>
          <p:spPr bwMode="auto">
            <a:xfrm>
              <a:off x="449" y="2609"/>
              <a:ext cx="381" cy="809"/>
            </a:xfrm>
            <a:custGeom>
              <a:avLst/>
              <a:gdLst>
                <a:gd name="T0" fmla="*/ 249 w 761"/>
                <a:gd name="T1" fmla="*/ 760 h 1619"/>
                <a:gd name="T2" fmla="*/ 176 w 761"/>
                <a:gd name="T3" fmla="*/ 786 h 1619"/>
                <a:gd name="T4" fmla="*/ 31 w 761"/>
                <a:gd name="T5" fmla="*/ 655 h 1619"/>
                <a:gd name="T6" fmla="*/ 23 w 761"/>
                <a:gd name="T7" fmla="*/ 677 h 1619"/>
                <a:gd name="T8" fmla="*/ 181 w 761"/>
                <a:gd name="T9" fmla="*/ 809 h 1619"/>
                <a:gd name="T10" fmla="*/ 257 w 761"/>
                <a:gd name="T11" fmla="*/ 769 h 1619"/>
                <a:gd name="T12" fmla="*/ 360 w 761"/>
                <a:gd name="T13" fmla="*/ 735 h 1619"/>
                <a:gd name="T14" fmla="*/ 356 w 761"/>
                <a:gd name="T15" fmla="*/ 677 h 1619"/>
                <a:gd name="T16" fmla="*/ 334 w 761"/>
                <a:gd name="T17" fmla="*/ 613 h 1619"/>
                <a:gd name="T18" fmla="*/ 345 w 761"/>
                <a:gd name="T19" fmla="*/ 562 h 1619"/>
                <a:gd name="T20" fmla="*/ 322 w 761"/>
                <a:gd name="T21" fmla="*/ 512 h 1619"/>
                <a:gd name="T22" fmla="*/ 334 w 761"/>
                <a:gd name="T23" fmla="*/ 453 h 1619"/>
                <a:gd name="T24" fmla="*/ 342 w 761"/>
                <a:gd name="T25" fmla="*/ 394 h 1619"/>
                <a:gd name="T26" fmla="*/ 345 w 761"/>
                <a:gd name="T27" fmla="*/ 321 h 1619"/>
                <a:gd name="T28" fmla="*/ 330 w 761"/>
                <a:gd name="T29" fmla="*/ 258 h 1619"/>
                <a:gd name="T30" fmla="*/ 322 w 761"/>
                <a:gd name="T31" fmla="*/ 209 h 1619"/>
                <a:gd name="T32" fmla="*/ 341 w 761"/>
                <a:gd name="T33" fmla="*/ 167 h 1619"/>
                <a:gd name="T34" fmla="*/ 331 w 761"/>
                <a:gd name="T35" fmla="*/ 96 h 1619"/>
                <a:gd name="T36" fmla="*/ 378 w 761"/>
                <a:gd name="T37" fmla="*/ 8 h 1619"/>
                <a:gd name="T38" fmla="*/ 357 w 761"/>
                <a:gd name="T39" fmla="*/ 27 h 1619"/>
                <a:gd name="T40" fmla="*/ 309 w 761"/>
                <a:gd name="T41" fmla="*/ 107 h 1619"/>
                <a:gd name="T42" fmla="*/ 239 w 761"/>
                <a:gd name="T43" fmla="*/ 172 h 1619"/>
                <a:gd name="T44" fmla="*/ 311 w 761"/>
                <a:gd name="T45" fmla="*/ 148 h 1619"/>
                <a:gd name="T46" fmla="*/ 305 w 761"/>
                <a:gd name="T47" fmla="*/ 195 h 1619"/>
                <a:gd name="T48" fmla="*/ 271 w 761"/>
                <a:gd name="T49" fmla="*/ 243 h 1619"/>
                <a:gd name="T50" fmla="*/ 320 w 761"/>
                <a:gd name="T51" fmla="*/ 232 h 1619"/>
                <a:gd name="T52" fmla="*/ 308 w 761"/>
                <a:gd name="T53" fmla="*/ 269 h 1619"/>
                <a:gd name="T54" fmla="*/ 304 w 761"/>
                <a:gd name="T55" fmla="*/ 310 h 1619"/>
                <a:gd name="T56" fmla="*/ 232 w 761"/>
                <a:gd name="T57" fmla="*/ 364 h 1619"/>
                <a:gd name="T58" fmla="*/ 313 w 761"/>
                <a:gd name="T59" fmla="*/ 327 h 1619"/>
                <a:gd name="T60" fmla="*/ 342 w 761"/>
                <a:gd name="T61" fmla="*/ 364 h 1619"/>
                <a:gd name="T62" fmla="*/ 293 w 761"/>
                <a:gd name="T63" fmla="*/ 398 h 1619"/>
                <a:gd name="T64" fmla="*/ 202 w 761"/>
                <a:gd name="T65" fmla="*/ 442 h 1619"/>
                <a:gd name="T66" fmla="*/ 305 w 761"/>
                <a:gd name="T67" fmla="*/ 424 h 1619"/>
                <a:gd name="T68" fmla="*/ 326 w 761"/>
                <a:gd name="T69" fmla="*/ 492 h 1619"/>
                <a:gd name="T70" fmla="*/ 205 w 761"/>
                <a:gd name="T71" fmla="*/ 525 h 1619"/>
                <a:gd name="T72" fmla="*/ 271 w 761"/>
                <a:gd name="T73" fmla="*/ 523 h 1619"/>
                <a:gd name="T74" fmla="*/ 313 w 761"/>
                <a:gd name="T75" fmla="*/ 543 h 1619"/>
                <a:gd name="T76" fmla="*/ 311 w 761"/>
                <a:gd name="T77" fmla="*/ 584 h 1619"/>
                <a:gd name="T78" fmla="*/ 195 w 761"/>
                <a:gd name="T79" fmla="*/ 607 h 1619"/>
                <a:gd name="T80" fmla="*/ 252 w 761"/>
                <a:gd name="T81" fmla="*/ 607 h 1619"/>
                <a:gd name="T82" fmla="*/ 319 w 761"/>
                <a:gd name="T83" fmla="*/ 596 h 1619"/>
                <a:gd name="T84" fmla="*/ 261 w 761"/>
                <a:gd name="T85" fmla="*/ 651 h 1619"/>
                <a:gd name="T86" fmla="*/ 195 w 761"/>
                <a:gd name="T87" fmla="*/ 683 h 1619"/>
                <a:gd name="T88" fmla="*/ 278 w 761"/>
                <a:gd name="T89" fmla="*/ 653 h 1619"/>
                <a:gd name="T90" fmla="*/ 328 w 761"/>
                <a:gd name="T91" fmla="*/ 642 h 1619"/>
                <a:gd name="T92" fmla="*/ 326 w 761"/>
                <a:gd name="T93" fmla="*/ 690 h 1619"/>
                <a:gd name="T94" fmla="*/ 334 w 761"/>
                <a:gd name="T95" fmla="*/ 73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1"/>
                <a:gd name="T145" fmla="*/ 0 h 1619"/>
                <a:gd name="T146" fmla="*/ 761 w 761"/>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1" h="1619">
                  <a:moveTo>
                    <a:pt x="647" y="1465"/>
                  </a:moveTo>
                  <a:lnTo>
                    <a:pt x="615" y="1501"/>
                  </a:lnTo>
                  <a:lnTo>
                    <a:pt x="563" y="1514"/>
                  </a:lnTo>
                  <a:lnTo>
                    <a:pt x="497" y="1521"/>
                  </a:lnTo>
                  <a:lnTo>
                    <a:pt x="426" y="1536"/>
                  </a:lnTo>
                  <a:lnTo>
                    <a:pt x="380" y="1564"/>
                  </a:lnTo>
                  <a:lnTo>
                    <a:pt x="365" y="1579"/>
                  </a:lnTo>
                  <a:lnTo>
                    <a:pt x="351" y="1573"/>
                  </a:lnTo>
                  <a:lnTo>
                    <a:pt x="265" y="1508"/>
                  </a:lnTo>
                  <a:lnTo>
                    <a:pt x="154" y="1421"/>
                  </a:lnTo>
                  <a:lnTo>
                    <a:pt x="117" y="1366"/>
                  </a:lnTo>
                  <a:lnTo>
                    <a:pt x="61" y="1310"/>
                  </a:lnTo>
                  <a:lnTo>
                    <a:pt x="45" y="1266"/>
                  </a:lnTo>
                  <a:lnTo>
                    <a:pt x="0" y="1259"/>
                  </a:lnTo>
                  <a:lnTo>
                    <a:pt x="23" y="1307"/>
                  </a:lnTo>
                  <a:lnTo>
                    <a:pt x="46" y="1354"/>
                  </a:lnTo>
                  <a:lnTo>
                    <a:pt x="117" y="1406"/>
                  </a:lnTo>
                  <a:lnTo>
                    <a:pt x="167" y="1470"/>
                  </a:lnTo>
                  <a:lnTo>
                    <a:pt x="287" y="1545"/>
                  </a:lnTo>
                  <a:lnTo>
                    <a:pt x="361" y="1619"/>
                  </a:lnTo>
                  <a:lnTo>
                    <a:pt x="389" y="1612"/>
                  </a:lnTo>
                  <a:lnTo>
                    <a:pt x="420" y="1575"/>
                  </a:lnTo>
                  <a:lnTo>
                    <a:pt x="461" y="1553"/>
                  </a:lnTo>
                  <a:lnTo>
                    <a:pt x="513" y="1538"/>
                  </a:lnTo>
                  <a:lnTo>
                    <a:pt x="622" y="1529"/>
                  </a:lnTo>
                  <a:lnTo>
                    <a:pt x="655" y="1508"/>
                  </a:lnTo>
                  <a:lnTo>
                    <a:pt x="711" y="1495"/>
                  </a:lnTo>
                  <a:lnTo>
                    <a:pt x="720" y="1470"/>
                  </a:lnTo>
                  <a:lnTo>
                    <a:pt x="703"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7"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2"/>
                  </a:lnTo>
                  <a:lnTo>
                    <a:pt x="698"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39" y="91"/>
                  </a:lnTo>
                  <a:lnTo>
                    <a:pt x="761" y="54"/>
                  </a:lnTo>
                  <a:lnTo>
                    <a:pt x="755" y="17"/>
                  </a:lnTo>
                  <a:lnTo>
                    <a:pt x="735" y="0"/>
                  </a:lnTo>
                  <a:lnTo>
                    <a:pt x="720" y="3"/>
                  </a:lnTo>
                  <a:lnTo>
                    <a:pt x="696" y="32"/>
                  </a:lnTo>
                  <a:lnTo>
                    <a:pt x="714" y="54"/>
                  </a:lnTo>
                  <a:lnTo>
                    <a:pt x="711" y="91"/>
                  </a:lnTo>
                  <a:lnTo>
                    <a:pt x="677" y="155"/>
                  </a:lnTo>
                  <a:lnTo>
                    <a:pt x="631" y="192"/>
                  </a:lnTo>
                  <a:lnTo>
                    <a:pt x="618" y="214"/>
                  </a:lnTo>
                  <a:lnTo>
                    <a:pt x="608" y="242"/>
                  </a:lnTo>
                  <a:lnTo>
                    <a:pt x="603" y="260"/>
                  </a:lnTo>
                  <a:lnTo>
                    <a:pt x="537" y="311"/>
                  </a:lnTo>
                  <a:lnTo>
                    <a:pt x="478" y="345"/>
                  </a:lnTo>
                  <a:lnTo>
                    <a:pt x="470" y="369"/>
                  </a:lnTo>
                  <a:lnTo>
                    <a:pt x="491" y="375"/>
                  </a:lnTo>
                  <a:lnTo>
                    <a:pt x="578" y="311"/>
                  </a:lnTo>
                  <a:lnTo>
                    <a:pt x="622" y="297"/>
                  </a:lnTo>
                  <a:lnTo>
                    <a:pt x="644" y="338"/>
                  </a:lnTo>
                  <a:lnTo>
                    <a:pt x="652" y="356"/>
                  </a:lnTo>
                  <a:lnTo>
                    <a:pt x="630" y="375"/>
                  </a:lnTo>
                  <a:lnTo>
                    <a:pt x="610" y="390"/>
                  </a:lnTo>
                  <a:lnTo>
                    <a:pt x="608" y="415"/>
                  </a:lnTo>
                  <a:lnTo>
                    <a:pt x="615" y="441"/>
                  </a:lnTo>
                  <a:lnTo>
                    <a:pt x="596" y="462"/>
                  </a:lnTo>
                  <a:lnTo>
                    <a:pt x="541"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50"/>
                  </a:lnTo>
                  <a:lnTo>
                    <a:pt x="640" y="765"/>
                  </a:lnTo>
                  <a:lnTo>
                    <a:pt x="608" y="774"/>
                  </a:lnTo>
                  <a:lnTo>
                    <a:pt x="585" y="796"/>
                  </a:lnTo>
                  <a:lnTo>
                    <a:pt x="485" y="826"/>
                  </a:lnTo>
                  <a:lnTo>
                    <a:pt x="411" y="852"/>
                  </a:lnTo>
                  <a:lnTo>
                    <a:pt x="383" y="867"/>
                  </a:lnTo>
                  <a:lnTo>
                    <a:pt x="404" y="885"/>
                  </a:lnTo>
                  <a:lnTo>
                    <a:pt x="448" y="874"/>
                  </a:lnTo>
                  <a:lnTo>
                    <a:pt x="537" y="840"/>
                  </a:lnTo>
                  <a:lnTo>
                    <a:pt x="596" y="823"/>
                  </a:lnTo>
                  <a:lnTo>
                    <a:pt x="610" y="848"/>
                  </a:lnTo>
                  <a:lnTo>
                    <a:pt x="625" y="892"/>
                  </a:lnTo>
                  <a:lnTo>
                    <a:pt x="652" y="929"/>
                  </a:lnTo>
                  <a:lnTo>
                    <a:pt x="655" y="957"/>
                  </a:lnTo>
                  <a:lnTo>
                    <a:pt x="652" y="985"/>
                  </a:lnTo>
                  <a:lnTo>
                    <a:pt x="622" y="994"/>
                  </a:lnTo>
                  <a:lnTo>
                    <a:pt x="571" y="1007"/>
                  </a:lnTo>
                  <a:lnTo>
                    <a:pt x="504" y="1037"/>
                  </a:lnTo>
                  <a:lnTo>
                    <a:pt x="409" y="1050"/>
                  </a:lnTo>
                  <a:lnTo>
                    <a:pt x="373" y="1068"/>
                  </a:lnTo>
                  <a:lnTo>
                    <a:pt x="398" y="1080"/>
                  </a:lnTo>
                  <a:lnTo>
                    <a:pt x="482" y="1068"/>
                  </a:lnTo>
                  <a:lnTo>
                    <a:pt x="541"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2"/>
                  </a:lnTo>
                  <a:lnTo>
                    <a:pt x="637" y="1192"/>
                  </a:lnTo>
                  <a:lnTo>
                    <a:pt x="637" y="1227"/>
                  </a:lnTo>
                  <a:lnTo>
                    <a:pt x="647" y="1244"/>
                  </a:lnTo>
                  <a:lnTo>
                    <a:pt x="581" y="1259"/>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pPr eaLnBrk="0" hangingPunct="0"/>
              <a:endParaRPr lang="en-US"/>
            </a:p>
          </p:txBody>
        </p:sp>
        <p:sp>
          <p:nvSpPr>
            <p:cNvPr id="16554" name="Freeform 26"/>
            <p:cNvSpPr>
              <a:spLocks/>
            </p:cNvSpPr>
            <p:nvPr/>
          </p:nvSpPr>
          <p:spPr bwMode="auto">
            <a:xfrm>
              <a:off x="652" y="3304"/>
              <a:ext cx="110" cy="36"/>
            </a:xfrm>
            <a:custGeom>
              <a:avLst/>
              <a:gdLst>
                <a:gd name="T0" fmla="*/ 0 w 221"/>
                <a:gd name="T1" fmla="*/ 28 h 72"/>
                <a:gd name="T2" fmla="*/ 44 w 221"/>
                <a:gd name="T3" fmla="*/ 27 h 72"/>
                <a:gd name="T4" fmla="*/ 61 w 221"/>
                <a:gd name="T5" fmla="*/ 18 h 72"/>
                <a:gd name="T6" fmla="*/ 75 w 221"/>
                <a:gd name="T7" fmla="*/ 6 h 72"/>
                <a:gd name="T8" fmla="*/ 103 w 221"/>
                <a:gd name="T9" fmla="*/ 0 h 72"/>
                <a:gd name="T10" fmla="*/ 110 w 221"/>
                <a:gd name="T11" fmla="*/ 6 h 72"/>
                <a:gd name="T12" fmla="*/ 98 w 221"/>
                <a:gd name="T13" fmla="*/ 10 h 72"/>
                <a:gd name="T14" fmla="*/ 79 w 221"/>
                <a:gd name="T15" fmla="*/ 20 h 72"/>
                <a:gd name="T16" fmla="*/ 69 w 221"/>
                <a:gd name="T17" fmla="*/ 27 h 72"/>
                <a:gd name="T18" fmla="*/ 51 w 221"/>
                <a:gd name="T19" fmla="*/ 32 h 72"/>
                <a:gd name="T20" fmla="*/ 24 w 221"/>
                <a:gd name="T21" fmla="*/ 35 h 72"/>
                <a:gd name="T22" fmla="*/ 2 w 221"/>
                <a:gd name="T23" fmla="*/ 36 h 72"/>
                <a:gd name="T24" fmla="*/ 0 w 221"/>
                <a:gd name="T25" fmla="*/ 28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1"/>
                <a:gd name="T40" fmla="*/ 0 h 72"/>
                <a:gd name="T41" fmla="*/ 221 w 221"/>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1" h="72">
                  <a:moveTo>
                    <a:pt x="0" y="57"/>
                  </a:moveTo>
                  <a:lnTo>
                    <a:pt x="88" y="54"/>
                  </a:lnTo>
                  <a:lnTo>
                    <a:pt x="122" y="35"/>
                  </a:lnTo>
                  <a:lnTo>
                    <a:pt x="151" y="13"/>
                  </a:lnTo>
                  <a:lnTo>
                    <a:pt x="206" y="0"/>
                  </a:lnTo>
                  <a:lnTo>
                    <a:pt x="221" y="13"/>
                  </a:lnTo>
                  <a:lnTo>
                    <a:pt x="197" y="20"/>
                  </a:lnTo>
                  <a:lnTo>
                    <a:pt x="159" y="41"/>
                  </a:lnTo>
                  <a:lnTo>
                    <a:pt x="139" y="54"/>
                  </a:lnTo>
                  <a:lnTo>
                    <a:pt x="103" y="64"/>
                  </a:lnTo>
                  <a:lnTo>
                    <a:pt x="48" y="69"/>
                  </a:lnTo>
                  <a:lnTo>
                    <a:pt x="5" y="72"/>
                  </a:lnTo>
                  <a:lnTo>
                    <a:pt x="0" y="57"/>
                  </a:lnTo>
                  <a:close/>
                </a:path>
              </a:pathLst>
            </a:custGeom>
            <a:solidFill>
              <a:srgbClr val="000000"/>
            </a:solidFill>
            <a:ln w="9525">
              <a:noFill/>
              <a:round/>
              <a:headEnd/>
              <a:tailEnd/>
            </a:ln>
          </p:spPr>
          <p:txBody>
            <a:bodyPr/>
            <a:lstStyle/>
            <a:p>
              <a:pPr eaLnBrk="0" hangingPunct="0"/>
              <a:endParaRPr lang="en-US"/>
            </a:p>
          </p:txBody>
        </p:sp>
        <p:sp>
          <p:nvSpPr>
            <p:cNvPr id="16555" name="Freeform 27"/>
            <p:cNvSpPr>
              <a:spLocks/>
            </p:cNvSpPr>
            <p:nvPr/>
          </p:nvSpPr>
          <p:spPr bwMode="auto">
            <a:xfrm>
              <a:off x="483" y="2512"/>
              <a:ext cx="320" cy="174"/>
            </a:xfrm>
            <a:custGeom>
              <a:avLst/>
              <a:gdLst>
                <a:gd name="T0" fmla="*/ 10 w 640"/>
                <a:gd name="T1" fmla="*/ 20 h 347"/>
                <a:gd name="T2" fmla="*/ 47 w 640"/>
                <a:gd name="T3" fmla="*/ 22 h 347"/>
                <a:gd name="T4" fmla="*/ 88 w 640"/>
                <a:gd name="T5" fmla="*/ 23 h 347"/>
                <a:gd name="T6" fmla="*/ 114 w 640"/>
                <a:gd name="T7" fmla="*/ 23 h 347"/>
                <a:gd name="T8" fmla="*/ 135 w 640"/>
                <a:gd name="T9" fmla="*/ 18 h 347"/>
                <a:gd name="T10" fmla="*/ 168 w 640"/>
                <a:gd name="T11" fmla="*/ 9 h 347"/>
                <a:gd name="T12" fmla="*/ 184 w 640"/>
                <a:gd name="T13" fmla="*/ 0 h 347"/>
                <a:gd name="T14" fmla="*/ 205 w 640"/>
                <a:gd name="T15" fmla="*/ 12 h 347"/>
                <a:gd name="T16" fmla="*/ 241 w 640"/>
                <a:gd name="T17" fmla="*/ 37 h 347"/>
                <a:gd name="T18" fmla="*/ 267 w 640"/>
                <a:gd name="T19" fmla="*/ 55 h 347"/>
                <a:gd name="T20" fmla="*/ 300 w 640"/>
                <a:gd name="T21" fmla="*/ 78 h 347"/>
                <a:gd name="T22" fmla="*/ 320 w 640"/>
                <a:gd name="T23" fmla="*/ 96 h 347"/>
                <a:gd name="T24" fmla="*/ 302 w 640"/>
                <a:gd name="T25" fmla="*/ 111 h 347"/>
                <a:gd name="T26" fmla="*/ 283 w 640"/>
                <a:gd name="T27" fmla="*/ 129 h 347"/>
                <a:gd name="T28" fmla="*/ 253 w 640"/>
                <a:gd name="T29" fmla="*/ 141 h 347"/>
                <a:gd name="T30" fmla="*/ 223 w 640"/>
                <a:gd name="T31" fmla="*/ 154 h 347"/>
                <a:gd name="T32" fmla="*/ 194 w 640"/>
                <a:gd name="T33" fmla="*/ 165 h 347"/>
                <a:gd name="T34" fmla="*/ 168 w 640"/>
                <a:gd name="T35" fmla="*/ 169 h 347"/>
                <a:gd name="T36" fmla="*/ 142 w 640"/>
                <a:gd name="T37" fmla="*/ 174 h 347"/>
                <a:gd name="T38" fmla="*/ 108 w 640"/>
                <a:gd name="T39" fmla="*/ 150 h 347"/>
                <a:gd name="T40" fmla="*/ 83 w 640"/>
                <a:gd name="T41" fmla="*/ 130 h 347"/>
                <a:gd name="T42" fmla="*/ 54 w 640"/>
                <a:gd name="T43" fmla="*/ 104 h 347"/>
                <a:gd name="T44" fmla="*/ 29 w 640"/>
                <a:gd name="T45" fmla="*/ 78 h 347"/>
                <a:gd name="T46" fmla="*/ 11 w 640"/>
                <a:gd name="T47" fmla="*/ 60 h 347"/>
                <a:gd name="T48" fmla="*/ 0 w 640"/>
                <a:gd name="T49" fmla="*/ 34 h 347"/>
                <a:gd name="T50" fmla="*/ 10 w 640"/>
                <a:gd name="T51" fmla="*/ 20 h 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7"/>
                <a:gd name="T80" fmla="*/ 640 w 640"/>
                <a:gd name="T81" fmla="*/ 347 h 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7">
                  <a:moveTo>
                    <a:pt x="19" y="39"/>
                  </a:moveTo>
                  <a:lnTo>
                    <a:pt x="95" y="43"/>
                  </a:lnTo>
                  <a:lnTo>
                    <a:pt x="176" y="46"/>
                  </a:lnTo>
                  <a:lnTo>
                    <a:pt x="228" y="46"/>
                  </a:lnTo>
                  <a:lnTo>
                    <a:pt x="269" y="36"/>
                  </a:lnTo>
                  <a:lnTo>
                    <a:pt x="336" y="17"/>
                  </a:lnTo>
                  <a:lnTo>
                    <a:pt x="368" y="0"/>
                  </a:lnTo>
                  <a:lnTo>
                    <a:pt x="411" y="24"/>
                  </a:lnTo>
                  <a:lnTo>
                    <a:pt x="482" y="73"/>
                  </a:lnTo>
                  <a:lnTo>
                    <a:pt x="534" y="109"/>
                  </a:lnTo>
                  <a:lnTo>
                    <a:pt x="600" y="155"/>
                  </a:lnTo>
                  <a:lnTo>
                    <a:pt x="640" y="191"/>
                  </a:lnTo>
                  <a:lnTo>
                    <a:pt x="603" y="222"/>
                  </a:lnTo>
                  <a:lnTo>
                    <a:pt x="566" y="257"/>
                  </a:lnTo>
                  <a:lnTo>
                    <a:pt x="507" y="281"/>
                  </a:lnTo>
                  <a:lnTo>
                    <a:pt x="446" y="307"/>
                  </a:lnTo>
                  <a:lnTo>
                    <a:pt x="389" y="329"/>
                  </a:lnTo>
                  <a:lnTo>
                    <a:pt x="337"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pPr eaLnBrk="0" hangingPunct="0"/>
              <a:endParaRPr lang="en-US"/>
            </a:p>
          </p:txBody>
        </p:sp>
        <p:sp>
          <p:nvSpPr>
            <p:cNvPr id="16556" name="Freeform 28"/>
            <p:cNvSpPr>
              <a:spLocks/>
            </p:cNvSpPr>
            <p:nvPr/>
          </p:nvSpPr>
          <p:spPr bwMode="auto">
            <a:xfrm>
              <a:off x="475" y="2507"/>
              <a:ext cx="346" cy="202"/>
            </a:xfrm>
            <a:custGeom>
              <a:avLst/>
              <a:gdLst>
                <a:gd name="T0" fmla="*/ 170 w 692"/>
                <a:gd name="T1" fmla="*/ 173 h 404"/>
                <a:gd name="T2" fmla="*/ 224 w 692"/>
                <a:gd name="T3" fmla="*/ 158 h 404"/>
                <a:gd name="T4" fmla="*/ 269 w 692"/>
                <a:gd name="T5" fmla="*/ 139 h 404"/>
                <a:gd name="T6" fmla="*/ 301 w 692"/>
                <a:gd name="T7" fmla="*/ 116 h 404"/>
                <a:gd name="T8" fmla="*/ 314 w 692"/>
                <a:gd name="T9" fmla="*/ 103 h 404"/>
                <a:gd name="T10" fmla="*/ 268 w 692"/>
                <a:gd name="T11" fmla="*/ 61 h 404"/>
                <a:gd name="T12" fmla="*/ 230 w 692"/>
                <a:gd name="T13" fmla="*/ 39 h 404"/>
                <a:gd name="T14" fmla="*/ 195 w 692"/>
                <a:gd name="T15" fmla="*/ 17 h 404"/>
                <a:gd name="T16" fmla="*/ 188 w 692"/>
                <a:gd name="T17" fmla="*/ 17 h 404"/>
                <a:gd name="T18" fmla="*/ 166 w 692"/>
                <a:gd name="T19" fmla="*/ 25 h 404"/>
                <a:gd name="T20" fmla="*/ 136 w 692"/>
                <a:gd name="T21" fmla="*/ 33 h 404"/>
                <a:gd name="T22" fmla="*/ 84 w 692"/>
                <a:gd name="T23" fmla="*/ 37 h 404"/>
                <a:gd name="T24" fmla="*/ 33 w 692"/>
                <a:gd name="T25" fmla="*/ 36 h 404"/>
                <a:gd name="T26" fmla="*/ 19 w 692"/>
                <a:gd name="T27" fmla="*/ 37 h 404"/>
                <a:gd name="T28" fmla="*/ 19 w 692"/>
                <a:gd name="T29" fmla="*/ 47 h 404"/>
                <a:gd name="T30" fmla="*/ 29 w 692"/>
                <a:gd name="T31" fmla="*/ 61 h 404"/>
                <a:gd name="T32" fmla="*/ 51 w 692"/>
                <a:gd name="T33" fmla="*/ 88 h 404"/>
                <a:gd name="T34" fmla="*/ 78 w 692"/>
                <a:gd name="T35" fmla="*/ 110 h 404"/>
                <a:gd name="T36" fmla="*/ 110 w 692"/>
                <a:gd name="T37" fmla="*/ 142 h 404"/>
                <a:gd name="T38" fmla="*/ 143 w 692"/>
                <a:gd name="T39" fmla="*/ 165 h 404"/>
                <a:gd name="T40" fmla="*/ 162 w 692"/>
                <a:gd name="T41" fmla="*/ 179 h 404"/>
                <a:gd name="T42" fmla="*/ 169 w 692"/>
                <a:gd name="T43" fmla="*/ 194 h 404"/>
                <a:gd name="T44" fmla="*/ 161 w 692"/>
                <a:gd name="T45" fmla="*/ 202 h 404"/>
                <a:gd name="T46" fmla="*/ 150 w 692"/>
                <a:gd name="T47" fmla="*/ 198 h 404"/>
                <a:gd name="T48" fmla="*/ 118 w 692"/>
                <a:gd name="T49" fmla="*/ 168 h 404"/>
                <a:gd name="T50" fmla="*/ 78 w 692"/>
                <a:gd name="T51" fmla="*/ 135 h 404"/>
                <a:gd name="T52" fmla="*/ 48 w 692"/>
                <a:gd name="T53" fmla="*/ 110 h 404"/>
                <a:gd name="T54" fmla="*/ 28 w 692"/>
                <a:gd name="T55" fmla="*/ 88 h 404"/>
                <a:gd name="T56" fmla="*/ 11 w 692"/>
                <a:gd name="T57" fmla="*/ 65 h 404"/>
                <a:gd name="T58" fmla="*/ 3 w 692"/>
                <a:gd name="T59" fmla="*/ 50 h 404"/>
                <a:gd name="T60" fmla="*/ 0 w 692"/>
                <a:gd name="T61" fmla="*/ 33 h 404"/>
                <a:gd name="T62" fmla="*/ 5 w 692"/>
                <a:gd name="T63" fmla="*/ 22 h 404"/>
                <a:gd name="T64" fmla="*/ 17 w 692"/>
                <a:gd name="T65" fmla="*/ 17 h 404"/>
                <a:gd name="T66" fmla="*/ 39 w 692"/>
                <a:gd name="T67" fmla="*/ 19 h 404"/>
                <a:gd name="T68" fmla="*/ 81 w 692"/>
                <a:gd name="T69" fmla="*/ 25 h 404"/>
                <a:gd name="T70" fmla="*/ 116 w 692"/>
                <a:gd name="T71" fmla="*/ 25 h 404"/>
                <a:gd name="T72" fmla="*/ 143 w 692"/>
                <a:gd name="T73" fmla="*/ 17 h 404"/>
                <a:gd name="T74" fmla="*/ 172 w 692"/>
                <a:gd name="T75" fmla="*/ 11 h 404"/>
                <a:gd name="T76" fmla="*/ 184 w 692"/>
                <a:gd name="T77" fmla="*/ 0 h 404"/>
                <a:gd name="T78" fmla="*/ 198 w 692"/>
                <a:gd name="T79" fmla="*/ 0 h 404"/>
                <a:gd name="T80" fmla="*/ 228 w 692"/>
                <a:gd name="T81" fmla="*/ 19 h 404"/>
                <a:gd name="T82" fmla="*/ 262 w 692"/>
                <a:gd name="T83" fmla="*/ 44 h 404"/>
                <a:gd name="T84" fmla="*/ 297 w 692"/>
                <a:gd name="T85" fmla="*/ 66 h 404"/>
                <a:gd name="T86" fmla="*/ 317 w 692"/>
                <a:gd name="T87" fmla="*/ 81 h 404"/>
                <a:gd name="T88" fmla="*/ 337 w 692"/>
                <a:gd name="T89" fmla="*/ 94 h 404"/>
                <a:gd name="T90" fmla="*/ 346 w 692"/>
                <a:gd name="T91" fmla="*/ 99 h 404"/>
                <a:gd name="T92" fmla="*/ 342 w 692"/>
                <a:gd name="T93" fmla="*/ 109 h 404"/>
                <a:gd name="T94" fmla="*/ 327 w 692"/>
                <a:gd name="T95" fmla="*/ 117 h 404"/>
                <a:gd name="T96" fmla="*/ 309 w 692"/>
                <a:gd name="T97" fmla="*/ 133 h 404"/>
                <a:gd name="T98" fmla="*/ 294 w 692"/>
                <a:gd name="T99" fmla="*/ 139 h 404"/>
                <a:gd name="T100" fmla="*/ 264 w 692"/>
                <a:gd name="T101" fmla="*/ 151 h 404"/>
                <a:gd name="T102" fmla="*/ 243 w 692"/>
                <a:gd name="T103" fmla="*/ 161 h 404"/>
                <a:gd name="T104" fmla="*/ 219 w 692"/>
                <a:gd name="T105" fmla="*/ 175 h 404"/>
                <a:gd name="T106" fmla="*/ 195 w 692"/>
                <a:gd name="T107" fmla="*/ 179 h 404"/>
                <a:gd name="T108" fmla="*/ 176 w 692"/>
                <a:gd name="T109" fmla="*/ 181 h 404"/>
                <a:gd name="T110" fmla="*/ 170 w 692"/>
                <a:gd name="T111" fmla="*/ 173 h 40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2"/>
                <a:gd name="T169" fmla="*/ 0 h 404"/>
                <a:gd name="T170" fmla="*/ 692 w 692"/>
                <a:gd name="T171" fmla="*/ 404 h 40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2" h="404">
                  <a:moveTo>
                    <a:pt x="339" y="346"/>
                  </a:moveTo>
                  <a:lnTo>
                    <a:pt x="449" y="315"/>
                  </a:lnTo>
                  <a:lnTo>
                    <a:pt x="538" y="277"/>
                  </a:lnTo>
                  <a:lnTo>
                    <a:pt x="602" y="232"/>
                  </a:lnTo>
                  <a:lnTo>
                    <a:pt x="627" y="206"/>
                  </a:lnTo>
                  <a:lnTo>
                    <a:pt x="535" y="123"/>
                  </a:lnTo>
                  <a:lnTo>
                    <a:pt x="461" y="78"/>
                  </a:lnTo>
                  <a:lnTo>
                    <a:pt x="390" y="34"/>
                  </a:lnTo>
                  <a:lnTo>
                    <a:pt x="376" y="34"/>
                  </a:lnTo>
                  <a:lnTo>
                    <a:pt x="331" y="49"/>
                  </a:lnTo>
                  <a:lnTo>
                    <a:pt x="272" y="65"/>
                  </a:lnTo>
                  <a:lnTo>
                    <a:pt x="167" y="73"/>
                  </a:lnTo>
                  <a:lnTo>
                    <a:pt x="65" y="71"/>
                  </a:lnTo>
                  <a:lnTo>
                    <a:pt x="37" y="73"/>
                  </a:lnTo>
                  <a:lnTo>
                    <a:pt x="37" y="93"/>
                  </a:lnTo>
                  <a:lnTo>
                    <a:pt x="59" y="123"/>
                  </a:lnTo>
                  <a:lnTo>
                    <a:pt x="102" y="176"/>
                  </a:lnTo>
                  <a:lnTo>
                    <a:pt x="155" y="220"/>
                  </a:lnTo>
                  <a:lnTo>
                    <a:pt x="220" y="284"/>
                  </a:lnTo>
                  <a:lnTo>
                    <a:pt x="285" y="330"/>
                  </a:lnTo>
                  <a:lnTo>
                    <a:pt x="324" y="358"/>
                  </a:lnTo>
                  <a:lnTo>
                    <a:pt x="337" y="387"/>
                  </a:lnTo>
                  <a:lnTo>
                    <a:pt x="322" y="404"/>
                  </a:lnTo>
                  <a:lnTo>
                    <a:pt x="300" y="395"/>
                  </a:lnTo>
                  <a:lnTo>
                    <a:pt x="236" y="336"/>
                  </a:lnTo>
                  <a:lnTo>
                    <a:pt x="155" y="269"/>
                  </a:lnTo>
                  <a:lnTo>
                    <a:pt x="96" y="220"/>
                  </a:lnTo>
                  <a:lnTo>
                    <a:pt x="56" y="176"/>
                  </a:lnTo>
                  <a:lnTo>
                    <a:pt x="22" y="130"/>
                  </a:lnTo>
                  <a:lnTo>
                    <a:pt x="7" y="99"/>
                  </a:lnTo>
                  <a:lnTo>
                    <a:pt x="0" y="65"/>
                  </a:lnTo>
                  <a:lnTo>
                    <a:pt x="10" y="43"/>
                  </a:lnTo>
                  <a:lnTo>
                    <a:pt x="34" y="34"/>
                  </a:lnTo>
                  <a:lnTo>
                    <a:pt x="78" y="37"/>
                  </a:lnTo>
                  <a:lnTo>
                    <a:pt x="162" y="49"/>
                  </a:lnTo>
                  <a:lnTo>
                    <a:pt x="233" y="49"/>
                  </a:lnTo>
                  <a:lnTo>
                    <a:pt x="285" y="34"/>
                  </a:lnTo>
                  <a:lnTo>
                    <a:pt x="344" y="22"/>
                  </a:lnTo>
                  <a:lnTo>
                    <a:pt x="368" y="0"/>
                  </a:lnTo>
                  <a:lnTo>
                    <a:pt x="396" y="0"/>
                  </a:lnTo>
                  <a:lnTo>
                    <a:pt x="457" y="37"/>
                  </a:lnTo>
                  <a:lnTo>
                    <a:pt x="523" y="87"/>
                  </a:lnTo>
                  <a:lnTo>
                    <a:pt x="594" y="132"/>
                  </a:lnTo>
                  <a:lnTo>
                    <a:pt x="633" y="161"/>
                  </a:lnTo>
                  <a:lnTo>
                    <a:pt x="674" y="188"/>
                  </a:lnTo>
                  <a:lnTo>
                    <a:pt x="692" y="198"/>
                  </a:lnTo>
                  <a:lnTo>
                    <a:pt x="683" y="218"/>
                  </a:lnTo>
                  <a:lnTo>
                    <a:pt x="653" y="235"/>
                  </a:lnTo>
                  <a:lnTo>
                    <a:pt x="618" y="265"/>
                  </a:lnTo>
                  <a:lnTo>
                    <a:pt x="587" y="277"/>
                  </a:lnTo>
                  <a:lnTo>
                    <a:pt x="528" y="302"/>
                  </a:lnTo>
                  <a:lnTo>
                    <a:pt x="486" y="321"/>
                  </a:lnTo>
                  <a:lnTo>
                    <a:pt x="439" y="350"/>
                  </a:lnTo>
                  <a:lnTo>
                    <a:pt x="390" y="358"/>
                  </a:lnTo>
                  <a:lnTo>
                    <a:pt x="352" y="361"/>
                  </a:lnTo>
                  <a:lnTo>
                    <a:pt x="339" y="346"/>
                  </a:lnTo>
                  <a:close/>
                </a:path>
              </a:pathLst>
            </a:custGeom>
            <a:solidFill>
              <a:srgbClr val="000000"/>
            </a:solidFill>
            <a:ln w="9525">
              <a:noFill/>
              <a:round/>
              <a:headEnd/>
              <a:tailEnd/>
            </a:ln>
          </p:spPr>
          <p:txBody>
            <a:bodyPr/>
            <a:lstStyle/>
            <a:p>
              <a:pPr eaLnBrk="0" hangingPunct="0"/>
              <a:endParaRPr lang="en-US"/>
            </a:p>
          </p:txBody>
        </p:sp>
        <p:sp>
          <p:nvSpPr>
            <p:cNvPr id="16557" name="Freeform 29"/>
            <p:cNvSpPr>
              <a:spLocks/>
            </p:cNvSpPr>
            <p:nvPr/>
          </p:nvSpPr>
          <p:spPr bwMode="auto">
            <a:xfrm>
              <a:off x="670" y="2660"/>
              <a:ext cx="110" cy="70"/>
            </a:xfrm>
            <a:custGeom>
              <a:avLst/>
              <a:gdLst>
                <a:gd name="T0" fmla="*/ 93 w 219"/>
                <a:gd name="T1" fmla="*/ 8 h 139"/>
                <a:gd name="T2" fmla="*/ 70 w 219"/>
                <a:gd name="T3" fmla="*/ 27 h 139"/>
                <a:gd name="T4" fmla="*/ 48 w 219"/>
                <a:gd name="T5" fmla="*/ 44 h 139"/>
                <a:gd name="T6" fmla="*/ 18 w 219"/>
                <a:gd name="T7" fmla="*/ 55 h 139"/>
                <a:gd name="T8" fmla="*/ 0 w 219"/>
                <a:gd name="T9" fmla="*/ 60 h 139"/>
                <a:gd name="T10" fmla="*/ 14 w 219"/>
                <a:gd name="T11" fmla="*/ 70 h 139"/>
                <a:gd name="T12" fmla="*/ 36 w 219"/>
                <a:gd name="T13" fmla="*/ 66 h 139"/>
                <a:gd name="T14" fmla="*/ 70 w 219"/>
                <a:gd name="T15" fmla="*/ 44 h 139"/>
                <a:gd name="T16" fmla="*/ 110 w 219"/>
                <a:gd name="T17" fmla="*/ 0 h 139"/>
                <a:gd name="T18" fmla="*/ 93 w 219"/>
                <a:gd name="T19" fmla="*/ 8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139"/>
                <a:gd name="T32" fmla="*/ 219 w 219"/>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13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w="9525">
              <a:noFill/>
              <a:round/>
              <a:headEnd/>
              <a:tailEnd/>
            </a:ln>
          </p:spPr>
          <p:txBody>
            <a:bodyPr/>
            <a:lstStyle/>
            <a:p>
              <a:pPr eaLnBrk="0" hangingPunct="0"/>
              <a:endParaRPr lang="en-US"/>
            </a:p>
          </p:txBody>
        </p:sp>
      </p:grpSp>
      <p:grpSp>
        <p:nvGrpSpPr>
          <p:cNvPr id="5" name="Group 30"/>
          <p:cNvGrpSpPr>
            <a:grpSpLocks/>
          </p:cNvGrpSpPr>
          <p:nvPr/>
        </p:nvGrpSpPr>
        <p:grpSpPr bwMode="auto">
          <a:xfrm>
            <a:off x="2859089" y="2516189"/>
            <a:ext cx="1927225" cy="1754187"/>
            <a:chOff x="841" y="1585"/>
            <a:chExt cx="1214" cy="1105"/>
          </a:xfrm>
        </p:grpSpPr>
        <p:grpSp>
          <p:nvGrpSpPr>
            <p:cNvPr id="16505" name="Group 31"/>
            <p:cNvGrpSpPr>
              <a:grpSpLocks/>
            </p:cNvGrpSpPr>
            <p:nvPr/>
          </p:nvGrpSpPr>
          <p:grpSpPr bwMode="auto">
            <a:xfrm>
              <a:off x="1651" y="1585"/>
              <a:ext cx="404" cy="911"/>
              <a:chOff x="1651" y="1585"/>
              <a:chExt cx="404" cy="911"/>
            </a:xfrm>
          </p:grpSpPr>
          <p:sp>
            <p:nvSpPr>
              <p:cNvPr id="16524" name="Freeform 32"/>
              <p:cNvSpPr>
                <a:spLocks/>
              </p:cNvSpPr>
              <p:nvPr/>
            </p:nvSpPr>
            <p:spPr bwMode="auto">
              <a:xfrm>
                <a:off x="1660" y="1625"/>
                <a:ext cx="211" cy="859"/>
              </a:xfrm>
              <a:custGeom>
                <a:avLst/>
                <a:gdLst>
                  <a:gd name="T0" fmla="*/ 208 w 424"/>
                  <a:gd name="T1" fmla="*/ 155 h 1717"/>
                  <a:gd name="T2" fmla="*/ 211 w 424"/>
                  <a:gd name="T3" fmla="*/ 186 h 1717"/>
                  <a:gd name="T4" fmla="*/ 211 w 424"/>
                  <a:gd name="T5" fmla="*/ 356 h 1717"/>
                  <a:gd name="T6" fmla="*/ 196 w 424"/>
                  <a:gd name="T7" fmla="*/ 585 h 1717"/>
                  <a:gd name="T8" fmla="*/ 198 w 424"/>
                  <a:gd name="T9" fmla="*/ 730 h 1717"/>
                  <a:gd name="T10" fmla="*/ 205 w 424"/>
                  <a:gd name="T11" fmla="*/ 831 h 1717"/>
                  <a:gd name="T12" fmla="*/ 198 w 424"/>
                  <a:gd name="T13" fmla="*/ 859 h 1717"/>
                  <a:gd name="T14" fmla="*/ 185 w 424"/>
                  <a:gd name="T15" fmla="*/ 853 h 1717"/>
                  <a:gd name="T16" fmla="*/ 113 w 424"/>
                  <a:gd name="T17" fmla="*/ 797 h 1717"/>
                  <a:gd name="T18" fmla="*/ 96 w 424"/>
                  <a:gd name="T19" fmla="*/ 786 h 1717"/>
                  <a:gd name="T20" fmla="*/ 85 w 424"/>
                  <a:gd name="T21" fmla="*/ 771 h 1717"/>
                  <a:gd name="T22" fmla="*/ 66 w 424"/>
                  <a:gd name="T23" fmla="*/ 749 h 1717"/>
                  <a:gd name="T24" fmla="*/ 41 w 424"/>
                  <a:gd name="T25" fmla="*/ 728 h 1717"/>
                  <a:gd name="T26" fmla="*/ 29 w 424"/>
                  <a:gd name="T27" fmla="*/ 698 h 1717"/>
                  <a:gd name="T28" fmla="*/ 0 w 424"/>
                  <a:gd name="T29" fmla="*/ 673 h 1717"/>
                  <a:gd name="T30" fmla="*/ 0 w 424"/>
                  <a:gd name="T31" fmla="*/ 658 h 1717"/>
                  <a:gd name="T32" fmla="*/ 16 w 424"/>
                  <a:gd name="T33" fmla="*/ 638 h 1717"/>
                  <a:gd name="T34" fmla="*/ 22 w 424"/>
                  <a:gd name="T35" fmla="*/ 613 h 1717"/>
                  <a:gd name="T36" fmla="*/ 18 w 424"/>
                  <a:gd name="T37" fmla="*/ 599 h 1717"/>
                  <a:gd name="T38" fmla="*/ 11 w 424"/>
                  <a:gd name="T39" fmla="*/ 577 h 1717"/>
                  <a:gd name="T40" fmla="*/ 8 w 424"/>
                  <a:gd name="T41" fmla="*/ 561 h 1717"/>
                  <a:gd name="T42" fmla="*/ 20 w 424"/>
                  <a:gd name="T43" fmla="*/ 537 h 1717"/>
                  <a:gd name="T44" fmla="*/ 20 w 424"/>
                  <a:gd name="T45" fmla="*/ 520 h 1717"/>
                  <a:gd name="T46" fmla="*/ 7 w 424"/>
                  <a:gd name="T47" fmla="*/ 488 h 1717"/>
                  <a:gd name="T48" fmla="*/ 7 w 424"/>
                  <a:gd name="T49" fmla="*/ 469 h 1717"/>
                  <a:gd name="T50" fmla="*/ 14 w 424"/>
                  <a:gd name="T51" fmla="*/ 455 h 1717"/>
                  <a:gd name="T52" fmla="*/ 26 w 424"/>
                  <a:gd name="T53" fmla="*/ 438 h 1717"/>
                  <a:gd name="T54" fmla="*/ 26 w 424"/>
                  <a:gd name="T55" fmla="*/ 408 h 1717"/>
                  <a:gd name="T56" fmla="*/ 18 w 424"/>
                  <a:gd name="T57" fmla="*/ 384 h 1717"/>
                  <a:gd name="T58" fmla="*/ 26 w 424"/>
                  <a:gd name="T59" fmla="*/ 356 h 1717"/>
                  <a:gd name="T60" fmla="*/ 33 w 424"/>
                  <a:gd name="T61" fmla="*/ 350 h 1717"/>
                  <a:gd name="T62" fmla="*/ 26 w 424"/>
                  <a:gd name="T63" fmla="*/ 324 h 1717"/>
                  <a:gd name="T64" fmla="*/ 11 w 424"/>
                  <a:gd name="T65" fmla="*/ 296 h 1717"/>
                  <a:gd name="T66" fmla="*/ 7 w 424"/>
                  <a:gd name="T67" fmla="*/ 278 h 1717"/>
                  <a:gd name="T68" fmla="*/ 11 w 424"/>
                  <a:gd name="T69" fmla="*/ 261 h 1717"/>
                  <a:gd name="T70" fmla="*/ 31 w 424"/>
                  <a:gd name="T71" fmla="*/ 246 h 1717"/>
                  <a:gd name="T72" fmla="*/ 29 w 424"/>
                  <a:gd name="T73" fmla="*/ 234 h 1717"/>
                  <a:gd name="T74" fmla="*/ 8 w 424"/>
                  <a:gd name="T75" fmla="*/ 195 h 1717"/>
                  <a:gd name="T76" fmla="*/ 1 w 424"/>
                  <a:gd name="T77" fmla="*/ 164 h 1717"/>
                  <a:gd name="T78" fmla="*/ 7 w 424"/>
                  <a:gd name="T79" fmla="*/ 147 h 1717"/>
                  <a:gd name="T80" fmla="*/ 26 w 424"/>
                  <a:gd name="T81" fmla="*/ 132 h 1717"/>
                  <a:gd name="T82" fmla="*/ 22 w 424"/>
                  <a:gd name="T83" fmla="*/ 118 h 1717"/>
                  <a:gd name="T84" fmla="*/ 8 w 424"/>
                  <a:gd name="T85" fmla="*/ 102 h 1717"/>
                  <a:gd name="T86" fmla="*/ 8 w 424"/>
                  <a:gd name="T87" fmla="*/ 85 h 1717"/>
                  <a:gd name="T88" fmla="*/ 31 w 424"/>
                  <a:gd name="T89" fmla="*/ 73 h 1717"/>
                  <a:gd name="T90" fmla="*/ 40 w 424"/>
                  <a:gd name="T91" fmla="*/ 61 h 1717"/>
                  <a:gd name="T92" fmla="*/ 22 w 424"/>
                  <a:gd name="T93" fmla="*/ 36 h 1717"/>
                  <a:gd name="T94" fmla="*/ 22 w 424"/>
                  <a:gd name="T95" fmla="*/ 22 h 1717"/>
                  <a:gd name="T96" fmla="*/ 44 w 424"/>
                  <a:gd name="T97" fmla="*/ 14 h 1717"/>
                  <a:gd name="T98" fmla="*/ 45 w 424"/>
                  <a:gd name="T99" fmla="*/ 0 h 1717"/>
                  <a:gd name="T100" fmla="*/ 70 w 424"/>
                  <a:gd name="T101" fmla="*/ 36 h 1717"/>
                  <a:gd name="T102" fmla="*/ 99 w 424"/>
                  <a:gd name="T103" fmla="*/ 73 h 1717"/>
                  <a:gd name="T104" fmla="*/ 135 w 424"/>
                  <a:gd name="T105" fmla="*/ 102 h 1717"/>
                  <a:gd name="T106" fmla="*/ 165 w 424"/>
                  <a:gd name="T107" fmla="*/ 125 h 1717"/>
                  <a:gd name="T108" fmla="*/ 196 w 424"/>
                  <a:gd name="T109" fmla="*/ 144 h 1717"/>
                  <a:gd name="T110" fmla="*/ 208 w 424"/>
                  <a:gd name="T111" fmla="*/ 155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2"/>
                    </a:lnTo>
                    <a:lnTo>
                      <a:pt x="394" y="1169"/>
                    </a:lnTo>
                    <a:lnTo>
                      <a:pt x="397" y="1460"/>
                    </a:lnTo>
                    <a:lnTo>
                      <a:pt x="412" y="1661"/>
                    </a:lnTo>
                    <a:lnTo>
                      <a:pt x="397" y="1717"/>
                    </a:lnTo>
                    <a:lnTo>
                      <a:pt x="372" y="1705"/>
                    </a:lnTo>
                    <a:lnTo>
                      <a:pt x="228" y="1594"/>
                    </a:lnTo>
                    <a:lnTo>
                      <a:pt x="192" y="1572"/>
                    </a:lnTo>
                    <a:lnTo>
                      <a:pt x="170" y="1541"/>
                    </a:lnTo>
                    <a:lnTo>
                      <a:pt x="133" y="1498"/>
                    </a:lnTo>
                    <a:lnTo>
                      <a:pt x="83" y="1455"/>
                    </a:lnTo>
                    <a:lnTo>
                      <a:pt x="59" y="1396"/>
                    </a:lnTo>
                    <a:lnTo>
                      <a:pt x="0" y="1345"/>
                    </a:lnTo>
                    <a:lnTo>
                      <a:pt x="0" y="1315"/>
                    </a:lnTo>
                    <a:lnTo>
                      <a:pt x="32" y="1276"/>
                    </a:lnTo>
                    <a:lnTo>
                      <a:pt x="44" y="1225"/>
                    </a:lnTo>
                    <a:lnTo>
                      <a:pt x="37" y="1198"/>
                    </a:lnTo>
                    <a:lnTo>
                      <a:pt x="22" y="1154"/>
                    </a:lnTo>
                    <a:lnTo>
                      <a:pt x="16" y="1122"/>
                    </a:lnTo>
                    <a:lnTo>
                      <a:pt x="40" y="1073"/>
                    </a:lnTo>
                    <a:lnTo>
                      <a:pt x="40" y="1040"/>
                    </a:lnTo>
                    <a:lnTo>
                      <a:pt x="15" y="975"/>
                    </a:lnTo>
                    <a:lnTo>
                      <a:pt x="15" y="938"/>
                    </a:lnTo>
                    <a:lnTo>
                      <a:pt x="29" y="909"/>
                    </a:lnTo>
                    <a:lnTo>
                      <a:pt x="53" y="875"/>
                    </a:lnTo>
                    <a:lnTo>
                      <a:pt x="52" y="816"/>
                    </a:lnTo>
                    <a:lnTo>
                      <a:pt x="37" y="768"/>
                    </a:lnTo>
                    <a:lnTo>
                      <a:pt x="52" y="712"/>
                    </a:lnTo>
                    <a:lnTo>
                      <a:pt x="66" y="699"/>
                    </a:lnTo>
                    <a:lnTo>
                      <a:pt x="53" y="647"/>
                    </a:lnTo>
                    <a:lnTo>
                      <a:pt x="22" y="592"/>
                    </a:lnTo>
                    <a:lnTo>
                      <a:pt x="15" y="556"/>
                    </a:lnTo>
                    <a:lnTo>
                      <a:pt x="22" y="522"/>
                    </a:lnTo>
                    <a:lnTo>
                      <a:pt x="62" y="492"/>
                    </a:lnTo>
                    <a:lnTo>
                      <a:pt x="59" y="468"/>
                    </a:lnTo>
                    <a:lnTo>
                      <a:pt x="16" y="390"/>
                    </a:lnTo>
                    <a:lnTo>
                      <a:pt x="3" y="328"/>
                    </a:lnTo>
                    <a:lnTo>
                      <a:pt x="15" y="294"/>
                    </a:lnTo>
                    <a:lnTo>
                      <a:pt x="53" y="263"/>
                    </a:lnTo>
                    <a:lnTo>
                      <a:pt x="44" y="235"/>
                    </a:lnTo>
                    <a:lnTo>
                      <a:pt x="16" y="204"/>
                    </a:lnTo>
                    <a:lnTo>
                      <a:pt x="16" y="170"/>
                    </a:lnTo>
                    <a:lnTo>
                      <a:pt x="62" y="146"/>
                    </a:lnTo>
                    <a:lnTo>
                      <a:pt x="81" y="122"/>
                    </a:lnTo>
                    <a:lnTo>
                      <a:pt x="44" y="71"/>
                    </a:lnTo>
                    <a:lnTo>
                      <a:pt x="44" y="44"/>
                    </a:lnTo>
                    <a:lnTo>
                      <a:pt x="88" y="27"/>
                    </a:lnTo>
                    <a:lnTo>
                      <a:pt x="90" y="0"/>
                    </a:lnTo>
                    <a:lnTo>
                      <a:pt x="140"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pPr eaLnBrk="0" hangingPunct="0"/>
                <a:endParaRPr lang="en-US"/>
              </a:p>
            </p:txBody>
          </p:sp>
          <p:sp>
            <p:nvSpPr>
              <p:cNvPr id="16525" name="Freeform 33"/>
              <p:cNvSpPr>
                <a:spLocks/>
              </p:cNvSpPr>
              <p:nvPr/>
            </p:nvSpPr>
            <p:spPr bwMode="auto">
              <a:xfrm>
                <a:off x="1651" y="1638"/>
                <a:ext cx="62" cy="654"/>
              </a:xfrm>
              <a:custGeom>
                <a:avLst/>
                <a:gdLst>
                  <a:gd name="T0" fmla="*/ 42 w 123"/>
                  <a:gd name="T1" fmla="*/ 22 h 1308"/>
                  <a:gd name="T2" fmla="*/ 62 w 123"/>
                  <a:gd name="T3" fmla="*/ 45 h 1308"/>
                  <a:gd name="T4" fmla="*/ 49 w 123"/>
                  <a:gd name="T5" fmla="*/ 63 h 1308"/>
                  <a:gd name="T6" fmla="*/ 23 w 123"/>
                  <a:gd name="T7" fmla="*/ 77 h 1308"/>
                  <a:gd name="T8" fmla="*/ 34 w 123"/>
                  <a:gd name="T9" fmla="*/ 95 h 1308"/>
                  <a:gd name="T10" fmla="*/ 46 w 123"/>
                  <a:gd name="T11" fmla="*/ 118 h 1308"/>
                  <a:gd name="T12" fmla="*/ 31 w 123"/>
                  <a:gd name="T13" fmla="*/ 134 h 1308"/>
                  <a:gd name="T14" fmla="*/ 19 w 123"/>
                  <a:gd name="T15" fmla="*/ 152 h 1308"/>
                  <a:gd name="T16" fmla="*/ 31 w 123"/>
                  <a:gd name="T17" fmla="*/ 184 h 1308"/>
                  <a:gd name="T18" fmla="*/ 46 w 123"/>
                  <a:gd name="T19" fmla="*/ 214 h 1308"/>
                  <a:gd name="T20" fmla="*/ 42 w 123"/>
                  <a:gd name="T21" fmla="*/ 240 h 1308"/>
                  <a:gd name="T22" fmla="*/ 23 w 123"/>
                  <a:gd name="T23" fmla="*/ 262 h 1308"/>
                  <a:gd name="T24" fmla="*/ 45 w 123"/>
                  <a:gd name="T25" fmla="*/ 309 h 1308"/>
                  <a:gd name="T26" fmla="*/ 53 w 123"/>
                  <a:gd name="T27" fmla="*/ 337 h 1308"/>
                  <a:gd name="T28" fmla="*/ 37 w 123"/>
                  <a:gd name="T29" fmla="*/ 359 h 1308"/>
                  <a:gd name="T30" fmla="*/ 40 w 123"/>
                  <a:gd name="T31" fmla="*/ 393 h 1308"/>
                  <a:gd name="T32" fmla="*/ 52 w 123"/>
                  <a:gd name="T33" fmla="*/ 426 h 1308"/>
                  <a:gd name="T34" fmla="*/ 38 w 123"/>
                  <a:gd name="T35" fmla="*/ 444 h 1308"/>
                  <a:gd name="T36" fmla="*/ 20 w 123"/>
                  <a:gd name="T37" fmla="*/ 466 h 1308"/>
                  <a:gd name="T38" fmla="*/ 38 w 123"/>
                  <a:gd name="T39" fmla="*/ 506 h 1308"/>
                  <a:gd name="T40" fmla="*/ 46 w 123"/>
                  <a:gd name="T41" fmla="*/ 534 h 1308"/>
                  <a:gd name="T42" fmla="*/ 29 w 123"/>
                  <a:gd name="T43" fmla="*/ 540 h 1308"/>
                  <a:gd name="T44" fmla="*/ 34 w 123"/>
                  <a:gd name="T45" fmla="*/ 584 h 1308"/>
                  <a:gd name="T46" fmla="*/ 42 w 123"/>
                  <a:gd name="T47" fmla="*/ 607 h 1308"/>
                  <a:gd name="T48" fmla="*/ 29 w 123"/>
                  <a:gd name="T49" fmla="*/ 633 h 1308"/>
                  <a:gd name="T50" fmla="*/ 1 w 123"/>
                  <a:gd name="T51" fmla="*/ 647 h 1308"/>
                  <a:gd name="T52" fmla="*/ 22 w 123"/>
                  <a:gd name="T53" fmla="*/ 602 h 1308"/>
                  <a:gd name="T54" fmla="*/ 12 w 123"/>
                  <a:gd name="T55" fmla="*/ 566 h 1308"/>
                  <a:gd name="T56" fmla="*/ 15 w 123"/>
                  <a:gd name="T57" fmla="*/ 534 h 1308"/>
                  <a:gd name="T58" fmla="*/ 23 w 123"/>
                  <a:gd name="T59" fmla="*/ 518 h 1308"/>
                  <a:gd name="T60" fmla="*/ 5 w 123"/>
                  <a:gd name="T61" fmla="*/ 478 h 1308"/>
                  <a:gd name="T62" fmla="*/ 5 w 123"/>
                  <a:gd name="T63" fmla="*/ 438 h 1308"/>
                  <a:gd name="T64" fmla="*/ 27 w 123"/>
                  <a:gd name="T65" fmla="*/ 419 h 1308"/>
                  <a:gd name="T66" fmla="*/ 22 w 123"/>
                  <a:gd name="T67" fmla="*/ 390 h 1308"/>
                  <a:gd name="T68" fmla="*/ 16 w 123"/>
                  <a:gd name="T69" fmla="*/ 356 h 1308"/>
                  <a:gd name="T70" fmla="*/ 34 w 123"/>
                  <a:gd name="T71" fmla="*/ 334 h 1308"/>
                  <a:gd name="T72" fmla="*/ 26 w 123"/>
                  <a:gd name="T73" fmla="*/ 310 h 1308"/>
                  <a:gd name="T74" fmla="*/ 5 w 123"/>
                  <a:gd name="T75" fmla="*/ 272 h 1308"/>
                  <a:gd name="T76" fmla="*/ 9 w 123"/>
                  <a:gd name="T77" fmla="*/ 246 h 1308"/>
                  <a:gd name="T78" fmla="*/ 27 w 123"/>
                  <a:gd name="T79" fmla="*/ 225 h 1308"/>
                  <a:gd name="T80" fmla="*/ 8 w 123"/>
                  <a:gd name="T81" fmla="*/ 176 h 1308"/>
                  <a:gd name="T82" fmla="*/ 0 w 123"/>
                  <a:gd name="T83" fmla="*/ 148 h 1308"/>
                  <a:gd name="T84" fmla="*/ 16 w 123"/>
                  <a:gd name="T85" fmla="*/ 126 h 1308"/>
                  <a:gd name="T86" fmla="*/ 23 w 123"/>
                  <a:gd name="T87" fmla="*/ 111 h 1308"/>
                  <a:gd name="T88" fmla="*/ 5 w 123"/>
                  <a:gd name="T89" fmla="*/ 88 h 1308"/>
                  <a:gd name="T90" fmla="*/ 12 w 123"/>
                  <a:gd name="T91" fmla="*/ 66 h 1308"/>
                  <a:gd name="T92" fmla="*/ 34 w 123"/>
                  <a:gd name="T93" fmla="*/ 51 h 1308"/>
                  <a:gd name="T94" fmla="*/ 34 w 123"/>
                  <a:gd name="T95" fmla="*/ 34 h 1308"/>
                  <a:gd name="T96" fmla="*/ 23 w 123"/>
                  <a:gd name="T97" fmla="*/ 11 h 13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3"/>
                  <a:gd name="T148" fmla="*/ 0 h 1308"/>
                  <a:gd name="T149" fmla="*/ 123 w 123"/>
                  <a:gd name="T150" fmla="*/ 1308 h 130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3" h="1308">
                    <a:moveTo>
                      <a:pt x="61" y="0"/>
                    </a:moveTo>
                    <a:lnTo>
                      <a:pt x="83" y="44"/>
                    </a:lnTo>
                    <a:lnTo>
                      <a:pt x="104" y="72"/>
                    </a:lnTo>
                    <a:lnTo>
                      <a:pt x="123" y="90"/>
                    </a:lnTo>
                    <a:lnTo>
                      <a:pt x="117" y="112"/>
                    </a:lnTo>
                    <a:lnTo>
                      <a:pt x="98" y="127"/>
                    </a:lnTo>
                    <a:lnTo>
                      <a:pt x="68" y="134"/>
                    </a:lnTo>
                    <a:lnTo>
                      <a:pt x="46" y="153"/>
                    </a:lnTo>
                    <a:lnTo>
                      <a:pt x="52" y="176"/>
                    </a:lnTo>
                    <a:lnTo>
                      <a:pt x="67" y="190"/>
                    </a:lnTo>
                    <a:lnTo>
                      <a:pt x="91" y="220"/>
                    </a:lnTo>
                    <a:lnTo>
                      <a:pt x="91" y="237"/>
                    </a:lnTo>
                    <a:lnTo>
                      <a:pt x="83" y="252"/>
                    </a:lnTo>
                    <a:lnTo>
                      <a:pt x="61" y="267"/>
                    </a:lnTo>
                    <a:lnTo>
                      <a:pt x="39" y="282"/>
                    </a:lnTo>
                    <a:lnTo>
                      <a:pt x="37" y="304"/>
                    </a:lnTo>
                    <a:lnTo>
                      <a:pt x="43" y="325"/>
                    </a:lnTo>
                    <a:lnTo>
                      <a:pt x="61" y="369"/>
                    </a:lnTo>
                    <a:lnTo>
                      <a:pt x="76" y="403"/>
                    </a:lnTo>
                    <a:lnTo>
                      <a:pt x="91" y="428"/>
                    </a:lnTo>
                    <a:lnTo>
                      <a:pt x="91" y="455"/>
                    </a:lnTo>
                    <a:lnTo>
                      <a:pt x="83" y="480"/>
                    </a:lnTo>
                    <a:lnTo>
                      <a:pt x="61" y="502"/>
                    </a:lnTo>
                    <a:lnTo>
                      <a:pt x="46" y="524"/>
                    </a:lnTo>
                    <a:lnTo>
                      <a:pt x="52" y="561"/>
                    </a:lnTo>
                    <a:lnTo>
                      <a:pt x="89" y="617"/>
                    </a:lnTo>
                    <a:lnTo>
                      <a:pt x="104" y="647"/>
                    </a:lnTo>
                    <a:lnTo>
                      <a:pt x="105" y="675"/>
                    </a:lnTo>
                    <a:lnTo>
                      <a:pt x="91" y="697"/>
                    </a:lnTo>
                    <a:lnTo>
                      <a:pt x="74" y="719"/>
                    </a:lnTo>
                    <a:lnTo>
                      <a:pt x="68" y="749"/>
                    </a:lnTo>
                    <a:lnTo>
                      <a:pt x="80" y="786"/>
                    </a:lnTo>
                    <a:lnTo>
                      <a:pt x="95" y="824"/>
                    </a:lnTo>
                    <a:lnTo>
                      <a:pt x="104" y="852"/>
                    </a:lnTo>
                    <a:lnTo>
                      <a:pt x="95" y="870"/>
                    </a:lnTo>
                    <a:lnTo>
                      <a:pt x="76" y="889"/>
                    </a:lnTo>
                    <a:lnTo>
                      <a:pt x="52" y="911"/>
                    </a:lnTo>
                    <a:lnTo>
                      <a:pt x="39" y="932"/>
                    </a:lnTo>
                    <a:lnTo>
                      <a:pt x="52" y="972"/>
                    </a:lnTo>
                    <a:lnTo>
                      <a:pt x="76" y="1013"/>
                    </a:lnTo>
                    <a:lnTo>
                      <a:pt x="89" y="1043"/>
                    </a:lnTo>
                    <a:lnTo>
                      <a:pt x="91" y="1068"/>
                    </a:lnTo>
                    <a:lnTo>
                      <a:pt x="83" y="1080"/>
                    </a:lnTo>
                    <a:lnTo>
                      <a:pt x="58" y="1080"/>
                    </a:lnTo>
                    <a:lnTo>
                      <a:pt x="52" y="1133"/>
                    </a:lnTo>
                    <a:lnTo>
                      <a:pt x="67" y="1168"/>
                    </a:lnTo>
                    <a:lnTo>
                      <a:pt x="80" y="1192"/>
                    </a:lnTo>
                    <a:lnTo>
                      <a:pt x="83" y="1214"/>
                    </a:lnTo>
                    <a:lnTo>
                      <a:pt x="83" y="1235"/>
                    </a:lnTo>
                    <a:lnTo>
                      <a:pt x="58" y="1266"/>
                    </a:lnTo>
                    <a:lnTo>
                      <a:pt x="24" y="1308"/>
                    </a:lnTo>
                    <a:lnTo>
                      <a:pt x="2" y="1293"/>
                    </a:lnTo>
                    <a:lnTo>
                      <a:pt x="9" y="1259"/>
                    </a:lnTo>
                    <a:lnTo>
                      <a:pt x="43" y="1204"/>
                    </a:lnTo>
                    <a:lnTo>
                      <a:pt x="39" y="1170"/>
                    </a:lnTo>
                    <a:lnTo>
                      <a:pt x="24" y="1131"/>
                    </a:lnTo>
                    <a:lnTo>
                      <a:pt x="15" y="1096"/>
                    </a:lnTo>
                    <a:lnTo>
                      <a:pt x="30" y="1068"/>
                    </a:lnTo>
                    <a:lnTo>
                      <a:pt x="43" y="1058"/>
                    </a:lnTo>
                    <a:lnTo>
                      <a:pt x="46" y="1036"/>
                    </a:lnTo>
                    <a:lnTo>
                      <a:pt x="30" y="994"/>
                    </a:lnTo>
                    <a:lnTo>
                      <a:pt x="9" y="957"/>
                    </a:lnTo>
                    <a:lnTo>
                      <a:pt x="0" y="920"/>
                    </a:lnTo>
                    <a:lnTo>
                      <a:pt x="9" y="876"/>
                    </a:lnTo>
                    <a:lnTo>
                      <a:pt x="43" y="860"/>
                    </a:lnTo>
                    <a:lnTo>
                      <a:pt x="54" y="839"/>
                    </a:lnTo>
                    <a:lnTo>
                      <a:pt x="52" y="811"/>
                    </a:lnTo>
                    <a:lnTo>
                      <a:pt x="43" y="781"/>
                    </a:lnTo>
                    <a:lnTo>
                      <a:pt x="31" y="742"/>
                    </a:lnTo>
                    <a:lnTo>
                      <a:pt x="31" y="712"/>
                    </a:lnTo>
                    <a:lnTo>
                      <a:pt x="46" y="693"/>
                    </a:lnTo>
                    <a:lnTo>
                      <a:pt x="67" y="669"/>
                    </a:lnTo>
                    <a:lnTo>
                      <a:pt x="67" y="653"/>
                    </a:lnTo>
                    <a:lnTo>
                      <a:pt x="52" y="619"/>
                    </a:lnTo>
                    <a:lnTo>
                      <a:pt x="22" y="576"/>
                    </a:lnTo>
                    <a:lnTo>
                      <a:pt x="9" y="543"/>
                    </a:lnTo>
                    <a:lnTo>
                      <a:pt x="9" y="517"/>
                    </a:lnTo>
                    <a:lnTo>
                      <a:pt x="17" y="492"/>
                    </a:lnTo>
                    <a:lnTo>
                      <a:pt x="37" y="472"/>
                    </a:lnTo>
                    <a:lnTo>
                      <a:pt x="54" y="450"/>
                    </a:lnTo>
                    <a:lnTo>
                      <a:pt x="54" y="433"/>
                    </a:lnTo>
                    <a:lnTo>
                      <a:pt x="15" y="353"/>
                    </a:lnTo>
                    <a:lnTo>
                      <a:pt x="7" y="323"/>
                    </a:lnTo>
                    <a:lnTo>
                      <a:pt x="0" y="295"/>
                    </a:lnTo>
                    <a:lnTo>
                      <a:pt x="15" y="271"/>
                    </a:lnTo>
                    <a:lnTo>
                      <a:pt x="31" y="252"/>
                    </a:lnTo>
                    <a:lnTo>
                      <a:pt x="46" y="237"/>
                    </a:lnTo>
                    <a:lnTo>
                      <a:pt x="46" y="223"/>
                    </a:lnTo>
                    <a:lnTo>
                      <a:pt x="31" y="200"/>
                    </a:lnTo>
                    <a:lnTo>
                      <a:pt x="9" y="176"/>
                    </a:lnTo>
                    <a:lnTo>
                      <a:pt x="9" y="153"/>
                    </a:lnTo>
                    <a:lnTo>
                      <a:pt x="24" y="131"/>
                    </a:lnTo>
                    <a:lnTo>
                      <a:pt x="46" y="112"/>
                    </a:lnTo>
                    <a:lnTo>
                      <a:pt x="67" y="103"/>
                    </a:lnTo>
                    <a:lnTo>
                      <a:pt x="76" y="88"/>
                    </a:lnTo>
                    <a:lnTo>
                      <a:pt x="68" y="68"/>
                    </a:lnTo>
                    <a:lnTo>
                      <a:pt x="54" y="46"/>
                    </a:lnTo>
                    <a:lnTo>
                      <a:pt x="46" y="23"/>
                    </a:lnTo>
                    <a:lnTo>
                      <a:pt x="61" y="0"/>
                    </a:lnTo>
                    <a:close/>
                  </a:path>
                </a:pathLst>
              </a:custGeom>
              <a:solidFill>
                <a:srgbClr val="000000"/>
              </a:solidFill>
              <a:ln w="9525">
                <a:noFill/>
                <a:round/>
                <a:headEnd/>
                <a:tailEnd/>
              </a:ln>
            </p:spPr>
            <p:txBody>
              <a:bodyPr/>
              <a:lstStyle/>
              <a:p>
                <a:pPr eaLnBrk="0" hangingPunct="0"/>
                <a:endParaRPr lang="en-US"/>
              </a:p>
            </p:txBody>
          </p:sp>
          <p:sp>
            <p:nvSpPr>
              <p:cNvPr id="16526" name="Freeform 34"/>
              <p:cNvSpPr>
                <a:spLocks/>
              </p:cNvSpPr>
              <p:nvPr/>
            </p:nvSpPr>
            <p:spPr bwMode="auto">
              <a:xfrm>
                <a:off x="1817" y="1797"/>
                <a:ext cx="58" cy="529"/>
              </a:xfrm>
              <a:custGeom>
                <a:avLst/>
                <a:gdLst>
                  <a:gd name="T0" fmla="*/ 52 w 115"/>
                  <a:gd name="T1" fmla="*/ 14 h 1058"/>
                  <a:gd name="T2" fmla="*/ 54 w 115"/>
                  <a:gd name="T3" fmla="*/ 51 h 1058"/>
                  <a:gd name="T4" fmla="*/ 30 w 115"/>
                  <a:gd name="T5" fmla="*/ 66 h 1058"/>
                  <a:gd name="T6" fmla="*/ 37 w 115"/>
                  <a:gd name="T7" fmla="*/ 106 h 1058"/>
                  <a:gd name="T8" fmla="*/ 48 w 115"/>
                  <a:gd name="T9" fmla="*/ 145 h 1058"/>
                  <a:gd name="T10" fmla="*/ 33 w 115"/>
                  <a:gd name="T11" fmla="*/ 165 h 1058"/>
                  <a:gd name="T12" fmla="*/ 37 w 115"/>
                  <a:gd name="T13" fmla="*/ 198 h 1058"/>
                  <a:gd name="T14" fmla="*/ 48 w 115"/>
                  <a:gd name="T15" fmla="*/ 233 h 1058"/>
                  <a:gd name="T16" fmla="*/ 41 w 115"/>
                  <a:gd name="T17" fmla="*/ 260 h 1058"/>
                  <a:gd name="T18" fmla="*/ 28 w 115"/>
                  <a:gd name="T19" fmla="*/ 283 h 1058"/>
                  <a:gd name="T20" fmla="*/ 44 w 115"/>
                  <a:gd name="T21" fmla="*/ 329 h 1058"/>
                  <a:gd name="T22" fmla="*/ 48 w 115"/>
                  <a:gd name="T23" fmla="*/ 360 h 1058"/>
                  <a:gd name="T24" fmla="*/ 21 w 115"/>
                  <a:gd name="T25" fmla="*/ 382 h 1058"/>
                  <a:gd name="T26" fmla="*/ 28 w 115"/>
                  <a:gd name="T27" fmla="*/ 428 h 1058"/>
                  <a:gd name="T28" fmla="*/ 36 w 115"/>
                  <a:gd name="T29" fmla="*/ 468 h 1058"/>
                  <a:gd name="T30" fmla="*/ 21 w 115"/>
                  <a:gd name="T31" fmla="*/ 492 h 1058"/>
                  <a:gd name="T32" fmla="*/ 14 w 115"/>
                  <a:gd name="T33" fmla="*/ 524 h 1058"/>
                  <a:gd name="T34" fmla="*/ 6 w 115"/>
                  <a:gd name="T35" fmla="*/ 510 h 1058"/>
                  <a:gd name="T36" fmla="*/ 21 w 115"/>
                  <a:gd name="T37" fmla="*/ 473 h 1058"/>
                  <a:gd name="T38" fmla="*/ 14 w 115"/>
                  <a:gd name="T39" fmla="*/ 419 h 1058"/>
                  <a:gd name="T40" fmla="*/ 10 w 115"/>
                  <a:gd name="T41" fmla="*/ 378 h 1058"/>
                  <a:gd name="T42" fmla="*/ 30 w 115"/>
                  <a:gd name="T43" fmla="*/ 351 h 1058"/>
                  <a:gd name="T44" fmla="*/ 14 w 115"/>
                  <a:gd name="T45" fmla="*/ 312 h 1058"/>
                  <a:gd name="T46" fmla="*/ 10 w 115"/>
                  <a:gd name="T47" fmla="*/ 275 h 1058"/>
                  <a:gd name="T48" fmla="*/ 25 w 115"/>
                  <a:gd name="T49" fmla="*/ 246 h 1058"/>
                  <a:gd name="T50" fmla="*/ 32 w 115"/>
                  <a:gd name="T51" fmla="*/ 224 h 1058"/>
                  <a:gd name="T52" fmla="*/ 17 w 115"/>
                  <a:gd name="T53" fmla="*/ 187 h 1058"/>
                  <a:gd name="T54" fmla="*/ 21 w 115"/>
                  <a:gd name="T55" fmla="*/ 156 h 1058"/>
                  <a:gd name="T56" fmla="*/ 30 w 115"/>
                  <a:gd name="T57" fmla="*/ 134 h 1058"/>
                  <a:gd name="T58" fmla="*/ 19 w 115"/>
                  <a:gd name="T59" fmla="*/ 101 h 1058"/>
                  <a:gd name="T60" fmla="*/ 15 w 115"/>
                  <a:gd name="T61" fmla="*/ 65 h 1058"/>
                  <a:gd name="T62" fmla="*/ 32 w 115"/>
                  <a:gd name="T63" fmla="*/ 40 h 1058"/>
                  <a:gd name="T64" fmla="*/ 33 w 115"/>
                  <a:gd name="T65" fmla="*/ 17 h 1058"/>
                  <a:gd name="T66" fmla="*/ 44 w 115"/>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5"/>
                  <a:gd name="T103" fmla="*/ 0 h 1058"/>
                  <a:gd name="T104" fmla="*/ 115 w 115"/>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5" h="1058">
                    <a:moveTo>
                      <a:pt x="87" y="0"/>
                    </a:moveTo>
                    <a:lnTo>
                      <a:pt x="103" y="28"/>
                    </a:lnTo>
                    <a:lnTo>
                      <a:pt x="115" y="80"/>
                    </a:lnTo>
                    <a:lnTo>
                      <a:pt x="108" y="102"/>
                    </a:lnTo>
                    <a:lnTo>
                      <a:pt x="78" y="117"/>
                    </a:lnTo>
                    <a:lnTo>
                      <a:pt x="59" y="132"/>
                    </a:lnTo>
                    <a:lnTo>
                      <a:pt x="59" y="173"/>
                    </a:lnTo>
                    <a:lnTo>
                      <a:pt x="74" y="213"/>
                    </a:lnTo>
                    <a:lnTo>
                      <a:pt x="93" y="240"/>
                    </a:lnTo>
                    <a:lnTo>
                      <a:pt x="96" y="291"/>
                    </a:lnTo>
                    <a:lnTo>
                      <a:pt x="85" y="309"/>
                    </a:lnTo>
                    <a:lnTo>
                      <a:pt x="66" y="330"/>
                    </a:lnTo>
                    <a:lnTo>
                      <a:pt x="63" y="365"/>
                    </a:lnTo>
                    <a:lnTo>
                      <a:pt x="74" y="396"/>
                    </a:lnTo>
                    <a:lnTo>
                      <a:pt x="87" y="423"/>
                    </a:lnTo>
                    <a:lnTo>
                      <a:pt x="96" y="467"/>
                    </a:lnTo>
                    <a:lnTo>
                      <a:pt x="96" y="492"/>
                    </a:lnTo>
                    <a:lnTo>
                      <a:pt x="81" y="519"/>
                    </a:lnTo>
                    <a:lnTo>
                      <a:pt x="56" y="544"/>
                    </a:lnTo>
                    <a:lnTo>
                      <a:pt x="56" y="566"/>
                    </a:lnTo>
                    <a:lnTo>
                      <a:pt x="63" y="631"/>
                    </a:lnTo>
                    <a:lnTo>
                      <a:pt x="87" y="659"/>
                    </a:lnTo>
                    <a:lnTo>
                      <a:pt x="103" y="687"/>
                    </a:lnTo>
                    <a:lnTo>
                      <a:pt x="96" y="720"/>
                    </a:lnTo>
                    <a:lnTo>
                      <a:pt x="59" y="742"/>
                    </a:lnTo>
                    <a:lnTo>
                      <a:pt x="41" y="764"/>
                    </a:lnTo>
                    <a:lnTo>
                      <a:pt x="37" y="805"/>
                    </a:lnTo>
                    <a:lnTo>
                      <a:pt x="56" y="857"/>
                    </a:lnTo>
                    <a:lnTo>
                      <a:pt x="71" y="909"/>
                    </a:lnTo>
                    <a:lnTo>
                      <a:pt x="71" y="937"/>
                    </a:lnTo>
                    <a:lnTo>
                      <a:pt x="63" y="977"/>
                    </a:lnTo>
                    <a:lnTo>
                      <a:pt x="41" y="984"/>
                    </a:lnTo>
                    <a:lnTo>
                      <a:pt x="27" y="1014"/>
                    </a:lnTo>
                    <a:lnTo>
                      <a:pt x="27" y="1048"/>
                    </a:lnTo>
                    <a:lnTo>
                      <a:pt x="0" y="1058"/>
                    </a:lnTo>
                    <a:lnTo>
                      <a:pt x="12" y="1021"/>
                    </a:lnTo>
                    <a:lnTo>
                      <a:pt x="34" y="977"/>
                    </a:lnTo>
                    <a:lnTo>
                      <a:pt x="41" y="947"/>
                    </a:lnTo>
                    <a:lnTo>
                      <a:pt x="41" y="888"/>
                    </a:lnTo>
                    <a:lnTo>
                      <a:pt x="27" y="838"/>
                    </a:lnTo>
                    <a:lnTo>
                      <a:pt x="22" y="798"/>
                    </a:lnTo>
                    <a:lnTo>
                      <a:pt x="19" y="757"/>
                    </a:lnTo>
                    <a:lnTo>
                      <a:pt x="44" y="724"/>
                    </a:lnTo>
                    <a:lnTo>
                      <a:pt x="59" y="702"/>
                    </a:lnTo>
                    <a:lnTo>
                      <a:pt x="49" y="659"/>
                    </a:lnTo>
                    <a:lnTo>
                      <a:pt x="27" y="624"/>
                    </a:lnTo>
                    <a:lnTo>
                      <a:pt x="22" y="594"/>
                    </a:lnTo>
                    <a:lnTo>
                      <a:pt x="19" y="551"/>
                    </a:lnTo>
                    <a:lnTo>
                      <a:pt x="29" y="522"/>
                    </a:lnTo>
                    <a:lnTo>
                      <a:pt x="49" y="492"/>
                    </a:lnTo>
                    <a:lnTo>
                      <a:pt x="63" y="470"/>
                    </a:lnTo>
                    <a:lnTo>
                      <a:pt x="63" y="448"/>
                    </a:lnTo>
                    <a:lnTo>
                      <a:pt x="49" y="423"/>
                    </a:lnTo>
                    <a:lnTo>
                      <a:pt x="34" y="374"/>
                    </a:lnTo>
                    <a:lnTo>
                      <a:pt x="34" y="343"/>
                    </a:lnTo>
                    <a:lnTo>
                      <a:pt x="41" y="313"/>
                    </a:lnTo>
                    <a:lnTo>
                      <a:pt x="56" y="291"/>
                    </a:lnTo>
                    <a:lnTo>
                      <a:pt x="59" y="269"/>
                    </a:lnTo>
                    <a:lnTo>
                      <a:pt x="56" y="242"/>
                    </a:lnTo>
                    <a:lnTo>
                      <a:pt x="37" y="203"/>
                    </a:lnTo>
                    <a:lnTo>
                      <a:pt x="27" y="176"/>
                    </a:lnTo>
                    <a:lnTo>
                      <a:pt x="29" y="129"/>
                    </a:lnTo>
                    <a:lnTo>
                      <a:pt x="44" y="110"/>
                    </a:lnTo>
                    <a:lnTo>
                      <a:pt x="63" y="80"/>
                    </a:lnTo>
                    <a:lnTo>
                      <a:pt x="74" y="56"/>
                    </a:lnTo>
                    <a:lnTo>
                      <a:pt x="66" y="34"/>
                    </a:lnTo>
                    <a:lnTo>
                      <a:pt x="71" y="12"/>
                    </a:lnTo>
                    <a:lnTo>
                      <a:pt x="87" y="0"/>
                    </a:lnTo>
                    <a:close/>
                  </a:path>
                </a:pathLst>
              </a:custGeom>
              <a:solidFill>
                <a:srgbClr val="000000"/>
              </a:solidFill>
              <a:ln w="9525">
                <a:noFill/>
                <a:round/>
                <a:headEnd/>
                <a:tailEnd/>
              </a:ln>
            </p:spPr>
            <p:txBody>
              <a:bodyPr/>
              <a:lstStyle/>
              <a:p>
                <a:pPr eaLnBrk="0" hangingPunct="0"/>
                <a:endParaRPr lang="en-US"/>
              </a:p>
            </p:txBody>
          </p:sp>
          <p:sp>
            <p:nvSpPr>
              <p:cNvPr id="16527" name="Freeform 35"/>
              <p:cNvSpPr>
                <a:spLocks/>
              </p:cNvSpPr>
              <p:nvPr/>
            </p:nvSpPr>
            <p:spPr bwMode="auto">
              <a:xfrm>
                <a:off x="1725" y="1734"/>
                <a:ext cx="132" cy="114"/>
              </a:xfrm>
              <a:custGeom>
                <a:avLst/>
                <a:gdLst>
                  <a:gd name="T0" fmla="*/ 132 w 264"/>
                  <a:gd name="T1" fmla="*/ 92 h 227"/>
                  <a:gd name="T2" fmla="*/ 92 w 264"/>
                  <a:gd name="T3" fmla="*/ 59 h 227"/>
                  <a:gd name="T4" fmla="*/ 58 w 264"/>
                  <a:gd name="T5" fmla="*/ 30 h 227"/>
                  <a:gd name="T6" fmla="*/ 28 w 264"/>
                  <a:gd name="T7" fmla="*/ 0 h 227"/>
                  <a:gd name="T8" fmla="*/ 0 w 264"/>
                  <a:gd name="T9" fmla="*/ 0 h 227"/>
                  <a:gd name="T10" fmla="*/ 66 w 264"/>
                  <a:gd name="T11" fmla="*/ 48 h 227"/>
                  <a:gd name="T12" fmla="*/ 97 w 264"/>
                  <a:gd name="T13" fmla="*/ 77 h 227"/>
                  <a:gd name="T14" fmla="*/ 124 w 264"/>
                  <a:gd name="T15" fmla="*/ 114 h 227"/>
                  <a:gd name="T16" fmla="*/ 132 w 264"/>
                  <a:gd name="T17" fmla="*/ 92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227"/>
                  <a:gd name="T29" fmla="*/ 264 w 264"/>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227">
                    <a:moveTo>
                      <a:pt x="264" y="183"/>
                    </a:moveTo>
                    <a:lnTo>
                      <a:pt x="184" y="117"/>
                    </a:lnTo>
                    <a:lnTo>
                      <a:pt x="117" y="59"/>
                    </a:lnTo>
                    <a:lnTo>
                      <a:pt x="56" y="0"/>
                    </a:lnTo>
                    <a:lnTo>
                      <a:pt x="0" y="0"/>
                    </a:lnTo>
                    <a:lnTo>
                      <a:pt x="132" y="95"/>
                    </a:lnTo>
                    <a:lnTo>
                      <a:pt x="195" y="153"/>
                    </a:lnTo>
                    <a:lnTo>
                      <a:pt x="249" y="227"/>
                    </a:lnTo>
                    <a:lnTo>
                      <a:pt x="264" y="183"/>
                    </a:lnTo>
                    <a:close/>
                  </a:path>
                </a:pathLst>
              </a:custGeom>
              <a:solidFill>
                <a:srgbClr val="000000"/>
              </a:solidFill>
              <a:ln w="9525">
                <a:noFill/>
                <a:round/>
                <a:headEnd/>
                <a:tailEnd/>
              </a:ln>
            </p:spPr>
            <p:txBody>
              <a:bodyPr/>
              <a:lstStyle/>
              <a:p>
                <a:pPr eaLnBrk="0" hangingPunct="0"/>
                <a:endParaRPr lang="en-US"/>
              </a:p>
            </p:txBody>
          </p:sp>
          <p:sp>
            <p:nvSpPr>
              <p:cNvPr id="16528" name="Freeform 36"/>
              <p:cNvSpPr>
                <a:spLocks/>
              </p:cNvSpPr>
              <p:nvPr/>
            </p:nvSpPr>
            <p:spPr bwMode="auto">
              <a:xfrm>
                <a:off x="1724" y="1799"/>
                <a:ext cx="114" cy="94"/>
              </a:xfrm>
              <a:custGeom>
                <a:avLst/>
                <a:gdLst>
                  <a:gd name="T0" fmla="*/ 114 w 228"/>
                  <a:gd name="T1" fmla="*/ 59 h 187"/>
                  <a:gd name="T2" fmla="*/ 85 w 228"/>
                  <a:gd name="T3" fmla="*/ 48 h 187"/>
                  <a:gd name="T4" fmla="*/ 62 w 228"/>
                  <a:gd name="T5" fmla="*/ 29 h 187"/>
                  <a:gd name="T6" fmla="*/ 23 w 228"/>
                  <a:gd name="T7" fmla="*/ 0 h 187"/>
                  <a:gd name="T8" fmla="*/ 0 w 228"/>
                  <a:gd name="T9" fmla="*/ 0 h 187"/>
                  <a:gd name="T10" fmla="*/ 52 w 228"/>
                  <a:gd name="T11" fmla="*/ 29 h 187"/>
                  <a:gd name="T12" fmla="*/ 72 w 228"/>
                  <a:gd name="T13" fmla="*/ 49 h 187"/>
                  <a:gd name="T14" fmla="*/ 114 w 228"/>
                  <a:gd name="T15" fmla="*/ 94 h 187"/>
                  <a:gd name="T16" fmla="*/ 112 w 228"/>
                  <a:gd name="T17" fmla="*/ 66 h 187"/>
                  <a:gd name="T18" fmla="*/ 114 w 228"/>
                  <a:gd name="T19" fmla="*/ 59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7"/>
                  <a:gd name="T32" fmla="*/ 228 w 228"/>
                  <a:gd name="T33" fmla="*/ 187 h 1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7">
                    <a:moveTo>
                      <a:pt x="228" y="117"/>
                    </a:moveTo>
                    <a:lnTo>
                      <a:pt x="169" y="95"/>
                    </a:lnTo>
                    <a:lnTo>
                      <a:pt x="125" y="58"/>
                    </a:lnTo>
                    <a:lnTo>
                      <a:pt x="45" y="0"/>
                    </a:lnTo>
                    <a:lnTo>
                      <a:pt x="0" y="0"/>
                    </a:lnTo>
                    <a:lnTo>
                      <a:pt x="104" y="58"/>
                    </a:lnTo>
                    <a:lnTo>
                      <a:pt x="143" y="98"/>
                    </a:lnTo>
                    <a:lnTo>
                      <a:pt x="228" y="187"/>
                    </a:lnTo>
                    <a:lnTo>
                      <a:pt x="224" y="132"/>
                    </a:lnTo>
                    <a:lnTo>
                      <a:pt x="228" y="117"/>
                    </a:lnTo>
                    <a:close/>
                  </a:path>
                </a:pathLst>
              </a:custGeom>
              <a:solidFill>
                <a:srgbClr val="000000"/>
              </a:solidFill>
              <a:ln w="9525">
                <a:noFill/>
                <a:round/>
                <a:headEnd/>
                <a:tailEnd/>
              </a:ln>
            </p:spPr>
            <p:txBody>
              <a:bodyPr/>
              <a:lstStyle/>
              <a:p>
                <a:pPr eaLnBrk="0" hangingPunct="0"/>
                <a:endParaRPr lang="en-US"/>
              </a:p>
            </p:txBody>
          </p:sp>
          <p:sp>
            <p:nvSpPr>
              <p:cNvPr id="16529" name="Freeform 37"/>
              <p:cNvSpPr>
                <a:spLocks/>
              </p:cNvSpPr>
              <p:nvPr/>
            </p:nvSpPr>
            <p:spPr bwMode="auto">
              <a:xfrm>
                <a:off x="1707" y="1855"/>
                <a:ext cx="134" cy="145"/>
              </a:xfrm>
              <a:custGeom>
                <a:avLst/>
                <a:gdLst>
                  <a:gd name="T0" fmla="*/ 131 w 270"/>
                  <a:gd name="T1" fmla="*/ 108 h 290"/>
                  <a:gd name="T2" fmla="*/ 95 w 270"/>
                  <a:gd name="T3" fmla="*/ 75 h 290"/>
                  <a:gd name="T4" fmla="*/ 80 w 270"/>
                  <a:gd name="T5" fmla="*/ 53 h 290"/>
                  <a:gd name="T6" fmla="*/ 51 w 270"/>
                  <a:gd name="T7" fmla="*/ 31 h 290"/>
                  <a:gd name="T8" fmla="*/ 25 w 270"/>
                  <a:gd name="T9" fmla="*/ 11 h 290"/>
                  <a:gd name="T10" fmla="*/ 7 w 270"/>
                  <a:gd name="T11" fmla="*/ 0 h 290"/>
                  <a:gd name="T12" fmla="*/ 0 w 270"/>
                  <a:gd name="T13" fmla="*/ 0 h 290"/>
                  <a:gd name="T14" fmla="*/ 0 w 270"/>
                  <a:gd name="T15" fmla="*/ 11 h 290"/>
                  <a:gd name="T16" fmla="*/ 22 w 270"/>
                  <a:gd name="T17" fmla="*/ 26 h 290"/>
                  <a:gd name="T18" fmla="*/ 62 w 270"/>
                  <a:gd name="T19" fmla="*/ 51 h 290"/>
                  <a:gd name="T20" fmla="*/ 91 w 270"/>
                  <a:gd name="T21" fmla="*/ 81 h 290"/>
                  <a:gd name="T22" fmla="*/ 112 w 270"/>
                  <a:gd name="T23" fmla="*/ 114 h 290"/>
                  <a:gd name="T24" fmla="*/ 134 w 270"/>
                  <a:gd name="T25" fmla="*/ 145 h 290"/>
                  <a:gd name="T26" fmla="*/ 131 w 270"/>
                  <a:gd name="T27" fmla="*/ 108 h 2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0"/>
                  <a:gd name="T43" fmla="*/ 0 h 290"/>
                  <a:gd name="T44" fmla="*/ 270 w 270"/>
                  <a:gd name="T45" fmla="*/ 290 h 29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0" h="290">
                    <a:moveTo>
                      <a:pt x="264" y="216"/>
                    </a:moveTo>
                    <a:lnTo>
                      <a:pt x="191" y="151"/>
                    </a:lnTo>
                    <a:lnTo>
                      <a:pt x="162" y="106"/>
                    </a:lnTo>
                    <a:lnTo>
                      <a:pt x="103" y="62"/>
                    </a:lnTo>
                    <a:lnTo>
                      <a:pt x="51" y="22"/>
                    </a:lnTo>
                    <a:lnTo>
                      <a:pt x="14" y="0"/>
                    </a:lnTo>
                    <a:lnTo>
                      <a:pt x="0" y="0"/>
                    </a:lnTo>
                    <a:lnTo>
                      <a:pt x="0" y="22"/>
                    </a:lnTo>
                    <a:lnTo>
                      <a:pt x="44" y="52"/>
                    </a:lnTo>
                    <a:lnTo>
                      <a:pt x="125" y="103"/>
                    </a:lnTo>
                    <a:lnTo>
                      <a:pt x="184" y="163"/>
                    </a:lnTo>
                    <a:lnTo>
                      <a:pt x="225" y="229"/>
                    </a:lnTo>
                    <a:lnTo>
                      <a:pt x="270" y="290"/>
                    </a:lnTo>
                    <a:lnTo>
                      <a:pt x="264" y="216"/>
                    </a:lnTo>
                    <a:close/>
                  </a:path>
                </a:pathLst>
              </a:custGeom>
              <a:solidFill>
                <a:srgbClr val="000000"/>
              </a:solidFill>
              <a:ln w="9525">
                <a:noFill/>
                <a:round/>
                <a:headEnd/>
                <a:tailEnd/>
              </a:ln>
            </p:spPr>
            <p:txBody>
              <a:bodyPr/>
              <a:lstStyle/>
              <a:p>
                <a:pPr eaLnBrk="0" hangingPunct="0"/>
                <a:endParaRPr lang="en-US"/>
              </a:p>
            </p:txBody>
          </p:sp>
          <p:sp>
            <p:nvSpPr>
              <p:cNvPr id="16530" name="Freeform 38"/>
              <p:cNvSpPr>
                <a:spLocks/>
              </p:cNvSpPr>
              <p:nvPr/>
            </p:nvSpPr>
            <p:spPr bwMode="auto">
              <a:xfrm>
                <a:off x="1720" y="1973"/>
                <a:ext cx="104" cy="85"/>
              </a:xfrm>
              <a:custGeom>
                <a:avLst/>
                <a:gdLst>
                  <a:gd name="T0" fmla="*/ 104 w 210"/>
                  <a:gd name="T1" fmla="*/ 70 h 169"/>
                  <a:gd name="T2" fmla="*/ 75 w 210"/>
                  <a:gd name="T3" fmla="*/ 38 h 169"/>
                  <a:gd name="T4" fmla="*/ 44 w 210"/>
                  <a:gd name="T5" fmla="*/ 19 h 169"/>
                  <a:gd name="T6" fmla="*/ 18 w 210"/>
                  <a:gd name="T7" fmla="*/ 5 h 169"/>
                  <a:gd name="T8" fmla="*/ 0 w 210"/>
                  <a:gd name="T9" fmla="*/ 0 h 169"/>
                  <a:gd name="T10" fmla="*/ 12 w 210"/>
                  <a:gd name="T11" fmla="*/ 19 h 169"/>
                  <a:gd name="T12" fmla="*/ 44 w 210"/>
                  <a:gd name="T13" fmla="*/ 37 h 169"/>
                  <a:gd name="T14" fmla="*/ 70 w 210"/>
                  <a:gd name="T15" fmla="*/ 64 h 169"/>
                  <a:gd name="T16" fmla="*/ 82 w 210"/>
                  <a:gd name="T17" fmla="*/ 82 h 169"/>
                  <a:gd name="T18" fmla="*/ 93 w 210"/>
                  <a:gd name="T19" fmla="*/ 85 h 169"/>
                  <a:gd name="T20" fmla="*/ 103 w 210"/>
                  <a:gd name="T21" fmla="*/ 79 h 169"/>
                  <a:gd name="T22" fmla="*/ 104 w 210"/>
                  <a:gd name="T23" fmla="*/ 70 h 1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0"/>
                  <a:gd name="T37" fmla="*/ 0 h 169"/>
                  <a:gd name="T38" fmla="*/ 210 w 210"/>
                  <a:gd name="T39" fmla="*/ 169 h 1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0" h="169">
                    <a:moveTo>
                      <a:pt x="210" y="139"/>
                    </a:moveTo>
                    <a:lnTo>
                      <a:pt x="151" y="76"/>
                    </a:lnTo>
                    <a:lnTo>
                      <a:pt x="89" y="37"/>
                    </a:lnTo>
                    <a:lnTo>
                      <a:pt x="37" y="9"/>
                    </a:lnTo>
                    <a:lnTo>
                      <a:pt x="0" y="0"/>
                    </a:lnTo>
                    <a:lnTo>
                      <a:pt x="24" y="37"/>
                    </a:lnTo>
                    <a:lnTo>
                      <a:pt x="89" y="74"/>
                    </a:lnTo>
                    <a:lnTo>
                      <a:pt x="141" y="127"/>
                    </a:lnTo>
                    <a:lnTo>
                      <a:pt x="166" y="163"/>
                    </a:lnTo>
                    <a:lnTo>
                      <a:pt x="188" y="169"/>
                    </a:lnTo>
                    <a:lnTo>
                      <a:pt x="208" y="157"/>
                    </a:lnTo>
                    <a:lnTo>
                      <a:pt x="210" y="139"/>
                    </a:lnTo>
                    <a:close/>
                  </a:path>
                </a:pathLst>
              </a:custGeom>
              <a:solidFill>
                <a:srgbClr val="000000"/>
              </a:solidFill>
              <a:ln w="9525">
                <a:noFill/>
                <a:round/>
                <a:headEnd/>
                <a:tailEnd/>
              </a:ln>
            </p:spPr>
            <p:txBody>
              <a:bodyPr/>
              <a:lstStyle/>
              <a:p>
                <a:pPr eaLnBrk="0" hangingPunct="0"/>
                <a:endParaRPr lang="en-US"/>
              </a:p>
            </p:txBody>
          </p:sp>
          <p:sp>
            <p:nvSpPr>
              <p:cNvPr id="16531" name="Freeform 39"/>
              <p:cNvSpPr>
                <a:spLocks/>
              </p:cNvSpPr>
              <p:nvPr/>
            </p:nvSpPr>
            <p:spPr bwMode="auto">
              <a:xfrm>
                <a:off x="1707" y="2032"/>
                <a:ext cx="116" cy="106"/>
              </a:xfrm>
              <a:custGeom>
                <a:avLst/>
                <a:gdLst>
                  <a:gd name="T0" fmla="*/ 116 w 231"/>
                  <a:gd name="T1" fmla="*/ 98 h 210"/>
                  <a:gd name="T2" fmla="*/ 86 w 231"/>
                  <a:gd name="T3" fmla="*/ 67 h 210"/>
                  <a:gd name="T4" fmla="*/ 49 w 231"/>
                  <a:gd name="T5" fmla="*/ 28 h 210"/>
                  <a:gd name="T6" fmla="*/ 27 w 231"/>
                  <a:gd name="T7" fmla="*/ 10 h 210"/>
                  <a:gd name="T8" fmla="*/ 10 w 231"/>
                  <a:gd name="T9" fmla="*/ 0 h 210"/>
                  <a:gd name="T10" fmla="*/ 0 w 231"/>
                  <a:gd name="T11" fmla="*/ 6 h 210"/>
                  <a:gd name="T12" fmla="*/ 19 w 231"/>
                  <a:gd name="T13" fmla="*/ 22 h 210"/>
                  <a:gd name="T14" fmla="*/ 53 w 231"/>
                  <a:gd name="T15" fmla="*/ 56 h 210"/>
                  <a:gd name="T16" fmla="*/ 84 w 231"/>
                  <a:gd name="T17" fmla="*/ 89 h 210"/>
                  <a:gd name="T18" fmla="*/ 104 w 231"/>
                  <a:gd name="T19" fmla="*/ 106 h 210"/>
                  <a:gd name="T20" fmla="*/ 110 w 231"/>
                  <a:gd name="T21" fmla="*/ 106 h 210"/>
                  <a:gd name="T22" fmla="*/ 116 w 231"/>
                  <a:gd name="T23" fmla="*/ 98 h 2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210"/>
                  <a:gd name="T38" fmla="*/ 231 w 231"/>
                  <a:gd name="T39" fmla="*/ 210 h 2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210">
                    <a:moveTo>
                      <a:pt x="231" y="195"/>
                    </a:moveTo>
                    <a:lnTo>
                      <a:pt x="171" y="132"/>
                    </a:lnTo>
                    <a:lnTo>
                      <a:pt x="97" y="56"/>
                    </a:lnTo>
                    <a:lnTo>
                      <a:pt x="53" y="19"/>
                    </a:lnTo>
                    <a:lnTo>
                      <a:pt x="19" y="0"/>
                    </a:lnTo>
                    <a:lnTo>
                      <a:pt x="0" y="12"/>
                    </a:lnTo>
                    <a:lnTo>
                      <a:pt x="38" y="44"/>
                    </a:lnTo>
                    <a:lnTo>
                      <a:pt x="105" y="111"/>
                    </a:lnTo>
                    <a:lnTo>
                      <a:pt x="167" y="176"/>
                    </a:lnTo>
                    <a:lnTo>
                      <a:pt x="208" y="210"/>
                    </a:lnTo>
                    <a:lnTo>
                      <a:pt x="219" y="210"/>
                    </a:lnTo>
                    <a:lnTo>
                      <a:pt x="231" y="195"/>
                    </a:lnTo>
                    <a:close/>
                  </a:path>
                </a:pathLst>
              </a:custGeom>
              <a:solidFill>
                <a:srgbClr val="000000"/>
              </a:solidFill>
              <a:ln w="9525">
                <a:noFill/>
                <a:round/>
                <a:headEnd/>
                <a:tailEnd/>
              </a:ln>
            </p:spPr>
            <p:txBody>
              <a:bodyPr/>
              <a:lstStyle/>
              <a:p>
                <a:pPr eaLnBrk="0" hangingPunct="0"/>
                <a:endParaRPr lang="en-US"/>
              </a:p>
            </p:txBody>
          </p:sp>
          <p:sp>
            <p:nvSpPr>
              <p:cNvPr id="16532" name="Freeform 40"/>
              <p:cNvSpPr>
                <a:spLocks/>
              </p:cNvSpPr>
              <p:nvPr/>
            </p:nvSpPr>
            <p:spPr bwMode="auto">
              <a:xfrm>
                <a:off x="1721" y="2121"/>
                <a:ext cx="81" cy="83"/>
              </a:xfrm>
              <a:custGeom>
                <a:avLst/>
                <a:gdLst>
                  <a:gd name="T0" fmla="*/ 80 w 163"/>
                  <a:gd name="T1" fmla="*/ 70 h 167"/>
                  <a:gd name="T2" fmla="*/ 46 w 163"/>
                  <a:gd name="T3" fmla="*/ 21 h 167"/>
                  <a:gd name="T4" fmla="*/ 14 w 163"/>
                  <a:gd name="T5" fmla="*/ 3 h 167"/>
                  <a:gd name="T6" fmla="*/ 0 w 163"/>
                  <a:gd name="T7" fmla="*/ 0 h 167"/>
                  <a:gd name="T8" fmla="*/ 3 w 163"/>
                  <a:gd name="T9" fmla="*/ 9 h 167"/>
                  <a:gd name="T10" fmla="*/ 40 w 163"/>
                  <a:gd name="T11" fmla="*/ 37 h 167"/>
                  <a:gd name="T12" fmla="*/ 76 w 163"/>
                  <a:gd name="T13" fmla="*/ 80 h 167"/>
                  <a:gd name="T14" fmla="*/ 81 w 163"/>
                  <a:gd name="T15" fmla="*/ 83 h 167"/>
                  <a:gd name="T16" fmla="*/ 80 w 163"/>
                  <a:gd name="T17" fmla="*/ 70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3"/>
                  <a:gd name="T28" fmla="*/ 0 h 167"/>
                  <a:gd name="T29" fmla="*/ 163 w 163"/>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3" h="167">
                    <a:moveTo>
                      <a:pt x="160" y="140"/>
                    </a:moveTo>
                    <a:lnTo>
                      <a:pt x="93" y="43"/>
                    </a:lnTo>
                    <a:lnTo>
                      <a:pt x="29" y="6"/>
                    </a:lnTo>
                    <a:lnTo>
                      <a:pt x="0" y="0"/>
                    </a:lnTo>
                    <a:lnTo>
                      <a:pt x="7" y="19"/>
                    </a:lnTo>
                    <a:lnTo>
                      <a:pt x="81" y="74"/>
                    </a:lnTo>
                    <a:lnTo>
                      <a:pt x="152" y="160"/>
                    </a:lnTo>
                    <a:lnTo>
                      <a:pt x="163" y="167"/>
                    </a:lnTo>
                    <a:lnTo>
                      <a:pt x="160" y="140"/>
                    </a:lnTo>
                    <a:close/>
                  </a:path>
                </a:pathLst>
              </a:custGeom>
              <a:solidFill>
                <a:srgbClr val="000000"/>
              </a:solidFill>
              <a:ln w="9525">
                <a:noFill/>
                <a:round/>
                <a:headEnd/>
                <a:tailEnd/>
              </a:ln>
            </p:spPr>
            <p:txBody>
              <a:bodyPr/>
              <a:lstStyle/>
              <a:p>
                <a:pPr eaLnBrk="0" hangingPunct="0"/>
                <a:endParaRPr lang="en-US"/>
              </a:p>
            </p:txBody>
          </p:sp>
          <p:sp>
            <p:nvSpPr>
              <p:cNvPr id="16533" name="Freeform 41"/>
              <p:cNvSpPr>
                <a:spLocks/>
              </p:cNvSpPr>
              <p:nvPr/>
            </p:nvSpPr>
            <p:spPr bwMode="auto">
              <a:xfrm>
                <a:off x="1724" y="2202"/>
                <a:ext cx="55" cy="63"/>
              </a:xfrm>
              <a:custGeom>
                <a:avLst/>
                <a:gdLst>
                  <a:gd name="T0" fmla="*/ 52 w 109"/>
                  <a:gd name="T1" fmla="*/ 48 h 126"/>
                  <a:gd name="T2" fmla="*/ 26 w 109"/>
                  <a:gd name="T3" fmla="*/ 11 h 126"/>
                  <a:gd name="T4" fmla="*/ 2 w 109"/>
                  <a:gd name="T5" fmla="*/ 0 h 126"/>
                  <a:gd name="T6" fmla="*/ 0 w 109"/>
                  <a:gd name="T7" fmla="*/ 11 h 126"/>
                  <a:gd name="T8" fmla="*/ 11 w 109"/>
                  <a:gd name="T9" fmla="*/ 30 h 126"/>
                  <a:gd name="T10" fmla="*/ 41 w 109"/>
                  <a:gd name="T11" fmla="*/ 54 h 126"/>
                  <a:gd name="T12" fmla="*/ 49 w 109"/>
                  <a:gd name="T13" fmla="*/ 63 h 126"/>
                  <a:gd name="T14" fmla="*/ 55 w 109"/>
                  <a:gd name="T15" fmla="*/ 59 h 126"/>
                  <a:gd name="T16" fmla="*/ 52 w 109"/>
                  <a:gd name="T17" fmla="*/ 48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9"/>
                  <a:gd name="T28" fmla="*/ 0 h 126"/>
                  <a:gd name="T29" fmla="*/ 109 w 109"/>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9" h="126">
                    <a:moveTo>
                      <a:pt x="104" y="96"/>
                    </a:moveTo>
                    <a:lnTo>
                      <a:pt x="51" y="22"/>
                    </a:lnTo>
                    <a:lnTo>
                      <a:pt x="3" y="0"/>
                    </a:lnTo>
                    <a:lnTo>
                      <a:pt x="0" y="22"/>
                    </a:lnTo>
                    <a:lnTo>
                      <a:pt x="22" y="59"/>
                    </a:lnTo>
                    <a:lnTo>
                      <a:pt x="81" y="108"/>
                    </a:lnTo>
                    <a:lnTo>
                      <a:pt x="97" y="126"/>
                    </a:lnTo>
                    <a:lnTo>
                      <a:pt x="109" y="117"/>
                    </a:lnTo>
                    <a:lnTo>
                      <a:pt x="104" y="96"/>
                    </a:lnTo>
                    <a:close/>
                  </a:path>
                </a:pathLst>
              </a:custGeom>
              <a:solidFill>
                <a:srgbClr val="000000"/>
              </a:solidFill>
              <a:ln w="9525">
                <a:noFill/>
                <a:round/>
                <a:headEnd/>
                <a:tailEnd/>
              </a:ln>
            </p:spPr>
            <p:txBody>
              <a:bodyPr/>
              <a:lstStyle/>
              <a:p>
                <a:pPr eaLnBrk="0" hangingPunct="0"/>
                <a:endParaRPr lang="en-US"/>
              </a:p>
            </p:txBody>
          </p:sp>
          <p:sp>
            <p:nvSpPr>
              <p:cNvPr id="16534" name="Freeform 42"/>
              <p:cNvSpPr>
                <a:spLocks/>
              </p:cNvSpPr>
              <p:nvPr/>
            </p:nvSpPr>
            <p:spPr bwMode="auto">
              <a:xfrm>
                <a:off x="1728" y="2285"/>
                <a:ext cx="70" cy="71"/>
              </a:xfrm>
              <a:custGeom>
                <a:avLst/>
                <a:gdLst>
                  <a:gd name="T0" fmla="*/ 70 w 139"/>
                  <a:gd name="T1" fmla="*/ 71 h 143"/>
                  <a:gd name="T2" fmla="*/ 60 w 139"/>
                  <a:gd name="T3" fmla="*/ 60 h 143"/>
                  <a:gd name="T4" fmla="*/ 41 w 139"/>
                  <a:gd name="T5" fmla="*/ 31 h 143"/>
                  <a:gd name="T6" fmla="*/ 12 w 139"/>
                  <a:gd name="T7" fmla="*/ 0 h 143"/>
                  <a:gd name="T8" fmla="*/ 0 w 139"/>
                  <a:gd name="T9" fmla="*/ 0 h 143"/>
                  <a:gd name="T10" fmla="*/ 5 w 139"/>
                  <a:gd name="T11" fmla="*/ 11 h 143"/>
                  <a:gd name="T12" fmla="*/ 27 w 139"/>
                  <a:gd name="T13" fmla="*/ 40 h 143"/>
                  <a:gd name="T14" fmla="*/ 49 w 139"/>
                  <a:gd name="T15" fmla="*/ 70 h 143"/>
                  <a:gd name="T16" fmla="*/ 70 w 139"/>
                  <a:gd name="T17" fmla="*/ 71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9"/>
                  <a:gd name="T28" fmla="*/ 0 h 143"/>
                  <a:gd name="T29" fmla="*/ 139 w 139"/>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9" h="143">
                    <a:moveTo>
                      <a:pt x="139" y="143"/>
                    </a:moveTo>
                    <a:lnTo>
                      <a:pt x="120" y="121"/>
                    </a:lnTo>
                    <a:lnTo>
                      <a:pt x="81" y="62"/>
                    </a:lnTo>
                    <a:lnTo>
                      <a:pt x="24" y="0"/>
                    </a:lnTo>
                    <a:lnTo>
                      <a:pt x="0" y="0"/>
                    </a:lnTo>
                    <a:lnTo>
                      <a:pt x="9" y="22"/>
                    </a:lnTo>
                    <a:lnTo>
                      <a:pt x="53" y="81"/>
                    </a:lnTo>
                    <a:lnTo>
                      <a:pt x="97" y="140"/>
                    </a:lnTo>
                    <a:lnTo>
                      <a:pt x="139" y="143"/>
                    </a:lnTo>
                    <a:close/>
                  </a:path>
                </a:pathLst>
              </a:custGeom>
              <a:solidFill>
                <a:srgbClr val="000000"/>
              </a:solidFill>
              <a:ln w="9525">
                <a:noFill/>
                <a:round/>
                <a:headEnd/>
                <a:tailEnd/>
              </a:ln>
            </p:spPr>
            <p:txBody>
              <a:bodyPr/>
              <a:lstStyle/>
              <a:p>
                <a:pPr eaLnBrk="0" hangingPunct="0"/>
                <a:endParaRPr lang="en-US"/>
              </a:p>
            </p:txBody>
          </p:sp>
          <p:sp>
            <p:nvSpPr>
              <p:cNvPr id="16535" name="Freeform 43"/>
              <p:cNvSpPr>
                <a:spLocks/>
              </p:cNvSpPr>
              <p:nvPr/>
            </p:nvSpPr>
            <p:spPr bwMode="auto">
              <a:xfrm>
                <a:off x="1823" y="1693"/>
                <a:ext cx="213" cy="791"/>
              </a:xfrm>
              <a:custGeom>
                <a:avLst/>
                <a:gdLst>
                  <a:gd name="T0" fmla="*/ 30 w 427"/>
                  <a:gd name="T1" fmla="*/ 97 h 1582"/>
                  <a:gd name="T2" fmla="*/ 38 w 427"/>
                  <a:gd name="T3" fmla="*/ 140 h 1582"/>
                  <a:gd name="T4" fmla="*/ 20 w 427"/>
                  <a:gd name="T5" fmla="*/ 170 h 1582"/>
                  <a:gd name="T6" fmla="*/ 22 w 427"/>
                  <a:gd name="T7" fmla="*/ 210 h 1582"/>
                  <a:gd name="T8" fmla="*/ 33 w 427"/>
                  <a:gd name="T9" fmla="*/ 243 h 1582"/>
                  <a:gd name="T10" fmla="*/ 15 w 427"/>
                  <a:gd name="T11" fmla="*/ 276 h 1582"/>
                  <a:gd name="T12" fmla="*/ 34 w 427"/>
                  <a:gd name="T13" fmla="*/ 334 h 1582"/>
                  <a:gd name="T14" fmla="*/ 12 w 427"/>
                  <a:gd name="T15" fmla="*/ 382 h 1582"/>
                  <a:gd name="T16" fmla="*/ 23 w 427"/>
                  <a:gd name="T17" fmla="*/ 429 h 1582"/>
                  <a:gd name="T18" fmla="*/ 29 w 427"/>
                  <a:gd name="T19" fmla="*/ 463 h 1582"/>
                  <a:gd name="T20" fmla="*/ 7 w 427"/>
                  <a:gd name="T21" fmla="*/ 492 h 1582"/>
                  <a:gd name="T22" fmla="*/ 20 w 427"/>
                  <a:gd name="T23" fmla="*/ 554 h 1582"/>
                  <a:gd name="T24" fmla="*/ 18 w 427"/>
                  <a:gd name="T25" fmla="*/ 587 h 1582"/>
                  <a:gd name="T26" fmla="*/ 0 w 427"/>
                  <a:gd name="T27" fmla="*/ 628 h 1582"/>
                  <a:gd name="T28" fmla="*/ 11 w 427"/>
                  <a:gd name="T29" fmla="*/ 662 h 1582"/>
                  <a:gd name="T30" fmla="*/ 12 w 427"/>
                  <a:gd name="T31" fmla="*/ 694 h 1582"/>
                  <a:gd name="T32" fmla="*/ 15 w 427"/>
                  <a:gd name="T33" fmla="*/ 727 h 1582"/>
                  <a:gd name="T34" fmla="*/ 30 w 427"/>
                  <a:gd name="T35" fmla="*/ 756 h 1582"/>
                  <a:gd name="T36" fmla="*/ 33 w 427"/>
                  <a:gd name="T37" fmla="*/ 791 h 1582"/>
                  <a:gd name="T38" fmla="*/ 80 w 427"/>
                  <a:gd name="T39" fmla="*/ 762 h 1582"/>
                  <a:gd name="T40" fmla="*/ 137 w 427"/>
                  <a:gd name="T41" fmla="*/ 754 h 1582"/>
                  <a:gd name="T42" fmla="*/ 176 w 427"/>
                  <a:gd name="T43" fmla="*/ 738 h 1582"/>
                  <a:gd name="T44" fmla="*/ 188 w 427"/>
                  <a:gd name="T45" fmla="*/ 716 h 1582"/>
                  <a:gd name="T46" fmla="*/ 193 w 427"/>
                  <a:gd name="T47" fmla="*/ 672 h 1582"/>
                  <a:gd name="T48" fmla="*/ 184 w 427"/>
                  <a:gd name="T49" fmla="*/ 615 h 1582"/>
                  <a:gd name="T50" fmla="*/ 174 w 427"/>
                  <a:gd name="T51" fmla="*/ 584 h 1582"/>
                  <a:gd name="T52" fmla="*/ 180 w 427"/>
                  <a:gd name="T53" fmla="*/ 547 h 1582"/>
                  <a:gd name="T54" fmla="*/ 162 w 427"/>
                  <a:gd name="T55" fmla="*/ 506 h 1582"/>
                  <a:gd name="T56" fmla="*/ 187 w 427"/>
                  <a:gd name="T57" fmla="*/ 474 h 1582"/>
                  <a:gd name="T58" fmla="*/ 169 w 427"/>
                  <a:gd name="T59" fmla="*/ 429 h 1582"/>
                  <a:gd name="T60" fmla="*/ 159 w 427"/>
                  <a:gd name="T61" fmla="*/ 386 h 1582"/>
                  <a:gd name="T62" fmla="*/ 196 w 427"/>
                  <a:gd name="T63" fmla="*/ 354 h 1582"/>
                  <a:gd name="T64" fmla="*/ 184 w 427"/>
                  <a:gd name="T65" fmla="*/ 330 h 1582"/>
                  <a:gd name="T66" fmla="*/ 184 w 427"/>
                  <a:gd name="T67" fmla="*/ 290 h 1582"/>
                  <a:gd name="T68" fmla="*/ 167 w 427"/>
                  <a:gd name="T69" fmla="*/ 264 h 1582"/>
                  <a:gd name="T70" fmla="*/ 180 w 427"/>
                  <a:gd name="T71" fmla="*/ 232 h 1582"/>
                  <a:gd name="T72" fmla="*/ 169 w 427"/>
                  <a:gd name="T73" fmla="*/ 206 h 1582"/>
                  <a:gd name="T74" fmla="*/ 169 w 427"/>
                  <a:gd name="T75" fmla="*/ 185 h 1582"/>
                  <a:gd name="T76" fmla="*/ 181 w 427"/>
                  <a:gd name="T77" fmla="*/ 165 h 1582"/>
                  <a:gd name="T78" fmla="*/ 165 w 427"/>
                  <a:gd name="T79" fmla="*/ 140 h 1582"/>
                  <a:gd name="T80" fmla="*/ 162 w 427"/>
                  <a:gd name="T81" fmla="*/ 102 h 1582"/>
                  <a:gd name="T82" fmla="*/ 203 w 427"/>
                  <a:gd name="T83" fmla="*/ 56 h 1582"/>
                  <a:gd name="T84" fmla="*/ 213 w 427"/>
                  <a:gd name="T85" fmla="*/ 6 h 1582"/>
                  <a:gd name="T86" fmla="*/ 188 w 427"/>
                  <a:gd name="T87" fmla="*/ 6 h 1582"/>
                  <a:gd name="T88" fmla="*/ 117 w 427"/>
                  <a:gd name="T89" fmla="*/ 45 h 1582"/>
                  <a:gd name="T90" fmla="*/ 58 w 427"/>
                  <a:gd name="T91" fmla="*/ 67 h 158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7"/>
                  <a:gd name="T139" fmla="*/ 0 h 1582"/>
                  <a:gd name="T140" fmla="*/ 427 w 427"/>
                  <a:gd name="T141" fmla="*/ 1582 h 158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7" h="1582">
                    <a:moveTo>
                      <a:pt x="76" y="149"/>
                    </a:moveTo>
                    <a:lnTo>
                      <a:pt x="61" y="193"/>
                    </a:lnTo>
                    <a:lnTo>
                      <a:pt x="74" y="236"/>
                    </a:lnTo>
                    <a:lnTo>
                      <a:pt x="76" y="280"/>
                    </a:lnTo>
                    <a:lnTo>
                      <a:pt x="61" y="307"/>
                    </a:lnTo>
                    <a:lnTo>
                      <a:pt x="40" y="339"/>
                    </a:lnTo>
                    <a:lnTo>
                      <a:pt x="30" y="388"/>
                    </a:lnTo>
                    <a:lnTo>
                      <a:pt x="44" y="421"/>
                    </a:lnTo>
                    <a:lnTo>
                      <a:pt x="66" y="456"/>
                    </a:lnTo>
                    <a:lnTo>
                      <a:pt x="66" y="486"/>
                    </a:lnTo>
                    <a:lnTo>
                      <a:pt x="52" y="515"/>
                    </a:lnTo>
                    <a:lnTo>
                      <a:pt x="31" y="552"/>
                    </a:lnTo>
                    <a:lnTo>
                      <a:pt x="40" y="589"/>
                    </a:lnTo>
                    <a:lnTo>
                      <a:pt x="68" y="667"/>
                    </a:lnTo>
                    <a:lnTo>
                      <a:pt x="66" y="700"/>
                    </a:lnTo>
                    <a:lnTo>
                      <a:pt x="25" y="763"/>
                    </a:lnTo>
                    <a:lnTo>
                      <a:pt x="25" y="817"/>
                    </a:lnTo>
                    <a:lnTo>
                      <a:pt x="46" y="858"/>
                    </a:lnTo>
                    <a:lnTo>
                      <a:pt x="61" y="895"/>
                    </a:lnTo>
                    <a:lnTo>
                      <a:pt x="59" y="927"/>
                    </a:lnTo>
                    <a:lnTo>
                      <a:pt x="22" y="961"/>
                    </a:lnTo>
                    <a:lnTo>
                      <a:pt x="15" y="985"/>
                    </a:lnTo>
                    <a:lnTo>
                      <a:pt x="22" y="1044"/>
                    </a:lnTo>
                    <a:lnTo>
                      <a:pt x="40" y="1108"/>
                    </a:lnTo>
                    <a:lnTo>
                      <a:pt x="40" y="1145"/>
                    </a:lnTo>
                    <a:lnTo>
                      <a:pt x="37" y="1174"/>
                    </a:lnTo>
                    <a:lnTo>
                      <a:pt x="9" y="1218"/>
                    </a:lnTo>
                    <a:lnTo>
                      <a:pt x="0" y="1255"/>
                    </a:lnTo>
                    <a:lnTo>
                      <a:pt x="3" y="1294"/>
                    </a:lnTo>
                    <a:lnTo>
                      <a:pt x="22" y="1323"/>
                    </a:lnTo>
                    <a:lnTo>
                      <a:pt x="44" y="1350"/>
                    </a:lnTo>
                    <a:lnTo>
                      <a:pt x="25" y="1387"/>
                    </a:lnTo>
                    <a:lnTo>
                      <a:pt x="15" y="1424"/>
                    </a:lnTo>
                    <a:lnTo>
                      <a:pt x="31" y="1453"/>
                    </a:lnTo>
                    <a:lnTo>
                      <a:pt x="59" y="1475"/>
                    </a:lnTo>
                    <a:lnTo>
                      <a:pt x="61" y="1512"/>
                    </a:lnTo>
                    <a:lnTo>
                      <a:pt x="61" y="1542"/>
                    </a:lnTo>
                    <a:lnTo>
                      <a:pt x="66" y="1582"/>
                    </a:lnTo>
                    <a:lnTo>
                      <a:pt x="112" y="1549"/>
                    </a:lnTo>
                    <a:lnTo>
                      <a:pt x="161" y="1523"/>
                    </a:lnTo>
                    <a:lnTo>
                      <a:pt x="206" y="1508"/>
                    </a:lnTo>
                    <a:lnTo>
                      <a:pt x="275" y="1508"/>
                    </a:lnTo>
                    <a:lnTo>
                      <a:pt x="324" y="1499"/>
                    </a:lnTo>
                    <a:lnTo>
                      <a:pt x="353" y="1475"/>
                    </a:lnTo>
                    <a:lnTo>
                      <a:pt x="405" y="1461"/>
                    </a:lnTo>
                    <a:lnTo>
                      <a:pt x="377" y="1431"/>
                    </a:lnTo>
                    <a:lnTo>
                      <a:pt x="368" y="1390"/>
                    </a:lnTo>
                    <a:lnTo>
                      <a:pt x="386" y="1344"/>
                    </a:lnTo>
                    <a:lnTo>
                      <a:pt x="383" y="1277"/>
                    </a:lnTo>
                    <a:lnTo>
                      <a:pt x="368" y="1229"/>
                    </a:lnTo>
                    <a:lnTo>
                      <a:pt x="353" y="1204"/>
                    </a:lnTo>
                    <a:lnTo>
                      <a:pt x="349" y="1167"/>
                    </a:lnTo>
                    <a:lnTo>
                      <a:pt x="368" y="1124"/>
                    </a:lnTo>
                    <a:lnTo>
                      <a:pt x="361" y="1093"/>
                    </a:lnTo>
                    <a:lnTo>
                      <a:pt x="324" y="1042"/>
                    </a:lnTo>
                    <a:lnTo>
                      <a:pt x="325" y="1013"/>
                    </a:lnTo>
                    <a:lnTo>
                      <a:pt x="340" y="985"/>
                    </a:lnTo>
                    <a:lnTo>
                      <a:pt x="375" y="949"/>
                    </a:lnTo>
                    <a:lnTo>
                      <a:pt x="362" y="920"/>
                    </a:lnTo>
                    <a:lnTo>
                      <a:pt x="338" y="858"/>
                    </a:lnTo>
                    <a:lnTo>
                      <a:pt x="319" y="817"/>
                    </a:lnTo>
                    <a:lnTo>
                      <a:pt x="319" y="772"/>
                    </a:lnTo>
                    <a:lnTo>
                      <a:pt x="386" y="749"/>
                    </a:lnTo>
                    <a:lnTo>
                      <a:pt x="392" y="707"/>
                    </a:lnTo>
                    <a:lnTo>
                      <a:pt x="386" y="682"/>
                    </a:lnTo>
                    <a:lnTo>
                      <a:pt x="368" y="660"/>
                    </a:lnTo>
                    <a:lnTo>
                      <a:pt x="370" y="623"/>
                    </a:lnTo>
                    <a:lnTo>
                      <a:pt x="368" y="579"/>
                    </a:lnTo>
                    <a:lnTo>
                      <a:pt x="349" y="558"/>
                    </a:lnTo>
                    <a:lnTo>
                      <a:pt x="334" y="527"/>
                    </a:lnTo>
                    <a:lnTo>
                      <a:pt x="346" y="499"/>
                    </a:lnTo>
                    <a:lnTo>
                      <a:pt x="361" y="465"/>
                    </a:lnTo>
                    <a:lnTo>
                      <a:pt x="361" y="443"/>
                    </a:lnTo>
                    <a:lnTo>
                      <a:pt x="338" y="413"/>
                    </a:lnTo>
                    <a:lnTo>
                      <a:pt x="331" y="388"/>
                    </a:lnTo>
                    <a:lnTo>
                      <a:pt x="338" y="369"/>
                    </a:lnTo>
                    <a:lnTo>
                      <a:pt x="361" y="354"/>
                    </a:lnTo>
                    <a:lnTo>
                      <a:pt x="362" y="329"/>
                    </a:lnTo>
                    <a:lnTo>
                      <a:pt x="355" y="316"/>
                    </a:lnTo>
                    <a:lnTo>
                      <a:pt x="331" y="279"/>
                    </a:lnTo>
                    <a:lnTo>
                      <a:pt x="324" y="236"/>
                    </a:lnTo>
                    <a:lnTo>
                      <a:pt x="325" y="205"/>
                    </a:lnTo>
                    <a:lnTo>
                      <a:pt x="349" y="175"/>
                    </a:lnTo>
                    <a:lnTo>
                      <a:pt x="407" y="112"/>
                    </a:lnTo>
                    <a:lnTo>
                      <a:pt x="427" y="57"/>
                    </a:lnTo>
                    <a:lnTo>
                      <a:pt x="427" y="13"/>
                    </a:lnTo>
                    <a:lnTo>
                      <a:pt x="407" y="0"/>
                    </a:lnTo>
                    <a:lnTo>
                      <a:pt x="377" y="13"/>
                    </a:lnTo>
                    <a:lnTo>
                      <a:pt x="303" y="60"/>
                    </a:lnTo>
                    <a:lnTo>
                      <a:pt x="235" y="90"/>
                    </a:lnTo>
                    <a:lnTo>
                      <a:pt x="164" y="119"/>
                    </a:lnTo>
                    <a:lnTo>
                      <a:pt x="117" y="134"/>
                    </a:lnTo>
                    <a:lnTo>
                      <a:pt x="76" y="149"/>
                    </a:lnTo>
                    <a:close/>
                  </a:path>
                </a:pathLst>
              </a:custGeom>
              <a:solidFill>
                <a:srgbClr val="B2B2B2"/>
              </a:solidFill>
              <a:ln w="9525">
                <a:noFill/>
                <a:round/>
                <a:headEnd/>
                <a:tailEnd/>
              </a:ln>
            </p:spPr>
            <p:txBody>
              <a:bodyPr/>
              <a:lstStyle/>
              <a:p>
                <a:pPr eaLnBrk="0" hangingPunct="0"/>
                <a:endParaRPr lang="en-US"/>
              </a:p>
            </p:txBody>
          </p:sp>
          <p:sp>
            <p:nvSpPr>
              <p:cNvPr id="16536" name="Freeform 44"/>
              <p:cNvSpPr>
                <a:spLocks/>
              </p:cNvSpPr>
              <p:nvPr/>
            </p:nvSpPr>
            <p:spPr bwMode="auto">
              <a:xfrm>
                <a:off x="1674" y="1687"/>
                <a:ext cx="381" cy="809"/>
              </a:xfrm>
              <a:custGeom>
                <a:avLst/>
                <a:gdLst>
                  <a:gd name="T0" fmla="*/ 249 w 763"/>
                  <a:gd name="T1" fmla="*/ 760 h 1619"/>
                  <a:gd name="T2" fmla="*/ 175 w 763"/>
                  <a:gd name="T3" fmla="*/ 786 h 1619"/>
                  <a:gd name="T4" fmla="*/ 30 w 763"/>
                  <a:gd name="T5" fmla="*/ 655 h 1619"/>
                  <a:gd name="T6" fmla="*/ 23 w 763"/>
                  <a:gd name="T7" fmla="*/ 677 h 1619"/>
                  <a:gd name="T8" fmla="*/ 180 w 763"/>
                  <a:gd name="T9" fmla="*/ 809 h 1619"/>
                  <a:gd name="T10" fmla="*/ 256 w 763"/>
                  <a:gd name="T11" fmla="*/ 769 h 1619"/>
                  <a:gd name="T12" fmla="*/ 360 w 763"/>
                  <a:gd name="T13" fmla="*/ 735 h 1619"/>
                  <a:gd name="T14" fmla="*/ 355 w 763"/>
                  <a:gd name="T15" fmla="*/ 677 h 1619"/>
                  <a:gd name="T16" fmla="*/ 335 w 763"/>
                  <a:gd name="T17" fmla="*/ 613 h 1619"/>
                  <a:gd name="T18" fmla="*/ 344 w 763"/>
                  <a:gd name="T19" fmla="*/ 562 h 1619"/>
                  <a:gd name="T20" fmla="*/ 322 w 763"/>
                  <a:gd name="T21" fmla="*/ 512 h 1619"/>
                  <a:gd name="T22" fmla="*/ 333 w 763"/>
                  <a:gd name="T23" fmla="*/ 453 h 1619"/>
                  <a:gd name="T24" fmla="*/ 342 w 763"/>
                  <a:gd name="T25" fmla="*/ 394 h 1619"/>
                  <a:gd name="T26" fmla="*/ 344 w 763"/>
                  <a:gd name="T27" fmla="*/ 320 h 1619"/>
                  <a:gd name="T28" fmla="*/ 330 w 763"/>
                  <a:gd name="T29" fmla="*/ 258 h 1619"/>
                  <a:gd name="T30" fmla="*/ 322 w 763"/>
                  <a:gd name="T31" fmla="*/ 209 h 1619"/>
                  <a:gd name="T32" fmla="*/ 341 w 763"/>
                  <a:gd name="T33" fmla="*/ 167 h 1619"/>
                  <a:gd name="T34" fmla="*/ 331 w 763"/>
                  <a:gd name="T35" fmla="*/ 95 h 1619"/>
                  <a:gd name="T36" fmla="*/ 378 w 763"/>
                  <a:gd name="T37" fmla="*/ 8 h 1619"/>
                  <a:gd name="T38" fmla="*/ 357 w 763"/>
                  <a:gd name="T39" fmla="*/ 26 h 1619"/>
                  <a:gd name="T40" fmla="*/ 309 w 763"/>
                  <a:gd name="T41" fmla="*/ 106 h 1619"/>
                  <a:gd name="T42" fmla="*/ 239 w 763"/>
                  <a:gd name="T43" fmla="*/ 172 h 1619"/>
                  <a:gd name="T44" fmla="*/ 311 w 763"/>
                  <a:gd name="T45" fmla="*/ 148 h 1619"/>
                  <a:gd name="T46" fmla="*/ 305 w 763"/>
                  <a:gd name="T47" fmla="*/ 195 h 1619"/>
                  <a:gd name="T48" fmla="*/ 270 w 763"/>
                  <a:gd name="T49" fmla="*/ 243 h 1619"/>
                  <a:gd name="T50" fmla="*/ 320 w 763"/>
                  <a:gd name="T51" fmla="*/ 232 h 1619"/>
                  <a:gd name="T52" fmla="*/ 307 w 763"/>
                  <a:gd name="T53" fmla="*/ 269 h 1619"/>
                  <a:gd name="T54" fmla="*/ 304 w 763"/>
                  <a:gd name="T55" fmla="*/ 309 h 1619"/>
                  <a:gd name="T56" fmla="*/ 231 w 763"/>
                  <a:gd name="T57" fmla="*/ 363 h 1619"/>
                  <a:gd name="T58" fmla="*/ 312 w 763"/>
                  <a:gd name="T59" fmla="*/ 327 h 1619"/>
                  <a:gd name="T60" fmla="*/ 342 w 763"/>
                  <a:gd name="T61" fmla="*/ 363 h 1619"/>
                  <a:gd name="T62" fmla="*/ 293 w 763"/>
                  <a:gd name="T63" fmla="*/ 398 h 1619"/>
                  <a:gd name="T64" fmla="*/ 202 w 763"/>
                  <a:gd name="T65" fmla="*/ 442 h 1619"/>
                  <a:gd name="T66" fmla="*/ 305 w 763"/>
                  <a:gd name="T67" fmla="*/ 424 h 1619"/>
                  <a:gd name="T68" fmla="*/ 326 w 763"/>
                  <a:gd name="T69" fmla="*/ 492 h 1619"/>
                  <a:gd name="T70" fmla="*/ 205 w 763"/>
                  <a:gd name="T71" fmla="*/ 525 h 1619"/>
                  <a:gd name="T72" fmla="*/ 270 w 763"/>
                  <a:gd name="T73" fmla="*/ 523 h 1619"/>
                  <a:gd name="T74" fmla="*/ 312 w 763"/>
                  <a:gd name="T75" fmla="*/ 543 h 1619"/>
                  <a:gd name="T76" fmla="*/ 311 w 763"/>
                  <a:gd name="T77" fmla="*/ 584 h 1619"/>
                  <a:gd name="T78" fmla="*/ 195 w 763"/>
                  <a:gd name="T79" fmla="*/ 607 h 1619"/>
                  <a:gd name="T80" fmla="*/ 253 w 763"/>
                  <a:gd name="T81" fmla="*/ 607 h 1619"/>
                  <a:gd name="T82" fmla="*/ 318 w 763"/>
                  <a:gd name="T83" fmla="*/ 596 h 1619"/>
                  <a:gd name="T84" fmla="*/ 261 w 763"/>
                  <a:gd name="T85" fmla="*/ 651 h 1619"/>
                  <a:gd name="T86" fmla="*/ 195 w 763"/>
                  <a:gd name="T87" fmla="*/ 683 h 1619"/>
                  <a:gd name="T88" fmla="*/ 278 w 763"/>
                  <a:gd name="T89" fmla="*/ 653 h 1619"/>
                  <a:gd name="T90" fmla="*/ 327 w 763"/>
                  <a:gd name="T91" fmla="*/ 642 h 1619"/>
                  <a:gd name="T92" fmla="*/ 326 w 763"/>
                  <a:gd name="T93" fmla="*/ 690 h 1619"/>
                  <a:gd name="T94" fmla="*/ 333 w 763"/>
                  <a:gd name="T95" fmla="*/ 73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3"/>
                  <a:gd name="T145" fmla="*/ 0 h 1619"/>
                  <a:gd name="T146" fmla="*/ 763 w 763"/>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3" h="1619">
                    <a:moveTo>
                      <a:pt x="648" y="1464"/>
                    </a:moveTo>
                    <a:lnTo>
                      <a:pt x="615" y="1501"/>
                    </a:lnTo>
                    <a:lnTo>
                      <a:pt x="565" y="1513"/>
                    </a:lnTo>
                    <a:lnTo>
                      <a:pt x="498" y="1520"/>
                    </a:lnTo>
                    <a:lnTo>
                      <a:pt x="426" y="1535"/>
                    </a:lnTo>
                    <a:lnTo>
                      <a:pt x="380" y="1564"/>
                    </a:lnTo>
                    <a:lnTo>
                      <a:pt x="365" y="1579"/>
                    </a:lnTo>
                    <a:lnTo>
                      <a:pt x="350" y="1572"/>
                    </a:lnTo>
                    <a:lnTo>
                      <a:pt x="265" y="1508"/>
                    </a:lnTo>
                    <a:lnTo>
                      <a:pt x="154" y="1421"/>
                    </a:lnTo>
                    <a:lnTo>
                      <a:pt x="117" y="1366"/>
                    </a:lnTo>
                    <a:lnTo>
                      <a:pt x="61" y="1310"/>
                    </a:lnTo>
                    <a:lnTo>
                      <a:pt x="44" y="1266"/>
                    </a:lnTo>
                    <a:lnTo>
                      <a:pt x="0" y="1259"/>
                    </a:lnTo>
                    <a:lnTo>
                      <a:pt x="22" y="1307"/>
                    </a:lnTo>
                    <a:lnTo>
                      <a:pt x="46" y="1354"/>
                    </a:lnTo>
                    <a:lnTo>
                      <a:pt x="117" y="1405"/>
                    </a:lnTo>
                    <a:lnTo>
                      <a:pt x="167" y="1470"/>
                    </a:lnTo>
                    <a:lnTo>
                      <a:pt x="287" y="1545"/>
                    </a:lnTo>
                    <a:lnTo>
                      <a:pt x="361" y="1619"/>
                    </a:lnTo>
                    <a:lnTo>
                      <a:pt x="390" y="1612"/>
                    </a:lnTo>
                    <a:lnTo>
                      <a:pt x="420" y="1575"/>
                    </a:lnTo>
                    <a:lnTo>
                      <a:pt x="461" y="1553"/>
                    </a:lnTo>
                    <a:lnTo>
                      <a:pt x="513" y="1538"/>
                    </a:lnTo>
                    <a:lnTo>
                      <a:pt x="623" y="1529"/>
                    </a:lnTo>
                    <a:lnTo>
                      <a:pt x="655" y="1508"/>
                    </a:lnTo>
                    <a:lnTo>
                      <a:pt x="711" y="1494"/>
                    </a:lnTo>
                    <a:lnTo>
                      <a:pt x="720" y="1470"/>
                    </a:lnTo>
                    <a:lnTo>
                      <a:pt x="704" y="1440"/>
                    </a:lnTo>
                    <a:lnTo>
                      <a:pt x="684" y="1411"/>
                    </a:lnTo>
                    <a:lnTo>
                      <a:pt x="696" y="1374"/>
                    </a:lnTo>
                    <a:lnTo>
                      <a:pt x="711" y="1354"/>
                    </a:lnTo>
                    <a:lnTo>
                      <a:pt x="711" y="1322"/>
                    </a:lnTo>
                    <a:lnTo>
                      <a:pt x="696" y="1273"/>
                    </a:lnTo>
                    <a:lnTo>
                      <a:pt x="689" y="1248"/>
                    </a:lnTo>
                    <a:lnTo>
                      <a:pt x="670" y="1226"/>
                    </a:lnTo>
                    <a:lnTo>
                      <a:pt x="660" y="1200"/>
                    </a:lnTo>
                    <a:lnTo>
                      <a:pt x="670" y="1176"/>
                    </a:lnTo>
                    <a:lnTo>
                      <a:pt x="692" y="1155"/>
                    </a:lnTo>
                    <a:lnTo>
                      <a:pt x="689" y="1124"/>
                    </a:lnTo>
                    <a:lnTo>
                      <a:pt x="677" y="1102"/>
                    </a:lnTo>
                    <a:lnTo>
                      <a:pt x="652" y="1068"/>
                    </a:lnTo>
                    <a:lnTo>
                      <a:pt x="637" y="1050"/>
                    </a:lnTo>
                    <a:lnTo>
                      <a:pt x="645" y="1024"/>
                    </a:lnTo>
                    <a:lnTo>
                      <a:pt x="682" y="1002"/>
                    </a:lnTo>
                    <a:lnTo>
                      <a:pt x="696" y="972"/>
                    </a:lnTo>
                    <a:lnTo>
                      <a:pt x="692" y="948"/>
                    </a:lnTo>
                    <a:lnTo>
                      <a:pt x="667" y="906"/>
                    </a:lnTo>
                    <a:lnTo>
                      <a:pt x="640" y="855"/>
                    </a:lnTo>
                    <a:lnTo>
                      <a:pt x="630" y="818"/>
                    </a:lnTo>
                    <a:lnTo>
                      <a:pt x="645" y="803"/>
                    </a:lnTo>
                    <a:lnTo>
                      <a:pt x="684" y="789"/>
                    </a:lnTo>
                    <a:lnTo>
                      <a:pt x="707" y="774"/>
                    </a:lnTo>
                    <a:lnTo>
                      <a:pt x="711" y="727"/>
                    </a:lnTo>
                    <a:lnTo>
                      <a:pt x="684" y="675"/>
                    </a:lnTo>
                    <a:lnTo>
                      <a:pt x="689" y="641"/>
                    </a:lnTo>
                    <a:lnTo>
                      <a:pt x="699" y="610"/>
                    </a:lnTo>
                    <a:lnTo>
                      <a:pt x="674" y="573"/>
                    </a:lnTo>
                    <a:lnTo>
                      <a:pt x="652" y="539"/>
                    </a:lnTo>
                    <a:lnTo>
                      <a:pt x="660" y="517"/>
                    </a:lnTo>
                    <a:lnTo>
                      <a:pt x="674" y="495"/>
                    </a:lnTo>
                    <a:lnTo>
                      <a:pt x="674" y="458"/>
                    </a:lnTo>
                    <a:lnTo>
                      <a:pt x="660" y="436"/>
                    </a:lnTo>
                    <a:lnTo>
                      <a:pt x="645" y="418"/>
                    </a:lnTo>
                    <a:lnTo>
                      <a:pt x="648" y="391"/>
                    </a:lnTo>
                    <a:lnTo>
                      <a:pt x="674" y="377"/>
                    </a:lnTo>
                    <a:lnTo>
                      <a:pt x="689" y="362"/>
                    </a:lnTo>
                    <a:lnTo>
                      <a:pt x="682" y="334"/>
                    </a:lnTo>
                    <a:lnTo>
                      <a:pt x="652" y="297"/>
                    </a:lnTo>
                    <a:lnTo>
                      <a:pt x="640" y="264"/>
                    </a:lnTo>
                    <a:lnTo>
                      <a:pt x="637" y="227"/>
                    </a:lnTo>
                    <a:lnTo>
                      <a:pt x="662" y="191"/>
                    </a:lnTo>
                    <a:lnTo>
                      <a:pt x="714" y="134"/>
                    </a:lnTo>
                    <a:lnTo>
                      <a:pt x="741" y="90"/>
                    </a:lnTo>
                    <a:lnTo>
                      <a:pt x="763" y="53"/>
                    </a:lnTo>
                    <a:lnTo>
                      <a:pt x="756" y="16"/>
                    </a:lnTo>
                    <a:lnTo>
                      <a:pt x="735" y="0"/>
                    </a:lnTo>
                    <a:lnTo>
                      <a:pt x="720" y="3"/>
                    </a:lnTo>
                    <a:lnTo>
                      <a:pt x="696" y="32"/>
                    </a:lnTo>
                    <a:lnTo>
                      <a:pt x="714" y="53"/>
                    </a:lnTo>
                    <a:lnTo>
                      <a:pt x="711" y="90"/>
                    </a:lnTo>
                    <a:lnTo>
                      <a:pt x="677" y="155"/>
                    </a:lnTo>
                    <a:lnTo>
                      <a:pt x="633" y="191"/>
                    </a:lnTo>
                    <a:lnTo>
                      <a:pt x="618" y="213"/>
                    </a:lnTo>
                    <a:lnTo>
                      <a:pt x="608" y="242"/>
                    </a:lnTo>
                    <a:lnTo>
                      <a:pt x="603" y="260"/>
                    </a:lnTo>
                    <a:lnTo>
                      <a:pt x="537" y="310"/>
                    </a:lnTo>
                    <a:lnTo>
                      <a:pt x="478" y="345"/>
                    </a:lnTo>
                    <a:lnTo>
                      <a:pt x="470" y="369"/>
                    </a:lnTo>
                    <a:lnTo>
                      <a:pt x="491" y="375"/>
                    </a:lnTo>
                    <a:lnTo>
                      <a:pt x="578" y="310"/>
                    </a:lnTo>
                    <a:lnTo>
                      <a:pt x="623" y="297"/>
                    </a:lnTo>
                    <a:lnTo>
                      <a:pt x="645" y="338"/>
                    </a:lnTo>
                    <a:lnTo>
                      <a:pt x="652" y="356"/>
                    </a:lnTo>
                    <a:lnTo>
                      <a:pt x="630" y="375"/>
                    </a:lnTo>
                    <a:lnTo>
                      <a:pt x="611" y="390"/>
                    </a:lnTo>
                    <a:lnTo>
                      <a:pt x="608" y="414"/>
                    </a:lnTo>
                    <a:lnTo>
                      <a:pt x="615" y="440"/>
                    </a:lnTo>
                    <a:lnTo>
                      <a:pt x="596" y="462"/>
                    </a:lnTo>
                    <a:lnTo>
                      <a:pt x="541" y="487"/>
                    </a:lnTo>
                    <a:lnTo>
                      <a:pt x="461" y="521"/>
                    </a:lnTo>
                    <a:lnTo>
                      <a:pt x="491" y="532"/>
                    </a:lnTo>
                    <a:lnTo>
                      <a:pt x="574" y="499"/>
                    </a:lnTo>
                    <a:lnTo>
                      <a:pt x="640" y="465"/>
                    </a:lnTo>
                    <a:lnTo>
                      <a:pt x="652" y="473"/>
                    </a:lnTo>
                    <a:lnTo>
                      <a:pt x="645" y="495"/>
                    </a:lnTo>
                    <a:lnTo>
                      <a:pt x="623" y="517"/>
                    </a:lnTo>
                    <a:lnTo>
                      <a:pt x="615" y="539"/>
                    </a:lnTo>
                    <a:lnTo>
                      <a:pt x="625" y="567"/>
                    </a:lnTo>
                    <a:lnTo>
                      <a:pt x="652" y="591"/>
                    </a:lnTo>
                    <a:lnTo>
                      <a:pt x="652" y="610"/>
                    </a:lnTo>
                    <a:lnTo>
                      <a:pt x="608" y="619"/>
                    </a:lnTo>
                    <a:lnTo>
                      <a:pt x="571" y="669"/>
                    </a:lnTo>
                    <a:lnTo>
                      <a:pt x="528" y="697"/>
                    </a:lnTo>
                    <a:lnTo>
                      <a:pt x="469" y="712"/>
                    </a:lnTo>
                    <a:lnTo>
                      <a:pt x="463" y="727"/>
                    </a:lnTo>
                    <a:lnTo>
                      <a:pt x="500" y="722"/>
                    </a:lnTo>
                    <a:lnTo>
                      <a:pt x="578" y="697"/>
                    </a:lnTo>
                    <a:lnTo>
                      <a:pt x="608" y="675"/>
                    </a:lnTo>
                    <a:lnTo>
                      <a:pt x="625" y="654"/>
                    </a:lnTo>
                    <a:lnTo>
                      <a:pt x="652" y="649"/>
                    </a:lnTo>
                    <a:lnTo>
                      <a:pt x="652" y="675"/>
                    </a:lnTo>
                    <a:lnTo>
                      <a:pt x="670" y="700"/>
                    </a:lnTo>
                    <a:lnTo>
                      <a:pt x="684" y="727"/>
                    </a:lnTo>
                    <a:lnTo>
                      <a:pt x="674" y="749"/>
                    </a:lnTo>
                    <a:lnTo>
                      <a:pt x="640" y="764"/>
                    </a:lnTo>
                    <a:lnTo>
                      <a:pt x="608" y="774"/>
                    </a:lnTo>
                    <a:lnTo>
                      <a:pt x="586" y="796"/>
                    </a:lnTo>
                    <a:lnTo>
                      <a:pt x="485" y="826"/>
                    </a:lnTo>
                    <a:lnTo>
                      <a:pt x="411" y="852"/>
                    </a:lnTo>
                    <a:lnTo>
                      <a:pt x="383" y="867"/>
                    </a:lnTo>
                    <a:lnTo>
                      <a:pt x="405" y="885"/>
                    </a:lnTo>
                    <a:lnTo>
                      <a:pt x="448" y="874"/>
                    </a:lnTo>
                    <a:lnTo>
                      <a:pt x="537" y="839"/>
                    </a:lnTo>
                    <a:lnTo>
                      <a:pt x="596" y="823"/>
                    </a:lnTo>
                    <a:lnTo>
                      <a:pt x="611" y="848"/>
                    </a:lnTo>
                    <a:lnTo>
                      <a:pt x="625" y="891"/>
                    </a:lnTo>
                    <a:lnTo>
                      <a:pt x="652" y="928"/>
                    </a:lnTo>
                    <a:lnTo>
                      <a:pt x="655" y="957"/>
                    </a:lnTo>
                    <a:lnTo>
                      <a:pt x="652" y="984"/>
                    </a:lnTo>
                    <a:lnTo>
                      <a:pt x="623" y="994"/>
                    </a:lnTo>
                    <a:lnTo>
                      <a:pt x="571" y="1006"/>
                    </a:lnTo>
                    <a:lnTo>
                      <a:pt x="506" y="1036"/>
                    </a:lnTo>
                    <a:lnTo>
                      <a:pt x="410" y="1050"/>
                    </a:lnTo>
                    <a:lnTo>
                      <a:pt x="373" y="1068"/>
                    </a:lnTo>
                    <a:lnTo>
                      <a:pt x="398" y="1080"/>
                    </a:lnTo>
                    <a:lnTo>
                      <a:pt x="483" y="1068"/>
                    </a:lnTo>
                    <a:lnTo>
                      <a:pt x="541" y="1046"/>
                    </a:lnTo>
                    <a:lnTo>
                      <a:pt x="581" y="1031"/>
                    </a:lnTo>
                    <a:lnTo>
                      <a:pt x="615" y="1024"/>
                    </a:lnTo>
                    <a:lnTo>
                      <a:pt x="611" y="1050"/>
                    </a:lnTo>
                    <a:lnTo>
                      <a:pt x="625" y="1087"/>
                    </a:lnTo>
                    <a:lnTo>
                      <a:pt x="648" y="1109"/>
                    </a:lnTo>
                    <a:lnTo>
                      <a:pt x="652" y="1133"/>
                    </a:lnTo>
                    <a:lnTo>
                      <a:pt x="652" y="1155"/>
                    </a:lnTo>
                    <a:lnTo>
                      <a:pt x="623" y="1168"/>
                    </a:lnTo>
                    <a:lnTo>
                      <a:pt x="566" y="1170"/>
                    </a:lnTo>
                    <a:lnTo>
                      <a:pt x="528" y="1183"/>
                    </a:lnTo>
                    <a:lnTo>
                      <a:pt x="439" y="1213"/>
                    </a:lnTo>
                    <a:lnTo>
                      <a:pt x="390" y="1214"/>
                    </a:lnTo>
                    <a:lnTo>
                      <a:pt x="373" y="1236"/>
                    </a:lnTo>
                    <a:lnTo>
                      <a:pt x="395" y="1244"/>
                    </a:lnTo>
                    <a:lnTo>
                      <a:pt x="439" y="1235"/>
                    </a:lnTo>
                    <a:lnTo>
                      <a:pt x="506" y="1214"/>
                    </a:lnTo>
                    <a:lnTo>
                      <a:pt x="541" y="1200"/>
                    </a:lnTo>
                    <a:lnTo>
                      <a:pt x="589" y="1189"/>
                    </a:lnTo>
                    <a:lnTo>
                      <a:pt x="625" y="1192"/>
                    </a:lnTo>
                    <a:lnTo>
                      <a:pt x="637" y="1192"/>
                    </a:lnTo>
                    <a:lnTo>
                      <a:pt x="637" y="1226"/>
                    </a:lnTo>
                    <a:lnTo>
                      <a:pt x="648" y="1244"/>
                    </a:lnTo>
                    <a:lnTo>
                      <a:pt x="581" y="1259"/>
                    </a:lnTo>
                    <a:lnTo>
                      <a:pt x="522" y="1303"/>
                    </a:lnTo>
                    <a:lnTo>
                      <a:pt x="457" y="1325"/>
                    </a:lnTo>
                    <a:lnTo>
                      <a:pt x="411" y="1332"/>
                    </a:lnTo>
                    <a:lnTo>
                      <a:pt x="374" y="1352"/>
                    </a:lnTo>
                    <a:lnTo>
                      <a:pt x="390" y="1366"/>
                    </a:lnTo>
                    <a:lnTo>
                      <a:pt x="426" y="1354"/>
                    </a:lnTo>
                    <a:lnTo>
                      <a:pt x="469" y="1340"/>
                    </a:lnTo>
                    <a:lnTo>
                      <a:pt x="515" y="1332"/>
                    </a:lnTo>
                    <a:lnTo>
                      <a:pt x="556" y="1307"/>
                    </a:lnTo>
                    <a:lnTo>
                      <a:pt x="578" y="1285"/>
                    </a:lnTo>
                    <a:lnTo>
                      <a:pt x="608" y="1281"/>
                    </a:lnTo>
                    <a:lnTo>
                      <a:pt x="645" y="1281"/>
                    </a:lnTo>
                    <a:lnTo>
                      <a:pt x="655" y="1285"/>
                    </a:lnTo>
                    <a:lnTo>
                      <a:pt x="667" y="1310"/>
                    </a:lnTo>
                    <a:lnTo>
                      <a:pt x="674" y="1340"/>
                    </a:lnTo>
                    <a:lnTo>
                      <a:pt x="667" y="1366"/>
                    </a:lnTo>
                    <a:lnTo>
                      <a:pt x="652" y="1381"/>
                    </a:lnTo>
                    <a:lnTo>
                      <a:pt x="640" y="1418"/>
                    </a:lnTo>
                    <a:lnTo>
                      <a:pt x="652" y="1433"/>
                    </a:lnTo>
                    <a:lnTo>
                      <a:pt x="667" y="1448"/>
                    </a:lnTo>
                    <a:lnTo>
                      <a:pt x="667" y="1462"/>
                    </a:lnTo>
                    <a:lnTo>
                      <a:pt x="648" y="1464"/>
                    </a:lnTo>
                    <a:close/>
                  </a:path>
                </a:pathLst>
              </a:custGeom>
              <a:solidFill>
                <a:srgbClr val="000000"/>
              </a:solidFill>
              <a:ln w="9525">
                <a:noFill/>
                <a:round/>
                <a:headEnd/>
                <a:tailEnd/>
              </a:ln>
            </p:spPr>
            <p:txBody>
              <a:bodyPr/>
              <a:lstStyle/>
              <a:p>
                <a:pPr eaLnBrk="0" hangingPunct="0"/>
                <a:endParaRPr lang="en-US"/>
              </a:p>
            </p:txBody>
          </p:sp>
          <p:sp>
            <p:nvSpPr>
              <p:cNvPr id="16537" name="Freeform 45"/>
              <p:cNvSpPr>
                <a:spLocks/>
              </p:cNvSpPr>
              <p:nvPr/>
            </p:nvSpPr>
            <p:spPr bwMode="auto">
              <a:xfrm>
                <a:off x="1876" y="2381"/>
                <a:ext cx="110" cy="36"/>
              </a:xfrm>
              <a:custGeom>
                <a:avLst/>
                <a:gdLst>
                  <a:gd name="T0" fmla="*/ 0 w 220"/>
                  <a:gd name="T1" fmla="*/ 29 h 73"/>
                  <a:gd name="T2" fmla="*/ 44 w 220"/>
                  <a:gd name="T3" fmla="*/ 28 h 73"/>
                  <a:gd name="T4" fmla="*/ 61 w 220"/>
                  <a:gd name="T5" fmla="*/ 18 h 73"/>
                  <a:gd name="T6" fmla="*/ 76 w 220"/>
                  <a:gd name="T7" fmla="*/ 7 h 73"/>
                  <a:gd name="T8" fmla="*/ 103 w 220"/>
                  <a:gd name="T9" fmla="*/ 0 h 73"/>
                  <a:gd name="T10" fmla="*/ 110 w 220"/>
                  <a:gd name="T11" fmla="*/ 7 h 73"/>
                  <a:gd name="T12" fmla="*/ 99 w 220"/>
                  <a:gd name="T13" fmla="*/ 11 h 73"/>
                  <a:gd name="T14" fmla="*/ 80 w 220"/>
                  <a:gd name="T15" fmla="*/ 21 h 73"/>
                  <a:gd name="T16" fmla="*/ 69 w 220"/>
                  <a:gd name="T17" fmla="*/ 28 h 73"/>
                  <a:gd name="T18" fmla="*/ 52 w 220"/>
                  <a:gd name="T19" fmla="*/ 33 h 73"/>
                  <a:gd name="T20" fmla="*/ 24 w 220"/>
                  <a:gd name="T21" fmla="*/ 35 h 73"/>
                  <a:gd name="T22" fmla="*/ 2 w 220"/>
                  <a:gd name="T23" fmla="*/ 36 h 73"/>
                  <a:gd name="T24" fmla="*/ 0 w 220"/>
                  <a:gd name="T25" fmla="*/ 29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
                  <a:gd name="T40" fmla="*/ 0 h 73"/>
                  <a:gd name="T41" fmla="*/ 220 w 220"/>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 h="73">
                    <a:moveTo>
                      <a:pt x="0" y="59"/>
                    </a:moveTo>
                    <a:lnTo>
                      <a:pt x="88" y="56"/>
                    </a:lnTo>
                    <a:lnTo>
                      <a:pt x="122" y="37"/>
                    </a:lnTo>
                    <a:lnTo>
                      <a:pt x="151" y="15"/>
                    </a:lnTo>
                    <a:lnTo>
                      <a:pt x="205" y="0"/>
                    </a:lnTo>
                    <a:lnTo>
                      <a:pt x="220" y="15"/>
                    </a:lnTo>
                    <a:lnTo>
                      <a:pt x="197" y="22"/>
                    </a:lnTo>
                    <a:lnTo>
                      <a:pt x="159" y="42"/>
                    </a:lnTo>
                    <a:lnTo>
                      <a:pt x="138" y="56"/>
                    </a:lnTo>
                    <a:lnTo>
                      <a:pt x="103" y="66"/>
                    </a:lnTo>
                    <a:lnTo>
                      <a:pt x="48" y="71"/>
                    </a:lnTo>
                    <a:lnTo>
                      <a:pt x="4" y="73"/>
                    </a:lnTo>
                    <a:lnTo>
                      <a:pt x="0" y="59"/>
                    </a:lnTo>
                    <a:close/>
                  </a:path>
                </a:pathLst>
              </a:custGeom>
              <a:solidFill>
                <a:srgbClr val="000000"/>
              </a:solidFill>
              <a:ln w="9525">
                <a:noFill/>
                <a:round/>
                <a:headEnd/>
                <a:tailEnd/>
              </a:ln>
            </p:spPr>
            <p:txBody>
              <a:bodyPr/>
              <a:lstStyle/>
              <a:p>
                <a:pPr eaLnBrk="0" hangingPunct="0"/>
                <a:endParaRPr lang="en-US"/>
              </a:p>
            </p:txBody>
          </p:sp>
          <p:sp>
            <p:nvSpPr>
              <p:cNvPr id="16538" name="Freeform 46"/>
              <p:cNvSpPr>
                <a:spLocks/>
              </p:cNvSpPr>
              <p:nvPr/>
            </p:nvSpPr>
            <p:spPr bwMode="auto">
              <a:xfrm>
                <a:off x="1707" y="1590"/>
                <a:ext cx="320" cy="174"/>
              </a:xfrm>
              <a:custGeom>
                <a:avLst/>
                <a:gdLst>
                  <a:gd name="T0" fmla="*/ 10 w 640"/>
                  <a:gd name="T1" fmla="*/ 20 h 348"/>
                  <a:gd name="T2" fmla="*/ 48 w 640"/>
                  <a:gd name="T3" fmla="*/ 22 h 348"/>
                  <a:gd name="T4" fmla="*/ 88 w 640"/>
                  <a:gd name="T5" fmla="*/ 23 h 348"/>
                  <a:gd name="T6" fmla="*/ 114 w 640"/>
                  <a:gd name="T7" fmla="*/ 23 h 348"/>
                  <a:gd name="T8" fmla="*/ 135 w 640"/>
                  <a:gd name="T9" fmla="*/ 19 h 348"/>
                  <a:gd name="T10" fmla="*/ 168 w 640"/>
                  <a:gd name="T11" fmla="*/ 9 h 348"/>
                  <a:gd name="T12" fmla="*/ 184 w 640"/>
                  <a:gd name="T13" fmla="*/ 0 h 348"/>
                  <a:gd name="T14" fmla="*/ 205 w 640"/>
                  <a:gd name="T15" fmla="*/ 12 h 348"/>
                  <a:gd name="T16" fmla="*/ 241 w 640"/>
                  <a:gd name="T17" fmla="*/ 37 h 348"/>
                  <a:gd name="T18" fmla="*/ 267 w 640"/>
                  <a:gd name="T19" fmla="*/ 55 h 348"/>
                  <a:gd name="T20" fmla="*/ 300 w 640"/>
                  <a:gd name="T21" fmla="*/ 78 h 348"/>
                  <a:gd name="T22" fmla="*/ 320 w 640"/>
                  <a:gd name="T23" fmla="*/ 96 h 348"/>
                  <a:gd name="T24" fmla="*/ 302 w 640"/>
                  <a:gd name="T25" fmla="*/ 111 h 348"/>
                  <a:gd name="T26" fmla="*/ 283 w 640"/>
                  <a:gd name="T27" fmla="*/ 129 h 348"/>
                  <a:gd name="T28" fmla="*/ 253 w 640"/>
                  <a:gd name="T29" fmla="*/ 141 h 348"/>
                  <a:gd name="T30" fmla="*/ 223 w 640"/>
                  <a:gd name="T31" fmla="*/ 154 h 348"/>
                  <a:gd name="T32" fmla="*/ 195 w 640"/>
                  <a:gd name="T33" fmla="*/ 165 h 348"/>
                  <a:gd name="T34" fmla="*/ 169 w 640"/>
                  <a:gd name="T35" fmla="*/ 169 h 348"/>
                  <a:gd name="T36" fmla="*/ 142 w 640"/>
                  <a:gd name="T37" fmla="*/ 174 h 348"/>
                  <a:gd name="T38" fmla="*/ 108 w 640"/>
                  <a:gd name="T39" fmla="*/ 151 h 348"/>
                  <a:gd name="T40" fmla="*/ 83 w 640"/>
                  <a:gd name="T41" fmla="*/ 130 h 348"/>
                  <a:gd name="T42" fmla="*/ 54 w 640"/>
                  <a:gd name="T43" fmla="*/ 104 h 348"/>
                  <a:gd name="T44" fmla="*/ 29 w 640"/>
                  <a:gd name="T45" fmla="*/ 78 h 348"/>
                  <a:gd name="T46" fmla="*/ 11 w 640"/>
                  <a:gd name="T47" fmla="*/ 60 h 348"/>
                  <a:gd name="T48" fmla="*/ 0 w 640"/>
                  <a:gd name="T49" fmla="*/ 35 h 348"/>
                  <a:gd name="T50" fmla="*/ 10 w 640"/>
                  <a:gd name="T51" fmla="*/ 20 h 34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8"/>
                  <a:gd name="T80" fmla="*/ 640 w 640"/>
                  <a:gd name="T81" fmla="*/ 348 h 34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8">
                    <a:moveTo>
                      <a:pt x="19" y="40"/>
                    </a:moveTo>
                    <a:lnTo>
                      <a:pt x="96" y="44"/>
                    </a:lnTo>
                    <a:lnTo>
                      <a:pt x="176" y="47"/>
                    </a:lnTo>
                    <a:lnTo>
                      <a:pt x="228" y="47"/>
                    </a:lnTo>
                    <a:lnTo>
                      <a:pt x="269" y="37"/>
                    </a:lnTo>
                    <a:lnTo>
                      <a:pt x="336" y="18"/>
                    </a:lnTo>
                    <a:lnTo>
                      <a:pt x="368" y="0"/>
                    </a:lnTo>
                    <a:lnTo>
                      <a:pt x="411" y="25"/>
                    </a:lnTo>
                    <a:lnTo>
                      <a:pt x="483" y="74"/>
                    </a:lnTo>
                    <a:lnTo>
                      <a:pt x="534" y="110"/>
                    </a:lnTo>
                    <a:lnTo>
                      <a:pt x="600" y="156"/>
                    </a:lnTo>
                    <a:lnTo>
                      <a:pt x="640" y="192"/>
                    </a:lnTo>
                    <a:lnTo>
                      <a:pt x="603" y="223"/>
                    </a:lnTo>
                    <a:lnTo>
                      <a:pt x="566" y="257"/>
                    </a:lnTo>
                    <a:lnTo>
                      <a:pt x="507" y="282"/>
                    </a:lnTo>
                    <a:lnTo>
                      <a:pt x="446" y="308"/>
                    </a:lnTo>
                    <a:lnTo>
                      <a:pt x="390" y="330"/>
                    </a:lnTo>
                    <a:lnTo>
                      <a:pt x="338" y="338"/>
                    </a:lnTo>
                    <a:lnTo>
                      <a:pt x="284" y="348"/>
                    </a:lnTo>
                    <a:lnTo>
                      <a:pt x="217" y="301"/>
                    </a:lnTo>
                    <a:lnTo>
                      <a:pt x="167" y="260"/>
                    </a:lnTo>
                    <a:lnTo>
                      <a:pt x="108" y="208"/>
                    </a:lnTo>
                    <a:lnTo>
                      <a:pt x="59" y="156"/>
                    </a:lnTo>
                    <a:lnTo>
                      <a:pt x="22" y="121"/>
                    </a:lnTo>
                    <a:lnTo>
                      <a:pt x="0" y="69"/>
                    </a:lnTo>
                    <a:lnTo>
                      <a:pt x="19" y="40"/>
                    </a:lnTo>
                    <a:close/>
                  </a:path>
                </a:pathLst>
              </a:custGeom>
              <a:solidFill>
                <a:srgbClr val="F8F8F8"/>
              </a:solidFill>
              <a:ln w="9525">
                <a:noFill/>
                <a:round/>
                <a:headEnd/>
                <a:tailEnd/>
              </a:ln>
            </p:spPr>
            <p:txBody>
              <a:bodyPr/>
              <a:lstStyle/>
              <a:p>
                <a:pPr eaLnBrk="0" hangingPunct="0"/>
                <a:endParaRPr lang="en-US"/>
              </a:p>
            </p:txBody>
          </p:sp>
          <p:sp>
            <p:nvSpPr>
              <p:cNvPr id="16539" name="Freeform 47"/>
              <p:cNvSpPr>
                <a:spLocks/>
              </p:cNvSpPr>
              <p:nvPr/>
            </p:nvSpPr>
            <p:spPr bwMode="auto">
              <a:xfrm>
                <a:off x="1699" y="1585"/>
                <a:ext cx="345" cy="202"/>
              </a:xfrm>
              <a:custGeom>
                <a:avLst/>
                <a:gdLst>
                  <a:gd name="T0" fmla="*/ 169 w 691"/>
                  <a:gd name="T1" fmla="*/ 173 h 405"/>
                  <a:gd name="T2" fmla="*/ 224 w 691"/>
                  <a:gd name="T3" fmla="*/ 158 h 405"/>
                  <a:gd name="T4" fmla="*/ 268 w 691"/>
                  <a:gd name="T5" fmla="*/ 139 h 405"/>
                  <a:gd name="T6" fmla="*/ 299 w 691"/>
                  <a:gd name="T7" fmla="*/ 116 h 405"/>
                  <a:gd name="T8" fmla="*/ 312 w 691"/>
                  <a:gd name="T9" fmla="*/ 103 h 405"/>
                  <a:gd name="T10" fmla="*/ 267 w 691"/>
                  <a:gd name="T11" fmla="*/ 61 h 405"/>
                  <a:gd name="T12" fmla="*/ 230 w 691"/>
                  <a:gd name="T13" fmla="*/ 39 h 405"/>
                  <a:gd name="T14" fmla="*/ 194 w 691"/>
                  <a:gd name="T15" fmla="*/ 17 h 405"/>
                  <a:gd name="T16" fmla="*/ 187 w 691"/>
                  <a:gd name="T17" fmla="*/ 17 h 405"/>
                  <a:gd name="T18" fmla="*/ 165 w 691"/>
                  <a:gd name="T19" fmla="*/ 25 h 405"/>
                  <a:gd name="T20" fmla="*/ 135 w 691"/>
                  <a:gd name="T21" fmla="*/ 33 h 405"/>
                  <a:gd name="T22" fmla="*/ 83 w 691"/>
                  <a:gd name="T23" fmla="*/ 37 h 405"/>
                  <a:gd name="T24" fmla="*/ 31 w 691"/>
                  <a:gd name="T25" fmla="*/ 35 h 405"/>
                  <a:gd name="T26" fmla="*/ 18 w 691"/>
                  <a:gd name="T27" fmla="*/ 37 h 405"/>
                  <a:gd name="T28" fmla="*/ 18 w 691"/>
                  <a:gd name="T29" fmla="*/ 46 h 405"/>
                  <a:gd name="T30" fmla="*/ 29 w 691"/>
                  <a:gd name="T31" fmla="*/ 61 h 405"/>
                  <a:gd name="T32" fmla="*/ 50 w 691"/>
                  <a:gd name="T33" fmla="*/ 88 h 405"/>
                  <a:gd name="T34" fmla="*/ 77 w 691"/>
                  <a:gd name="T35" fmla="*/ 110 h 405"/>
                  <a:gd name="T36" fmla="*/ 110 w 691"/>
                  <a:gd name="T37" fmla="*/ 142 h 405"/>
                  <a:gd name="T38" fmla="*/ 141 w 691"/>
                  <a:gd name="T39" fmla="*/ 165 h 405"/>
                  <a:gd name="T40" fmla="*/ 161 w 691"/>
                  <a:gd name="T41" fmla="*/ 179 h 405"/>
                  <a:gd name="T42" fmla="*/ 167 w 691"/>
                  <a:gd name="T43" fmla="*/ 193 h 405"/>
                  <a:gd name="T44" fmla="*/ 160 w 691"/>
                  <a:gd name="T45" fmla="*/ 202 h 405"/>
                  <a:gd name="T46" fmla="*/ 149 w 691"/>
                  <a:gd name="T47" fmla="*/ 197 h 405"/>
                  <a:gd name="T48" fmla="*/ 117 w 691"/>
                  <a:gd name="T49" fmla="*/ 168 h 405"/>
                  <a:gd name="T50" fmla="*/ 77 w 691"/>
                  <a:gd name="T51" fmla="*/ 135 h 405"/>
                  <a:gd name="T52" fmla="*/ 47 w 691"/>
                  <a:gd name="T53" fmla="*/ 110 h 405"/>
                  <a:gd name="T54" fmla="*/ 28 w 691"/>
                  <a:gd name="T55" fmla="*/ 88 h 405"/>
                  <a:gd name="T56" fmla="*/ 11 w 691"/>
                  <a:gd name="T57" fmla="*/ 65 h 405"/>
                  <a:gd name="T58" fmla="*/ 3 w 691"/>
                  <a:gd name="T59" fmla="*/ 50 h 405"/>
                  <a:gd name="T60" fmla="*/ 0 w 691"/>
                  <a:gd name="T61" fmla="*/ 33 h 405"/>
                  <a:gd name="T62" fmla="*/ 5 w 691"/>
                  <a:gd name="T63" fmla="*/ 22 h 405"/>
                  <a:gd name="T64" fmla="*/ 17 w 691"/>
                  <a:gd name="T65" fmla="*/ 17 h 405"/>
                  <a:gd name="T66" fmla="*/ 39 w 691"/>
                  <a:gd name="T67" fmla="*/ 18 h 405"/>
                  <a:gd name="T68" fmla="*/ 81 w 691"/>
                  <a:gd name="T69" fmla="*/ 25 h 405"/>
                  <a:gd name="T70" fmla="*/ 116 w 691"/>
                  <a:gd name="T71" fmla="*/ 25 h 405"/>
                  <a:gd name="T72" fmla="*/ 141 w 691"/>
                  <a:gd name="T73" fmla="*/ 17 h 405"/>
                  <a:gd name="T74" fmla="*/ 171 w 691"/>
                  <a:gd name="T75" fmla="*/ 11 h 405"/>
                  <a:gd name="T76" fmla="*/ 183 w 691"/>
                  <a:gd name="T77" fmla="*/ 0 h 405"/>
                  <a:gd name="T78" fmla="*/ 197 w 691"/>
                  <a:gd name="T79" fmla="*/ 0 h 405"/>
                  <a:gd name="T80" fmla="*/ 228 w 691"/>
                  <a:gd name="T81" fmla="*/ 18 h 405"/>
                  <a:gd name="T82" fmla="*/ 260 w 691"/>
                  <a:gd name="T83" fmla="*/ 44 h 405"/>
                  <a:gd name="T84" fmla="*/ 296 w 691"/>
                  <a:gd name="T85" fmla="*/ 66 h 405"/>
                  <a:gd name="T86" fmla="*/ 316 w 691"/>
                  <a:gd name="T87" fmla="*/ 81 h 405"/>
                  <a:gd name="T88" fmla="*/ 336 w 691"/>
                  <a:gd name="T89" fmla="*/ 94 h 405"/>
                  <a:gd name="T90" fmla="*/ 345 w 691"/>
                  <a:gd name="T91" fmla="*/ 99 h 405"/>
                  <a:gd name="T92" fmla="*/ 340 w 691"/>
                  <a:gd name="T93" fmla="*/ 109 h 405"/>
                  <a:gd name="T94" fmla="*/ 325 w 691"/>
                  <a:gd name="T95" fmla="*/ 118 h 405"/>
                  <a:gd name="T96" fmla="*/ 308 w 691"/>
                  <a:gd name="T97" fmla="*/ 133 h 405"/>
                  <a:gd name="T98" fmla="*/ 292 w 691"/>
                  <a:gd name="T99" fmla="*/ 139 h 405"/>
                  <a:gd name="T100" fmla="*/ 263 w 691"/>
                  <a:gd name="T101" fmla="*/ 151 h 405"/>
                  <a:gd name="T102" fmla="*/ 242 w 691"/>
                  <a:gd name="T103" fmla="*/ 161 h 405"/>
                  <a:gd name="T104" fmla="*/ 219 w 691"/>
                  <a:gd name="T105" fmla="*/ 175 h 405"/>
                  <a:gd name="T106" fmla="*/ 194 w 691"/>
                  <a:gd name="T107" fmla="*/ 179 h 405"/>
                  <a:gd name="T108" fmla="*/ 175 w 691"/>
                  <a:gd name="T109" fmla="*/ 180 h 405"/>
                  <a:gd name="T110" fmla="*/ 169 w 691"/>
                  <a:gd name="T111" fmla="*/ 173 h 4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1"/>
                  <a:gd name="T169" fmla="*/ 0 h 405"/>
                  <a:gd name="T170" fmla="*/ 691 w 691"/>
                  <a:gd name="T171" fmla="*/ 405 h 40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1" h="405">
                    <a:moveTo>
                      <a:pt x="338" y="346"/>
                    </a:moveTo>
                    <a:lnTo>
                      <a:pt x="448" y="316"/>
                    </a:lnTo>
                    <a:lnTo>
                      <a:pt x="536" y="278"/>
                    </a:lnTo>
                    <a:lnTo>
                      <a:pt x="599" y="233"/>
                    </a:lnTo>
                    <a:lnTo>
                      <a:pt x="624" y="207"/>
                    </a:lnTo>
                    <a:lnTo>
                      <a:pt x="534" y="123"/>
                    </a:lnTo>
                    <a:lnTo>
                      <a:pt x="460" y="78"/>
                    </a:lnTo>
                    <a:lnTo>
                      <a:pt x="389" y="35"/>
                    </a:lnTo>
                    <a:lnTo>
                      <a:pt x="374" y="35"/>
                    </a:lnTo>
                    <a:lnTo>
                      <a:pt x="330" y="50"/>
                    </a:lnTo>
                    <a:lnTo>
                      <a:pt x="271" y="66"/>
                    </a:lnTo>
                    <a:lnTo>
                      <a:pt x="166" y="74"/>
                    </a:lnTo>
                    <a:lnTo>
                      <a:pt x="63" y="71"/>
                    </a:lnTo>
                    <a:lnTo>
                      <a:pt x="36" y="74"/>
                    </a:lnTo>
                    <a:lnTo>
                      <a:pt x="36" y="93"/>
                    </a:lnTo>
                    <a:lnTo>
                      <a:pt x="58" y="123"/>
                    </a:lnTo>
                    <a:lnTo>
                      <a:pt x="100" y="177"/>
                    </a:lnTo>
                    <a:lnTo>
                      <a:pt x="154" y="220"/>
                    </a:lnTo>
                    <a:lnTo>
                      <a:pt x="221" y="285"/>
                    </a:lnTo>
                    <a:lnTo>
                      <a:pt x="283" y="331"/>
                    </a:lnTo>
                    <a:lnTo>
                      <a:pt x="323" y="359"/>
                    </a:lnTo>
                    <a:lnTo>
                      <a:pt x="335" y="387"/>
                    </a:lnTo>
                    <a:lnTo>
                      <a:pt x="320" y="405"/>
                    </a:lnTo>
                    <a:lnTo>
                      <a:pt x="298" y="395"/>
                    </a:lnTo>
                    <a:lnTo>
                      <a:pt x="234" y="337"/>
                    </a:lnTo>
                    <a:lnTo>
                      <a:pt x="154" y="270"/>
                    </a:lnTo>
                    <a:lnTo>
                      <a:pt x="95" y="220"/>
                    </a:lnTo>
                    <a:lnTo>
                      <a:pt x="56" y="177"/>
                    </a:lnTo>
                    <a:lnTo>
                      <a:pt x="22" y="130"/>
                    </a:lnTo>
                    <a:lnTo>
                      <a:pt x="7" y="100"/>
                    </a:lnTo>
                    <a:lnTo>
                      <a:pt x="0" y="66"/>
                    </a:lnTo>
                    <a:lnTo>
                      <a:pt x="10" y="44"/>
                    </a:lnTo>
                    <a:lnTo>
                      <a:pt x="35" y="35"/>
                    </a:lnTo>
                    <a:lnTo>
                      <a:pt x="78" y="37"/>
                    </a:lnTo>
                    <a:lnTo>
                      <a:pt x="162" y="50"/>
                    </a:lnTo>
                    <a:lnTo>
                      <a:pt x="233" y="50"/>
                    </a:lnTo>
                    <a:lnTo>
                      <a:pt x="283" y="35"/>
                    </a:lnTo>
                    <a:lnTo>
                      <a:pt x="342" y="22"/>
                    </a:lnTo>
                    <a:lnTo>
                      <a:pt x="367" y="0"/>
                    </a:lnTo>
                    <a:lnTo>
                      <a:pt x="394" y="0"/>
                    </a:lnTo>
                    <a:lnTo>
                      <a:pt x="456" y="37"/>
                    </a:lnTo>
                    <a:lnTo>
                      <a:pt x="521" y="88"/>
                    </a:lnTo>
                    <a:lnTo>
                      <a:pt x="592" y="133"/>
                    </a:lnTo>
                    <a:lnTo>
                      <a:pt x="632" y="162"/>
                    </a:lnTo>
                    <a:lnTo>
                      <a:pt x="673" y="189"/>
                    </a:lnTo>
                    <a:lnTo>
                      <a:pt x="691" y="199"/>
                    </a:lnTo>
                    <a:lnTo>
                      <a:pt x="680" y="219"/>
                    </a:lnTo>
                    <a:lnTo>
                      <a:pt x="651" y="236"/>
                    </a:lnTo>
                    <a:lnTo>
                      <a:pt x="617" y="266"/>
                    </a:lnTo>
                    <a:lnTo>
                      <a:pt x="584" y="278"/>
                    </a:lnTo>
                    <a:lnTo>
                      <a:pt x="527" y="303"/>
                    </a:lnTo>
                    <a:lnTo>
                      <a:pt x="484" y="322"/>
                    </a:lnTo>
                    <a:lnTo>
                      <a:pt x="438" y="350"/>
                    </a:lnTo>
                    <a:lnTo>
                      <a:pt x="389" y="359"/>
                    </a:lnTo>
                    <a:lnTo>
                      <a:pt x="350" y="361"/>
                    </a:lnTo>
                    <a:lnTo>
                      <a:pt x="338" y="346"/>
                    </a:lnTo>
                    <a:close/>
                  </a:path>
                </a:pathLst>
              </a:custGeom>
              <a:solidFill>
                <a:srgbClr val="000000"/>
              </a:solidFill>
              <a:ln w="9525">
                <a:noFill/>
                <a:round/>
                <a:headEnd/>
                <a:tailEnd/>
              </a:ln>
            </p:spPr>
            <p:txBody>
              <a:bodyPr/>
              <a:lstStyle/>
              <a:p>
                <a:pPr eaLnBrk="0" hangingPunct="0"/>
                <a:endParaRPr lang="en-US"/>
              </a:p>
            </p:txBody>
          </p:sp>
          <p:sp>
            <p:nvSpPr>
              <p:cNvPr id="16540" name="Freeform 48"/>
              <p:cNvSpPr>
                <a:spLocks/>
              </p:cNvSpPr>
              <p:nvPr/>
            </p:nvSpPr>
            <p:spPr bwMode="auto">
              <a:xfrm>
                <a:off x="1895" y="1738"/>
                <a:ext cx="109" cy="70"/>
              </a:xfrm>
              <a:custGeom>
                <a:avLst/>
                <a:gdLst>
                  <a:gd name="T0" fmla="*/ 92 w 219"/>
                  <a:gd name="T1" fmla="*/ 8 h 139"/>
                  <a:gd name="T2" fmla="*/ 69 w 219"/>
                  <a:gd name="T3" fmla="*/ 27 h 139"/>
                  <a:gd name="T4" fmla="*/ 48 w 219"/>
                  <a:gd name="T5" fmla="*/ 44 h 139"/>
                  <a:gd name="T6" fmla="*/ 17 w 219"/>
                  <a:gd name="T7" fmla="*/ 55 h 139"/>
                  <a:gd name="T8" fmla="*/ 0 w 219"/>
                  <a:gd name="T9" fmla="*/ 60 h 139"/>
                  <a:gd name="T10" fmla="*/ 14 w 219"/>
                  <a:gd name="T11" fmla="*/ 70 h 139"/>
                  <a:gd name="T12" fmla="*/ 36 w 219"/>
                  <a:gd name="T13" fmla="*/ 66 h 139"/>
                  <a:gd name="T14" fmla="*/ 70 w 219"/>
                  <a:gd name="T15" fmla="*/ 44 h 139"/>
                  <a:gd name="T16" fmla="*/ 109 w 219"/>
                  <a:gd name="T17" fmla="*/ 0 h 139"/>
                  <a:gd name="T18" fmla="*/ 92 w 219"/>
                  <a:gd name="T19" fmla="*/ 8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139"/>
                  <a:gd name="T32" fmla="*/ 219 w 219"/>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13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w="9525">
                <a:noFill/>
                <a:round/>
                <a:headEnd/>
                <a:tailEnd/>
              </a:ln>
            </p:spPr>
            <p:txBody>
              <a:bodyPr/>
              <a:lstStyle/>
              <a:p>
                <a:pPr eaLnBrk="0" hangingPunct="0"/>
                <a:endParaRPr lang="en-US"/>
              </a:p>
            </p:txBody>
          </p:sp>
        </p:grpSp>
        <p:grpSp>
          <p:nvGrpSpPr>
            <p:cNvPr id="16506" name="Group 49"/>
            <p:cNvGrpSpPr>
              <a:grpSpLocks/>
            </p:cNvGrpSpPr>
            <p:nvPr/>
          </p:nvGrpSpPr>
          <p:grpSpPr bwMode="auto">
            <a:xfrm>
              <a:off x="841" y="1779"/>
              <a:ext cx="403" cy="911"/>
              <a:chOff x="841" y="1779"/>
              <a:chExt cx="403" cy="911"/>
            </a:xfrm>
          </p:grpSpPr>
          <p:sp>
            <p:nvSpPr>
              <p:cNvPr id="16507" name="Freeform 50"/>
              <p:cNvSpPr>
                <a:spLocks/>
              </p:cNvSpPr>
              <p:nvPr/>
            </p:nvSpPr>
            <p:spPr bwMode="auto">
              <a:xfrm>
                <a:off x="849" y="1819"/>
                <a:ext cx="212" cy="859"/>
              </a:xfrm>
              <a:custGeom>
                <a:avLst/>
                <a:gdLst>
                  <a:gd name="T0" fmla="*/ 209 w 424"/>
                  <a:gd name="T1" fmla="*/ 155 h 1717"/>
                  <a:gd name="T2" fmla="*/ 212 w 424"/>
                  <a:gd name="T3" fmla="*/ 186 h 1717"/>
                  <a:gd name="T4" fmla="*/ 212 w 424"/>
                  <a:gd name="T5" fmla="*/ 357 h 1717"/>
                  <a:gd name="T6" fmla="*/ 197 w 424"/>
                  <a:gd name="T7" fmla="*/ 585 h 1717"/>
                  <a:gd name="T8" fmla="*/ 199 w 424"/>
                  <a:gd name="T9" fmla="*/ 730 h 1717"/>
                  <a:gd name="T10" fmla="*/ 206 w 424"/>
                  <a:gd name="T11" fmla="*/ 831 h 1717"/>
                  <a:gd name="T12" fmla="*/ 199 w 424"/>
                  <a:gd name="T13" fmla="*/ 859 h 1717"/>
                  <a:gd name="T14" fmla="*/ 186 w 424"/>
                  <a:gd name="T15" fmla="*/ 853 h 1717"/>
                  <a:gd name="T16" fmla="*/ 114 w 424"/>
                  <a:gd name="T17" fmla="*/ 797 h 1717"/>
                  <a:gd name="T18" fmla="*/ 96 w 424"/>
                  <a:gd name="T19" fmla="*/ 787 h 1717"/>
                  <a:gd name="T20" fmla="*/ 85 w 424"/>
                  <a:gd name="T21" fmla="*/ 771 h 1717"/>
                  <a:gd name="T22" fmla="*/ 67 w 424"/>
                  <a:gd name="T23" fmla="*/ 750 h 1717"/>
                  <a:gd name="T24" fmla="*/ 42 w 424"/>
                  <a:gd name="T25" fmla="*/ 728 h 1717"/>
                  <a:gd name="T26" fmla="*/ 29 w 424"/>
                  <a:gd name="T27" fmla="*/ 698 h 1717"/>
                  <a:gd name="T28" fmla="*/ 0 w 424"/>
                  <a:gd name="T29" fmla="*/ 673 h 1717"/>
                  <a:gd name="T30" fmla="*/ 0 w 424"/>
                  <a:gd name="T31" fmla="*/ 658 h 1717"/>
                  <a:gd name="T32" fmla="*/ 16 w 424"/>
                  <a:gd name="T33" fmla="*/ 638 h 1717"/>
                  <a:gd name="T34" fmla="*/ 22 w 424"/>
                  <a:gd name="T35" fmla="*/ 613 h 1717"/>
                  <a:gd name="T36" fmla="*/ 19 w 424"/>
                  <a:gd name="T37" fmla="*/ 599 h 1717"/>
                  <a:gd name="T38" fmla="*/ 11 w 424"/>
                  <a:gd name="T39" fmla="*/ 577 h 1717"/>
                  <a:gd name="T40" fmla="*/ 9 w 424"/>
                  <a:gd name="T41" fmla="*/ 562 h 1717"/>
                  <a:gd name="T42" fmla="*/ 20 w 424"/>
                  <a:gd name="T43" fmla="*/ 537 h 1717"/>
                  <a:gd name="T44" fmla="*/ 20 w 424"/>
                  <a:gd name="T45" fmla="*/ 521 h 1717"/>
                  <a:gd name="T46" fmla="*/ 7 w 424"/>
                  <a:gd name="T47" fmla="*/ 488 h 1717"/>
                  <a:gd name="T48" fmla="*/ 7 w 424"/>
                  <a:gd name="T49" fmla="*/ 469 h 1717"/>
                  <a:gd name="T50" fmla="*/ 14 w 424"/>
                  <a:gd name="T51" fmla="*/ 455 h 1717"/>
                  <a:gd name="T52" fmla="*/ 27 w 424"/>
                  <a:gd name="T53" fmla="*/ 438 h 1717"/>
                  <a:gd name="T54" fmla="*/ 26 w 424"/>
                  <a:gd name="T55" fmla="*/ 408 h 1717"/>
                  <a:gd name="T56" fmla="*/ 19 w 424"/>
                  <a:gd name="T57" fmla="*/ 385 h 1717"/>
                  <a:gd name="T58" fmla="*/ 26 w 424"/>
                  <a:gd name="T59" fmla="*/ 357 h 1717"/>
                  <a:gd name="T60" fmla="*/ 33 w 424"/>
                  <a:gd name="T61" fmla="*/ 350 h 1717"/>
                  <a:gd name="T62" fmla="*/ 27 w 424"/>
                  <a:gd name="T63" fmla="*/ 324 h 1717"/>
                  <a:gd name="T64" fmla="*/ 11 w 424"/>
                  <a:gd name="T65" fmla="*/ 296 h 1717"/>
                  <a:gd name="T66" fmla="*/ 7 w 424"/>
                  <a:gd name="T67" fmla="*/ 279 h 1717"/>
                  <a:gd name="T68" fmla="*/ 11 w 424"/>
                  <a:gd name="T69" fmla="*/ 262 h 1717"/>
                  <a:gd name="T70" fmla="*/ 31 w 424"/>
                  <a:gd name="T71" fmla="*/ 246 h 1717"/>
                  <a:gd name="T72" fmla="*/ 29 w 424"/>
                  <a:gd name="T73" fmla="*/ 234 h 1717"/>
                  <a:gd name="T74" fmla="*/ 9 w 424"/>
                  <a:gd name="T75" fmla="*/ 195 h 1717"/>
                  <a:gd name="T76" fmla="*/ 2 w 424"/>
                  <a:gd name="T77" fmla="*/ 164 h 1717"/>
                  <a:gd name="T78" fmla="*/ 7 w 424"/>
                  <a:gd name="T79" fmla="*/ 147 h 1717"/>
                  <a:gd name="T80" fmla="*/ 27 w 424"/>
                  <a:gd name="T81" fmla="*/ 132 h 1717"/>
                  <a:gd name="T82" fmla="*/ 22 w 424"/>
                  <a:gd name="T83" fmla="*/ 118 h 1717"/>
                  <a:gd name="T84" fmla="*/ 9 w 424"/>
                  <a:gd name="T85" fmla="*/ 102 h 1717"/>
                  <a:gd name="T86" fmla="*/ 9 w 424"/>
                  <a:gd name="T87" fmla="*/ 85 h 1717"/>
                  <a:gd name="T88" fmla="*/ 31 w 424"/>
                  <a:gd name="T89" fmla="*/ 74 h 1717"/>
                  <a:gd name="T90" fmla="*/ 41 w 424"/>
                  <a:gd name="T91" fmla="*/ 61 h 1717"/>
                  <a:gd name="T92" fmla="*/ 22 w 424"/>
                  <a:gd name="T93" fmla="*/ 36 h 1717"/>
                  <a:gd name="T94" fmla="*/ 22 w 424"/>
                  <a:gd name="T95" fmla="*/ 22 h 1717"/>
                  <a:gd name="T96" fmla="*/ 44 w 424"/>
                  <a:gd name="T97" fmla="*/ 14 h 1717"/>
                  <a:gd name="T98" fmla="*/ 46 w 424"/>
                  <a:gd name="T99" fmla="*/ 0 h 1717"/>
                  <a:gd name="T100" fmla="*/ 70 w 424"/>
                  <a:gd name="T101" fmla="*/ 36 h 1717"/>
                  <a:gd name="T102" fmla="*/ 100 w 424"/>
                  <a:gd name="T103" fmla="*/ 73 h 1717"/>
                  <a:gd name="T104" fmla="*/ 136 w 424"/>
                  <a:gd name="T105" fmla="*/ 102 h 1717"/>
                  <a:gd name="T106" fmla="*/ 166 w 424"/>
                  <a:gd name="T107" fmla="*/ 125 h 1717"/>
                  <a:gd name="T108" fmla="*/ 197 w 424"/>
                  <a:gd name="T109" fmla="*/ 144 h 1717"/>
                  <a:gd name="T110" fmla="*/ 209 w 424"/>
                  <a:gd name="T111" fmla="*/ 155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3"/>
                    </a:lnTo>
                    <a:lnTo>
                      <a:pt x="394" y="1169"/>
                    </a:lnTo>
                    <a:lnTo>
                      <a:pt x="397" y="1460"/>
                    </a:lnTo>
                    <a:lnTo>
                      <a:pt x="412" y="1661"/>
                    </a:lnTo>
                    <a:lnTo>
                      <a:pt x="397" y="1717"/>
                    </a:lnTo>
                    <a:lnTo>
                      <a:pt x="372" y="1705"/>
                    </a:lnTo>
                    <a:lnTo>
                      <a:pt x="229" y="1594"/>
                    </a:lnTo>
                    <a:lnTo>
                      <a:pt x="192" y="1573"/>
                    </a:lnTo>
                    <a:lnTo>
                      <a:pt x="170" y="1541"/>
                    </a:lnTo>
                    <a:lnTo>
                      <a:pt x="133" y="1499"/>
                    </a:lnTo>
                    <a:lnTo>
                      <a:pt x="84" y="1455"/>
                    </a:lnTo>
                    <a:lnTo>
                      <a:pt x="59" y="1396"/>
                    </a:lnTo>
                    <a:lnTo>
                      <a:pt x="0" y="1346"/>
                    </a:lnTo>
                    <a:lnTo>
                      <a:pt x="0" y="1315"/>
                    </a:lnTo>
                    <a:lnTo>
                      <a:pt x="32" y="1276"/>
                    </a:lnTo>
                    <a:lnTo>
                      <a:pt x="44" y="1225"/>
                    </a:lnTo>
                    <a:lnTo>
                      <a:pt x="37" y="1198"/>
                    </a:lnTo>
                    <a:lnTo>
                      <a:pt x="22" y="1154"/>
                    </a:lnTo>
                    <a:lnTo>
                      <a:pt x="17" y="1123"/>
                    </a:lnTo>
                    <a:lnTo>
                      <a:pt x="40" y="1074"/>
                    </a:lnTo>
                    <a:lnTo>
                      <a:pt x="40" y="1041"/>
                    </a:lnTo>
                    <a:lnTo>
                      <a:pt x="15" y="975"/>
                    </a:lnTo>
                    <a:lnTo>
                      <a:pt x="15" y="938"/>
                    </a:lnTo>
                    <a:lnTo>
                      <a:pt x="29" y="909"/>
                    </a:lnTo>
                    <a:lnTo>
                      <a:pt x="54" y="875"/>
                    </a:lnTo>
                    <a:lnTo>
                      <a:pt x="52" y="816"/>
                    </a:lnTo>
                    <a:lnTo>
                      <a:pt x="37" y="769"/>
                    </a:lnTo>
                    <a:lnTo>
                      <a:pt x="52" y="713"/>
                    </a:lnTo>
                    <a:lnTo>
                      <a:pt x="66" y="699"/>
                    </a:lnTo>
                    <a:lnTo>
                      <a:pt x="54" y="647"/>
                    </a:lnTo>
                    <a:lnTo>
                      <a:pt x="22" y="592"/>
                    </a:lnTo>
                    <a:lnTo>
                      <a:pt x="15" y="557"/>
                    </a:lnTo>
                    <a:lnTo>
                      <a:pt x="22" y="523"/>
                    </a:lnTo>
                    <a:lnTo>
                      <a:pt x="62" y="492"/>
                    </a:lnTo>
                    <a:lnTo>
                      <a:pt x="59" y="468"/>
                    </a:lnTo>
                    <a:lnTo>
                      <a:pt x="17" y="390"/>
                    </a:lnTo>
                    <a:lnTo>
                      <a:pt x="3" y="328"/>
                    </a:lnTo>
                    <a:lnTo>
                      <a:pt x="15" y="294"/>
                    </a:lnTo>
                    <a:lnTo>
                      <a:pt x="54" y="263"/>
                    </a:lnTo>
                    <a:lnTo>
                      <a:pt x="44" y="235"/>
                    </a:lnTo>
                    <a:lnTo>
                      <a:pt x="17" y="204"/>
                    </a:lnTo>
                    <a:lnTo>
                      <a:pt x="17" y="170"/>
                    </a:lnTo>
                    <a:lnTo>
                      <a:pt x="62" y="147"/>
                    </a:lnTo>
                    <a:lnTo>
                      <a:pt x="81" y="122"/>
                    </a:lnTo>
                    <a:lnTo>
                      <a:pt x="44" y="71"/>
                    </a:lnTo>
                    <a:lnTo>
                      <a:pt x="44" y="44"/>
                    </a:lnTo>
                    <a:lnTo>
                      <a:pt x="88" y="28"/>
                    </a:lnTo>
                    <a:lnTo>
                      <a:pt x="91" y="0"/>
                    </a:lnTo>
                    <a:lnTo>
                      <a:pt x="140" y="71"/>
                    </a:lnTo>
                    <a:lnTo>
                      <a:pt x="199" y="145"/>
                    </a:lnTo>
                    <a:lnTo>
                      <a:pt x="272" y="204"/>
                    </a:lnTo>
                    <a:lnTo>
                      <a:pt x="331" y="250"/>
                    </a:lnTo>
                    <a:lnTo>
                      <a:pt x="394" y="287"/>
                    </a:lnTo>
                    <a:lnTo>
                      <a:pt x="417" y="309"/>
                    </a:lnTo>
                    <a:close/>
                  </a:path>
                </a:pathLst>
              </a:custGeom>
              <a:solidFill>
                <a:srgbClr val="DDDDDD"/>
              </a:solidFill>
              <a:ln w="9525">
                <a:noFill/>
                <a:round/>
                <a:headEnd/>
                <a:tailEnd/>
              </a:ln>
            </p:spPr>
            <p:txBody>
              <a:bodyPr/>
              <a:lstStyle/>
              <a:p>
                <a:pPr eaLnBrk="0" hangingPunct="0"/>
                <a:endParaRPr lang="en-US"/>
              </a:p>
            </p:txBody>
          </p:sp>
          <p:sp>
            <p:nvSpPr>
              <p:cNvPr id="16508" name="Freeform 51"/>
              <p:cNvSpPr>
                <a:spLocks/>
              </p:cNvSpPr>
              <p:nvPr/>
            </p:nvSpPr>
            <p:spPr bwMode="auto">
              <a:xfrm>
                <a:off x="841" y="1832"/>
                <a:ext cx="61" cy="654"/>
              </a:xfrm>
              <a:custGeom>
                <a:avLst/>
                <a:gdLst>
                  <a:gd name="T0" fmla="*/ 41 w 122"/>
                  <a:gd name="T1" fmla="*/ 22 h 1309"/>
                  <a:gd name="T2" fmla="*/ 61 w 122"/>
                  <a:gd name="T3" fmla="*/ 45 h 1309"/>
                  <a:gd name="T4" fmla="*/ 49 w 122"/>
                  <a:gd name="T5" fmla="*/ 63 h 1309"/>
                  <a:gd name="T6" fmla="*/ 23 w 122"/>
                  <a:gd name="T7" fmla="*/ 76 h 1309"/>
                  <a:gd name="T8" fmla="*/ 33 w 122"/>
                  <a:gd name="T9" fmla="*/ 95 h 1309"/>
                  <a:gd name="T10" fmla="*/ 45 w 122"/>
                  <a:gd name="T11" fmla="*/ 118 h 1309"/>
                  <a:gd name="T12" fmla="*/ 30 w 122"/>
                  <a:gd name="T13" fmla="*/ 133 h 1309"/>
                  <a:gd name="T14" fmla="*/ 18 w 122"/>
                  <a:gd name="T15" fmla="*/ 152 h 1309"/>
                  <a:gd name="T16" fmla="*/ 30 w 122"/>
                  <a:gd name="T17" fmla="*/ 184 h 1309"/>
                  <a:gd name="T18" fmla="*/ 45 w 122"/>
                  <a:gd name="T19" fmla="*/ 214 h 1309"/>
                  <a:gd name="T20" fmla="*/ 41 w 122"/>
                  <a:gd name="T21" fmla="*/ 240 h 1309"/>
                  <a:gd name="T22" fmla="*/ 23 w 122"/>
                  <a:gd name="T23" fmla="*/ 262 h 1309"/>
                  <a:gd name="T24" fmla="*/ 44 w 122"/>
                  <a:gd name="T25" fmla="*/ 308 h 1309"/>
                  <a:gd name="T26" fmla="*/ 52 w 122"/>
                  <a:gd name="T27" fmla="*/ 338 h 1309"/>
                  <a:gd name="T28" fmla="*/ 37 w 122"/>
                  <a:gd name="T29" fmla="*/ 359 h 1309"/>
                  <a:gd name="T30" fmla="*/ 40 w 122"/>
                  <a:gd name="T31" fmla="*/ 393 h 1309"/>
                  <a:gd name="T32" fmla="*/ 51 w 122"/>
                  <a:gd name="T33" fmla="*/ 426 h 1309"/>
                  <a:gd name="T34" fmla="*/ 38 w 122"/>
                  <a:gd name="T35" fmla="*/ 444 h 1309"/>
                  <a:gd name="T36" fmla="*/ 20 w 122"/>
                  <a:gd name="T37" fmla="*/ 466 h 1309"/>
                  <a:gd name="T38" fmla="*/ 38 w 122"/>
                  <a:gd name="T39" fmla="*/ 506 h 1309"/>
                  <a:gd name="T40" fmla="*/ 45 w 122"/>
                  <a:gd name="T41" fmla="*/ 534 h 1309"/>
                  <a:gd name="T42" fmla="*/ 29 w 122"/>
                  <a:gd name="T43" fmla="*/ 540 h 1309"/>
                  <a:gd name="T44" fmla="*/ 33 w 122"/>
                  <a:gd name="T45" fmla="*/ 584 h 1309"/>
                  <a:gd name="T46" fmla="*/ 41 w 122"/>
                  <a:gd name="T47" fmla="*/ 607 h 1309"/>
                  <a:gd name="T48" fmla="*/ 29 w 122"/>
                  <a:gd name="T49" fmla="*/ 633 h 1309"/>
                  <a:gd name="T50" fmla="*/ 1 w 122"/>
                  <a:gd name="T51" fmla="*/ 647 h 1309"/>
                  <a:gd name="T52" fmla="*/ 22 w 122"/>
                  <a:gd name="T53" fmla="*/ 602 h 1309"/>
                  <a:gd name="T54" fmla="*/ 12 w 122"/>
                  <a:gd name="T55" fmla="*/ 565 h 1309"/>
                  <a:gd name="T56" fmla="*/ 15 w 122"/>
                  <a:gd name="T57" fmla="*/ 534 h 1309"/>
                  <a:gd name="T58" fmla="*/ 23 w 122"/>
                  <a:gd name="T59" fmla="*/ 518 h 1309"/>
                  <a:gd name="T60" fmla="*/ 5 w 122"/>
                  <a:gd name="T61" fmla="*/ 478 h 1309"/>
                  <a:gd name="T62" fmla="*/ 5 w 122"/>
                  <a:gd name="T63" fmla="*/ 438 h 1309"/>
                  <a:gd name="T64" fmla="*/ 27 w 122"/>
                  <a:gd name="T65" fmla="*/ 420 h 1309"/>
                  <a:gd name="T66" fmla="*/ 22 w 122"/>
                  <a:gd name="T67" fmla="*/ 390 h 1309"/>
                  <a:gd name="T68" fmla="*/ 16 w 122"/>
                  <a:gd name="T69" fmla="*/ 356 h 1309"/>
                  <a:gd name="T70" fmla="*/ 33 w 122"/>
                  <a:gd name="T71" fmla="*/ 334 h 1309"/>
                  <a:gd name="T72" fmla="*/ 26 w 122"/>
                  <a:gd name="T73" fmla="*/ 310 h 1309"/>
                  <a:gd name="T74" fmla="*/ 5 w 122"/>
                  <a:gd name="T75" fmla="*/ 271 h 1309"/>
                  <a:gd name="T76" fmla="*/ 9 w 122"/>
                  <a:gd name="T77" fmla="*/ 246 h 1309"/>
                  <a:gd name="T78" fmla="*/ 27 w 122"/>
                  <a:gd name="T79" fmla="*/ 225 h 1309"/>
                  <a:gd name="T80" fmla="*/ 7 w 122"/>
                  <a:gd name="T81" fmla="*/ 176 h 1309"/>
                  <a:gd name="T82" fmla="*/ 0 w 122"/>
                  <a:gd name="T83" fmla="*/ 148 h 1309"/>
                  <a:gd name="T84" fmla="*/ 16 w 122"/>
                  <a:gd name="T85" fmla="*/ 126 h 1309"/>
                  <a:gd name="T86" fmla="*/ 23 w 122"/>
                  <a:gd name="T87" fmla="*/ 111 h 1309"/>
                  <a:gd name="T88" fmla="*/ 5 w 122"/>
                  <a:gd name="T89" fmla="*/ 88 h 1309"/>
                  <a:gd name="T90" fmla="*/ 12 w 122"/>
                  <a:gd name="T91" fmla="*/ 66 h 1309"/>
                  <a:gd name="T92" fmla="*/ 33 w 122"/>
                  <a:gd name="T93" fmla="*/ 51 h 1309"/>
                  <a:gd name="T94" fmla="*/ 34 w 122"/>
                  <a:gd name="T95" fmla="*/ 34 h 1309"/>
                  <a:gd name="T96" fmla="*/ 23 w 122"/>
                  <a:gd name="T97" fmla="*/ 12 h 1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2"/>
                  <a:gd name="T148" fmla="*/ 0 h 1309"/>
                  <a:gd name="T149" fmla="*/ 122 w 122"/>
                  <a:gd name="T150" fmla="*/ 1309 h 13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2" h="1309">
                    <a:moveTo>
                      <a:pt x="60" y="0"/>
                    </a:moveTo>
                    <a:lnTo>
                      <a:pt x="82" y="44"/>
                    </a:lnTo>
                    <a:lnTo>
                      <a:pt x="101" y="73"/>
                    </a:lnTo>
                    <a:lnTo>
                      <a:pt x="122" y="91"/>
                    </a:lnTo>
                    <a:lnTo>
                      <a:pt x="116" y="112"/>
                    </a:lnTo>
                    <a:lnTo>
                      <a:pt x="97" y="127"/>
                    </a:lnTo>
                    <a:lnTo>
                      <a:pt x="67" y="134"/>
                    </a:lnTo>
                    <a:lnTo>
                      <a:pt x="45" y="153"/>
                    </a:lnTo>
                    <a:lnTo>
                      <a:pt x="51" y="177"/>
                    </a:lnTo>
                    <a:lnTo>
                      <a:pt x="66" y="190"/>
                    </a:lnTo>
                    <a:lnTo>
                      <a:pt x="89" y="220"/>
                    </a:lnTo>
                    <a:lnTo>
                      <a:pt x="89" y="237"/>
                    </a:lnTo>
                    <a:lnTo>
                      <a:pt x="82" y="252"/>
                    </a:lnTo>
                    <a:lnTo>
                      <a:pt x="60" y="267"/>
                    </a:lnTo>
                    <a:lnTo>
                      <a:pt x="39" y="282"/>
                    </a:lnTo>
                    <a:lnTo>
                      <a:pt x="36" y="304"/>
                    </a:lnTo>
                    <a:lnTo>
                      <a:pt x="44" y="326"/>
                    </a:lnTo>
                    <a:lnTo>
                      <a:pt x="60" y="369"/>
                    </a:lnTo>
                    <a:lnTo>
                      <a:pt x="75" y="404"/>
                    </a:lnTo>
                    <a:lnTo>
                      <a:pt x="89" y="428"/>
                    </a:lnTo>
                    <a:lnTo>
                      <a:pt x="89" y="456"/>
                    </a:lnTo>
                    <a:lnTo>
                      <a:pt x="82" y="480"/>
                    </a:lnTo>
                    <a:lnTo>
                      <a:pt x="60" y="502"/>
                    </a:lnTo>
                    <a:lnTo>
                      <a:pt x="45" y="524"/>
                    </a:lnTo>
                    <a:lnTo>
                      <a:pt x="51" y="561"/>
                    </a:lnTo>
                    <a:lnTo>
                      <a:pt x="88" y="617"/>
                    </a:lnTo>
                    <a:lnTo>
                      <a:pt x="101" y="647"/>
                    </a:lnTo>
                    <a:lnTo>
                      <a:pt x="104" y="676"/>
                    </a:lnTo>
                    <a:lnTo>
                      <a:pt x="89" y="698"/>
                    </a:lnTo>
                    <a:lnTo>
                      <a:pt x="73" y="719"/>
                    </a:lnTo>
                    <a:lnTo>
                      <a:pt x="67" y="749"/>
                    </a:lnTo>
                    <a:lnTo>
                      <a:pt x="80" y="786"/>
                    </a:lnTo>
                    <a:lnTo>
                      <a:pt x="95" y="825"/>
                    </a:lnTo>
                    <a:lnTo>
                      <a:pt x="101" y="852"/>
                    </a:lnTo>
                    <a:lnTo>
                      <a:pt x="95" y="870"/>
                    </a:lnTo>
                    <a:lnTo>
                      <a:pt x="75" y="889"/>
                    </a:lnTo>
                    <a:lnTo>
                      <a:pt x="51" y="911"/>
                    </a:lnTo>
                    <a:lnTo>
                      <a:pt x="39" y="933"/>
                    </a:lnTo>
                    <a:lnTo>
                      <a:pt x="51" y="972"/>
                    </a:lnTo>
                    <a:lnTo>
                      <a:pt x="75" y="1013"/>
                    </a:lnTo>
                    <a:lnTo>
                      <a:pt x="88" y="1043"/>
                    </a:lnTo>
                    <a:lnTo>
                      <a:pt x="89" y="1068"/>
                    </a:lnTo>
                    <a:lnTo>
                      <a:pt x="82" y="1080"/>
                    </a:lnTo>
                    <a:lnTo>
                      <a:pt x="58" y="1080"/>
                    </a:lnTo>
                    <a:lnTo>
                      <a:pt x="51" y="1134"/>
                    </a:lnTo>
                    <a:lnTo>
                      <a:pt x="66" y="1168"/>
                    </a:lnTo>
                    <a:lnTo>
                      <a:pt x="80" y="1192"/>
                    </a:lnTo>
                    <a:lnTo>
                      <a:pt x="82" y="1214"/>
                    </a:lnTo>
                    <a:lnTo>
                      <a:pt x="82" y="1235"/>
                    </a:lnTo>
                    <a:lnTo>
                      <a:pt x="58" y="1266"/>
                    </a:lnTo>
                    <a:lnTo>
                      <a:pt x="24" y="1309"/>
                    </a:lnTo>
                    <a:lnTo>
                      <a:pt x="2" y="1294"/>
                    </a:lnTo>
                    <a:lnTo>
                      <a:pt x="10" y="1259"/>
                    </a:lnTo>
                    <a:lnTo>
                      <a:pt x="44" y="1205"/>
                    </a:lnTo>
                    <a:lnTo>
                      <a:pt x="39" y="1171"/>
                    </a:lnTo>
                    <a:lnTo>
                      <a:pt x="24" y="1131"/>
                    </a:lnTo>
                    <a:lnTo>
                      <a:pt x="14" y="1097"/>
                    </a:lnTo>
                    <a:lnTo>
                      <a:pt x="29" y="1068"/>
                    </a:lnTo>
                    <a:lnTo>
                      <a:pt x="44" y="1058"/>
                    </a:lnTo>
                    <a:lnTo>
                      <a:pt x="45" y="1037"/>
                    </a:lnTo>
                    <a:lnTo>
                      <a:pt x="29" y="994"/>
                    </a:lnTo>
                    <a:lnTo>
                      <a:pt x="10" y="957"/>
                    </a:lnTo>
                    <a:lnTo>
                      <a:pt x="0" y="920"/>
                    </a:lnTo>
                    <a:lnTo>
                      <a:pt x="10" y="877"/>
                    </a:lnTo>
                    <a:lnTo>
                      <a:pt x="44" y="860"/>
                    </a:lnTo>
                    <a:lnTo>
                      <a:pt x="54" y="840"/>
                    </a:lnTo>
                    <a:lnTo>
                      <a:pt x="51" y="811"/>
                    </a:lnTo>
                    <a:lnTo>
                      <a:pt x="44" y="781"/>
                    </a:lnTo>
                    <a:lnTo>
                      <a:pt x="32" y="743"/>
                    </a:lnTo>
                    <a:lnTo>
                      <a:pt x="32" y="713"/>
                    </a:lnTo>
                    <a:lnTo>
                      <a:pt x="45" y="693"/>
                    </a:lnTo>
                    <a:lnTo>
                      <a:pt x="66" y="669"/>
                    </a:lnTo>
                    <a:lnTo>
                      <a:pt x="66" y="654"/>
                    </a:lnTo>
                    <a:lnTo>
                      <a:pt x="51" y="620"/>
                    </a:lnTo>
                    <a:lnTo>
                      <a:pt x="22" y="576"/>
                    </a:lnTo>
                    <a:lnTo>
                      <a:pt x="10" y="543"/>
                    </a:lnTo>
                    <a:lnTo>
                      <a:pt x="10" y="517"/>
                    </a:lnTo>
                    <a:lnTo>
                      <a:pt x="17" y="492"/>
                    </a:lnTo>
                    <a:lnTo>
                      <a:pt x="36" y="472"/>
                    </a:lnTo>
                    <a:lnTo>
                      <a:pt x="54" y="450"/>
                    </a:lnTo>
                    <a:lnTo>
                      <a:pt x="54" y="434"/>
                    </a:lnTo>
                    <a:lnTo>
                      <a:pt x="14" y="353"/>
                    </a:lnTo>
                    <a:lnTo>
                      <a:pt x="7" y="323"/>
                    </a:lnTo>
                    <a:lnTo>
                      <a:pt x="0" y="296"/>
                    </a:lnTo>
                    <a:lnTo>
                      <a:pt x="14" y="271"/>
                    </a:lnTo>
                    <a:lnTo>
                      <a:pt x="32" y="252"/>
                    </a:lnTo>
                    <a:lnTo>
                      <a:pt x="45" y="237"/>
                    </a:lnTo>
                    <a:lnTo>
                      <a:pt x="45" y="223"/>
                    </a:lnTo>
                    <a:lnTo>
                      <a:pt x="32" y="200"/>
                    </a:lnTo>
                    <a:lnTo>
                      <a:pt x="10" y="177"/>
                    </a:lnTo>
                    <a:lnTo>
                      <a:pt x="10" y="153"/>
                    </a:lnTo>
                    <a:lnTo>
                      <a:pt x="24" y="132"/>
                    </a:lnTo>
                    <a:lnTo>
                      <a:pt x="45" y="112"/>
                    </a:lnTo>
                    <a:lnTo>
                      <a:pt x="66" y="103"/>
                    </a:lnTo>
                    <a:lnTo>
                      <a:pt x="75" y="88"/>
                    </a:lnTo>
                    <a:lnTo>
                      <a:pt x="67" y="69"/>
                    </a:lnTo>
                    <a:lnTo>
                      <a:pt x="54" y="47"/>
                    </a:lnTo>
                    <a:lnTo>
                      <a:pt x="45" y="24"/>
                    </a:lnTo>
                    <a:lnTo>
                      <a:pt x="60" y="0"/>
                    </a:lnTo>
                    <a:close/>
                  </a:path>
                </a:pathLst>
              </a:custGeom>
              <a:solidFill>
                <a:srgbClr val="000000"/>
              </a:solidFill>
              <a:ln w="9525">
                <a:noFill/>
                <a:round/>
                <a:headEnd/>
                <a:tailEnd/>
              </a:ln>
            </p:spPr>
            <p:txBody>
              <a:bodyPr/>
              <a:lstStyle/>
              <a:p>
                <a:pPr eaLnBrk="0" hangingPunct="0"/>
                <a:endParaRPr lang="en-US"/>
              </a:p>
            </p:txBody>
          </p:sp>
          <p:sp>
            <p:nvSpPr>
              <p:cNvPr id="16509" name="Freeform 52"/>
              <p:cNvSpPr>
                <a:spLocks/>
              </p:cNvSpPr>
              <p:nvPr/>
            </p:nvSpPr>
            <p:spPr bwMode="auto">
              <a:xfrm>
                <a:off x="1006" y="1991"/>
                <a:ext cx="58" cy="529"/>
              </a:xfrm>
              <a:custGeom>
                <a:avLst/>
                <a:gdLst>
                  <a:gd name="T0" fmla="*/ 52 w 116"/>
                  <a:gd name="T1" fmla="*/ 14 h 1058"/>
                  <a:gd name="T2" fmla="*/ 55 w 116"/>
                  <a:gd name="T3" fmla="*/ 51 h 1058"/>
                  <a:gd name="T4" fmla="*/ 30 w 116"/>
                  <a:gd name="T5" fmla="*/ 66 h 1058"/>
                  <a:gd name="T6" fmla="*/ 38 w 116"/>
                  <a:gd name="T7" fmla="*/ 106 h 1058"/>
                  <a:gd name="T8" fmla="*/ 49 w 116"/>
                  <a:gd name="T9" fmla="*/ 145 h 1058"/>
                  <a:gd name="T10" fmla="*/ 34 w 116"/>
                  <a:gd name="T11" fmla="*/ 165 h 1058"/>
                  <a:gd name="T12" fmla="*/ 38 w 116"/>
                  <a:gd name="T13" fmla="*/ 198 h 1058"/>
                  <a:gd name="T14" fmla="*/ 49 w 116"/>
                  <a:gd name="T15" fmla="*/ 233 h 1058"/>
                  <a:gd name="T16" fmla="*/ 41 w 116"/>
                  <a:gd name="T17" fmla="*/ 260 h 1058"/>
                  <a:gd name="T18" fmla="*/ 29 w 116"/>
                  <a:gd name="T19" fmla="*/ 283 h 1058"/>
                  <a:gd name="T20" fmla="*/ 45 w 116"/>
                  <a:gd name="T21" fmla="*/ 329 h 1058"/>
                  <a:gd name="T22" fmla="*/ 49 w 116"/>
                  <a:gd name="T23" fmla="*/ 360 h 1058"/>
                  <a:gd name="T24" fmla="*/ 21 w 116"/>
                  <a:gd name="T25" fmla="*/ 382 h 1058"/>
                  <a:gd name="T26" fmla="*/ 29 w 116"/>
                  <a:gd name="T27" fmla="*/ 428 h 1058"/>
                  <a:gd name="T28" fmla="*/ 36 w 116"/>
                  <a:gd name="T29" fmla="*/ 469 h 1058"/>
                  <a:gd name="T30" fmla="*/ 21 w 116"/>
                  <a:gd name="T31" fmla="*/ 492 h 1058"/>
                  <a:gd name="T32" fmla="*/ 14 w 116"/>
                  <a:gd name="T33" fmla="*/ 524 h 1058"/>
                  <a:gd name="T34" fmla="*/ 6 w 116"/>
                  <a:gd name="T35" fmla="*/ 510 h 1058"/>
                  <a:gd name="T36" fmla="*/ 21 w 116"/>
                  <a:gd name="T37" fmla="*/ 473 h 1058"/>
                  <a:gd name="T38" fmla="*/ 14 w 116"/>
                  <a:gd name="T39" fmla="*/ 419 h 1058"/>
                  <a:gd name="T40" fmla="*/ 10 w 116"/>
                  <a:gd name="T41" fmla="*/ 378 h 1058"/>
                  <a:gd name="T42" fmla="*/ 30 w 116"/>
                  <a:gd name="T43" fmla="*/ 351 h 1058"/>
                  <a:gd name="T44" fmla="*/ 14 w 116"/>
                  <a:gd name="T45" fmla="*/ 312 h 1058"/>
                  <a:gd name="T46" fmla="*/ 10 w 116"/>
                  <a:gd name="T47" fmla="*/ 275 h 1058"/>
                  <a:gd name="T48" fmla="*/ 25 w 116"/>
                  <a:gd name="T49" fmla="*/ 246 h 1058"/>
                  <a:gd name="T50" fmla="*/ 32 w 116"/>
                  <a:gd name="T51" fmla="*/ 224 h 1058"/>
                  <a:gd name="T52" fmla="*/ 18 w 116"/>
                  <a:gd name="T53" fmla="*/ 187 h 1058"/>
                  <a:gd name="T54" fmla="*/ 21 w 116"/>
                  <a:gd name="T55" fmla="*/ 156 h 1058"/>
                  <a:gd name="T56" fmla="*/ 30 w 116"/>
                  <a:gd name="T57" fmla="*/ 134 h 1058"/>
                  <a:gd name="T58" fmla="*/ 19 w 116"/>
                  <a:gd name="T59" fmla="*/ 102 h 1058"/>
                  <a:gd name="T60" fmla="*/ 15 w 116"/>
                  <a:gd name="T61" fmla="*/ 65 h 1058"/>
                  <a:gd name="T62" fmla="*/ 32 w 116"/>
                  <a:gd name="T63" fmla="*/ 40 h 1058"/>
                  <a:gd name="T64" fmla="*/ 34 w 116"/>
                  <a:gd name="T65" fmla="*/ 17 h 1058"/>
                  <a:gd name="T66" fmla="*/ 45 w 116"/>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1058"/>
                  <a:gd name="T104" fmla="*/ 116 w 116"/>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1058">
                    <a:moveTo>
                      <a:pt x="90" y="0"/>
                    </a:moveTo>
                    <a:lnTo>
                      <a:pt x="104" y="29"/>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4"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w="9525">
                <a:noFill/>
                <a:round/>
                <a:headEnd/>
                <a:tailEnd/>
              </a:ln>
            </p:spPr>
            <p:txBody>
              <a:bodyPr/>
              <a:lstStyle/>
              <a:p>
                <a:pPr eaLnBrk="0" hangingPunct="0"/>
                <a:endParaRPr lang="en-US"/>
              </a:p>
            </p:txBody>
          </p:sp>
          <p:sp>
            <p:nvSpPr>
              <p:cNvPr id="16510" name="Freeform 53"/>
              <p:cNvSpPr>
                <a:spLocks/>
              </p:cNvSpPr>
              <p:nvPr/>
            </p:nvSpPr>
            <p:spPr bwMode="auto">
              <a:xfrm>
                <a:off x="914" y="1927"/>
                <a:ext cx="133" cy="114"/>
              </a:xfrm>
              <a:custGeom>
                <a:avLst/>
                <a:gdLst>
                  <a:gd name="T0" fmla="*/ 133 w 265"/>
                  <a:gd name="T1" fmla="*/ 92 h 229"/>
                  <a:gd name="T2" fmla="*/ 92 w 265"/>
                  <a:gd name="T3" fmla="*/ 59 h 229"/>
                  <a:gd name="T4" fmla="*/ 59 w 265"/>
                  <a:gd name="T5" fmla="*/ 29 h 229"/>
                  <a:gd name="T6" fmla="*/ 28 w 265"/>
                  <a:gd name="T7" fmla="*/ 0 h 229"/>
                  <a:gd name="T8" fmla="*/ 0 w 265"/>
                  <a:gd name="T9" fmla="*/ 0 h 229"/>
                  <a:gd name="T10" fmla="*/ 66 w 265"/>
                  <a:gd name="T11" fmla="*/ 48 h 229"/>
                  <a:gd name="T12" fmla="*/ 98 w 265"/>
                  <a:gd name="T13" fmla="*/ 78 h 229"/>
                  <a:gd name="T14" fmla="*/ 125 w 265"/>
                  <a:gd name="T15" fmla="*/ 114 h 229"/>
                  <a:gd name="T16" fmla="*/ 133 w 265"/>
                  <a:gd name="T17" fmla="*/ 92 h 2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
                  <a:gd name="T28" fmla="*/ 0 h 229"/>
                  <a:gd name="T29" fmla="*/ 265 w 265"/>
                  <a:gd name="T30" fmla="*/ 229 h 2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 h="229">
                    <a:moveTo>
                      <a:pt x="265" y="185"/>
                    </a:moveTo>
                    <a:lnTo>
                      <a:pt x="184" y="119"/>
                    </a:lnTo>
                    <a:lnTo>
                      <a:pt x="117" y="59"/>
                    </a:lnTo>
                    <a:lnTo>
                      <a:pt x="56" y="0"/>
                    </a:lnTo>
                    <a:lnTo>
                      <a:pt x="0" y="0"/>
                    </a:lnTo>
                    <a:lnTo>
                      <a:pt x="132" y="96"/>
                    </a:lnTo>
                    <a:lnTo>
                      <a:pt x="196" y="156"/>
                    </a:lnTo>
                    <a:lnTo>
                      <a:pt x="250" y="229"/>
                    </a:lnTo>
                    <a:lnTo>
                      <a:pt x="265" y="185"/>
                    </a:lnTo>
                    <a:close/>
                  </a:path>
                </a:pathLst>
              </a:custGeom>
              <a:solidFill>
                <a:srgbClr val="000000"/>
              </a:solidFill>
              <a:ln w="9525">
                <a:noFill/>
                <a:round/>
                <a:headEnd/>
                <a:tailEnd/>
              </a:ln>
            </p:spPr>
            <p:txBody>
              <a:bodyPr/>
              <a:lstStyle/>
              <a:p>
                <a:pPr eaLnBrk="0" hangingPunct="0"/>
                <a:endParaRPr lang="en-US"/>
              </a:p>
            </p:txBody>
          </p:sp>
          <p:sp>
            <p:nvSpPr>
              <p:cNvPr id="16511" name="Freeform 54"/>
              <p:cNvSpPr>
                <a:spLocks/>
              </p:cNvSpPr>
              <p:nvPr/>
            </p:nvSpPr>
            <p:spPr bwMode="auto">
              <a:xfrm>
                <a:off x="913" y="1993"/>
                <a:ext cx="114" cy="93"/>
              </a:xfrm>
              <a:custGeom>
                <a:avLst/>
                <a:gdLst>
                  <a:gd name="T0" fmla="*/ 114 w 228"/>
                  <a:gd name="T1" fmla="*/ 58 h 186"/>
                  <a:gd name="T2" fmla="*/ 85 w 228"/>
                  <a:gd name="T3" fmla="*/ 48 h 186"/>
                  <a:gd name="T4" fmla="*/ 63 w 228"/>
                  <a:gd name="T5" fmla="*/ 29 h 186"/>
                  <a:gd name="T6" fmla="*/ 23 w 228"/>
                  <a:gd name="T7" fmla="*/ 0 h 186"/>
                  <a:gd name="T8" fmla="*/ 0 w 228"/>
                  <a:gd name="T9" fmla="*/ 0 h 186"/>
                  <a:gd name="T10" fmla="*/ 52 w 228"/>
                  <a:gd name="T11" fmla="*/ 29 h 186"/>
                  <a:gd name="T12" fmla="*/ 72 w 228"/>
                  <a:gd name="T13" fmla="*/ 49 h 186"/>
                  <a:gd name="T14" fmla="*/ 114 w 228"/>
                  <a:gd name="T15" fmla="*/ 93 h 186"/>
                  <a:gd name="T16" fmla="*/ 112 w 228"/>
                  <a:gd name="T17" fmla="*/ 67 h 186"/>
                  <a:gd name="T18" fmla="*/ 114 w 228"/>
                  <a:gd name="T19" fmla="*/ 58 h 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6"/>
                  <a:gd name="T32" fmla="*/ 228 w 228"/>
                  <a:gd name="T33" fmla="*/ 186 h 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6">
                    <a:moveTo>
                      <a:pt x="228" y="117"/>
                    </a:moveTo>
                    <a:lnTo>
                      <a:pt x="169" y="96"/>
                    </a:lnTo>
                    <a:lnTo>
                      <a:pt x="126" y="59"/>
                    </a:lnTo>
                    <a:lnTo>
                      <a:pt x="45" y="0"/>
                    </a:lnTo>
                    <a:lnTo>
                      <a:pt x="0" y="0"/>
                    </a:lnTo>
                    <a:lnTo>
                      <a:pt x="104" y="59"/>
                    </a:lnTo>
                    <a:lnTo>
                      <a:pt x="143" y="98"/>
                    </a:lnTo>
                    <a:lnTo>
                      <a:pt x="228" y="186"/>
                    </a:lnTo>
                    <a:lnTo>
                      <a:pt x="224" y="133"/>
                    </a:lnTo>
                    <a:lnTo>
                      <a:pt x="228" y="117"/>
                    </a:lnTo>
                    <a:close/>
                  </a:path>
                </a:pathLst>
              </a:custGeom>
              <a:solidFill>
                <a:srgbClr val="000000"/>
              </a:solidFill>
              <a:ln w="9525">
                <a:noFill/>
                <a:round/>
                <a:headEnd/>
                <a:tailEnd/>
              </a:ln>
            </p:spPr>
            <p:txBody>
              <a:bodyPr/>
              <a:lstStyle/>
              <a:p>
                <a:pPr eaLnBrk="0" hangingPunct="0"/>
                <a:endParaRPr lang="en-US"/>
              </a:p>
            </p:txBody>
          </p:sp>
          <p:sp>
            <p:nvSpPr>
              <p:cNvPr id="16512" name="Freeform 55"/>
              <p:cNvSpPr>
                <a:spLocks/>
              </p:cNvSpPr>
              <p:nvPr/>
            </p:nvSpPr>
            <p:spPr bwMode="auto">
              <a:xfrm>
                <a:off x="896" y="2048"/>
                <a:ext cx="135" cy="144"/>
              </a:xfrm>
              <a:custGeom>
                <a:avLst/>
                <a:gdLst>
                  <a:gd name="T0" fmla="*/ 132 w 269"/>
                  <a:gd name="T1" fmla="*/ 108 h 289"/>
                  <a:gd name="T2" fmla="*/ 95 w 269"/>
                  <a:gd name="T3" fmla="*/ 75 h 289"/>
                  <a:gd name="T4" fmla="*/ 81 w 269"/>
                  <a:gd name="T5" fmla="*/ 53 h 289"/>
                  <a:gd name="T6" fmla="*/ 51 w 269"/>
                  <a:gd name="T7" fmla="*/ 31 h 289"/>
                  <a:gd name="T8" fmla="*/ 25 w 269"/>
                  <a:gd name="T9" fmla="*/ 12 h 289"/>
                  <a:gd name="T10" fmla="*/ 7 w 269"/>
                  <a:gd name="T11" fmla="*/ 0 h 289"/>
                  <a:gd name="T12" fmla="*/ 0 w 269"/>
                  <a:gd name="T13" fmla="*/ 0 h 289"/>
                  <a:gd name="T14" fmla="*/ 0 w 269"/>
                  <a:gd name="T15" fmla="*/ 12 h 289"/>
                  <a:gd name="T16" fmla="*/ 22 w 269"/>
                  <a:gd name="T17" fmla="*/ 26 h 289"/>
                  <a:gd name="T18" fmla="*/ 62 w 269"/>
                  <a:gd name="T19" fmla="*/ 52 h 289"/>
                  <a:gd name="T20" fmla="*/ 92 w 269"/>
                  <a:gd name="T21" fmla="*/ 81 h 289"/>
                  <a:gd name="T22" fmla="*/ 112 w 269"/>
                  <a:gd name="T23" fmla="*/ 114 h 289"/>
                  <a:gd name="T24" fmla="*/ 135 w 269"/>
                  <a:gd name="T25" fmla="*/ 144 h 289"/>
                  <a:gd name="T26" fmla="*/ 132 w 269"/>
                  <a:gd name="T27" fmla="*/ 108 h 2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9"/>
                  <a:gd name="T43" fmla="*/ 0 h 289"/>
                  <a:gd name="T44" fmla="*/ 269 w 269"/>
                  <a:gd name="T45" fmla="*/ 289 h 28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9" h="289">
                    <a:moveTo>
                      <a:pt x="264" y="216"/>
                    </a:moveTo>
                    <a:lnTo>
                      <a:pt x="190" y="151"/>
                    </a:lnTo>
                    <a:lnTo>
                      <a:pt x="161" y="106"/>
                    </a:lnTo>
                    <a:lnTo>
                      <a:pt x="102" y="62"/>
                    </a:lnTo>
                    <a:lnTo>
                      <a:pt x="50" y="24"/>
                    </a:lnTo>
                    <a:lnTo>
                      <a:pt x="13" y="0"/>
                    </a:lnTo>
                    <a:lnTo>
                      <a:pt x="0" y="0"/>
                    </a:lnTo>
                    <a:lnTo>
                      <a:pt x="0" y="24"/>
                    </a:lnTo>
                    <a:lnTo>
                      <a:pt x="43" y="52"/>
                    </a:lnTo>
                    <a:lnTo>
                      <a:pt x="124" y="104"/>
                    </a:lnTo>
                    <a:lnTo>
                      <a:pt x="183" y="163"/>
                    </a:lnTo>
                    <a:lnTo>
                      <a:pt x="224" y="229"/>
                    </a:lnTo>
                    <a:lnTo>
                      <a:pt x="269" y="289"/>
                    </a:lnTo>
                    <a:lnTo>
                      <a:pt x="264" y="216"/>
                    </a:lnTo>
                    <a:close/>
                  </a:path>
                </a:pathLst>
              </a:custGeom>
              <a:solidFill>
                <a:srgbClr val="000000"/>
              </a:solidFill>
              <a:ln w="9525">
                <a:noFill/>
                <a:round/>
                <a:headEnd/>
                <a:tailEnd/>
              </a:ln>
            </p:spPr>
            <p:txBody>
              <a:bodyPr/>
              <a:lstStyle/>
              <a:p>
                <a:pPr eaLnBrk="0" hangingPunct="0"/>
                <a:endParaRPr lang="en-US"/>
              </a:p>
            </p:txBody>
          </p:sp>
          <p:sp>
            <p:nvSpPr>
              <p:cNvPr id="16513" name="Freeform 56"/>
              <p:cNvSpPr>
                <a:spLocks/>
              </p:cNvSpPr>
              <p:nvPr/>
            </p:nvSpPr>
            <p:spPr bwMode="auto">
              <a:xfrm>
                <a:off x="910" y="2167"/>
                <a:ext cx="104" cy="85"/>
              </a:xfrm>
              <a:custGeom>
                <a:avLst/>
                <a:gdLst>
                  <a:gd name="T0" fmla="*/ 104 w 208"/>
                  <a:gd name="T1" fmla="*/ 70 h 170"/>
                  <a:gd name="T2" fmla="*/ 75 w 208"/>
                  <a:gd name="T3" fmla="*/ 39 h 170"/>
                  <a:gd name="T4" fmla="*/ 44 w 208"/>
                  <a:gd name="T5" fmla="*/ 19 h 170"/>
                  <a:gd name="T6" fmla="*/ 19 w 208"/>
                  <a:gd name="T7" fmla="*/ 5 h 170"/>
                  <a:gd name="T8" fmla="*/ 0 w 208"/>
                  <a:gd name="T9" fmla="*/ 0 h 170"/>
                  <a:gd name="T10" fmla="*/ 11 w 208"/>
                  <a:gd name="T11" fmla="*/ 19 h 170"/>
                  <a:gd name="T12" fmla="*/ 44 w 208"/>
                  <a:gd name="T13" fmla="*/ 37 h 170"/>
                  <a:gd name="T14" fmla="*/ 70 w 208"/>
                  <a:gd name="T15" fmla="*/ 63 h 170"/>
                  <a:gd name="T16" fmla="*/ 82 w 208"/>
                  <a:gd name="T17" fmla="*/ 82 h 170"/>
                  <a:gd name="T18" fmla="*/ 93 w 208"/>
                  <a:gd name="T19" fmla="*/ 85 h 170"/>
                  <a:gd name="T20" fmla="*/ 103 w 208"/>
                  <a:gd name="T21" fmla="*/ 79 h 170"/>
                  <a:gd name="T22" fmla="*/ 104 w 208"/>
                  <a:gd name="T23" fmla="*/ 70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8"/>
                  <a:gd name="T37" fmla="*/ 0 h 170"/>
                  <a:gd name="T38" fmla="*/ 208 w 208"/>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pPr eaLnBrk="0" hangingPunct="0"/>
                <a:endParaRPr lang="en-US"/>
              </a:p>
            </p:txBody>
          </p:sp>
          <p:sp>
            <p:nvSpPr>
              <p:cNvPr id="16514" name="Freeform 57"/>
              <p:cNvSpPr>
                <a:spLocks/>
              </p:cNvSpPr>
              <p:nvPr/>
            </p:nvSpPr>
            <p:spPr bwMode="auto">
              <a:xfrm>
                <a:off x="897" y="2227"/>
                <a:ext cx="115" cy="105"/>
              </a:xfrm>
              <a:custGeom>
                <a:avLst/>
                <a:gdLst>
                  <a:gd name="T0" fmla="*/ 115 w 230"/>
                  <a:gd name="T1" fmla="*/ 98 h 211"/>
                  <a:gd name="T2" fmla="*/ 86 w 230"/>
                  <a:gd name="T3" fmla="*/ 66 h 211"/>
                  <a:gd name="T4" fmla="*/ 49 w 230"/>
                  <a:gd name="T5" fmla="*/ 28 h 211"/>
                  <a:gd name="T6" fmla="*/ 27 w 230"/>
                  <a:gd name="T7" fmla="*/ 9 h 211"/>
                  <a:gd name="T8" fmla="*/ 10 w 230"/>
                  <a:gd name="T9" fmla="*/ 0 h 211"/>
                  <a:gd name="T10" fmla="*/ 0 w 230"/>
                  <a:gd name="T11" fmla="*/ 6 h 211"/>
                  <a:gd name="T12" fmla="*/ 20 w 230"/>
                  <a:gd name="T13" fmla="*/ 22 h 211"/>
                  <a:gd name="T14" fmla="*/ 53 w 230"/>
                  <a:gd name="T15" fmla="*/ 55 h 211"/>
                  <a:gd name="T16" fmla="*/ 84 w 230"/>
                  <a:gd name="T17" fmla="*/ 88 h 211"/>
                  <a:gd name="T18" fmla="*/ 104 w 230"/>
                  <a:gd name="T19" fmla="*/ 105 h 211"/>
                  <a:gd name="T20" fmla="*/ 109 w 230"/>
                  <a:gd name="T21" fmla="*/ 105 h 211"/>
                  <a:gd name="T22" fmla="*/ 115 w 230"/>
                  <a:gd name="T23" fmla="*/ 98 h 2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0"/>
                  <a:gd name="T37" fmla="*/ 0 h 211"/>
                  <a:gd name="T38" fmla="*/ 230 w 230"/>
                  <a:gd name="T39" fmla="*/ 211 h 2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0" h="211">
                    <a:moveTo>
                      <a:pt x="230" y="196"/>
                    </a:moveTo>
                    <a:lnTo>
                      <a:pt x="171" y="133"/>
                    </a:lnTo>
                    <a:lnTo>
                      <a:pt x="97" y="56"/>
                    </a:lnTo>
                    <a:lnTo>
                      <a:pt x="54" y="19"/>
                    </a:lnTo>
                    <a:lnTo>
                      <a:pt x="20" y="0"/>
                    </a:lnTo>
                    <a:lnTo>
                      <a:pt x="0" y="12"/>
                    </a:lnTo>
                    <a:lnTo>
                      <a:pt x="40" y="44"/>
                    </a:lnTo>
                    <a:lnTo>
                      <a:pt x="106" y="111"/>
                    </a:lnTo>
                    <a:lnTo>
                      <a:pt x="167" y="176"/>
                    </a:lnTo>
                    <a:lnTo>
                      <a:pt x="208" y="211"/>
                    </a:lnTo>
                    <a:lnTo>
                      <a:pt x="218" y="211"/>
                    </a:lnTo>
                    <a:lnTo>
                      <a:pt x="230" y="196"/>
                    </a:lnTo>
                    <a:close/>
                  </a:path>
                </a:pathLst>
              </a:custGeom>
              <a:solidFill>
                <a:srgbClr val="000000"/>
              </a:solidFill>
              <a:ln w="9525">
                <a:noFill/>
                <a:round/>
                <a:headEnd/>
                <a:tailEnd/>
              </a:ln>
            </p:spPr>
            <p:txBody>
              <a:bodyPr/>
              <a:lstStyle/>
              <a:p>
                <a:pPr eaLnBrk="0" hangingPunct="0"/>
                <a:endParaRPr lang="en-US"/>
              </a:p>
            </p:txBody>
          </p:sp>
          <p:sp>
            <p:nvSpPr>
              <p:cNvPr id="16515" name="Freeform 58"/>
              <p:cNvSpPr>
                <a:spLocks/>
              </p:cNvSpPr>
              <p:nvPr/>
            </p:nvSpPr>
            <p:spPr bwMode="auto">
              <a:xfrm>
                <a:off x="911" y="2315"/>
                <a:ext cx="81" cy="83"/>
              </a:xfrm>
              <a:custGeom>
                <a:avLst/>
                <a:gdLst>
                  <a:gd name="T0" fmla="*/ 79 w 161"/>
                  <a:gd name="T1" fmla="*/ 70 h 167"/>
                  <a:gd name="T2" fmla="*/ 47 w 161"/>
                  <a:gd name="T3" fmla="*/ 21 h 167"/>
                  <a:gd name="T4" fmla="*/ 14 w 161"/>
                  <a:gd name="T5" fmla="*/ 3 h 167"/>
                  <a:gd name="T6" fmla="*/ 0 w 161"/>
                  <a:gd name="T7" fmla="*/ 0 h 167"/>
                  <a:gd name="T8" fmla="*/ 4 w 161"/>
                  <a:gd name="T9" fmla="*/ 10 h 167"/>
                  <a:gd name="T10" fmla="*/ 40 w 161"/>
                  <a:gd name="T11" fmla="*/ 37 h 167"/>
                  <a:gd name="T12" fmla="*/ 76 w 161"/>
                  <a:gd name="T13" fmla="*/ 80 h 167"/>
                  <a:gd name="T14" fmla="*/ 81 w 161"/>
                  <a:gd name="T15" fmla="*/ 83 h 167"/>
                  <a:gd name="T16" fmla="*/ 79 w 161"/>
                  <a:gd name="T17" fmla="*/ 70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1"/>
                  <a:gd name="T28" fmla="*/ 0 h 167"/>
                  <a:gd name="T29" fmla="*/ 161 w 161"/>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1" h="167">
                    <a:moveTo>
                      <a:pt x="158" y="140"/>
                    </a:moveTo>
                    <a:lnTo>
                      <a:pt x="93" y="43"/>
                    </a:lnTo>
                    <a:lnTo>
                      <a:pt x="28" y="6"/>
                    </a:lnTo>
                    <a:lnTo>
                      <a:pt x="0" y="0"/>
                    </a:lnTo>
                    <a:lnTo>
                      <a:pt x="7" y="20"/>
                    </a:lnTo>
                    <a:lnTo>
                      <a:pt x="80" y="74"/>
                    </a:lnTo>
                    <a:lnTo>
                      <a:pt x="152" y="160"/>
                    </a:lnTo>
                    <a:lnTo>
                      <a:pt x="161" y="167"/>
                    </a:lnTo>
                    <a:lnTo>
                      <a:pt x="158" y="140"/>
                    </a:lnTo>
                    <a:close/>
                  </a:path>
                </a:pathLst>
              </a:custGeom>
              <a:solidFill>
                <a:srgbClr val="000000"/>
              </a:solidFill>
              <a:ln w="9525">
                <a:noFill/>
                <a:round/>
                <a:headEnd/>
                <a:tailEnd/>
              </a:ln>
            </p:spPr>
            <p:txBody>
              <a:bodyPr/>
              <a:lstStyle/>
              <a:p>
                <a:pPr eaLnBrk="0" hangingPunct="0"/>
                <a:endParaRPr lang="en-US"/>
              </a:p>
            </p:txBody>
          </p:sp>
          <p:sp>
            <p:nvSpPr>
              <p:cNvPr id="16516" name="Freeform 59"/>
              <p:cNvSpPr>
                <a:spLocks/>
              </p:cNvSpPr>
              <p:nvPr/>
            </p:nvSpPr>
            <p:spPr bwMode="auto">
              <a:xfrm>
                <a:off x="913" y="2396"/>
                <a:ext cx="55" cy="63"/>
              </a:xfrm>
              <a:custGeom>
                <a:avLst/>
                <a:gdLst>
                  <a:gd name="T0" fmla="*/ 53 w 111"/>
                  <a:gd name="T1" fmla="*/ 48 h 126"/>
                  <a:gd name="T2" fmla="*/ 26 w 111"/>
                  <a:gd name="T3" fmla="*/ 11 h 126"/>
                  <a:gd name="T4" fmla="*/ 1 w 111"/>
                  <a:gd name="T5" fmla="*/ 0 h 126"/>
                  <a:gd name="T6" fmla="*/ 0 w 111"/>
                  <a:gd name="T7" fmla="*/ 11 h 126"/>
                  <a:gd name="T8" fmla="*/ 11 w 111"/>
                  <a:gd name="T9" fmla="*/ 30 h 126"/>
                  <a:gd name="T10" fmla="*/ 41 w 111"/>
                  <a:gd name="T11" fmla="*/ 54 h 126"/>
                  <a:gd name="T12" fmla="*/ 49 w 111"/>
                  <a:gd name="T13" fmla="*/ 63 h 126"/>
                  <a:gd name="T14" fmla="*/ 55 w 111"/>
                  <a:gd name="T15" fmla="*/ 59 h 126"/>
                  <a:gd name="T16" fmla="*/ 53 w 111"/>
                  <a:gd name="T17" fmla="*/ 48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1"/>
                  <a:gd name="T28" fmla="*/ 0 h 126"/>
                  <a:gd name="T29" fmla="*/ 111 w 111"/>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1" h="126">
                    <a:moveTo>
                      <a:pt x="106" y="96"/>
                    </a:moveTo>
                    <a:lnTo>
                      <a:pt x="52" y="22"/>
                    </a:lnTo>
                    <a:lnTo>
                      <a:pt x="3" y="0"/>
                    </a:lnTo>
                    <a:lnTo>
                      <a:pt x="0" y="22"/>
                    </a:lnTo>
                    <a:lnTo>
                      <a:pt x="23" y="59"/>
                    </a:lnTo>
                    <a:lnTo>
                      <a:pt x="82" y="108"/>
                    </a:lnTo>
                    <a:lnTo>
                      <a:pt x="98" y="126"/>
                    </a:lnTo>
                    <a:lnTo>
                      <a:pt x="111" y="118"/>
                    </a:lnTo>
                    <a:lnTo>
                      <a:pt x="106" y="96"/>
                    </a:lnTo>
                    <a:close/>
                  </a:path>
                </a:pathLst>
              </a:custGeom>
              <a:solidFill>
                <a:srgbClr val="000000"/>
              </a:solidFill>
              <a:ln w="9525">
                <a:noFill/>
                <a:round/>
                <a:headEnd/>
                <a:tailEnd/>
              </a:ln>
            </p:spPr>
            <p:txBody>
              <a:bodyPr/>
              <a:lstStyle/>
              <a:p>
                <a:pPr eaLnBrk="0" hangingPunct="0"/>
                <a:endParaRPr lang="en-US"/>
              </a:p>
            </p:txBody>
          </p:sp>
          <p:sp>
            <p:nvSpPr>
              <p:cNvPr id="16517" name="Freeform 60"/>
              <p:cNvSpPr>
                <a:spLocks/>
              </p:cNvSpPr>
              <p:nvPr/>
            </p:nvSpPr>
            <p:spPr bwMode="auto">
              <a:xfrm>
                <a:off x="918" y="2479"/>
                <a:ext cx="69" cy="71"/>
              </a:xfrm>
              <a:custGeom>
                <a:avLst/>
                <a:gdLst>
                  <a:gd name="T0" fmla="*/ 69 w 140"/>
                  <a:gd name="T1" fmla="*/ 71 h 142"/>
                  <a:gd name="T2" fmla="*/ 60 w 140"/>
                  <a:gd name="T3" fmla="*/ 60 h 142"/>
                  <a:gd name="T4" fmla="*/ 40 w 140"/>
                  <a:gd name="T5" fmla="*/ 30 h 142"/>
                  <a:gd name="T6" fmla="*/ 12 w 140"/>
                  <a:gd name="T7" fmla="*/ 0 h 142"/>
                  <a:gd name="T8" fmla="*/ 0 w 140"/>
                  <a:gd name="T9" fmla="*/ 0 h 142"/>
                  <a:gd name="T10" fmla="*/ 5 w 140"/>
                  <a:gd name="T11" fmla="*/ 10 h 142"/>
                  <a:gd name="T12" fmla="*/ 27 w 140"/>
                  <a:gd name="T13" fmla="*/ 40 h 142"/>
                  <a:gd name="T14" fmla="*/ 48 w 140"/>
                  <a:gd name="T15" fmla="*/ 70 h 142"/>
                  <a:gd name="T16" fmla="*/ 69 w 140"/>
                  <a:gd name="T17" fmla="*/ 71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142"/>
                  <a:gd name="T29" fmla="*/ 140 w 140"/>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142">
                    <a:moveTo>
                      <a:pt x="140" y="142"/>
                    </a:moveTo>
                    <a:lnTo>
                      <a:pt x="121" y="120"/>
                    </a:lnTo>
                    <a:lnTo>
                      <a:pt x="81" y="61"/>
                    </a:lnTo>
                    <a:lnTo>
                      <a:pt x="25" y="0"/>
                    </a:lnTo>
                    <a:lnTo>
                      <a:pt x="0" y="0"/>
                    </a:lnTo>
                    <a:lnTo>
                      <a:pt x="10" y="21"/>
                    </a:lnTo>
                    <a:lnTo>
                      <a:pt x="54" y="80"/>
                    </a:lnTo>
                    <a:lnTo>
                      <a:pt x="97" y="139"/>
                    </a:lnTo>
                    <a:lnTo>
                      <a:pt x="140" y="142"/>
                    </a:lnTo>
                    <a:close/>
                  </a:path>
                </a:pathLst>
              </a:custGeom>
              <a:solidFill>
                <a:srgbClr val="000000"/>
              </a:solidFill>
              <a:ln w="9525">
                <a:noFill/>
                <a:round/>
                <a:headEnd/>
                <a:tailEnd/>
              </a:ln>
            </p:spPr>
            <p:txBody>
              <a:bodyPr/>
              <a:lstStyle/>
              <a:p>
                <a:pPr eaLnBrk="0" hangingPunct="0"/>
                <a:endParaRPr lang="en-US"/>
              </a:p>
            </p:txBody>
          </p:sp>
          <p:sp>
            <p:nvSpPr>
              <p:cNvPr id="16518" name="Freeform 61"/>
              <p:cNvSpPr>
                <a:spLocks/>
              </p:cNvSpPr>
              <p:nvPr/>
            </p:nvSpPr>
            <p:spPr bwMode="auto">
              <a:xfrm>
                <a:off x="1012" y="1887"/>
                <a:ext cx="213" cy="791"/>
              </a:xfrm>
              <a:custGeom>
                <a:avLst/>
                <a:gdLst>
                  <a:gd name="T0" fmla="*/ 31 w 427"/>
                  <a:gd name="T1" fmla="*/ 97 h 1583"/>
                  <a:gd name="T2" fmla="*/ 38 w 427"/>
                  <a:gd name="T3" fmla="*/ 140 h 1583"/>
                  <a:gd name="T4" fmla="*/ 20 w 427"/>
                  <a:gd name="T5" fmla="*/ 170 h 1583"/>
                  <a:gd name="T6" fmla="*/ 22 w 427"/>
                  <a:gd name="T7" fmla="*/ 210 h 1583"/>
                  <a:gd name="T8" fmla="*/ 33 w 427"/>
                  <a:gd name="T9" fmla="*/ 244 h 1583"/>
                  <a:gd name="T10" fmla="*/ 16 w 427"/>
                  <a:gd name="T11" fmla="*/ 276 h 1583"/>
                  <a:gd name="T12" fmla="*/ 34 w 427"/>
                  <a:gd name="T13" fmla="*/ 334 h 1583"/>
                  <a:gd name="T14" fmla="*/ 12 w 427"/>
                  <a:gd name="T15" fmla="*/ 382 h 1583"/>
                  <a:gd name="T16" fmla="*/ 23 w 427"/>
                  <a:gd name="T17" fmla="*/ 430 h 1583"/>
                  <a:gd name="T18" fmla="*/ 29 w 427"/>
                  <a:gd name="T19" fmla="*/ 464 h 1583"/>
                  <a:gd name="T20" fmla="*/ 7 w 427"/>
                  <a:gd name="T21" fmla="*/ 493 h 1583"/>
                  <a:gd name="T22" fmla="*/ 20 w 427"/>
                  <a:gd name="T23" fmla="*/ 555 h 1583"/>
                  <a:gd name="T24" fmla="*/ 18 w 427"/>
                  <a:gd name="T25" fmla="*/ 587 h 1583"/>
                  <a:gd name="T26" fmla="*/ 0 w 427"/>
                  <a:gd name="T27" fmla="*/ 628 h 1583"/>
                  <a:gd name="T28" fmla="*/ 11 w 427"/>
                  <a:gd name="T29" fmla="*/ 663 h 1583"/>
                  <a:gd name="T30" fmla="*/ 12 w 427"/>
                  <a:gd name="T31" fmla="*/ 694 h 1583"/>
                  <a:gd name="T32" fmla="*/ 16 w 427"/>
                  <a:gd name="T33" fmla="*/ 728 h 1583"/>
                  <a:gd name="T34" fmla="*/ 31 w 427"/>
                  <a:gd name="T35" fmla="*/ 757 h 1583"/>
                  <a:gd name="T36" fmla="*/ 33 w 427"/>
                  <a:gd name="T37" fmla="*/ 791 h 1583"/>
                  <a:gd name="T38" fmla="*/ 80 w 427"/>
                  <a:gd name="T39" fmla="*/ 762 h 1583"/>
                  <a:gd name="T40" fmla="*/ 137 w 427"/>
                  <a:gd name="T41" fmla="*/ 754 h 1583"/>
                  <a:gd name="T42" fmla="*/ 176 w 427"/>
                  <a:gd name="T43" fmla="*/ 739 h 1583"/>
                  <a:gd name="T44" fmla="*/ 189 w 427"/>
                  <a:gd name="T45" fmla="*/ 717 h 1583"/>
                  <a:gd name="T46" fmla="*/ 193 w 427"/>
                  <a:gd name="T47" fmla="*/ 672 h 1583"/>
                  <a:gd name="T48" fmla="*/ 184 w 427"/>
                  <a:gd name="T49" fmla="*/ 615 h 1583"/>
                  <a:gd name="T50" fmla="*/ 174 w 427"/>
                  <a:gd name="T51" fmla="*/ 584 h 1583"/>
                  <a:gd name="T52" fmla="*/ 180 w 427"/>
                  <a:gd name="T53" fmla="*/ 547 h 1583"/>
                  <a:gd name="T54" fmla="*/ 163 w 427"/>
                  <a:gd name="T55" fmla="*/ 507 h 1583"/>
                  <a:gd name="T56" fmla="*/ 187 w 427"/>
                  <a:gd name="T57" fmla="*/ 475 h 1583"/>
                  <a:gd name="T58" fmla="*/ 169 w 427"/>
                  <a:gd name="T59" fmla="*/ 430 h 1583"/>
                  <a:gd name="T60" fmla="*/ 159 w 427"/>
                  <a:gd name="T61" fmla="*/ 386 h 1583"/>
                  <a:gd name="T62" fmla="*/ 196 w 427"/>
                  <a:gd name="T63" fmla="*/ 354 h 1583"/>
                  <a:gd name="T64" fmla="*/ 184 w 427"/>
                  <a:gd name="T65" fmla="*/ 330 h 1583"/>
                  <a:gd name="T66" fmla="*/ 184 w 427"/>
                  <a:gd name="T67" fmla="*/ 290 h 1583"/>
                  <a:gd name="T68" fmla="*/ 167 w 427"/>
                  <a:gd name="T69" fmla="*/ 264 h 1583"/>
                  <a:gd name="T70" fmla="*/ 180 w 427"/>
                  <a:gd name="T71" fmla="*/ 233 h 1583"/>
                  <a:gd name="T72" fmla="*/ 169 w 427"/>
                  <a:gd name="T73" fmla="*/ 207 h 1583"/>
                  <a:gd name="T74" fmla="*/ 169 w 427"/>
                  <a:gd name="T75" fmla="*/ 185 h 1583"/>
                  <a:gd name="T76" fmla="*/ 181 w 427"/>
                  <a:gd name="T77" fmla="*/ 165 h 1583"/>
                  <a:gd name="T78" fmla="*/ 165 w 427"/>
                  <a:gd name="T79" fmla="*/ 139 h 1583"/>
                  <a:gd name="T80" fmla="*/ 163 w 427"/>
                  <a:gd name="T81" fmla="*/ 103 h 1583"/>
                  <a:gd name="T82" fmla="*/ 204 w 427"/>
                  <a:gd name="T83" fmla="*/ 56 h 1583"/>
                  <a:gd name="T84" fmla="*/ 213 w 427"/>
                  <a:gd name="T85" fmla="*/ 7 h 1583"/>
                  <a:gd name="T86" fmla="*/ 189 w 427"/>
                  <a:gd name="T87" fmla="*/ 7 h 1583"/>
                  <a:gd name="T88" fmla="*/ 117 w 427"/>
                  <a:gd name="T89" fmla="*/ 45 h 1583"/>
                  <a:gd name="T90" fmla="*/ 59 w 427"/>
                  <a:gd name="T91" fmla="*/ 67 h 15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7"/>
                  <a:gd name="T139" fmla="*/ 0 h 1583"/>
                  <a:gd name="T140" fmla="*/ 427 w 427"/>
                  <a:gd name="T141" fmla="*/ 1583 h 15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7" h="1583">
                    <a:moveTo>
                      <a:pt x="77" y="149"/>
                    </a:moveTo>
                    <a:lnTo>
                      <a:pt x="62" y="194"/>
                    </a:lnTo>
                    <a:lnTo>
                      <a:pt x="74" y="238"/>
                    </a:lnTo>
                    <a:lnTo>
                      <a:pt x="77" y="281"/>
                    </a:lnTo>
                    <a:lnTo>
                      <a:pt x="62" y="309"/>
                    </a:lnTo>
                    <a:lnTo>
                      <a:pt x="40" y="340"/>
                    </a:lnTo>
                    <a:lnTo>
                      <a:pt x="30" y="389"/>
                    </a:lnTo>
                    <a:lnTo>
                      <a:pt x="44" y="421"/>
                    </a:lnTo>
                    <a:lnTo>
                      <a:pt x="66" y="458"/>
                    </a:lnTo>
                    <a:lnTo>
                      <a:pt x="66" y="488"/>
                    </a:lnTo>
                    <a:lnTo>
                      <a:pt x="52" y="516"/>
                    </a:lnTo>
                    <a:lnTo>
                      <a:pt x="32" y="553"/>
                    </a:lnTo>
                    <a:lnTo>
                      <a:pt x="40" y="590"/>
                    </a:lnTo>
                    <a:lnTo>
                      <a:pt x="68" y="668"/>
                    </a:lnTo>
                    <a:lnTo>
                      <a:pt x="66" y="701"/>
                    </a:lnTo>
                    <a:lnTo>
                      <a:pt x="25" y="764"/>
                    </a:lnTo>
                    <a:lnTo>
                      <a:pt x="25" y="819"/>
                    </a:lnTo>
                    <a:lnTo>
                      <a:pt x="47" y="860"/>
                    </a:lnTo>
                    <a:lnTo>
                      <a:pt x="62" y="896"/>
                    </a:lnTo>
                    <a:lnTo>
                      <a:pt x="59" y="928"/>
                    </a:lnTo>
                    <a:lnTo>
                      <a:pt x="22" y="962"/>
                    </a:lnTo>
                    <a:lnTo>
                      <a:pt x="15" y="987"/>
                    </a:lnTo>
                    <a:lnTo>
                      <a:pt x="22" y="1046"/>
                    </a:lnTo>
                    <a:lnTo>
                      <a:pt x="40" y="1110"/>
                    </a:lnTo>
                    <a:lnTo>
                      <a:pt x="40" y="1147"/>
                    </a:lnTo>
                    <a:lnTo>
                      <a:pt x="37" y="1175"/>
                    </a:lnTo>
                    <a:lnTo>
                      <a:pt x="10" y="1221"/>
                    </a:lnTo>
                    <a:lnTo>
                      <a:pt x="0" y="1257"/>
                    </a:lnTo>
                    <a:lnTo>
                      <a:pt x="3" y="1296"/>
                    </a:lnTo>
                    <a:lnTo>
                      <a:pt x="22" y="1326"/>
                    </a:lnTo>
                    <a:lnTo>
                      <a:pt x="44" y="1352"/>
                    </a:lnTo>
                    <a:lnTo>
                      <a:pt x="25" y="1389"/>
                    </a:lnTo>
                    <a:lnTo>
                      <a:pt x="15" y="1426"/>
                    </a:lnTo>
                    <a:lnTo>
                      <a:pt x="32" y="1456"/>
                    </a:lnTo>
                    <a:lnTo>
                      <a:pt x="59" y="1478"/>
                    </a:lnTo>
                    <a:lnTo>
                      <a:pt x="62" y="1514"/>
                    </a:lnTo>
                    <a:lnTo>
                      <a:pt x="62" y="1543"/>
                    </a:lnTo>
                    <a:lnTo>
                      <a:pt x="66" y="1583"/>
                    </a:lnTo>
                    <a:lnTo>
                      <a:pt x="112" y="1551"/>
                    </a:lnTo>
                    <a:lnTo>
                      <a:pt x="161" y="1524"/>
                    </a:lnTo>
                    <a:lnTo>
                      <a:pt x="207" y="1509"/>
                    </a:lnTo>
                    <a:lnTo>
                      <a:pt x="275" y="1509"/>
                    </a:lnTo>
                    <a:lnTo>
                      <a:pt x="324" y="1502"/>
                    </a:lnTo>
                    <a:lnTo>
                      <a:pt x="353" y="1478"/>
                    </a:lnTo>
                    <a:lnTo>
                      <a:pt x="405" y="1462"/>
                    </a:lnTo>
                    <a:lnTo>
                      <a:pt x="378" y="1434"/>
                    </a:lnTo>
                    <a:lnTo>
                      <a:pt x="368" y="1391"/>
                    </a:lnTo>
                    <a:lnTo>
                      <a:pt x="386" y="1345"/>
                    </a:lnTo>
                    <a:lnTo>
                      <a:pt x="383" y="1279"/>
                    </a:lnTo>
                    <a:lnTo>
                      <a:pt x="368" y="1230"/>
                    </a:lnTo>
                    <a:lnTo>
                      <a:pt x="353" y="1205"/>
                    </a:lnTo>
                    <a:lnTo>
                      <a:pt x="349" y="1169"/>
                    </a:lnTo>
                    <a:lnTo>
                      <a:pt x="368" y="1125"/>
                    </a:lnTo>
                    <a:lnTo>
                      <a:pt x="361" y="1095"/>
                    </a:lnTo>
                    <a:lnTo>
                      <a:pt x="324" y="1044"/>
                    </a:lnTo>
                    <a:lnTo>
                      <a:pt x="326" y="1014"/>
                    </a:lnTo>
                    <a:lnTo>
                      <a:pt x="341" y="987"/>
                    </a:lnTo>
                    <a:lnTo>
                      <a:pt x="375" y="951"/>
                    </a:lnTo>
                    <a:lnTo>
                      <a:pt x="362" y="921"/>
                    </a:lnTo>
                    <a:lnTo>
                      <a:pt x="338" y="860"/>
                    </a:lnTo>
                    <a:lnTo>
                      <a:pt x="319" y="819"/>
                    </a:lnTo>
                    <a:lnTo>
                      <a:pt x="319" y="773"/>
                    </a:lnTo>
                    <a:lnTo>
                      <a:pt x="386" y="750"/>
                    </a:lnTo>
                    <a:lnTo>
                      <a:pt x="393" y="708"/>
                    </a:lnTo>
                    <a:lnTo>
                      <a:pt x="386" y="683"/>
                    </a:lnTo>
                    <a:lnTo>
                      <a:pt x="368" y="661"/>
                    </a:lnTo>
                    <a:lnTo>
                      <a:pt x="371" y="624"/>
                    </a:lnTo>
                    <a:lnTo>
                      <a:pt x="368" y="581"/>
                    </a:lnTo>
                    <a:lnTo>
                      <a:pt x="349" y="559"/>
                    </a:lnTo>
                    <a:lnTo>
                      <a:pt x="334" y="529"/>
                    </a:lnTo>
                    <a:lnTo>
                      <a:pt x="346" y="500"/>
                    </a:lnTo>
                    <a:lnTo>
                      <a:pt x="361" y="466"/>
                    </a:lnTo>
                    <a:lnTo>
                      <a:pt x="361" y="443"/>
                    </a:lnTo>
                    <a:lnTo>
                      <a:pt x="338" y="414"/>
                    </a:lnTo>
                    <a:lnTo>
                      <a:pt x="331" y="389"/>
                    </a:lnTo>
                    <a:lnTo>
                      <a:pt x="338" y="370"/>
                    </a:lnTo>
                    <a:lnTo>
                      <a:pt x="361" y="355"/>
                    </a:lnTo>
                    <a:lnTo>
                      <a:pt x="362" y="330"/>
                    </a:lnTo>
                    <a:lnTo>
                      <a:pt x="356" y="315"/>
                    </a:lnTo>
                    <a:lnTo>
                      <a:pt x="331" y="279"/>
                    </a:lnTo>
                    <a:lnTo>
                      <a:pt x="324" y="238"/>
                    </a:lnTo>
                    <a:lnTo>
                      <a:pt x="326" y="206"/>
                    </a:lnTo>
                    <a:lnTo>
                      <a:pt x="349" y="176"/>
                    </a:lnTo>
                    <a:lnTo>
                      <a:pt x="408" y="112"/>
                    </a:lnTo>
                    <a:lnTo>
                      <a:pt x="427" y="58"/>
                    </a:lnTo>
                    <a:lnTo>
                      <a:pt x="427" y="15"/>
                    </a:lnTo>
                    <a:lnTo>
                      <a:pt x="408" y="0"/>
                    </a:lnTo>
                    <a:lnTo>
                      <a:pt x="378" y="15"/>
                    </a:lnTo>
                    <a:lnTo>
                      <a:pt x="304" y="61"/>
                    </a:lnTo>
                    <a:lnTo>
                      <a:pt x="235" y="90"/>
                    </a:lnTo>
                    <a:lnTo>
                      <a:pt x="164" y="120"/>
                    </a:lnTo>
                    <a:lnTo>
                      <a:pt x="118" y="135"/>
                    </a:lnTo>
                    <a:lnTo>
                      <a:pt x="77" y="149"/>
                    </a:lnTo>
                    <a:close/>
                  </a:path>
                </a:pathLst>
              </a:custGeom>
              <a:solidFill>
                <a:srgbClr val="B2B2B2"/>
              </a:solidFill>
              <a:ln w="9525">
                <a:noFill/>
                <a:round/>
                <a:headEnd/>
                <a:tailEnd/>
              </a:ln>
            </p:spPr>
            <p:txBody>
              <a:bodyPr/>
              <a:lstStyle/>
              <a:p>
                <a:pPr eaLnBrk="0" hangingPunct="0"/>
                <a:endParaRPr lang="en-US"/>
              </a:p>
            </p:txBody>
          </p:sp>
          <p:sp>
            <p:nvSpPr>
              <p:cNvPr id="16519" name="Freeform 62"/>
              <p:cNvSpPr>
                <a:spLocks/>
              </p:cNvSpPr>
              <p:nvPr/>
            </p:nvSpPr>
            <p:spPr bwMode="auto">
              <a:xfrm>
                <a:off x="863" y="1881"/>
                <a:ext cx="381" cy="809"/>
              </a:xfrm>
              <a:custGeom>
                <a:avLst/>
                <a:gdLst>
                  <a:gd name="T0" fmla="*/ 249 w 762"/>
                  <a:gd name="T1" fmla="*/ 760 h 1619"/>
                  <a:gd name="T2" fmla="*/ 176 w 762"/>
                  <a:gd name="T3" fmla="*/ 786 h 1619"/>
                  <a:gd name="T4" fmla="*/ 31 w 762"/>
                  <a:gd name="T5" fmla="*/ 655 h 1619"/>
                  <a:gd name="T6" fmla="*/ 24 w 762"/>
                  <a:gd name="T7" fmla="*/ 677 h 1619"/>
                  <a:gd name="T8" fmla="*/ 181 w 762"/>
                  <a:gd name="T9" fmla="*/ 809 h 1619"/>
                  <a:gd name="T10" fmla="*/ 257 w 762"/>
                  <a:gd name="T11" fmla="*/ 769 h 1619"/>
                  <a:gd name="T12" fmla="*/ 361 w 762"/>
                  <a:gd name="T13" fmla="*/ 735 h 1619"/>
                  <a:gd name="T14" fmla="*/ 356 w 762"/>
                  <a:gd name="T15" fmla="*/ 677 h 1619"/>
                  <a:gd name="T16" fmla="*/ 335 w 762"/>
                  <a:gd name="T17" fmla="*/ 613 h 1619"/>
                  <a:gd name="T18" fmla="*/ 345 w 762"/>
                  <a:gd name="T19" fmla="*/ 562 h 1619"/>
                  <a:gd name="T20" fmla="*/ 322 w 762"/>
                  <a:gd name="T21" fmla="*/ 512 h 1619"/>
                  <a:gd name="T22" fmla="*/ 334 w 762"/>
                  <a:gd name="T23" fmla="*/ 453 h 1619"/>
                  <a:gd name="T24" fmla="*/ 342 w 762"/>
                  <a:gd name="T25" fmla="*/ 394 h 1619"/>
                  <a:gd name="T26" fmla="*/ 345 w 762"/>
                  <a:gd name="T27" fmla="*/ 321 h 1619"/>
                  <a:gd name="T28" fmla="*/ 330 w 762"/>
                  <a:gd name="T29" fmla="*/ 258 h 1619"/>
                  <a:gd name="T30" fmla="*/ 322 w 762"/>
                  <a:gd name="T31" fmla="*/ 209 h 1619"/>
                  <a:gd name="T32" fmla="*/ 341 w 762"/>
                  <a:gd name="T33" fmla="*/ 167 h 1619"/>
                  <a:gd name="T34" fmla="*/ 331 w 762"/>
                  <a:gd name="T35" fmla="*/ 96 h 1619"/>
                  <a:gd name="T36" fmla="*/ 378 w 762"/>
                  <a:gd name="T37" fmla="*/ 8 h 1619"/>
                  <a:gd name="T38" fmla="*/ 357 w 762"/>
                  <a:gd name="T39" fmla="*/ 27 h 1619"/>
                  <a:gd name="T40" fmla="*/ 309 w 762"/>
                  <a:gd name="T41" fmla="*/ 107 h 1619"/>
                  <a:gd name="T42" fmla="*/ 239 w 762"/>
                  <a:gd name="T43" fmla="*/ 172 h 1619"/>
                  <a:gd name="T44" fmla="*/ 311 w 762"/>
                  <a:gd name="T45" fmla="*/ 148 h 1619"/>
                  <a:gd name="T46" fmla="*/ 305 w 762"/>
                  <a:gd name="T47" fmla="*/ 195 h 1619"/>
                  <a:gd name="T48" fmla="*/ 271 w 762"/>
                  <a:gd name="T49" fmla="*/ 243 h 1619"/>
                  <a:gd name="T50" fmla="*/ 320 w 762"/>
                  <a:gd name="T51" fmla="*/ 232 h 1619"/>
                  <a:gd name="T52" fmla="*/ 308 w 762"/>
                  <a:gd name="T53" fmla="*/ 269 h 1619"/>
                  <a:gd name="T54" fmla="*/ 305 w 762"/>
                  <a:gd name="T55" fmla="*/ 310 h 1619"/>
                  <a:gd name="T56" fmla="*/ 232 w 762"/>
                  <a:gd name="T57" fmla="*/ 364 h 1619"/>
                  <a:gd name="T58" fmla="*/ 313 w 762"/>
                  <a:gd name="T59" fmla="*/ 327 h 1619"/>
                  <a:gd name="T60" fmla="*/ 342 w 762"/>
                  <a:gd name="T61" fmla="*/ 364 h 1619"/>
                  <a:gd name="T62" fmla="*/ 293 w 762"/>
                  <a:gd name="T63" fmla="*/ 398 h 1619"/>
                  <a:gd name="T64" fmla="*/ 202 w 762"/>
                  <a:gd name="T65" fmla="*/ 442 h 1619"/>
                  <a:gd name="T66" fmla="*/ 305 w 762"/>
                  <a:gd name="T67" fmla="*/ 424 h 1619"/>
                  <a:gd name="T68" fmla="*/ 326 w 762"/>
                  <a:gd name="T69" fmla="*/ 492 h 1619"/>
                  <a:gd name="T70" fmla="*/ 204 w 762"/>
                  <a:gd name="T71" fmla="*/ 525 h 1619"/>
                  <a:gd name="T72" fmla="*/ 271 w 762"/>
                  <a:gd name="T73" fmla="*/ 523 h 1619"/>
                  <a:gd name="T74" fmla="*/ 313 w 762"/>
                  <a:gd name="T75" fmla="*/ 543 h 1619"/>
                  <a:gd name="T76" fmla="*/ 311 w 762"/>
                  <a:gd name="T77" fmla="*/ 584 h 1619"/>
                  <a:gd name="T78" fmla="*/ 195 w 762"/>
                  <a:gd name="T79" fmla="*/ 607 h 1619"/>
                  <a:gd name="T80" fmla="*/ 252 w 762"/>
                  <a:gd name="T81" fmla="*/ 607 h 1619"/>
                  <a:gd name="T82" fmla="*/ 319 w 762"/>
                  <a:gd name="T83" fmla="*/ 596 h 1619"/>
                  <a:gd name="T84" fmla="*/ 261 w 762"/>
                  <a:gd name="T85" fmla="*/ 651 h 1619"/>
                  <a:gd name="T86" fmla="*/ 195 w 762"/>
                  <a:gd name="T87" fmla="*/ 683 h 1619"/>
                  <a:gd name="T88" fmla="*/ 279 w 762"/>
                  <a:gd name="T89" fmla="*/ 653 h 1619"/>
                  <a:gd name="T90" fmla="*/ 328 w 762"/>
                  <a:gd name="T91" fmla="*/ 642 h 1619"/>
                  <a:gd name="T92" fmla="*/ 326 w 762"/>
                  <a:gd name="T93" fmla="*/ 690 h 1619"/>
                  <a:gd name="T94" fmla="*/ 334 w 762"/>
                  <a:gd name="T95" fmla="*/ 73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1619"/>
                  <a:gd name="T146" fmla="*/ 762 w 762"/>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1619">
                    <a:moveTo>
                      <a:pt x="647" y="1465"/>
                    </a:moveTo>
                    <a:lnTo>
                      <a:pt x="615" y="1501"/>
                    </a:lnTo>
                    <a:lnTo>
                      <a:pt x="563" y="1514"/>
                    </a:lnTo>
                    <a:lnTo>
                      <a:pt x="498" y="1521"/>
                    </a:lnTo>
                    <a:lnTo>
                      <a:pt x="427" y="1536"/>
                    </a:lnTo>
                    <a:lnTo>
                      <a:pt x="380" y="1564"/>
                    </a:lnTo>
                    <a:lnTo>
                      <a:pt x="365" y="1579"/>
                    </a:lnTo>
                    <a:lnTo>
                      <a:pt x="351" y="1573"/>
                    </a:lnTo>
                    <a:lnTo>
                      <a:pt x="265" y="1508"/>
                    </a:lnTo>
                    <a:lnTo>
                      <a:pt x="155" y="1421"/>
                    </a:lnTo>
                    <a:lnTo>
                      <a:pt x="118" y="1366"/>
                    </a:lnTo>
                    <a:lnTo>
                      <a:pt x="62" y="1310"/>
                    </a:lnTo>
                    <a:lnTo>
                      <a:pt x="45" y="1266"/>
                    </a:lnTo>
                    <a:lnTo>
                      <a:pt x="0" y="1259"/>
                    </a:lnTo>
                    <a:lnTo>
                      <a:pt x="23" y="1307"/>
                    </a:lnTo>
                    <a:lnTo>
                      <a:pt x="47" y="1354"/>
                    </a:lnTo>
                    <a:lnTo>
                      <a:pt x="118" y="1406"/>
                    </a:lnTo>
                    <a:lnTo>
                      <a:pt x="167" y="1470"/>
                    </a:lnTo>
                    <a:lnTo>
                      <a:pt x="287" y="1545"/>
                    </a:lnTo>
                    <a:lnTo>
                      <a:pt x="361" y="1619"/>
                    </a:lnTo>
                    <a:lnTo>
                      <a:pt x="390" y="1612"/>
                    </a:lnTo>
                    <a:lnTo>
                      <a:pt x="420" y="1575"/>
                    </a:lnTo>
                    <a:lnTo>
                      <a:pt x="461" y="1553"/>
                    </a:lnTo>
                    <a:lnTo>
                      <a:pt x="513" y="1538"/>
                    </a:lnTo>
                    <a:lnTo>
                      <a:pt x="622" y="1529"/>
                    </a:lnTo>
                    <a:lnTo>
                      <a:pt x="655" y="1508"/>
                    </a:lnTo>
                    <a:lnTo>
                      <a:pt x="711" y="1495"/>
                    </a:lnTo>
                    <a:lnTo>
                      <a:pt x="721" y="1470"/>
                    </a:lnTo>
                    <a:lnTo>
                      <a:pt x="703" y="1440"/>
                    </a:lnTo>
                    <a:lnTo>
                      <a:pt x="684" y="1411"/>
                    </a:lnTo>
                    <a:lnTo>
                      <a:pt x="696" y="1374"/>
                    </a:lnTo>
                    <a:lnTo>
                      <a:pt x="711" y="1354"/>
                    </a:lnTo>
                    <a:lnTo>
                      <a:pt x="711" y="1322"/>
                    </a:lnTo>
                    <a:lnTo>
                      <a:pt x="696" y="1273"/>
                    </a:lnTo>
                    <a:lnTo>
                      <a:pt x="689" y="1249"/>
                    </a:lnTo>
                    <a:lnTo>
                      <a:pt x="669" y="1227"/>
                    </a:lnTo>
                    <a:lnTo>
                      <a:pt x="659" y="1201"/>
                    </a:lnTo>
                    <a:lnTo>
                      <a:pt x="669" y="1176"/>
                    </a:lnTo>
                    <a:lnTo>
                      <a:pt x="691" y="1156"/>
                    </a:lnTo>
                    <a:lnTo>
                      <a:pt x="689" y="1124"/>
                    </a:lnTo>
                    <a:lnTo>
                      <a:pt x="677" y="1102"/>
                    </a:lnTo>
                    <a:lnTo>
                      <a:pt x="652" y="1068"/>
                    </a:lnTo>
                    <a:lnTo>
                      <a:pt x="637" y="1050"/>
                    </a:lnTo>
                    <a:lnTo>
                      <a:pt x="644" y="1024"/>
                    </a:lnTo>
                    <a:lnTo>
                      <a:pt x="681" y="1002"/>
                    </a:lnTo>
                    <a:lnTo>
                      <a:pt x="696" y="972"/>
                    </a:lnTo>
                    <a:lnTo>
                      <a:pt x="691" y="948"/>
                    </a:lnTo>
                    <a:lnTo>
                      <a:pt x="667" y="907"/>
                    </a:lnTo>
                    <a:lnTo>
                      <a:pt x="640" y="855"/>
                    </a:lnTo>
                    <a:lnTo>
                      <a:pt x="630" y="818"/>
                    </a:lnTo>
                    <a:lnTo>
                      <a:pt x="644" y="803"/>
                    </a:lnTo>
                    <a:lnTo>
                      <a:pt x="684" y="789"/>
                    </a:lnTo>
                    <a:lnTo>
                      <a:pt x="706" y="774"/>
                    </a:lnTo>
                    <a:lnTo>
                      <a:pt x="711" y="728"/>
                    </a:lnTo>
                    <a:lnTo>
                      <a:pt x="684" y="676"/>
                    </a:lnTo>
                    <a:lnTo>
                      <a:pt x="689" y="642"/>
                    </a:lnTo>
                    <a:lnTo>
                      <a:pt x="699"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40" y="91"/>
                    </a:lnTo>
                    <a:lnTo>
                      <a:pt x="762" y="54"/>
                    </a:lnTo>
                    <a:lnTo>
                      <a:pt x="755" y="17"/>
                    </a:lnTo>
                    <a:lnTo>
                      <a:pt x="736" y="0"/>
                    </a:lnTo>
                    <a:lnTo>
                      <a:pt x="721" y="3"/>
                    </a:lnTo>
                    <a:lnTo>
                      <a:pt x="696" y="32"/>
                    </a:lnTo>
                    <a:lnTo>
                      <a:pt x="714" y="54"/>
                    </a:lnTo>
                    <a:lnTo>
                      <a:pt x="711" y="91"/>
                    </a:lnTo>
                    <a:lnTo>
                      <a:pt x="677" y="155"/>
                    </a:lnTo>
                    <a:lnTo>
                      <a:pt x="632" y="192"/>
                    </a:lnTo>
                    <a:lnTo>
                      <a:pt x="618" y="214"/>
                    </a:lnTo>
                    <a:lnTo>
                      <a:pt x="609" y="242"/>
                    </a:lnTo>
                    <a:lnTo>
                      <a:pt x="603" y="260"/>
                    </a:lnTo>
                    <a:lnTo>
                      <a:pt x="537" y="311"/>
                    </a:lnTo>
                    <a:lnTo>
                      <a:pt x="479" y="345"/>
                    </a:lnTo>
                    <a:lnTo>
                      <a:pt x="470" y="369"/>
                    </a:lnTo>
                    <a:lnTo>
                      <a:pt x="491" y="375"/>
                    </a:lnTo>
                    <a:lnTo>
                      <a:pt x="578" y="311"/>
                    </a:lnTo>
                    <a:lnTo>
                      <a:pt x="622" y="297"/>
                    </a:lnTo>
                    <a:lnTo>
                      <a:pt x="644" y="338"/>
                    </a:lnTo>
                    <a:lnTo>
                      <a:pt x="652" y="356"/>
                    </a:lnTo>
                    <a:lnTo>
                      <a:pt x="630" y="375"/>
                    </a:lnTo>
                    <a:lnTo>
                      <a:pt x="610" y="390"/>
                    </a:lnTo>
                    <a:lnTo>
                      <a:pt x="609" y="415"/>
                    </a:lnTo>
                    <a:lnTo>
                      <a:pt x="615" y="441"/>
                    </a:lnTo>
                    <a:lnTo>
                      <a:pt x="596" y="462"/>
                    </a:lnTo>
                    <a:lnTo>
                      <a:pt x="542"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9" y="620"/>
                    </a:lnTo>
                    <a:lnTo>
                      <a:pt x="572" y="669"/>
                    </a:lnTo>
                    <a:lnTo>
                      <a:pt x="526" y="698"/>
                    </a:lnTo>
                    <a:lnTo>
                      <a:pt x="468" y="713"/>
                    </a:lnTo>
                    <a:lnTo>
                      <a:pt x="464" y="728"/>
                    </a:lnTo>
                    <a:lnTo>
                      <a:pt x="500" y="722"/>
                    </a:lnTo>
                    <a:lnTo>
                      <a:pt x="578" y="698"/>
                    </a:lnTo>
                    <a:lnTo>
                      <a:pt x="609" y="676"/>
                    </a:lnTo>
                    <a:lnTo>
                      <a:pt x="625" y="654"/>
                    </a:lnTo>
                    <a:lnTo>
                      <a:pt x="652" y="650"/>
                    </a:lnTo>
                    <a:lnTo>
                      <a:pt x="652" y="676"/>
                    </a:lnTo>
                    <a:lnTo>
                      <a:pt x="669" y="700"/>
                    </a:lnTo>
                    <a:lnTo>
                      <a:pt x="684" y="728"/>
                    </a:lnTo>
                    <a:lnTo>
                      <a:pt x="674" y="750"/>
                    </a:lnTo>
                    <a:lnTo>
                      <a:pt x="640" y="765"/>
                    </a:lnTo>
                    <a:lnTo>
                      <a:pt x="609" y="774"/>
                    </a:lnTo>
                    <a:lnTo>
                      <a:pt x="585" y="796"/>
                    </a:lnTo>
                    <a:lnTo>
                      <a:pt x="485" y="826"/>
                    </a:lnTo>
                    <a:lnTo>
                      <a:pt x="412" y="852"/>
                    </a:lnTo>
                    <a:lnTo>
                      <a:pt x="383" y="867"/>
                    </a:lnTo>
                    <a:lnTo>
                      <a:pt x="405" y="885"/>
                    </a:lnTo>
                    <a:lnTo>
                      <a:pt x="449" y="874"/>
                    </a:lnTo>
                    <a:lnTo>
                      <a:pt x="537" y="840"/>
                    </a:lnTo>
                    <a:lnTo>
                      <a:pt x="596" y="823"/>
                    </a:lnTo>
                    <a:lnTo>
                      <a:pt x="610" y="848"/>
                    </a:lnTo>
                    <a:lnTo>
                      <a:pt x="625" y="892"/>
                    </a:lnTo>
                    <a:lnTo>
                      <a:pt x="652" y="929"/>
                    </a:lnTo>
                    <a:lnTo>
                      <a:pt x="655" y="957"/>
                    </a:lnTo>
                    <a:lnTo>
                      <a:pt x="652" y="985"/>
                    </a:lnTo>
                    <a:lnTo>
                      <a:pt x="622" y="994"/>
                    </a:lnTo>
                    <a:lnTo>
                      <a:pt x="572" y="1007"/>
                    </a:lnTo>
                    <a:lnTo>
                      <a:pt x="505" y="1037"/>
                    </a:lnTo>
                    <a:lnTo>
                      <a:pt x="409" y="1050"/>
                    </a:lnTo>
                    <a:lnTo>
                      <a:pt x="373" y="1068"/>
                    </a:lnTo>
                    <a:lnTo>
                      <a:pt x="398" y="1080"/>
                    </a:lnTo>
                    <a:lnTo>
                      <a:pt x="483" y="1068"/>
                    </a:lnTo>
                    <a:lnTo>
                      <a:pt x="542"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90" y="1214"/>
                    </a:lnTo>
                    <a:lnTo>
                      <a:pt x="373" y="1236"/>
                    </a:lnTo>
                    <a:lnTo>
                      <a:pt x="395" y="1244"/>
                    </a:lnTo>
                    <a:lnTo>
                      <a:pt x="439" y="1235"/>
                    </a:lnTo>
                    <a:lnTo>
                      <a:pt x="505" y="1214"/>
                    </a:lnTo>
                    <a:lnTo>
                      <a:pt x="542" y="1201"/>
                    </a:lnTo>
                    <a:lnTo>
                      <a:pt x="588" y="1190"/>
                    </a:lnTo>
                    <a:lnTo>
                      <a:pt x="625" y="1192"/>
                    </a:lnTo>
                    <a:lnTo>
                      <a:pt x="637" y="1192"/>
                    </a:lnTo>
                    <a:lnTo>
                      <a:pt x="637" y="1227"/>
                    </a:lnTo>
                    <a:lnTo>
                      <a:pt x="647" y="1244"/>
                    </a:lnTo>
                    <a:lnTo>
                      <a:pt x="581" y="1259"/>
                    </a:lnTo>
                    <a:lnTo>
                      <a:pt x="522" y="1303"/>
                    </a:lnTo>
                    <a:lnTo>
                      <a:pt x="457" y="1325"/>
                    </a:lnTo>
                    <a:lnTo>
                      <a:pt x="412" y="1332"/>
                    </a:lnTo>
                    <a:lnTo>
                      <a:pt x="375" y="1352"/>
                    </a:lnTo>
                    <a:lnTo>
                      <a:pt x="390" y="1366"/>
                    </a:lnTo>
                    <a:lnTo>
                      <a:pt x="427" y="1354"/>
                    </a:lnTo>
                    <a:lnTo>
                      <a:pt x="468" y="1340"/>
                    </a:lnTo>
                    <a:lnTo>
                      <a:pt x="516" y="1332"/>
                    </a:lnTo>
                    <a:lnTo>
                      <a:pt x="557" y="1307"/>
                    </a:lnTo>
                    <a:lnTo>
                      <a:pt x="578" y="1285"/>
                    </a:lnTo>
                    <a:lnTo>
                      <a:pt x="609"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pPr eaLnBrk="0" hangingPunct="0"/>
                <a:endParaRPr lang="en-US"/>
              </a:p>
            </p:txBody>
          </p:sp>
          <p:sp>
            <p:nvSpPr>
              <p:cNvPr id="16520" name="Freeform 63"/>
              <p:cNvSpPr>
                <a:spLocks/>
              </p:cNvSpPr>
              <p:nvPr/>
            </p:nvSpPr>
            <p:spPr bwMode="auto">
              <a:xfrm>
                <a:off x="1065" y="2575"/>
                <a:ext cx="110" cy="36"/>
              </a:xfrm>
              <a:custGeom>
                <a:avLst/>
                <a:gdLst>
                  <a:gd name="T0" fmla="*/ 0 w 220"/>
                  <a:gd name="T1" fmla="*/ 29 h 73"/>
                  <a:gd name="T2" fmla="*/ 44 w 220"/>
                  <a:gd name="T3" fmla="*/ 28 h 73"/>
                  <a:gd name="T4" fmla="*/ 60 w 220"/>
                  <a:gd name="T5" fmla="*/ 18 h 73"/>
                  <a:gd name="T6" fmla="*/ 75 w 220"/>
                  <a:gd name="T7" fmla="*/ 7 h 73"/>
                  <a:gd name="T8" fmla="*/ 103 w 220"/>
                  <a:gd name="T9" fmla="*/ 0 h 73"/>
                  <a:gd name="T10" fmla="*/ 110 w 220"/>
                  <a:gd name="T11" fmla="*/ 7 h 73"/>
                  <a:gd name="T12" fmla="*/ 99 w 220"/>
                  <a:gd name="T13" fmla="*/ 11 h 73"/>
                  <a:gd name="T14" fmla="*/ 79 w 220"/>
                  <a:gd name="T15" fmla="*/ 21 h 73"/>
                  <a:gd name="T16" fmla="*/ 69 w 220"/>
                  <a:gd name="T17" fmla="*/ 28 h 73"/>
                  <a:gd name="T18" fmla="*/ 51 w 220"/>
                  <a:gd name="T19" fmla="*/ 33 h 73"/>
                  <a:gd name="T20" fmla="*/ 24 w 220"/>
                  <a:gd name="T21" fmla="*/ 35 h 73"/>
                  <a:gd name="T22" fmla="*/ 2 w 220"/>
                  <a:gd name="T23" fmla="*/ 36 h 73"/>
                  <a:gd name="T24" fmla="*/ 0 w 220"/>
                  <a:gd name="T25" fmla="*/ 29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
                  <a:gd name="T40" fmla="*/ 0 h 73"/>
                  <a:gd name="T41" fmla="*/ 220 w 220"/>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 h="73">
                    <a:moveTo>
                      <a:pt x="0" y="59"/>
                    </a:moveTo>
                    <a:lnTo>
                      <a:pt x="87" y="56"/>
                    </a:lnTo>
                    <a:lnTo>
                      <a:pt x="121" y="37"/>
                    </a:lnTo>
                    <a:lnTo>
                      <a:pt x="150" y="15"/>
                    </a:lnTo>
                    <a:lnTo>
                      <a:pt x="205" y="0"/>
                    </a:lnTo>
                    <a:lnTo>
                      <a:pt x="220" y="15"/>
                    </a:lnTo>
                    <a:lnTo>
                      <a:pt x="197" y="22"/>
                    </a:lnTo>
                    <a:lnTo>
                      <a:pt x="158" y="43"/>
                    </a:lnTo>
                    <a:lnTo>
                      <a:pt x="138" y="56"/>
                    </a:lnTo>
                    <a:lnTo>
                      <a:pt x="102" y="66"/>
                    </a:lnTo>
                    <a:lnTo>
                      <a:pt x="48" y="71"/>
                    </a:lnTo>
                    <a:lnTo>
                      <a:pt x="4" y="73"/>
                    </a:lnTo>
                    <a:lnTo>
                      <a:pt x="0" y="59"/>
                    </a:lnTo>
                    <a:close/>
                  </a:path>
                </a:pathLst>
              </a:custGeom>
              <a:solidFill>
                <a:srgbClr val="000000"/>
              </a:solidFill>
              <a:ln w="9525">
                <a:noFill/>
                <a:round/>
                <a:headEnd/>
                <a:tailEnd/>
              </a:ln>
            </p:spPr>
            <p:txBody>
              <a:bodyPr/>
              <a:lstStyle/>
              <a:p>
                <a:pPr eaLnBrk="0" hangingPunct="0"/>
                <a:endParaRPr lang="en-US"/>
              </a:p>
            </p:txBody>
          </p:sp>
          <p:sp>
            <p:nvSpPr>
              <p:cNvPr id="16521" name="Freeform 64"/>
              <p:cNvSpPr>
                <a:spLocks/>
              </p:cNvSpPr>
              <p:nvPr/>
            </p:nvSpPr>
            <p:spPr bwMode="auto">
              <a:xfrm>
                <a:off x="897" y="1784"/>
                <a:ext cx="319" cy="174"/>
              </a:xfrm>
              <a:custGeom>
                <a:avLst/>
                <a:gdLst>
                  <a:gd name="T0" fmla="*/ 9 w 640"/>
                  <a:gd name="T1" fmla="*/ 20 h 347"/>
                  <a:gd name="T2" fmla="*/ 48 w 640"/>
                  <a:gd name="T3" fmla="*/ 22 h 347"/>
                  <a:gd name="T4" fmla="*/ 88 w 640"/>
                  <a:gd name="T5" fmla="*/ 23 h 347"/>
                  <a:gd name="T6" fmla="*/ 114 w 640"/>
                  <a:gd name="T7" fmla="*/ 23 h 347"/>
                  <a:gd name="T8" fmla="*/ 134 w 640"/>
                  <a:gd name="T9" fmla="*/ 18 h 347"/>
                  <a:gd name="T10" fmla="*/ 167 w 640"/>
                  <a:gd name="T11" fmla="*/ 9 h 347"/>
                  <a:gd name="T12" fmla="*/ 183 w 640"/>
                  <a:gd name="T13" fmla="*/ 0 h 347"/>
                  <a:gd name="T14" fmla="*/ 205 w 640"/>
                  <a:gd name="T15" fmla="*/ 12 h 347"/>
                  <a:gd name="T16" fmla="*/ 241 w 640"/>
                  <a:gd name="T17" fmla="*/ 37 h 347"/>
                  <a:gd name="T18" fmla="*/ 267 w 640"/>
                  <a:gd name="T19" fmla="*/ 55 h 347"/>
                  <a:gd name="T20" fmla="*/ 299 w 640"/>
                  <a:gd name="T21" fmla="*/ 78 h 347"/>
                  <a:gd name="T22" fmla="*/ 319 w 640"/>
                  <a:gd name="T23" fmla="*/ 96 h 347"/>
                  <a:gd name="T24" fmla="*/ 301 w 640"/>
                  <a:gd name="T25" fmla="*/ 111 h 347"/>
                  <a:gd name="T26" fmla="*/ 282 w 640"/>
                  <a:gd name="T27" fmla="*/ 129 h 347"/>
                  <a:gd name="T28" fmla="*/ 253 w 640"/>
                  <a:gd name="T29" fmla="*/ 141 h 347"/>
                  <a:gd name="T30" fmla="*/ 222 w 640"/>
                  <a:gd name="T31" fmla="*/ 154 h 347"/>
                  <a:gd name="T32" fmla="*/ 194 w 640"/>
                  <a:gd name="T33" fmla="*/ 165 h 347"/>
                  <a:gd name="T34" fmla="*/ 168 w 640"/>
                  <a:gd name="T35" fmla="*/ 169 h 347"/>
                  <a:gd name="T36" fmla="*/ 142 w 640"/>
                  <a:gd name="T37" fmla="*/ 174 h 347"/>
                  <a:gd name="T38" fmla="*/ 108 w 640"/>
                  <a:gd name="T39" fmla="*/ 150 h 347"/>
                  <a:gd name="T40" fmla="*/ 83 w 640"/>
                  <a:gd name="T41" fmla="*/ 130 h 347"/>
                  <a:gd name="T42" fmla="*/ 54 w 640"/>
                  <a:gd name="T43" fmla="*/ 104 h 347"/>
                  <a:gd name="T44" fmla="*/ 29 w 640"/>
                  <a:gd name="T45" fmla="*/ 78 h 347"/>
                  <a:gd name="T46" fmla="*/ 11 w 640"/>
                  <a:gd name="T47" fmla="*/ 60 h 347"/>
                  <a:gd name="T48" fmla="*/ 0 w 640"/>
                  <a:gd name="T49" fmla="*/ 34 h 347"/>
                  <a:gd name="T50" fmla="*/ 9 w 640"/>
                  <a:gd name="T51" fmla="*/ 20 h 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7"/>
                  <a:gd name="T80" fmla="*/ 640 w 640"/>
                  <a:gd name="T81" fmla="*/ 347 h 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7">
                    <a:moveTo>
                      <a:pt x="19" y="39"/>
                    </a:moveTo>
                    <a:lnTo>
                      <a:pt x="96" y="43"/>
                    </a:lnTo>
                    <a:lnTo>
                      <a:pt x="176" y="46"/>
                    </a:lnTo>
                    <a:lnTo>
                      <a:pt x="228" y="46"/>
                    </a:lnTo>
                    <a:lnTo>
                      <a:pt x="269" y="36"/>
                    </a:lnTo>
                    <a:lnTo>
                      <a:pt x="336" y="17"/>
                    </a:lnTo>
                    <a:lnTo>
                      <a:pt x="368" y="0"/>
                    </a:lnTo>
                    <a:lnTo>
                      <a:pt x="412" y="24"/>
                    </a:lnTo>
                    <a:lnTo>
                      <a:pt x="483" y="73"/>
                    </a:lnTo>
                    <a:lnTo>
                      <a:pt x="535" y="109"/>
                    </a:lnTo>
                    <a:lnTo>
                      <a:pt x="600" y="155"/>
                    </a:lnTo>
                    <a:lnTo>
                      <a:pt x="640" y="191"/>
                    </a:lnTo>
                    <a:lnTo>
                      <a:pt x="603" y="222"/>
                    </a:lnTo>
                    <a:lnTo>
                      <a:pt x="566" y="257"/>
                    </a:lnTo>
                    <a:lnTo>
                      <a:pt x="507" y="281"/>
                    </a:lnTo>
                    <a:lnTo>
                      <a:pt x="446" y="307"/>
                    </a:lnTo>
                    <a:lnTo>
                      <a:pt x="390" y="329"/>
                    </a:lnTo>
                    <a:lnTo>
                      <a:pt x="338"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pPr eaLnBrk="0" hangingPunct="0"/>
                <a:endParaRPr lang="en-US"/>
              </a:p>
            </p:txBody>
          </p:sp>
          <p:sp>
            <p:nvSpPr>
              <p:cNvPr id="16522" name="Freeform 65"/>
              <p:cNvSpPr>
                <a:spLocks/>
              </p:cNvSpPr>
              <p:nvPr/>
            </p:nvSpPr>
            <p:spPr bwMode="auto">
              <a:xfrm>
                <a:off x="888" y="1779"/>
                <a:ext cx="346" cy="202"/>
              </a:xfrm>
              <a:custGeom>
                <a:avLst/>
                <a:gdLst>
                  <a:gd name="T0" fmla="*/ 170 w 692"/>
                  <a:gd name="T1" fmla="*/ 173 h 404"/>
                  <a:gd name="T2" fmla="*/ 224 w 692"/>
                  <a:gd name="T3" fmla="*/ 158 h 404"/>
                  <a:gd name="T4" fmla="*/ 269 w 692"/>
                  <a:gd name="T5" fmla="*/ 139 h 404"/>
                  <a:gd name="T6" fmla="*/ 301 w 692"/>
                  <a:gd name="T7" fmla="*/ 116 h 404"/>
                  <a:gd name="T8" fmla="*/ 313 w 692"/>
                  <a:gd name="T9" fmla="*/ 103 h 404"/>
                  <a:gd name="T10" fmla="*/ 267 w 692"/>
                  <a:gd name="T11" fmla="*/ 61 h 404"/>
                  <a:gd name="T12" fmla="*/ 230 w 692"/>
                  <a:gd name="T13" fmla="*/ 39 h 404"/>
                  <a:gd name="T14" fmla="*/ 194 w 692"/>
                  <a:gd name="T15" fmla="*/ 17 h 404"/>
                  <a:gd name="T16" fmla="*/ 188 w 692"/>
                  <a:gd name="T17" fmla="*/ 17 h 404"/>
                  <a:gd name="T18" fmla="*/ 166 w 692"/>
                  <a:gd name="T19" fmla="*/ 25 h 404"/>
                  <a:gd name="T20" fmla="*/ 136 w 692"/>
                  <a:gd name="T21" fmla="*/ 33 h 404"/>
                  <a:gd name="T22" fmla="*/ 83 w 692"/>
                  <a:gd name="T23" fmla="*/ 37 h 404"/>
                  <a:gd name="T24" fmla="*/ 32 w 692"/>
                  <a:gd name="T25" fmla="*/ 36 h 404"/>
                  <a:gd name="T26" fmla="*/ 19 w 692"/>
                  <a:gd name="T27" fmla="*/ 37 h 404"/>
                  <a:gd name="T28" fmla="*/ 19 w 692"/>
                  <a:gd name="T29" fmla="*/ 47 h 404"/>
                  <a:gd name="T30" fmla="*/ 29 w 692"/>
                  <a:gd name="T31" fmla="*/ 61 h 404"/>
                  <a:gd name="T32" fmla="*/ 50 w 692"/>
                  <a:gd name="T33" fmla="*/ 88 h 404"/>
                  <a:gd name="T34" fmla="*/ 77 w 692"/>
                  <a:gd name="T35" fmla="*/ 110 h 404"/>
                  <a:gd name="T36" fmla="*/ 110 w 692"/>
                  <a:gd name="T37" fmla="*/ 142 h 404"/>
                  <a:gd name="T38" fmla="*/ 142 w 692"/>
                  <a:gd name="T39" fmla="*/ 165 h 404"/>
                  <a:gd name="T40" fmla="*/ 162 w 692"/>
                  <a:gd name="T41" fmla="*/ 179 h 404"/>
                  <a:gd name="T42" fmla="*/ 168 w 692"/>
                  <a:gd name="T43" fmla="*/ 194 h 404"/>
                  <a:gd name="T44" fmla="*/ 161 w 692"/>
                  <a:gd name="T45" fmla="*/ 202 h 404"/>
                  <a:gd name="T46" fmla="*/ 150 w 692"/>
                  <a:gd name="T47" fmla="*/ 198 h 404"/>
                  <a:gd name="T48" fmla="*/ 117 w 692"/>
                  <a:gd name="T49" fmla="*/ 168 h 404"/>
                  <a:gd name="T50" fmla="*/ 77 w 692"/>
                  <a:gd name="T51" fmla="*/ 135 h 404"/>
                  <a:gd name="T52" fmla="*/ 47 w 692"/>
                  <a:gd name="T53" fmla="*/ 110 h 404"/>
                  <a:gd name="T54" fmla="*/ 28 w 692"/>
                  <a:gd name="T55" fmla="*/ 88 h 404"/>
                  <a:gd name="T56" fmla="*/ 11 w 692"/>
                  <a:gd name="T57" fmla="*/ 65 h 404"/>
                  <a:gd name="T58" fmla="*/ 3 w 692"/>
                  <a:gd name="T59" fmla="*/ 50 h 404"/>
                  <a:gd name="T60" fmla="*/ 0 w 692"/>
                  <a:gd name="T61" fmla="*/ 33 h 404"/>
                  <a:gd name="T62" fmla="*/ 5 w 692"/>
                  <a:gd name="T63" fmla="*/ 22 h 404"/>
                  <a:gd name="T64" fmla="*/ 17 w 692"/>
                  <a:gd name="T65" fmla="*/ 17 h 404"/>
                  <a:gd name="T66" fmla="*/ 39 w 692"/>
                  <a:gd name="T67" fmla="*/ 19 h 404"/>
                  <a:gd name="T68" fmla="*/ 81 w 692"/>
                  <a:gd name="T69" fmla="*/ 25 h 404"/>
                  <a:gd name="T70" fmla="*/ 116 w 692"/>
                  <a:gd name="T71" fmla="*/ 25 h 404"/>
                  <a:gd name="T72" fmla="*/ 142 w 692"/>
                  <a:gd name="T73" fmla="*/ 17 h 404"/>
                  <a:gd name="T74" fmla="*/ 172 w 692"/>
                  <a:gd name="T75" fmla="*/ 11 h 404"/>
                  <a:gd name="T76" fmla="*/ 183 w 692"/>
                  <a:gd name="T77" fmla="*/ 0 h 404"/>
                  <a:gd name="T78" fmla="*/ 197 w 692"/>
                  <a:gd name="T79" fmla="*/ 0 h 404"/>
                  <a:gd name="T80" fmla="*/ 228 w 692"/>
                  <a:gd name="T81" fmla="*/ 19 h 404"/>
                  <a:gd name="T82" fmla="*/ 261 w 692"/>
                  <a:gd name="T83" fmla="*/ 44 h 404"/>
                  <a:gd name="T84" fmla="*/ 297 w 692"/>
                  <a:gd name="T85" fmla="*/ 66 h 404"/>
                  <a:gd name="T86" fmla="*/ 317 w 692"/>
                  <a:gd name="T87" fmla="*/ 81 h 404"/>
                  <a:gd name="T88" fmla="*/ 337 w 692"/>
                  <a:gd name="T89" fmla="*/ 94 h 404"/>
                  <a:gd name="T90" fmla="*/ 346 w 692"/>
                  <a:gd name="T91" fmla="*/ 99 h 404"/>
                  <a:gd name="T92" fmla="*/ 341 w 692"/>
                  <a:gd name="T93" fmla="*/ 109 h 404"/>
                  <a:gd name="T94" fmla="*/ 326 w 692"/>
                  <a:gd name="T95" fmla="*/ 117 h 404"/>
                  <a:gd name="T96" fmla="*/ 309 w 692"/>
                  <a:gd name="T97" fmla="*/ 133 h 404"/>
                  <a:gd name="T98" fmla="*/ 293 w 692"/>
                  <a:gd name="T99" fmla="*/ 139 h 404"/>
                  <a:gd name="T100" fmla="*/ 264 w 692"/>
                  <a:gd name="T101" fmla="*/ 151 h 404"/>
                  <a:gd name="T102" fmla="*/ 242 w 692"/>
                  <a:gd name="T103" fmla="*/ 161 h 404"/>
                  <a:gd name="T104" fmla="*/ 219 w 692"/>
                  <a:gd name="T105" fmla="*/ 175 h 404"/>
                  <a:gd name="T106" fmla="*/ 194 w 692"/>
                  <a:gd name="T107" fmla="*/ 179 h 404"/>
                  <a:gd name="T108" fmla="*/ 175 w 692"/>
                  <a:gd name="T109" fmla="*/ 181 h 404"/>
                  <a:gd name="T110" fmla="*/ 170 w 692"/>
                  <a:gd name="T111" fmla="*/ 173 h 40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2"/>
                  <a:gd name="T169" fmla="*/ 0 h 404"/>
                  <a:gd name="T170" fmla="*/ 692 w 692"/>
                  <a:gd name="T171" fmla="*/ 404 h 40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2" h="404">
                    <a:moveTo>
                      <a:pt x="339" y="346"/>
                    </a:moveTo>
                    <a:lnTo>
                      <a:pt x="448" y="315"/>
                    </a:lnTo>
                    <a:lnTo>
                      <a:pt x="537" y="277"/>
                    </a:lnTo>
                    <a:lnTo>
                      <a:pt x="601" y="232"/>
                    </a:lnTo>
                    <a:lnTo>
                      <a:pt x="626" y="206"/>
                    </a:lnTo>
                    <a:lnTo>
                      <a:pt x="534" y="123"/>
                    </a:lnTo>
                    <a:lnTo>
                      <a:pt x="460" y="78"/>
                    </a:lnTo>
                    <a:lnTo>
                      <a:pt x="389" y="34"/>
                    </a:lnTo>
                    <a:lnTo>
                      <a:pt x="376" y="34"/>
                    </a:lnTo>
                    <a:lnTo>
                      <a:pt x="331" y="49"/>
                    </a:lnTo>
                    <a:lnTo>
                      <a:pt x="272" y="65"/>
                    </a:lnTo>
                    <a:lnTo>
                      <a:pt x="166" y="73"/>
                    </a:lnTo>
                    <a:lnTo>
                      <a:pt x="64" y="71"/>
                    </a:lnTo>
                    <a:lnTo>
                      <a:pt x="37" y="73"/>
                    </a:lnTo>
                    <a:lnTo>
                      <a:pt x="37" y="93"/>
                    </a:lnTo>
                    <a:lnTo>
                      <a:pt x="58" y="123"/>
                    </a:lnTo>
                    <a:lnTo>
                      <a:pt x="101" y="176"/>
                    </a:lnTo>
                    <a:lnTo>
                      <a:pt x="154" y="220"/>
                    </a:lnTo>
                    <a:lnTo>
                      <a:pt x="220" y="284"/>
                    </a:lnTo>
                    <a:lnTo>
                      <a:pt x="284" y="330"/>
                    </a:lnTo>
                    <a:lnTo>
                      <a:pt x="324" y="358"/>
                    </a:lnTo>
                    <a:lnTo>
                      <a:pt x="336" y="387"/>
                    </a:lnTo>
                    <a:lnTo>
                      <a:pt x="321" y="404"/>
                    </a:lnTo>
                    <a:lnTo>
                      <a:pt x="299" y="395"/>
                    </a:lnTo>
                    <a:lnTo>
                      <a:pt x="235" y="336"/>
                    </a:lnTo>
                    <a:lnTo>
                      <a:pt x="154" y="269"/>
                    </a:lnTo>
                    <a:lnTo>
                      <a:pt x="95" y="220"/>
                    </a:lnTo>
                    <a:lnTo>
                      <a:pt x="56" y="176"/>
                    </a:lnTo>
                    <a:lnTo>
                      <a:pt x="21" y="130"/>
                    </a:lnTo>
                    <a:lnTo>
                      <a:pt x="6" y="99"/>
                    </a:lnTo>
                    <a:lnTo>
                      <a:pt x="0" y="65"/>
                    </a:lnTo>
                    <a:lnTo>
                      <a:pt x="9" y="43"/>
                    </a:lnTo>
                    <a:lnTo>
                      <a:pt x="34" y="34"/>
                    </a:lnTo>
                    <a:lnTo>
                      <a:pt x="78" y="37"/>
                    </a:lnTo>
                    <a:lnTo>
                      <a:pt x="161" y="49"/>
                    </a:lnTo>
                    <a:lnTo>
                      <a:pt x="232" y="49"/>
                    </a:lnTo>
                    <a:lnTo>
                      <a:pt x="284" y="34"/>
                    </a:lnTo>
                    <a:lnTo>
                      <a:pt x="343" y="22"/>
                    </a:lnTo>
                    <a:lnTo>
                      <a:pt x="367" y="0"/>
                    </a:lnTo>
                    <a:lnTo>
                      <a:pt x="395" y="0"/>
                    </a:lnTo>
                    <a:lnTo>
                      <a:pt x="456" y="37"/>
                    </a:lnTo>
                    <a:lnTo>
                      <a:pt x="522" y="87"/>
                    </a:lnTo>
                    <a:lnTo>
                      <a:pt x="593" y="132"/>
                    </a:lnTo>
                    <a:lnTo>
                      <a:pt x="633" y="161"/>
                    </a:lnTo>
                    <a:lnTo>
                      <a:pt x="674" y="188"/>
                    </a:lnTo>
                    <a:lnTo>
                      <a:pt x="692" y="198"/>
                    </a:lnTo>
                    <a:lnTo>
                      <a:pt x="682" y="218"/>
                    </a:lnTo>
                    <a:lnTo>
                      <a:pt x="652" y="235"/>
                    </a:lnTo>
                    <a:lnTo>
                      <a:pt x="618" y="265"/>
                    </a:lnTo>
                    <a:lnTo>
                      <a:pt x="586" y="277"/>
                    </a:lnTo>
                    <a:lnTo>
                      <a:pt x="527" y="302"/>
                    </a:lnTo>
                    <a:lnTo>
                      <a:pt x="485" y="321"/>
                    </a:lnTo>
                    <a:lnTo>
                      <a:pt x="439" y="350"/>
                    </a:lnTo>
                    <a:lnTo>
                      <a:pt x="389" y="358"/>
                    </a:lnTo>
                    <a:lnTo>
                      <a:pt x="351" y="361"/>
                    </a:lnTo>
                    <a:lnTo>
                      <a:pt x="339" y="346"/>
                    </a:lnTo>
                    <a:close/>
                  </a:path>
                </a:pathLst>
              </a:custGeom>
              <a:solidFill>
                <a:srgbClr val="000000"/>
              </a:solidFill>
              <a:ln w="9525">
                <a:noFill/>
                <a:round/>
                <a:headEnd/>
                <a:tailEnd/>
              </a:ln>
            </p:spPr>
            <p:txBody>
              <a:bodyPr/>
              <a:lstStyle/>
              <a:p>
                <a:pPr eaLnBrk="0" hangingPunct="0"/>
                <a:endParaRPr lang="en-US"/>
              </a:p>
            </p:txBody>
          </p:sp>
          <p:sp>
            <p:nvSpPr>
              <p:cNvPr id="16523" name="Freeform 66"/>
              <p:cNvSpPr>
                <a:spLocks/>
              </p:cNvSpPr>
              <p:nvPr/>
            </p:nvSpPr>
            <p:spPr bwMode="auto">
              <a:xfrm>
                <a:off x="1084" y="1932"/>
                <a:ext cx="109" cy="70"/>
              </a:xfrm>
              <a:custGeom>
                <a:avLst/>
                <a:gdLst>
                  <a:gd name="T0" fmla="*/ 92 w 218"/>
                  <a:gd name="T1" fmla="*/ 8 h 139"/>
                  <a:gd name="T2" fmla="*/ 69 w 218"/>
                  <a:gd name="T3" fmla="*/ 27 h 139"/>
                  <a:gd name="T4" fmla="*/ 48 w 218"/>
                  <a:gd name="T5" fmla="*/ 44 h 139"/>
                  <a:gd name="T6" fmla="*/ 17 w 218"/>
                  <a:gd name="T7" fmla="*/ 55 h 139"/>
                  <a:gd name="T8" fmla="*/ 0 w 218"/>
                  <a:gd name="T9" fmla="*/ 60 h 139"/>
                  <a:gd name="T10" fmla="*/ 14 w 218"/>
                  <a:gd name="T11" fmla="*/ 70 h 139"/>
                  <a:gd name="T12" fmla="*/ 36 w 218"/>
                  <a:gd name="T13" fmla="*/ 66 h 139"/>
                  <a:gd name="T14" fmla="*/ 70 w 218"/>
                  <a:gd name="T15" fmla="*/ 44 h 139"/>
                  <a:gd name="T16" fmla="*/ 109 w 218"/>
                  <a:gd name="T17" fmla="*/ 0 h 139"/>
                  <a:gd name="T18" fmla="*/ 92 w 218"/>
                  <a:gd name="T19" fmla="*/ 8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
                  <a:gd name="T31" fmla="*/ 0 h 139"/>
                  <a:gd name="T32" fmla="*/ 218 w 218"/>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 h="139">
                    <a:moveTo>
                      <a:pt x="184" y="16"/>
                    </a:moveTo>
                    <a:lnTo>
                      <a:pt x="138" y="53"/>
                    </a:lnTo>
                    <a:lnTo>
                      <a:pt x="95" y="87"/>
                    </a:lnTo>
                    <a:lnTo>
                      <a:pt x="34" y="109"/>
                    </a:lnTo>
                    <a:lnTo>
                      <a:pt x="0" y="120"/>
                    </a:lnTo>
                    <a:lnTo>
                      <a:pt x="27" y="139"/>
                    </a:lnTo>
                    <a:lnTo>
                      <a:pt x="71" y="132"/>
                    </a:lnTo>
                    <a:lnTo>
                      <a:pt x="139" y="87"/>
                    </a:lnTo>
                    <a:lnTo>
                      <a:pt x="218" y="0"/>
                    </a:lnTo>
                    <a:lnTo>
                      <a:pt x="184" y="16"/>
                    </a:lnTo>
                    <a:close/>
                  </a:path>
                </a:pathLst>
              </a:custGeom>
              <a:solidFill>
                <a:srgbClr val="000000"/>
              </a:solidFill>
              <a:ln w="9525">
                <a:noFill/>
                <a:round/>
                <a:headEnd/>
                <a:tailEnd/>
              </a:ln>
            </p:spPr>
            <p:txBody>
              <a:bodyPr/>
              <a:lstStyle/>
              <a:p>
                <a:pPr eaLnBrk="0" hangingPunct="0"/>
                <a:endParaRPr lang="en-US"/>
              </a:p>
            </p:txBody>
          </p:sp>
        </p:grpSp>
      </p:grpSp>
      <p:grpSp>
        <p:nvGrpSpPr>
          <p:cNvPr id="16391" name="Group 67"/>
          <p:cNvGrpSpPr>
            <a:grpSpLocks/>
          </p:cNvGrpSpPr>
          <p:nvPr/>
        </p:nvGrpSpPr>
        <p:grpSpPr bwMode="auto">
          <a:xfrm>
            <a:off x="3451225" y="2819401"/>
            <a:ext cx="514350" cy="1116013"/>
            <a:chOff x="1214" y="1987"/>
            <a:chExt cx="324" cy="492"/>
          </a:xfrm>
        </p:grpSpPr>
        <p:sp>
          <p:nvSpPr>
            <p:cNvPr id="16502" name="Freeform 68"/>
            <p:cNvSpPr>
              <a:spLocks/>
            </p:cNvSpPr>
            <p:nvPr/>
          </p:nvSpPr>
          <p:spPr bwMode="auto">
            <a:xfrm>
              <a:off x="1327" y="1987"/>
              <a:ext cx="145" cy="199"/>
            </a:xfrm>
            <a:custGeom>
              <a:avLst/>
              <a:gdLst>
                <a:gd name="T0" fmla="*/ 11 w 290"/>
                <a:gd name="T1" fmla="*/ 51 h 398"/>
                <a:gd name="T2" fmla="*/ 22 w 290"/>
                <a:gd name="T3" fmla="*/ 31 h 398"/>
                <a:gd name="T4" fmla="*/ 43 w 290"/>
                <a:gd name="T5" fmla="*/ 9 h 398"/>
                <a:gd name="T6" fmla="*/ 65 w 290"/>
                <a:gd name="T7" fmla="*/ 1 h 398"/>
                <a:gd name="T8" fmla="*/ 83 w 290"/>
                <a:gd name="T9" fmla="*/ 0 h 398"/>
                <a:gd name="T10" fmla="*/ 104 w 290"/>
                <a:gd name="T11" fmla="*/ 12 h 398"/>
                <a:gd name="T12" fmla="*/ 117 w 290"/>
                <a:gd name="T13" fmla="*/ 38 h 398"/>
                <a:gd name="T14" fmla="*/ 124 w 290"/>
                <a:gd name="T15" fmla="*/ 59 h 398"/>
                <a:gd name="T16" fmla="*/ 122 w 290"/>
                <a:gd name="T17" fmla="*/ 81 h 398"/>
                <a:gd name="T18" fmla="*/ 117 w 290"/>
                <a:gd name="T19" fmla="*/ 107 h 398"/>
                <a:gd name="T20" fmla="*/ 111 w 290"/>
                <a:gd name="T21" fmla="*/ 132 h 398"/>
                <a:gd name="T22" fmla="*/ 111 w 290"/>
                <a:gd name="T23" fmla="*/ 137 h 398"/>
                <a:gd name="T24" fmla="*/ 121 w 290"/>
                <a:gd name="T25" fmla="*/ 162 h 398"/>
                <a:gd name="T26" fmla="*/ 140 w 290"/>
                <a:gd name="T27" fmla="*/ 184 h 398"/>
                <a:gd name="T28" fmla="*/ 145 w 290"/>
                <a:gd name="T29" fmla="*/ 190 h 398"/>
                <a:gd name="T30" fmla="*/ 140 w 290"/>
                <a:gd name="T31" fmla="*/ 198 h 398"/>
                <a:gd name="T32" fmla="*/ 130 w 290"/>
                <a:gd name="T33" fmla="*/ 199 h 398"/>
                <a:gd name="T34" fmla="*/ 112 w 290"/>
                <a:gd name="T35" fmla="*/ 169 h 398"/>
                <a:gd name="T36" fmla="*/ 103 w 290"/>
                <a:gd name="T37" fmla="*/ 149 h 398"/>
                <a:gd name="T38" fmla="*/ 92 w 290"/>
                <a:gd name="T39" fmla="*/ 166 h 398"/>
                <a:gd name="T40" fmla="*/ 83 w 290"/>
                <a:gd name="T41" fmla="*/ 179 h 398"/>
                <a:gd name="T42" fmla="*/ 62 w 290"/>
                <a:gd name="T43" fmla="*/ 192 h 398"/>
                <a:gd name="T44" fmla="*/ 46 w 290"/>
                <a:gd name="T45" fmla="*/ 196 h 398"/>
                <a:gd name="T46" fmla="*/ 18 w 290"/>
                <a:gd name="T47" fmla="*/ 189 h 398"/>
                <a:gd name="T48" fmla="*/ 4 w 290"/>
                <a:gd name="T49" fmla="*/ 156 h 398"/>
                <a:gd name="T50" fmla="*/ 0 w 290"/>
                <a:gd name="T51" fmla="*/ 110 h 398"/>
                <a:gd name="T52" fmla="*/ 2 w 290"/>
                <a:gd name="T53" fmla="*/ 66 h 398"/>
                <a:gd name="T54" fmla="*/ 11 w 290"/>
                <a:gd name="T55" fmla="*/ 51 h 3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90"/>
                <a:gd name="T85" fmla="*/ 0 h 398"/>
                <a:gd name="T86" fmla="*/ 290 w 290"/>
                <a:gd name="T87" fmla="*/ 398 h 3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90" h="398">
                  <a:moveTo>
                    <a:pt x="22" y="103"/>
                  </a:moveTo>
                  <a:lnTo>
                    <a:pt x="45" y="62"/>
                  </a:lnTo>
                  <a:lnTo>
                    <a:pt x="86" y="17"/>
                  </a:lnTo>
                  <a:lnTo>
                    <a:pt x="129" y="2"/>
                  </a:lnTo>
                  <a:lnTo>
                    <a:pt x="166" y="0"/>
                  </a:lnTo>
                  <a:lnTo>
                    <a:pt x="208" y="23"/>
                  </a:lnTo>
                  <a:lnTo>
                    <a:pt x="235" y="75"/>
                  </a:lnTo>
                  <a:lnTo>
                    <a:pt x="249" y="118"/>
                  </a:lnTo>
                  <a:lnTo>
                    <a:pt x="245" y="162"/>
                  </a:lnTo>
                  <a:lnTo>
                    <a:pt x="235" y="215"/>
                  </a:lnTo>
                  <a:lnTo>
                    <a:pt x="223" y="263"/>
                  </a:lnTo>
                  <a:lnTo>
                    <a:pt x="223" y="274"/>
                  </a:lnTo>
                  <a:lnTo>
                    <a:pt x="242" y="323"/>
                  </a:lnTo>
                  <a:lnTo>
                    <a:pt x="280" y="367"/>
                  </a:lnTo>
                  <a:lnTo>
                    <a:pt x="290" y="380"/>
                  </a:lnTo>
                  <a:lnTo>
                    <a:pt x="279" y="395"/>
                  </a:lnTo>
                  <a:lnTo>
                    <a:pt x="260" y="398"/>
                  </a:lnTo>
                  <a:lnTo>
                    <a:pt x="224" y="338"/>
                  </a:lnTo>
                  <a:lnTo>
                    <a:pt x="207" y="298"/>
                  </a:lnTo>
                  <a:lnTo>
                    <a:pt x="185" y="331"/>
                  </a:lnTo>
                  <a:lnTo>
                    <a:pt x="167" y="358"/>
                  </a:lnTo>
                  <a:lnTo>
                    <a:pt x="125" y="384"/>
                  </a:lnTo>
                  <a:lnTo>
                    <a:pt x="93" y="391"/>
                  </a:lnTo>
                  <a:lnTo>
                    <a:pt x="37" y="378"/>
                  </a:lnTo>
                  <a:lnTo>
                    <a:pt x="8" y="312"/>
                  </a:lnTo>
                  <a:lnTo>
                    <a:pt x="0" y="220"/>
                  </a:lnTo>
                  <a:lnTo>
                    <a:pt x="4" y="131"/>
                  </a:lnTo>
                  <a:lnTo>
                    <a:pt x="22" y="103"/>
                  </a:lnTo>
                  <a:close/>
                </a:path>
              </a:pathLst>
            </a:custGeom>
            <a:solidFill>
              <a:schemeClr val="tx1"/>
            </a:solidFill>
            <a:ln w="9525">
              <a:noFill/>
              <a:round/>
              <a:headEnd/>
              <a:tailEnd/>
            </a:ln>
          </p:spPr>
          <p:txBody>
            <a:bodyPr/>
            <a:lstStyle/>
            <a:p>
              <a:pPr eaLnBrk="0" hangingPunct="0"/>
              <a:endParaRPr lang="en-US"/>
            </a:p>
          </p:txBody>
        </p:sp>
        <p:sp>
          <p:nvSpPr>
            <p:cNvPr id="16503" name="Freeform 69"/>
            <p:cNvSpPr>
              <a:spLocks/>
            </p:cNvSpPr>
            <p:nvPr/>
          </p:nvSpPr>
          <p:spPr bwMode="auto">
            <a:xfrm>
              <a:off x="1214" y="2205"/>
              <a:ext cx="277" cy="274"/>
            </a:xfrm>
            <a:custGeom>
              <a:avLst/>
              <a:gdLst>
                <a:gd name="T0" fmla="*/ 85 w 553"/>
                <a:gd name="T1" fmla="*/ 11 h 548"/>
                <a:gd name="T2" fmla="*/ 111 w 553"/>
                <a:gd name="T3" fmla="*/ 2 h 548"/>
                <a:gd name="T4" fmla="*/ 129 w 553"/>
                <a:gd name="T5" fmla="*/ 0 h 548"/>
                <a:gd name="T6" fmla="*/ 144 w 553"/>
                <a:gd name="T7" fmla="*/ 2 h 548"/>
                <a:gd name="T8" fmla="*/ 152 w 553"/>
                <a:gd name="T9" fmla="*/ 9 h 548"/>
                <a:gd name="T10" fmla="*/ 148 w 553"/>
                <a:gd name="T11" fmla="*/ 28 h 548"/>
                <a:gd name="T12" fmla="*/ 122 w 553"/>
                <a:gd name="T13" fmla="*/ 39 h 548"/>
                <a:gd name="T14" fmla="*/ 95 w 553"/>
                <a:gd name="T15" fmla="*/ 39 h 548"/>
                <a:gd name="T16" fmla="*/ 66 w 553"/>
                <a:gd name="T17" fmla="*/ 43 h 548"/>
                <a:gd name="T18" fmla="*/ 44 w 553"/>
                <a:gd name="T19" fmla="*/ 53 h 548"/>
                <a:gd name="T20" fmla="*/ 23 w 553"/>
                <a:gd name="T21" fmla="*/ 68 h 548"/>
                <a:gd name="T22" fmla="*/ 22 w 553"/>
                <a:gd name="T23" fmla="*/ 90 h 548"/>
                <a:gd name="T24" fmla="*/ 30 w 553"/>
                <a:gd name="T25" fmla="*/ 112 h 548"/>
                <a:gd name="T26" fmla="*/ 51 w 553"/>
                <a:gd name="T27" fmla="*/ 131 h 548"/>
                <a:gd name="T28" fmla="*/ 84 w 553"/>
                <a:gd name="T29" fmla="*/ 145 h 548"/>
                <a:gd name="T30" fmla="*/ 129 w 553"/>
                <a:gd name="T31" fmla="*/ 161 h 548"/>
                <a:gd name="T32" fmla="*/ 174 w 553"/>
                <a:gd name="T33" fmla="*/ 174 h 548"/>
                <a:gd name="T34" fmla="*/ 203 w 553"/>
                <a:gd name="T35" fmla="*/ 186 h 548"/>
                <a:gd name="T36" fmla="*/ 217 w 553"/>
                <a:gd name="T37" fmla="*/ 190 h 548"/>
                <a:gd name="T38" fmla="*/ 213 w 553"/>
                <a:gd name="T39" fmla="*/ 207 h 548"/>
                <a:gd name="T40" fmla="*/ 217 w 553"/>
                <a:gd name="T41" fmla="*/ 231 h 548"/>
                <a:gd name="T42" fmla="*/ 243 w 553"/>
                <a:gd name="T43" fmla="*/ 242 h 548"/>
                <a:gd name="T44" fmla="*/ 276 w 553"/>
                <a:gd name="T45" fmla="*/ 256 h 548"/>
                <a:gd name="T46" fmla="*/ 277 w 553"/>
                <a:gd name="T47" fmla="*/ 274 h 548"/>
                <a:gd name="T48" fmla="*/ 243 w 553"/>
                <a:gd name="T49" fmla="*/ 259 h 548"/>
                <a:gd name="T50" fmla="*/ 203 w 553"/>
                <a:gd name="T51" fmla="*/ 242 h 548"/>
                <a:gd name="T52" fmla="*/ 194 w 553"/>
                <a:gd name="T53" fmla="*/ 223 h 548"/>
                <a:gd name="T54" fmla="*/ 194 w 553"/>
                <a:gd name="T55" fmla="*/ 201 h 548"/>
                <a:gd name="T56" fmla="*/ 174 w 553"/>
                <a:gd name="T57" fmla="*/ 190 h 548"/>
                <a:gd name="T58" fmla="*/ 121 w 553"/>
                <a:gd name="T59" fmla="*/ 175 h 548"/>
                <a:gd name="T60" fmla="*/ 82 w 553"/>
                <a:gd name="T61" fmla="*/ 161 h 548"/>
                <a:gd name="T62" fmla="*/ 38 w 553"/>
                <a:gd name="T63" fmla="*/ 141 h 548"/>
                <a:gd name="T64" fmla="*/ 7 w 553"/>
                <a:gd name="T65" fmla="*/ 119 h 548"/>
                <a:gd name="T66" fmla="*/ 1 w 553"/>
                <a:gd name="T67" fmla="*/ 99 h 548"/>
                <a:gd name="T68" fmla="*/ 0 w 553"/>
                <a:gd name="T69" fmla="*/ 82 h 548"/>
                <a:gd name="T70" fmla="*/ 1 w 553"/>
                <a:gd name="T71" fmla="*/ 58 h 548"/>
                <a:gd name="T72" fmla="*/ 19 w 553"/>
                <a:gd name="T73" fmla="*/ 40 h 548"/>
                <a:gd name="T74" fmla="*/ 47 w 553"/>
                <a:gd name="T75" fmla="*/ 28 h 548"/>
                <a:gd name="T76" fmla="*/ 70 w 553"/>
                <a:gd name="T77" fmla="*/ 17 h 548"/>
                <a:gd name="T78" fmla="*/ 85 w 553"/>
                <a:gd name="T79" fmla="*/ 11 h 5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53"/>
                <a:gd name="T121" fmla="*/ 0 h 548"/>
                <a:gd name="T122" fmla="*/ 553 w 553"/>
                <a:gd name="T123" fmla="*/ 548 h 5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53" h="548">
                  <a:moveTo>
                    <a:pt x="170" y="22"/>
                  </a:moveTo>
                  <a:lnTo>
                    <a:pt x="222" y="4"/>
                  </a:lnTo>
                  <a:lnTo>
                    <a:pt x="258" y="0"/>
                  </a:lnTo>
                  <a:lnTo>
                    <a:pt x="288" y="4"/>
                  </a:lnTo>
                  <a:lnTo>
                    <a:pt x="303" y="19"/>
                  </a:lnTo>
                  <a:lnTo>
                    <a:pt x="295" y="57"/>
                  </a:lnTo>
                  <a:lnTo>
                    <a:pt x="244" y="78"/>
                  </a:lnTo>
                  <a:lnTo>
                    <a:pt x="190" y="78"/>
                  </a:lnTo>
                  <a:lnTo>
                    <a:pt x="131" y="87"/>
                  </a:lnTo>
                  <a:lnTo>
                    <a:pt x="87" y="106"/>
                  </a:lnTo>
                  <a:lnTo>
                    <a:pt x="46" y="136"/>
                  </a:lnTo>
                  <a:lnTo>
                    <a:pt x="43" y="180"/>
                  </a:lnTo>
                  <a:lnTo>
                    <a:pt x="60" y="224"/>
                  </a:lnTo>
                  <a:lnTo>
                    <a:pt x="102" y="261"/>
                  </a:lnTo>
                  <a:lnTo>
                    <a:pt x="168" y="291"/>
                  </a:lnTo>
                  <a:lnTo>
                    <a:pt x="257" y="322"/>
                  </a:lnTo>
                  <a:lnTo>
                    <a:pt x="347" y="348"/>
                  </a:lnTo>
                  <a:lnTo>
                    <a:pt x="406" y="373"/>
                  </a:lnTo>
                  <a:lnTo>
                    <a:pt x="434" y="381"/>
                  </a:lnTo>
                  <a:lnTo>
                    <a:pt x="425" y="415"/>
                  </a:lnTo>
                  <a:lnTo>
                    <a:pt x="434" y="462"/>
                  </a:lnTo>
                  <a:lnTo>
                    <a:pt x="486" y="484"/>
                  </a:lnTo>
                  <a:lnTo>
                    <a:pt x="551" y="512"/>
                  </a:lnTo>
                  <a:lnTo>
                    <a:pt x="553" y="548"/>
                  </a:lnTo>
                  <a:lnTo>
                    <a:pt x="486" y="518"/>
                  </a:lnTo>
                  <a:lnTo>
                    <a:pt x="406" y="484"/>
                  </a:lnTo>
                  <a:lnTo>
                    <a:pt x="388" y="447"/>
                  </a:lnTo>
                  <a:lnTo>
                    <a:pt x="388" y="403"/>
                  </a:lnTo>
                  <a:lnTo>
                    <a:pt x="347" y="381"/>
                  </a:lnTo>
                  <a:lnTo>
                    <a:pt x="242" y="351"/>
                  </a:lnTo>
                  <a:lnTo>
                    <a:pt x="164" y="322"/>
                  </a:lnTo>
                  <a:lnTo>
                    <a:pt x="75" y="283"/>
                  </a:lnTo>
                  <a:lnTo>
                    <a:pt x="13" y="239"/>
                  </a:lnTo>
                  <a:lnTo>
                    <a:pt x="1" y="198"/>
                  </a:lnTo>
                  <a:lnTo>
                    <a:pt x="0" y="165"/>
                  </a:lnTo>
                  <a:lnTo>
                    <a:pt x="1" y="116"/>
                  </a:lnTo>
                  <a:lnTo>
                    <a:pt x="38" y="80"/>
                  </a:lnTo>
                  <a:lnTo>
                    <a:pt x="94" y="56"/>
                  </a:lnTo>
                  <a:lnTo>
                    <a:pt x="140" y="34"/>
                  </a:lnTo>
                  <a:lnTo>
                    <a:pt x="170" y="22"/>
                  </a:lnTo>
                  <a:close/>
                </a:path>
              </a:pathLst>
            </a:custGeom>
            <a:solidFill>
              <a:schemeClr val="tx1"/>
            </a:solidFill>
            <a:ln w="9525">
              <a:noFill/>
              <a:round/>
              <a:headEnd/>
              <a:tailEnd/>
            </a:ln>
          </p:spPr>
          <p:txBody>
            <a:bodyPr/>
            <a:lstStyle/>
            <a:p>
              <a:pPr eaLnBrk="0" hangingPunct="0"/>
              <a:endParaRPr lang="en-US"/>
            </a:p>
          </p:txBody>
        </p:sp>
        <p:sp>
          <p:nvSpPr>
            <p:cNvPr id="16504" name="Freeform 70"/>
            <p:cNvSpPr>
              <a:spLocks/>
            </p:cNvSpPr>
            <p:nvPr/>
          </p:nvSpPr>
          <p:spPr bwMode="auto">
            <a:xfrm>
              <a:off x="1386" y="2202"/>
              <a:ext cx="152" cy="162"/>
            </a:xfrm>
            <a:custGeom>
              <a:avLst/>
              <a:gdLst>
                <a:gd name="T0" fmla="*/ 67 w 304"/>
                <a:gd name="T1" fmla="*/ 11 h 324"/>
                <a:gd name="T2" fmla="*/ 40 w 304"/>
                <a:gd name="T3" fmla="*/ 2 h 324"/>
                <a:gd name="T4" fmla="*/ 22 w 304"/>
                <a:gd name="T5" fmla="*/ 0 h 324"/>
                <a:gd name="T6" fmla="*/ 7 w 304"/>
                <a:gd name="T7" fmla="*/ 2 h 324"/>
                <a:gd name="T8" fmla="*/ 0 w 304"/>
                <a:gd name="T9" fmla="*/ 10 h 324"/>
                <a:gd name="T10" fmla="*/ 6 w 304"/>
                <a:gd name="T11" fmla="*/ 20 h 324"/>
                <a:gd name="T12" fmla="*/ 35 w 304"/>
                <a:gd name="T13" fmla="*/ 24 h 324"/>
                <a:gd name="T14" fmla="*/ 63 w 304"/>
                <a:gd name="T15" fmla="*/ 36 h 324"/>
                <a:gd name="T16" fmla="*/ 86 w 304"/>
                <a:gd name="T17" fmla="*/ 43 h 324"/>
                <a:gd name="T18" fmla="*/ 108 w 304"/>
                <a:gd name="T19" fmla="*/ 54 h 324"/>
                <a:gd name="T20" fmla="*/ 129 w 304"/>
                <a:gd name="T21" fmla="*/ 69 h 324"/>
                <a:gd name="T22" fmla="*/ 130 w 304"/>
                <a:gd name="T23" fmla="*/ 91 h 324"/>
                <a:gd name="T24" fmla="*/ 121 w 304"/>
                <a:gd name="T25" fmla="*/ 112 h 324"/>
                <a:gd name="T26" fmla="*/ 100 w 304"/>
                <a:gd name="T27" fmla="*/ 131 h 324"/>
                <a:gd name="T28" fmla="*/ 68 w 304"/>
                <a:gd name="T29" fmla="*/ 146 h 324"/>
                <a:gd name="T30" fmla="*/ 70 w 304"/>
                <a:gd name="T31" fmla="*/ 162 h 324"/>
                <a:gd name="T32" fmla="*/ 114 w 304"/>
                <a:gd name="T33" fmla="*/ 142 h 324"/>
                <a:gd name="T34" fmla="*/ 145 w 304"/>
                <a:gd name="T35" fmla="*/ 120 h 324"/>
                <a:gd name="T36" fmla="*/ 151 w 304"/>
                <a:gd name="T37" fmla="*/ 99 h 324"/>
                <a:gd name="T38" fmla="*/ 152 w 304"/>
                <a:gd name="T39" fmla="*/ 83 h 324"/>
                <a:gd name="T40" fmla="*/ 151 w 304"/>
                <a:gd name="T41" fmla="*/ 58 h 324"/>
                <a:gd name="T42" fmla="*/ 132 w 304"/>
                <a:gd name="T43" fmla="*/ 41 h 324"/>
                <a:gd name="T44" fmla="*/ 104 w 304"/>
                <a:gd name="T45" fmla="*/ 28 h 324"/>
                <a:gd name="T46" fmla="*/ 80 w 304"/>
                <a:gd name="T47" fmla="*/ 17 h 324"/>
                <a:gd name="T48" fmla="*/ 67 w 304"/>
                <a:gd name="T49" fmla="*/ 11 h 3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4"/>
                <a:gd name="T76" fmla="*/ 0 h 324"/>
                <a:gd name="T77" fmla="*/ 304 w 304"/>
                <a:gd name="T78" fmla="*/ 324 h 3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4" h="324">
                  <a:moveTo>
                    <a:pt x="133" y="22"/>
                  </a:moveTo>
                  <a:lnTo>
                    <a:pt x="81" y="4"/>
                  </a:lnTo>
                  <a:lnTo>
                    <a:pt x="45" y="0"/>
                  </a:lnTo>
                  <a:lnTo>
                    <a:pt x="15" y="4"/>
                  </a:lnTo>
                  <a:lnTo>
                    <a:pt x="0" y="19"/>
                  </a:lnTo>
                  <a:lnTo>
                    <a:pt x="12" y="40"/>
                  </a:lnTo>
                  <a:lnTo>
                    <a:pt x="70" y="48"/>
                  </a:lnTo>
                  <a:lnTo>
                    <a:pt x="127" y="72"/>
                  </a:lnTo>
                  <a:lnTo>
                    <a:pt x="172" y="87"/>
                  </a:lnTo>
                  <a:lnTo>
                    <a:pt x="216" y="108"/>
                  </a:lnTo>
                  <a:lnTo>
                    <a:pt x="257" y="137"/>
                  </a:lnTo>
                  <a:lnTo>
                    <a:pt x="260" y="182"/>
                  </a:lnTo>
                  <a:lnTo>
                    <a:pt x="242" y="225"/>
                  </a:lnTo>
                  <a:lnTo>
                    <a:pt x="201" y="262"/>
                  </a:lnTo>
                  <a:lnTo>
                    <a:pt x="135" y="291"/>
                  </a:lnTo>
                  <a:lnTo>
                    <a:pt x="140" y="324"/>
                  </a:lnTo>
                  <a:lnTo>
                    <a:pt x="228" y="284"/>
                  </a:lnTo>
                  <a:lnTo>
                    <a:pt x="289" y="241"/>
                  </a:lnTo>
                  <a:lnTo>
                    <a:pt x="301" y="198"/>
                  </a:lnTo>
                  <a:lnTo>
                    <a:pt x="304" y="167"/>
                  </a:lnTo>
                  <a:lnTo>
                    <a:pt x="301" y="117"/>
                  </a:lnTo>
                  <a:lnTo>
                    <a:pt x="264" y="81"/>
                  </a:lnTo>
                  <a:lnTo>
                    <a:pt x="208" y="56"/>
                  </a:lnTo>
                  <a:lnTo>
                    <a:pt x="161" y="34"/>
                  </a:lnTo>
                  <a:lnTo>
                    <a:pt x="133" y="22"/>
                  </a:lnTo>
                  <a:close/>
                </a:path>
              </a:pathLst>
            </a:custGeom>
            <a:solidFill>
              <a:schemeClr val="tx1"/>
            </a:solidFill>
            <a:ln w="9525">
              <a:noFill/>
              <a:round/>
              <a:headEnd/>
              <a:tailEnd/>
            </a:ln>
          </p:spPr>
          <p:txBody>
            <a:bodyPr/>
            <a:lstStyle/>
            <a:p>
              <a:pPr eaLnBrk="0" hangingPunct="0"/>
              <a:endParaRPr lang="en-US"/>
            </a:p>
          </p:txBody>
        </p:sp>
      </p:grpSp>
      <p:grpSp>
        <p:nvGrpSpPr>
          <p:cNvPr id="9" name="Group 71"/>
          <p:cNvGrpSpPr>
            <a:grpSpLocks/>
          </p:cNvGrpSpPr>
          <p:nvPr/>
        </p:nvGrpSpPr>
        <p:grpSpPr bwMode="auto">
          <a:xfrm>
            <a:off x="2354263" y="4132263"/>
            <a:ext cx="639762" cy="1446212"/>
            <a:chOff x="427" y="2507"/>
            <a:chExt cx="403" cy="911"/>
          </a:xfrm>
        </p:grpSpPr>
        <p:sp>
          <p:nvSpPr>
            <p:cNvPr id="16485" name="Freeform 72"/>
            <p:cNvSpPr>
              <a:spLocks/>
            </p:cNvSpPr>
            <p:nvPr/>
          </p:nvSpPr>
          <p:spPr bwMode="auto">
            <a:xfrm>
              <a:off x="435" y="2547"/>
              <a:ext cx="212" cy="859"/>
            </a:xfrm>
            <a:custGeom>
              <a:avLst/>
              <a:gdLst>
                <a:gd name="T0" fmla="*/ 209 w 424"/>
                <a:gd name="T1" fmla="*/ 155 h 1717"/>
                <a:gd name="T2" fmla="*/ 212 w 424"/>
                <a:gd name="T3" fmla="*/ 186 h 1717"/>
                <a:gd name="T4" fmla="*/ 212 w 424"/>
                <a:gd name="T5" fmla="*/ 357 h 1717"/>
                <a:gd name="T6" fmla="*/ 197 w 424"/>
                <a:gd name="T7" fmla="*/ 585 h 1717"/>
                <a:gd name="T8" fmla="*/ 199 w 424"/>
                <a:gd name="T9" fmla="*/ 730 h 1717"/>
                <a:gd name="T10" fmla="*/ 206 w 424"/>
                <a:gd name="T11" fmla="*/ 831 h 1717"/>
                <a:gd name="T12" fmla="*/ 199 w 424"/>
                <a:gd name="T13" fmla="*/ 859 h 1717"/>
                <a:gd name="T14" fmla="*/ 186 w 424"/>
                <a:gd name="T15" fmla="*/ 853 h 1717"/>
                <a:gd name="T16" fmla="*/ 114 w 424"/>
                <a:gd name="T17" fmla="*/ 797 h 1717"/>
                <a:gd name="T18" fmla="*/ 96 w 424"/>
                <a:gd name="T19" fmla="*/ 787 h 1717"/>
                <a:gd name="T20" fmla="*/ 85 w 424"/>
                <a:gd name="T21" fmla="*/ 771 h 1717"/>
                <a:gd name="T22" fmla="*/ 67 w 424"/>
                <a:gd name="T23" fmla="*/ 750 h 1717"/>
                <a:gd name="T24" fmla="*/ 42 w 424"/>
                <a:gd name="T25" fmla="*/ 728 h 1717"/>
                <a:gd name="T26" fmla="*/ 29 w 424"/>
                <a:gd name="T27" fmla="*/ 698 h 1717"/>
                <a:gd name="T28" fmla="*/ 0 w 424"/>
                <a:gd name="T29" fmla="*/ 673 h 1717"/>
                <a:gd name="T30" fmla="*/ 0 w 424"/>
                <a:gd name="T31" fmla="*/ 658 h 1717"/>
                <a:gd name="T32" fmla="*/ 15 w 424"/>
                <a:gd name="T33" fmla="*/ 638 h 1717"/>
                <a:gd name="T34" fmla="*/ 22 w 424"/>
                <a:gd name="T35" fmla="*/ 613 h 1717"/>
                <a:gd name="T36" fmla="*/ 19 w 424"/>
                <a:gd name="T37" fmla="*/ 599 h 1717"/>
                <a:gd name="T38" fmla="*/ 11 w 424"/>
                <a:gd name="T39" fmla="*/ 577 h 1717"/>
                <a:gd name="T40" fmla="*/ 8 w 424"/>
                <a:gd name="T41" fmla="*/ 562 h 1717"/>
                <a:gd name="T42" fmla="*/ 20 w 424"/>
                <a:gd name="T43" fmla="*/ 537 h 1717"/>
                <a:gd name="T44" fmla="*/ 20 w 424"/>
                <a:gd name="T45" fmla="*/ 521 h 1717"/>
                <a:gd name="T46" fmla="*/ 7 w 424"/>
                <a:gd name="T47" fmla="*/ 488 h 1717"/>
                <a:gd name="T48" fmla="*/ 7 w 424"/>
                <a:gd name="T49" fmla="*/ 469 h 1717"/>
                <a:gd name="T50" fmla="*/ 14 w 424"/>
                <a:gd name="T51" fmla="*/ 455 h 1717"/>
                <a:gd name="T52" fmla="*/ 27 w 424"/>
                <a:gd name="T53" fmla="*/ 438 h 1717"/>
                <a:gd name="T54" fmla="*/ 26 w 424"/>
                <a:gd name="T55" fmla="*/ 408 h 1717"/>
                <a:gd name="T56" fmla="*/ 19 w 424"/>
                <a:gd name="T57" fmla="*/ 385 h 1717"/>
                <a:gd name="T58" fmla="*/ 26 w 424"/>
                <a:gd name="T59" fmla="*/ 357 h 1717"/>
                <a:gd name="T60" fmla="*/ 33 w 424"/>
                <a:gd name="T61" fmla="*/ 350 h 1717"/>
                <a:gd name="T62" fmla="*/ 27 w 424"/>
                <a:gd name="T63" fmla="*/ 324 h 1717"/>
                <a:gd name="T64" fmla="*/ 11 w 424"/>
                <a:gd name="T65" fmla="*/ 296 h 1717"/>
                <a:gd name="T66" fmla="*/ 7 w 424"/>
                <a:gd name="T67" fmla="*/ 279 h 1717"/>
                <a:gd name="T68" fmla="*/ 11 w 424"/>
                <a:gd name="T69" fmla="*/ 262 h 1717"/>
                <a:gd name="T70" fmla="*/ 31 w 424"/>
                <a:gd name="T71" fmla="*/ 246 h 1717"/>
                <a:gd name="T72" fmla="*/ 29 w 424"/>
                <a:gd name="T73" fmla="*/ 234 h 1717"/>
                <a:gd name="T74" fmla="*/ 8 w 424"/>
                <a:gd name="T75" fmla="*/ 195 h 1717"/>
                <a:gd name="T76" fmla="*/ 2 w 424"/>
                <a:gd name="T77" fmla="*/ 164 h 1717"/>
                <a:gd name="T78" fmla="*/ 7 w 424"/>
                <a:gd name="T79" fmla="*/ 147 h 1717"/>
                <a:gd name="T80" fmla="*/ 27 w 424"/>
                <a:gd name="T81" fmla="*/ 132 h 1717"/>
                <a:gd name="T82" fmla="*/ 22 w 424"/>
                <a:gd name="T83" fmla="*/ 118 h 1717"/>
                <a:gd name="T84" fmla="*/ 8 w 424"/>
                <a:gd name="T85" fmla="*/ 102 h 1717"/>
                <a:gd name="T86" fmla="*/ 8 w 424"/>
                <a:gd name="T87" fmla="*/ 85 h 1717"/>
                <a:gd name="T88" fmla="*/ 31 w 424"/>
                <a:gd name="T89" fmla="*/ 74 h 1717"/>
                <a:gd name="T90" fmla="*/ 41 w 424"/>
                <a:gd name="T91" fmla="*/ 61 h 1717"/>
                <a:gd name="T92" fmla="*/ 22 w 424"/>
                <a:gd name="T93" fmla="*/ 36 h 1717"/>
                <a:gd name="T94" fmla="*/ 22 w 424"/>
                <a:gd name="T95" fmla="*/ 22 h 1717"/>
                <a:gd name="T96" fmla="*/ 44 w 424"/>
                <a:gd name="T97" fmla="*/ 14 h 1717"/>
                <a:gd name="T98" fmla="*/ 45 w 424"/>
                <a:gd name="T99" fmla="*/ 0 h 1717"/>
                <a:gd name="T100" fmla="*/ 70 w 424"/>
                <a:gd name="T101" fmla="*/ 36 h 1717"/>
                <a:gd name="T102" fmla="*/ 99 w 424"/>
                <a:gd name="T103" fmla="*/ 73 h 1717"/>
                <a:gd name="T104" fmla="*/ 136 w 424"/>
                <a:gd name="T105" fmla="*/ 102 h 1717"/>
                <a:gd name="T106" fmla="*/ 166 w 424"/>
                <a:gd name="T107" fmla="*/ 125 h 1717"/>
                <a:gd name="T108" fmla="*/ 197 w 424"/>
                <a:gd name="T109" fmla="*/ 144 h 1717"/>
                <a:gd name="T110" fmla="*/ 209 w 424"/>
                <a:gd name="T111" fmla="*/ 155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3"/>
                  </a:lnTo>
                  <a:lnTo>
                    <a:pt x="394" y="1169"/>
                  </a:lnTo>
                  <a:lnTo>
                    <a:pt x="397" y="1460"/>
                  </a:lnTo>
                  <a:lnTo>
                    <a:pt x="412" y="1661"/>
                  </a:lnTo>
                  <a:lnTo>
                    <a:pt x="397" y="1717"/>
                  </a:lnTo>
                  <a:lnTo>
                    <a:pt x="372" y="1705"/>
                  </a:lnTo>
                  <a:lnTo>
                    <a:pt x="228" y="1594"/>
                  </a:lnTo>
                  <a:lnTo>
                    <a:pt x="191" y="1573"/>
                  </a:lnTo>
                  <a:lnTo>
                    <a:pt x="170" y="1541"/>
                  </a:lnTo>
                  <a:lnTo>
                    <a:pt x="133" y="1499"/>
                  </a:lnTo>
                  <a:lnTo>
                    <a:pt x="83" y="1455"/>
                  </a:lnTo>
                  <a:lnTo>
                    <a:pt x="59" y="1396"/>
                  </a:lnTo>
                  <a:lnTo>
                    <a:pt x="0" y="1346"/>
                  </a:lnTo>
                  <a:lnTo>
                    <a:pt x="0" y="1315"/>
                  </a:lnTo>
                  <a:lnTo>
                    <a:pt x="31" y="1276"/>
                  </a:lnTo>
                  <a:lnTo>
                    <a:pt x="44" y="1225"/>
                  </a:lnTo>
                  <a:lnTo>
                    <a:pt x="37" y="1198"/>
                  </a:lnTo>
                  <a:lnTo>
                    <a:pt x="22" y="1154"/>
                  </a:lnTo>
                  <a:lnTo>
                    <a:pt x="16" y="1123"/>
                  </a:lnTo>
                  <a:lnTo>
                    <a:pt x="40" y="1074"/>
                  </a:lnTo>
                  <a:lnTo>
                    <a:pt x="40" y="1041"/>
                  </a:lnTo>
                  <a:lnTo>
                    <a:pt x="15" y="975"/>
                  </a:lnTo>
                  <a:lnTo>
                    <a:pt x="15" y="938"/>
                  </a:lnTo>
                  <a:lnTo>
                    <a:pt x="29" y="909"/>
                  </a:lnTo>
                  <a:lnTo>
                    <a:pt x="53" y="875"/>
                  </a:lnTo>
                  <a:lnTo>
                    <a:pt x="52" y="816"/>
                  </a:lnTo>
                  <a:lnTo>
                    <a:pt x="37" y="769"/>
                  </a:lnTo>
                  <a:lnTo>
                    <a:pt x="52" y="713"/>
                  </a:lnTo>
                  <a:lnTo>
                    <a:pt x="66" y="699"/>
                  </a:lnTo>
                  <a:lnTo>
                    <a:pt x="53" y="647"/>
                  </a:lnTo>
                  <a:lnTo>
                    <a:pt x="22" y="592"/>
                  </a:lnTo>
                  <a:lnTo>
                    <a:pt x="15" y="557"/>
                  </a:lnTo>
                  <a:lnTo>
                    <a:pt x="22" y="523"/>
                  </a:lnTo>
                  <a:lnTo>
                    <a:pt x="62" y="492"/>
                  </a:lnTo>
                  <a:lnTo>
                    <a:pt x="59" y="468"/>
                  </a:lnTo>
                  <a:lnTo>
                    <a:pt x="16" y="390"/>
                  </a:lnTo>
                  <a:lnTo>
                    <a:pt x="3" y="328"/>
                  </a:lnTo>
                  <a:lnTo>
                    <a:pt x="15" y="294"/>
                  </a:lnTo>
                  <a:lnTo>
                    <a:pt x="53" y="263"/>
                  </a:lnTo>
                  <a:lnTo>
                    <a:pt x="44" y="235"/>
                  </a:lnTo>
                  <a:lnTo>
                    <a:pt x="16" y="204"/>
                  </a:lnTo>
                  <a:lnTo>
                    <a:pt x="16" y="170"/>
                  </a:lnTo>
                  <a:lnTo>
                    <a:pt x="62" y="147"/>
                  </a:lnTo>
                  <a:lnTo>
                    <a:pt x="81" y="122"/>
                  </a:lnTo>
                  <a:lnTo>
                    <a:pt x="44" y="71"/>
                  </a:lnTo>
                  <a:lnTo>
                    <a:pt x="44" y="44"/>
                  </a:lnTo>
                  <a:lnTo>
                    <a:pt x="88" y="28"/>
                  </a:lnTo>
                  <a:lnTo>
                    <a:pt x="90" y="0"/>
                  </a:lnTo>
                  <a:lnTo>
                    <a:pt x="139"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pPr eaLnBrk="0" hangingPunct="0"/>
              <a:endParaRPr lang="en-US"/>
            </a:p>
          </p:txBody>
        </p:sp>
        <p:sp>
          <p:nvSpPr>
            <p:cNvPr id="16486" name="Freeform 73"/>
            <p:cNvSpPr>
              <a:spLocks/>
            </p:cNvSpPr>
            <p:nvPr/>
          </p:nvSpPr>
          <p:spPr bwMode="auto">
            <a:xfrm>
              <a:off x="427" y="2560"/>
              <a:ext cx="61" cy="654"/>
            </a:xfrm>
            <a:custGeom>
              <a:avLst/>
              <a:gdLst>
                <a:gd name="T0" fmla="*/ 42 w 121"/>
                <a:gd name="T1" fmla="*/ 22 h 1309"/>
                <a:gd name="T2" fmla="*/ 61 w 121"/>
                <a:gd name="T3" fmla="*/ 45 h 1309"/>
                <a:gd name="T4" fmla="*/ 49 w 121"/>
                <a:gd name="T5" fmla="*/ 63 h 1309"/>
                <a:gd name="T6" fmla="*/ 23 w 121"/>
                <a:gd name="T7" fmla="*/ 76 h 1309"/>
                <a:gd name="T8" fmla="*/ 34 w 121"/>
                <a:gd name="T9" fmla="*/ 95 h 1309"/>
                <a:gd name="T10" fmla="*/ 45 w 121"/>
                <a:gd name="T11" fmla="*/ 118 h 1309"/>
                <a:gd name="T12" fmla="*/ 31 w 121"/>
                <a:gd name="T13" fmla="*/ 133 h 1309"/>
                <a:gd name="T14" fmla="*/ 19 w 121"/>
                <a:gd name="T15" fmla="*/ 152 h 1309"/>
                <a:gd name="T16" fmla="*/ 31 w 121"/>
                <a:gd name="T17" fmla="*/ 184 h 1309"/>
                <a:gd name="T18" fmla="*/ 45 w 121"/>
                <a:gd name="T19" fmla="*/ 214 h 1309"/>
                <a:gd name="T20" fmla="*/ 42 w 121"/>
                <a:gd name="T21" fmla="*/ 240 h 1309"/>
                <a:gd name="T22" fmla="*/ 23 w 121"/>
                <a:gd name="T23" fmla="*/ 262 h 1309"/>
                <a:gd name="T24" fmla="*/ 44 w 121"/>
                <a:gd name="T25" fmla="*/ 308 h 1309"/>
                <a:gd name="T26" fmla="*/ 53 w 121"/>
                <a:gd name="T27" fmla="*/ 338 h 1309"/>
                <a:gd name="T28" fmla="*/ 37 w 121"/>
                <a:gd name="T29" fmla="*/ 359 h 1309"/>
                <a:gd name="T30" fmla="*/ 40 w 121"/>
                <a:gd name="T31" fmla="*/ 393 h 1309"/>
                <a:gd name="T32" fmla="*/ 51 w 121"/>
                <a:gd name="T33" fmla="*/ 426 h 1309"/>
                <a:gd name="T34" fmla="*/ 38 w 121"/>
                <a:gd name="T35" fmla="*/ 444 h 1309"/>
                <a:gd name="T36" fmla="*/ 20 w 121"/>
                <a:gd name="T37" fmla="*/ 466 h 1309"/>
                <a:gd name="T38" fmla="*/ 38 w 121"/>
                <a:gd name="T39" fmla="*/ 506 h 1309"/>
                <a:gd name="T40" fmla="*/ 45 w 121"/>
                <a:gd name="T41" fmla="*/ 534 h 1309"/>
                <a:gd name="T42" fmla="*/ 29 w 121"/>
                <a:gd name="T43" fmla="*/ 540 h 1309"/>
                <a:gd name="T44" fmla="*/ 34 w 121"/>
                <a:gd name="T45" fmla="*/ 584 h 1309"/>
                <a:gd name="T46" fmla="*/ 42 w 121"/>
                <a:gd name="T47" fmla="*/ 607 h 1309"/>
                <a:gd name="T48" fmla="*/ 29 w 121"/>
                <a:gd name="T49" fmla="*/ 633 h 1309"/>
                <a:gd name="T50" fmla="*/ 1 w 121"/>
                <a:gd name="T51" fmla="*/ 647 h 1309"/>
                <a:gd name="T52" fmla="*/ 23 w 121"/>
                <a:gd name="T53" fmla="*/ 602 h 1309"/>
                <a:gd name="T54" fmla="*/ 12 w 121"/>
                <a:gd name="T55" fmla="*/ 565 h 1309"/>
                <a:gd name="T56" fmla="*/ 15 w 121"/>
                <a:gd name="T57" fmla="*/ 534 h 1309"/>
                <a:gd name="T58" fmla="*/ 23 w 121"/>
                <a:gd name="T59" fmla="*/ 518 h 1309"/>
                <a:gd name="T60" fmla="*/ 6 w 121"/>
                <a:gd name="T61" fmla="*/ 478 h 1309"/>
                <a:gd name="T62" fmla="*/ 6 w 121"/>
                <a:gd name="T63" fmla="*/ 438 h 1309"/>
                <a:gd name="T64" fmla="*/ 27 w 121"/>
                <a:gd name="T65" fmla="*/ 420 h 1309"/>
                <a:gd name="T66" fmla="*/ 23 w 121"/>
                <a:gd name="T67" fmla="*/ 390 h 1309"/>
                <a:gd name="T68" fmla="*/ 16 w 121"/>
                <a:gd name="T69" fmla="*/ 356 h 1309"/>
                <a:gd name="T70" fmla="*/ 34 w 121"/>
                <a:gd name="T71" fmla="*/ 334 h 1309"/>
                <a:gd name="T72" fmla="*/ 26 w 121"/>
                <a:gd name="T73" fmla="*/ 310 h 1309"/>
                <a:gd name="T74" fmla="*/ 6 w 121"/>
                <a:gd name="T75" fmla="*/ 271 h 1309"/>
                <a:gd name="T76" fmla="*/ 9 w 121"/>
                <a:gd name="T77" fmla="*/ 246 h 1309"/>
                <a:gd name="T78" fmla="*/ 27 w 121"/>
                <a:gd name="T79" fmla="*/ 225 h 1309"/>
                <a:gd name="T80" fmla="*/ 8 w 121"/>
                <a:gd name="T81" fmla="*/ 176 h 1309"/>
                <a:gd name="T82" fmla="*/ 0 w 121"/>
                <a:gd name="T83" fmla="*/ 148 h 1309"/>
                <a:gd name="T84" fmla="*/ 16 w 121"/>
                <a:gd name="T85" fmla="*/ 126 h 1309"/>
                <a:gd name="T86" fmla="*/ 23 w 121"/>
                <a:gd name="T87" fmla="*/ 111 h 1309"/>
                <a:gd name="T88" fmla="*/ 6 w 121"/>
                <a:gd name="T89" fmla="*/ 88 h 1309"/>
                <a:gd name="T90" fmla="*/ 12 w 121"/>
                <a:gd name="T91" fmla="*/ 66 h 1309"/>
                <a:gd name="T92" fmla="*/ 34 w 121"/>
                <a:gd name="T93" fmla="*/ 51 h 1309"/>
                <a:gd name="T94" fmla="*/ 34 w 121"/>
                <a:gd name="T95" fmla="*/ 34 h 1309"/>
                <a:gd name="T96" fmla="*/ 23 w 121"/>
                <a:gd name="T97" fmla="*/ 12 h 1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1"/>
                <a:gd name="T148" fmla="*/ 0 h 1309"/>
                <a:gd name="T149" fmla="*/ 121 w 121"/>
                <a:gd name="T150" fmla="*/ 1309 h 13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1" h="1309">
                  <a:moveTo>
                    <a:pt x="61" y="0"/>
                  </a:moveTo>
                  <a:lnTo>
                    <a:pt x="83" y="44"/>
                  </a:lnTo>
                  <a:lnTo>
                    <a:pt x="102" y="73"/>
                  </a:lnTo>
                  <a:lnTo>
                    <a:pt x="121" y="91"/>
                  </a:lnTo>
                  <a:lnTo>
                    <a:pt x="117" y="112"/>
                  </a:lnTo>
                  <a:lnTo>
                    <a:pt x="98" y="127"/>
                  </a:lnTo>
                  <a:lnTo>
                    <a:pt x="68" y="134"/>
                  </a:lnTo>
                  <a:lnTo>
                    <a:pt x="46" y="153"/>
                  </a:lnTo>
                  <a:lnTo>
                    <a:pt x="52" y="177"/>
                  </a:lnTo>
                  <a:lnTo>
                    <a:pt x="67" y="190"/>
                  </a:lnTo>
                  <a:lnTo>
                    <a:pt x="90" y="220"/>
                  </a:lnTo>
                  <a:lnTo>
                    <a:pt x="90" y="237"/>
                  </a:lnTo>
                  <a:lnTo>
                    <a:pt x="83" y="252"/>
                  </a:lnTo>
                  <a:lnTo>
                    <a:pt x="61" y="267"/>
                  </a:lnTo>
                  <a:lnTo>
                    <a:pt x="39" y="282"/>
                  </a:lnTo>
                  <a:lnTo>
                    <a:pt x="37" y="304"/>
                  </a:lnTo>
                  <a:lnTo>
                    <a:pt x="45" y="326"/>
                  </a:lnTo>
                  <a:lnTo>
                    <a:pt x="61" y="369"/>
                  </a:lnTo>
                  <a:lnTo>
                    <a:pt x="76" y="404"/>
                  </a:lnTo>
                  <a:lnTo>
                    <a:pt x="90" y="428"/>
                  </a:lnTo>
                  <a:lnTo>
                    <a:pt x="90" y="456"/>
                  </a:lnTo>
                  <a:lnTo>
                    <a:pt x="83" y="480"/>
                  </a:lnTo>
                  <a:lnTo>
                    <a:pt x="61" y="502"/>
                  </a:lnTo>
                  <a:lnTo>
                    <a:pt x="46" y="524"/>
                  </a:lnTo>
                  <a:lnTo>
                    <a:pt x="52" y="561"/>
                  </a:lnTo>
                  <a:lnTo>
                    <a:pt x="88" y="617"/>
                  </a:lnTo>
                  <a:lnTo>
                    <a:pt x="102" y="647"/>
                  </a:lnTo>
                  <a:lnTo>
                    <a:pt x="105" y="676"/>
                  </a:lnTo>
                  <a:lnTo>
                    <a:pt x="90" y="698"/>
                  </a:lnTo>
                  <a:lnTo>
                    <a:pt x="73" y="719"/>
                  </a:lnTo>
                  <a:lnTo>
                    <a:pt x="68" y="749"/>
                  </a:lnTo>
                  <a:lnTo>
                    <a:pt x="80" y="786"/>
                  </a:lnTo>
                  <a:lnTo>
                    <a:pt x="95" y="825"/>
                  </a:lnTo>
                  <a:lnTo>
                    <a:pt x="102" y="852"/>
                  </a:lnTo>
                  <a:lnTo>
                    <a:pt x="95" y="870"/>
                  </a:lnTo>
                  <a:lnTo>
                    <a:pt x="76" y="889"/>
                  </a:lnTo>
                  <a:lnTo>
                    <a:pt x="52" y="911"/>
                  </a:lnTo>
                  <a:lnTo>
                    <a:pt x="39" y="933"/>
                  </a:lnTo>
                  <a:lnTo>
                    <a:pt x="52" y="972"/>
                  </a:lnTo>
                  <a:lnTo>
                    <a:pt x="76" y="1013"/>
                  </a:lnTo>
                  <a:lnTo>
                    <a:pt x="88" y="1043"/>
                  </a:lnTo>
                  <a:lnTo>
                    <a:pt x="90" y="1068"/>
                  </a:lnTo>
                  <a:lnTo>
                    <a:pt x="83" y="1080"/>
                  </a:lnTo>
                  <a:lnTo>
                    <a:pt x="58" y="1080"/>
                  </a:lnTo>
                  <a:lnTo>
                    <a:pt x="52" y="1134"/>
                  </a:lnTo>
                  <a:lnTo>
                    <a:pt x="67" y="1168"/>
                  </a:lnTo>
                  <a:lnTo>
                    <a:pt x="80" y="1192"/>
                  </a:lnTo>
                  <a:lnTo>
                    <a:pt x="83" y="1214"/>
                  </a:lnTo>
                  <a:lnTo>
                    <a:pt x="83" y="1235"/>
                  </a:lnTo>
                  <a:lnTo>
                    <a:pt x="58" y="1266"/>
                  </a:lnTo>
                  <a:lnTo>
                    <a:pt x="24" y="1309"/>
                  </a:lnTo>
                  <a:lnTo>
                    <a:pt x="2" y="1294"/>
                  </a:lnTo>
                  <a:lnTo>
                    <a:pt x="11" y="1259"/>
                  </a:lnTo>
                  <a:lnTo>
                    <a:pt x="45" y="1205"/>
                  </a:lnTo>
                  <a:lnTo>
                    <a:pt x="39" y="1171"/>
                  </a:lnTo>
                  <a:lnTo>
                    <a:pt x="24" y="1131"/>
                  </a:lnTo>
                  <a:lnTo>
                    <a:pt x="15" y="1097"/>
                  </a:lnTo>
                  <a:lnTo>
                    <a:pt x="30" y="1068"/>
                  </a:lnTo>
                  <a:lnTo>
                    <a:pt x="45" y="1058"/>
                  </a:lnTo>
                  <a:lnTo>
                    <a:pt x="46" y="1037"/>
                  </a:lnTo>
                  <a:lnTo>
                    <a:pt x="30" y="994"/>
                  </a:lnTo>
                  <a:lnTo>
                    <a:pt x="11" y="957"/>
                  </a:lnTo>
                  <a:lnTo>
                    <a:pt x="0" y="920"/>
                  </a:lnTo>
                  <a:lnTo>
                    <a:pt x="11" y="877"/>
                  </a:lnTo>
                  <a:lnTo>
                    <a:pt x="45" y="860"/>
                  </a:lnTo>
                  <a:lnTo>
                    <a:pt x="54" y="840"/>
                  </a:lnTo>
                  <a:lnTo>
                    <a:pt x="52" y="811"/>
                  </a:lnTo>
                  <a:lnTo>
                    <a:pt x="45" y="781"/>
                  </a:lnTo>
                  <a:lnTo>
                    <a:pt x="32" y="743"/>
                  </a:lnTo>
                  <a:lnTo>
                    <a:pt x="32" y="713"/>
                  </a:lnTo>
                  <a:lnTo>
                    <a:pt x="46" y="693"/>
                  </a:lnTo>
                  <a:lnTo>
                    <a:pt x="67" y="669"/>
                  </a:lnTo>
                  <a:lnTo>
                    <a:pt x="67" y="654"/>
                  </a:lnTo>
                  <a:lnTo>
                    <a:pt x="52" y="620"/>
                  </a:lnTo>
                  <a:lnTo>
                    <a:pt x="23" y="576"/>
                  </a:lnTo>
                  <a:lnTo>
                    <a:pt x="11" y="543"/>
                  </a:lnTo>
                  <a:lnTo>
                    <a:pt x="11" y="517"/>
                  </a:lnTo>
                  <a:lnTo>
                    <a:pt x="17" y="492"/>
                  </a:lnTo>
                  <a:lnTo>
                    <a:pt x="37" y="472"/>
                  </a:lnTo>
                  <a:lnTo>
                    <a:pt x="54" y="450"/>
                  </a:lnTo>
                  <a:lnTo>
                    <a:pt x="54" y="434"/>
                  </a:lnTo>
                  <a:lnTo>
                    <a:pt x="15" y="353"/>
                  </a:lnTo>
                  <a:lnTo>
                    <a:pt x="8" y="323"/>
                  </a:lnTo>
                  <a:lnTo>
                    <a:pt x="0" y="296"/>
                  </a:lnTo>
                  <a:lnTo>
                    <a:pt x="15" y="271"/>
                  </a:lnTo>
                  <a:lnTo>
                    <a:pt x="32" y="252"/>
                  </a:lnTo>
                  <a:lnTo>
                    <a:pt x="46" y="237"/>
                  </a:lnTo>
                  <a:lnTo>
                    <a:pt x="46" y="223"/>
                  </a:lnTo>
                  <a:lnTo>
                    <a:pt x="32" y="200"/>
                  </a:lnTo>
                  <a:lnTo>
                    <a:pt x="11" y="177"/>
                  </a:lnTo>
                  <a:lnTo>
                    <a:pt x="11" y="153"/>
                  </a:lnTo>
                  <a:lnTo>
                    <a:pt x="24" y="132"/>
                  </a:lnTo>
                  <a:lnTo>
                    <a:pt x="46" y="112"/>
                  </a:lnTo>
                  <a:lnTo>
                    <a:pt x="67" y="103"/>
                  </a:lnTo>
                  <a:lnTo>
                    <a:pt x="76" y="88"/>
                  </a:lnTo>
                  <a:lnTo>
                    <a:pt x="68" y="69"/>
                  </a:lnTo>
                  <a:lnTo>
                    <a:pt x="54" y="47"/>
                  </a:lnTo>
                  <a:lnTo>
                    <a:pt x="46" y="24"/>
                  </a:lnTo>
                  <a:lnTo>
                    <a:pt x="61" y="0"/>
                  </a:lnTo>
                  <a:close/>
                </a:path>
              </a:pathLst>
            </a:custGeom>
            <a:solidFill>
              <a:srgbClr val="000000"/>
            </a:solidFill>
            <a:ln w="9525">
              <a:noFill/>
              <a:round/>
              <a:headEnd/>
              <a:tailEnd/>
            </a:ln>
          </p:spPr>
          <p:txBody>
            <a:bodyPr/>
            <a:lstStyle/>
            <a:p>
              <a:pPr eaLnBrk="0" hangingPunct="0"/>
              <a:endParaRPr lang="en-US"/>
            </a:p>
          </p:txBody>
        </p:sp>
        <p:sp>
          <p:nvSpPr>
            <p:cNvPr id="16487" name="Freeform 74"/>
            <p:cNvSpPr>
              <a:spLocks/>
            </p:cNvSpPr>
            <p:nvPr/>
          </p:nvSpPr>
          <p:spPr bwMode="auto">
            <a:xfrm>
              <a:off x="592" y="2719"/>
              <a:ext cx="58" cy="529"/>
            </a:xfrm>
            <a:custGeom>
              <a:avLst/>
              <a:gdLst>
                <a:gd name="T0" fmla="*/ 52 w 116"/>
                <a:gd name="T1" fmla="*/ 15 h 1058"/>
                <a:gd name="T2" fmla="*/ 55 w 116"/>
                <a:gd name="T3" fmla="*/ 51 h 1058"/>
                <a:gd name="T4" fmla="*/ 30 w 116"/>
                <a:gd name="T5" fmla="*/ 66 h 1058"/>
                <a:gd name="T6" fmla="*/ 38 w 116"/>
                <a:gd name="T7" fmla="*/ 106 h 1058"/>
                <a:gd name="T8" fmla="*/ 49 w 116"/>
                <a:gd name="T9" fmla="*/ 145 h 1058"/>
                <a:gd name="T10" fmla="*/ 34 w 116"/>
                <a:gd name="T11" fmla="*/ 165 h 1058"/>
                <a:gd name="T12" fmla="*/ 38 w 116"/>
                <a:gd name="T13" fmla="*/ 198 h 1058"/>
                <a:gd name="T14" fmla="*/ 49 w 116"/>
                <a:gd name="T15" fmla="*/ 233 h 1058"/>
                <a:gd name="T16" fmla="*/ 41 w 116"/>
                <a:gd name="T17" fmla="*/ 260 h 1058"/>
                <a:gd name="T18" fmla="*/ 29 w 116"/>
                <a:gd name="T19" fmla="*/ 283 h 1058"/>
                <a:gd name="T20" fmla="*/ 45 w 116"/>
                <a:gd name="T21" fmla="*/ 329 h 1058"/>
                <a:gd name="T22" fmla="*/ 49 w 116"/>
                <a:gd name="T23" fmla="*/ 360 h 1058"/>
                <a:gd name="T24" fmla="*/ 21 w 116"/>
                <a:gd name="T25" fmla="*/ 382 h 1058"/>
                <a:gd name="T26" fmla="*/ 29 w 116"/>
                <a:gd name="T27" fmla="*/ 428 h 1058"/>
                <a:gd name="T28" fmla="*/ 36 w 116"/>
                <a:gd name="T29" fmla="*/ 469 h 1058"/>
                <a:gd name="T30" fmla="*/ 21 w 116"/>
                <a:gd name="T31" fmla="*/ 492 h 1058"/>
                <a:gd name="T32" fmla="*/ 14 w 116"/>
                <a:gd name="T33" fmla="*/ 524 h 1058"/>
                <a:gd name="T34" fmla="*/ 6 w 116"/>
                <a:gd name="T35" fmla="*/ 510 h 1058"/>
                <a:gd name="T36" fmla="*/ 21 w 116"/>
                <a:gd name="T37" fmla="*/ 473 h 1058"/>
                <a:gd name="T38" fmla="*/ 14 w 116"/>
                <a:gd name="T39" fmla="*/ 419 h 1058"/>
                <a:gd name="T40" fmla="*/ 10 w 116"/>
                <a:gd name="T41" fmla="*/ 378 h 1058"/>
                <a:gd name="T42" fmla="*/ 30 w 116"/>
                <a:gd name="T43" fmla="*/ 351 h 1058"/>
                <a:gd name="T44" fmla="*/ 14 w 116"/>
                <a:gd name="T45" fmla="*/ 312 h 1058"/>
                <a:gd name="T46" fmla="*/ 10 w 116"/>
                <a:gd name="T47" fmla="*/ 275 h 1058"/>
                <a:gd name="T48" fmla="*/ 25 w 116"/>
                <a:gd name="T49" fmla="*/ 246 h 1058"/>
                <a:gd name="T50" fmla="*/ 32 w 116"/>
                <a:gd name="T51" fmla="*/ 224 h 1058"/>
                <a:gd name="T52" fmla="*/ 18 w 116"/>
                <a:gd name="T53" fmla="*/ 187 h 1058"/>
                <a:gd name="T54" fmla="*/ 21 w 116"/>
                <a:gd name="T55" fmla="*/ 156 h 1058"/>
                <a:gd name="T56" fmla="*/ 30 w 116"/>
                <a:gd name="T57" fmla="*/ 134 h 1058"/>
                <a:gd name="T58" fmla="*/ 19 w 116"/>
                <a:gd name="T59" fmla="*/ 102 h 1058"/>
                <a:gd name="T60" fmla="*/ 15 w 116"/>
                <a:gd name="T61" fmla="*/ 65 h 1058"/>
                <a:gd name="T62" fmla="*/ 32 w 116"/>
                <a:gd name="T63" fmla="*/ 40 h 1058"/>
                <a:gd name="T64" fmla="*/ 34 w 116"/>
                <a:gd name="T65" fmla="*/ 17 h 1058"/>
                <a:gd name="T66" fmla="*/ 45 w 116"/>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1058"/>
                <a:gd name="T104" fmla="*/ 116 w 116"/>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1058">
                  <a:moveTo>
                    <a:pt x="90" y="0"/>
                  </a:moveTo>
                  <a:lnTo>
                    <a:pt x="103" y="30"/>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3"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w="9525">
              <a:noFill/>
              <a:round/>
              <a:headEnd/>
              <a:tailEnd/>
            </a:ln>
          </p:spPr>
          <p:txBody>
            <a:bodyPr/>
            <a:lstStyle/>
            <a:p>
              <a:pPr eaLnBrk="0" hangingPunct="0"/>
              <a:endParaRPr lang="en-US"/>
            </a:p>
          </p:txBody>
        </p:sp>
        <p:sp>
          <p:nvSpPr>
            <p:cNvPr id="16488" name="Freeform 75"/>
            <p:cNvSpPr>
              <a:spLocks/>
            </p:cNvSpPr>
            <p:nvPr/>
          </p:nvSpPr>
          <p:spPr bwMode="auto">
            <a:xfrm>
              <a:off x="501" y="2655"/>
              <a:ext cx="132" cy="114"/>
            </a:xfrm>
            <a:custGeom>
              <a:avLst/>
              <a:gdLst>
                <a:gd name="T0" fmla="*/ 132 w 266"/>
                <a:gd name="T1" fmla="*/ 92 h 229"/>
                <a:gd name="T2" fmla="*/ 92 w 266"/>
                <a:gd name="T3" fmla="*/ 59 h 229"/>
                <a:gd name="T4" fmla="*/ 59 w 266"/>
                <a:gd name="T5" fmla="*/ 29 h 229"/>
                <a:gd name="T6" fmla="*/ 28 w 266"/>
                <a:gd name="T7" fmla="*/ 0 h 229"/>
                <a:gd name="T8" fmla="*/ 0 w 266"/>
                <a:gd name="T9" fmla="*/ 0 h 229"/>
                <a:gd name="T10" fmla="*/ 66 w 266"/>
                <a:gd name="T11" fmla="*/ 48 h 229"/>
                <a:gd name="T12" fmla="*/ 98 w 266"/>
                <a:gd name="T13" fmla="*/ 78 h 229"/>
                <a:gd name="T14" fmla="*/ 125 w 266"/>
                <a:gd name="T15" fmla="*/ 114 h 229"/>
                <a:gd name="T16" fmla="*/ 132 w 266"/>
                <a:gd name="T17" fmla="*/ 92 h 2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6"/>
                <a:gd name="T28" fmla="*/ 0 h 229"/>
                <a:gd name="T29" fmla="*/ 266 w 266"/>
                <a:gd name="T30" fmla="*/ 229 h 2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6" h="229">
                  <a:moveTo>
                    <a:pt x="266" y="185"/>
                  </a:moveTo>
                  <a:lnTo>
                    <a:pt x="185" y="119"/>
                  </a:lnTo>
                  <a:lnTo>
                    <a:pt x="118" y="59"/>
                  </a:lnTo>
                  <a:lnTo>
                    <a:pt x="56" y="0"/>
                  </a:lnTo>
                  <a:lnTo>
                    <a:pt x="0" y="0"/>
                  </a:lnTo>
                  <a:lnTo>
                    <a:pt x="133" y="96"/>
                  </a:lnTo>
                  <a:lnTo>
                    <a:pt x="197" y="156"/>
                  </a:lnTo>
                  <a:lnTo>
                    <a:pt x="251" y="229"/>
                  </a:lnTo>
                  <a:lnTo>
                    <a:pt x="266" y="185"/>
                  </a:lnTo>
                  <a:close/>
                </a:path>
              </a:pathLst>
            </a:custGeom>
            <a:solidFill>
              <a:srgbClr val="000000"/>
            </a:solidFill>
            <a:ln w="9525">
              <a:noFill/>
              <a:round/>
              <a:headEnd/>
              <a:tailEnd/>
            </a:ln>
          </p:spPr>
          <p:txBody>
            <a:bodyPr/>
            <a:lstStyle/>
            <a:p>
              <a:pPr eaLnBrk="0" hangingPunct="0"/>
              <a:endParaRPr lang="en-US"/>
            </a:p>
          </p:txBody>
        </p:sp>
        <p:sp>
          <p:nvSpPr>
            <p:cNvPr id="16489" name="Freeform 76"/>
            <p:cNvSpPr>
              <a:spLocks/>
            </p:cNvSpPr>
            <p:nvPr/>
          </p:nvSpPr>
          <p:spPr bwMode="auto">
            <a:xfrm>
              <a:off x="499" y="2721"/>
              <a:ext cx="114" cy="93"/>
            </a:xfrm>
            <a:custGeom>
              <a:avLst/>
              <a:gdLst>
                <a:gd name="T0" fmla="*/ 114 w 228"/>
                <a:gd name="T1" fmla="*/ 58 h 186"/>
                <a:gd name="T2" fmla="*/ 85 w 228"/>
                <a:gd name="T3" fmla="*/ 48 h 186"/>
                <a:gd name="T4" fmla="*/ 62 w 228"/>
                <a:gd name="T5" fmla="*/ 29 h 186"/>
                <a:gd name="T6" fmla="*/ 23 w 228"/>
                <a:gd name="T7" fmla="*/ 0 h 186"/>
                <a:gd name="T8" fmla="*/ 0 w 228"/>
                <a:gd name="T9" fmla="*/ 0 h 186"/>
                <a:gd name="T10" fmla="*/ 52 w 228"/>
                <a:gd name="T11" fmla="*/ 29 h 186"/>
                <a:gd name="T12" fmla="*/ 72 w 228"/>
                <a:gd name="T13" fmla="*/ 49 h 186"/>
                <a:gd name="T14" fmla="*/ 114 w 228"/>
                <a:gd name="T15" fmla="*/ 93 h 186"/>
                <a:gd name="T16" fmla="*/ 112 w 228"/>
                <a:gd name="T17" fmla="*/ 67 h 186"/>
                <a:gd name="T18" fmla="*/ 114 w 228"/>
                <a:gd name="T19" fmla="*/ 58 h 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6"/>
                <a:gd name="T32" fmla="*/ 228 w 228"/>
                <a:gd name="T33" fmla="*/ 186 h 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6">
                  <a:moveTo>
                    <a:pt x="228" y="117"/>
                  </a:moveTo>
                  <a:lnTo>
                    <a:pt x="169" y="96"/>
                  </a:lnTo>
                  <a:lnTo>
                    <a:pt x="125" y="59"/>
                  </a:lnTo>
                  <a:lnTo>
                    <a:pt x="45" y="0"/>
                  </a:lnTo>
                  <a:lnTo>
                    <a:pt x="0" y="0"/>
                  </a:lnTo>
                  <a:lnTo>
                    <a:pt x="103" y="59"/>
                  </a:lnTo>
                  <a:lnTo>
                    <a:pt x="143" y="98"/>
                  </a:lnTo>
                  <a:lnTo>
                    <a:pt x="228" y="186"/>
                  </a:lnTo>
                  <a:lnTo>
                    <a:pt x="224" y="133"/>
                  </a:lnTo>
                  <a:lnTo>
                    <a:pt x="228" y="117"/>
                  </a:lnTo>
                  <a:close/>
                </a:path>
              </a:pathLst>
            </a:custGeom>
            <a:solidFill>
              <a:srgbClr val="000000"/>
            </a:solidFill>
            <a:ln w="9525">
              <a:noFill/>
              <a:round/>
              <a:headEnd/>
              <a:tailEnd/>
            </a:ln>
          </p:spPr>
          <p:txBody>
            <a:bodyPr/>
            <a:lstStyle/>
            <a:p>
              <a:pPr eaLnBrk="0" hangingPunct="0"/>
              <a:endParaRPr lang="en-US"/>
            </a:p>
          </p:txBody>
        </p:sp>
        <p:sp>
          <p:nvSpPr>
            <p:cNvPr id="16490" name="Freeform 77"/>
            <p:cNvSpPr>
              <a:spLocks/>
            </p:cNvSpPr>
            <p:nvPr/>
          </p:nvSpPr>
          <p:spPr bwMode="auto">
            <a:xfrm>
              <a:off x="481" y="2777"/>
              <a:ext cx="136" cy="144"/>
            </a:xfrm>
            <a:custGeom>
              <a:avLst/>
              <a:gdLst>
                <a:gd name="T0" fmla="*/ 133 w 271"/>
                <a:gd name="T1" fmla="*/ 107 h 288"/>
                <a:gd name="T2" fmla="*/ 96 w 271"/>
                <a:gd name="T3" fmla="*/ 74 h 288"/>
                <a:gd name="T4" fmla="*/ 82 w 271"/>
                <a:gd name="T5" fmla="*/ 52 h 288"/>
                <a:gd name="T6" fmla="*/ 52 w 271"/>
                <a:gd name="T7" fmla="*/ 30 h 288"/>
                <a:gd name="T8" fmla="*/ 26 w 271"/>
                <a:gd name="T9" fmla="*/ 11 h 288"/>
                <a:gd name="T10" fmla="*/ 8 w 271"/>
                <a:gd name="T11" fmla="*/ 0 h 288"/>
                <a:gd name="T12" fmla="*/ 0 w 271"/>
                <a:gd name="T13" fmla="*/ 0 h 288"/>
                <a:gd name="T14" fmla="*/ 0 w 271"/>
                <a:gd name="T15" fmla="*/ 11 h 288"/>
                <a:gd name="T16" fmla="*/ 23 w 271"/>
                <a:gd name="T17" fmla="*/ 25 h 288"/>
                <a:gd name="T18" fmla="*/ 63 w 271"/>
                <a:gd name="T19" fmla="*/ 51 h 288"/>
                <a:gd name="T20" fmla="*/ 93 w 271"/>
                <a:gd name="T21" fmla="*/ 80 h 288"/>
                <a:gd name="T22" fmla="*/ 113 w 271"/>
                <a:gd name="T23" fmla="*/ 113 h 288"/>
                <a:gd name="T24" fmla="*/ 136 w 271"/>
                <a:gd name="T25" fmla="*/ 144 h 288"/>
                <a:gd name="T26" fmla="*/ 133 w 271"/>
                <a:gd name="T27" fmla="*/ 107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1"/>
                <a:gd name="T43" fmla="*/ 0 h 288"/>
                <a:gd name="T44" fmla="*/ 271 w 271"/>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1" h="288">
                  <a:moveTo>
                    <a:pt x="265" y="214"/>
                  </a:moveTo>
                  <a:lnTo>
                    <a:pt x="191" y="149"/>
                  </a:lnTo>
                  <a:lnTo>
                    <a:pt x="163" y="104"/>
                  </a:lnTo>
                  <a:lnTo>
                    <a:pt x="104" y="60"/>
                  </a:lnTo>
                  <a:lnTo>
                    <a:pt x="52" y="22"/>
                  </a:lnTo>
                  <a:lnTo>
                    <a:pt x="15" y="0"/>
                  </a:lnTo>
                  <a:lnTo>
                    <a:pt x="0" y="0"/>
                  </a:lnTo>
                  <a:lnTo>
                    <a:pt x="0" y="22"/>
                  </a:lnTo>
                  <a:lnTo>
                    <a:pt x="45" y="50"/>
                  </a:lnTo>
                  <a:lnTo>
                    <a:pt x="126" y="102"/>
                  </a:lnTo>
                  <a:lnTo>
                    <a:pt x="185" y="161"/>
                  </a:lnTo>
                  <a:lnTo>
                    <a:pt x="226" y="227"/>
                  </a:lnTo>
                  <a:lnTo>
                    <a:pt x="271" y="288"/>
                  </a:lnTo>
                  <a:lnTo>
                    <a:pt x="265" y="214"/>
                  </a:lnTo>
                  <a:close/>
                </a:path>
              </a:pathLst>
            </a:custGeom>
            <a:solidFill>
              <a:srgbClr val="000000"/>
            </a:solidFill>
            <a:ln w="9525">
              <a:noFill/>
              <a:round/>
              <a:headEnd/>
              <a:tailEnd/>
            </a:ln>
          </p:spPr>
          <p:txBody>
            <a:bodyPr/>
            <a:lstStyle/>
            <a:p>
              <a:pPr eaLnBrk="0" hangingPunct="0"/>
              <a:endParaRPr lang="en-US"/>
            </a:p>
          </p:txBody>
        </p:sp>
        <p:sp>
          <p:nvSpPr>
            <p:cNvPr id="16491" name="Freeform 78"/>
            <p:cNvSpPr>
              <a:spLocks/>
            </p:cNvSpPr>
            <p:nvPr/>
          </p:nvSpPr>
          <p:spPr bwMode="auto">
            <a:xfrm>
              <a:off x="497" y="2895"/>
              <a:ext cx="103" cy="85"/>
            </a:xfrm>
            <a:custGeom>
              <a:avLst/>
              <a:gdLst>
                <a:gd name="T0" fmla="*/ 103 w 208"/>
                <a:gd name="T1" fmla="*/ 70 h 170"/>
                <a:gd name="T2" fmla="*/ 74 w 208"/>
                <a:gd name="T3" fmla="*/ 39 h 170"/>
                <a:gd name="T4" fmla="*/ 44 w 208"/>
                <a:gd name="T5" fmla="*/ 19 h 170"/>
                <a:gd name="T6" fmla="*/ 18 w 208"/>
                <a:gd name="T7" fmla="*/ 5 h 170"/>
                <a:gd name="T8" fmla="*/ 0 w 208"/>
                <a:gd name="T9" fmla="*/ 0 h 170"/>
                <a:gd name="T10" fmla="*/ 11 w 208"/>
                <a:gd name="T11" fmla="*/ 19 h 170"/>
                <a:gd name="T12" fmla="*/ 44 w 208"/>
                <a:gd name="T13" fmla="*/ 37 h 170"/>
                <a:gd name="T14" fmla="*/ 69 w 208"/>
                <a:gd name="T15" fmla="*/ 63 h 170"/>
                <a:gd name="T16" fmla="*/ 81 w 208"/>
                <a:gd name="T17" fmla="*/ 82 h 170"/>
                <a:gd name="T18" fmla="*/ 92 w 208"/>
                <a:gd name="T19" fmla="*/ 85 h 170"/>
                <a:gd name="T20" fmla="*/ 102 w 208"/>
                <a:gd name="T21" fmla="*/ 79 h 170"/>
                <a:gd name="T22" fmla="*/ 103 w 208"/>
                <a:gd name="T23" fmla="*/ 70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8"/>
                <a:gd name="T37" fmla="*/ 0 h 170"/>
                <a:gd name="T38" fmla="*/ 208 w 208"/>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pPr eaLnBrk="0" hangingPunct="0"/>
              <a:endParaRPr lang="en-US"/>
            </a:p>
          </p:txBody>
        </p:sp>
        <p:sp>
          <p:nvSpPr>
            <p:cNvPr id="16492" name="Freeform 79"/>
            <p:cNvSpPr>
              <a:spLocks/>
            </p:cNvSpPr>
            <p:nvPr/>
          </p:nvSpPr>
          <p:spPr bwMode="auto">
            <a:xfrm>
              <a:off x="484" y="2955"/>
              <a:ext cx="114" cy="105"/>
            </a:xfrm>
            <a:custGeom>
              <a:avLst/>
              <a:gdLst>
                <a:gd name="T0" fmla="*/ 114 w 230"/>
                <a:gd name="T1" fmla="*/ 98 h 211"/>
                <a:gd name="T2" fmla="*/ 85 w 230"/>
                <a:gd name="T3" fmla="*/ 66 h 211"/>
                <a:gd name="T4" fmla="*/ 48 w 230"/>
                <a:gd name="T5" fmla="*/ 28 h 211"/>
                <a:gd name="T6" fmla="*/ 26 w 230"/>
                <a:gd name="T7" fmla="*/ 9 h 211"/>
                <a:gd name="T8" fmla="*/ 9 w 230"/>
                <a:gd name="T9" fmla="*/ 0 h 211"/>
                <a:gd name="T10" fmla="*/ 0 w 230"/>
                <a:gd name="T11" fmla="*/ 6 h 211"/>
                <a:gd name="T12" fmla="*/ 20 w 230"/>
                <a:gd name="T13" fmla="*/ 22 h 211"/>
                <a:gd name="T14" fmla="*/ 52 w 230"/>
                <a:gd name="T15" fmla="*/ 55 h 211"/>
                <a:gd name="T16" fmla="*/ 83 w 230"/>
                <a:gd name="T17" fmla="*/ 88 h 211"/>
                <a:gd name="T18" fmla="*/ 103 w 230"/>
                <a:gd name="T19" fmla="*/ 105 h 211"/>
                <a:gd name="T20" fmla="*/ 108 w 230"/>
                <a:gd name="T21" fmla="*/ 105 h 211"/>
                <a:gd name="T22" fmla="*/ 114 w 230"/>
                <a:gd name="T23" fmla="*/ 98 h 2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0"/>
                <a:gd name="T37" fmla="*/ 0 h 211"/>
                <a:gd name="T38" fmla="*/ 230 w 230"/>
                <a:gd name="T39" fmla="*/ 211 h 2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0" h="211">
                  <a:moveTo>
                    <a:pt x="230" y="196"/>
                  </a:moveTo>
                  <a:lnTo>
                    <a:pt x="171" y="133"/>
                  </a:lnTo>
                  <a:lnTo>
                    <a:pt x="97" y="56"/>
                  </a:lnTo>
                  <a:lnTo>
                    <a:pt x="53" y="19"/>
                  </a:lnTo>
                  <a:lnTo>
                    <a:pt x="19" y="0"/>
                  </a:lnTo>
                  <a:lnTo>
                    <a:pt x="0" y="12"/>
                  </a:lnTo>
                  <a:lnTo>
                    <a:pt x="40" y="44"/>
                  </a:lnTo>
                  <a:lnTo>
                    <a:pt x="105" y="111"/>
                  </a:lnTo>
                  <a:lnTo>
                    <a:pt x="167" y="176"/>
                  </a:lnTo>
                  <a:lnTo>
                    <a:pt x="208" y="211"/>
                  </a:lnTo>
                  <a:lnTo>
                    <a:pt x="218" y="211"/>
                  </a:lnTo>
                  <a:lnTo>
                    <a:pt x="230" y="196"/>
                  </a:lnTo>
                  <a:close/>
                </a:path>
              </a:pathLst>
            </a:custGeom>
            <a:solidFill>
              <a:srgbClr val="000000"/>
            </a:solidFill>
            <a:ln w="9525">
              <a:noFill/>
              <a:round/>
              <a:headEnd/>
              <a:tailEnd/>
            </a:ln>
          </p:spPr>
          <p:txBody>
            <a:bodyPr/>
            <a:lstStyle/>
            <a:p>
              <a:pPr eaLnBrk="0" hangingPunct="0"/>
              <a:endParaRPr lang="en-US"/>
            </a:p>
          </p:txBody>
        </p:sp>
        <p:sp>
          <p:nvSpPr>
            <p:cNvPr id="16493" name="Freeform 80"/>
            <p:cNvSpPr>
              <a:spLocks/>
            </p:cNvSpPr>
            <p:nvPr/>
          </p:nvSpPr>
          <p:spPr bwMode="auto">
            <a:xfrm>
              <a:off x="497" y="3043"/>
              <a:ext cx="81" cy="83"/>
            </a:xfrm>
            <a:custGeom>
              <a:avLst/>
              <a:gdLst>
                <a:gd name="T0" fmla="*/ 80 w 162"/>
                <a:gd name="T1" fmla="*/ 70 h 167"/>
                <a:gd name="T2" fmla="*/ 46 w 162"/>
                <a:gd name="T3" fmla="*/ 21 h 167"/>
                <a:gd name="T4" fmla="*/ 14 w 162"/>
                <a:gd name="T5" fmla="*/ 3 h 167"/>
                <a:gd name="T6" fmla="*/ 0 w 162"/>
                <a:gd name="T7" fmla="*/ 0 h 167"/>
                <a:gd name="T8" fmla="*/ 3 w 162"/>
                <a:gd name="T9" fmla="*/ 10 h 167"/>
                <a:gd name="T10" fmla="*/ 41 w 162"/>
                <a:gd name="T11" fmla="*/ 37 h 167"/>
                <a:gd name="T12" fmla="*/ 76 w 162"/>
                <a:gd name="T13" fmla="*/ 80 h 167"/>
                <a:gd name="T14" fmla="*/ 81 w 162"/>
                <a:gd name="T15" fmla="*/ 83 h 167"/>
                <a:gd name="T16" fmla="*/ 80 w 162"/>
                <a:gd name="T17" fmla="*/ 70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2"/>
                <a:gd name="T28" fmla="*/ 0 h 167"/>
                <a:gd name="T29" fmla="*/ 162 w 162"/>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2" h="167">
                  <a:moveTo>
                    <a:pt x="159" y="140"/>
                  </a:moveTo>
                  <a:lnTo>
                    <a:pt x="93" y="43"/>
                  </a:lnTo>
                  <a:lnTo>
                    <a:pt x="29" y="6"/>
                  </a:lnTo>
                  <a:lnTo>
                    <a:pt x="0" y="0"/>
                  </a:lnTo>
                  <a:lnTo>
                    <a:pt x="7" y="20"/>
                  </a:lnTo>
                  <a:lnTo>
                    <a:pt x="81" y="74"/>
                  </a:lnTo>
                  <a:lnTo>
                    <a:pt x="152" y="160"/>
                  </a:lnTo>
                  <a:lnTo>
                    <a:pt x="162" y="167"/>
                  </a:lnTo>
                  <a:lnTo>
                    <a:pt x="159" y="140"/>
                  </a:lnTo>
                  <a:close/>
                </a:path>
              </a:pathLst>
            </a:custGeom>
            <a:solidFill>
              <a:srgbClr val="000000"/>
            </a:solidFill>
            <a:ln w="9525">
              <a:noFill/>
              <a:round/>
              <a:headEnd/>
              <a:tailEnd/>
            </a:ln>
          </p:spPr>
          <p:txBody>
            <a:bodyPr/>
            <a:lstStyle/>
            <a:p>
              <a:pPr eaLnBrk="0" hangingPunct="0"/>
              <a:endParaRPr lang="en-US"/>
            </a:p>
          </p:txBody>
        </p:sp>
        <p:sp>
          <p:nvSpPr>
            <p:cNvPr id="16494" name="Freeform 81"/>
            <p:cNvSpPr>
              <a:spLocks/>
            </p:cNvSpPr>
            <p:nvPr/>
          </p:nvSpPr>
          <p:spPr bwMode="auto">
            <a:xfrm>
              <a:off x="499" y="3124"/>
              <a:ext cx="56" cy="63"/>
            </a:xfrm>
            <a:custGeom>
              <a:avLst/>
              <a:gdLst>
                <a:gd name="T0" fmla="*/ 54 w 110"/>
                <a:gd name="T1" fmla="*/ 48 h 126"/>
                <a:gd name="T2" fmla="*/ 26 w 110"/>
                <a:gd name="T3" fmla="*/ 11 h 126"/>
                <a:gd name="T4" fmla="*/ 1 w 110"/>
                <a:gd name="T5" fmla="*/ 0 h 126"/>
                <a:gd name="T6" fmla="*/ 0 w 110"/>
                <a:gd name="T7" fmla="*/ 11 h 126"/>
                <a:gd name="T8" fmla="*/ 12 w 110"/>
                <a:gd name="T9" fmla="*/ 30 h 126"/>
                <a:gd name="T10" fmla="*/ 42 w 110"/>
                <a:gd name="T11" fmla="*/ 54 h 126"/>
                <a:gd name="T12" fmla="*/ 50 w 110"/>
                <a:gd name="T13" fmla="*/ 63 h 126"/>
                <a:gd name="T14" fmla="*/ 56 w 110"/>
                <a:gd name="T15" fmla="*/ 59 h 126"/>
                <a:gd name="T16" fmla="*/ 54 w 110"/>
                <a:gd name="T17" fmla="*/ 48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126"/>
                <a:gd name="T29" fmla="*/ 110 w 110"/>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126">
                  <a:moveTo>
                    <a:pt x="106" y="96"/>
                  </a:moveTo>
                  <a:lnTo>
                    <a:pt x="52" y="22"/>
                  </a:lnTo>
                  <a:lnTo>
                    <a:pt x="2" y="0"/>
                  </a:lnTo>
                  <a:lnTo>
                    <a:pt x="0" y="22"/>
                  </a:lnTo>
                  <a:lnTo>
                    <a:pt x="23" y="59"/>
                  </a:lnTo>
                  <a:lnTo>
                    <a:pt x="82" y="108"/>
                  </a:lnTo>
                  <a:lnTo>
                    <a:pt x="98" y="126"/>
                  </a:lnTo>
                  <a:lnTo>
                    <a:pt x="110" y="118"/>
                  </a:lnTo>
                  <a:lnTo>
                    <a:pt x="106" y="96"/>
                  </a:lnTo>
                  <a:close/>
                </a:path>
              </a:pathLst>
            </a:custGeom>
            <a:solidFill>
              <a:srgbClr val="000000"/>
            </a:solidFill>
            <a:ln w="9525">
              <a:noFill/>
              <a:round/>
              <a:headEnd/>
              <a:tailEnd/>
            </a:ln>
          </p:spPr>
          <p:txBody>
            <a:bodyPr/>
            <a:lstStyle/>
            <a:p>
              <a:pPr eaLnBrk="0" hangingPunct="0"/>
              <a:endParaRPr lang="en-US"/>
            </a:p>
          </p:txBody>
        </p:sp>
        <p:sp>
          <p:nvSpPr>
            <p:cNvPr id="16495" name="Freeform 82"/>
            <p:cNvSpPr>
              <a:spLocks/>
            </p:cNvSpPr>
            <p:nvPr/>
          </p:nvSpPr>
          <p:spPr bwMode="auto">
            <a:xfrm>
              <a:off x="504" y="3207"/>
              <a:ext cx="70" cy="71"/>
            </a:xfrm>
            <a:custGeom>
              <a:avLst/>
              <a:gdLst>
                <a:gd name="T0" fmla="*/ 70 w 140"/>
                <a:gd name="T1" fmla="*/ 71 h 142"/>
                <a:gd name="T2" fmla="*/ 60 w 140"/>
                <a:gd name="T3" fmla="*/ 60 h 142"/>
                <a:gd name="T4" fmla="*/ 40 w 140"/>
                <a:gd name="T5" fmla="*/ 30 h 142"/>
                <a:gd name="T6" fmla="*/ 12 w 140"/>
                <a:gd name="T7" fmla="*/ 0 h 142"/>
                <a:gd name="T8" fmla="*/ 0 w 140"/>
                <a:gd name="T9" fmla="*/ 0 h 142"/>
                <a:gd name="T10" fmla="*/ 5 w 140"/>
                <a:gd name="T11" fmla="*/ 10 h 142"/>
                <a:gd name="T12" fmla="*/ 26 w 140"/>
                <a:gd name="T13" fmla="*/ 40 h 142"/>
                <a:gd name="T14" fmla="*/ 48 w 140"/>
                <a:gd name="T15" fmla="*/ 70 h 142"/>
                <a:gd name="T16" fmla="*/ 70 w 140"/>
                <a:gd name="T17" fmla="*/ 71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142"/>
                <a:gd name="T29" fmla="*/ 140 w 140"/>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142">
                  <a:moveTo>
                    <a:pt x="140" y="142"/>
                  </a:moveTo>
                  <a:lnTo>
                    <a:pt x="120" y="120"/>
                  </a:lnTo>
                  <a:lnTo>
                    <a:pt x="81" y="61"/>
                  </a:lnTo>
                  <a:lnTo>
                    <a:pt x="25" y="0"/>
                  </a:lnTo>
                  <a:lnTo>
                    <a:pt x="0" y="0"/>
                  </a:lnTo>
                  <a:lnTo>
                    <a:pt x="10" y="21"/>
                  </a:lnTo>
                  <a:lnTo>
                    <a:pt x="53" y="80"/>
                  </a:lnTo>
                  <a:lnTo>
                    <a:pt x="97" y="139"/>
                  </a:lnTo>
                  <a:lnTo>
                    <a:pt x="140" y="142"/>
                  </a:lnTo>
                  <a:close/>
                </a:path>
              </a:pathLst>
            </a:custGeom>
            <a:solidFill>
              <a:srgbClr val="000000"/>
            </a:solidFill>
            <a:ln w="9525">
              <a:noFill/>
              <a:round/>
              <a:headEnd/>
              <a:tailEnd/>
            </a:ln>
          </p:spPr>
          <p:txBody>
            <a:bodyPr/>
            <a:lstStyle/>
            <a:p>
              <a:pPr eaLnBrk="0" hangingPunct="0"/>
              <a:endParaRPr lang="en-US"/>
            </a:p>
          </p:txBody>
        </p:sp>
        <p:sp>
          <p:nvSpPr>
            <p:cNvPr id="16496" name="Freeform 83"/>
            <p:cNvSpPr>
              <a:spLocks/>
            </p:cNvSpPr>
            <p:nvPr/>
          </p:nvSpPr>
          <p:spPr bwMode="auto">
            <a:xfrm>
              <a:off x="598" y="2615"/>
              <a:ext cx="214" cy="791"/>
            </a:xfrm>
            <a:custGeom>
              <a:avLst/>
              <a:gdLst>
                <a:gd name="T0" fmla="*/ 31 w 426"/>
                <a:gd name="T1" fmla="*/ 97 h 1583"/>
                <a:gd name="T2" fmla="*/ 38 w 426"/>
                <a:gd name="T3" fmla="*/ 140 h 1583"/>
                <a:gd name="T4" fmla="*/ 20 w 426"/>
                <a:gd name="T5" fmla="*/ 170 h 1583"/>
                <a:gd name="T6" fmla="*/ 22 w 426"/>
                <a:gd name="T7" fmla="*/ 210 h 1583"/>
                <a:gd name="T8" fmla="*/ 33 w 426"/>
                <a:gd name="T9" fmla="*/ 244 h 1583"/>
                <a:gd name="T10" fmla="*/ 16 w 426"/>
                <a:gd name="T11" fmla="*/ 276 h 1583"/>
                <a:gd name="T12" fmla="*/ 34 w 426"/>
                <a:gd name="T13" fmla="*/ 334 h 1583"/>
                <a:gd name="T14" fmla="*/ 12 w 426"/>
                <a:gd name="T15" fmla="*/ 382 h 1583"/>
                <a:gd name="T16" fmla="*/ 23 w 426"/>
                <a:gd name="T17" fmla="*/ 430 h 1583"/>
                <a:gd name="T18" fmla="*/ 30 w 426"/>
                <a:gd name="T19" fmla="*/ 464 h 1583"/>
                <a:gd name="T20" fmla="*/ 8 w 426"/>
                <a:gd name="T21" fmla="*/ 493 h 1583"/>
                <a:gd name="T22" fmla="*/ 20 w 426"/>
                <a:gd name="T23" fmla="*/ 555 h 1583"/>
                <a:gd name="T24" fmla="*/ 19 w 426"/>
                <a:gd name="T25" fmla="*/ 587 h 1583"/>
                <a:gd name="T26" fmla="*/ 0 w 426"/>
                <a:gd name="T27" fmla="*/ 628 h 1583"/>
                <a:gd name="T28" fmla="*/ 11 w 426"/>
                <a:gd name="T29" fmla="*/ 663 h 1583"/>
                <a:gd name="T30" fmla="*/ 12 w 426"/>
                <a:gd name="T31" fmla="*/ 694 h 1583"/>
                <a:gd name="T32" fmla="*/ 16 w 426"/>
                <a:gd name="T33" fmla="*/ 728 h 1583"/>
                <a:gd name="T34" fmla="*/ 31 w 426"/>
                <a:gd name="T35" fmla="*/ 757 h 1583"/>
                <a:gd name="T36" fmla="*/ 33 w 426"/>
                <a:gd name="T37" fmla="*/ 791 h 1583"/>
                <a:gd name="T38" fmla="*/ 81 w 426"/>
                <a:gd name="T39" fmla="*/ 762 h 1583"/>
                <a:gd name="T40" fmla="*/ 138 w 426"/>
                <a:gd name="T41" fmla="*/ 754 h 1583"/>
                <a:gd name="T42" fmla="*/ 177 w 426"/>
                <a:gd name="T43" fmla="*/ 739 h 1583"/>
                <a:gd name="T44" fmla="*/ 189 w 426"/>
                <a:gd name="T45" fmla="*/ 717 h 1583"/>
                <a:gd name="T46" fmla="*/ 193 w 426"/>
                <a:gd name="T47" fmla="*/ 672 h 1583"/>
                <a:gd name="T48" fmla="*/ 185 w 426"/>
                <a:gd name="T49" fmla="*/ 615 h 1583"/>
                <a:gd name="T50" fmla="*/ 175 w 426"/>
                <a:gd name="T51" fmla="*/ 584 h 1583"/>
                <a:gd name="T52" fmla="*/ 181 w 426"/>
                <a:gd name="T53" fmla="*/ 547 h 1583"/>
                <a:gd name="T54" fmla="*/ 163 w 426"/>
                <a:gd name="T55" fmla="*/ 507 h 1583"/>
                <a:gd name="T56" fmla="*/ 188 w 426"/>
                <a:gd name="T57" fmla="*/ 475 h 1583"/>
                <a:gd name="T58" fmla="*/ 170 w 426"/>
                <a:gd name="T59" fmla="*/ 430 h 1583"/>
                <a:gd name="T60" fmla="*/ 160 w 426"/>
                <a:gd name="T61" fmla="*/ 386 h 1583"/>
                <a:gd name="T62" fmla="*/ 197 w 426"/>
                <a:gd name="T63" fmla="*/ 354 h 1583"/>
                <a:gd name="T64" fmla="*/ 185 w 426"/>
                <a:gd name="T65" fmla="*/ 330 h 1583"/>
                <a:gd name="T66" fmla="*/ 185 w 426"/>
                <a:gd name="T67" fmla="*/ 290 h 1583"/>
                <a:gd name="T68" fmla="*/ 167 w 426"/>
                <a:gd name="T69" fmla="*/ 264 h 1583"/>
                <a:gd name="T70" fmla="*/ 181 w 426"/>
                <a:gd name="T71" fmla="*/ 233 h 1583"/>
                <a:gd name="T72" fmla="*/ 170 w 426"/>
                <a:gd name="T73" fmla="*/ 207 h 1583"/>
                <a:gd name="T74" fmla="*/ 170 w 426"/>
                <a:gd name="T75" fmla="*/ 185 h 1583"/>
                <a:gd name="T76" fmla="*/ 182 w 426"/>
                <a:gd name="T77" fmla="*/ 165 h 1583"/>
                <a:gd name="T78" fmla="*/ 166 w 426"/>
                <a:gd name="T79" fmla="*/ 139 h 1583"/>
                <a:gd name="T80" fmla="*/ 163 w 426"/>
                <a:gd name="T81" fmla="*/ 103 h 1583"/>
                <a:gd name="T82" fmla="*/ 204 w 426"/>
                <a:gd name="T83" fmla="*/ 56 h 1583"/>
                <a:gd name="T84" fmla="*/ 214 w 426"/>
                <a:gd name="T85" fmla="*/ 7 h 1583"/>
                <a:gd name="T86" fmla="*/ 189 w 426"/>
                <a:gd name="T87" fmla="*/ 7 h 1583"/>
                <a:gd name="T88" fmla="*/ 118 w 426"/>
                <a:gd name="T89" fmla="*/ 45 h 1583"/>
                <a:gd name="T90" fmla="*/ 59 w 426"/>
                <a:gd name="T91" fmla="*/ 67 h 15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6"/>
                <a:gd name="T139" fmla="*/ 0 h 1583"/>
                <a:gd name="T140" fmla="*/ 426 w 426"/>
                <a:gd name="T141" fmla="*/ 1583 h 15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6" h="1583">
                  <a:moveTo>
                    <a:pt x="76" y="149"/>
                  </a:moveTo>
                  <a:lnTo>
                    <a:pt x="61" y="194"/>
                  </a:lnTo>
                  <a:lnTo>
                    <a:pt x="74" y="238"/>
                  </a:lnTo>
                  <a:lnTo>
                    <a:pt x="76" y="281"/>
                  </a:lnTo>
                  <a:lnTo>
                    <a:pt x="61" y="309"/>
                  </a:lnTo>
                  <a:lnTo>
                    <a:pt x="39" y="340"/>
                  </a:lnTo>
                  <a:lnTo>
                    <a:pt x="30" y="389"/>
                  </a:lnTo>
                  <a:lnTo>
                    <a:pt x="44" y="421"/>
                  </a:lnTo>
                  <a:lnTo>
                    <a:pt x="65" y="458"/>
                  </a:lnTo>
                  <a:lnTo>
                    <a:pt x="65" y="488"/>
                  </a:lnTo>
                  <a:lnTo>
                    <a:pt x="52" y="516"/>
                  </a:lnTo>
                  <a:lnTo>
                    <a:pt x="31" y="553"/>
                  </a:lnTo>
                  <a:lnTo>
                    <a:pt x="39" y="590"/>
                  </a:lnTo>
                  <a:lnTo>
                    <a:pt x="68" y="668"/>
                  </a:lnTo>
                  <a:lnTo>
                    <a:pt x="65" y="701"/>
                  </a:lnTo>
                  <a:lnTo>
                    <a:pt x="24" y="764"/>
                  </a:lnTo>
                  <a:lnTo>
                    <a:pt x="24" y="819"/>
                  </a:lnTo>
                  <a:lnTo>
                    <a:pt x="46" y="860"/>
                  </a:lnTo>
                  <a:lnTo>
                    <a:pt x="61" y="896"/>
                  </a:lnTo>
                  <a:lnTo>
                    <a:pt x="59" y="928"/>
                  </a:lnTo>
                  <a:lnTo>
                    <a:pt x="22" y="962"/>
                  </a:lnTo>
                  <a:lnTo>
                    <a:pt x="15" y="987"/>
                  </a:lnTo>
                  <a:lnTo>
                    <a:pt x="22" y="1046"/>
                  </a:lnTo>
                  <a:lnTo>
                    <a:pt x="39" y="1110"/>
                  </a:lnTo>
                  <a:lnTo>
                    <a:pt x="39" y="1147"/>
                  </a:lnTo>
                  <a:lnTo>
                    <a:pt x="37" y="1175"/>
                  </a:lnTo>
                  <a:lnTo>
                    <a:pt x="9" y="1221"/>
                  </a:lnTo>
                  <a:lnTo>
                    <a:pt x="0" y="1257"/>
                  </a:lnTo>
                  <a:lnTo>
                    <a:pt x="3" y="1296"/>
                  </a:lnTo>
                  <a:lnTo>
                    <a:pt x="22" y="1326"/>
                  </a:lnTo>
                  <a:lnTo>
                    <a:pt x="44" y="1352"/>
                  </a:lnTo>
                  <a:lnTo>
                    <a:pt x="24" y="1389"/>
                  </a:lnTo>
                  <a:lnTo>
                    <a:pt x="15" y="1426"/>
                  </a:lnTo>
                  <a:lnTo>
                    <a:pt x="31" y="1456"/>
                  </a:lnTo>
                  <a:lnTo>
                    <a:pt x="59" y="1478"/>
                  </a:lnTo>
                  <a:lnTo>
                    <a:pt x="61" y="1514"/>
                  </a:lnTo>
                  <a:lnTo>
                    <a:pt x="61" y="1543"/>
                  </a:lnTo>
                  <a:lnTo>
                    <a:pt x="65" y="1583"/>
                  </a:lnTo>
                  <a:lnTo>
                    <a:pt x="112" y="1551"/>
                  </a:lnTo>
                  <a:lnTo>
                    <a:pt x="161" y="1524"/>
                  </a:lnTo>
                  <a:lnTo>
                    <a:pt x="206" y="1509"/>
                  </a:lnTo>
                  <a:lnTo>
                    <a:pt x="275" y="1509"/>
                  </a:lnTo>
                  <a:lnTo>
                    <a:pt x="324" y="1502"/>
                  </a:lnTo>
                  <a:lnTo>
                    <a:pt x="353" y="1478"/>
                  </a:lnTo>
                  <a:lnTo>
                    <a:pt x="405" y="1462"/>
                  </a:lnTo>
                  <a:lnTo>
                    <a:pt x="377" y="1434"/>
                  </a:lnTo>
                  <a:lnTo>
                    <a:pt x="368" y="1391"/>
                  </a:lnTo>
                  <a:lnTo>
                    <a:pt x="385" y="1345"/>
                  </a:lnTo>
                  <a:lnTo>
                    <a:pt x="383" y="1279"/>
                  </a:lnTo>
                  <a:lnTo>
                    <a:pt x="368" y="1230"/>
                  </a:lnTo>
                  <a:lnTo>
                    <a:pt x="353" y="1205"/>
                  </a:lnTo>
                  <a:lnTo>
                    <a:pt x="349" y="1169"/>
                  </a:lnTo>
                  <a:lnTo>
                    <a:pt x="368" y="1125"/>
                  </a:lnTo>
                  <a:lnTo>
                    <a:pt x="361" y="1095"/>
                  </a:lnTo>
                  <a:lnTo>
                    <a:pt x="324" y="1044"/>
                  </a:lnTo>
                  <a:lnTo>
                    <a:pt x="325" y="1014"/>
                  </a:lnTo>
                  <a:lnTo>
                    <a:pt x="340" y="987"/>
                  </a:lnTo>
                  <a:lnTo>
                    <a:pt x="374" y="951"/>
                  </a:lnTo>
                  <a:lnTo>
                    <a:pt x="362" y="921"/>
                  </a:lnTo>
                  <a:lnTo>
                    <a:pt x="338" y="860"/>
                  </a:lnTo>
                  <a:lnTo>
                    <a:pt x="318" y="819"/>
                  </a:lnTo>
                  <a:lnTo>
                    <a:pt x="318" y="773"/>
                  </a:lnTo>
                  <a:lnTo>
                    <a:pt x="385" y="750"/>
                  </a:lnTo>
                  <a:lnTo>
                    <a:pt x="392" y="708"/>
                  </a:lnTo>
                  <a:lnTo>
                    <a:pt x="385" y="683"/>
                  </a:lnTo>
                  <a:lnTo>
                    <a:pt x="368" y="661"/>
                  </a:lnTo>
                  <a:lnTo>
                    <a:pt x="370" y="624"/>
                  </a:lnTo>
                  <a:lnTo>
                    <a:pt x="368" y="581"/>
                  </a:lnTo>
                  <a:lnTo>
                    <a:pt x="349" y="559"/>
                  </a:lnTo>
                  <a:lnTo>
                    <a:pt x="333" y="529"/>
                  </a:lnTo>
                  <a:lnTo>
                    <a:pt x="346" y="500"/>
                  </a:lnTo>
                  <a:lnTo>
                    <a:pt x="361" y="466"/>
                  </a:lnTo>
                  <a:lnTo>
                    <a:pt x="361" y="443"/>
                  </a:lnTo>
                  <a:lnTo>
                    <a:pt x="338" y="414"/>
                  </a:lnTo>
                  <a:lnTo>
                    <a:pt x="331" y="389"/>
                  </a:lnTo>
                  <a:lnTo>
                    <a:pt x="338" y="370"/>
                  </a:lnTo>
                  <a:lnTo>
                    <a:pt x="361" y="355"/>
                  </a:lnTo>
                  <a:lnTo>
                    <a:pt x="362" y="330"/>
                  </a:lnTo>
                  <a:lnTo>
                    <a:pt x="355" y="315"/>
                  </a:lnTo>
                  <a:lnTo>
                    <a:pt x="331" y="279"/>
                  </a:lnTo>
                  <a:lnTo>
                    <a:pt x="324" y="238"/>
                  </a:lnTo>
                  <a:lnTo>
                    <a:pt x="325" y="206"/>
                  </a:lnTo>
                  <a:lnTo>
                    <a:pt x="349" y="176"/>
                  </a:lnTo>
                  <a:lnTo>
                    <a:pt x="407" y="112"/>
                  </a:lnTo>
                  <a:lnTo>
                    <a:pt x="426" y="58"/>
                  </a:lnTo>
                  <a:lnTo>
                    <a:pt x="426" y="15"/>
                  </a:lnTo>
                  <a:lnTo>
                    <a:pt x="407" y="0"/>
                  </a:lnTo>
                  <a:lnTo>
                    <a:pt x="377" y="15"/>
                  </a:lnTo>
                  <a:lnTo>
                    <a:pt x="303" y="61"/>
                  </a:lnTo>
                  <a:lnTo>
                    <a:pt x="235" y="90"/>
                  </a:lnTo>
                  <a:lnTo>
                    <a:pt x="164" y="120"/>
                  </a:lnTo>
                  <a:lnTo>
                    <a:pt x="117" y="135"/>
                  </a:lnTo>
                  <a:lnTo>
                    <a:pt x="76" y="149"/>
                  </a:lnTo>
                  <a:close/>
                </a:path>
              </a:pathLst>
            </a:custGeom>
            <a:solidFill>
              <a:srgbClr val="B2B2B2"/>
            </a:solidFill>
            <a:ln w="9525">
              <a:noFill/>
              <a:round/>
              <a:headEnd/>
              <a:tailEnd/>
            </a:ln>
          </p:spPr>
          <p:txBody>
            <a:bodyPr/>
            <a:lstStyle/>
            <a:p>
              <a:pPr eaLnBrk="0" hangingPunct="0"/>
              <a:endParaRPr lang="en-US"/>
            </a:p>
          </p:txBody>
        </p:sp>
        <p:sp>
          <p:nvSpPr>
            <p:cNvPr id="16497" name="Freeform 84"/>
            <p:cNvSpPr>
              <a:spLocks/>
            </p:cNvSpPr>
            <p:nvPr/>
          </p:nvSpPr>
          <p:spPr bwMode="auto">
            <a:xfrm>
              <a:off x="449" y="2609"/>
              <a:ext cx="381" cy="809"/>
            </a:xfrm>
            <a:custGeom>
              <a:avLst/>
              <a:gdLst>
                <a:gd name="T0" fmla="*/ 249 w 761"/>
                <a:gd name="T1" fmla="*/ 760 h 1619"/>
                <a:gd name="T2" fmla="*/ 176 w 761"/>
                <a:gd name="T3" fmla="*/ 786 h 1619"/>
                <a:gd name="T4" fmla="*/ 31 w 761"/>
                <a:gd name="T5" fmla="*/ 655 h 1619"/>
                <a:gd name="T6" fmla="*/ 23 w 761"/>
                <a:gd name="T7" fmla="*/ 677 h 1619"/>
                <a:gd name="T8" fmla="*/ 181 w 761"/>
                <a:gd name="T9" fmla="*/ 809 h 1619"/>
                <a:gd name="T10" fmla="*/ 257 w 761"/>
                <a:gd name="T11" fmla="*/ 769 h 1619"/>
                <a:gd name="T12" fmla="*/ 360 w 761"/>
                <a:gd name="T13" fmla="*/ 735 h 1619"/>
                <a:gd name="T14" fmla="*/ 356 w 761"/>
                <a:gd name="T15" fmla="*/ 677 h 1619"/>
                <a:gd name="T16" fmla="*/ 334 w 761"/>
                <a:gd name="T17" fmla="*/ 613 h 1619"/>
                <a:gd name="T18" fmla="*/ 345 w 761"/>
                <a:gd name="T19" fmla="*/ 562 h 1619"/>
                <a:gd name="T20" fmla="*/ 322 w 761"/>
                <a:gd name="T21" fmla="*/ 512 h 1619"/>
                <a:gd name="T22" fmla="*/ 334 w 761"/>
                <a:gd name="T23" fmla="*/ 453 h 1619"/>
                <a:gd name="T24" fmla="*/ 342 w 761"/>
                <a:gd name="T25" fmla="*/ 394 h 1619"/>
                <a:gd name="T26" fmla="*/ 345 w 761"/>
                <a:gd name="T27" fmla="*/ 321 h 1619"/>
                <a:gd name="T28" fmla="*/ 330 w 761"/>
                <a:gd name="T29" fmla="*/ 258 h 1619"/>
                <a:gd name="T30" fmla="*/ 322 w 761"/>
                <a:gd name="T31" fmla="*/ 209 h 1619"/>
                <a:gd name="T32" fmla="*/ 341 w 761"/>
                <a:gd name="T33" fmla="*/ 167 h 1619"/>
                <a:gd name="T34" fmla="*/ 331 w 761"/>
                <a:gd name="T35" fmla="*/ 96 h 1619"/>
                <a:gd name="T36" fmla="*/ 378 w 761"/>
                <a:gd name="T37" fmla="*/ 8 h 1619"/>
                <a:gd name="T38" fmla="*/ 357 w 761"/>
                <a:gd name="T39" fmla="*/ 27 h 1619"/>
                <a:gd name="T40" fmla="*/ 309 w 761"/>
                <a:gd name="T41" fmla="*/ 107 h 1619"/>
                <a:gd name="T42" fmla="*/ 239 w 761"/>
                <a:gd name="T43" fmla="*/ 172 h 1619"/>
                <a:gd name="T44" fmla="*/ 311 w 761"/>
                <a:gd name="T45" fmla="*/ 148 h 1619"/>
                <a:gd name="T46" fmla="*/ 305 w 761"/>
                <a:gd name="T47" fmla="*/ 195 h 1619"/>
                <a:gd name="T48" fmla="*/ 271 w 761"/>
                <a:gd name="T49" fmla="*/ 243 h 1619"/>
                <a:gd name="T50" fmla="*/ 320 w 761"/>
                <a:gd name="T51" fmla="*/ 232 h 1619"/>
                <a:gd name="T52" fmla="*/ 308 w 761"/>
                <a:gd name="T53" fmla="*/ 269 h 1619"/>
                <a:gd name="T54" fmla="*/ 304 w 761"/>
                <a:gd name="T55" fmla="*/ 310 h 1619"/>
                <a:gd name="T56" fmla="*/ 232 w 761"/>
                <a:gd name="T57" fmla="*/ 364 h 1619"/>
                <a:gd name="T58" fmla="*/ 313 w 761"/>
                <a:gd name="T59" fmla="*/ 327 h 1619"/>
                <a:gd name="T60" fmla="*/ 342 w 761"/>
                <a:gd name="T61" fmla="*/ 364 h 1619"/>
                <a:gd name="T62" fmla="*/ 293 w 761"/>
                <a:gd name="T63" fmla="*/ 398 h 1619"/>
                <a:gd name="T64" fmla="*/ 202 w 761"/>
                <a:gd name="T65" fmla="*/ 442 h 1619"/>
                <a:gd name="T66" fmla="*/ 305 w 761"/>
                <a:gd name="T67" fmla="*/ 424 h 1619"/>
                <a:gd name="T68" fmla="*/ 326 w 761"/>
                <a:gd name="T69" fmla="*/ 492 h 1619"/>
                <a:gd name="T70" fmla="*/ 205 w 761"/>
                <a:gd name="T71" fmla="*/ 525 h 1619"/>
                <a:gd name="T72" fmla="*/ 271 w 761"/>
                <a:gd name="T73" fmla="*/ 523 h 1619"/>
                <a:gd name="T74" fmla="*/ 313 w 761"/>
                <a:gd name="T75" fmla="*/ 543 h 1619"/>
                <a:gd name="T76" fmla="*/ 311 w 761"/>
                <a:gd name="T77" fmla="*/ 584 h 1619"/>
                <a:gd name="T78" fmla="*/ 195 w 761"/>
                <a:gd name="T79" fmla="*/ 607 h 1619"/>
                <a:gd name="T80" fmla="*/ 252 w 761"/>
                <a:gd name="T81" fmla="*/ 607 h 1619"/>
                <a:gd name="T82" fmla="*/ 319 w 761"/>
                <a:gd name="T83" fmla="*/ 596 h 1619"/>
                <a:gd name="T84" fmla="*/ 261 w 761"/>
                <a:gd name="T85" fmla="*/ 651 h 1619"/>
                <a:gd name="T86" fmla="*/ 195 w 761"/>
                <a:gd name="T87" fmla="*/ 683 h 1619"/>
                <a:gd name="T88" fmla="*/ 278 w 761"/>
                <a:gd name="T89" fmla="*/ 653 h 1619"/>
                <a:gd name="T90" fmla="*/ 328 w 761"/>
                <a:gd name="T91" fmla="*/ 642 h 1619"/>
                <a:gd name="T92" fmla="*/ 326 w 761"/>
                <a:gd name="T93" fmla="*/ 690 h 1619"/>
                <a:gd name="T94" fmla="*/ 334 w 761"/>
                <a:gd name="T95" fmla="*/ 73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1"/>
                <a:gd name="T145" fmla="*/ 0 h 1619"/>
                <a:gd name="T146" fmla="*/ 761 w 761"/>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1" h="1619">
                  <a:moveTo>
                    <a:pt x="647" y="1465"/>
                  </a:moveTo>
                  <a:lnTo>
                    <a:pt x="615" y="1501"/>
                  </a:lnTo>
                  <a:lnTo>
                    <a:pt x="563" y="1514"/>
                  </a:lnTo>
                  <a:lnTo>
                    <a:pt x="497" y="1521"/>
                  </a:lnTo>
                  <a:lnTo>
                    <a:pt x="426" y="1536"/>
                  </a:lnTo>
                  <a:lnTo>
                    <a:pt x="380" y="1564"/>
                  </a:lnTo>
                  <a:lnTo>
                    <a:pt x="365" y="1579"/>
                  </a:lnTo>
                  <a:lnTo>
                    <a:pt x="351" y="1573"/>
                  </a:lnTo>
                  <a:lnTo>
                    <a:pt x="265" y="1508"/>
                  </a:lnTo>
                  <a:lnTo>
                    <a:pt x="154" y="1421"/>
                  </a:lnTo>
                  <a:lnTo>
                    <a:pt x="117" y="1366"/>
                  </a:lnTo>
                  <a:lnTo>
                    <a:pt x="61" y="1310"/>
                  </a:lnTo>
                  <a:lnTo>
                    <a:pt x="45" y="1266"/>
                  </a:lnTo>
                  <a:lnTo>
                    <a:pt x="0" y="1259"/>
                  </a:lnTo>
                  <a:lnTo>
                    <a:pt x="23" y="1307"/>
                  </a:lnTo>
                  <a:lnTo>
                    <a:pt x="46" y="1354"/>
                  </a:lnTo>
                  <a:lnTo>
                    <a:pt x="117" y="1406"/>
                  </a:lnTo>
                  <a:lnTo>
                    <a:pt x="167" y="1470"/>
                  </a:lnTo>
                  <a:lnTo>
                    <a:pt x="287" y="1545"/>
                  </a:lnTo>
                  <a:lnTo>
                    <a:pt x="361" y="1619"/>
                  </a:lnTo>
                  <a:lnTo>
                    <a:pt x="389" y="1612"/>
                  </a:lnTo>
                  <a:lnTo>
                    <a:pt x="420" y="1575"/>
                  </a:lnTo>
                  <a:lnTo>
                    <a:pt x="461" y="1553"/>
                  </a:lnTo>
                  <a:lnTo>
                    <a:pt x="513" y="1538"/>
                  </a:lnTo>
                  <a:lnTo>
                    <a:pt x="622" y="1529"/>
                  </a:lnTo>
                  <a:lnTo>
                    <a:pt x="655" y="1508"/>
                  </a:lnTo>
                  <a:lnTo>
                    <a:pt x="711" y="1495"/>
                  </a:lnTo>
                  <a:lnTo>
                    <a:pt x="720" y="1470"/>
                  </a:lnTo>
                  <a:lnTo>
                    <a:pt x="703"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7"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2"/>
                  </a:lnTo>
                  <a:lnTo>
                    <a:pt x="698"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39" y="91"/>
                  </a:lnTo>
                  <a:lnTo>
                    <a:pt x="761" y="54"/>
                  </a:lnTo>
                  <a:lnTo>
                    <a:pt x="755" y="17"/>
                  </a:lnTo>
                  <a:lnTo>
                    <a:pt x="735" y="0"/>
                  </a:lnTo>
                  <a:lnTo>
                    <a:pt x="720" y="3"/>
                  </a:lnTo>
                  <a:lnTo>
                    <a:pt x="696" y="32"/>
                  </a:lnTo>
                  <a:lnTo>
                    <a:pt x="714" y="54"/>
                  </a:lnTo>
                  <a:lnTo>
                    <a:pt x="711" y="91"/>
                  </a:lnTo>
                  <a:lnTo>
                    <a:pt x="677" y="155"/>
                  </a:lnTo>
                  <a:lnTo>
                    <a:pt x="631" y="192"/>
                  </a:lnTo>
                  <a:lnTo>
                    <a:pt x="618" y="214"/>
                  </a:lnTo>
                  <a:lnTo>
                    <a:pt x="608" y="242"/>
                  </a:lnTo>
                  <a:lnTo>
                    <a:pt x="603" y="260"/>
                  </a:lnTo>
                  <a:lnTo>
                    <a:pt x="537" y="311"/>
                  </a:lnTo>
                  <a:lnTo>
                    <a:pt x="478" y="345"/>
                  </a:lnTo>
                  <a:lnTo>
                    <a:pt x="470" y="369"/>
                  </a:lnTo>
                  <a:lnTo>
                    <a:pt x="491" y="375"/>
                  </a:lnTo>
                  <a:lnTo>
                    <a:pt x="578" y="311"/>
                  </a:lnTo>
                  <a:lnTo>
                    <a:pt x="622" y="297"/>
                  </a:lnTo>
                  <a:lnTo>
                    <a:pt x="644" y="338"/>
                  </a:lnTo>
                  <a:lnTo>
                    <a:pt x="652" y="356"/>
                  </a:lnTo>
                  <a:lnTo>
                    <a:pt x="630" y="375"/>
                  </a:lnTo>
                  <a:lnTo>
                    <a:pt x="610" y="390"/>
                  </a:lnTo>
                  <a:lnTo>
                    <a:pt x="608" y="415"/>
                  </a:lnTo>
                  <a:lnTo>
                    <a:pt x="615" y="441"/>
                  </a:lnTo>
                  <a:lnTo>
                    <a:pt x="596" y="462"/>
                  </a:lnTo>
                  <a:lnTo>
                    <a:pt x="541"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50"/>
                  </a:lnTo>
                  <a:lnTo>
                    <a:pt x="640" y="765"/>
                  </a:lnTo>
                  <a:lnTo>
                    <a:pt x="608" y="774"/>
                  </a:lnTo>
                  <a:lnTo>
                    <a:pt x="585" y="796"/>
                  </a:lnTo>
                  <a:lnTo>
                    <a:pt x="485" y="826"/>
                  </a:lnTo>
                  <a:lnTo>
                    <a:pt x="411" y="852"/>
                  </a:lnTo>
                  <a:lnTo>
                    <a:pt x="383" y="867"/>
                  </a:lnTo>
                  <a:lnTo>
                    <a:pt x="404" y="885"/>
                  </a:lnTo>
                  <a:lnTo>
                    <a:pt x="448" y="874"/>
                  </a:lnTo>
                  <a:lnTo>
                    <a:pt x="537" y="840"/>
                  </a:lnTo>
                  <a:lnTo>
                    <a:pt x="596" y="823"/>
                  </a:lnTo>
                  <a:lnTo>
                    <a:pt x="610" y="848"/>
                  </a:lnTo>
                  <a:lnTo>
                    <a:pt x="625" y="892"/>
                  </a:lnTo>
                  <a:lnTo>
                    <a:pt x="652" y="929"/>
                  </a:lnTo>
                  <a:lnTo>
                    <a:pt x="655" y="957"/>
                  </a:lnTo>
                  <a:lnTo>
                    <a:pt x="652" y="985"/>
                  </a:lnTo>
                  <a:lnTo>
                    <a:pt x="622" y="994"/>
                  </a:lnTo>
                  <a:lnTo>
                    <a:pt x="571" y="1007"/>
                  </a:lnTo>
                  <a:lnTo>
                    <a:pt x="504" y="1037"/>
                  </a:lnTo>
                  <a:lnTo>
                    <a:pt x="409" y="1050"/>
                  </a:lnTo>
                  <a:lnTo>
                    <a:pt x="373" y="1068"/>
                  </a:lnTo>
                  <a:lnTo>
                    <a:pt x="398" y="1080"/>
                  </a:lnTo>
                  <a:lnTo>
                    <a:pt x="482" y="1068"/>
                  </a:lnTo>
                  <a:lnTo>
                    <a:pt x="541"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2"/>
                  </a:lnTo>
                  <a:lnTo>
                    <a:pt x="637" y="1192"/>
                  </a:lnTo>
                  <a:lnTo>
                    <a:pt x="637" y="1227"/>
                  </a:lnTo>
                  <a:lnTo>
                    <a:pt x="647" y="1244"/>
                  </a:lnTo>
                  <a:lnTo>
                    <a:pt x="581" y="1259"/>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pPr eaLnBrk="0" hangingPunct="0"/>
              <a:endParaRPr lang="en-US"/>
            </a:p>
          </p:txBody>
        </p:sp>
        <p:sp>
          <p:nvSpPr>
            <p:cNvPr id="16498" name="Freeform 85"/>
            <p:cNvSpPr>
              <a:spLocks/>
            </p:cNvSpPr>
            <p:nvPr/>
          </p:nvSpPr>
          <p:spPr bwMode="auto">
            <a:xfrm>
              <a:off x="652" y="3304"/>
              <a:ext cx="110" cy="36"/>
            </a:xfrm>
            <a:custGeom>
              <a:avLst/>
              <a:gdLst>
                <a:gd name="T0" fmla="*/ 0 w 221"/>
                <a:gd name="T1" fmla="*/ 28 h 72"/>
                <a:gd name="T2" fmla="*/ 44 w 221"/>
                <a:gd name="T3" fmla="*/ 27 h 72"/>
                <a:gd name="T4" fmla="*/ 61 w 221"/>
                <a:gd name="T5" fmla="*/ 18 h 72"/>
                <a:gd name="T6" fmla="*/ 75 w 221"/>
                <a:gd name="T7" fmla="*/ 6 h 72"/>
                <a:gd name="T8" fmla="*/ 103 w 221"/>
                <a:gd name="T9" fmla="*/ 0 h 72"/>
                <a:gd name="T10" fmla="*/ 110 w 221"/>
                <a:gd name="T11" fmla="*/ 6 h 72"/>
                <a:gd name="T12" fmla="*/ 98 w 221"/>
                <a:gd name="T13" fmla="*/ 10 h 72"/>
                <a:gd name="T14" fmla="*/ 79 w 221"/>
                <a:gd name="T15" fmla="*/ 20 h 72"/>
                <a:gd name="T16" fmla="*/ 69 w 221"/>
                <a:gd name="T17" fmla="*/ 27 h 72"/>
                <a:gd name="T18" fmla="*/ 51 w 221"/>
                <a:gd name="T19" fmla="*/ 32 h 72"/>
                <a:gd name="T20" fmla="*/ 24 w 221"/>
                <a:gd name="T21" fmla="*/ 35 h 72"/>
                <a:gd name="T22" fmla="*/ 2 w 221"/>
                <a:gd name="T23" fmla="*/ 36 h 72"/>
                <a:gd name="T24" fmla="*/ 0 w 221"/>
                <a:gd name="T25" fmla="*/ 28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1"/>
                <a:gd name="T40" fmla="*/ 0 h 72"/>
                <a:gd name="T41" fmla="*/ 221 w 221"/>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1" h="72">
                  <a:moveTo>
                    <a:pt x="0" y="57"/>
                  </a:moveTo>
                  <a:lnTo>
                    <a:pt x="88" y="54"/>
                  </a:lnTo>
                  <a:lnTo>
                    <a:pt x="122" y="35"/>
                  </a:lnTo>
                  <a:lnTo>
                    <a:pt x="151" y="13"/>
                  </a:lnTo>
                  <a:lnTo>
                    <a:pt x="206" y="0"/>
                  </a:lnTo>
                  <a:lnTo>
                    <a:pt x="221" y="13"/>
                  </a:lnTo>
                  <a:lnTo>
                    <a:pt x="197" y="20"/>
                  </a:lnTo>
                  <a:lnTo>
                    <a:pt x="159" y="41"/>
                  </a:lnTo>
                  <a:lnTo>
                    <a:pt x="139" y="54"/>
                  </a:lnTo>
                  <a:lnTo>
                    <a:pt x="103" y="64"/>
                  </a:lnTo>
                  <a:lnTo>
                    <a:pt x="48" y="69"/>
                  </a:lnTo>
                  <a:lnTo>
                    <a:pt x="5" y="72"/>
                  </a:lnTo>
                  <a:lnTo>
                    <a:pt x="0" y="57"/>
                  </a:lnTo>
                  <a:close/>
                </a:path>
              </a:pathLst>
            </a:custGeom>
            <a:solidFill>
              <a:srgbClr val="000000"/>
            </a:solidFill>
            <a:ln w="9525">
              <a:noFill/>
              <a:round/>
              <a:headEnd/>
              <a:tailEnd/>
            </a:ln>
          </p:spPr>
          <p:txBody>
            <a:bodyPr/>
            <a:lstStyle/>
            <a:p>
              <a:pPr eaLnBrk="0" hangingPunct="0"/>
              <a:endParaRPr lang="en-US"/>
            </a:p>
          </p:txBody>
        </p:sp>
        <p:sp>
          <p:nvSpPr>
            <p:cNvPr id="16499" name="Freeform 86"/>
            <p:cNvSpPr>
              <a:spLocks/>
            </p:cNvSpPr>
            <p:nvPr/>
          </p:nvSpPr>
          <p:spPr bwMode="auto">
            <a:xfrm>
              <a:off x="483" y="2512"/>
              <a:ext cx="320" cy="174"/>
            </a:xfrm>
            <a:custGeom>
              <a:avLst/>
              <a:gdLst>
                <a:gd name="T0" fmla="*/ 10 w 640"/>
                <a:gd name="T1" fmla="*/ 20 h 347"/>
                <a:gd name="T2" fmla="*/ 47 w 640"/>
                <a:gd name="T3" fmla="*/ 22 h 347"/>
                <a:gd name="T4" fmla="*/ 88 w 640"/>
                <a:gd name="T5" fmla="*/ 23 h 347"/>
                <a:gd name="T6" fmla="*/ 114 w 640"/>
                <a:gd name="T7" fmla="*/ 23 h 347"/>
                <a:gd name="T8" fmla="*/ 135 w 640"/>
                <a:gd name="T9" fmla="*/ 18 h 347"/>
                <a:gd name="T10" fmla="*/ 168 w 640"/>
                <a:gd name="T11" fmla="*/ 9 h 347"/>
                <a:gd name="T12" fmla="*/ 184 w 640"/>
                <a:gd name="T13" fmla="*/ 0 h 347"/>
                <a:gd name="T14" fmla="*/ 205 w 640"/>
                <a:gd name="T15" fmla="*/ 12 h 347"/>
                <a:gd name="T16" fmla="*/ 241 w 640"/>
                <a:gd name="T17" fmla="*/ 37 h 347"/>
                <a:gd name="T18" fmla="*/ 267 w 640"/>
                <a:gd name="T19" fmla="*/ 55 h 347"/>
                <a:gd name="T20" fmla="*/ 300 w 640"/>
                <a:gd name="T21" fmla="*/ 78 h 347"/>
                <a:gd name="T22" fmla="*/ 320 w 640"/>
                <a:gd name="T23" fmla="*/ 96 h 347"/>
                <a:gd name="T24" fmla="*/ 302 w 640"/>
                <a:gd name="T25" fmla="*/ 111 h 347"/>
                <a:gd name="T26" fmla="*/ 283 w 640"/>
                <a:gd name="T27" fmla="*/ 129 h 347"/>
                <a:gd name="T28" fmla="*/ 253 w 640"/>
                <a:gd name="T29" fmla="*/ 141 h 347"/>
                <a:gd name="T30" fmla="*/ 223 w 640"/>
                <a:gd name="T31" fmla="*/ 154 h 347"/>
                <a:gd name="T32" fmla="*/ 194 w 640"/>
                <a:gd name="T33" fmla="*/ 165 h 347"/>
                <a:gd name="T34" fmla="*/ 168 w 640"/>
                <a:gd name="T35" fmla="*/ 169 h 347"/>
                <a:gd name="T36" fmla="*/ 142 w 640"/>
                <a:gd name="T37" fmla="*/ 174 h 347"/>
                <a:gd name="T38" fmla="*/ 108 w 640"/>
                <a:gd name="T39" fmla="*/ 150 h 347"/>
                <a:gd name="T40" fmla="*/ 83 w 640"/>
                <a:gd name="T41" fmla="*/ 130 h 347"/>
                <a:gd name="T42" fmla="*/ 54 w 640"/>
                <a:gd name="T43" fmla="*/ 104 h 347"/>
                <a:gd name="T44" fmla="*/ 29 w 640"/>
                <a:gd name="T45" fmla="*/ 78 h 347"/>
                <a:gd name="T46" fmla="*/ 11 w 640"/>
                <a:gd name="T47" fmla="*/ 60 h 347"/>
                <a:gd name="T48" fmla="*/ 0 w 640"/>
                <a:gd name="T49" fmla="*/ 34 h 347"/>
                <a:gd name="T50" fmla="*/ 10 w 640"/>
                <a:gd name="T51" fmla="*/ 20 h 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7"/>
                <a:gd name="T80" fmla="*/ 640 w 640"/>
                <a:gd name="T81" fmla="*/ 347 h 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7">
                  <a:moveTo>
                    <a:pt x="19" y="39"/>
                  </a:moveTo>
                  <a:lnTo>
                    <a:pt x="95" y="43"/>
                  </a:lnTo>
                  <a:lnTo>
                    <a:pt x="176" y="46"/>
                  </a:lnTo>
                  <a:lnTo>
                    <a:pt x="228" y="46"/>
                  </a:lnTo>
                  <a:lnTo>
                    <a:pt x="269" y="36"/>
                  </a:lnTo>
                  <a:lnTo>
                    <a:pt x="336" y="17"/>
                  </a:lnTo>
                  <a:lnTo>
                    <a:pt x="368" y="0"/>
                  </a:lnTo>
                  <a:lnTo>
                    <a:pt x="411" y="24"/>
                  </a:lnTo>
                  <a:lnTo>
                    <a:pt x="482" y="73"/>
                  </a:lnTo>
                  <a:lnTo>
                    <a:pt x="534" y="109"/>
                  </a:lnTo>
                  <a:lnTo>
                    <a:pt x="600" y="155"/>
                  </a:lnTo>
                  <a:lnTo>
                    <a:pt x="640" y="191"/>
                  </a:lnTo>
                  <a:lnTo>
                    <a:pt x="603" y="222"/>
                  </a:lnTo>
                  <a:lnTo>
                    <a:pt x="566" y="257"/>
                  </a:lnTo>
                  <a:lnTo>
                    <a:pt x="507" y="281"/>
                  </a:lnTo>
                  <a:lnTo>
                    <a:pt x="446" y="307"/>
                  </a:lnTo>
                  <a:lnTo>
                    <a:pt x="389" y="329"/>
                  </a:lnTo>
                  <a:lnTo>
                    <a:pt x="337"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pPr eaLnBrk="0" hangingPunct="0"/>
              <a:endParaRPr lang="en-US"/>
            </a:p>
          </p:txBody>
        </p:sp>
        <p:sp>
          <p:nvSpPr>
            <p:cNvPr id="16500" name="Freeform 87"/>
            <p:cNvSpPr>
              <a:spLocks/>
            </p:cNvSpPr>
            <p:nvPr/>
          </p:nvSpPr>
          <p:spPr bwMode="auto">
            <a:xfrm>
              <a:off x="475" y="2507"/>
              <a:ext cx="346" cy="202"/>
            </a:xfrm>
            <a:custGeom>
              <a:avLst/>
              <a:gdLst>
                <a:gd name="T0" fmla="*/ 170 w 692"/>
                <a:gd name="T1" fmla="*/ 173 h 404"/>
                <a:gd name="T2" fmla="*/ 224 w 692"/>
                <a:gd name="T3" fmla="*/ 158 h 404"/>
                <a:gd name="T4" fmla="*/ 269 w 692"/>
                <a:gd name="T5" fmla="*/ 139 h 404"/>
                <a:gd name="T6" fmla="*/ 301 w 692"/>
                <a:gd name="T7" fmla="*/ 116 h 404"/>
                <a:gd name="T8" fmla="*/ 314 w 692"/>
                <a:gd name="T9" fmla="*/ 103 h 404"/>
                <a:gd name="T10" fmla="*/ 268 w 692"/>
                <a:gd name="T11" fmla="*/ 61 h 404"/>
                <a:gd name="T12" fmla="*/ 230 w 692"/>
                <a:gd name="T13" fmla="*/ 39 h 404"/>
                <a:gd name="T14" fmla="*/ 195 w 692"/>
                <a:gd name="T15" fmla="*/ 17 h 404"/>
                <a:gd name="T16" fmla="*/ 188 w 692"/>
                <a:gd name="T17" fmla="*/ 17 h 404"/>
                <a:gd name="T18" fmla="*/ 166 w 692"/>
                <a:gd name="T19" fmla="*/ 25 h 404"/>
                <a:gd name="T20" fmla="*/ 136 w 692"/>
                <a:gd name="T21" fmla="*/ 33 h 404"/>
                <a:gd name="T22" fmla="*/ 84 w 692"/>
                <a:gd name="T23" fmla="*/ 37 h 404"/>
                <a:gd name="T24" fmla="*/ 33 w 692"/>
                <a:gd name="T25" fmla="*/ 36 h 404"/>
                <a:gd name="T26" fmla="*/ 19 w 692"/>
                <a:gd name="T27" fmla="*/ 37 h 404"/>
                <a:gd name="T28" fmla="*/ 19 w 692"/>
                <a:gd name="T29" fmla="*/ 47 h 404"/>
                <a:gd name="T30" fmla="*/ 29 w 692"/>
                <a:gd name="T31" fmla="*/ 61 h 404"/>
                <a:gd name="T32" fmla="*/ 51 w 692"/>
                <a:gd name="T33" fmla="*/ 88 h 404"/>
                <a:gd name="T34" fmla="*/ 78 w 692"/>
                <a:gd name="T35" fmla="*/ 110 h 404"/>
                <a:gd name="T36" fmla="*/ 110 w 692"/>
                <a:gd name="T37" fmla="*/ 142 h 404"/>
                <a:gd name="T38" fmla="*/ 143 w 692"/>
                <a:gd name="T39" fmla="*/ 165 h 404"/>
                <a:gd name="T40" fmla="*/ 162 w 692"/>
                <a:gd name="T41" fmla="*/ 179 h 404"/>
                <a:gd name="T42" fmla="*/ 169 w 692"/>
                <a:gd name="T43" fmla="*/ 194 h 404"/>
                <a:gd name="T44" fmla="*/ 161 w 692"/>
                <a:gd name="T45" fmla="*/ 202 h 404"/>
                <a:gd name="T46" fmla="*/ 150 w 692"/>
                <a:gd name="T47" fmla="*/ 198 h 404"/>
                <a:gd name="T48" fmla="*/ 118 w 692"/>
                <a:gd name="T49" fmla="*/ 168 h 404"/>
                <a:gd name="T50" fmla="*/ 78 w 692"/>
                <a:gd name="T51" fmla="*/ 135 h 404"/>
                <a:gd name="T52" fmla="*/ 48 w 692"/>
                <a:gd name="T53" fmla="*/ 110 h 404"/>
                <a:gd name="T54" fmla="*/ 28 w 692"/>
                <a:gd name="T55" fmla="*/ 88 h 404"/>
                <a:gd name="T56" fmla="*/ 11 w 692"/>
                <a:gd name="T57" fmla="*/ 65 h 404"/>
                <a:gd name="T58" fmla="*/ 3 w 692"/>
                <a:gd name="T59" fmla="*/ 50 h 404"/>
                <a:gd name="T60" fmla="*/ 0 w 692"/>
                <a:gd name="T61" fmla="*/ 33 h 404"/>
                <a:gd name="T62" fmla="*/ 5 w 692"/>
                <a:gd name="T63" fmla="*/ 22 h 404"/>
                <a:gd name="T64" fmla="*/ 17 w 692"/>
                <a:gd name="T65" fmla="*/ 17 h 404"/>
                <a:gd name="T66" fmla="*/ 39 w 692"/>
                <a:gd name="T67" fmla="*/ 19 h 404"/>
                <a:gd name="T68" fmla="*/ 81 w 692"/>
                <a:gd name="T69" fmla="*/ 25 h 404"/>
                <a:gd name="T70" fmla="*/ 116 w 692"/>
                <a:gd name="T71" fmla="*/ 25 h 404"/>
                <a:gd name="T72" fmla="*/ 143 w 692"/>
                <a:gd name="T73" fmla="*/ 17 h 404"/>
                <a:gd name="T74" fmla="*/ 172 w 692"/>
                <a:gd name="T75" fmla="*/ 11 h 404"/>
                <a:gd name="T76" fmla="*/ 184 w 692"/>
                <a:gd name="T77" fmla="*/ 0 h 404"/>
                <a:gd name="T78" fmla="*/ 198 w 692"/>
                <a:gd name="T79" fmla="*/ 0 h 404"/>
                <a:gd name="T80" fmla="*/ 228 w 692"/>
                <a:gd name="T81" fmla="*/ 19 h 404"/>
                <a:gd name="T82" fmla="*/ 262 w 692"/>
                <a:gd name="T83" fmla="*/ 44 h 404"/>
                <a:gd name="T84" fmla="*/ 297 w 692"/>
                <a:gd name="T85" fmla="*/ 66 h 404"/>
                <a:gd name="T86" fmla="*/ 317 w 692"/>
                <a:gd name="T87" fmla="*/ 81 h 404"/>
                <a:gd name="T88" fmla="*/ 337 w 692"/>
                <a:gd name="T89" fmla="*/ 94 h 404"/>
                <a:gd name="T90" fmla="*/ 346 w 692"/>
                <a:gd name="T91" fmla="*/ 99 h 404"/>
                <a:gd name="T92" fmla="*/ 342 w 692"/>
                <a:gd name="T93" fmla="*/ 109 h 404"/>
                <a:gd name="T94" fmla="*/ 327 w 692"/>
                <a:gd name="T95" fmla="*/ 117 h 404"/>
                <a:gd name="T96" fmla="*/ 309 w 692"/>
                <a:gd name="T97" fmla="*/ 133 h 404"/>
                <a:gd name="T98" fmla="*/ 294 w 692"/>
                <a:gd name="T99" fmla="*/ 139 h 404"/>
                <a:gd name="T100" fmla="*/ 264 w 692"/>
                <a:gd name="T101" fmla="*/ 151 h 404"/>
                <a:gd name="T102" fmla="*/ 243 w 692"/>
                <a:gd name="T103" fmla="*/ 161 h 404"/>
                <a:gd name="T104" fmla="*/ 219 w 692"/>
                <a:gd name="T105" fmla="*/ 175 h 404"/>
                <a:gd name="T106" fmla="*/ 195 w 692"/>
                <a:gd name="T107" fmla="*/ 179 h 404"/>
                <a:gd name="T108" fmla="*/ 176 w 692"/>
                <a:gd name="T109" fmla="*/ 181 h 404"/>
                <a:gd name="T110" fmla="*/ 170 w 692"/>
                <a:gd name="T111" fmla="*/ 173 h 40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2"/>
                <a:gd name="T169" fmla="*/ 0 h 404"/>
                <a:gd name="T170" fmla="*/ 692 w 692"/>
                <a:gd name="T171" fmla="*/ 404 h 40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2" h="404">
                  <a:moveTo>
                    <a:pt x="339" y="346"/>
                  </a:moveTo>
                  <a:lnTo>
                    <a:pt x="449" y="315"/>
                  </a:lnTo>
                  <a:lnTo>
                    <a:pt x="538" y="277"/>
                  </a:lnTo>
                  <a:lnTo>
                    <a:pt x="602" y="232"/>
                  </a:lnTo>
                  <a:lnTo>
                    <a:pt x="627" y="206"/>
                  </a:lnTo>
                  <a:lnTo>
                    <a:pt x="535" y="123"/>
                  </a:lnTo>
                  <a:lnTo>
                    <a:pt x="461" y="78"/>
                  </a:lnTo>
                  <a:lnTo>
                    <a:pt x="390" y="34"/>
                  </a:lnTo>
                  <a:lnTo>
                    <a:pt x="376" y="34"/>
                  </a:lnTo>
                  <a:lnTo>
                    <a:pt x="331" y="49"/>
                  </a:lnTo>
                  <a:lnTo>
                    <a:pt x="272" y="65"/>
                  </a:lnTo>
                  <a:lnTo>
                    <a:pt x="167" y="73"/>
                  </a:lnTo>
                  <a:lnTo>
                    <a:pt x="65" y="71"/>
                  </a:lnTo>
                  <a:lnTo>
                    <a:pt x="37" y="73"/>
                  </a:lnTo>
                  <a:lnTo>
                    <a:pt x="37" y="93"/>
                  </a:lnTo>
                  <a:lnTo>
                    <a:pt x="59" y="123"/>
                  </a:lnTo>
                  <a:lnTo>
                    <a:pt x="102" y="176"/>
                  </a:lnTo>
                  <a:lnTo>
                    <a:pt x="155" y="220"/>
                  </a:lnTo>
                  <a:lnTo>
                    <a:pt x="220" y="284"/>
                  </a:lnTo>
                  <a:lnTo>
                    <a:pt x="285" y="330"/>
                  </a:lnTo>
                  <a:lnTo>
                    <a:pt x="324" y="358"/>
                  </a:lnTo>
                  <a:lnTo>
                    <a:pt x="337" y="387"/>
                  </a:lnTo>
                  <a:lnTo>
                    <a:pt x="322" y="404"/>
                  </a:lnTo>
                  <a:lnTo>
                    <a:pt x="300" y="395"/>
                  </a:lnTo>
                  <a:lnTo>
                    <a:pt x="236" y="336"/>
                  </a:lnTo>
                  <a:lnTo>
                    <a:pt x="155" y="269"/>
                  </a:lnTo>
                  <a:lnTo>
                    <a:pt x="96" y="220"/>
                  </a:lnTo>
                  <a:lnTo>
                    <a:pt x="56" y="176"/>
                  </a:lnTo>
                  <a:lnTo>
                    <a:pt x="22" y="130"/>
                  </a:lnTo>
                  <a:lnTo>
                    <a:pt x="7" y="99"/>
                  </a:lnTo>
                  <a:lnTo>
                    <a:pt x="0" y="65"/>
                  </a:lnTo>
                  <a:lnTo>
                    <a:pt x="10" y="43"/>
                  </a:lnTo>
                  <a:lnTo>
                    <a:pt x="34" y="34"/>
                  </a:lnTo>
                  <a:lnTo>
                    <a:pt x="78" y="37"/>
                  </a:lnTo>
                  <a:lnTo>
                    <a:pt x="162" y="49"/>
                  </a:lnTo>
                  <a:lnTo>
                    <a:pt x="233" y="49"/>
                  </a:lnTo>
                  <a:lnTo>
                    <a:pt x="285" y="34"/>
                  </a:lnTo>
                  <a:lnTo>
                    <a:pt x="344" y="22"/>
                  </a:lnTo>
                  <a:lnTo>
                    <a:pt x="368" y="0"/>
                  </a:lnTo>
                  <a:lnTo>
                    <a:pt x="396" y="0"/>
                  </a:lnTo>
                  <a:lnTo>
                    <a:pt x="457" y="37"/>
                  </a:lnTo>
                  <a:lnTo>
                    <a:pt x="523" y="87"/>
                  </a:lnTo>
                  <a:lnTo>
                    <a:pt x="594" y="132"/>
                  </a:lnTo>
                  <a:lnTo>
                    <a:pt x="633" y="161"/>
                  </a:lnTo>
                  <a:lnTo>
                    <a:pt x="674" y="188"/>
                  </a:lnTo>
                  <a:lnTo>
                    <a:pt x="692" y="198"/>
                  </a:lnTo>
                  <a:lnTo>
                    <a:pt x="683" y="218"/>
                  </a:lnTo>
                  <a:lnTo>
                    <a:pt x="653" y="235"/>
                  </a:lnTo>
                  <a:lnTo>
                    <a:pt x="618" y="265"/>
                  </a:lnTo>
                  <a:lnTo>
                    <a:pt x="587" y="277"/>
                  </a:lnTo>
                  <a:lnTo>
                    <a:pt x="528" y="302"/>
                  </a:lnTo>
                  <a:lnTo>
                    <a:pt x="486" y="321"/>
                  </a:lnTo>
                  <a:lnTo>
                    <a:pt x="439" y="350"/>
                  </a:lnTo>
                  <a:lnTo>
                    <a:pt x="390" y="358"/>
                  </a:lnTo>
                  <a:lnTo>
                    <a:pt x="352" y="361"/>
                  </a:lnTo>
                  <a:lnTo>
                    <a:pt x="339" y="346"/>
                  </a:lnTo>
                  <a:close/>
                </a:path>
              </a:pathLst>
            </a:custGeom>
            <a:solidFill>
              <a:srgbClr val="000000"/>
            </a:solidFill>
            <a:ln w="9525">
              <a:noFill/>
              <a:round/>
              <a:headEnd/>
              <a:tailEnd/>
            </a:ln>
          </p:spPr>
          <p:txBody>
            <a:bodyPr/>
            <a:lstStyle/>
            <a:p>
              <a:pPr eaLnBrk="0" hangingPunct="0"/>
              <a:endParaRPr lang="en-US"/>
            </a:p>
          </p:txBody>
        </p:sp>
        <p:sp>
          <p:nvSpPr>
            <p:cNvPr id="16501" name="Freeform 88"/>
            <p:cNvSpPr>
              <a:spLocks/>
            </p:cNvSpPr>
            <p:nvPr/>
          </p:nvSpPr>
          <p:spPr bwMode="auto">
            <a:xfrm>
              <a:off x="670" y="2660"/>
              <a:ext cx="110" cy="70"/>
            </a:xfrm>
            <a:custGeom>
              <a:avLst/>
              <a:gdLst>
                <a:gd name="T0" fmla="*/ 93 w 219"/>
                <a:gd name="T1" fmla="*/ 8 h 139"/>
                <a:gd name="T2" fmla="*/ 70 w 219"/>
                <a:gd name="T3" fmla="*/ 27 h 139"/>
                <a:gd name="T4" fmla="*/ 48 w 219"/>
                <a:gd name="T5" fmla="*/ 44 h 139"/>
                <a:gd name="T6" fmla="*/ 18 w 219"/>
                <a:gd name="T7" fmla="*/ 55 h 139"/>
                <a:gd name="T8" fmla="*/ 0 w 219"/>
                <a:gd name="T9" fmla="*/ 60 h 139"/>
                <a:gd name="T10" fmla="*/ 14 w 219"/>
                <a:gd name="T11" fmla="*/ 70 h 139"/>
                <a:gd name="T12" fmla="*/ 36 w 219"/>
                <a:gd name="T13" fmla="*/ 66 h 139"/>
                <a:gd name="T14" fmla="*/ 70 w 219"/>
                <a:gd name="T15" fmla="*/ 44 h 139"/>
                <a:gd name="T16" fmla="*/ 110 w 219"/>
                <a:gd name="T17" fmla="*/ 0 h 139"/>
                <a:gd name="T18" fmla="*/ 93 w 219"/>
                <a:gd name="T19" fmla="*/ 8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139"/>
                <a:gd name="T32" fmla="*/ 219 w 219"/>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13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w="9525">
              <a:noFill/>
              <a:round/>
              <a:headEnd/>
              <a:tailEnd/>
            </a:ln>
          </p:spPr>
          <p:txBody>
            <a:bodyPr/>
            <a:lstStyle/>
            <a:p>
              <a:pPr eaLnBrk="0" hangingPunct="0"/>
              <a:endParaRPr lang="en-US"/>
            </a:p>
          </p:txBody>
        </p:sp>
      </p:grpSp>
      <p:grpSp>
        <p:nvGrpSpPr>
          <p:cNvPr id="10" name="Group 89"/>
          <p:cNvGrpSpPr>
            <a:grpSpLocks/>
          </p:cNvGrpSpPr>
          <p:nvPr/>
        </p:nvGrpSpPr>
        <p:grpSpPr bwMode="auto">
          <a:xfrm>
            <a:off x="2506664" y="4284664"/>
            <a:ext cx="922337" cy="1125537"/>
            <a:chOff x="427" y="2507"/>
            <a:chExt cx="403" cy="911"/>
          </a:xfrm>
        </p:grpSpPr>
        <p:sp>
          <p:nvSpPr>
            <p:cNvPr id="16468" name="Freeform 90"/>
            <p:cNvSpPr>
              <a:spLocks/>
            </p:cNvSpPr>
            <p:nvPr/>
          </p:nvSpPr>
          <p:spPr bwMode="auto">
            <a:xfrm>
              <a:off x="435" y="2547"/>
              <a:ext cx="212" cy="859"/>
            </a:xfrm>
            <a:custGeom>
              <a:avLst/>
              <a:gdLst>
                <a:gd name="T0" fmla="*/ 209 w 424"/>
                <a:gd name="T1" fmla="*/ 155 h 1717"/>
                <a:gd name="T2" fmla="*/ 212 w 424"/>
                <a:gd name="T3" fmla="*/ 186 h 1717"/>
                <a:gd name="T4" fmla="*/ 212 w 424"/>
                <a:gd name="T5" fmla="*/ 357 h 1717"/>
                <a:gd name="T6" fmla="*/ 197 w 424"/>
                <a:gd name="T7" fmla="*/ 585 h 1717"/>
                <a:gd name="T8" fmla="*/ 199 w 424"/>
                <a:gd name="T9" fmla="*/ 730 h 1717"/>
                <a:gd name="T10" fmla="*/ 206 w 424"/>
                <a:gd name="T11" fmla="*/ 831 h 1717"/>
                <a:gd name="T12" fmla="*/ 199 w 424"/>
                <a:gd name="T13" fmla="*/ 859 h 1717"/>
                <a:gd name="T14" fmla="*/ 186 w 424"/>
                <a:gd name="T15" fmla="*/ 853 h 1717"/>
                <a:gd name="T16" fmla="*/ 114 w 424"/>
                <a:gd name="T17" fmla="*/ 797 h 1717"/>
                <a:gd name="T18" fmla="*/ 96 w 424"/>
                <a:gd name="T19" fmla="*/ 787 h 1717"/>
                <a:gd name="T20" fmla="*/ 85 w 424"/>
                <a:gd name="T21" fmla="*/ 771 h 1717"/>
                <a:gd name="T22" fmla="*/ 67 w 424"/>
                <a:gd name="T23" fmla="*/ 750 h 1717"/>
                <a:gd name="T24" fmla="*/ 42 w 424"/>
                <a:gd name="T25" fmla="*/ 728 h 1717"/>
                <a:gd name="T26" fmla="*/ 29 w 424"/>
                <a:gd name="T27" fmla="*/ 698 h 1717"/>
                <a:gd name="T28" fmla="*/ 0 w 424"/>
                <a:gd name="T29" fmla="*/ 673 h 1717"/>
                <a:gd name="T30" fmla="*/ 0 w 424"/>
                <a:gd name="T31" fmla="*/ 658 h 1717"/>
                <a:gd name="T32" fmla="*/ 15 w 424"/>
                <a:gd name="T33" fmla="*/ 638 h 1717"/>
                <a:gd name="T34" fmla="*/ 22 w 424"/>
                <a:gd name="T35" fmla="*/ 613 h 1717"/>
                <a:gd name="T36" fmla="*/ 19 w 424"/>
                <a:gd name="T37" fmla="*/ 599 h 1717"/>
                <a:gd name="T38" fmla="*/ 11 w 424"/>
                <a:gd name="T39" fmla="*/ 577 h 1717"/>
                <a:gd name="T40" fmla="*/ 8 w 424"/>
                <a:gd name="T41" fmla="*/ 562 h 1717"/>
                <a:gd name="T42" fmla="*/ 20 w 424"/>
                <a:gd name="T43" fmla="*/ 537 h 1717"/>
                <a:gd name="T44" fmla="*/ 20 w 424"/>
                <a:gd name="T45" fmla="*/ 521 h 1717"/>
                <a:gd name="T46" fmla="*/ 7 w 424"/>
                <a:gd name="T47" fmla="*/ 488 h 1717"/>
                <a:gd name="T48" fmla="*/ 7 w 424"/>
                <a:gd name="T49" fmla="*/ 469 h 1717"/>
                <a:gd name="T50" fmla="*/ 14 w 424"/>
                <a:gd name="T51" fmla="*/ 455 h 1717"/>
                <a:gd name="T52" fmla="*/ 27 w 424"/>
                <a:gd name="T53" fmla="*/ 438 h 1717"/>
                <a:gd name="T54" fmla="*/ 26 w 424"/>
                <a:gd name="T55" fmla="*/ 408 h 1717"/>
                <a:gd name="T56" fmla="*/ 19 w 424"/>
                <a:gd name="T57" fmla="*/ 385 h 1717"/>
                <a:gd name="T58" fmla="*/ 26 w 424"/>
                <a:gd name="T59" fmla="*/ 357 h 1717"/>
                <a:gd name="T60" fmla="*/ 33 w 424"/>
                <a:gd name="T61" fmla="*/ 350 h 1717"/>
                <a:gd name="T62" fmla="*/ 27 w 424"/>
                <a:gd name="T63" fmla="*/ 324 h 1717"/>
                <a:gd name="T64" fmla="*/ 11 w 424"/>
                <a:gd name="T65" fmla="*/ 296 h 1717"/>
                <a:gd name="T66" fmla="*/ 7 w 424"/>
                <a:gd name="T67" fmla="*/ 279 h 1717"/>
                <a:gd name="T68" fmla="*/ 11 w 424"/>
                <a:gd name="T69" fmla="*/ 262 h 1717"/>
                <a:gd name="T70" fmla="*/ 31 w 424"/>
                <a:gd name="T71" fmla="*/ 246 h 1717"/>
                <a:gd name="T72" fmla="*/ 29 w 424"/>
                <a:gd name="T73" fmla="*/ 234 h 1717"/>
                <a:gd name="T74" fmla="*/ 8 w 424"/>
                <a:gd name="T75" fmla="*/ 195 h 1717"/>
                <a:gd name="T76" fmla="*/ 2 w 424"/>
                <a:gd name="T77" fmla="*/ 164 h 1717"/>
                <a:gd name="T78" fmla="*/ 7 w 424"/>
                <a:gd name="T79" fmla="*/ 147 h 1717"/>
                <a:gd name="T80" fmla="*/ 27 w 424"/>
                <a:gd name="T81" fmla="*/ 132 h 1717"/>
                <a:gd name="T82" fmla="*/ 22 w 424"/>
                <a:gd name="T83" fmla="*/ 118 h 1717"/>
                <a:gd name="T84" fmla="*/ 8 w 424"/>
                <a:gd name="T85" fmla="*/ 102 h 1717"/>
                <a:gd name="T86" fmla="*/ 8 w 424"/>
                <a:gd name="T87" fmla="*/ 85 h 1717"/>
                <a:gd name="T88" fmla="*/ 31 w 424"/>
                <a:gd name="T89" fmla="*/ 74 h 1717"/>
                <a:gd name="T90" fmla="*/ 41 w 424"/>
                <a:gd name="T91" fmla="*/ 61 h 1717"/>
                <a:gd name="T92" fmla="*/ 22 w 424"/>
                <a:gd name="T93" fmla="*/ 36 h 1717"/>
                <a:gd name="T94" fmla="*/ 22 w 424"/>
                <a:gd name="T95" fmla="*/ 22 h 1717"/>
                <a:gd name="T96" fmla="*/ 44 w 424"/>
                <a:gd name="T97" fmla="*/ 14 h 1717"/>
                <a:gd name="T98" fmla="*/ 45 w 424"/>
                <a:gd name="T99" fmla="*/ 0 h 1717"/>
                <a:gd name="T100" fmla="*/ 70 w 424"/>
                <a:gd name="T101" fmla="*/ 36 h 1717"/>
                <a:gd name="T102" fmla="*/ 99 w 424"/>
                <a:gd name="T103" fmla="*/ 73 h 1717"/>
                <a:gd name="T104" fmla="*/ 136 w 424"/>
                <a:gd name="T105" fmla="*/ 102 h 1717"/>
                <a:gd name="T106" fmla="*/ 166 w 424"/>
                <a:gd name="T107" fmla="*/ 125 h 1717"/>
                <a:gd name="T108" fmla="*/ 197 w 424"/>
                <a:gd name="T109" fmla="*/ 144 h 1717"/>
                <a:gd name="T110" fmla="*/ 209 w 424"/>
                <a:gd name="T111" fmla="*/ 155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3"/>
                  </a:lnTo>
                  <a:lnTo>
                    <a:pt x="394" y="1169"/>
                  </a:lnTo>
                  <a:lnTo>
                    <a:pt x="397" y="1460"/>
                  </a:lnTo>
                  <a:lnTo>
                    <a:pt x="412" y="1661"/>
                  </a:lnTo>
                  <a:lnTo>
                    <a:pt x="397" y="1717"/>
                  </a:lnTo>
                  <a:lnTo>
                    <a:pt x="372" y="1705"/>
                  </a:lnTo>
                  <a:lnTo>
                    <a:pt x="228" y="1594"/>
                  </a:lnTo>
                  <a:lnTo>
                    <a:pt x="191" y="1573"/>
                  </a:lnTo>
                  <a:lnTo>
                    <a:pt x="170" y="1541"/>
                  </a:lnTo>
                  <a:lnTo>
                    <a:pt x="133" y="1499"/>
                  </a:lnTo>
                  <a:lnTo>
                    <a:pt x="83" y="1455"/>
                  </a:lnTo>
                  <a:lnTo>
                    <a:pt x="59" y="1396"/>
                  </a:lnTo>
                  <a:lnTo>
                    <a:pt x="0" y="1346"/>
                  </a:lnTo>
                  <a:lnTo>
                    <a:pt x="0" y="1315"/>
                  </a:lnTo>
                  <a:lnTo>
                    <a:pt x="31" y="1276"/>
                  </a:lnTo>
                  <a:lnTo>
                    <a:pt x="44" y="1225"/>
                  </a:lnTo>
                  <a:lnTo>
                    <a:pt x="37" y="1198"/>
                  </a:lnTo>
                  <a:lnTo>
                    <a:pt x="22" y="1154"/>
                  </a:lnTo>
                  <a:lnTo>
                    <a:pt x="16" y="1123"/>
                  </a:lnTo>
                  <a:lnTo>
                    <a:pt x="40" y="1074"/>
                  </a:lnTo>
                  <a:lnTo>
                    <a:pt x="40" y="1041"/>
                  </a:lnTo>
                  <a:lnTo>
                    <a:pt x="15" y="975"/>
                  </a:lnTo>
                  <a:lnTo>
                    <a:pt x="15" y="938"/>
                  </a:lnTo>
                  <a:lnTo>
                    <a:pt x="29" y="909"/>
                  </a:lnTo>
                  <a:lnTo>
                    <a:pt x="53" y="875"/>
                  </a:lnTo>
                  <a:lnTo>
                    <a:pt x="52" y="816"/>
                  </a:lnTo>
                  <a:lnTo>
                    <a:pt x="37" y="769"/>
                  </a:lnTo>
                  <a:lnTo>
                    <a:pt x="52" y="713"/>
                  </a:lnTo>
                  <a:lnTo>
                    <a:pt x="66" y="699"/>
                  </a:lnTo>
                  <a:lnTo>
                    <a:pt x="53" y="647"/>
                  </a:lnTo>
                  <a:lnTo>
                    <a:pt x="22" y="592"/>
                  </a:lnTo>
                  <a:lnTo>
                    <a:pt x="15" y="557"/>
                  </a:lnTo>
                  <a:lnTo>
                    <a:pt x="22" y="523"/>
                  </a:lnTo>
                  <a:lnTo>
                    <a:pt x="62" y="492"/>
                  </a:lnTo>
                  <a:lnTo>
                    <a:pt x="59" y="468"/>
                  </a:lnTo>
                  <a:lnTo>
                    <a:pt x="16" y="390"/>
                  </a:lnTo>
                  <a:lnTo>
                    <a:pt x="3" y="328"/>
                  </a:lnTo>
                  <a:lnTo>
                    <a:pt x="15" y="294"/>
                  </a:lnTo>
                  <a:lnTo>
                    <a:pt x="53" y="263"/>
                  </a:lnTo>
                  <a:lnTo>
                    <a:pt x="44" y="235"/>
                  </a:lnTo>
                  <a:lnTo>
                    <a:pt x="16" y="204"/>
                  </a:lnTo>
                  <a:lnTo>
                    <a:pt x="16" y="170"/>
                  </a:lnTo>
                  <a:lnTo>
                    <a:pt x="62" y="147"/>
                  </a:lnTo>
                  <a:lnTo>
                    <a:pt x="81" y="122"/>
                  </a:lnTo>
                  <a:lnTo>
                    <a:pt x="44" y="71"/>
                  </a:lnTo>
                  <a:lnTo>
                    <a:pt x="44" y="44"/>
                  </a:lnTo>
                  <a:lnTo>
                    <a:pt x="88" y="28"/>
                  </a:lnTo>
                  <a:lnTo>
                    <a:pt x="90" y="0"/>
                  </a:lnTo>
                  <a:lnTo>
                    <a:pt x="139"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pPr eaLnBrk="0" hangingPunct="0"/>
              <a:endParaRPr lang="en-US"/>
            </a:p>
          </p:txBody>
        </p:sp>
        <p:sp>
          <p:nvSpPr>
            <p:cNvPr id="16469" name="Freeform 91"/>
            <p:cNvSpPr>
              <a:spLocks/>
            </p:cNvSpPr>
            <p:nvPr/>
          </p:nvSpPr>
          <p:spPr bwMode="auto">
            <a:xfrm>
              <a:off x="427" y="2560"/>
              <a:ext cx="61" cy="654"/>
            </a:xfrm>
            <a:custGeom>
              <a:avLst/>
              <a:gdLst>
                <a:gd name="T0" fmla="*/ 42 w 121"/>
                <a:gd name="T1" fmla="*/ 22 h 1309"/>
                <a:gd name="T2" fmla="*/ 61 w 121"/>
                <a:gd name="T3" fmla="*/ 45 h 1309"/>
                <a:gd name="T4" fmla="*/ 49 w 121"/>
                <a:gd name="T5" fmla="*/ 63 h 1309"/>
                <a:gd name="T6" fmla="*/ 23 w 121"/>
                <a:gd name="T7" fmla="*/ 76 h 1309"/>
                <a:gd name="T8" fmla="*/ 34 w 121"/>
                <a:gd name="T9" fmla="*/ 95 h 1309"/>
                <a:gd name="T10" fmla="*/ 45 w 121"/>
                <a:gd name="T11" fmla="*/ 118 h 1309"/>
                <a:gd name="T12" fmla="*/ 31 w 121"/>
                <a:gd name="T13" fmla="*/ 133 h 1309"/>
                <a:gd name="T14" fmla="*/ 19 w 121"/>
                <a:gd name="T15" fmla="*/ 152 h 1309"/>
                <a:gd name="T16" fmla="*/ 31 w 121"/>
                <a:gd name="T17" fmla="*/ 184 h 1309"/>
                <a:gd name="T18" fmla="*/ 45 w 121"/>
                <a:gd name="T19" fmla="*/ 214 h 1309"/>
                <a:gd name="T20" fmla="*/ 42 w 121"/>
                <a:gd name="T21" fmla="*/ 240 h 1309"/>
                <a:gd name="T22" fmla="*/ 23 w 121"/>
                <a:gd name="T23" fmla="*/ 262 h 1309"/>
                <a:gd name="T24" fmla="*/ 44 w 121"/>
                <a:gd name="T25" fmla="*/ 308 h 1309"/>
                <a:gd name="T26" fmla="*/ 53 w 121"/>
                <a:gd name="T27" fmla="*/ 338 h 1309"/>
                <a:gd name="T28" fmla="*/ 37 w 121"/>
                <a:gd name="T29" fmla="*/ 359 h 1309"/>
                <a:gd name="T30" fmla="*/ 40 w 121"/>
                <a:gd name="T31" fmla="*/ 393 h 1309"/>
                <a:gd name="T32" fmla="*/ 51 w 121"/>
                <a:gd name="T33" fmla="*/ 426 h 1309"/>
                <a:gd name="T34" fmla="*/ 38 w 121"/>
                <a:gd name="T35" fmla="*/ 444 h 1309"/>
                <a:gd name="T36" fmla="*/ 20 w 121"/>
                <a:gd name="T37" fmla="*/ 466 h 1309"/>
                <a:gd name="T38" fmla="*/ 38 w 121"/>
                <a:gd name="T39" fmla="*/ 506 h 1309"/>
                <a:gd name="T40" fmla="*/ 45 w 121"/>
                <a:gd name="T41" fmla="*/ 534 h 1309"/>
                <a:gd name="T42" fmla="*/ 29 w 121"/>
                <a:gd name="T43" fmla="*/ 540 h 1309"/>
                <a:gd name="T44" fmla="*/ 34 w 121"/>
                <a:gd name="T45" fmla="*/ 584 h 1309"/>
                <a:gd name="T46" fmla="*/ 42 w 121"/>
                <a:gd name="T47" fmla="*/ 607 h 1309"/>
                <a:gd name="T48" fmla="*/ 29 w 121"/>
                <a:gd name="T49" fmla="*/ 633 h 1309"/>
                <a:gd name="T50" fmla="*/ 1 w 121"/>
                <a:gd name="T51" fmla="*/ 647 h 1309"/>
                <a:gd name="T52" fmla="*/ 23 w 121"/>
                <a:gd name="T53" fmla="*/ 602 h 1309"/>
                <a:gd name="T54" fmla="*/ 12 w 121"/>
                <a:gd name="T55" fmla="*/ 565 h 1309"/>
                <a:gd name="T56" fmla="*/ 15 w 121"/>
                <a:gd name="T57" fmla="*/ 534 h 1309"/>
                <a:gd name="T58" fmla="*/ 23 w 121"/>
                <a:gd name="T59" fmla="*/ 518 h 1309"/>
                <a:gd name="T60" fmla="*/ 6 w 121"/>
                <a:gd name="T61" fmla="*/ 478 h 1309"/>
                <a:gd name="T62" fmla="*/ 6 w 121"/>
                <a:gd name="T63" fmla="*/ 438 h 1309"/>
                <a:gd name="T64" fmla="*/ 27 w 121"/>
                <a:gd name="T65" fmla="*/ 420 h 1309"/>
                <a:gd name="T66" fmla="*/ 23 w 121"/>
                <a:gd name="T67" fmla="*/ 390 h 1309"/>
                <a:gd name="T68" fmla="*/ 16 w 121"/>
                <a:gd name="T69" fmla="*/ 356 h 1309"/>
                <a:gd name="T70" fmla="*/ 34 w 121"/>
                <a:gd name="T71" fmla="*/ 334 h 1309"/>
                <a:gd name="T72" fmla="*/ 26 w 121"/>
                <a:gd name="T73" fmla="*/ 310 h 1309"/>
                <a:gd name="T74" fmla="*/ 6 w 121"/>
                <a:gd name="T75" fmla="*/ 271 h 1309"/>
                <a:gd name="T76" fmla="*/ 9 w 121"/>
                <a:gd name="T77" fmla="*/ 246 h 1309"/>
                <a:gd name="T78" fmla="*/ 27 w 121"/>
                <a:gd name="T79" fmla="*/ 225 h 1309"/>
                <a:gd name="T80" fmla="*/ 8 w 121"/>
                <a:gd name="T81" fmla="*/ 176 h 1309"/>
                <a:gd name="T82" fmla="*/ 0 w 121"/>
                <a:gd name="T83" fmla="*/ 148 h 1309"/>
                <a:gd name="T84" fmla="*/ 16 w 121"/>
                <a:gd name="T85" fmla="*/ 126 h 1309"/>
                <a:gd name="T86" fmla="*/ 23 w 121"/>
                <a:gd name="T87" fmla="*/ 111 h 1309"/>
                <a:gd name="T88" fmla="*/ 6 w 121"/>
                <a:gd name="T89" fmla="*/ 88 h 1309"/>
                <a:gd name="T90" fmla="*/ 12 w 121"/>
                <a:gd name="T91" fmla="*/ 66 h 1309"/>
                <a:gd name="T92" fmla="*/ 34 w 121"/>
                <a:gd name="T93" fmla="*/ 51 h 1309"/>
                <a:gd name="T94" fmla="*/ 34 w 121"/>
                <a:gd name="T95" fmla="*/ 34 h 1309"/>
                <a:gd name="T96" fmla="*/ 23 w 121"/>
                <a:gd name="T97" fmla="*/ 12 h 1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1"/>
                <a:gd name="T148" fmla="*/ 0 h 1309"/>
                <a:gd name="T149" fmla="*/ 121 w 121"/>
                <a:gd name="T150" fmla="*/ 1309 h 13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1" h="1309">
                  <a:moveTo>
                    <a:pt x="61" y="0"/>
                  </a:moveTo>
                  <a:lnTo>
                    <a:pt x="83" y="44"/>
                  </a:lnTo>
                  <a:lnTo>
                    <a:pt x="102" y="73"/>
                  </a:lnTo>
                  <a:lnTo>
                    <a:pt x="121" y="91"/>
                  </a:lnTo>
                  <a:lnTo>
                    <a:pt x="117" y="112"/>
                  </a:lnTo>
                  <a:lnTo>
                    <a:pt x="98" y="127"/>
                  </a:lnTo>
                  <a:lnTo>
                    <a:pt x="68" y="134"/>
                  </a:lnTo>
                  <a:lnTo>
                    <a:pt x="46" y="153"/>
                  </a:lnTo>
                  <a:lnTo>
                    <a:pt x="52" y="177"/>
                  </a:lnTo>
                  <a:lnTo>
                    <a:pt x="67" y="190"/>
                  </a:lnTo>
                  <a:lnTo>
                    <a:pt x="90" y="220"/>
                  </a:lnTo>
                  <a:lnTo>
                    <a:pt x="90" y="237"/>
                  </a:lnTo>
                  <a:lnTo>
                    <a:pt x="83" y="252"/>
                  </a:lnTo>
                  <a:lnTo>
                    <a:pt x="61" y="267"/>
                  </a:lnTo>
                  <a:lnTo>
                    <a:pt x="39" y="282"/>
                  </a:lnTo>
                  <a:lnTo>
                    <a:pt x="37" y="304"/>
                  </a:lnTo>
                  <a:lnTo>
                    <a:pt x="45" y="326"/>
                  </a:lnTo>
                  <a:lnTo>
                    <a:pt x="61" y="369"/>
                  </a:lnTo>
                  <a:lnTo>
                    <a:pt x="76" y="404"/>
                  </a:lnTo>
                  <a:lnTo>
                    <a:pt x="90" y="428"/>
                  </a:lnTo>
                  <a:lnTo>
                    <a:pt x="90" y="456"/>
                  </a:lnTo>
                  <a:lnTo>
                    <a:pt x="83" y="480"/>
                  </a:lnTo>
                  <a:lnTo>
                    <a:pt x="61" y="502"/>
                  </a:lnTo>
                  <a:lnTo>
                    <a:pt x="46" y="524"/>
                  </a:lnTo>
                  <a:lnTo>
                    <a:pt x="52" y="561"/>
                  </a:lnTo>
                  <a:lnTo>
                    <a:pt x="88" y="617"/>
                  </a:lnTo>
                  <a:lnTo>
                    <a:pt x="102" y="647"/>
                  </a:lnTo>
                  <a:lnTo>
                    <a:pt x="105" y="676"/>
                  </a:lnTo>
                  <a:lnTo>
                    <a:pt x="90" y="698"/>
                  </a:lnTo>
                  <a:lnTo>
                    <a:pt x="73" y="719"/>
                  </a:lnTo>
                  <a:lnTo>
                    <a:pt x="68" y="749"/>
                  </a:lnTo>
                  <a:lnTo>
                    <a:pt x="80" y="786"/>
                  </a:lnTo>
                  <a:lnTo>
                    <a:pt x="95" y="825"/>
                  </a:lnTo>
                  <a:lnTo>
                    <a:pt x="102" y="852"/>
                  </a:lnTo>
                  <a:lnTo>
                    <a:pt x="95" y="870"/>
                  </a:lnTo>
                  <a:lnTo>
                    <a:pt x="76" y="889"/>
                  </a:lnTo>
                  <a:lnTo>
                    <a:pt x="52" y="911"/>
                  </a:lnTo>
                  <a:lnTo>
                    <a:pt x="39" y="933"/>
                  </a:lnTo>
                  <a:lnTo>
                    <a:pt x="52" y="972"/>
                  </a:lnTo>
                  <a:lnTo>
                    <a:pt x="76" y="1013"/>
                  </a:lnTo>
                  <a:lnTo>
                    <a:pt x="88" y="1043"/>
                  </a:lnTo>
                  <a:lnTo>
                    <a:pt x="90" y="1068"/>
                  </a:lnTo>
                  <a:lnTo>
                    <a:pt x="83" y="1080"/>
                  </a:lnTo>
                  <a:lnTo>
                    <a:pt x="58" y="1080"/>
                  </a:lnTo>
                  <a:lnTo>
                    <a:pt x="52" y="1134"/>
                  </a:lnTo>
                  <a:lnTo>
                    <a:pt x="67" y="1168"/>
                  </a:lnTo>
                  <a:lnTo>
                    <a:pt x="80" y="1192"/>
                  </a:lnTo>
                  <a:lnTo>
                    <a:pt x="83" y="1214"/>
                  </a:lnTo>
                  <a:lnTo>
                    <a:pt x="83" y="1235"/>
                  </a:lnTo>
                  <a:lnTo>
                    <a:pt x="58" y="1266"/>
                  </a:lnTo>
                  <a:lnTo>
                    <a:pt x="24" y="1309"/>
                  </a:lnTo>
                  <a:lnTo>
                    <a:pt x="2" y="1294"/>
                  </a:lnTo>
                  <a:lnTo>
                    <a:pt x="11" y="1259"/>
                  </a:lnTo>
                  <a:lnTo>
                    <a:pt x="45" y="1205"/>
                  </a:lnTo>
                  <a:lnTo>
                    <a:pt x="39" y="1171"/>
                  </a:lnTo>
                  <a:lnTo>
                    <a:pt x="24" y="1131"/>
                  </a:lnTo>
                  <a:lnTo>
                    <a:pt x="15" y="1097"/>
                  </a:lnTo>
                  <a:lnTo>
                    <a:pt x="30" y="1068"/>
                  </a:lnTo>
                  <a:lnTo>
                    <a:pt x="45" y="1058"/>
                  </a:lnTo>
                  <a:lnTo>
                    <a:pt x="46" y="1037"/>
                  </a:lnTo>
                  <a:lnTo>
                    <a:pt x="30" y="994"/>
                  </a:lnTo>
                  <a:lnTo>
                    <a:pt x="11" y="957"/>
                  </a:lnTo>
                  <a:lnTo>
                    <a:pt x="0" y="920"/>
                  </a:lnTo>
                  <a:lnTo>
                    <a:pt x="11" y="877"/>
                  </a:lnTo>
                  <a:lnTo>
                    <a:pt x="45" y="860"/>
                  </a:lnTo>
                  <a:lnTo>
                    <a:pt x="54" y="840"/>
                  </a:lnTo>
                  <a:lnTo>
                    <a:pt x="52" y="811"/>
                  </a:lnTo>
                  <a:lnTo>
                    <a:pt x="45" y="781"/>
                  </a:lnTo>
                  <a:lnTo>
                    <a:pt x="32" y="743"/>
                  </a:lnTo>
                  <a:lnTo>
                    <a:pt x="32" y="713"/>
                  </a:lnTo>
                  <a:lnTo>
                    <a:pt x="46" y="693"/>
                  </a:lnTo>
                  <a:lnTo>
                    <a:pt x="67" y="669"/>
                  </a:lnTo>
                  <a:lnTo>
                    <a:pt x="67" y="654"/>
                  </a:lnTo>
                  <a:lnTo>
                    <a:pt x="52" y="620"/>
                  </a:lnTo>
                  <a:lnTo>
                    <a:pt x="23" y="576"/>
                  </a:lnTo>
                  <a:lnTo>
                    <a:pt x="11" y="543"/>
                  </a:lnTo>
                  <a:lnTo>
                    <a:pt x="11" y="517"/>
                  </a:lnTo>
                  <a:lnTo>
                    <a:pt x="17" y="492"/>
                  </a:lnTo>
                  <a:lnTo>
                    <a:pt x="37" y="472"/>
                  </a:lnTo>
                  <a:lnTo>
                    <a:pt x="54" y="450"/>
                  </a:lnTo>
                  <a:lnTo>
                    <a:pt x="54" y="434"/>
                  </a:lnTo>
                  <a:lnTo>
                    <a:pt x="15" y="353"/>
                  </a:lnTo>
                  <a:lnTo>
                    <a:pt x="8" y="323"/>
                  </a:lnTo>
                  <a:lnTo>
                    <a:pt x="0" y="296"/>
                  </a:lnTo>
                  <a:lnTo>
                    <a:pt x="15" y="271"/>
                  </a:lnTo>
                  <a:lnTo>
                    <a:pt x="32" y="252"/>
                  </a:lnTo>
                  <a:lnTo>
                    <a:pt x="46" y="237"/>
                  </a:lnTo>
                  <a:lnTo>
                    <a:pt x="46" y="223"/>
                  </a:lnTo>
                  <a:lnTo>
                    <a:pt x="32" y="200"/>
                  </a:lnTo>
                  <a:lnTo>
                    <a:pt x="11" y="177"/>
                  </a:lnTo>
                  <a:lnTo>
                    <a:pt x="11" y="153"/>
                  </a:lnTo>
                  <a:lnTo>
                    <a:pt x="24" y="132"/>
                  </a:lnTo>
                  <a:lnTo>
                    <a:pt x="46" y="112"/>
                  </a:lnTo>
                  <a:lnTo>
                    <a:pt x="67" y="103"/>
                  </a:lnTo>
                  <a:lnTo>
                    <a:pt x="76" y="88"/>
                  </a:lnTo>
                  <a:lnTo>
                    <a:pt x="68" y="69"/>
                  </a:lnTo>
                  <a:lnTo>
                    <a:pt x="54" y="47"/>
                  </a:lnTo>
                  <a:lnTo>
                    <a:pt x="46" y="24"/>
                  </a:lnTo>
                  <a:lnTo>
                    <a:pt x="61" y="0"/>
                  </a:lnTo>
                  <a:close/>
                </a:path>
              </a:pathLst>
            </a:custGeom>
            <a:solidFill>
              <a:srgbClr val="000000"/>
            </a:solidFill>
            <a:ln w="9525">
              <a:noFill/>
              <a:round/>
              <a:headEnd/>
              <a:tailEnd/>
            </a:ln>
          </p:spPr>
          <p:txBody>
            <a:bodyPr/>
            <a:lstStyle/>
            <a:p>
              <a:pPr eaLnBrk="0" hangingPunct="0"/>
              <a:endParaRPr lang="en-US"/>
            </a:p>
          </p:txBody>
        </p:sp>
        <p:sp>
          <p:nvSpPr>
            <p:cNvPr id="16470" name="Freeform 92"/>
            <p:cNvSpPr>
              <a:spLocks/>
            </p:cNvSpPr>
            <p:nvPr/>
          </p:nvSpPr>
          <p:spPr bwMode="auto">
            <a:xfrm>
              <a:off x="592" y="2719"/>
              <a:ext cx="58" cy="529"/>
            </a:xfrm>
            <a:custGeom>
              <a:avLst/>
              <a:gdLst>
                <a:gd name="T0" fmla="*/ 52 w 116"/>
                <a:gd name="T1" fmla="*/ 15 h 1058"/>
                <a:gd name="T2" fmla="*/ 55 w 116"/>
                <a:gd name="T3" fmla="*/ 51 h 1058"/>
                <a:gd name="T4" fmla="*/ 30 w 116"/>
                <a:gd name="T5" fmla="*/ 66 h 1058"/>
                <a:gd name="T6" fmla="*/ 38 w 116"/>
                <a:gd name="T7" fmla="*/ 106 h 1058"/>
                <a:gd name="T8" fmla="*/ 49 w 116"/>
                <a:gd name="T9" fmla="*/ 145 h 1058"/>
                <a:gd name="T10" fmla="*/ 34 w 116"/>
                <a:gd name="T11" fmla="*/ 165 h 1058"/>
                <a:gd name="T12" fmla="*/ 38 w 116"/>
                <a:gd name="T13" fmla="*/ 198 h 1058"/>
                <a:gd name="T14" fmla="*/ 49 w 116"/>
                <a:gd name="T15" fmla="*/ 233 h 1058"/>
                <a:gd name="T16" fmla="*/ 41 w 116"/>
                <a:gd name="T17" fmla="*/ 260 h 1058"/>
                <a:gd name="T18" fmla="*/ 29 w 116"/>
                <a:gd name="T19" fmla="*/ 283 h 1058"/>
                <a:gd name="T20" fmla="*/ 45 w 116"/>
                <a:gd name="T21" fmla="*/ 329 h 1058"/>
                <a:gd name="T22" fmla="*/ 49 w 116"/>
                <a:gd name="T23" fmla="*/ 360 h 1058"/>
                <a:gd name="T24" fmla="*/ 21 w 116"/>
                <a:gd name="T25" fmla="*/ 382 h 1058"/>
                <a:gd name="T26" fmla="*/ 29 w 116"/>
                <a:gd name="T27" fmla="*/ 428 h 1058"/>
                <a:gd name="T28" fmla="*/ 36 w 116"/>
                <a:gd name="T29" fmla="*/ 469 h 1058"/>
                <a:gd name="T30" fmla="*/ 21 w 116"/>
                <a:gd name="T31" fmla="*/ 492 h 1058"/>
                <a:gd name="T32" fmla="*/ 14 w 116"/>
                <a:gd name="T33" fmla="*/ 524 h 1058"/>
                <a:gd name="T34" fmla="*/ 6 w 116"/>
                <a:gd name="T35" fmla="*/ 510 h 1058"/>
                <a:gd name="T36" fmla="*/ 21 w 116"/>
                <a:gd name="T37" fmla="*/ 473 h 1058"/>
                <a:gd name="T38" fmla="*/ 14 w 116"/>
                <a:gd name="T39" fmla="*/ 419 h 1058"/>
                <a:gd name="T40" fmla="*/ 10 w 116"/>
                <a:gd name="T41" fmla="*/ 378 h 1058"/>
                <a:gd name="T42" fmla="*/ 30 w 116"/>
                <a:gd name="T43" fmla="*/ 351 h 1058"/>
                <a:gd name="T44" fmla="*/ 14 w 116"/>
                <a:gd name="T45" fmla="*/ 312 h 1058"/>
                <a:gd name="T46" fmla="*/ 10 w 116"/>
                <a:gd name="T47" fmla="*/ 275 h 1058"/>
                <a:gd name="T48" fmla="*/ 25 w 116"/>
                <a:gd name="T49" fmla="*/ 246 h 1058"/>
                <a:gd name="T50" fmla="*/ 32 w 116"/>
                <a:gd name="T51" fmla="*/ 224 h 1058"/>
                <a:gd name="T52" fmla="*/ 18 w 116"/>
                <a:gd name="T53" fmla="*/ 187 h 1058"/>
                <a:gd name="T54" fmla="*/ 21 w 116"/>
                <a:gd name="T55" fmla="*/ 156 h 1058"/>
                <a:gd name="T56" fmla="*/ 30 w 116"/>
                <a:gd name="T57" fmla="*/ 134 h 1058"/>
                <a:gd name="T58" fmla="*/ 19 w 116"/>
                <a:gd name="T59" fmla="*/ 102 h 1058"/>
                <a:gd name="T60" fmla="*/ 15 w 116"/>
                <a:gd name="T61" fmla="*/ 65 h 1058"/>
                <a:gd name="T62" fmla="*/ 32 w 116"/>
                <a:gd name="T63" fmla="*/ 40 h 1058"/>
                <a:gd name="T64" fmla="*/ 34 w 116"/>
                <a:gd name="T65" fmla="*/ 17 h 1058"/>
                <a:gd name="T66" fmla="*/ 45 w 116"/>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1058"/>
                <a:gd name="T104" fmla="*/ 116 w 116"/>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1058">
                  <a:moveTo>
                    <a:pt x="90" y="0"/>
                  </a:moveTo>
                  <a:lnTo>
                    <a:pt x="103" y="30"/>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3"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w="9525">
              <a:noFill/>
              <a:round/>
              <a:headEnd/>
              <a:tailEnd/>
            </a:ln>
          </p:spPr>
          <p:txBody>
            <a:bodyPr/>
            <a:lstStyle/>
            <a:p>
              <a:pPr eaLnBrk="0" hangingPunct="0"/>
              <a:endParaRPr lang="en-US"/>
            </a:p>
          </p:txBody>
        </p:sp>
        <p:sp>
          <p:nvSpPr>
            <p:cNvPr id="16471" name="Freeform 93"/>
            <p:cNvSpPr>
              <a:spLocks/>
            </p:cNvSpPr>
            <p:nvPr/>
          </p:nvSpPr>
          <p:spPr bwMode="auto">
            <a:xfrm>
              <a:off x="501" y="2655"/>
              <a:ext cx="132" cy="114"/>
            </a:xfrm>
            <a:custGeom>
              <a:avLst/>
              <a:gdLst>
                <a:gd name="T0" fmla="*/ 132 w 266"/>
                <a:gd name="T1" fmla="*/ 92 h 229"/>
                <a:gd name="T2" fmla="*/ 92 w 266"/>
                <a:gd name="T3" fmla="*/ 59 h 229"/>
                <a:gd name="T4" fmla="*/ 59 w 266"/>
                <a:gd name="T5" fmla="*/ 29 h 229"/>
                <a:gd name="T6" fmla="*/ 28 w 266"/>
                <a:gd name="T7" fmla="*/ 0 h 229"/>
                <a:gd name="T8" fmla="*/ 0 w 266"/>
                <a:gd name="T9" fmla="*/ 0 h 229"/>
                <a:gd name="T10" fmla="*/ 66 w 266"/>
                <a:gd name="T11" fmla="*/ 48 h 229"/>
                <a:gd name="T12" fmla="*/ 98 w 266"/>
                <a:gd name="T13" fmla="*/ 78 h 229"/>
                <a:gd name="T14" fmla="*/ 125 w 266"/>
                <a:gd name="T15" fmla="*/ 114 h 229"/>
                <a:gd name="T16" fmla="*/ 132 w 266"/>
                <a:gd name="T17" fmla="*/ 92 h 2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6"/>
                <a:gd name="T28" fmla="*/ 0 h 229"/>
                <a:gd name="T29" fmla="*/ 266 w 266"/>
                <a:gd name="T30" fmla="*/ 229 h 2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6" h="229">
                  <a:moveTo>
                    <a:pt x="266" y="185"/>
                  </a:moveTo>
                  <a:lnTo>
                    <a:pt x="185" y="119"/>
                  </a:lnTo>
                  <a:lnTo>
                    <a:pt x="118" y="59"/>
                  </a:lnTo>
                  <a:lnTo>
                    <a:pt x="56" y="0"/>
                  </a:lnTo>
                  <a:lnTo>
                    <a:pt x="0" y="0"/>
                  </a:lnTo>
                  <a:lnTo>
                    <a:pt x="133" y="96"/>
                  </a:lnTo>
                  <a:lnTo>
                    <a:pt x="197" y="156"/>
                  </a:lnTo>
                  <a:lnTo>
                    <a:pt x="251" y="229"/>
                  </a:lnTo>
                  <a:lnTo>
                    <a:pt x="266" y="185"/>
                  </a:lnTo>
                  <a:close/>
                </a:path>
              </a:pathLst>
            </a:custGeom>
            <a:solidFill>
              <a:srgbClr val="000000"/>
            </a:solidFill>
            <a:ln w="9525">
              <a:noFill/>
              <a:round/>
              <a:headEnd/>
              <a:tailEnd/>
            </a:ln>
          </p:spPr>
          <p:txBody>
            <a:bodyPr/>
            <a:lstStyle/>
            <a:p>
              <a:pPr eaLnBrk="0" hangingPunct="0"/>
              <a:endParaRPr lang="en-US"/>
            </a:p>
          </p:txBody>
        </p:sp>
        <p:sp>
          <p:nvSpPr>
            <p:cNvPr id="16472" name="Freeform 94"/>
            <p:cNvSpPr>
              <a:spLocks/>
            </p:cNvSpPr>
            <p:nvPr/>
          </p:nvSpPr>
          <p:spPr bwMode="auto">
            <a:xfrm>
              <a:off x="499" y="2721"/>
              <a:ext cx="114" cy="93"/>
            </a:xfrm>
            <a:custGeom>
              <a:avLst/>
              <a:gdLst>
                <a:gd name="T0" fmla="*/ 114 w 228"/>
                <a:gd name="T1" fmla="*/ 58 h 186"/>
                <a:gd name="T2" fmla="*/ 85 w 228"/>
                <a:gd name="T3" fmla="*/ 48 h 186"/>
                <a:gd name="T4" fmla="*/ 62 w 228"/>
                <a:gd name="T5" fmla="*/ 29 h 186"/>
                <a:gd name="T6" fmla="*/ 23 w 228"/>
                <a:gd name="T7" fmla="*/ 0 h 186"/>
                <a:gd name="T8" fmla="*/ 0 w 228"/>
                <a:gd name="T9" fmla="*/ 0 h 186"/>
                <a:gd name="T10" fmla="*/ 52 w 228"/>
                <a:gd name="T11" fmla="*/ 29 h 186"/>
                <a:gd name="T12" fmla="*/ 72 w 228"/>
                <a:gd name="T13" fmla="*/ 49 h 186"/>
                <a:gd name="T14" fmla="*/ 114 w 228"/>
                <a:gd name="T15" fmla="*/ 93 h 186"/>
                <a:gd name="T16" fmla="*/ 112 w 228"/>
                <a:gd name="T17" fmla="*/ 67 h 186"/>
                <a:gd name="T18" fmla="*/ 114 w 228"/>
                <a:gd name="T19" fmla="*/ 58 h 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6"/>
                <a:gd name="T32" fmla="*/ 228 w 228"/>
                <a:gd name="T33" fmla="*/ 186 h 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6">
                  <a:moveTo>
                    <a:pt x="228" y="117"/>
                  </a:moveTo>
                  <a:lnTo>
                    <a:pt x="169" y="96"/>
                  </a:lnTo>
                  <a:lnTo>
                    <a:pt x="125" y="59"/>
                  </a:lnTo>
                  <a:lnTo>
                    <a:pt x="45" y="0"/>
                  </a:lnTo>
                  <a:lnTo>
                    <a:pt x="0" y="0"/>
                  </a:lnTo>
                  <a:lnTo>
                    <a:pt x="103" y="59"/>
                  </a:lnTo>
                  <a:lnTo>
                    <a:pt x="143" y="98"/>
                  </a:lnTo>
                  <a:lnTo>
                    <a:pt x="228" y="186"/>
                  </a:lnTo>
                  <a:lnTo>
                    <a:pt x="224" y="133"/>
                  </a:lnTo>
                  <a:lnTo>
                    <a:pt x="228" y="117"/>
                  </a:lnTo>
                  <a:close/>
                </a:path>
              </a:pathLst>
            </a:custGeom>
            <a:solidFill>
              <a:srgbClr val="000000"/>
            </a:solidFill>
            <a:ln w="9525">
              <a:noFill/>
              <a:round/>
              <a:headEnd/>
              <a:tailEnd/>
            </a:ln>
          </p:spPr>
          <p:txBody>
            <a:bodyPr/>
            <a:lstStyle/>
            <a:p>
              <a:pPr eaLnBrk="0" hangingPunct="0"/>
              <a:endParaRPr lang="en-US"/>
            </a:p>
          </p:txBody>
        </p:sp>
        <p:sp>
          <p:nvSpPr>
            <p:cNvPr id="16473" name="Freeform 95"/>
            <p:cNvSpPr>
              <a:spLocks/>
            </p:cNvSpPr>
            <p:nvPr/>
          </p:nvSpPr>
          <p:spPr bwMode="auto">
            <a:xfrm>
              <a:off x="481" y="2777"/>
              <a:ext cx="136" cy="144"/>
            </a:xfrm>
            <a:custGeom>
              <a:avLst/>
              <a:gdLst>
                <a:gd name="T0" fmla="*/ 133 w 271"/>
                <a:gd name="T1" fmla="*/ 107 h 288"/>
                <a:gd name="T2" fmla="*/ 96 w 271"/>
                <a:gd name="T3" fmla="*/ 74 h 288"/>
                <a:gd name="T4" fmla="*/ 82 w 271"/>
                <a:gd name="T5" fmla="*/ 52 h 288"/>
                <a:gd name="T6" fmla="*/ 52 w 271"/>
                <a:gd name="T7" fmla="*/ 30 h 288"/>
                <a:gd name="T8" fmla="*/ 26 w 271"/>
                <a:gd name="T9" fmla="*/ 11 h 288"/>
                <a:gd name="T10" fmla="*/ 8 w 271"/>
                <a:gd name="T11" fmla="*/ 0 h 288"/>
                <a:gd name="T12" fmla="*/ 0 w 271"/>
                <a:gd name="T13" fmla="*/ 0 h 288"/>
                <a:gd name="T14" fmla="*/ 0 w 271"/>
                <a:gd name="T15" fmla="*/ 11 h 288"/>
                <a:gd name="T16" fmla="*/ 23 w 271"/>
                <a:gd name="T17" fmla="*/ 25 h 288"/>
                <a:gd name="T18" fmla="*/ 63 w 271"/>
                <a:gd name="T19" fmla="*/ 51 h 288"/>
                <a:gd name="T20" fmla="*/ 93 w 271"/>
                <a:gd name="T21" fmla="*/ 80 h 288"/>
                <a:gd name="T22" fmla="*/ 113 w 271"/>
                <a:gd name="T23" fmla="*/ 113 h 288"/>
                <a:gd name="T24" fmla="*/ 136 w 271"/>
                <a:gd name="T25" fmla="*/ 144 h 288"/>
                <a:gd name="T26" fmla="*/ 133 w 271"/>
                <a:gd name="T27" fmla="*/ 107 h 2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1"/>
                <a:gd name="T43" fmla="*/ 0 h 288"/>
                <a:gd name="T44" fmla="*/ 271 w 271"/>
                <a:gd name="T45" fmla="*/ 288 h 2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1" h="288">
                  <a:moveTo>
                    <a:pt x="265" y="214"/>
                  </a:moveTo>
                  <a:lnTo>
                    <a:pt x="191" y="149"/>
                  </a:lnTo>
                  <a:lnTo>
                    <a:pt x="163" y="104"/>
                  </a:lnTo>
                  <a:lnTo>
                    <a:pt x="104" y="60"/>
                  </a:lnTo>
                  <a:lnTo>
                    <a:pt x="52" y="22"/>
                  </a:lnTo>
                  <a:lnTo>
                    <a:pt x="15" y="0"/>
                  </a:lnTo>
                  <a:lnTo>
                    <a:pt x="0" y="0"/>
                  </a:lnTo>
                  <a:lnTo>
                    <a:pt x="0" y="22"/>
                  </a:lnTo>
                  <a:lnTo>
                    <a:pt x="45" y="50"/>
                  </a:lnTo>
                  <a:lnTo>
                    <a:pt x="126" y="102"/>
                  </a:lnTo>
                  <a:lnTo>
                    <a:pt x="185" y="161"/>
                  </a:lnTo>
                  <a:lnTo>
                    <a:pt x="226" y="227"/>
                  </a:lnTo>
                  <a:lnTo>
                    <a:pt x="271" y="288"/>
                  </a:lnTo>
                  <a:lnTo>
                    <a:pt x="265" y="214"/>
                  </a:lnTo>
                  <a:close/>
                </a:path>
              </a:pathLst>
            </a:custGeom>
            <a:solidFill>
              <a:srgbClr val="000000"/>
            </a:solidFill>
            <a:ln w="9525">
              <a:noFill/>
              <a:round/>
              <a:headEnd/>
              <a:tailEnd/>
            </a:ln>
          </p:spPr>
          <p:txBody>
            <a:bodyPr/>
            <a:lstStyle/>
            <a:p>
              <a:pPr eaLnBrk="0" hangingPunct="0"/>
              <a:endParaRPr lang="en-US"/>
            </a:p>
          </p:txBody>
        </p:sp>
        <p:sp>
          <p:nvSpPr>
            <p:cNvPr id="16474" name="Freeform 96"/>
            <p:cNvSpPr>
              <a:spLocks/>
            </p:cNvSpPr>
            <p:nvPr/>
          </p:nvSpPr>
          <p:spPr bwMode="auto">
            <a:xfrm>
              <a:off x="497" y="2895"/>
              <a:ext cx="103" cy="85"/>
            </a:xfrm>
            <a:custGeom>
              <a:avLst/>
              <a:gdLst>
                <a:gd name="T0" fmla="*/ 103 w 208"/>
                <a:gd name="T1" fmla="*/ 70 h 170"/>
                <a:gd name="T2" fmla="*/ 74 w 208"/>
                <a:gd name="T3" fmla="*/ 39 h 170"/>
                <a:gd name="T4" fmla="*/ 44 w 208"/>
                <a:gd name="T5" fmla="*/ 19 h 170"/>
                <a:gd name="T6" fmla="*/ 18 w 208"/>
                <a:gd name="T7" fmla="*/ 5 h 170"/>
                <a:gd name="T8" fmla="*/ 0 w 208"/>
                <a:gd name="T9" fmla="*/ 0 h 170"/>
                <a:gd name="T10" fmla="*/ 11 w 208"/>
                <a:gd name="T11" fmla="*/ 19 h 170"/>
                <a:gd name="T12" fmla="*/ 44 w 208"/>
                <a:gd name="T13" fmla="*/ 37 h 170"/>
                <a:gd name="T14" fmla="*/ 69 w 208"/>
                <a:gd name="T15" fmla="*/ 63 h 170"/>
                <a:gd name="T16" fmla="*/ 81 w 208"/>
                <a:gd name="T17" fmla="*/ 82 h 170"/>
                <a:gd name="T18" fmla="*/ 92 w 208"/>
                <a:gd name="T19" fmla="*/ 85 h 170"/>
                <a:gd name="T20" fmla="*/ 102 w 208"/>
                <a:gd name="T21" fmla="*/ 79 h 170"/>
                <a:gd name="T22" fmla="*/ 103 w 208"/>
                <a:gd name="T23" fmla="*/ 70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8"/>
                <a:gd name="T37" fmla="*/ 0 h 170"/>
                <a:gd name="T38" fmla="*/ 208 w 208"/>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pPr eaLnBrk="0" hangingPunct="0"/>
              <a:endParaRPr lang="en-US"/>
            </a:p>
          </p:txBody>
        </p:sp>
        <p:sp>
          <p:nvSpPr>
            <p:cNvPr id="16475" name="Freeform 97"/>
            <p:cNvSpPr>
              <a:spLocks/>
            </p:cNvSpPr>
            <p:nvPr/>
          </p:nvSpPr>
          <p:spPr bwMode="auto">
            <a:xfrm>
              <a:off x="484" y="2955"/>
              <a:ext cx="114" cy="105"/>
            </a:xfrm>
            <a:custGeom>
              <a:avLst/>
              <a:gdLst>
                <a:gd name="T0" fmla="*/ 114 w 230"/>
                <a:gd name="T1" fmla="*/ 98 h 211"/>
                <a:gd name="T2" fmla="*/ 85 w 230"/>
                <a:gd name="T3" fmla="*/ 66 h 211"/>
                <a:gd name="T4" fmla="*/ 48 w 230"/>
                <a:gd name="T5" fmla="*/ 28 h 211"/>
                <a:gd name="T6" fmla="*/ 26 w 230"/>
                <a:gd name="T7" fmla="*/ 9 h 211"/>
                <a:gd name="T8" fmla="*/ 9 w 230"/>
                <a:gd name="T9" fmla="*/ 0 h 211"/>
                <a:gd name="T10" fmla="*/ 0 w 230"/>
                <a:gd name="T11" fmla="*/ 6 h 211"/>
                <a:gd name="T12" fmla="*/ 20 w 230"/>
                <a:gd name="T13" fmla="*/ 22 h 211"/>
                <a:gd name="T14" fmla="*/ 52 w 230"/>
                <a:gd name="T15" fmla="*/ 55 h 211"/>
                <a:gd name="T16" fmla="*/ 83 w 230"/>
                <a:gd name="T17" fmla="*/ 88 h 211"/>
                <a:gd name="T18" fmla="*/ 103 w 230"/>
                <a:gd name="T19" fmla="*/ 105 h 211"/>
                <a:gd name="T20" fmla="*/ 108 w 230"/>
                <a:gd name="T21" fmla="*/ 105 h 211"/>
                <a:gd name="T22" fmla="*/ 114 w 230"/>
                <a:gd name="T23" fmla="*/ 98 h 2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0"/>
                <a:gd name="T37" fmla="*/ 0 h 211"/>
                <a:gd name="T38" fmla="*/ 230 w 230"/>
                <a:gd name="T39" fmla="*/ 211 h 2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0" h="211">
                  <a:moveTo>
                    <a:pt x="230" y="196"/>
                  </a:moveTo>
                  <a:lnTo>
                    <a:pt x="171" y="133"/>
                  </a:lnTo>
                  <a:lnTo>
                    <a:pt x="97" y="56"/>
                  </a:lnTo>
                  <a:lnTo>
                    <a:pt x="53" y="19"/>
                  </a:lnTo>
                  <a:lnTo>
                    <a:pt x="19" y="0"/>
                  </a:lnTo>
                  <a:lnTo>
                    <a:pt x="0" y="12"/>
                  </a:lnTo>
                  <a:lnTo>
                    <a:pt x="40" y="44"/>
                  </a:lnTo>
                  <a:lnTo>
                    <a:pt x="105" y="111"/>
                  </a:lnTo>
                  <a:lnTo>
                    <a:pt x="167" y="176"/>
                  </a:lnTo>
                  <a:lnTo>
                    <a:pt x="208" y="211"/>
                  </a:lnTo>
                  <a:lnTo>
                    <a:pt x="218" y="211"/>
                  </a:lnTo>
                  <a:lnTo>
                    <a:pt x="230" y="196"/>
                  </a:lnTo>
                  <a:close/>
                </a:path>
              </a:pathLst>
            </a:custGeom>
            <a:solidFill>
              <a:srgbClr val="000000"/>
            </a:solidFill>
            <a:ln w="9525">
              <a:noFill/>
              <a:round/>
              <a:headEnd/>
              <a:tailEnd/>
            </a:ln>
          </p:spPr>
          <p:txBody>
            <a:bodyPr/>
            <a:lstStyle/>
            <a:p>
              <a:pPr eaLnBrk="0" hangingPunct="0"/>
              <a:endParaRPr lang="en-US"/>
            </a:p>
          </p:txBody>
        </p:sp>
        <p:sp>
          <p:nvSpPr>
            <p:cNvPr id="16476" name="Freeform 98"/>
            <p:cNvSpPr>
              <a:spLocks/>
            </p:cNvSpPr>
            <p:nvPr/>
          </p:nvSpPr>
          <p:spPr bwMode="auto">
            <a:xfrm>
              <a:off x="497" y="3043"/>
              <a:ext cx="81" cy="83"/>
            </a:xfrm>
            <a:custGeom>
              <a:avLst/>
              <a:gdLst>
                <a:gd name="T0" fmla="*/ 80 w 162"/>
                <a:gd name="T1" fmla="*/ 70 h 167"/>
                <a:gd name="T2" fmla="*/ 46 w 162"/>
                <a:gd name="T3" fmla="*/ 21 h 167"/>
                <a:gd name="T4" fmla="*/ 14 w 162"/>
                <a:gd name="T5" fmla="*/ 3 h 167"/>
                <a:gd name="T6" fmla="*/ 0 w 162"/>
                <a:gd name="T7" fmla="*/ 0 h 167"/>
                <a:gd name="T8" fmla="*/ 3 w 162"/>
                <a:gd name="T9" fmla="*/ 10 h 167"/>
                <a:gd name="T10" fmla="*/ 41 w 162"/>
                <a:gd name="T11" fmla="*/ 37 h 167"/>
                <a:gd name="T12" fmla="*/ 76 w 162"/>
                <a:gd name="T13" fmla="*/ 80 h 167"/>
                <a:gd name="T14" fmla="*/ 81 w 162"/>
                <a:gd name="T15" fmla="*/ 83 h 167"/>
                <a:gd name="T16" fmla="*/ 80 w 162"/>
                <a:gd name="T17" fmla="*/ 70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2"/>
                <a:gd name="T28" fmla="*/ 0 h 167"/>
                <a:gd name="T29" fmla="*/ 162 w 162"/>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2" h="167">
                  <a:moveTo>
                    <a:pt x="159" y="140"/>
                  </a:moveTo>
                  <a:lnTo>
                    <a:pt x="93" y="43"/>
                  </a:lnTo>
                  <a:lnTo>
                    <a:pt x="29" y="6"/>
                  </a:lnTo>
                  <a:lnTo>
                    <a:pt x="0" y="0"/>
                  </a:lnTo>
                  <a:lnTo>
                    <a:pt x="7" y="20"/>
                  </a:lnTo>
                  <a:lnTo>
                    <a:pt x="81" y="74"/>
                  </a:lnTo>
                  <a:lnTo>
                    <a:pt x="152" y="160"/>
                  </a:lnTo>
                  <a:lnTo>
                    <a:pt x="162" y="167"/>
                  </a:lnTo>
                  <a:lnTo>
                    <a:pt x="159" y="140"/>
                  </a:lnTo>
                  <a:close/>
                </a:path>
              </a:pathLst>
            </a:custGeom>
            <a:solidFill>
              <a:srgbClr val="000000"/>
            </a:solidFill>
            <a:ln w="9525">
              <a:noFill/>
              <a:round/>
              <a:headEnd/>
              <a:tailEnd/>
            </a:ln>
          </p:spPr>
          <p:txBody>
            <a:bodyPr/>
            <a:lstStyle/>
            <a:p>
              <a:pPr eaLnBrk="0" hangingPunct="0"/>
              <a:endParaRPr lang="en-US"/>
            </a:p>
          </p:txBody>
        </p:sp>
        <p:sp>
          <p:nvSpPr>
            <p:cNvPr id="16477" name="Freeform 99"/>
            <p:cNvSpPr>
              <a:spLocks/>
            </p:cNvSpPr>
            <p:nvPr/>
          </p:nvSpPr>
          <p:spPr bwMode="auto">
            <a:xfrm>
              <a:off x="499" y="3124"/>
              <a:ext cx="56" cy="63"/>
            </a:xfrm>
            <a:custGeom>
              <a:avLst/>
              <a:gdLst>
                <a:gd name="T0" fmla="*/ 54 w 110"/>
                <a:gd name="T1" fmla="*/ 48 h 126"/>
                <a:gd name="T2" fmla="*/ 26 w 110"/>
                <a:gd name="T3" fmla="*/ 11 h 126"/>
                <a:gd name="T4" fmla="*/ 1 w 110"/>
                <a:gd name="T5" fmla="*/ 0 h 126"/>
                <a:gd name="T6" fmla="*/ 0 w 110"/>
                <a:gd name="T7" fmla="*/ 11 h 126"/>
                <a:gd name="T8" fmla="*/ 12 w 110"/>
                <a:gd name="T9" fmla="*/ 30 h 126"/>
                <a:gd name="T10" fmla="*/ 42 w 110"/>
                <a:gd name="T11" fmla="*/ 54 h 126"/>
                <a:gd name="T12" fmla="*/ 50 w 110"/>
                <a:gd name="T13" fmla="*/ 63 h 126"/>
                <a:gd name="T14" fmla="*/ 56 w 110"/>
                <a:gd name="T15" fmla="*/ 59 h 126"/>
                <a:gd name="T16" fmla="*/ 54 w 110"/>
                <a:gd name="T17" fmla="*/ 48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
                <a:gd name="T28" fmla="*/ 0 h 126"/>
                <a:gd name="T29" fmla="*/ 110 w 110"/>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 h="126">
                  <a:moveTo>
                    <a:pt x="106" y="96"/>
                  </a:moveTo>
                  <a:lnTo>
                    <a:pt x="52" y="22"/>
                  </a:lnTo>
                  <a:lnTo>
                    <a:pt x="2" y="0"/>
                  </a:lnTo>
                  <a:lnTo>
                    <a:pt x="0" y="22"/>
                  </a:lnTo>
                  <a:lnTo>
                    <a:pt x="23" y="59"/>
                  </a:lnTo>
                  <a:lnTo>
                    <a:pt x="82" y="108"/>
                  </a:lnTo>
                  <a:lnTo>
                    <a:pt x="98" y="126"/>
                  </a:lnTo>
                  <a:lnTo>
                    <a:pt x="110" y="118"/>
                  </a:lnTo>
                  <a:lnTo>
                    <a:pt x="106" y="96"/>
                  </a:lnTo>
                  <a:close/>
                </a:path>
              </a:pathLst>
            </a:custGeom>
            <a:solidFill>
              <a:srgbClr val="000000"/>
            </a:solidFill>
            <a:ln w="9525">
              <a:noFill/>
              <a:round/>
              <a:headEnd/>
              <a:tailEnd/>
            </a:ln>
          </p:spPr>
          <p:txBody>
            <a:bodyPr/>
            <a:lstStyle/>
            <a:p>
              <a:pPr eaLnBrk="0" hangingPunct="0"/>
              <a:endParaRPr lang="en-US"/>
            </a:p>
          </p:txBody>
        </p:sp>
        <p:sp>
          <p:nvSpPr>
            <p:cNvPr id="16478" name="Freeform 100"/>
            <p:cNvSpPr>
              <a:spLocks/>
            </p:cNvSpPr>
            <p:nvPr/>
          </p:nvSpPr>
          <p:spPr bwMode="auto">
            <a:xfrm>
              <a:off x="504" y="3207"/>
              <a:ext cx="70" cy="71"/>
            </a:xfrm>
            <a:custGeom>
              <a:avLst/>
              <a:gdLst>
                <a:gd name="T0" fmla="*/ 70 w 140"/>
                <a:gd name="T1" fmla="*/ 71 h 142"/>
                <a:gd name="T2" fmla="*/ 60 w 140"/>
                <a:gd name="T3" fmla="*/ 60 h 142"/>
                <a:gd name="T4" fmla="*/ 40 w 140"/>
                <a:gd name="T5" fmla="*/ 30 h 142"/>
                <a:gd name="T6" fmla="*/ 12 w 140"/>
                <a:gd name="T7" fmla="*/ 0 h 142"/>
                <a:gd name="T8" fmla="*/ 0 w 140"/>
                <a:gd name="T9" fmla="*/ 0 h 142"/>
                <a:gd name="T10" fmla="*/ 5 w 140"/>
                <a:gd name="T11" fmla="*/ 10 h 142"/>
                <a:gd name="T12" fmla="*/ 26 w 140"/>
                <a:gd name="T13" fmla="*/ 40 h 142"/>
                <a:gd name="T14" fmla="*/ 48 w 140"/>
                <a:gd name="T15" fmla="*/ 70 h 142"/>
                <a:gd name="T16" fmla="*/ 70 w 140"/>
                <a:gd name="T17" fmla="*/ 71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142"/>
                <a:gd name="T29" fmla="*/ 140 w 140"/>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142">
                  <a:moveTo>
                    <a:pt x="140" y="142"/>
                  </a:moveTo>
                  <a:lnTo>
                    <a:pt x="120" y="120"/>
                  </a:lnTo>
                  <a:lnTo>
                    <a:pt x="81" y="61"/>
                  </a:lnTo>
                  <a:lnTo>
                    <a:pt x="25" y="0"/>
                  </a:lnTo>
                  <a:lnTo>
                    <a:pt x="0" y="0"/>
                  </a:lnTo>
                  <a:lnTo>
                    <a:pt x="10" y="21"/>
                  </a:lnTo>
                  <a:lnTo>
                    <a:pt x="53" y="80"/>
                  </a:lnTo>
                  <a:lnTo>
                    <a:pt x="97" y="139"/>
                  </a:lnTo>
                  <a:lnTo>
                    <a:pt x="140" y="142"/>
                  </a:lnTo>
                  <a:close/>
                </a:path>
              </a:pathLst>
            </a:custGeom>
            <a:solidFill>
              <a:srgbClr val="000000"/>
            </a:solidFill>
            <a:ln w="9525">
              <a:noFill/>
              <a:round/>
              <a:headEnd/>
              <a:tailEnd/>
            </a:ln>
          </p:spPr>
          <p:txBody>
            <a:bodyPr/>
            <a:lstStyle/>
            <a:p>
              <a:pPr eaLnBrk="0" hangingPunct="0"/>
              <a:endParaRPr lang="en-US"/>
            </a:p>
          </p:txBody>
        </p:sp>
        <p:sp>
          <p:nvSpPr>
            <p:cNvPr id="16479" name="Freeform 101"/>
            <p:cNvSpPr>
              <a:spLocks/>
            </p:cNvSpPr>
            <p:nvPr/>
          </p:nvSpPr>
          <p:spPr bwMode="auto">
            <a:xfrm>
              <a:off x="598" y="2615"/>
              <a:ext cx="214" cy="791"/>
            </a:xfrm>
            <a:custGeom>
              <a:avLst/>
              <a:gdLst>
                <a:gd name="T0" fmla="*/ 31 w 426"/>
                <a:gd name="T1" fmla="*/ 97 h 1583"/>
                <a:gd name="T2" fmla="*/ 38 w 426"/>
                <a:gd name="T3" fmla="*/ 140 h 1583"/>
                <a:gd name="T4" fmla="*/ 20 w 426"/>
                <a:gd name="T5" fmla="*/ 170 h 1583"/>
                <a:gd name="T6" fmla="*/ 22 w 426"/>
                <a:gd name="T7" fmla="*/ 210 h 1583"/>
                <a:gd name="T8" fmla="*/ 33 w 426"/>
                <a:gd name="T9" fmla="*/ 244 h 1583"/>
                <a:gd name="T10" fmla="*/ 16 w 426"/>
                <a:gd name="T11" fmla="*/ 276 h 1583"/>
                <a:gd name="T12" fmla="*/ 34 w 426"/>
                <a:gd name="T13" fmla="*/ 334 h 1583"/>
                <a:gd name="T14" fmla="*/ 12 w 426"/>
                <a:gd name="T15" fmla="*/ 382 h 1583"/>
                <a:gd name="T16" fmla="*/ 23 w 426"/>
                <a:gd name="T17" fmla="*/ 430 h 1583"/>
                <a:gd name="T18" fmla="*/ 30 w 426"/>
                <a:gd name="T19" fmla="*/ 464 h 1583"/>
                <a:gd name="T20" fmla="*/ 8 w 426"/>
                <a:gd name="T21" fmla="*/ 493 h 1583"/>
                <a:gd name="T22" fmla="*/ 20 w 426"/>
                <a:gd name="T23" fmla="*/ 555 h 1583"/>
                <a:gd name="T24" fmla="*/ 19 w 426"/>
                <a:gd name="T25" fmla="*/ 587 h 1583"/>
                <a:gd name="T26" fmla="*/ 0 w 426"/>
                <a:gd name="T27" fmla="*/ 628 h 1583"/>
                <a:gd name="T28" fmla="*/ 11 w 426"/>
                <a:gd name="T29" fmla="*/ 663 h 1583"/>
                <a:gd name="T30" fmla="*/ 12 w 426"/>
                <a:gd name="T31" fmla="*/ 694 h 1583"/>
                <a:gd name="T32" fmla="*/ 16 w 426"/>
                <a:gd name="T33" fmla="*/ 728 h 1583"/>
                <a:gd name="T34" fmla="*/ 31 w 426"/>
                <a:gd name="T35" fmla="*/ 757 h 1583"/>
                <a:gd name="T36" fmla="*/ 33 w 426"/>
                <a:gd name="T37" fmla="*/ 791 h 1583"/>
                <a:gd name="T38" fmla="*/ 81 w 426"/>
                <a:gd name="T39" fmla="*/ 762 h 1583"/>
                <a:gd name="T40" fmla="*/ 138 w 426"/>
                <a:gd name="T41" fmla="*/ 754 h 1583"/>
                <a:gd name="T42" fmla="*/ 177 w 426"/>
                <a:gd name="T43" fmla="*/ 739 h 1583"/>
                <a:gd name="T44" fmla="*/ 189 w 426"/>
                <a:gd name="T45" fmla="*/ 717 h 1583"/>
                <a:gd name="T46" fmla="*/ 193 w 426"/>
                <a:gd name="T47" fmla="*/ 672 h 1583"/>
                <a:gd name="T48" fmla="*/ 185 w 426"/>
                <a:gd name="T49" fmla="*/ 615 h 1583"/>
                <a:gd name="T50" fmla="*/ 175 w 426"/>
                <a:gd name="T51" fmla="*/ 584 h 1583"/>
                <a:gd name="T52" fmla="*/ 181 w 426"/>
                <a:gd name="T53" fmla="*/ 547 h 1583"/>
                <a:gd name="T54" fmla="*/ 163 w 426"/>
                <a:gd name="T55" fmla="*/ 507 h 1583"/>
                <a:gd name="T56" fmla="*/ 188 w 426"/>
                <a:gd name="T57" fmla="*/ 475 h 1583"/>
                <a:gd name="T58" fmla="*/ 170 w 426"/>
                <a:gd name="T59" fmla="*/ 430 h 1583"/>
                <a:gd name="T60" fmla="*/ 160 w 426"/>
                <a:gd name="T61" fmla="*/ 386 h 1583"/>
                <a:gd name="T62" fmla="*/ 197 w 426"/>
                <a:gd name="T63" fmla="*/ 354 h 1583"/>
                <a:gd name="T64" fmla="*/ 185 w 426"/>
                <a:gd name="T65" fmla="*/ 330 h 1583"/>
                <a:gd name="T66" fmla="*/ 185 w 426"/>
                <a:gd name="T67" fmla="*/ 290 h 1583"/>
                <a:gd name="T68" fmla="*/ 167 w 426"/>
                <a:gd name="T69" fmla="*/ 264 h 1583"/>
                <a:gd name="T70" fmla="*/ 181 w 426"/>
                <a:gd name="T71" fmla="*/ 233 h 1583"/>
                <a:gd name="T72" fmla="*/ 170 w 426"/>
                <a:gd name="T73" fmla="*/ 207 h 1583"/>
                <a:gd name="T74" fmla="*/ 170 w 426"/>
                <a:gd name="T75" fmla="*/ 185 h 1583"/>
                <a:gd name="T76" fmla="*/ 182 w 426"/>
                <a:gd name="T77" fmla="*/ 165 h 1583"/>
                <a:gd name="T78" fmla="*/ 166 w 426"/>
                <a:gd name="T79" fmla="*/ 139 h 1583"/>
                <a:gd name="T80" fmla="*/ 163 w 426"/>
                <a:gd name="T81" fmla="*/ 103 h 1583"/>
                <a:gd name="T82" fmla="*/ 204 w 426"/>
                <a:gd name="T83" fmla="*/ 56 h 1583"/>
                <a:gd name="T84" fmla="*/ 214 w 426"/>
                <a:gd name="T85" fmla="*/ 7 h 1583"/>
                <a:gd name="T86" fmla="*/ 189 w 426"/>
                <a:gd name="T87" fmla="*/ 7 h 1583"/>
                <a:gd name="T88" fmla="*/ 118 w 426"/>
                <a:gd name="T89" fmla="*/ 45 h 1583"/>
                <a:gd name="T90" fmla="*/ 59 w 426"/>
                <a:gd name="T91" fmla="*/ 67 h 15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6"/>
                <a:gd name="T139" fmla="*/ 0 h 1583"/>
                <a:gd name="T140" fmla="*/ 426 w 426"/>
                <a:gd name="T141" fmla="*/ 1583 h 15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6" h="1583">
                  <a:moveTo>
                    <a:pt x="76" y="149"/>
                  </a:moveTo>
                  <a:lnTo>
                    <a:pt x="61" y="194"/>
                  </a:lnTo>
                  <a:lnTo>
                    <a:pt x="74" y="238"/>
                  </a:lnTo>
                  <a:lnTo>
                    <a:pt x="76" y="281"/>
                  </a:lnTo>
                  <a:lnTo>
                    <a:pt x="61" y="309"/>
                  </a:lnTo>
                  <a:lnTo>
                    <a:pt x="39" y="340"/>
                  </a:lnTo>
                  <a:lnTo>
                    <a:pt x="30" y="389"/>
                  </a:lnTo>
                  <a:lnTo>
                    <a:pt x="44" y="421"/>
                  </a:lnTo>
                  <a:lnTo>
                    <a:pt x="65" y="458"/>
                  </a:lnTo>
                  <a:lnTo>
                    <a:pt x="65" y="488"/>
                  </a:lnTo>
                  <a:lnTo>
                    <a:pt x="52" y="516"/>
                  </a:lnTo>
                  <a:lnTo>
                    <a:pt x="31" y="553"/>
                  </a:lnTo>
                  <a:lnTo>
                    <a:pt x="39" y="590"/>
                  </a:lnTo>
                  <a:lnTo>
                    <a:pt x="68" y="668"/>
                  </a:lnTo>
                  <a:lnTo>
                    <a:pt x="65" y="701"/>
                  </a:lnTo>
                  <a:lnTo>
                    <a:pt x="24" y="764"/>
                  </a:lnTo>
                  <a:lnTo>
                    <a:pt x="24" y="819"/>
                  </a:lnTo>
                  <a:lnTo>
                    <a:pt x="46" y="860"/>
                  </a:lnTo>
                  <a:lnTo>
                    <a:pt x="61" y="896"/>
                  </a:lnTo>
                  <a:lnTo>
                    <a:pt x="59" y="928"/>
                  </a:lnTo>
                  <a:lnTo>
                    <a:pt x="22" y="962"/>
                  </a:lnTo>
                  <a:lnTo>
                    <a:pt x="15" y="987"/>
                  </a:lnTo>
                  <a:lnTo>
                    <a:pt x="22" y="1046"/>
                  </a:lnTo>
                  <a:lnTo>
                    <a:pt x="39" y="1110"/>
                  </a:lnTo>
                  <a:lnTo>
                    <a:pt x="39" y="1147"/>
                  </a:lnTo>
                  <a:lnTo>
                    <a:pt x="37" y="1175"/>
                  </a:lnTo>
                  <a:lnTo>
                    <a:pt x="9" y="1221"/>
                  </a:lnTo>
                  <a:lnTo>
                    <a:pt x="0" y="1257"/>
                  </a:lnTo>
                  <a:lnTo>
                    <a:pt x="3" y="1296"/>
                  </a:lnTo>
                  <a:lnTo>
                    <a:pt x="22" y="1326"/>
                  </a:lnTo>
                  <a:lnTo>
                    <a:pt x="44" y="1352"/>
                  </a:lnTo>
                  <a:lnTo>
                    <a:pt x="24" y="1389"/>
                  </a:lnTo>
                  <a:lnTo>
                    <a:pt x="15" y="1426"/>
                  </a:lnTo>
                  <a:lnTo>
                    <a:pt x="31" y="1456"/>
                  </a:lnTo>
                  <a:lnTo>
                    <a:pt x="59" y="1478"/>
                  </a:lnTo>
                  <a:lnTo>
                    <a:pt x="61" y="1514"/>
                  </a:lnTo>
                  <a:lnTo>
                    <a:pt x="61" y="1543"/>
                  </a:lnTo>
                  <a:lnTo>
                    <a:pt x="65" y="1583"/>
                  </a:lnTo>
                  <a:lnTo>
                    <a:pt x="112" y="1551"/>
                  </a:lnTo>
                  <a:lnTo>
                    <a:pt x="161" y="1524"/>
                  </a:lnTo>
                  <a:lnTo>
                    <a:pt x="206" y="1509"/>
                  </a:lnTo>
                  <a:lnTo>
                    <a:pt x="275" y="1509"/>
                  </a:lnTo>
                  <a:lnTo>
                    <a:pt x="324" y="1502"/>
                  </a:lnTo>
                  <a:lnTo>
                    <a:pt x="353" y="1478"/>
                  </a:lnTo>
                  <a:lnTo>
                    <a:pt x="405" y="1462"/>
                  </a:lnTo>
                  <a:lnTo>
                    <a:pt x="377" y="1434"/>
                  </a:lnTo>
                  <a:lnTo>
                    <a:pt x="368" y="1391"/>
                  </a:lnTo>
                  <a:lnTo>
                    <a:pt x="385" y="1345"/>
                  </a:lnTo>
                  <a:lnTo>
                    <a:pt x="383" y="1279"/>
                  </a:lnTo>
                  <a:lnTo>
                    <a:pt x="368" y="1230"/>
                  </a:lnTo>
                  <a:lnTo>
                    <a:pt x="353" y="1205"/>
                  </a:lnTo>
                  <a:lnTo>
                    <a:pt x="349" y="1169"/>
                  </a:lnTo>
                  <a:lnTo>
                    <a:pt x="368" y="1125"/>
                  </a:lnTo>
                  <a:lnTo>
                    <a:pt x="361" y="1095"/>
                  </a:lnTo>
                  <a:lnTo>
                    <a:pt x="324" y="1044"/>
                  </a:lnTo>
                  <a:lnTo>
                    <a:pt x="325" y="1014"/>
                  </a:lnTo>
                  <a:lnTo>
                    <a:pt x="340" y="987"/>
                  </a:lnTo>
                  <a:lnTo>
                    <a:pt x="374" y="951"/>
                  </a:lnTo>
                  <a:lnTo>
                    <a:pt x="362" y="921"/>
                  </a:lnTo>
                  <a:lnTo>
                    <a:pt x="338" y="860"/>
                  </a:lnTo>
                  <a:lnTo>
                    <a:pt x="318" y="819"/>
                  </a:lnTo>
                  <a:lnTo>
                    <a:pt x="318" y="773"/>
                  </a:lnTo>
                  <a:lnTo>
                    <a:pt x="385" y="750"/>
                  </a:lnTo>
                  <a:lnTo>
                    <a:pt x="392" y="708"/>
                  </a:lnTo>
                  <a:lnTo>
                    <a:pt x="385" y="683"/>
                  </a:lnTo>
                  <a:lnTo>
                    <a:pt x="368" y="661"/>
                  </a:lnTo>
                  <a:lnTo>
                    <a:pt x="370" y="624"/>
                  </a:lnTo>
                  <a:lnTo>
                    <a:pt x="368" y="581"/>
                  </a:lnTo>
                  <a:lnTo>
                    <a:pt x="349" y="559"/>
                  </a:lnTo>
                  <a:lnTo>
                    <a:pt x="333" y="529"/>
                  </a:lnTo>
                  <a:lnTo>
                    <a:pt x="346" y="500"/>
                  </a:lnTo>
                  <a:lnTo>
                    <a:pt x="361" y="466"/>
                  </a:lnTo>
                  <a:lnTo>
                    <a:pt x="361" y="443"/>
                  </a:lnTo>
                  <a:lnTo>
                    <a:pt x="338" y="414"/>
                  </a:lnTo>
                  <a:lnTo>
                    <a:pt x="331" y="389"/>
                  </a:lnTo>
                  <a:lnTo>
                    <a:pt x="338" y="370"/>
                  </a:lnTo>
                  <a:lnTo>
                    <a:pt x="361" y="355"/>
                  </a:lnTo>
                  <a:lnTo>
                    <a:pt x="362" y="330"/>
                  </a:lnTo>
                  <a:lnTo>
                    <a:pt x="355" y="315"/>
                  </a:lnTo>
                  <a:lnTo>
                    <a:pt x="331" y="279"/>
                  </a:lnTo>
                  <a:lnTo>
                    <a:pt x="324" y="238"/>
                  </a:lnTo>
                  <a:lnTo>
                    <a:pt x="325" y="206"/>
                  </a:lnTo>
                  <a:lnTo>
                    <a:pt x="349" y="176"/>
                  </a:lnTo>
                  <a:lnTo>
                    <a:pt x="407" y="112"/>
                  </a:lnTo>
                  <a:lnTo>
                    <a:pt x="426" y="58"/>
                  </a:lnTo>
                  <a:lnTo>
                    <a:pt x="426" y="15"/>
                  </a:lnTo>
                  <a:lnTo>
                    <a:pt x="407" y="0"/>
                  </a:lnTo>
                  <a:lnTo>
                    <a:pt x="377" y="15"/>
                  </a:lnTo>
                  <a:lnTo>
                    <a:pt x="303" y="61"/>
                  </a:lnTo>
                  <a:lnTo>
                    <a:pt x="235" y="90"/>
                  </a:lnTo>
                  <a:lnTo>
                    <a:pt x="164" y="120"/>
                  </a:lnTo>
                  <a:lnTo>
                    <a:pt x="117" y="135"/>
                  </a:lnTo>
                  <a:lnTo>
                    <a:pt x="76" y="149"/>
                  </a:lnTo>
                  <a:close/>
                </a:path>
              </a:pathLst>
            </a:custGeom>
            <a:solidFill>
              <a:srgbClr val="B2B2B2"/>
            </a:solidFill>
            <a:ln w="9525">
              <a:noFill/>
              <a:round/>
              <a:headEnd/>
              <a:tailEnd/>
            </a:ln>
          </p:spPr>
          <p:txBody>
            <a:bodyPr/>
            <a:lstStyle/>
            <a:p>
              <a:pPr eaLnBrk="0" hangingPunct="0"/>
              <a:endParaRPr lang="en-US"/>
            </a:p>
          </p:txBody>
        </p:sp>
        <p:sp>
          <p:nvSpPr>
            <p:cNvPr id="16480" name="Freeform 102"/>
            <p:cNvSpPr>
              <a:spLocks/>
            </p:cNvSpPr>
            <p:nvPr/>
          </p:nvSpPr>
          <p:spPr bwMode="auto">
            <a:xfrm>
              <a:off x="449" y="2609"/>
              <a:ext cx="381" cy="809"/>
            </a:xfrm>
            <a:custGeom>
              <a:avLst/>
              <a:gdLst>
                <a:gd name="T0" fmla="*/ 249 w 761"/>
                <a:gd name="T1" fmla="*/ 760 h 1619"/>
                <a:gd name="T2" fmla="*/ 176 w 761"/>
                <a:gd name="T3" fmla="*/ 786 h 1619"/>
                <a:gd name="T4" fmla="*/ 31 w 761"/>
                <a:gd name="T5" fmla="*/ 655 h 1619"/>
                <a:gd name="T6" fmla="*/ 23 w 761"/>
                <a:gd name="T7" fmla="*/ 677 h 1619"/>
                <a:gd name="T8" fmla="*/ 181 w 761"/>
                <a:gd name="T9" fmla="*/ 809 h 1619"/>
                <a:gd name="T10" fmla="*/ 257 w 761"/>
                <a:gd name="T11" fmla="*/ 769 h 1619"/>
                <a:gd name="T12" fmla="*/ 360 w 761"/>
                <a:gd name="T13" fmla="*/ 735 h 1619"/>
                <a:gd name="T14" fmla="*/ 356 w 761"/>
                <a:gd name="T15" fmla="*/ 677 h 1619"/>
                <a:gd name="T16" fmla="*/ 334 w 761"/>
                <a:gd name="T17" fmla="*/ 613 h 1619"/>
                <a:gd name="T18" fmla="*/ 345 w 761"/>
                <a:gd name="T19" fmla="*/ 562 h 1619"/>
                <a:gd name="T20" fmla="*/ 322 w 761"/>
                <a:gd name="T21" fmla="*/ 512 h 1619"/>
                <a:gd name="T22" fmla="*/ 334 w 761"/>
                <a:gd name="T23" fmla="*/ 453 h 1619"/>
                <a:gd name="T24" fmla="*/ 342 w 761"/>
                <a:gd name="T25" fmla="*/ 394 h 1619"/>
                <a:gd name="T26" fmla="*/ 345 w 761"/>
                <a:gd name="T27" fmla="*/ 321 h 1619"/>
                <a:gd name="T28" fmla="*/ 330 w 761"/>
                <a:gd name="T29" fmla="*/ 258 h 1619"/>
                <a:gd name="T30" fmla="*/ 322 w 761"/>
                <a:gd name="T31" fmla="*/ 209 h 1619"/>
                <a:gd name="T32" fmla="*/ 341 w 761"/>
                <a:gd name="T33" fmla="*/ 167 h 1619"/>
                <a:gd name="T34" fmla="*/ 331 w 761"/>
                <a:gd name="T35" fmla="*/ 96 h 1619"/>
                <a:gd name="T36" fmla="*/ 378 w 761"/>
                <a:gd name="T37" fmla="*/ 8 h 1619"/>
                <a:gd name="T38" fmla="*/ 357 w 761"/>
                <a:gd name="T39" fmla="*/ 27 h 1619"/>
                <a:gd name="T40" fmla="*/ 309 w 761"/>
                <a:gd name="T41" fmla="*/ 107 h 1619"/>
                <a:gd name="T42" fmla="*/ 239 w 761"/>
                <a:gd name="T43" fmla="*/ 172 h 1619"/>
                <a:gd name="T44" fmla="*/ 311 w 761"/>
                <a:gd name="T45" fmla="*/ 148 h 1619"/>
                <a:gd name="T46" fmla="*/ 305 w 761"/>
                <a:gd name="T47" fmla="*/ 195 h 1619"/>
                <a:gd name="T48" fmla="*/ 271 w 761"/>
                <a:gd name="T49" fmla="*/ 243 h 1619"/>
                <a:gd name="T50" fmla="*/ 320 w 761"/>
                <a:gd name="T51" fmla="*/ 232 h 1619"/>
                <a:gd name="T52" fmla="*/ 308 w 761"/>
                <a:gd name="T53" fmla="*/ 269 h 1619"/>
                <a:gd name="T54" fmla="*/ 304 w 761"/>
                <a:gd name="T55" fmla="*/ 310 h 1619"/>
                <a:gd name="T56" fmla="*/ 232 w 761"/>
                <a:gd name="T57" fmla="*/ 364 h 1619"/>
                <a:gd name="T58" fmla="*/ 313 w 761"/>
                <a:gd name="T59" fmla="*/ 327 h 1619"/>
                <a:gd name="T60" fmla="*/ 342 w 761"/>
                <a:gd name="T61" fmla="*/ 364 h 1619"/>
                <a:gd name="T62" fmla="*/ 293 w 761"/>
                <a:gd name="T63" fmla="*/ 398 h 1619"/>
                <a:gd name="T64" fmla="*/ 202 w 761"/>
                <a:gd name="T65" fmla="*/ 442 h 1619"/>
                <a:gd name="T66" fmla="*/ 305 w 761"/>
                <a:gd name="T67" fmla="*/ 424 h 1619"/>
                <a:gd name="T68" fmla="*/ 326 w 761"/>
                <a:gd name="T69" fmla="*/ 492 h 1619"/>
                <a:gd name="T70" fmla="*/ 205 w 761"/>
                <a:gd name="T71" fmla="*/ 525 h 1619"/>
                <a:gd name="T72" fmla="*/ 271 w 761"/>
                <a:gd name="T73" fmla="*/ 523 h 1619"/>
                <a:gd name="T74" fmla="*/ 313 w 761"/>
                <a:gd name="T75" fmla="*/ 543 h 1619"/>
                <a:gd name="T76" fmla="*/ 311 w 761"/>
                <a:gd name="T77" fmla="*/ 584 h 1619"/>
                <a:gd name="T78" fmla="*/ 195 w 761"/>
                <a:gd name="T79" fmla="*/ 607 h 1619"/>
                <a:gd name="T80" fmla="*/ 252 w 761"/>
                <a:gd name="T81" fmla="*/ 607 h 1619"/>
                <a:gd name="T82" fmla="*/ 319 w 761"/>
                <a:gd name="T83" fmla="*/ 596 h 1619"/>
                <a:gd name="T84" fmla="*/ 261 w 761"/>
                <a:gd name="T85" fmla="*/ 651 h 1619"/>
                <a:gd name="T86" fmla="*/ 195 w 761"/>
                <a:gd name="T87" fmla="*/ 683 h 1619"/>
                <a:gd name="T88" fmla="*/ 278 w 761"/>
                <a:gd name="T89" fmla="*/ 653 h 1619"/>
                <a:gd name="T90" fmla="*/ 328 w 761"/>
                <a:gd name="T91" fmla="*/ 642 h 1619"/>
                <a:gd name="T92" fmla="*/ 326 w 761"/>
                <a:gd name="T93" fmla="*/ 690 h 1619"/>
                <a:gd name="T94" fmla="*/ 334 w 761"/>
                <a:gd name="T95" fmla="*/ 73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1"/>
                <a:gd name="T145" fmla="*/ 0 h 1619"/>
                <a:gd name="T146" fmla="*/ 761 w 761"/>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1" h="1619">
                  <a:moveTo>
                    <a:pt x="647" y="1465"/>
                  </a:moveTo>
                  <a:lnTo>
                    <a:pt x="615" y="1501"/>
                  </a:lnTo>
                  <a:lnTo>
                    <a:pt x="563" y="1514"/>
                  </a:lnTo>
                  <a:lnTo>
                    <a:pt x="497" y="1521"/>
                  </a:lnTo>
                  <a:lnTo>
                    <a:pt x="426" y="1536"/>
                  </a:lnTo>
                  <a:lnTo>
                    <a:pt x="380" y="1564"/>
                  </a:lnTo>
                  <a:lnTo>
                    <a:pt x="365" y="1579"/>
                  </a:lnTo>
                  <a:lnTo>
                    <a:pt x="351" y="1573"/>
                  </a:lnTo>
                  <a:lnTo>
                    <a:pt x="265" y="1508"/>
                  </a:lnTo>
                  <a:lnTo>
                    <a:pt x="154" y="1421"/>
                  </a:lnTo>
                  <a:lnTo>
                    <a:pt x="117" y="1366"/>
                  </a:lnTo>
                  <a:lnTo>
                    <a:pt x="61" y="1310"/>
                  </a:lnTo>
                  <a:lnTo>
                    <a:pt x="45" y="1266"/>
                  </a:lnTo>
                  <a:lnTo>
                    <a:pt x="0" y="1259"/>
                  </a:lnTo>
                  <a:lnTo>
                    <a:pt x="23" y="1307"/>
                  </a:lnTo>
                  <a:lnTo>
                    <a:pt x="46" y="1354"/>
                  </a:lnTo>
                  <a:lnTo>
                    <a:pt x="117" y="1406"/>
                  </a:lnTo>
                  <a:lnTo>
                    <a:pt x="167" y="1470"/>
                  </a:lnTo>
                  <a:lnTo>
                    <a:pt x="287" y="1545"/>
                  </a:lnTo>
                  <a:lnTo>
                    <a:pt x="361" y="1619"/>
                  </a:lnTo>
                  <a:lnTo>
                    <a:pt x="389" y="1612"/>
                  </a:lnTo>
                  <a:lnTo>
                    <a:pt x="420" y="1575"/>
                  </a:lnTo>
                  <a:lnTo>
                    <a:pt x="461" y="1553"/>
                  </a:lnTo>
                  <a:lnTo>
                    <a:pt x="513" y="1538"/>
                  </a:lnTo>
                  <a:lnTo>
                    <a:pt x="622" y="1529"/>
                  </a:lnTo>
                  <a:lnTo>
                    <a:pt x="655" y="1508"/>
                  </a:lnTo>
                  <a:lnTo>
                    <a:pt x="711" y="1495"/>
                  </a:lnTo>
                  <a:lnTo>
                    <a:pt x="720" y="1470"/>
                  </a:lnTo>
                  <a:lnTo>
                    <a:pt x="703" y="1440"/>
                  </a:lnTo>
                  <a:lnTo>
                    <a:pt x="683" y="1411"/>
                  </a:lnTo>
                  <a:lnTo>
                    <a:pt x="696" y="1374"/>
                  </a:lnTo>
                  <a:lnTo>
                    <a:pt x="711" y="1354"/>
                  </a:lnTo>
                  <a:lnTo>
                    <a:pt x="711" y="1322"/>
                  </a:lnTo>
                  <a:lnTo>
                    <a:pt x="696" y="1273"/>
                  </a:lnTo>
                  <a:lnTo>
                    <a:pt x="689" y="1249"/>
                  </a:lnTo>
                  <a:lnTo>
                    <a:pt x="668" y="1227"/>
                  </a:lnTo>
                  <a:lnTo>
                    <a:pt x="659" y="1201"/>
                  </a:lnTo>
                  <a:lnTo>
                    <a:pt x="668" y="1176"/>
                  </a:lnTo>
                  <a:lnTo>
                    <a:pt x="690" y="1156"/>
                  </a:lnTo>
                  <a:lnTo>
                    <a:pt x="689" y="1124"/>
                  </a:lnTo>
                  <a:lnTo>
                    <a:pt x="677" y="1102"/>
                  </a:lnTo>
                  <a:lnTo>
                    <a:pt x="652" y="1068"/>
                  </a:lnTo>
                  <a:lnTo>
                    <a:pt x="637" y="1050"/>
                  </a:lnTo>
                  <a:lnTo>
                    <a:pt x="644" y="1024"/>
                  </a:lnTo>
                  <a:lnTo>
                    <a:pt x="681" y="1002"/>
                  </a:lnTo>
                  <a:lnTo>
                    <a:pt x="696" y="972"/>
                  </a:lnTo>
                  <a:lnTo>
                    <a:pt x="690" y="948"/>
                  </a:lnTo>
                  <a:lnTo>
                    <a:pt x="667" y="907"/>
                  </a:lnTo>
                  <a:lnTo>
                    <a:pt x="640" y="855"/>
                  </a:lnTo>
                  <a:lnTo>
                    <a:pt x="630" y="818"/>
                  </a:lnTo>
                  <a:lnTo>
                    <a:pt x="644" y="803"/>
                  </a:lnTo>
                  <a:lnTo>
                    <a:pt x="683" y="789"/>
                  </a:lnTo>
                  <a:lnTo>
                    <a:pt x="705" y="774"/>
                  </a:lnTo>
                  <a:lnTo>
                    <a:pt x="711" y="728"/>
                  </a:lnTo>
                  <a:lnTo>
                    <a:pt x="683" y="676"/>
                  </a:lnTo>
                  <a:lnTo>
                    <a:pt x="689" y="642"/>
                  </a:lnTo>
                  <a:lnTo>
                    <a:pt x="698"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39" y="91"/>
                  </a:lnTo>
                  <a:lnTo>
                    <a:pt x="761" y="54"/>
                  </a:lnTo>
                  <a:lnTo>
                    <a:pt x="755" y="17"/>
                  </a:lnTo>
                  <a:lnTo>
                    <a:pt x="735" y="0"/>
                  </a:lnTo>
                  <a:lnTo>
                    <a:pt x="720" y="3"/>
                  </a:lnTo>
                  <a:lnTo>
                    <a:pt x="696" y="32"/>
                  </a:lnTo>
                  <a:lnTo>
                    <a:pt x="714" y="54"/>
                  </a:lnTo>
                  <a:lnTo>
                    <a:pt x="711" y="91"/>
                  </a:lnTo>
                  <a:lnTo>
                    <a:pt x="677" y="155"/>
                  </a:lnTo>
                  <a:lnTo>
                    <a:pt x="631" y="192"/>
                  </a:lnTo>
                  <a:lnTo>
                    <a:pt x="618" y="214"/>
                  </a:lnTo>
                  <a:lnTo>
                    <a:pt x="608" y="242"/>
                  </a:lnTo>
                  <a:lnTo>
                    <a:pt x="603" y="260"/>
                  </a:lnTo>
                  <a:lnTo>
                    <a:pt x="537" y="311"/>
                  </a:lnTo>
                  <a:lnTo>
                    <a:pt x="478" y="345"/>
                  </a:lnTo>
                  <a:lnTo>
                    <a:pt x="470" y="369"/>
                  </a:lnTo>
                  <a:lnTo>
                    <a:pt x="491" y="375"/>
                  </a:lnTo>
                  <a:lnTo>
                    <a:pt x="578" y="311"/>
                  </a:lnTo>
                  <a:lnTo>
                    <a:pt x="622" y="297"/>
                  </a:lnTo>
                  <a:lnTo>
                    <a:pt x="644" y="338"/>
                  </a:lnTo>
                  <a:lnTo>
                    <a:pt x="652" y="356"/>
                  </a:lnTo>
                  <a:lnTo>
                    <a:pt x="630" y="375"/>
                  </a:lnTo>
                  <a:lnTo>
                    <a:pt x="610" y="390"/>
                  </a:lnTo>
                  <a:lnTo>
                    <a:pt x="608" y="415"/>
                  </a:lnTo>
                  <a:lnTo>
                    <a:pt x="615" y="441"/>
                  </a:lnTo>
                  <a:lnTo>
                    <a:pt x="596" y="462"/>
                  </a:lnTo>
                  <a:lnTo>
                    <a:pt x="541"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8" y="620"/>
                  </a:lnTo>
                  <a:lnTo>
                    <a:pt x="571" y="669"/>
                  </a:lnTo>
                  <a:lnTo>
                    <a:pt x="526" y="698"/>
                  </a:lnTo>
                  <a:lnTo>
                    <a:pt x="467" y="713"/>
                  </a:lnTo>
                  <a:lnTo>
                    <a:pt x="463" y="728"/>
                  </a:lnTo>
                  <a:lnTo>
                    <a:pt x="500" y="722"/>
                  </a:lnTo>
                  <a:lnTo>
                    <a:pt x="578" y="698"/>
                  </a:lnTo>
                  <a:lnTo>
                    <a:pt x="608" y="676"/>
                  </a:lnTo>
                  <a:lnTo>
                    <a:pt x="625" y="654"/>
                  </a:lnTo>
                  <a:lnTo>
                    <a:pt x="652" y="650"/>
                  </a:lnTo>
                  <a:lnTo>
                    <a:pt x="652" y="676"/>
                  </a:lnTo>
                  <a:lnTo>
                    <a:pt x="668" y="700"/>
                  </a:lnTo>
                  <a:lnTo>
                    <a:pt x="683" y="728"/>
                  </a:lnTo>
                  <a:lnTo>
                    <a:pt x="674" y="750"/>
                  </a:lnTo>
                  <a:lnTo>
                    <a:pt x="640" y="765"/>
                  </a:lnTo>
                  <a:lnTo>
                    <a:pt x="608" y="774"/>
                  </a:lnTo>
                  <a:lnTo>
                    <a:pt x="585" y="796"/>
                  </a:lnTo>
                  <a:lnTo>
                    <a:pt x="485" y="826"/>
                  </a:lnTo>
                  <a:lnTo>
                    <a:pt x="411" y="852"/>
                  </a:lnTo>
                  <a:lnTo>
                    <a:pt x="383" y="867"/>
                  </a:lnTo>
                  <a:lnTo>
                    <a:pt x="404" y="885"/>
                  </a:lnTo>
                  <a:lnTo>
                    <a:pt x="448" y="874"/>
                  </a:lnTo>
                  <a:lnTo>
                    <a:pt x="537" y="840"/>
                  </a:lnTo>
                  <a:lnTo>
                    <a:pt x="596" y="823"/>
                  </a:lnTo>
                  <a:lnTo>
                    <a:pt x="610" y="848"/>
                  </a:lnTo>
                  <a:lnTo>
                    <a:pt x="625" y="892"/>
                  </a:lnTo>
                  <a:lnTo>
                    <a:pt x="652" y="929"/>
                  </a:lnTo>
                  <a:lnTo>
                    <a:pt x="655" y="957"/>
                  </a:lnTo>
                  <a:lnTo>
                    <a:pt x="652" y="985"/>
                  </a:lnTo>
                  <a:lnTo>
                    <a:pt x="622" y="994"/>
                  </a:lnTo>
                  <a:lnTo>
                    <a:pt x="571" y="1007"/>
                  </a:lnTo>
                  <a:lnTo>
                    <a:pt x="504" y="1037"/>
                  </a:lnTo>
                  <a:lnTo>
                    <a:pt x="409" y="1050"/>
                  </a:lnTo>
                  <a:lnTo>
                    <a:pt x="373" y="1068"/>
                  </a:lnTo>
                  <a:lnTo>
                    <a:pt x="398" y="1080"/>
                  </a:lnTo>
                  <a:lnTo>
                    <a:pt x="482" y="1068"/>
                  </a:lnTo>
                  <a:lnTo>
                    <a:pt x="541"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89" y="1214"/>
                  </a:lnTo>
                  <a:lnTo>
                    <a:pt x="373" y="1236"/>
                  </a:lnTo>
                  <a:lnTo>
                    <a:pt x="395" y="1244"/>
                  </a:lnTo>
                  <a:lnTo>
                    <a:pt x="439" y="1235"/>
                  </a:lnTo>
                  <a:lnTo>
                    <a:pt x="504" y="1214"/>
                  </a:lnTo>
                  <a:lnTo>
                    <a:pt x="541" y="1201"/>
                  </a:lnTo>
                  <a:lnTo>
                    <a:pt x="588" y="1190"/>
                  </a:lnTo>
                  <a:lnTo>
                    <a:pt x="625" y="1192"/>
                  </a:lnTo>
                  <a:lnTo>
                    <a:pt x="637" y="1192"/>
                  </a:lnTo>
                  <a:lnTo>
                    <a:pt x="637" y="1227"/>
                  </a:lnTo>
                  <a:lnTo>
                    <a:pt x="647" y="1244"/>
                  </a:lnTo>
                  <a:lnTo>
                    <a:pt x="581" y="1259"/>
                  </a:lnTo>
                  <a:lnTo>
                    <a:pt x="522" y="1303"/>
                  </a:lnTo>
                  <a:lnTo>
                    <a:pt x="456" y="1325"/>
                  </a:lnTo>
                  <a:lnTo>
                    <a:pt x="411" y="1332"/>
                  </a:lnTo>
                  <a:lnTo>
                    <a:pt x="374" y="1352"/>
                  </a:lnTo>
                  <a:lnTo>
                    <a:pt x="389" y="1366"/>
                  </a:lnTo>
                  <a:lnTo>
                    <a:pt x="426" y="1354"/>
                  </a:lnTo>
                  <a:lnTo>
                    <a:pt x="467" y="1340"/>
                  </a:lnTo>
                  <a:lnTo>
                    <a:pt x="515" y="1332"/>
                  </a:lnTo>
                  <a:lnTo>
                    <a:pt x="556" y="1307"/>
                  </a:lnTo>
                  <a:lnTo>
                    <a:pt x="578" y="1285"/>
                  </a:lnTo>
                  <a:lnTo>
                    <a:pt x="608"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pPr eaLnBrk="0" hangingPunct="0"/>
              <a:endParaRPr lang="en-US"/>
            </a:p>
          </p:txBody>
        </p:sp>
        <p:sp>
          <p:nvSpPr>
            <p:cNvPr id="16481" name="Freeform 103"/>
            <p:cNvSpPr>
              <a:spLocks/>
            </p:cNvSpPr>
            <p:nvPr/>
          </p:nvSpPr>
          <p:spPr bwMode="auto">
            <a:xfrm>
              <a:off x="652" y="3304"/>
              <a:ext cx="110" cy="36"/>
            </a:xfrm>
            <a:custGeom>
              <a:avLst/>
              <a:gdLst>
                <a:gd name="T0" fmla="*/ 0 w 221"/>
                <a:gd name="T1" fmla="*/ 28 h 72"/>
                <a:gd name="T2" fmla="*/ 44 w 221"/>
                <a:gd name="T3" fmla="*/ 27 h 72"/>
                <a:gd name="T4" fmla="*/ 61 w 221"/>
                <a:gd name="T5" fmla="*/ 18 h 72"/>
                <a:gd name="T6" fmla="*/ 75 w 221"/>
                <a:gd name="T7" fmla="*/ 6 h 72"/>
                <a:gd name="T8" fmla="*/ 103 w 221"/>
                <a:gd name="T9" fmla="*/ 0 h 72"/>
                <a:gd name="T10" fmla="*/ 110 w 221"/>
                <a:gd name="T11" fmla="*/ 6 h 72"/>
                <a:gd name="T12" fmla="*/ 98 w 221"/>
                <a:gd name="T13" fmla="*/ 10 h 72"/>
                <a:gd name="T14" fmla="*/ 79 w 221"/>
                <a:gd name="T15" fmla="*/ 20 h 72"/>
                <a:gd name="T16" fmla="*/ 69 w 221"/>
                <a:gd name="T17" fmla="*/ 27 h 72"/>
                <a:gd name="T18" fmla="*/ 51 w 221"/>
                <a:gd name="T19" fmla="*/ 32 h 72"/>
                <a:gd name="T20" fmla="*/ 24 w 221"/>
                <a:gd name="T21" fmla="*/ 35 h 72"/>
                <a:gd name="T22" fmla="*/ 2 w 221"/>
                <a:gd name="T23" fmla="*/ 36 h 72"/>
                <a:gd name="T24" fmla="*/ 0 w 221"/>
                <a:gd name="T25" fmla="*/ 28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1"/>
                <a:gd name="T40" fmla="*/ 0 h 72"/>
                <a:gd name="T41" fmla="*/ 221 w 221"/>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1" h="72">
                  <a:moveTo>
                    <a:pt x="0" y="57"/>
                  </a:moveTo>
                  <a:lnTo>
                    <a:pt x="88" y="54"/>
                  </a:lnTo>
                  <a:lnTo>
                    <a:pt x="122" y="35"/>
                  </a:lnTo>
                  <a:lnTo>
                    <a:pt x="151" y="13"/>
                  </a:lnTo>
                  <a:lnTo>
                    <a:pt x="206" y="0"/>
                  </a:lnTo>
                  <a:lnTo>
                    <a:pt x="221" y="13"/>
                  </a:lnTo>
                  <a:lnTo>
                    <a:pt x="197" y="20"/>
                  </a:lnTo>
                  <a:lnTo>
                    <a:pt x="159" y="41"/>
                  </a:lnTo>
                  <a:lnTo>
                    <a:pt x="139" y="54"/>
                  </a:lnTo>
                  <a:lnTo>
                    <a:pt x="103" y="64"/>
                  </a:lnTo>
                  <a:lnTo>
                    <a:pt x="48" y="69"/>
                  </a:lnTo>
                  <a:lnTo>
                    <a:pt x="5" y="72"/>
                  </a:lnTo>
                  <a:lnTo>
                    <a:pt x="0" y="57"/>
                  </a:lnTo>
                  <a:close/>
                </a:path>
              </a:pathLst>
            </a:custGeom>
            <a:solidFill>
              <a:srgbClr val="000000"/>
            </a:solidFill>
            <a:ln w="9525">
              <a:noFill/>
              <a:round/>
              <a:headEnd/>
              <a:tailEnd/>
            </a:ln>
          </p:spPr>
          <p:txBody>
            <a:bodyPr/>
            <a:lstStyle/>
            <a:p>
              <a:pPr eaLnBrk="0" hangingPunct="0"/>
              <a:endParaRPr lang="en-US"/>
            </a:p>
          </p:txBody>
        </p:sp>
        <p:sp>
          <p:nvSpPr>
            <p:cNvPr id="16482" name="Freeform 104"/>
            <p:cNvSpPr>
              <a:spLocks/>
            </p:cNvSpPr>
            <p:nvPr/>
          </p:nvSpPr>
          <p:spPr bwMode="auto">
            <a:xfrm>
              <a:off x="483" y="2512"/>
              <a:ext cx="320" cy="174"/>
            </a:xfrm>
            <a:custGeom>
              <a:avLst/>
              <a:gdLst>
                <a:gd name="T0" fmla="*/ 10 w 640"/>
                <a:gd name="T1" fmla="*/ 20 h 347"/>
                <a:gd name="T2" fmla="*/ 47 w 640"/>
                <a:gd name="T3" fmla="*/ 22 h 347"/>
                <a:gd name="T4" fmla="*/ 88 w 640"/>
                <a:gd name="T5" fmla="*/ 23 h 347"/>
                <a:gd name="T6" fmla="*/ 114 w 640"/>
                <a:gd name="T7" fmla="*/ 23 h 347"/>
                <a:gd name="T8" fmla="*/ 135 w 640"/>
                <a:gd name="T9" fmla="*/ 18 h 347"/>
                <a:gd name="T10" fmla="*/ 168 w 640"/>
                <a:gd name="T11" fmla="*/ 9 h 347"/>
                <a:gd name="T12" fmla="*/ 184 w 640"/>
                <a:gd name="T13" fmla="*/ 0 h 347"/>
                <a:gd name="T14" fmla="*/ 205 w 640"/>
                <a:gd name="T15" fmla="*/ 12 h 347"/>
                <a:gd name="T16" fmla="*/ 241 w 640"/>
                <a:gd name="T17" fmla="*/ 37 h 347"/>
                <a:gd name="T18" fmla="*/ 267 w 640"/>
                <a:gd name="T19" fmla="*/ 55 h 347"/>
                <a:gd name="T20" fmla="*/ 300 w 640"/>
                <a:gd name="T21" fmla="*/ 78 h 347"/>
                <a:gd name="T22" fmla="*/ 320 w 640"/>
                <a:gd name="T23" fmla="*/ 96 h 347"/>
                <a:gd name="T24" fmla="*/ 302 w 640"/>
                <a:gd name="T25" fmla="*/ 111 h 347"/>
                <a:gd name="T26" fmla="*/ 283 w 640"/>
                <a:gd name="T27" fmla="*/ 129 h 347"/>
                <a:gd name="T28" fmla="*/ 253 w 640"/>
                <a:gd name="T29" fmla="*/ 141 h 347"/>
                <a:gd name="T30" fmla="*/ 223 w 640"/>
                <a:gd name="T31" fmla="*/ 154 h 347"/>
                <a:gd name="T32" fmla="*/ 194 w 640"/>
                <a:gd name="T33" fmla="*/ 165 h 347"/>
                <a:gd name="T34" fmla="*/ 168 w 640"/>
                <a:gd name="T35" fmla="*/ 169 h 347"/>
                <a:gd name="T36" fmla="*/ 142 w 640"/>
                <a:gd name="T37" fmla="*/ 174 h 347"/>
                <a:gd name="T38" fmla="*/ 108 w 640"/>
                <a:gd name="T39" fmla="*/ 150 h 347"/>
                <a:gd name="T40" fmla="*/ 83 w 640"/>
                <a:gd name="T41" fmla="*/ 130 h 347"/>
                <a:gd name="T42" fmla="*/ 54 w 640"/>
                <a:gd name="T43" fmla="*/ 104 h 347"/>
                <a:gd name="T44" fmla="*/ 29 w 640"/>
                <a:gd name="T45" fmla="*/ 78 h 347"/>
                <a:gd name="T46" fmla="*/ 11 w 640"/>
                <a:gd name="T47" fmla="*/ 60 h 347"/>
                <a:gd name="T48" fmla="*/ 0 w 640"/>
                <a:gd name="T49" fmla="*/ 34 h 347"/>
                <a:gd name="T50" fmla="*/ 10 w 640"/>
                <a:gd name="T51" fmla="*/ 20 h 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7"/>
                <a:gd name="T80" fmla="*/ 640 w 640"/>
                <a:gd name="T81" fmla="*/ 347 h 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7">
                  <a:moveTo>
                    <a:pt x="19" y="39"/>
                  </a:moveTo>
                  <a:lnTo>
                    <a:pt x="95" y="43"/>
                  </a:lnTo>
                  <a:lnTo>
                    <a:pt x="176" y="46"/>
                  </a:lnTo>
                  <a:lnTo>
                    <a:pt x="228" y="46"/>
                  </a:lnTo>
                  <a:lnTo>
                    <a:pt x="269" y="36"/>
                  </a:lnTo>
                  <a:lnTo>
                    <a:pt x="336" y="17"/>
                  </a:lnTo>
                  <a:lnTo>
                    <a:pt x="368" y="0"/>
                  </a:lnTo>
                  <a:lnTo>
                    <a:pt x="411" y="24"/>
                  </a:lnTo>
                  <a:lnTo>
                    <a:pt x="482" y="73"/>
                  </a:lnTo>
                  <a:lnTo>
                    <a:pt x="534" y="109"/>
                  </a:lnTo>
                  <a:lnTo>
                    <a:pt x="600" y="155"/>
                  </a:lnTo>
                  <a:lnTo>
                    <a:pt x="640" y="191"/>
                  </a:lnTo>
                  <a:lnTo>
                    <a:pt x="603" y="222"/>
                  </a:lnTo>
                  <a:lnTo>
                    <a:pt x="566" y="257"/>
                  </a:lnTo>
                  <a:lnTo>
                    <a:pt x="507" y="281"/>
                  </a:lnTo>
                  <a:lnTo>
                    <a:pt x="446" y="307"/>
                  </a:lnTo>
                  <a:lnTo>
                    <a:pt x="389" y="329"/>
                  </a:lnTo>
                  <a:lnTo>
                    <a:pt x="337"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pPr eaLnBrk="0" hangingPunct="0"/>
              <a:endParaRPr lang="en-US"/>
            </a:p>
          </p:txBody>
        </p:sp>
        <p:sp>
          <p:nvSpPr>
            <p:cNvPr id="16483" name="Freeform 105"/>
            <p:cNvSpPr>
              <a:spLocks/>
            </p:cNvSpPr>
            <p:nvPr/>
          </p:nvSpPr>
          <p:spPr bwMode="auto">
            <a:xfrm>
              <a:off x="475" y="2507"/>
              <a:ext cx="346" cy="202"/>
            </a:xfrm>
            <a:custGeom>
              <a:avLst/>
              <a:gdLst>
                <a:gd name="T0" fmla="*/ 170 w 692"/>
                <a:gd name="T1" fmla="*/ 173 h 404"/>
                <a:gd name="T2" fmla="*/ 224 w 692"/>
                <a:gd name="T3" fmla="*/ 158 h 404"/>
                <a:gd name="T4" fmla="*/ 269 w 692"/>
                <a:gd name="T5" fmla="*/ 139 h 404"/>
                <a:gd name="T6" fmla="*/ 301 w 692"/>
                <a:gd name="T7" fmla="*/ 116 h 404"/>
                <a:gd name="T8" fmla="*/ 314 w 692"/>
                <a:gd name="T9" fmla="*/ 103 h 404"/>
                <a:gd name="T10" fmla="*/ 268 w 692"/>
                <a:gd name="T11" fmla="*/ 61 h 404"/>
                <a:gd name="T12" fmla="*/ 230 w 692"/>
                <a:gd name="T13" fmla="*/ 39 h 404"/>
                <a:gd name="T14" fmla="*/ 195 w 692"/>
                <a:gd name="T15" fmla="*/ 17 h 404"/>
                <a:gd name="T16" fmla="*/ 188 w 692"/>
                <a:gd name="T17" fmla="*/ 17 h 404"/>
                <a:gd name="T18" fmla="*/ 166 w 692"/>
                <a:gd name="T19" fmla="*/ 25 h 404"/>
                <a:gd name="T20" fmla="*/ 136 w 692"/>
                <a:gd name="T21" fmla="*/ 33 h 404"/>
                <a:gd name="T22" fmla="*/ 84 w 692"/>
                <a:gd name="T23" fmla="*/ 37 h 404"/>
                <a:gd name="T24" fmla="*/ 33 w 692"/>
                <a:gd name="T25" fmla="*/ 36 h 404"/>
                <a:gd name="T26" fmla="*/ 19 w 692"/>
                <a:gd name="T27" fmla="*/ 37 h 404"/>
                <a:gd name="T28" fmla="*/ 19 w 692"/>
                <a:gd name="T29" fmla="*/ 47 h 404"/>
                <a:gd name="T30" fmla="*/ 29 w 692"/>
                <a:gd name="T31" fmla="*/ 61 h 404"/>
                <a:gd name="T32" fmla="*/ 51 w 692"/>
                <a:gd name="T33" fmla="*/ 88 h 404"/>
                <a:gd name="T34" fmla="*/ 78 w 692"/>
                <a:gd name="T35" fmla="*/ 110 h 404"/>
                <a:gd name="T36" fmla="*/ 110 w 692"/>
                <a:gd name="T37" fmla="*/ 142 h 404"/>
                <a:gd name="T38" fmla="*/ 143 w 692"/>
                <a:gd name="T39" fmla="*/ 165 h 404"/>
                <a:gd name="T40" fmla="*/ 162 w 692"/>
                <a:gd name="T41" fmla="*/ 179 h 404"/>
                <a:gd name="T42" fmla="*/ 169 w 692"/>
                <a:gd name="T43" fmla="*/ 194 h 404"/>
                <a:gd name="T44" fmla="*/ 161 w 692"/>
                <a:gd name="T45" fmla="*/ 202 h 404"/>
                <a:gd name="T46" fmla="*/ 150 w 692"/>
                <a:gd name="T47" fmla="*/ 198 h 404"/>
                <a:gd name="T48" fmla="*/ 118 w 692"/>
                <a:gd name="T49" fmla="*/ 168 h 404"/>
                <a:gd name="T50" fmla="*/ 78 w 692"/>
                <a:gd name="T51" fmla="*/ 135 h 404"/>
                <a:gd name="T52" fmla="*/ 48 w 692"/>
                <a:gd name="T53" fmla="*/ 110 h 404"/>
                <a:gd name="T54" fmla="*/ 28 w 692"/>
                <a:gd name="T55" fmla="*/ 88 h 404"/>
                <a:gd name="T56" fmla="*/ 11 w 692"/>
                <a:gd name="T57" fmla="*/ 65 h 404"/>
                <a:gd name="T58" fmla="*/ 3 w 692"/>
                <a:gd name="T59" fmla="*/ 50 h 404"/>
                <a:gd name="T60" fmla="*/ 0 w 692"/>
                <a:gd name="T61" fmla="*/ 33 h 404"/>
                <a:gd name="T62" fmla="*/ 5 w 692"/>
                <a:gd name="T63" fmla="*/ 22 h 404"/>
                <a:gd name="T64" fmla="*/ 17 w 692"/>
                <a:gd name="T65" fmla="*/ 17 h 404"/>
                <a:gd name="T66" fmla="*/ 39 w 692"/>
                <a:gd name="T67" fmla="*/ 19 h 404"/>
                <a:gd name="T68" fmla="*/ 81 w 692"/>
                <a:gd name="T69" fmla="*/ 25 h 404"/>
                <a:gd name="T70" fmla="*/ 116 w 692"/>
                <a:gd name="T71" fmla="*/ 25 h 404"/>
                <a:gd name="T72" fmla="*/ 143 w 692"/>
                <a:gd name="T73" fmla="*/ 17 h 404"/>
                <a:gd name="T74" fmla="*/ 172 w 692"/>
                <a:gd name="T75" fmla="*/ 11 h 404"/>
                <a:gd name="T76" fmla="*/ 184 w 692"/>
                <a:gd name="T77" fmla="*/ 0 h 404"/>
                <a:gd name="T78" fmla="*/ 198 w 692"/>
                <a:gd name="T79" fmla="*/ 0 h 404"/>
                <a:gd name="T80" fmla="*/ 228 w 692"/>
                <a:gd name="T81" fmla="*/ 19 h 404"/>
                <a:gd name="T82" fmla="*/ 262 w 692"/>
                <a:gd name="T83" fmla="*/ 44 h 404"/>
                <a:gd name="T84" fmla="*/ 297 w 692"/>
                <a:gd name="T85" fmla="*/ 66 h 404"/>
                <a:gd name="T86" fmla="*/ 317 w 692"/>
                <a:gd name="T87" fmla="*/ 81 h 404"/>
                <a:gd name="T88" fmla="*/ 337 w 692"/>
                <a:gd name="T89" fmla="*/ 94 h 404"/>
                <a:gd name="T90" fmla="*/ 346 w 692"/>
                <a:gd name="T91" fmla="*/ 99 h 404"/>
                <a:gd name="T92" fmla="*/ 342 w 692"/>
                <a:gd name="T93" fmla="*/ 109 h 404"/>
                <a:gd name="T94" fmla="*/ 327 w 692"/>
                <a:gd name="T95" fmla="*/ 117 h 404"/>
                <a:gd name="T96" fmla="*/ 309 w 692"/>
                <a:gd name="T97" fmla="*/ 133 h 404"/>
                <a:gd name="T98" fmla="*/ 294 w 692"/>
                <a:gd name="T99" fmla="*/ 139 h 404"/>
                <a:gd name="T100" fmla="*/ 264 w 692"/>
                <a:gd name="T101" fmla="*/ 151 h 404"/>
                <a:gd name="T102" fmla="*/ 243 w 692"/>
                <a:gd name="T103" fmla="*/ 161 h 404"/>
                <a:gd name="T104" fmla="*/ 219 w 692"/>
                <a:gd name="T105" fmla="*/ 175 h 404"/>
                <a:gd name="T106" fmla="*/ 195 w 692"/>
                <a:gd name="T107" fmla="*/ 179 h 404"/>
                <a:gd name="T108" fmla="*/ 176 w 692"/>
                <a:gd name="T109" fmla="*/ 181 h 404"/>
                <a:gd name="T110" fmla="*/ 170 w 692"/>
                <a:gd name="T111" fmla="*/ 173 h 40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2"/>
                <a:gd name="T169" fmla="*/ 0 h 404"/>
                <a:gd name="T170" fmla="*/ 692 w 692"/>
                <a:gd name="T171" fmla="*/ 404 h 40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2" h="404">
                  <a:moveTo>
                    <a:pt x="339" y="346"/>
                  </a:moveTo>
                  <a:lnTo>
                    <a:pt x="449" y="315"/>
                  </a:lnTo>
                  <a:lnTo>
                    <a:pt x="538" y="277"/>
                  </a:lnTo>
                  <a:lnTo>
                    <a:pt x="602" y="232"/>
                  </a:lnTo>
                  <a:lnTo>
                    <a:pt x="627" y="206"/>
                  </a:lnTo>
                  <a:lnTo>
                    <a:pt x="535" y="123"/>
                  </a:lnTo>
                  <a:lnTo>
                    <a:pt x="461" y="78"/>
                  </a:lnTo>
                  <a:lnTo>
                    <a:pt x="390" y="34"/>
                  </a:lnTo>
                  <a:lnTo>
                    <a:pt x="376" y="34"/>
                  </a:lnTo>
                  <a:lnTo>
                    <a:pt x="331" y="49"/>
                  </a:lnTo>
                  <a:lnTo>
                    <a:pt x="272" y="65"/>
                  </a:lnTo>
                  <a:lnTo>
                    <a:pt x="167" y="73"/>
                  </a:lnTo>
                  <a:lnTo>
                    <a:pt x="65" y="71"/>
                  </a:lnTo>
                  <a:lnTo>
                    <a:pt x="37" y="73"/>
                  </a:lnTo>
                  <a:lnTo>
                    <a:pt x="37" y="93"/>
                  </a:lnTo>
                  <a:lnTo>
                    <a:pt x="59" y="123"/>
                  </a:lnTo>
                  <a:lnTo>
                    <a:pt x="102" y="176"/>
                  </a:lnTo>
                  <a:lnTo>
                    <a:pt x="155" y="220"/>
                  </a:lnTo>
                  <a:lnTo>
                    <a:pt x="220" y="284"/>
                  </a:lnTo>
                  <a:lnTo>
                    <a:pt x="285" y="330"/>
                  </a:lnTo>
                  <a:lnTo>
                    <a:pt x="324" y="358"/>
                  </a:lnTo>
                  <a:lnTo>
                    <a:pt x="337" y="387"/>
                  </a:lnTo>
                  <a:lnTo>
                    <a:pt x="322" y="404"/>
                  </a:lnTo>
                  <a:lnTo>
                    <a:pt x="300" y="395"/>
                  </a:lnTo>
                  <a:lnTo>
                    <a:pt x="236" y="336"/>
                  </a:lnTo>
                  <a:lnTo>
                    <a:pt x="155" y="269"/>
                  </a:lnTo>
                  <a:lnTo>
                    <a:pt x="96" y="220"/>
                  </a:lnTo>
                  <a:lnTo>
                    <a:pt x="56" y="176"/>
                  </a:lnTo>
                  <a:lnTo>
                    <a:pt x="22" y="130"/>
                  </a:lnTo>
                  <a:lnTo>
                    <a:pt x="7" y="99"/>
                  </a:lnTo>
                  <a:lnTo>
                    <a:pt x="0" y="65"/>
                  </a:lnTo>
                  <a:lnTo>
                    <a:pt x="10" y="43"/>
                  </a:lnTo>
                  <a:lnTo>
                    <a:pt x="34" y="34"/>
                  </a:lnTo>
                  <a:lnTo>
                    <a:pt x="78" y="37"/>
                  </a:lnTo>
                  <a:lnTo>
                    <a:pt x="162" y="49"/>
                  </a:lnTo>
                  <a:lnTo>
                    <a:pt x="233" y="49"/>
                  </a:lnTo>
                  <a:lnTo>
                    <a:pt x="285" y="34"/>
                  </a:lnTo>
                  <a:lnTo>
                    <a:pt x="344" y="22"/>
                  </a:lnTo>
                  <a:lnTo>
                    <a:pt x="368" y="0"/>
                  </a:lnTo>
                  <a:lnTo>
                    <a:pt x="396" y="0"/>
                  </a:lnTo>
                  <a:lnTo>
                    <a:pt x="457" y="37"/>
                  </a:lnTo>
                  <a:lnTo>
                    <a:pt x="523" y="87"/>
                  </a:lnTo>
                  <a:lnTo>
                    <a:pt x="594" y="132"/>
                  </a:lnTo>
                  <a:lnTo>
                    <a:pt x="633" y="161"/>
                  </a:lnTo>
                  <a:lnTo>
                    <a:pt x="674" y="188"/>
                  </a:lnTo>
                  <a:lnTo>
                    <a:pt x="692" y="198"/>
                  </a:lnTo>
                  <a:lnTo>
                    <a:pt x="683" y="218"/>
                  </a:lnTo>
                  <a:lnTo>
                    <a:pt x="653" y="235"/>
                  </a:lnTo>
                  <a:lnTo>
                    <a:pt x="618" y="265"/>
                  </a:lnTo>
                  <a:lnTo>
                    <a:pt x="587" y="277"/>
                  </a:lnTo>
                  <a:lnTo>
                    <a:pt x="528" y="302"/>
                  </a:lnTo>
                  <a:lnTo>
                    <a:pt x="486" y="321"/>
                  </a:lnTo>
                  <a:lnTo>
                    <a:pt x="439" y="350"/>
                  </a:lnTo>
                  <a:lnTo>
                    <a:pt x="390" y="358"/>
                  </a:lnTo>
                  <a:lnTo>
                    <a:pt x="352" y="361"/>
                  </a:lnTo>
                  <a:lnTo>
                    <a:pt x="339" y="346"/>
                  </a:lnTo>
                  <a:close/>
                </a:path>
              </a:pathLst>
            </a:custGeom>
            <a:solidFill>
              <a:srgbClr val="000000"/>
            </a:solidFill>
            <a:ln w="9525">
              <a:noFill/>
              <a:round/>
              <a:headEnd/>
              <a:tailEnd/>
            </a:ln>
          </p:spPr>
          <p:txBody>
            <a:bodyPr/>
            <a:lstStyle/>
            <a:p>
              <a:pPr eaLnBrk="0" hangingPunct="0"/>
              <a:endParaRPr lang="en-US"/>
            </a:p>
          </p:txBody>
        </p:sp>
        <p:sp>
          <p:nvSpPr>
            <p:cNvPr id="16484" name="Freeform 106"/>
            <p:cNvSpPr>
              <a:spLocks/>
            </p:cNvSpPr>
            <p:nvPr/>
          </p:nvSpPr>
          <p:spPr bwMode="auto">
            <a:xfrm>
              <a:off x="670" y="2660"/>
              <a:ext cx="110" cy="70"/>
            </a:xfrm>
            <a:custGeom>
              <a:avLst/>
              <a:gdLst>
                <a:gd name="T0" fmla="*/ 93 w 219"/>
                <a:gd name="T1" fmla="*/ 8 h 139"/>
                <a:gd name="T2" fmla="*/ 70 w 219"/>
                <a:gd name="T3" fmla="*/ 27 h 139"/>
                <a:gd name="T4" fmla="*/ 48 w 219"/>
                <a:gd name="T5" fmla="*/ 44 h 139"/>
                <a:gd name="T6" fmla="*/ 18 w 219"/>
                <a:gd name="T7" fmla="*/ 55 h 139"/>
                <a:gd name="T8" fmla="*/ 0 w 219"/>
                <a:gd name="T9" fmla="*/ 60 h 139"/>
                <a:gd name="T10" fmla="*/ 14 w 219"/>
                <a:gd name="T11" fmla="*/ 70 h 139"/>
                <a:gd name="T12" fmla="*/ 36 w 219"/>
                <a:gd name="T13" fmla="*/ 66 h 139"/>
                <a:gd name="T14" fmla="*/ 70 w 219"/>
                <a:gd name="T15" fmla="*/ 44 h 139"/>
                <a:gd name="T16" fmla="*/ 110 w 219"/>
                <a:gd name="T17" fmla="*/ 0 h 139"/>
                <a:gd name="T18" fmla="*/ 93 w 219"/>
                <a:gd name="T19" fmla="*/ 8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139"/>
                <a:gd name="T32" fmla="*/ 219 w 219"/>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13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w="9525">
              <a:noFill/>
              <a:round/>
              <a:headEnd/>
              <a:tailEnd/>
            </a:ln>
          </p:spPr>
          <p:txBody>
            <a:bodyPr/>
            <a:lstStyle/>
            <a:p>
              <a:pPr eaLnBrk="0" hangingPunct="0"/>
              <a:endParaRPr lang="en-US"/>
            </a:p>
          </p:txBody>
        </p:sp>
      </p:grpSp>
      <p:grpSp>
        <p:nvGrpSpPr>
          <p:cNvPr id="11" name="Group 113"/>
          <p:cNvGrpSpPr>
            <a:grpSpLocks/>
          </p:cNvGrpSpPr>
          <p:nvPr/>
        </p:nvGrpSpPr>
        <p:grpSpPr bwMode="auto">
          <a:xfrm>
            <a:off x="3048001" y="2971800"/>
            <a:ext cx="1927225" cy="1754188"/>
            <a:chOff x="841" y="1585"/>
            <a:chExt cx="1214" cy="1105"/>
          </a:xfrm>
        </p:grpSpPr>
        <p:grpSp>
          <p:nvGrpSpPr>
            <p:cNvPr id="16432" name="Group 114"/>
            <p:cNvGrpSpPr>
              <a:grpSpLocks/>
            </p:cNvGrpSpPr>
            <p:nvPr/>
          </p:nvGrpSpPr>
          <p:grpSpPr bwMode="auto">
            <a:xfrm>
              <a:off x="1651" y="1585"/>
              <a:ext cx="404" cy="911"/>
              <a:chOff x="1651" y="1585"/>
              <a:chExt cx="404" cy="911"/>
            </a:xfrm>
          </p:grpSpPr>
          <p:sp>
            <p:nvSpPr>
              <p:cNvPr id="16451" name="Freeform 115"/>
              <p:cNvSpPr>
                <a:spLocks/>
              </p:cNvSpPr>
              <p:nvPr/>
            </p:nvSpPr>
            <p:spPr bwMode="auto">
              <a:xfrm>
                <a:off x="1660" y="1625"/>
                <a:ext cx="211" cy="859"/>
              </a:xfrm>
              <a:custGeom>
                <a:avLst/>
                <a:gdLst>
                  <a:gd name="T0" fmla="*/ 208 w 424"/>
                  <a:gd name="T1" fmla="*/ 155 h 1717"/>
                  <a:gd name="T2" fmla="*/ 211 w 424"/>
                  <a:gd name="T3" fmla="*/ 186 h 1717"/>
                  <a:gd name="T4" fmla="*/ 211 w 424"/>
                  <a:gd name="T5" fmla="*/ 356 h 1717"/>
                  <a:gd name="T6" fmla="*/ 196 w 424"/>
                  <a:gd name="T7" fmla="*/ 585 h 1717"/>
                  <a:gd name="T8" fmla="*/ 198 w 424"/>
                  <a:gd name="T9" fmla="*/ 730 h 1717"/>
                  <a:gd name="T10" fmla="*/ 205 w 424"/>
                  <a:gd name="T11" fmla="*/ 831 h 1717"/>
                  <a:gd name="T12" fmla="*/ 198 w 424"/>
                  <a:gd name="T13" fmla="*/ 859 h 1717"/>
                  <a:gd name="T14" fmla="*/ 185 w 424"/>
                  <a:gd name="T15" fmla="*/ 853 h 1717"/>
                  <a:gd name="T16" fmla="*/ 113 w 424"/>
                  <a:gd name="T17" fmla="*/ 797 h 1717"/>
                  <a:gd name="T18" fmla="*/ 96 w 424"/>
                  <a:gd name="T19" fmla="*/ 786 h 1717"/>
                  <a:gd name="T20" fmla="*/ 85 w 424"/>
                  <a:gd name="T21" fmla="*/ 771 h 1717"/>
                  <a:gd name="T22" fmla="*/ 66 w 424"/>
                  <a:gd name="T23" fmla="*/ 749 h 1717"/>
                  <a:gd name="T24" fmla="*/ 41 w 424"/>
                  <a:gd name="T25" fmla="*/ 728 h 1717"/>
                  <a:gd name="T26" fmla="*/ 29 w 424"/>
                  <a:gd name="T27" fmla="*/ 698 h 1717"/>
                  <a:gd name="T28" fmla="*/ 0 w 424"/>
                  <a:gd name="T29" fmla="*/ 673 h 1717"/>
                  <a:gd name="T30" fmla="*/ 0 w 424"/>
                  <a:gd name="T31" fmla="*/ 658 h 1717"/>
                  <a:gd name="T32" fmla="*/ 16 w 424"/>
                  <a:gd name="T33" fmla="*/ 638 h 1717"/>
                  <a:gd name="T34" fmla="*/ 22 w 424"/>
                  <a:gd name="T35" fmla="*/ 613 h 1717"/>
                  <a:gd name="T36" fmla="*/ 18 w 424"/>
                  <a:gd name="T37" fmla="*/ 599 h 1717"/>
                  <a:gd name="T38" fmla="*/ 11 w 424"/>
                  <a:gd name="T39" fmla="*/ 577 h 1717"/>
                  <a:gd name="T40" fmla="*/ 8 w 424"/>
                  <a:gd name="T41" fmla="*/ 561 h 1717"/>
                  <a:gd name="T42" fmla="*/ 20 w 424"/>
                  <a:gd name="T43" fmla="*/ 537 h 1717"/>
                  <a:gd name="T44" fmla="*/ 20 w 424"/>
                  <a:gd name="T45" fmla="*/ 520 h 1717"/>
                  <a:gd name="T46" fmla="*/ 7 w 424"/>
                  <a:gd name="T47" fmla="*/ 488 h 1717"/>
                  <a:gd name="T48" fmla="*/ 7 w 424"/>
                  <a:gd name="T49" fmla="*/ 469 h 1717"/>
                  <a:gd name="T50" fmla="*/ 14 w 424"/>
                  <a:gd name="T51" fmla="*/ 455 h 1717"/>
                  <a:gd name="T52" fmla="*/ 26 w 424"/>
                  <a:gd name="T53" fmla="*/ 438 h 1717"/>
                  <a:gd name="T54" fmla="*/ 26 w 424"/>
                  <a:gd name="T55" fmla="*/ 408 h 1717"/>
                  <a:gd name="T56" fmla="*/ 18 w 424"/>
                  <a:gd name="T57" fmla="*/ 384 h 1717"/>
                  <a:gd name="T58" fmla="*/ 26 w 424"/>
                  <a:gd name="T59" fmla="*/ 356 h 1717"/>
                  <a:gd name="T60" fmla="*/ 33 w 424"/>
                  <a:gd name="T61" fmla="*/ 350 h 1717"/>
                  <a:gd name="T62" fmla="*/ 26 w 424"/>
                  <a:gd name="T63" fmla="*/ 324 h 1717"/>
                  <a:gd name="T64" fmla="*/ 11 w 424"/>
                  <a:gd name="T65" fmla="*/ 296 h 1717"/>
                  <a:gd name="T66" fmla="*/ 7 w 424"/>
                  <a:gd name="T67" fmla="*/ 278 h 1717"/>
                  <a:gd name="T68" fmla="*/ 11 w 424"/>
                  <a:gd name="T69" fmla="*/ 261 h 1717"/>
                  <a:gd name="T70" fmla="*/ 31 w 424"/>
                  <a:gd name="T71" fmla="*/ 246 h 1717"/>
                  <a:gd name="T72" fmla="*/ 29 w 424"/>
                  <a:gd name="T73" fmla="*/ 234 h 1717"/>
                  <a:gd name="T74" fmla="*/ 8 w 424"/>
                  <a:gd name="T75" fmla="*/ 195 h 1717"/>
                  <a:gd name="T76" fmla="*/ 1 w 424"/>
                  <a:gd name="T77" fmla="*/ 164 h 1717"/>
                  <a:gd name="T78" fmla="*/ 7 w 424"/>
                  <a:gd name="T79" fmla="*/ 147 h 1717"/>
                  <a:gd name="T80" fmla="*/ 26 w 424"/>
                  <a:gd name="T81" fmla="*/ 132 h 1717"/>
                  <a:gd name="T82" fmla="*/ 22 w 424"/>
                  <a:gd name="T83" fmla="*/ 118 h 1717"/>
                  <a:gd name="T84" fmla="*/ 8 w 424"/>
                  <a:gd name="T85" fmla="*/ 102 h 1717"/>
                  <a:gd name="T86" fmla="*/ 8 w 424"/>
                  <a:gd name="T87" fmla="*/ 85 h 1717"/>
                  <a:gd name="T88" fmla="*/ 31 w 424"/>
                  <a:gd name="T89" fmla="*/ 73 h 1717"/>
                  <a:gd name="T90" fmla="*/ 40 w 424"/>
                  <a:gd name="T91" fmla="*/ 61 h 1717"/>
                  <a:gd name="T92" fmla="*/ 22 w 424"/>
                  <a:gd name="T93" fmla="*/ 36 h 1717"/>
                  <a:gd name="T94" fmla="*/ 22 w 424"/>
                  <a:gd name="T95" fmla="*/ 22 h 1717"/>
                  <a:gd name="T96" fmla="*/ 44 w 424"/>
                  <a:gd name="T97" fmla="*/ 14 h 1717"/>
                  <a:gd name="T98" fmla="*/ 45 w 424"/>
                  <a:gd name="T99" fmla="*/ 0 h 1717"/>
                  <a:gd name="T100" fmla="*/ 70 w 424"/>
                  <a:gd name="T101" fmla="*/ 36 h 1717"/>
                  <a:gd name="T102" fmla="*/ 99 w 424"/>
                  <a:gd name="T103" fmla="*/ 73 h 1717"/>
                  <a:gd name="T104" fmla="*/ 135 w 424"/>
                  <a:gd name="T105" fmla="*/ 102 h 1717"/>
                  <a:gd name="T106" fmla="*/ 165 w 424"/>
                  <a:gd name="T107" fmla="*/ 125 h 1717"/>
                  <a:gd name="T108" fmla="*/ 196 w 424"/>
                  <a:gd name="T109" fmla="*/ 144 h 1717"/>
                  <a:gd name="T110" fmla="*/ 208 w 424"/>
                  <a:gd name="T111" fmla="*/ 155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2"/>
                    </a:lnTo>
                    <a:lnTo>
                      <a:pt x="394" y="1169"/>
                    </a:lnTo>
                    <a:lnTo>
                      <a:pt x="397" y="1460"/>
                    </a:lnTo>
                    <a:lnTo>
                      <a:pt x="412" y="1661"/>
                    </a:lnTo>
                    <a:lnTo>
                      <a:pt x="397" y="1717"/>
                    </a:lnTo>
                    <a:lnTo>
                      <a:pt x="372" y="1705"/>
                    </a:lnTo>
                    <a:lnTo>
                      <a:pt x="228" y="1594"/>
                    </a:lnTo>
                    <a:lnTo>
                      <a:pt x="192" y="1572"/>
                    </a:lnTo>
                    <a:lnTo>
                      <a:pt x="170" y="1541"/>
                    </a:lnTo>
                    <a:lnTo>
                      <a:pt x="133" y="1498"/>
                    </a:lnTo>
                    <a:lnTo>
                      <a:pt x="83" y="1455"/>
                    </a:lnTo>
                    <a:lnTo>
                      <a:pt x="59" y="1396"/>
                    </a:lnTo>
                    <a:lnTo>
                      <a:pt x="0" y="1345"/>
                    </a:lnTo>
                    <a:lnTo>
                      <a:pt x="0" y="1315"/>
                    </a:lnTo>
                    <a:lnTo>
                      <a:pt x="32" y="1276"/>
                    </a:lnTo>
                    <a:lnTo>
                      <a:pt x="44" y="1225"/>
                    </a:lnTo>
                    <a:lnTo>
                      <a:pt x="37" y="1198"/>
                    </a:lnTo>
                    <a:lnTo>
                      <a:pt x="22" y="1154"/>
                    </a:lnTo>
                    <a:lnTo>
                      <a:pt x="16" y="1122"/>
                    </a:lnTo>
                    <a:lnTo>
                      <a:pt x="40" y="1073"/>
                    </a:lnTo>
                    <a:lnTo>
                      <a:pt x="40" y="1040"/>
                    </a:lnTo>
                    <a:lnTo>
                      <a:pt x="15" y="975"/>
                    </a:lnTo>
                    <a:lnTo>
                      <a:pt x="15" y="938"/>
                    </a:lnTo>
                    <a:lnTo>
                      <a:pt x="29" y="909"/>
                    </a:lnTo>
                    <a:lnTo>
                      <a:pt x="53" y="875"/>
                    </a:lnTo>
                    <a:lnTo>
                      <a:pt x="52" y="816"/>
                    </a:lnTo>
                    <a:lnTo>
                      <a:pt x="37" y="768"/>
                    </a:lnTo>
                    <a:lnTo>
                      <a:pt x="52" y="712"/>
                    </a:lnTo>
                    <a:lnTo>
                      <a:pt x="66" y="699"/>
                    </a:lnTo>
                    <a:lnTo>
                      <a:pt x="53" y="647"/>
                    </a:lnTo>
                    <a:lnTo>
                      <a:pt x="22" y="592"/>
                    </a:lnTo>
                    <a:lnTo>
                      <a:pt x="15" y="556"/>
                    </a:lnTo>
                    <a:lnTo>
                      <a:pt x="22" y="522"/>
                    </a:lnTo>
                    <a:lnTo>
                      <a:pt x="62" y="492"/>
                    </a:lnTo>
                    <a:lnTo>
                      <a:pt x="59" y="468"/>
                    </a:lnTo>
                    <a:lnTo>
                      <a:pt x="16" y="390"/>
                    </a:lnTo>
                    <a:lnTo>
                      <a:pt x="3" y="328"/>
                    </a:lnTo>
                    <a:lnTo>
                      <a:pt x="15" y="294"/>
                    </a:lnTo>
                    <a:lnTo>
                      <a:pt x="53" y="263"/>
                    </a:lnTo>
                    <a:lnTo>
                      <a:pt x="44" y="235"/>
                    </a:lnTo>
                    <a:lnTo>
                      <a:pt x="16" y="204"/>
                    </a:lnTo>
                    <a:lnTo>
                      <a:pt x="16" y="170"/>
                    </a:lnTo>
                    <a:lnTo>
                      <a:pt x="62" y="146"/>
                    </a:lnTo>
                    <a:lnTo>
                      <a:pt x="81" y="122"/>
                    </a:lnTo>
                    <a:lnTo>
                      <a:pt x="44" y="71"/>
                    </a:lnTo>
                    <a:lnTo>
                      <a:pt x="44" y="44"/>
                    </a:lnTo>
                    <a:lnTo>
                      <a:pt x="88" y="27"/>
                    </a:lnTo>
                    <a:lnTo>
                      <a:pt x="90" y="0"/>
                    </a:lnTo>
                    <a:lnTo>
                      <a:pt x="140"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pPr eaLnBrk="0" hangingPunct="0"/>
                <a:endParaRPr lang="en-US"/>
              </a:p>
            </p:txBody>
          </p:sp>
          <p:sp>
            <p:nvSpPr>
              <p:cNvPr id="16452" name="Freeform 116"/>
              <p:cNvSpPr>
                <a:spLocks/>
              </p:cNvSpPr>
              <p:nvPr/>
            </p:nvSpPr>
            <p:spPr bwMode="auto">
              <a:xfrm>
                <a:off x="1651" y="1638"/>
                <a:ext cx="62" cy="654"/>
              </a:xfrm>
              <a:custGeom>
                <a:avLst/>
                <a:gdLst>
                  <a:gd name="T0" fmla="*/ 42 w 123"/>
                  <a:gd name="T1" fmla="*/ 22 h 1308"/>
                  <a:gd name="T2" fmla="*/ 62 w 123"/>
                  <a:gd name="T3" fmla="*/ 45 h 1308"/>
                  <a:gd name="T4" fmla="*/ 49 w 123"/>
                  <a:gd name="T5" fmla="*/ 63 h 1308"/>
                  <a:gd name="T6" fmla="*/ 23 w 123"/>
                  <a:gd name="T7" fmla="*/ 77 h 1308"/>
                  <a:gd name="T8" fmla="*/ 34 w 123"/>
                  <a:gd name="T9" fmla="*/ 95 h 1308"/>
                  <a:gd name="T10" fmla="*/ 46 w 123"/>
                  <a:gd name="T11" fmla="*/ 118 h 1308"/>
                  <a:gd name="T12" fmla="*/ 31 w 123"/>
                  <a:gd name="T13" fmla="*/ 134 h 1308"/>
                  <a:gd name="T14" fmla="*/ 19 w 123"/>
                  <a:gd name="T15" fmla="*/ 152 h 1308"/>
                  <a:gd name="T16" fmla="*/ 31 w 123"/>
                  <a:gd name="T17" fmla="*/ 184 h 1308"/>
                  <a:gd name="T18" fmla="*/ 46 w 123"/>
                  <a:gd name="T19" fmla="*/ 214 h 1308"/>
                  <a:gd name="T20" fmla="*/ 42 w 123"/>
                  <a:gd name="T21" fmla="*/ 240 h 1308"/>
                  <a:gd name="T22" fmla="*/ 23 w 123"/>
                  <a:gd name="T23" fmla="*/ 262 h 1308"/>
                  <a:gd name="T24" fmla="*/ 45 w 123"/>
                  <a:gd name="T25" fmla="*/ 309 h 1308"/>
                  <a:gd name="T26" fmla="*/ 53 w 123"/>
                  <a:gd name="T27" fmla="*/ 337 h 1308"/>
                  <a:gd name="T28" fmla="*/ 37 w 123"/>
                  <a:gd name="T29" fmla="*/ 359 h 1308"/>
                  <a:gd name="T30" fmla="*/ 40 w 123"/>
                  <a:gd name="T31" fmla="*/ 393 h 1308"/>
                  <a:gd name="T32" fmla="*/ 52 w 123"/>
                  <a:gd name="T33" fmla="*/ 426 h 1308"/>
                  <a:gd name="T34" fmla="*/ 38 w 123"/>
                  <a:gd name="T35" fmla="*/ 444 h 1308"/>
                  <a:gd name="T36" fmla="*/ 20 w 123"/>
                  <a:gd name="T37" fmla="*/ 466 h 1308"/>
                  <a:gd name="T38" fmla="*/ 38 w 123"/>
                  <a:gd name="T39" fmla="*/ 506 h 1308"/>
                  <a:gd name="T40" fmla="*/ 46 w 123"/>
                  <a:gd name="T41" fmla="*/ 534 h 1308"/>
                  <a:gd name="T42" fmla="*/ 29 w 123"/>
                  <a:gd name="T43" fmla="*/ 540 h 1308"/>
                  <a:gd name="T44" fmla="*/ 34 w 123"/>
                  <a:gd name="T45" fmla="*/ 584 h 1308"/>
                  <a:gd name="T46" fmla="*/ 42 w 123"/>
                  <a:gd name="T47" fmla="*/ 607 h 1308"/>
                  <a:gd name="T48" fmla="*/ 29 w 123"/>
                  <a:gd name="T49" fmla="*/ 633 h 1308"/>
                  <a:gd name="T50" fmla="*/ 1 w 123"/>
                  <a:gd name="T51" fmla="*/ 647 h 1308"/>
                  <a:gd name="T52" fmla="*/ 22 w 123"/>
                  <a:gd name="T53" fmla="*/ 602 h 1308"/>
                  <a:gd name="T54" fmla="*/ 12 w 123"/>
                  <a:gd name="T55" fmla="*/ 566 h 1308"/>
                  <a:gd name="T56" fmla="*/ 15 w 123"/>
                  <a:gd name="T57" fmla="*/ 534 h 1308"/>
                  <a:gd name="T58" fmla="*/ 23 w 123"/>
                  <a:gd name="T59" fmla="*/ 518 h 1308"/>
                  <a:gd name="T60" fmla="*/ 5 w 123"/>
                  <a:gd name="T61" fmla="*/ 478 h 1308"/>
                  <a:gd name="T62" fmla="*/ 5 w 123"/>
                  <a:gd name="T63" fmla="*/ 438 h 1308"/>
                  <a:gd name="T64" fmla="*/ 27 w 123"/>
                  <a:gd name="T65" fmla="*/ 419 h 1308"/>
                  <a:gd name="T66" fmla="*/ 22 w 123"/>
                  <a:gd name="T67" fmla="*/ 390 h 1308"/>
                  <a:gd name="T68" fmla="*/ 16 w 123"/>
                  <a:gd name="T69" fmla="*/ 356 h 1308"/>
                  <a:gd name="T70" fmla="*/ 34 w 123"/>
                  <a:gd name="T71" fmla="*/ 334 h 1308"/>
                  <a:gd name="T72" fmla="*/ 26 w 123"/>
                  <a:gd name="T73" fmla="*/ 310 h 1308"/>
                  <a:gd name="T74" fmla="*/ 5 w 123"/>
                  <a:gd name="T75" fmla="*/ 272 h 1308"/>
                  <a:gd name="T76" fmla="*/ 9 w 123"/>
                  <a:gd name="T77" fmla="*/ 246 h 1308"/>
                  <a:gd name="T78" fmla="*/ 27 w 123"/>
                  <a:gd name="T79" fmla="*/ 225 h 1308"/>
                  <a:gd name="T80" fmla="*/ 8 w 123"/>
                  <a:gd name="T81" fmla="*/ 176 h 1308"/>
                  <a:gd name="T82" fmla="*/ 0 w 123"/>
                  <a:gd name="T83" fmla="*/ 148 h 1308"/>
                  <a:gd name="T84" fmla="*/ 16 w 123"/>
                  <a:gd name="T85" fmla="*/ 126 h 1308"/>
                  <a:gd name="T86" fmla="*/ 23 w 123"/>
                  <a:gd name="T87" fmla="*/ 111 h 1308"/>
                  <a:gd name="T88" fmla="*/ 5 w 123"/>
                  <a:gd name="T89" fmla="*/ 88 h 1308"/>
                  <a:gd name="T90" fmla="*/ 12 w 123"/>
                  <a:gd name="T91" fmla="*/ 66 h 1308"/>
                  <a:gd name="T92" fmla="*/ 34 w 123"/>
                  <a:gd name="T93" fmla="*/ 51 h 1308"/>
                  <a:gd name="T94" fmla="*/ 34 w 123"/>
                  <a:gd name="T95" fmla="*/ 34 h 1308"/>
                  <a:gd name="T96" fmla="*/ 23 w 123"/>
                  <a:gd name="T97" fmla="*/ 11 h 13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3"/>
                  <a:gd name="T148" fmla="*/ 0 h 1308"/>
                  <a:gd name="T149" fmla="*/ 123 w 123"/>
                  <a:gd name="T150" fmla="*/ 1308 h 130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3" h="1308">
                    <a:moveTo>
                      <a:pt x="61" y="0"/>
                    </a:moveTo>
                    <a:lnTo>
                      <a:pt x="83" y="44"/>
                    </a:lnTo>
                    <a:lnTo>
                      <a:pt x="104" y="72"/>
                    </a:lnTo>
                    <a:lnTo>
                      <a:pt x="123" y="90"/>
                    </a:lnTo>
                    <a:lnTo>
                      <a:pt x="117" y="112"/>
                    </a:lnTo>
                    <a:lnTo>
                      <a:pt x="98" y="127"/>
                    </a:lnTo>
                    <a:lnTo>
                      <a:pt x="68" y="134"/>
                    </a:lnTo>
                    <a:lnTo>
                      <a:pt x="46" y="153"/>
                    </a:lnTo>
                    <a:lnTo>
                      <a:pt x="52" y="176"/>
                    </a:lnTo>
                    <a:lnTo>
                      <a:pt x="67" y="190"/>
                    </a:lnTo>
                    <a:lnTo>
                      <a:pt x="91" y="220"/>
                    </a:lnTo>
                    <a:lnTo>
                      <a:pt x="91" y="237"/>
                    </a:lnTo>
                    <a:lnTo>
                      <a:pt x="83" y="252"/>
                    </a:lnTo>
                    <a:lnTo>
                      <a:pt x="61" y="267"/>
                    </a:lnTo>
                    <a:lnTo>
                      <a:pt x="39" y="282"/>
                    </a:lnTo>
                    <a:lnTo>
                      <a:pt x="37" y="304"/>
                    </a:lnTo>
                    <a:lnTo>
                      <a:pt x="43" y="325"/>
                    </a:lnTo>
                    <a:lnTo>
                      <a:pt x="61" y="369"/>
                    </a:lnTo>
                    <a:lnTo>
                      <a:pt x="76" y="403"/>
                    </a:lnTo>
                    <a:lnTo>
                      <a:pt x="91" y="428"/>
                    </a:lnTo>
                    <a:lnTo>
                      <a:pt x="91" y="455"/>
                    </a:lnTo>
                    <a:lnTo>
                      <a:pt x="83" y="480"/>
                    </a:lnTo>
                    <a:lnTo>
                      <a:pt x="61" y="502"/>
                    </a:lnTo>
                    <a:lnTo>
                      <a:pt x="46" y="524"/>
                    </a:lnTo>
                    <a:lnTo>
                      <a:pt x="52" y="561"/>
                    </a:lnTo>
                    <a:lnTo>
                      <a:pt x="89" y="617"/>
                    </a:lnTo>
                    <a:lnTo>
                      <a:pt x="104" y="647"/>
                    </a:lnTo>
                    <a:lnTo>
                      <a:pt x="105" y="675"/>
                    </a:lnTo>
                    <a:lnTo>
                      <a:pt x="91" y="697"/>
                    </a:lnTo>
                    <a:lnTo>
                      <a:pt x="74" y="719"/>
                    </a:lnTo>
                    <a:lnTo>
                      <a:pt x="68" y="749"/>
                    </a:lnTo>
                    <a:lnTo>
                      <a:pt x="80" y="786"/>
                    </a:lnTo>
                    <a:lnTo>
                      <a:pt x="95" y="824"/>
                    </a:lnTo>
                    <a:lnTo>
                      <a:pt x="104" y="852"/>
                    </a:lnTo>
                    <a:lnTo>
                      <a:pt x="95" y="870"/>
                    </a:lnTo>
                    <a:lnTo>
                      <a:pt x="76" y="889"/>
                    </a:lnTo>
                    <a:lnTo>
                      <a:pt x="52" y="911"/>
                    </a:lnTo>
                    <a:lnTo>
                      <a:pt x="39" y="932"/>
                    </a:lnTo>
                    <a:lnTo>
                      <a:pt x="52" y="972"/>
                    </a:lnTo>
                    <a:lnTo>
                      <a:pt x="76" y="1013"/>
                    </a:lnTo>
                    <a:lnTo>
                      <a:pt x="89" y="1043"/>
                    </a:lnTo>
                    <a:lnTo>
                      <a:pt x="91" y="1068"/>
                    </a:lnTo>
                    <a:lnTo>
                      <a:pt x="83" y="1080"/>
                    </a:lnTo>
                    <a:lnTo>
                      <a:pt x="58" y="1080"/>
                    </a:lnTo>
                    <a:lnTo>
                      <a:pt x="52" y="1133"/>
                    </a:lnTo>
                    <a:lnTo>
                      <a:pt x="67" y="1168"/>
                    </a:lnTo>
                    <a:lnTo>
                      <a:pt x="80" y="1192"/>
                    </a:lnTo>
                    <a:lnTo>
                      <a:pt x="83" y="1214"/>
                    </a:lnTo>
                    <a:lnTo>
                      <a:pt x="83" y="1235"/>
                    </a:lnTo>
                    <a:lnTo>
                      <a:pt x="58" y="1266"/>
                    </a:lnTo>
                    <a:lnTo>
                      <a:pt x="24" y="1308"/>
                    </a:lnTo>
                    <a:lnTo>
                      <a:pt x="2" y="1293"/>
                    </a:lnTo>
                    <a:lnTo>
                      <a:pt x="9" y="1259"/>
                    </a:lnTo>
                    <a:lnTo>
                      <a:pt x="43" y="1204"/>
                    </a:lnTo>
                    <a:lnTo>
                      <a:pt x="39" y="1170"/>
                    </a:lnTo>
                    <a:lnTo>
                      <a:pt x="24" y="1131"/>
                    </a:lnTo>
                    <a:lnTo>
                      <a:pt x="15" y="1096"/>
                    </a:lnTo>
                    <a:lnTo>
                      <a:pt x="30" y="1068"/>
                    </a:lnTo>
                    <a:lnTo>
                      <a:pt x="43" y="1058"/>
                    </a:lnTo>
                    <a:lnTo>
                      <a:pt x="46" y="1036"/>
                    </a:lnTo>
                    <a:lnTo>
                      <a:pt x="30" y="994"/>
                    </a:lnTo>
                    <a:lnTo>
                      <a:pt x="9" y="957"/>
                    </a:lnTo>
                    <a:lnTo>
                      <a:pt x="0" y="920"/>
                    </a:lnTo>
                    <a:lnTo>
                      <a:pt x="9" y="876"/>
                    </a:lnTo>
                    <a:lnTo>
                      <a:pt x="43" y="860"/>
                    </a:lnTo>
                    <a:lnTo>
                      <a:pt x="54" y="839"/>
                    </a:lnTo>
                    <a:lnTo>
                      <a:pt x="52" y="811"/>
                    </a:lnTo>
                    <a:lnTo>
                      <a:pt x="43" y="781"/>
                    </a:lnTo>
                    <a:lnTo>
                      <a:pt x="31" y="742"/>
                    </a:lnTo>
                    <a:lnTo>
                      <a:pt x="31" y="712"/>
                    </a:lnTo>
                    <a:lnTo>
                      <a:pt x="46" y="693"/>
                    </a:lnTo>
                    <a:lnTo>
                      <a:pt x="67" y="669"/>
                    </a:lnTo>
                    <a:lnTo>
                      <a:pt x="67" y="653"/>
                    </a:lnTo>
                    <a:lnTo>
                      <a:pt x="52" y="619"/>
                    </a:lnTo>
                    <a:lnTo>
                      <a:pt x="22" y="576"/>
                    </a:lnTo>
                    <a:lnTo>
                      <a:pt x="9" y="543"/>
                    </a:lnTo>
                    <a:lnTo>
                      <a:pt x="9" y="517"/>
                    </a:lnTo>
                    <a:lnTo>
                      <a:pt x="17" y="492"/>
                    </a:lnTo>
                    <a:lnTo>
                      <a:pt x="37" y="472"/>
                    </a:lnTo>
                    <a:lnTo>
                      <a:pt x="54" y="450"/>
                    </a:lnTo>
                    <a:lnTo>
                      <a:pt x="54" y="433"/>
                    </a:lnTo>
                    <a:lnTo>
                      <a:pt x="15" y="353"/>
                    </a:lnTo>
                    <a:lnTo>
                      <a:pt x="7" y="323"/>
                    </a:lnTo>
                    <a:lnTo>
                      <a:pt x="0" y="295"/>
                    </a:lnTo>
                    <a:lnTo>
                      <a:pt x="15" y="271"/>
                    </a:lnTo>
                    <a:lnTo>
                      <a:pt x="31" y="252"/>
                    </a:lnTo>
                    <a:lnTo>
                      <a:pt x="46" y="237"/>
                    </a:lnTo>
                    <a:lnTo>
                      <a:pt x="46" y="223"/>
                    </a:lnTo>
                    <a:lnTo>
                      <a:pt x="31" y="200"/>
                    </a:lnTo>
                    <a:lnTo>
                      <a:pt x="9" y="176"/>
                    </a:lnTo>
                    <a:lnTo>
                      <a:pt x="9" y="153"/>
                    </a:lnTo>
                    <a:lnTo>
                      <a:pt x="24" y="131"/>
                    </a:lnTo>
                    <a:lnTo>
                      <a:pt x="46" y="112"/>
                    </a:lnTo>
                    <a:lnTo>
                      <a:pt x="67" y="103"/>
                    </a:lnTo>
                    <a:lnTo>
                      <a:pt x="76" y="88"/>
                    </a:lnTo>
                    <a:lnTo>
                      <a:pt x="68" y="68"/>
                    </a:lnTo>
                    <a:lnTo>
                      <a:pt x="54" y="46"/>
                    </a:lnTo>
                    <a:lnTo>
                      <a:pt x="46" y="23"/>
                    </a:lnTo>
                    <a:lnTo>
                      <a:pt x="61" y="0"/>
                    </a:lnTo>
                    <a:close/>
                  </a:path>
                </a:pathLst>
              </a:custGeom>
              <a:solidFill>
                <a:srgbClr val="000000"/>
              </a:solidFill>
              <a:ln w="9525">
                <a:noFill/>
                <a:round/>
                <a:headEnd/>
                <a:tailEnd/>
              </a:ln>
            </p:spPr>
            <p:txBody>
              <a:bodyPr/>
              <a:lstStyle/>
              <a:p>
                <a:pPr eaLnBrk="0" hangingPunct="0"/>
                <a:endParaRPr lang="en-US"/>
              </a:p>
            </p:txBody>
          </p:sp>
          <p:sp>
            <p:nvSpPr>
              <p:cNvPr id="16453" name="Freeform 117"/>
              <p:cNvSpPr>
                <a:spLocks/>
              </p:cNvSpPr>
              <p:nvPr/>
            </p:nvSpPr>
            <p:spPr bwMode="auto">
              <a:xfrm>
                <a:off x="1817" y="1797"/>
                <a:ext cx="58" cy="529"/>
              </a:xfrm>
              <a:custGeom>
                <a:avLst/>
                <a:gdLst>
                  <a:gd name="T0" fmla="*/ 52 w 115"/>
                  <a:gd name="T1" fmla="*/ 14 h 1058"/>
                  <a:gd name="T2" fmla="*/ 54 w 115"/>
                  <a:gd name="T3" fmla="*/ 51 h 1058"/>
                  <a:gd name="T4" fmla="*/ 30 w 115"/>
                  <a:gd name="T5" fmla="*/ 66 h 1058"/>
                  <a:gd name="T6" fmla="*/ 37 w 115"/>
                  <a:gd name="T7" fmla="*/ 106 h 1058"/>
                  <a:gd name="T8" fmla="*/ 48 w 115"/>
                  <a:gd name="T9" fmla="*/ 145 h 1058"/>
                  <a:gd name="T10" fmla="*/ 33 w 115"/>
                  <a:gd name="T11" fmla="*/ 165 h 1058"/>
                  <a:gd name="T12" fmla="*/ 37 w 115"/>
                  <a:gd name="T13" fmla="*/ 198 h 1058"/>
                  <a:gd name="T14" fmla="*/ 48 w 115"/>
                  <a:gd name="T15" fmla="*/ 233 h 1058"/>
                  <a:gd name="T16" fmla="*/ 41 w 115"/>
                  <a:gd name="T17" fmla="*/ 260 h 1058"/>
                  <a:gd name="T18" fmla="*/ 28 w 115"/>
                  <a:gd name="T19" fmla="*/ 283 h 1058"/>
                  <a:gd name="T20" fmla="*/ 44 w 115"/>
                  <a:gd name="T21" fmla="*/ 329 h 1058"/>
                  <a:gd name="T22" fmla="*/ 48 w 115"/>
                  <a:gd name="T23" fmla="*/ 360 h 1058"/>
                  <a:gd name="T24" fmla="*/ 21 w 115"/>
                  <a:gd name="T25" fmla="*/ 382 h 1058"/>
                  <a:gd name="T26" fmla="*/ 28 w 115"/>
                  <a:gd name="T27" fmla="*/ 428 h 1058"/>
                  <a:gd name="T28" fmla="*/ 36 w 115"/>
                  <a:gd name="T29" fmla="*/ 468 h 1058"/>
                  <a:gd name="T30" fmla="*/ 21 w 115"/>
                  <a:gd name="T31" fmla="*/ 492 h 1058"/>
                  <a:gd name="T32" fmla="*/ 14 w 115"/>
                  <a:gd name="T33" fmla="*/ 524 h 1058"/>
                  <a:gd name="T34" fmla="*/ 6 w 115"/>
                  <a:gd name="T35" fmla="*/ 510 h 1058"/>
                  <a:gd name="T36" fmla="*/ 21 w 115"/>
                  <a:gd name="T37" fmla="*/ 473 h 1058"/>
                  <a:gd name="T38" fmla="*/ 14 w 115"/>
                  <a:gd name="T39" fmla="*/ 419 h 1058"/>
                  <a:gd name="T40" fmla="*/ 10 w 115"/>
                  <a:gd name="T41" fmla="*/ 378 h 1058"/>
                  <a:gd name="T42" fmla="*/ 30 w 115"/>
                  <a:gd name="T43" fmla="*/ 351 h 1058"/>
                  <a:gd name="T44" fmla="*/ 14 w 115"/>
                  <a:gd name="T45" fmla="*/ 312 h 1058"/>
                  <a:gd name="T46" fmla="*/ 10 w 115"/>
                  <a:gd name="T47" fmla="*/ 275 h 1058"/>
                  <a:gd name="T48" fmla="*/ 25 w 115"/>
                  <a:gd name="T49" fmla="*/ 246 h 1058"/>
                  <a:gd name="T50" fmla="*/ 32 w 115"/>
                  <a:gd name="T51" fmla="*/ 224 h 1058"/>
                  <a:gd name="T52" fmla="*/ 17 w 115"/>
                  <a:gd name="T53" fmla="*/ 187 h 1058"/>
                  <a:gd name="T54" fmla="*/ 21 w 115"/>
                  <a:gd name="T55" fmla="*/ 156 h 1058"/>
                  <a:gd name="T56" fmla="*/ 30 w 115"/>
                  <a:gd name="T57" fmla="*/ 134 h 1058"/>
                  <a:gd name="T58" fmla="*/ 19 w 115"/>
                  <a:gd name="T59" fmla="*/ 101 h 1058"/>
                  <a:gd name="T60" fmla="*/ 15 w 115"/>
                  <a:gd name="T61" fmla="*/ 65 h 1058"/>
                  <a:gd name="T62" fmla="*/ 32 w 115"/>
                  <a:gd name="T63" fmla="*/ 40 h 1058"/>
                  <a:gd name="T64" fmla="*/ 33 w 115"/>
                  <a:gd name="T65" fmla="*/ 17 h 1058"/>
                  <a:gd name="T66" fmla="*/ 44 w 115"/>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5"/>
                  <a:gd name="T103" fmla="*/ 0 h 1058"/>
                  <a:gd name="T104" fmla="*/ 115 w 115"/>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5" h="1058">
                    <a:moveTo>
                      <a:pt x="87" y="0"/>
                    </a:moveTo>
                    <a:lnTo>
                      <a:pt x="103" y="28"/>
                    </a:lnTo>
                    <a:lnTo>
                      <a:pt x="115" y="80"/>
                    </a:lnTo>
                    <a:lnTo>
                      <a:pt x="108" y="102"/>
                    </a:lnTo>
                    <a:lnTo>
                      <a:pt x="78" y="117"/>
                    </a:lnTo>
                    <a:lnTo>
                      <a:pt x="59" y="132"/>
                    </a:lnTo>
                    <a:lnTo>
                      <a:pt x="59" y="173"/>
                    </a:lnTo>
                    <a:lnTo>
                      <a:pt x="74" y="213"/>
                    </a:lnTo>
                    <a:lnTo>
                      <a:pt x="93" y="240"/>
                    </a:lnTo>
                    <a:lnTo>
                      <a:pt x="96" y="291"/>
                    </a:lnTo>
                    <a:lnTo>
                      <a:pt x="85" y="309"/>
                    </a:lnTo>
                    <a:lnTo>
                      <a:pt x="66" y="330"/>
                    </a:lnTo>
                    <a:lnTo>
                      <a:pt x="63" y="365"/>
                    </a:lnTo>
                    <a:lnTo>
                      <a:pt x="74" y="396"/>
                    </a:lnTo>
                    <a:lnTo>
                      <a:pt x="87" y="423"/>
                    </a:lnTo>
                    <a:lnTo>
                      <a:pt x="96" y="467"/>
                    </a:lnTo>
                    <a:lnTo>
                      <a:pt x="96" y="492"/>
                    </a:lnTo>
                    <a:lnTo>
                      <a:pt x="81" y="519"/>
                    </a:lnTo>
                    <a:lnTo>
                      <a:pt x="56" y="544"/>
                    </a:lnTo>
                    <a:lnTo>
                      <a:pt x="56" y="566"/>
                    </a:lnTo>
                    <a:lnTo>
                      <a:pt x="63" y="631"/>
                    </a:lnTo>
                    <a:lnTo>
                      <a:pt x="87" y="659"/>
                    </a:lnTo>
                    <a:lnTo>
                      <a:pt x="103" y="687"/>
                    </a:lnTo>
                    <a:lnTo>
                      <a:pt x="96" y="720"/>
                    </a:lnTo>
                    <a:lnTo>
                      <a:pt x="59" y="742"/>
                    </a:lnTo>
                    <a:lnTo>
                      <a:pt x="41" y="764"/>
                    </a:lnTo>
                    <a:lnTo>
                      <a:pt x="37" y="805"/>
                    </a:lnTo>
                    <a:lnTo>
                      <a:pt x="56" y="857"/>
                    </a:lnTo>
                    <a:lnTo>
                      <a:pt x="71" y="909"/>
                    </a:lnTo>
                    <a:lnTo>
                      <a:pt x="71" y="937"/>
                    </a:lnTo>
                    <a:lnTo>
                      <a:pt x="63" y="977"/>
                    </a:lnTo>
                    <a:lnTo>
                      <a:pt x="41" y="984"/>
                    </a:lnTo>
                    <a:lnTo>
                      <a:pt x="27" y="1014"/>
                    </a:lnTo>
                    <a:lnTo>
                      <a:pt x="27" y="1048"/>
                    </a:lnTo>
                    <a:lnTo>
                      <a:pt x="0" y="1058"/>
                    </a:lnTo>
                    <a:lnTo>
                      <a:pt x="12" y="1021"/>
                    </a:lnTo>
                    <a:lnTo>
                      <a:pt x="34" y="977"/>
                    </a:lnTo>
                    <a:lnTo>
                      <a:pt x="41" y="947"/>
                    </a:lnTo>
                    <a:lnTo>
                      <a:pt x="41" y="888"/>
                    </a:lnTo>
                    <a:lnTo>
                      <a:pt x="27" y="838"/>
                    </a:lnTo>
                    <a:lnTo>
                      <a:pt x="22" y="798"/>
                    </a:lnTo>
                    <a:lnTo>
                      <a:pt x="19" y="757"/>
                    </a:lnTo>
                    <a:lnTo>
                      <a:pt x="44" y="724"/>
                    </a:lnTo>
                    <a:lnTo>
                      <a:pt x="59" y="702"/>
                    </a:lnTo>
                    <a:lnTo>
                      <a:pt x="49" y="659"/>
                    </a:lnTo>
                    <a:lnTo>
                      <a:pt x="27" y="624"/>
                    </a:lnTo>
                    <a:lnTo>
                      <a:pt x="22" y="594"/>
                    </a:lnTo>
                    <a:lnTo>
                      <a:pt x="19" y="551"/>
                    </a:lnTo>
                    <a:lnTo>
                      <a:pt x="29" y="522"/>
                    </a:lnTo>
                    <a:lnTo>
                      <a:pt x="49" y="492"/>
                    </a:lnTo>
                    <a:lnTo>
                      <a:pt x="63" y="470"/>
                    </a:lnTo>
                    <a:lnTo>
                      <a:pt x="63" y="448"/>
                    </a:lnTo>
                    <a:lnTo>
                      <a:pt x="49" y="423"/>
                    </a:lnTo>
                    <a:lnTo>
                      <a:pt x="34" y="374"/>
                    </a:lnTo>
                    <a:lnTo>
                      <a:pt x="34" y="343"/>
                    </a:lnTo>
                    <a:lnTo>
                      <a:pt x="41" y="313"/>
                    </a:lnTo>
                    <a:lnTo>
                      <a:pt x="56" y="291"/>
                    </a:lnTo>
                    <a:lnTo>
                      <a:pt x="59" y="269"/>
                    </a:lnTo>
                    <a:lnTo>
                      <a:pt x="56" y="242"/>
                    </a:lnTo>
                    <a:lnTo>
                      <a:pt x="37" y="203"/>
                    </a:lnTo>
                    <a:lnTo>
                      <a:pt x="27" y="176"/>
                    </a:lnTo>
                    <a:lnTo>
                      <a:pt x="29" y="129"/>
                    </a:lnTo>
                    <a:lnTo>
                      <a:pt x="44" y="110"/>
                    </a:lnTo>
                    <a:lnTo>
                      <a:pt x="63" y="80"/>
                    </a:lnTo>
                    <a:lnTo>
                      <a:pt x="74" y="56"/>
                    </a:lnTo>
                    <a:lnTo>
                      <a:pt x="66" y="34"/>
                    </a:lnTo>
                    <a:lnTo>
                      <a:pt x="71" y="12"/>
                    </a:lnTo>
                    <a:lnTo>
                      <a:pt x="87" y="0"/>
                    </a:lnTo>
                    <a:close/>
                  </a:path>
                </a:pathLst>
              </a:custGeom>
              <a:solidFill>
                <a:srgbClr val="000000"/>
              </a:solidFill>
              <a:ln w="9525">
                <a:noFill/>
                <a:round/>
                <a:headEnd/>
                <a:tailEnd/>
              </a:ln>
            </p:spPr>
            <p:txBody>
              <a:bodyPr/>
              <a:lstStyle/>
              <a:p>
                <a:pPr eaLnBrk="0" hangingPunct="0"/>
                <a:endParaRPr lang="en-US"/>
              </a:p>
            </p:txBody>
          </p:sp>
          <p:sp>
            <p:nvSpPr>
              <p:cNvPr id="16454" name="Freeform 118"/>
              <p:cNvSpPr>
                <a:spLocks/>
              </p:cNvSpPr>
              <p:nvPr/>
            </p:nvSpPr>
            <p:spPr bwMode="auto">
              <a:xfrm>
                <a:off x="1725" y="1734"/>
                <a:ext cx="132" cy="114"/>
              </a:xfrm>
              <a:custGeom>
                <a:avLst/>
                <a:gdLst>
                  <a:gd name="T0" fmla="*/ 132 w 264"/>
                  <a:gd name="T1" fmla="*/ 92 h 227"/>
                  <a:gd name="T2" fmla="*/ 92 w 264"/>
                  <a:gd name="T3" fmla="*/ 59 h 227"/>
                  <a:gd name="T4" fmla="*/ 58 w 264"/>
                  <a:gd name="T5" fmla="*/ 30 h 227"/>
                  <a:gd name="T6" fmla="*/ 28 w 264"/>
                  <a:gd name="T7" fmla="*/ 0 h 227"/>
                  <a:gd name="T8" fmla="*/ 0 w 264"/>
                  <a:gd name="T9" fmla="*/ 0 h 227"/>
                  <a:gd name="T10" fmla="*/ 66 w 264"/>
                  <a:gd name="T11" fmla="*/ 48 h 227"/>
                  <a:gd name="T12" fmla="*/ 97 w 264"/>
                  <a:gd name="T13" fmla="*/ 77 h 227"/>
                  <a:gd name="T14" fmla="*/ 124 w 264"/>
                  <a:gd name="T15" fmla="*/ 114 h 227"/>
                  <a:gd name="T16" fmla="*/ 132 w 264"/>
                  <a:gd name="T17" fmla="*/ 92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227"/>
                  <a:gd name="T29" fmla="*/ 264 w 264"/>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227">
                    <a:moveTo>
                      <a:pt x="264" y="183"/>
                    </a:moveTo>
                    <a:lnTo>
                      <a:pt x="184" y="117"/>
                    </a:lnTo>
                    <a:lnTo>
                      <a:pt x="117" y="59"/>
                    </a:lnTo>
                    <a:lnTo>
                      <a:pt x="56" y="0"/>
                    </a:lnTo>
                    <a:lnTo>
                      <a:pt x="0" y="0"/>
                    </a:lnTo>
                    <a:lnTo>
                      <a:pt x="132" y="95"/>
                    </a:lnTo>
                    <a:lnTo>
                      <a:pt x="195" y="153"/>
                    </a:lnTo>
                    <a:lnTo>
                      <a:pt x="249" y="227"/>
                    </a:lnTo>
                    <a:lnTo>
                      <a:pt x="264" y="183"/>
                    </a:lnTo>
                    <a:close/>
                  </a:path>
                </a:pathLst>
              </a:custGeom>
              <a:solidFill>
                <a:srgbClr val="000000"/>
              </a:solidFill>
              <a:ln w="9525">
                <a:noFill/>
                <a:round/>
                <a:headEnd/>
                <a:tailEnd/>
              </a:ln>
            </p:spPr>
            <p:txBody>
              <a:bodyPr/>
              <a:lstStyle/>
              <a:p>
                <a:pPr eaLnBrk="0" hangingPunct="0"/>
                <a:endParaRPr lang="en-US"/>
              </a:p>
            </p:txBody>
          </p:sp>
          <p:sp>
            <p:nvSpPr>
              <p:cNvPr id="16455" name="Freeform 119"/>
              <p:cNvSpPr>
                <a:spLocks/>
              </p:cNvSpPr>
              <p:nvPr/>
            </p:nvSpPr>
            <p:spPr bwMode="auto">
              <a:xfrm>
                <a:off x="1724" y="1799"/>
                <a:ext cx="114" cy="94"/>
              </a:xfrm>
              <a:custGeom>
                <a:avLst/>
                <a:gdLst>
                  <a:gd name="T0" fmla="*/ 114 w 228"/>
                  <a:gd name="T1" fmla="*/ 59 h 187"/>
                  <a:gd name="T2" fmla="*/ 85 w 228"/>
                  <a:gd name="T3" fmla="*/ 48 h 187"/>
                  <a:gd name="T4" fmla="*/ 62 w 228"/>
                  <a:gd name="T5" fmla="*/ 29 h 187"/>
                  <a:gd name="T6" fmla="*/ 23 w 228"/>
                  <a:gd name="T7" fmla="*/ 0 h 187"/>
                  <a:gd name="T8" fmla="*/ 0 w 228"/>
                  <a:gd name="T9" fmla="*/ 0 h 187"/>
                  <a:gd name="T10" fmla="*/ 52 w 228"/>
                  <a:gd name="T11" fmla="*/ 29 h 187"/>
                  <a:gd name="T12" fmla="*/ 72 w 228"/>
                  <a:gd name="T13" fmla="*/ 49 h 187"/>
                  <a:gd name="T14" fmla="*/ 114 w 228"/>
                  <a:gd name="T15" fmla="*/ 94 h 187"/>
                  <a:gd name="T16" fmla="*/ 112 w 228"/>
                  <a:gd name="T17" fmla="*/ 66 h 187"/>
                  <a:gd name="T18" fmla="*/ 114 w 228"/>
                  <a:gd name="T19" fmla="*/ 59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7"/>
                  <a:gd name="T32" fmla="*/ 228 w 228"/>
                  <a:gd name="T33" fmla="*/ 187 h 1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7">
                    <a:moveTo>
                      <a:pt x="228" y="117"/>
                    </a:moveTo>
                    <a:lnTo>
                      <a:pt x="169" y="95"/>
                    </a:lnTo>
                    <a:lnTo>
                      <a:pt x="125" y="58"/>
                    </a:lnTo>
                    <a:lnTo>
                      <a:pt x="45" y="0"/>
                    </a:lnTo>
                    <a:lnTo>
                      <a:pt x="0" y="0"/>
                    </a:lnTo>
                    <a:lnTo>
                      <a:pt x="104" y="58"/>
                    </a:lnTo>
                    <a:lnTo>
                      <a:pt x="143" y="98"/>
                    </a:lnTo>
                    <a:lnTo>
                      <a:pt x="228" y="187"/>
                    </a:lnTo>
                    <a:lnTo>
                      <a:pt x="224" y="132"/>
                    </a:lnTo>
                    <a:lnTo>
                      <a:pt x="228" y="117"/>
                    </a:lnTo>
                    <a:close/>
                  </a:path>
                </a:pathLst>
              </a:custGeom>
              <a:solidFill>
                <a:srgbClr val="000000"/>
              </a:solidFill>
              <a:ln w="9525">
                <a:noFill/>
                <a:round/>
                <a:headEnd/>
                <a:tailEnd/>
              </a:ln>
            </p:spPr>
            <p:txBody>
              <a:bodyPr/>
              <a:lstStyle/>
              <a:p>
                <a:pPr eaLnBrk="0" hangingPunct="0"/>
                <a:endParaRPr lang="en-US"/>
              </a:p>
            </p:txBody>
          </p:sp>
          <p:sp>
            <p:nvSpPr>
              <p:cNvPr id="16456" name="Freeform 120"/>
              <p:cNvSpPr>
                <a:spLocks/>
              </p:cNvSpPr>
              <p:nvPr/>
            </p:nvSpPr>
            <p:spPr bwMode="auto">
              <a:xfrm>
                <a:off x="1707" y="1855"/>
                <a:ext cx="134" cy="145"/>
              </a:xfrm>
              <a:custGeom>
                <a:avLst/>
                <a:gdLst>
                  <a:gd name="T0" fmla="*/ 131 w 270"/>
                  <a:gd name="T1" fmla="*/ 108 h 290"/>
                  <a:gd name="T2" fmla="*/ 95 w 270"/>
                  <a:gd name="T3" fmla="*/ 75 h 290"/>
                  <a:gd name="T4" fmla="*/ 80 w 270"/>
                  <a:gd name="T5" fmla="*/ 53 h 290"/>
                  <a:gd name="T6" fmla="*/ 51 w 270"/>
                  <a:gd name="T7" fmla="*/ 31 h 290"/>
                  <a:gd name="T8" fmla="*/ 25 w 270"/>
                  <a:gd name="T9" fmla="*/ 11 h 290"/>
                  <a:gd name="T10" fmla="*/ 7 w 270"/>
                  <a:gd name="T11" fmla="*/ 0 h 290"/>
                  <a:gd name="T12" fmla="*/ 0 w 270"/>
                  <a:gd name="T13" fmla="*/ 0 h 290"/>
                  <a:gd name="T14" fmla="*/ 0 w 270"/>
                  <a:gd name="T15" fmla="*/ 11 h 290"/>
                  <a:gd name="T16" fmla="*/ 22 w 270"/>
                  <a:gd name="T17" fmla="*/ 26 h 290"/>
                  <a:gd name="T18" fmla="*/ 62 w 270"/>
                  <a:gd name="T19" fmla="*/ 51 h 290"/>
                  <a:gd name="T20" fmla="*/ 91 w 270"/>
                  <a:gd name="T21" fmla="*/ 81 h 290"/>
                  <a:gd name="T22" fmla="*/ 112 w 270"/>
                  <a:gd name="T23" fmla="*/ 114 h 290"/>
                  <a:gd name="T24" fmla="*/ 134 w 270"/>
                  <a:gd name="T25" fmla="*/ 145 h 290"/>
                  <a:gd name="T26" fmla="*/ 131 w 270"/>
                  <a:gd name="T27" fmla="*/ 108 h 2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0"/>
                  <a:gd name="T43" fmla="*/ 0 h 290"/>
                  <a:gd name="T44" fmla="*/ 270 w 270"/>
                  <a:gd name="T45" fmla="*/ 290 h 29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0" h="290">
                    <a:moveTo>
                      <a:pt x="264" y="216"/>
                    </a:moveTo>
                    <a:lnTo>
                      <a:pt x="191" y="151"/>
                    </a:lnTo>
                    <a:lnTo>
                      <a:pt x="162" y="106"/>
                    </a:lnTo>
                    <a:lnTo>
                      <a:pt x="103" y="62"/>
                    </a:lnTo>
                    <a:lnTo>
                      <a:pt x="51" y="22"/>
                    </a:lnTo>
                    <a:lnTo>
                      <a:pt x="14" y="0"/>
                    </a:lnTo>
                    <a:lnTo>
                      <a:pt x="0" y="0"/>
                    </a:lnTo>
                    <a:lnTo>
                      <a:pt x="0" y="22"/>
                    </a:lnTo>
                    <a:lnTo>
                      <a:pt x="44" y="52"/>
                    </a:lnTo>
                    <a:lnTo>
                      <a:pt x="125" y="103"/>
                    </a:lnTo>
                    <a:lnTo>
                      <a:pt x="184" y="163"/>
                    </a:lnTo>
                    <a:lnTo>
                      <a:pt x="225" y="229"/>
                    </a:lnTo>
                    <a:lnTo>
                      <a:pt x="270" y="290"/>
                    </a:lnTo>
                    <a:lnTo>
                      <a:pt x="264" y="216"/>
                    </a:lnTo>
                    <a:close/>
                  </a:path>
                </a:pathLst>
              </a:custGeom>
              <a:solidFill>
                <a:srgbClr val="000000"/>
              </a:solidFill>
              <a:ln w="9525">
                <a:noFill/>
                <a:round/>
                <a:headEnd/>
                <a:tailEnd/>
              </a:ln>
            </p:spPr>
            <p:txBody>
              <a:bodyPr/>
              <a:lstStyle/>
              <a:p>
                <a:pPr eaLnBrk="0" hangingPunct="0"/>
                <a:endParaRPr lang="en-US"/>
              </a:p>
            </p:txBody>
          </p:sp>
          <p:sp>
            <p:nvSpPr>
              <p:cNvPr id="16457" name="Freeform 121"/>
              <p:cNvSpPr>
                <a:spLocks/>
              </p:cNvSpPr>
              <p:nvPr/>
            </p:nvSpPr>
            <p:spPr bwMode="auto">
              <a:xfrm>
                <a:off x="1720" y="1973"/>
                <a:ext cx="104" cy="85"/>
              </a:xfrm>
              <a:custGeom>
                <a:avLst/>
                <a:gdLst>
                  <a:gd name="T0" fmla="*/ 104 w 210"/>
                  <a:gd name="T1" fmla="*/ 70 h 169"/>
                  <a:gd name="T2" fmla="*/ 75 w 210"/>
                  <a:gd name="T3" fmla="*/ 38 h 169"/>
                  <a:gd name="T4" fmla="*/ 44 w 210"/>
                  <a:gd name="T5" fmla="*/ 19 h 169"/>
                  <a:gd name="T6" fmla="*/ 18 w 210"/>
                  <a:gd name="T7" fmla="*/ 5 h 169"/>
                  <a:gd name="T8" fmla="*/ 0 w 210"/>
                  <a:gd name="T9" fmla="*/ 0 h 169"/>
                  <a:gd name="T10" fmla="*/ 12 w 210"/>
                  <a:gd name="T11" fmla="*/ 19 h 169"/>
                  <a:gd name="T12" fmla="*/ 44 w 210"/>
                  <a:gd name="T13" fmla="*/ 37 h 169"/>
                  <a:gd name="T14" fmla="*/ 70 w 210"/>
                  <a:gd name="T15" fmla="*/ 64 h 169"/>
                  <a:gd name="T16" fmla="*/ 82 w 210"/>
                  <a:gd name="T17" fmla="*/ 82 h 169"/>
                  <a:gd name="T18" fmla="*/ 93 w 210"/>
                  <a:gd name="T19" fmla="*/ 85 h 169"/>
                  <a:gd name="T20" fmla="*/ 103 w 210"/>
                  <a:gd name="T21" fmla="*/ 79 h 169"/>
                  <a:gd name="T22" fmla="*/ 104 w 210"/>
                  <a:gd name="T23" fmla="*/ 70 h 1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0"/>
                  <a:gd name="T37" fmla="*/ 0 h 169"/>
                  <a:gd name="T38" fmla="*/ 210 w 210"/>
                  <a:gd name="T39" fmla="*/ 169 h 1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0" h="169">
                    <a:moveTo>
                      <a:pt x="210" y="139"/>
                    </a:moveTo>
                    <a:lnTo>
                      <a:pt x="151" y="76"/>
                    </a:lnTo>
                    <a:lnTo>
                      <a:pt x="89" y="37"/>
                    </a:lnTo>
                    <a:lnTo>
                      <a:pt x="37" y="9"/>
                    </a:lnTo>
                    <a:lnTo>
                      <a:pt x="0" y="0"/>
                    </a:lnTo>
                    <a:lnTo>
                      <a:pt x="24" y="37"/>
                    </a:lnTo>
                    <a:lnTo>
                      <a:pt x="89" y="74"/>
                    </a:lnTo>
                    <a:lnTo>
                      <a:pt x="141" y="127"/>
                    </a:lnTo>
                    <a:lnTo>
                      <a:pt x="166" y="163"/>
                    </a:lnTo>
                    <a:lnTo>
                      <a:pt x="188" y="169"/>
                    </a:lnTo>
                    <a:lnTo>
                      <a:pt x="208" y="157"/>
                    </a:lnTo>
                    <a:lnTo>
                      <a:pt x="210" y="139"/>
                    </a:lnTo>
                    <a:close/>
                  </a:path>
                </a:pathLst>
              </a:custGeom>
              <a:solidFill>
                <a:srgbClr val="000000"/>
              </a:solidFill>
              <a:ln w="9525">
                <a:noFill/>
                <a:round/>
                <a:headEnd/>
                <a:tailEnd/>
              </a:ln>
            </p:spPr>
            <p:txBody>
              <a:bodyPr/>
              <a:lstStyle/>
              <a:p>
                <a:pPr eaLnBrk="0" hangingPunct="0"/>
                <a:endParaRPr lang="en-US"/>
              </a:p>
            </p:txBody>
          </p:sp>
          <p:sp>
            <p:nvSpPr>
              <p:cNvPr id="16458" name="Freeform 122"/>
              <p:cNvSpPr>
                <a:spLocks/>
              </p:cNvSpPr>
              <p:nvPr/>
            </p:nvSpPr>
            <p:spPr bwMode="auto">
              <a:xfrm>
                <a:off x="1707" y="2032"/>
                <a:ext cx="116" cy="106"/>
              </a:xfrm>
              <a:custGeom>
                <a:avLst/>
                <a:gdLst>
                  <a:gd name="T0" fmla="*/ 116 w 231"/>
                  <a:gd name="T1" fmla="*/ 98 h 210"/>
                  <a:gd name="T2" fmla="*/ 86 w 231"/>
                  <a:gd name="T3" fmla="*/ 67 h 210"/>
                  <a:gd name="T4" fmla="*/ 49 w 231"/>
                  <a:gd name="T5" fmla="*/ 28 h 210"/>
                  <a:gd name="T6" fmla="*/ 27 w 231"/>
                  <a:gd name="T7" fmla="*/ 10 h 210"/>
                  <a:gd name="T8" fmla="*/ 10 w 231"/>
                  <a:gd name="T9" fmla="*/ 0 h 210"/>
                  <a:gd name="T10" fmla="*/ 0 w 231"/>
                  <a:gd name="T11" fmla="*/ 6 h 210"/>
                  <a:gd name="T12" fmla="*/ 19 w 231"/>
                  <a:gd name="T13" fmla="*/ 22 h 210"/>
                  <a:gd name="T14" fmla="*/ 53 w 231"/>
                  <a:gd name="T15" fmla="*/ 56 h 210"/>
                  <a:gd name="T16" fmla="*/ 84 w 231"/>
                  <a:gd name="T17" fmla="*/ 89 h 210"/>
                  <a:gd name="T18" fmla="*/ 104 w 231"/>
                  <a:gd name="T19" fmla="*/ 106 h 210"/>
                  <a:gd name="T20" fmla="*/ 110 w 231"/>
                  <a:gd name="T21" fmla="*/ 106 h 210"/>
                  <a:gd name="T22" fmla="*/ 116 w 231"/>
                  <a:gd name="T23" fmla="*/ 98 h 2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210"/>
                  <a:gd name="T38" fmla="*/ 231 w 231"/>
                  <a:gd name="T39" fmla="*/ 210 h 2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210">
                    <a:moveTo>
                      <a:pt x="231" y="195"/>
                    </a:moveTo>
                    <a:lnTo>
                      <a:pt x="171" y="132"/>
                    </a:lnTo>
                    <a:lnTo>
                      <a:pt x="97" y="56"/>
                    </a:lnTo>
                    <a:lnTo>
                      <a:pt x="53" y="19"/>
                    </a:lnTo>
                    <a:lnTo>
                      <a:pt x="19" y="0"/>
                    </a:lnTo>
                    <a:lnTo>
                      <a:pt x="0" y="12"/>
                    </a:lnTo>
                    <a:lnTo>
                      <a:pt x="38" y="44"/>
                    </a:lnTo>
                    <a:lnTo>
                      <a:pt x="105" y="111"/>
                    </a:lnTo>
                    <a:lnTo>
                      <a:pt x="167" y="176"/>
                    </a:lnTo>
                    <a:lnTo>
                      <a:pt x="208" y="210"/>
                    </a:lnTo>
                    <a:lnTo>
                      <a:pt x="219" y="210"/>
                    </a:lnTo>
                    <a:lnTo>
                      <a:pt x="231" y="195"/>
                    </a:lnTo>
                    <a:close/>
                  </a:path>
                </a:pathLst>
              </a:custGeom>
              <a:solidFill>
                <a:srgbClr val="000000"/>
              </a:solidFill>
              <a:ln w="9525">
                <a:noFill/>
                <a:round/>
                <a:headEnd/>
                <a:tailEnd/>
              </a:ln>
            </p:spPr>
            <p:txBody>
              <a:bodyPr/>
              <a:lstStyle/>
              <a:p>
                <a:pPr eaLnBrk="0" hangingPunct="0"/>
                <a:endParaRPr lang="en-US"/>
              </a:p>
            </p:txBody>
          </p:sp>
          <p:sp>
            <p:nvSpPr>
              <p:cNvPr id="16459" name="Freeform 123"/>
              <p:cNvSpPr>
                <a:spLocks/>
              </p:cNvSpPr>
              <p:nvPr/>
            </p:nvSpPr>
            <p:spPr bwMode="auto">
              <a:xfrm>
                <a:off x="1721" y="2121"/>
                <a:ext cx="81" cy="83"/>
              </a:xfrm>
              <a:custGeom>
                <a:avLst/>
                <a:gdLst>
                  <a:gd name="T0" fmla="*/ 80 w 163"/>
                  <a:gd name="T1" fmla="*/ 70 h 167"/>
                  <a:gd name="T2" fmla="*/ 46 w 163"/>
                  <a:gd name="T3" fmla="*/ 21 h 167"/>
                  <a:gd name="T4" fmla="*/ 14 w 163"/>
                  <a:gd name="T5" fmla="*/ 3 h 167"/>
                  <a:gd name="T6" fmla="*/ 0 w 163"/>
                  <a:gd name="T7" fmla="*/ 0 h 167"/>
                  <a:gd name="T8" fmla="*/ 3 w 163"/>
                  <a:gd name="T9" fmla="*/ 9 h 167"/>
                  <a:gd name="T10" fmla="*/ 40 w 163"/>
                  <a:gd name="T11" fmla="*/ 37 h 167"/>
                  <a:gd name="T12" fmla="*/ 76 w 163"/>
                  <a:gd name="T13" fmla="*/ 80 h 167"/>
                  <a:gd name="T14" fmla="*/ 81 w 163"/>
                  <a:gd name="T15" fmla="*/ 83 h 167"/>
                  <a:gd name="T16" fmla="*/ 80 w 163"/>
                  <a:gd name="T17" fmla="*/ 70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3"/>
                  <a:gd name="T28" fmla="*/ 0 h 167"/>
                  <a:gd name="T29" fmla="*/ 163 w 163"/>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3" h="167">
                    <a:moveTo>
                      <a:pt x="160" y="140"/>
                    </a:moveTo>
                    <a:lnTo>
                      <a:pt x="93" y="43"/>
                    </a:lnTo>
                    <a:lnTo>
                      <a:pt x="29" y="6"/>
                    </a:lnTo>
                    <a:lnTo>
                      <a:pt x="0" y="0"/>
                    </a:lnTo>
                    <a:lnTo>
                      <a:pt x="7" y="19"/>
                    </a:lnTo>
                    <a:lnTo>
                      <a:pt x="81" y="74"/>
                    </a:lnTo>
                    <a:lnTo>
                      <a:pt x="152" y="160"/>
                    </a:lnTo>
                    <a:lnTo>
                      <a:pt x="163" y="167"/>
                    </a:lnTo>
                    <a:lnTo>
                      <a:pt x="160" y="140"/>
                    </a:lnTo>
                    <a:close/>
                  </a:path>
                </a:pathLst>
              </a:custGeom>
              <a:solidFill>
                <a:srgbClr val="000000"/>
              </a:solidFill>
              <a:ln w="9525">
                <a:noFill/>
                <a:round/>
                <a:headEnd/>
                <a:tailEnd/>
              </a:ln>
            </p:spPr>
            <p:txBody>
              <a:bodyPr/>
              <a:lstStyle/>
              <a:p>
                <a:pPr eaLnBrk="0" hangingPunct="0"/>
                <a:endParaRPr lang="en-US"/>
              </a:p>
            </p:txBody>
          </p:sp>
          <p:sp>
            <p:nvSpPr>
              <p:cNvPr id="16460" name="Freeform 124"/>
              <p:cNvSpPr>
                <a:spLocks/>
              </p:cNvSpPr>
              <p:nvPr/>
            </p:nvSpPr>
            <p:spPr bwMode="auto">
              <a:xfrm>
                <a:off x="1724" y="2202"/>
                <a:ext cx="55" cy="63"/>
              </a:xfrm>
              <a:custGeom>
                <a:avLst/>
                <a:gdLst>
                  <a:gd name="T0" fmla="*/ 52 w 109"/>
                  <a:gd name="T1" fmla="*/ 48 h 126"/>
                  <a:gd name="T2" fmla="*/ 26 w 109"/>
                  <a:gd name="T3" fmla="*/ 11 h 126"/>
                  <a:gd name="T4" fmla="*/ 2 w 109"/>
                  <a:gd name="T5" fmla="*/ 0 h 126"/>
                  <a:gd name="T6" fmla="*/ 0 w 109"/>
                  <a:gd name="T7" fmla="*/ 11 h 126"/>
                  <a:gd name="T8" fmla="*/ 11 w 109"/>
                  <a:gd name="T9" fmla="*/ 30 h 126"/>
                  <a:gd name="T10" fmla="*/ 41 w 109"/>
                  <a:gd name="T11" fmla="*/ 54 h 126"/>
                  <a:gd name="T12" fmla="*/ 49 w 109"/>
                  <a:gd name="T13" fmla="*/ 63 h 126"/>
                  <a:gd name="T14" fmla="*/ 55 w 109"/>
                  <a:gd name="T15" fmla="*/ 59 h 126"/>
                  <a:gd name="T16" fmla="*/ 52 w 109"/>
                  <a:gd name="T17" fmla="*/ 48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9"/>
                  <a:gd name="T28" fmla="*/ 0 h 126"/>
                  <a:gd name="T29" fmla="*/ 109 w 109"/>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9" h="126">
                    <a:moveTo>
                      <a:pt x="104" y="96"/>
                    </a:moveTo>
                    <a:lnTo>
                      <a:pt x="51" y="22"/>
                    </a:lnTo>
                    <a:lnTo>
                      <a:pt x="3" y="0"/>
                    </a:lnTo>
                    <a:lnTo>
                      <a:pt x="0" y="22"/>
                    </a:lnTo>
                    <a:lnTo>
                      <a:pt x="22" y="59"/>
                    </a:lnTo>
                    <a:lnTo>
                      <a:pt x="81" y="108"/>
                    </a:lnTo>
                    <a:lnTo>
                      <a:pt x="97" y="126"/>
                    </a:lnTo>
                    <a:lnTo>
                      <a:pt x="109" y="117"/>
                    </a:lnTo>
                    <a:lnTo>
                      <a:pt x="104" y="96"/>
                    </a:lnTo>
                    <a:close/>
                  </a:path>
                </a:pathLst>
              </a:custGeom>
              <a:solidFill>
                <a:srgbClr val="000000"/>
              </a:solidFill>
              <a:ln w="9525">
                <a:noFill/>
                <a:round/>
                <a:headEnd/>
                <a:tailEnd/>
              </a:ln>
            </p:spPr>
            <p:txBody>
              <a:bodyPr/>
              <a:lstStyle/>
              <a:p>
                <a:pPr eaLnBrk="0" hangingPunct="0"/>
                <a:endParaRPr lang="en-US"/>
              </a:p>
            </p:txBody>
          </p:sp>
          <p:sp>
            <p:nvSpPr>
              <p:cNvPr id="16461" name="Freeform 125"/>
              <p:cNvSpPr>
                <a:spLocks/>
              </p:cNvSpPr>
              <p:nvPr/>
            </p:nvSpPr>
            <p:spPr bwMode="auto">
              <a:xfrm>
                <a:off x="1728" y="2285"/>
                <a:ext cx="70" cy="71"/>
              </a:xfrm>
              <a:custGeom>
                <a:avLst/>
                <a:gdLst>
                  <a:gd name="T0" fmla="*/ 70 w 139"/>
                  <a:gd name="T1" fmla="*/ 71 h 143"/>
                  <a:gd name="T2" fmla="*/ 60 w 139"/>
                  <a:gd name="T3" fmla="*/ 60 h 143"/>
                  <a:gd name="T4" fmla="*/ 41 w 139"/>
                  <a:gd name="T5" fmla="*/ 31 h 143"/>
                  <a:gd name="T6" fmla="*/ 12 w 139"/>
                  <a:gd name="T7" fmla="*/ 0 h 143"/>
                  <a:gd name="T8" fmla="*/ 0 w 139"/>
                  <a:gd name="T9" fmla="*/ 0 h 143"/>
                  <a:gd name="T10" fmla="*/ 5 w 139"/>
                  <a:gd name="T11" fmla="*/ 11 h 143"/>
                  <a:gd name="T12" fmla="*/ 27 w 139"/>
                  <a:gd name="T13" fmla="*/ 40 h 143"/>
                  <a:gd name="T14" fmla="*/ 49 w 139"/>
                  <a:gd name="T15" fmla="*/ 70 h 143"/>
                  <a:gd name="T16" fmla="*/ 70 w 139"/>
                  <a:gd name="T17" fmla="*/ 71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9"/>
                  <a:gd name="T28" fmla="*/ 0 h 143"/>
                  <a:gd name="T29" fmla="*/ 139 w 139"/>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9" h="143">
                    <a:moveTo>
                      <a:pt x="139" y="143"/>
                    </a:moveTo>
                    <a:lnTo>
                      <a:pt x="120" y="121"/>
                    </a:lnTo>
                    <a:lnTo>
                      <a:pt x="81" y="62"/>
                    </a:lnTo>
                    <a:lnTo>
                      <a:pt x="24" y="0"/>
                    </a:lnTo>
                    <a:lnTo>
                      <a:pt x="0" y="0"/>
                    </a:lnTo>
                    <a:lnTo>
                      <a:pt x="9" y="22"/>
                    </a:lnTo>
                    <a:lnTo>
                      <a:pt x="53" y="81"/>
                    </a:lnTo>
                    <a:lnTo>
                      <a:pt x="97" y="140"/>
                    </a:lnTo>
                    <a:lnTo>
                      <a:pt x="139" y="143"/>
                    </a:lnTo>
                    <a:close/>
                  </a:path>
                </a:pathLst>
              </a:custGeom>
              <a:solidFill>
                <a:srgbClr val="000000"/>
              </a:solidFill>
              <a:ln w="9525">
                <a:noFill/>
                <a:round/>
                <a:headEnd/>
                <a:tailEnd/>
              </a:ln>
            </p:spPr>
            <p:txBody>
              <a:bodyPr/>
              <a:lstStyle/>
              <a:p>
                <a:pPr eaLnBrk="0" hangingPunct="0"/>
                <a:endParaRPr lang="en-US"/>
              </a:p>
            </p:txBody>
          </p:sp>
          <p:sp>
            <p:nvSpPr>
              <p:cNvPr id="16462" name="Freeform 126"/>
              <p:cNvSpPr>
                <a:spLocks/>
              </p:cNvSpPr>
              <p:nvPr/>
            </p:nvSpPr>
            <p:spPr bwMode="auto">
              <a:xfrm>
                <a:off x="1823" y="1693"/>
                <a:ext cx="213" cy="791"/>
              </a:xfrm>
              <a:custGeom>
                <a:avLst/>
                <a:gdLst>
                  <a:gd name="T0" fmla="*/ 30 w 427"/>
                  <a:gd name="T1" fmla="*/ 97 h 1582"/>
                  <a:gd name="T2" fmla="*/ 38 w 427"/>
                  <a:gd name="T3" fmla="*/ 140 h 1582"/>
                  <a:gd name="T4" fmla="*/ 20 w 427"/>
                  <a:gd name="T5" fmla="*/ 170 h 1582"/>
                  <a:gd name="T6" fmla="*/ 22 w 427"/>
                  <a:gd name="T7" fmla="*/ 210 h 1582"/>
                  <a:gd name="T8" fmla="*/ 33 w 427"/>
                  <a:gd name="T9" fmla="*/ 243 h 1582"/>
                  <a:gd name="T10" fmla="*/ 15 w 427"/>
                  <a:gd name="T11" fmla="*/ 276 h 1582"/>
                  <a:gd name="T12" fmla="*/ 34 w 427"/>
                  <a:gd name="T13" fmla="*/ 334 h 1582"/>
                  <a:gd name="T14" fmla="*/ 12 w 427"/>
                  <a:gd name="T15" fmla="*/ 382 h 1582"/>
                  <a:gd name="T16" fmla="*/ 23 w 427"/>
                  <a:gd name="T17" fmla="*/ 429 h 1582"/>
                  <a:gd name="T18" fmla="*/ 29 w 427"/>
                  <a:gd name="T19" fmla="*/ 463 h 1582"/>
                  <a:gd name="T20" fmla="*/ 7 w 427"/>
                  <a:gd name="T21" fmla="*/ 492 h 1582"/>
                  <a:gd name="T22" fmla="*/ 20 w 427"/>
                  <a:gd name="T23" fmla="*/ 554 h 1582"/>
                  <a:gd name="T24" fmla="*/ 18 w 427"/>
                  <a:gd name="T25" fmla="*/ 587 h 1582"/>
                  <a:gd name="T26" fmla="*/ 0 w 427"/>
                  <a:gd name="T27" fmla="*/ 628 h 1582"/>
                  <a:gd name="T28" fmla="*/ 11 w 427"/>
                  <a:gd name="T29" fmla="*/ 662 h 1582"/>
                  <a:gd name="T30" fmla="*/ 12 w 427"/>
                  <a:gd name="T31" fmla="*/ 694 h 1582"/>
                  <a:gd name="T32" fmla="*/ 15 w 427"/>
                  <a:gd name="T33" fmla="*/ 727 h 1582"/>
                  <a:gd name="T34" fmla="*/ 30 w 427"/>
                  <a:gd name="T35" fmla="*/ 756 h 1582"/>
                  <a:gd name="T36" fmla="*/ 33 w 427"/>
                  <a:gd name="T37" fmla="*/ 791 h 1582"/>
                  <a:gd name="T38" fmla="*/ 80 w 427"/>
                  <a:gd name="T39" fmla="*/ 762 h 1582"/>
                  <a:gd name="T40" fmla="*/ 137 w 427"/>
                  <a:gd name="T41" fmla="*/ 754 h 1582"/>
                  <a:gd name="T42" fmla="*/ 176 w 427"/>
                  <a:gd name="T43" fmla="*/ 738 h 1582"/>
                  <a:gd name="T44" fmla="*/ 188 w 427"/>
                  <a:gd name="T45" fmla="*/ 716 h 1582"/>
                  <a:gd name="T46" fmla="*/ 193 w 427"/>
                  <a:gd name="T47" fmla="*/ 672 h 1582"/>
                  <a:gd name="T48" fmla="*/ 184 w 427"/>
                  <a:gd name="T49" fmla="*/ 615 h 1582"/>
                  <a:gd name="T50" fmla="*/ 174 w 427"/>
                  <a:gd name="T51" fmla="*/ 584 h 1582"/>
                  <a:gd name="T52" fmla="*/ 180 w 427"/>
                  <a:gd name="T53" fmla="*/ 547 h 1582"/>
                  <a:gd name="T54" fmla="*/ 162 w 427"/>
                  <a:gd name="T55" fmla="*/ 506 h 1582"/>
                  <a:gd name="T56" fmla="*/ 187 w 427"/>
                  <a:gd name="T57" fmla="*/ 474 h 1582"/>
                  <a:gd name="T58" fmla="*/ 169 w 427"/>
                  <a:gd name="T59" fmla="*/ 429 h 1582"/>
                  <a:gd name="T60" fmla="*/ 159 w 427"/>
                  <a:gd name="T61" fmla="*/ 386 h 1582"/>
                  <a:gd name="T62" fmla="*/ 196 w 427"/>
                  <a:gd name="T63" fmla="*/ 354 h 1582"/>
                  <a:gd name="T64" fmla="*/ 184 w 427"/>
                  <a:gd name="T65" fmla="*/ 330 h 1582"/>
                  <a:gd name="T66" fmla="*/ 184 w 427"/>
                  <a:gd name="T67" fmla="*/ 290 h 1582"/>
                  <a:gd name="T68" fmla="*/ 167 w 427"/>
                  <a:gd name="T69" fmla="*/ 264 h 1582"/>
                  <a:gd name="T70" fmla="*/ 180 w 427"/>
                  <a:gd name="T71" fmla="*/ 232 h 1582"/>
                  <a:gd name="T72" fmla="*/ 169 w 427"/>
                  <a:gd name="T73" fmla="*/ 206 h 1582"/>
                  <a:gd name="T74" fmla="*/ 169 w 427"/>
                  <a:gd name="T75" fmla="*/ 185 h 1582"/>
                  <a:gd name="T76" fmla="*/ 181 w 427"/>
                  <a:gd name="T77" fmla="*/ 165 h 1582"/>
                  <a:gd name="T78" fmla="*/ 165 w 427"/>
                  <a:gd name="T79" fmla="*/ 140 h 1582"/>
                  <a:gd name="T80" fmla="*/ 162 w 427"/>
                  <a:gd name="T81" fmla="*/ 102 h 1582"/>
                  <a:gd name="T82" fmla="*/ 203 w 427"/>
                  <a:gd name="T83" fmla="*/ 56 h 1582"/>
                  <a:gd name="T84" fmla="*/ 213 w 427"/>
                  <a:gd name="T85" fmla="*/ 6 h 1582"/>
                  <a:gd name="T86" fmla="*/ 188 w 427"/>
                  <a:gd name="T87" fmla="*/ 6 h 1582"/>
                  <a:gd name="T88" fmla="*/ 117 w 427"/>
                  <a:gd name="T89" fmla="*/ 45 h 1582"/>
                  <a:gd name="T90" fmla="*/ 58 w 427"/>
                  <a:gd name="T91" fmla="*/ 67 h 158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7"/>
                  <a:gd name="T139" fmla="*/ 0 h 1582"/>
                  <a:gd name="T140" fmla="*/ 427 w 427"/>
                  <a:gd name="T141" fmla="*/ 1582 h 158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7" h="1582">
                    <a:moveTo>
                      <a:pt x="76" y="149"/>
                    </a:moveTo>
                    <a:lnTo>
                      <a:pt x="61" y="193"/>
                    </a:lnTo>
                    <a:lnTo>
                      <a:pt x="74" y="236"/>
                    </a:lnTo>
                    <a:lnTo>
                      <a:pt x="76" y="280"/>
                    </a:lnTo>
                    <a:lnTo>
                      <a:pt x="61" y="307"/>
                    </a:lnTo>
                    <a:lnTo>
                      <a:pt x="40" y="339"/>
                    </a:lnTo>
                    <a:lnTo>
                      <a:pt x="30" y="388"/>
                    </a:lnTo>
                    <a:lnTo>
                      <a:pt x="44" y="421"/>
                    </a:lnTo>
                    <a:lnTo>
                      <a:pt x="66" y="456"/>
                    </a:lnTo>
                    <a:lnTo>
                      <a:pt x="66" y="486"/>
                    </a:lnTo>
                    <a:lnTo>
                      <a:pt x="52" y="515"/>
                    </a:lnTo>
                    <a:lnTo>
                      <a:pt x="31" y="552"/>
                    </a:lnTo>
                    <a:lnTo>
                      <a:pt x="40" y="589"/>
                    </a:lnTo>
                    <a:lnTo>
                      <a:pt x="68" y="667"/>
                    </a:lnTo>
                    <a:lnTo>
                      <a:pt x="66" y="700"/>
                    </a:lnTo>
                    <a:lnTo>
                      <a:pt x="25" y="763"/>
                    </a:lnTo>
                    <a:lnTo>
                      <a:pt x="25" y="817"/>
                    </a:lnTo>
                    <a:lnTo>
                      <a:pt x="46" y="858"/>
                    </a:lnTo>
                    <a:lnTo>
                      <a:pt x="61" y="895"/>
                    </a:lnTo>
                    <a:lnTo>
                      <a:pt x="59" y="927"/>
                    </a:lnTo>
                    <a:lnTo>
                      <a:pt x="22" y="961"/>
                    </a:lnTo>
                    <a:lnTo>
                      <a:pt x="15" y="985"/>
                    </a:lnTo>
                    <a:lnTo>
                      <a:pt x="22" y="1044"/>
                    </a:lnTo>
                    <a:lnTo>
                      <a:pt x="40" y="1108"/>
                    </a:lnTo>
                    <a:lnTo>
                      <a:pt x="40" y="1145"/>
                    </a:lnTo>
                    <a:lnTo>
                      <a:pt x="37" y="1174"/>
                    </a:lnTo>
                    <a:lnTo>
                      <a:pt x="9" y="1218"/>
                    </a:lnTo>
                    <a:lnTo>
                      <a:pt x="0" y="1255"/>
                    </a:lnTo>
                    <a:lnTo>
                      <a:pt x="3" y="1294"/>
                    </a:lnTo>
                    <a:lnTo>
                      <a:pt x="22" y="1323"/>
                    </a:lnTo>
                    <a:lnTo>
                      <a:pt x="44" y="1350"/>
                    </a:lnTo>
                    <a:lnTo>
                      <a:pt x="25" y="1387"/>
                    </a:lnTo>
                    <a:lnTo>
                      <a:pt x="15" y="1424"/>
                    </a:lnTo>
                    <a:lnTo>
                      <a:pt x="31" y="1453"/>
                    </a:lnTo>
                    <a:lnTo>
                      <a:pt x="59" y="1475"/>
                    </a:lnTo>
                    <a:lnTo>
                      <a:pt x="61" y="1512"/>
                    </a:lnTo>
                    <a:lnTo>
                      <a:pt x="61" y="1542"/>
                    </a:lnTo>
                    <a:lnTo>
                      <a:pt x="66" y="1582"/>
                    </a:lnTo>
                    <a:lnTo>
                      <a:pt x="112" y="1549"/>
                    </a:lnTo>
                    <a:lnTo>
                      <a:pt x="161" y="1523"/>
                    </a:lnTo>
                    <a:lnTo>
                      <a:pt x="206" y="1508"/>
                    </a:lnTo>
                    <a:lnTo>
                      <a:pt x="275" y="1508"/>
                    </a:lnTo>
                    <a:lnTo>
                      <a:pt x="324" y="1499"/>
                    </a:lnTo>
                    <a:lnTo>
                      <a:pt x="353" y="1475"/>
                    </a:lnTo>
                    <a:lnTo>
                      <a:pt x="405" y="1461"/>
                    </a:lnTo>
                    <a:lnTo>
                      <a:pt x="377" y="1431"/>
                    </a:lnTo>
                    <a:lnTo>
                      <a:pt x="368" y="1390"/>
                    </a:lnTo>
                    <a:lnTo>
                      <a:pt x="386" y="1344"/>
                    </a:lnTo>
                    <a:lnTo>
                      <a:pt x="383" y="1277"/>
                    </a:lnTo>
                    <a:lnTo>
                      <a:pt x="368" y="1229"/>
                    </a:lnTo>
                    <a:lnTo>
                      <a:pt x="353" y="1204"/>
                    </a:lnTo>
                    <a:lnTo>
                      <a:pt x="349" y="1167"/>
                    </a:lnTo>
                    <a:lnTo>
                      <a:pt x="368" y="1124"/>
                    </a:lnTo>
                    <a:lnTo>
                      <a:pt x="361" y="1093"/>
                    </a:lnTo>
                    <a:lnTo>
                      <a:pt x="324" y="1042"/>
                    </a:lnTo>
                    <a:lnTo>
                      <a:pt x="325" y="1013"/>
                    </a:lnTo>
                    <a:lnTo>
                      <a:pt x="340" y="985"/>
                    </a:lnTo>
                    <a:lnTo>
                      <a:pt x="375" y="949"/>
                    </a:lnTo>
                    <a:lnTo>
                      <a:pt x="362" y="920"/>
                    </a:lnTo>
                    <a:lnTo>
                      <a:pt x="338" y="858"/>
                    </a:lnTo>
                    <a:lnTo>
                      <a:pt x="319" y="817"/>
                    </a:lnTo>
                    <a:lnTo>
                      <a:pt x="319" y="772"/>
                    </a:lnTo>
                    <a:lnTo>
                      <a:pt x="386" y="749"/>
                    </a:lnTo>
                    <a:lnTo>
                      <a:pt x="392" y="707"/>
                    </a:lnTo>
                    <a:lnTo>
                      <a:pt x="386" y="682"/>
                    </a:lnTo>
                    <a:lnTo>
                      <a:pt x="368" y="660"/>
                    </a:lnTo>
                    <a:lnTo>
                      <a:pt x="370" y="623"/>
                    </a:lnTo>
                    <a:lnTo>
                      <a:pt x="368" y="579"/>
                    </a:lnTo>
                    <a:lnTo>
                      <a:pt x="349" y="558"/>
                    </a:lnTo>
                    <a:lnTo>
                      <a:pt x="334" y="527"/>
                    </a:lnTo>
                    <a:lnTo>
                      <a:pt x="346" y="499"/>
                    </a:lnTo>
                    <a:lnTo>
                      <a:pt x="361" y="465"/>
                    </a:lnTo>
                    <a:lnTo>
                      <a:pt x="361" y="443"/>
                    </a:lnTo>
                    <a:lnTo>
                      <a:pt x="338" y="413"/>
                    </a:lnTo>
                    <a:lnTo>
                      <a:pt x="331" y="388"/>
                    </a:lnTo>
                    <a:lnTo>
                      <a:pt x="338" y="369"/>
                    </a:lnTo>
                    <a:lnTo>
                      <a:pt x="361" y="354"/>
                    </a:lnTo>
                    <a:lnTo>
                      <a:pt x="362" y="329"/>
                    </a:lnTo>
                    <a:lnTo>
                      <a:pt x="355" y="316"/>
                    </a:lnTo>
                    <a:lnTo>
                      <a:pt x="331" y="279"/>
                    </a:lnTo>
                    <a:lnTo>
                      <a:pt x="324" y="236"/>
                    </a:lnTo>
                    <a:lnTo>
                      <a:pt x="325" y="205"/>
                    </a:lnTo>
                    <a:lnTo>
                      <a:pt x="349" y="175"/>
                    </a:lnTo>
                    <a:lnTo>
                      <a:pt x="407" y="112"/>
                    </a:lnTo>
                    <a:lnTo>
                      <a:pt x="427" y="57"/>
                    </a:lnTo>
                    <a:lnTo>
                      <a:pt x="427" y="13"/>
                    </a:lnTo>
                    <a:lnTo>
                      <a:pt x="407" y="0"/>
                    </a:lnTo>
                    <a:lnTo>
                      <a:pt x="377" y="13"/>
                    </a:lnTo>
                    <a:lnTo>
                      <a:pt x="303" y="60"/>
                    </a:lnTo>
                    <a:lnTo>
                      <a:pt x="235" y="90"/>
                    </a:lnTo>
                    <a:lnTo>
                      <a:pt x="164" y="119"/>
                    </a:lnTo>
                    <a:lnTo>
                      <a:pt x="117" y="134"/>
                    </a:lnTo>
                    <a:lnTo>
                      <a:pt x="76" y="149"/>
                    </a:lnTo>
                    <a:close/>
                  </a:path>
                </a:pathLst>
              </a:custGeom>
              <a:solidFill>
                <a:srgbClr val="B2B2B2"/>
              </a:solidFill>
              <a:ln w="9525">
                <a:noFill/>
                <a:round/>
                <a:headEnd/>
                <a:tailEnd/>
              </a:ln>
            </p:spPr>
            <p:txBody>
              <a:bodyPr/>
              <a:lstStyle/>
              <a:p>
                <a:pPr eaLnBrk="0" hangingPunct="0"/>
                <a:endParaRPr lang="en-US"/>
              </a:p>
            </p:txBody>
          </p:sp>
          <p:sp>
            <p:nvSpPr>
              <p:cNvPr id="16463" name="Freeform 127"/>
              <p:cNvSpPr>
                <a:spLocks/>
              </p:cNvSpPr>
              <p:nvPr/>
            </p:nvSpPr>
            <p:spPr bwMode="auto">
              <a:xfrm>
                <a:off x="1674" y="1687"/>
                <a:ext cx="381" cy="809"/>
              </a:xfrm>
              <a:custGeom>
                <a:avLst/>
                <a:gdLst>
                  <a:gd name="T0" fmla="*/ 249 w 763"/>
                  <a:gd name="T1" fmla="*/ 760 h 1619"/>
                  <a:gd name="T2" fmla="*/ 175 w 763"/>
                  <a:gd name="T3" fmla="*/ 786 h 1619"/>
                  <a:gd name="T4" fmla="*/ 30 w 763"/>
                  <a:gd name="T5" fmla="*/ 655 h 1619"/>
                  <a:gd name="T6" fmla="*/ 23 w 763"/>
                  <a:gd name="T7" fmla="*/ 677 h 1619"/>
                  <a:gd name="T8" fmla="*/ 180 w 763"/>
                  <a:gd name="T9" fmla="*/ 809 h 1619"/>
                  <a:gd name="T10" fmla="*/ 256 w 763"/>
                  <a:gd name="T11" fmla="*/ 769 h 1619"/>
                  <a:gd name="T12" fmla="*/ 360 w 763"/>
                  <a:gd name="T13" fmla="*/ 735 h 1619"/>
                  <a:gd name="T14" fmla="*/ 355 w 763"/>
                  <a:gd name="T15" fmla="*/ 677 h 1619"/>
                  <a:gd name="T16" fmla="*/ 335 w 763"/>
                  <a:gd name="T17" fmla="*/ 613 h 1619"/>
                  <a:gd name="T18" fmla="*/ 344 w 763"/>
                  <a:gd name="T19" fmla="*/ 562 h 1619"/>
                  <a:gd name="T20" fmla="*/ 322 w 763"/>
                  <a:gd name="T21" fmla="*/ 512 h 1619"/>
                  <a:gd name="T22" fmla="*/ 333 w 763"/>
                  <a:gd name="T23" fmla="*/ 453 h 1619"/>
                  <a:gd name="T24" fmla="*/ 342 w 763"/>
                  <a:gd name="T25" fmla="*/ 394 h 1619"/>
                  <a:gd name="T26" fmla="*/ 344 w 763"/>
                  <a:gd name="T27" fmla="*/ 320 h 1619"/>
                  <a:gd name="T28" fmla="*/ 330 w 763"/>
                  <a:gd name="T29" fmla="*/ 258 h 1619"/>
                  <a:gd name="T30" fmla="*/ 322 w 763"/>
                  <a:gd name="T31" fmla="*/ 209 h 1619"/>
                  <a:gd name="T32" fmla="*/ 341 w 763"/>
                  <a:gd name="T33" fmla="*/ 167 h 1619"/>
                  <a:gd name="T34" fmla="*/ 331 w 763"/>
                  <a:gd name="T35" fmla="*/ 95 h 1619"/>
                  <a:gd name="T36" fmla="*/ 378 w 763"/>
                  <a:gd name="T37" fmla="*/ 8 h 1619"/>
                  <a:gd name="T38" fmla="*/ 357 w 763"/>
                  <a:gd name="T39" fmla="*/ 26 h 1619"/>
                  <a:gd name="T40" fmla="*/ 309 w 763"/>
                  <a:gd name="T41" fmla="*/ 106 h 1619"/>
                  <a:gd name="T42" fmla="*/ 239 w 763"/>
                  <a:gd name="T43" fmla="*/ 172 h 1619"/>
                  <a:gd name="T44" fmla="*/ 311 w 763"/>
                  <a:gd name="T45" fmla="*/ 148 h 1619"/>
                  <a:gd name="T46" fmla="*/ 305 w 763"/>
                  <a:gd name="T47" fmla="*/ 195 h 1619"/>
                  <a:gd name="T48" fmla="*/ 270 w 763"/>
                  <a:gd name="T49" fmla="*/ 243 h 1619"/>
                  <a:gd name="T50" fmla="*/ 320 w 763"/>
                  <a:gd name="T51" fmla="*/ 232 h 1619"/>
                  <a:gd name="T52" fmla="*/ 307 w 763"/>
                  <a:gd name="T53" fmla="*/ 269 h 1619"/>
                  <a:gd name="T54" fmla="*/ 304 w 763"/>
                  <a:gd name="T55" fmla="*/ 309 h 1619"/>
                  <a:gd name="T56" fmla="*/ 231 w 763"/>
                  <a:gd name="T57" fmla="*/ 363 h 1619"/>
                  <a:gd name="T58" fmla="*/ 312 w 763"/>
                  <a:gd name="T59" fmla="*/ 327 h 1619"/>
                  <a:gd name="T60" fmla="*/ 342 w 763"/>
                  <a:gd name="T61" fmla="*/ 363 h 1619"/>
                  <a:gd name="T62" fmla="*/ 293 w 763"/>
                  <a:gd name="T63" fmla="*/ 398 h 1619"/>
                  <a:gd name="T64" fmla="*/ 202 w 763"/>
                  <a:gd name="T65" fmla="*/ 442 h 1619"/>
                  <a:gd name="T66" fmla="*/ 305 w 763"/>
                  <a:gd name="T67" fmla="*/ 424 h 1619"/>
                  <a:gd name="T68" fmla="*/ 326 w 763"/>
                  <a:gd name="T69" fmla="*/ 492 h 1619"/>
                  <a:gd name="T70" fmla="*/ 205 w 763"/>
                  <a:gd name="T71" fmla="*/ 525 h 1619"/>
                  <a:gd name="T72" fmla="*/ 270 w 763"/>
                  <a:gd name="T73" fmla="*/ 523 h 1619"/>
                  <a:gd name="T74" fmla="*/ 312 w 763"/>
                  <a:gd name="T75" fmla="*/ 543 h 1619"/>
                  <a:gd name="T76" fmla="*/ 311 w 763"/>
                  <a:gd name="T77" fmla="*/ 584 h 1619"/>
                  <a:gd name="T78" fmla="*/ 195 w 763"/>
                  <a:gd name="T79" fmla="*/ 607 h 1619"/>
                  <a:gd name="T80" fmla="*/ 253 w 763"/>
                  <a:gd name="T81" fmla="*/ 607 h 1619"/>
                  <a:gd name="T82" fmla="*/ 318 w 763"/>
                  <a:gd name="T83" fmla="*/ 596 h 1619"/>
                  <a:gd name="T84" fmla="*/ 261 w 763"/>
                  <a:gd name="T85" fmla="*/ 651 h 1619"/>
                  <a:gd name="T86" fmla="*/ 195 w 763"/>
                  <a:gd name="T87" fmla="*/ 683 h 1619"/>
                  <a:gd name="T88" fmla="*/ 278 w 763"/>
                  <a:gd name="T89" fmla="*/ 653 h 1619"/>
                  <a:gd name="T90" fmla="*/ 327 w 763"/>
                  <a:gd name="T91" fmla="*/ 642 h 1619"/>
                  <a:gd name="T92" fmla="*/ 326 w 763"/>
                  <a:gd name="T93" fmla="*/ 690 h 1619"/>
                  <a:gd name="T94" fmla="*/ 333 w 763"/>
                  <a:gd name="T95" fmla="*/ 73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3"/>
                  <a:gd name="T145" fmla="*/ 0 h 1619"/>
                  <a:gd name="T146" fmla="*/ 763 w 763"/>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3" h="1619">
                    <a:moveTo>
                      <a:pt x="648" y="1464"/>
                    </a:moveTo>
                    <a:lnTo>
                      <a:pt x="615" y="1501"/>
                    </a:lnTo>
                    <a:lnTo>
                      <a:pt x="565" y="1513"/>
                    </a:lnTo>
                    <a:lnTo>
                      <a:pt x="498" y="1520"/>
                    </a:lnTo>
                    <a:lnTo>
                      <a:pt x="426" y="1535"/>
                    </a:lnTo>
                    <a:lnTo>
                      <a:pt x="380" y="1564"/>
                    </a:lnTo>
                    <a:lnTo>
                      <a:pt x="365" y="1579"/>
                    </a:lnTo>
                    <a:lnTo>
                      <a:pt x="350" y="1572"/>
                    </a:lnTo>
                    <a:lnTo>
                      <a:pt x="265" y="1508"/>
                    </a:lnTo>
                    <a:lnTo>
                      <a:pt x="154" y="1421"/>
                    </a:lnTo>
                    <a:lnTo>
                      <a:pt x="117" y="1366"/>
                    </a:lnTo>
                    <a:lnTo>
                      <a:pt x="61" y="1310"/>
                    </a:lnTo>
                    <a:lnTo>
                      <a:pt x="44" y="1266"/>
                    </a:lnTo>
                    <a:lnTo>
                      <a:pt x="0" y="1259"/>
                    </a:lnTo>
                    <a:lnTo>
                      <a:pt x="22" y="1307"/>
                    </a:lnTo>
                    <a:lnTo>
                      <a:pt x="46" y="1354"/>
                    </a:lnTo>
                    <a:lnTo>
                      <a:pt x="117" y="1405"/>
                    </a:lnTo>
                    <a:lnTo>
                      <a:pt x="167" y="1470"/>
                    </a:lnTo>
                    <a:lnTo>
                      <a:pt x="287" y="1545"/>
                    </a:lnTo>
                    <a:lnTo>
                      <a:pt x="361" y="1619"/>
                    </a:lnTo>
                    <a:lnTo>
                      <a:pt x="390" y="1612"/>
                    </a:lnTo>
                    <a:lnTo>
                      <a:pt x="420" y="1575"/>
                    </a:lnTo>
                    <a:lnTo>
                      <a:pt x="461" y="1553"/>
                    </a:lnTo>
                    <a:lnTo>
                      <a:pt x="513" y="1538"/>
                    </a:lnTo>
                    <a:lnTo>
                      <a:pt x="623" y="1529"/>
                    </a:lnTo>
                    <a:lnTo>
                      <a:pt x="655" y="1508"/>
                    </a:lnTo>
                    <a:lnTo>
                      <a:pt x="711" y="1494"/>
                    </a:lnTo>
                    <a:lnTo>
                      <a:pt x="720" y="1470"/>
                    </a:lnTo>
                    <a:lnTo>
                      <a:pt x="704" y="1440"/>
                    </a:lnTo>
                    <a:lnTo>
                      <a:pt x="684" y="1411"/>
                    </a:lnTo>
                    <a:lnTo>
                      <a:pt x="696" y="1374"/>
                    </a:lnTo>
                    <a:lnTo>
                      <a:pt x="711" y="1354"/>
                    </a:lnTo>
                    <a:lnTo>
                      <a:pt x="711" y="1322"/>
                    </a:lnTo>
                    <a:lnTo>
                      <a:pt x="696" y="1273"/>
                    </a:lnTo>
                    <a:lnTo>
                      <a:pt x="689" y="1248"/>
                    </a:lnTo>
                    <a:lnTo>
                      <a:pt x="670" y="1226"/>
                    </a:lnTo>
                    <a:lnTo>
                      <a:pt x="660" y="1200"/>
                    </a:lnTo>
                    <a:lnTo>
                      <a:pt x="670" y="1176"/>
                    </a:lnTo>
                    <a:lnTo>
                      <a:pt x="692" y="1155"/>
                    </a:lnTo>
                    <a:lnTo>
                      <a:pt x="689" y="1124"/>
                    </a:lnTo>
                    <a:lnTo>
                      <a:pt x="677" y="1102"/>
                    </a:lnTo>
                    <a:lnTo>
                      <a:pt x="652" y="1068"/>
                    </a:lnTo>
                    <a:lnTo>
                      <a:pt x="637" y="1050"/>
                    </a:lnTo>
                    <a:lnTo>
                      <a:pt x="645" y="1024"/>
                    </a:lnTo>
                    <a:lnTo>
                      <a:pt x="682" y="1002"/>
                    </a:lnTo>
                    <a:lnTo>
                      <a:pt x="696" y="972"/>
                    </a:lnTo>
                    <a:lnTo>
                      <a:pt x="692" y="948"/>
                    </a:lnTo>
                    <a:lnTo>
                      <a:pt x="667" y="906"/>
                    </a:lnTo>
                    <a:lnTo>
                      <a:pt x="640" y="855"/>
                    </a:lnTo>
                    <a:lnTo>
                      <a:pt x="630" y="818"/>
                    </a:lnTo>
                    <a:lnTo>
                      <a:pt x="645" y="803"/>
                    </a:lnTo>
                    <a:lnTo>
                      <a:pt x="684" y="789"/>
                    </a:lnTo>
                    <a:lnTo>
                      <a:pt x="707" y="774"/>
                    </a:lnTo>
                    <a:lnTo>
                      <a:pt x="711" y="727"/>
                    </a:lnTo>
                    <a:lnTo>
                      <a:pt x="684" y="675"/>
                    </a:lnTo>
                    <a:lnTo>
                      <a:pt x="689" y="641"/>
                    </a:lnTo>
                    <a:lnTo>
                      <a:pt x="699" y="610"/>
                    </a:lnTo>
                    <a:lnTo>
                      <a:pt x="674" y="573"/>
                    </a:lnTo>
                    <a:lnTo>
                      <a:pt x="652" y="539"/>
                    </a:lnTo>
                    <a:lnTo>
                      <a:pt x="660" y="517"/>
                    </a:lnTo>
                    <a:lnTo>
                      <a:pt x="674" y="495"/>
                    </a:lnTo>
                    <a:lnTo>
                      <a:pt x="674" y="458"/>
                    </a:lnTo>
                    <a:lnTo>
                      <a:pt x="660" y="436"/>
                    </a:lnTo>
                    <a:lnTo>
                      <a:pt x="645" y="418"/>
                    </a:lnTo>
                    <a:lnTo>
                      <a:pt x="648" y="391"/>
                    </a:lnTo>
                    <a:lnTo>
                      <a:pt x="674" y="377"/>
                    </a:lnTo>
                    <a:lnTo>
                      <a:pt x="689" y="362"/>
                    </a:lnTo>
                    <a:lnTo>
                      <a:pt x="682" y="334"/>
                    </a:lnTo>
                    <a:lnTo>
                      <a:pt x="652" y="297"/>
                    </a:lnTo>
                    <a:lnTo>
                      <a:pt x="640" y="264"/>
                    </a:lnTo>
                    <a:lnTo>
                      <a:pt x="637" y="227"/>
                    </a:lnTo>
                    <a:lnTo>
                      <a:pt x="662" y="191"/>
                    </a:lnTo>
                    <a:lnTo>
                      <a:pt x="714" y="134"/>
                    </a:lnTo>
                    <a:lnTo>
                      <a:pt x="741" y="90"/>
                    </a:lnTo>
                    <a:lnTo>
                      <a:pt x="763" y="53"/>
                    </a:lnTo>
                    <a:lnTo>
                      <a:pt x="756" y="16"/>
                    </a:lnTo>
                    <a:lnTo>
                      <a:pt x="735" y="0"/>
                    </a:lnTo>
                    <a:lnTo>
                      <a:pt x="720" y="3"/>
                    </a:lnTo>
                    <a:lnTo>
                      <a:pt x="696" y="32"/>
                    </a:lnTo>
                    <a:lnTo>
                      <a:pt x="714" y="53"/>
                    </a:lnTo>
                    <a:lnTo>
                      <a:pt x="711" y="90"/>
                    </a:lnTo>
                    <a:lnTo>
                      <a:pt x="677" y="155"/>
                    </a:lnTo>
                    <a:lnTo>
                      <a:pt x="633" y="191"/>
                    </a:lnTo>
                    <a:lnTo>
                      <a:pt x="618" y="213"/>
                    </a:lnTo>
                    <a:lnTo>
                      <a:pt x="608" y="242"/>
                    </a:lnTo>
                    <a:lnTo>
                      <a:pt x="603" y="260"/>
                    </a:lnTo>
                    <a:lnTo>
                      <a:pt x="537" y="310"/>
                    </a:lnTo>
                    <a:lnTo>
                      <a:pt x="478" y="345"/>
                    </a:lnTo>
                    <a:lnTo>
                      <a:pt x="470" y="369"/>
                    </a:lnTo>
                    <a:lnTo>
                      <a:pt x="491" y="375"/>
                    </a:lnTo>
                    <a:lnTo>
                      <a:pt x="578" y="310"/>
                    </a:lnTo>
                    <a:lnTo>
                      <a:pt x="623" y="297"/>
                    </a:lnTo>
                    <a:lnTo>
                      <a:pt x="645" y="338"/>
                    </a:lnTo>
                    <a:lnTo>
                      <a:pt x="652" y="356"/>
                    </a:lnTo>
                    <a:lnTo>
                      <a:pt x="630" y="375"/>
                    </a:lnTo>
                    <a:lnTo>
                      <a:pt x="611" y="390"/>
                    </a:lnTo>
                    <a:lnTo>
                      <a:pt x="608" y="414"/>
                    </a:lnTo>
                    <a:lnTo>
                      <a:pt x="615" y="440"/>
                    </a:lnTo>
                    <a:lnTo>
                      <a:pt x="596" y="462"/>
                    </a:lnTo>
                    <a:lnTo>
                      <a:pt x="541" y="487"/>
                    </a:lnTo>
                    <a:lnTo>
                      <a:pt x="461" y="521"/>
                    </a:lnTo>
                    <a:lnTo>
                      <a:pt x="491" y="532"/>
                    </a:lnTo>
                    <a:lnTo>
                      <a:pt x="574" y="499"/>
                    </a:lnTo>
                    <a:lnTo>
                      <a:pt x="640" y="465"/>
                    </a:lnTo>
                    <a:lnTo>
                      <a:pt x="652" y="473"/>
                    </a:lnTo>
                    <a:lnTo>
                      <a:pt x="645" y="495"/>
                    </a:lnTo>
                    <a:lnTo>
                      <a:pt x="623" y="517"/>
                    </a:lnTo>
                    <a:lnTo>
                      <a:pt x="615" y="539"/>
                    </a:lnTo>
                    <a:lnTo>
                      <a:pt x="625" y="567"/>
                    </a:lnTo>
                    <a:lnTo>
                      <a:pt x="652" y="591"/>
                    </a:lnTo>
                    <a:lnTo>
                      <a:pt x="652" y="610"/>
                    </a:lnTo>
                    <a:lnTo>
                      <a:pt x="608" y="619"/>
                    </a:lnTo>
                    <a:lnTo>
                      <a:pt x="571" y="669"/>
                    </a:lnTo>
                    <a:lnTo>
                      <a:pt x="528" y="697"/>
                    </a:lnTo>
                    <a:lnTo>
                      <a:pt x="469" y="712"/>
                    </a:lnTo>
                    <a:lnTo>
                      <a:pt x="463" y="727"/>
                    </a:lnTo>
                    <a:lnTo>
                      <a:pt x="500" y="722"/>
                    </a:lnTo>
                    <a:lnTo>
                      <a:pt x="578" y="697"/>
                    </a:lnTo>
                    <a:lnTo>
                      <a:pt x="608" y="675"/>
                    </a:lnTo>
                    <a:lnTo>
                      <a:pt x="625" y="654"/>
                    </a:lnTo>
                    <a:lnTo>
                      <a:pt x="652" y="649"/>
                    </a:lnTo>
                    <a:lnTo>
                      <a:pt x="652" y="675"/>
                    </a:lnTo>
                    <a:lnTo>
                      <a:pt x="670" y="700"/>
                    </a:lnTo>
                    <a:lnTo>
                      <a:pt x="684" y="727"/>
                    </a:lnTo>
                    <a:lnTo>
                      <a:pt x="674" y="749"/>
                    </a:lnTo>
                    <a:lnTo>
                      <a:pt x="640" y="764"/>
                    </a:lnTo>
                    <a:lnTo>
                      <a:pt x="608" y="774"/>
                    </a:lnTo>
                    <a:lnTo>
                      <a:pt x="586" y="796"/>
                    </a:lnTo>
                    <a:lnTo>
                      <a:pt x="485" y="826"/>
                    </a:lnTo>
                    <a:lnTo>
                      <a:pt x="411" y="852"/>
                    </a:lnTo>
                    <a:lnTo>
                      <a:pt x="383" y="867"/>
                    </a:lnTo>
                    <a:lnTo>
                      <a:pt x="405" y="885"/>
                    </a:lnTo>
                    <a:lnTo>
                      <a:pt x="448" y="874"/>
                    </a:lnTo>
                    <a:lnTo>
                      <a:pt x="537" y="839"/>
                    </a:lnTo>
                    <a:lnTo>
                      <a:pt x="596" y="823"/>
                    </a:lnTo>
                    <a:lnTo>
                      <a:pt x="611" y="848"/>
                    </a:lnTo>
                    <a:lnTo>
                      <a:pt x="625" y="891"/>
                    </a:lnTo>
                    <a:lnTo>
                      <a:pt x="652" y="928"/>
                    </a:lnTo>
                    <a:lnTo>
                      <a:pt x="655" y="957"/>
                    </a:lnTo>
                    <a:lnTo>
                      <a:pt x="652" y="984"/>
                    </a:lnTo>
                    <a:lnTo>
                      <a:pt x="623" y="994"/>
                    </a:lnTo>
                    <a:lnTo>
                      <a:pt x="571" y="1006"/>
                    </a:lnTo>
                    <a:lnTo>
                      <a:pt x="506" y="1036"/>
                    </a:lnTo>
                    <a:lnTo>
                      <a:pt x="410" y="1050"/>
                    </a:lnTo>
                    <a:lnTo>
                      <a:pt x="373" y="1068"/>
                    </a:lnTo>
                    <a:lnTo>
                      <a:pt x="398" y="1080"/>
                    </a:lnTo>
                    <a:lnTo>
                      <a:pt x="483" y="1068"/>
                    </a:lnTo>
                    <a:lnTo>
                      <a:pt x="541" y="1046"/>
                    </a:lnTo>
                    <a:lnTo>
                      <a:pt x="581" y="1031"/>
                    </a:lnTo>
                    <a:lnTo>
                      <a:pt x="615" y="1024"/>
                    </a:lnTo>
                    <a:lnTo>
                      <a:pt x="611" y="1050"/>
                    </a:lnTo>
                    <a:lnTo>
                      <a:pt x="625" y="1087"/>
                    </a:lnTo>
                    <a:lnTo>
                      <a:pt x="648" y="1109"/>
                    </a:lnTo>
                    <a:lnTo>
                      <a:pt x="652" y="1133"/>
                    </a:lnTo>
                    <a:lnTo>
                      <a:pt x="652" y="1155"/>
                    </a:lnTo>
                    <a:lnTo>
                      <a:pt x="623" y="1168"/>
                    </a:lnTo>
                    <a:lnTo>
                      <a:pt x="566" y="1170"/>
                    </a:lnTo>
                    <a:lnTo>
                      <a:pt x="528" y="1183"/>
                    </a:lnTo>
                    <a:lnTo>
                      <a:pt x="439" y="1213"/>
                    </a:lnTo>
                    <a:lnTo>
                      <a:pt x="390" y="1214"/>
                    </a:lnTo>
                    <a:lnTo>
                      <a:pt x="373" y="1236"/>
                    </a:lnTo>
                    <a:lnTo>
                      <a:pt x="395" y="1244"/>
                    </a:lnTo>
                    <a:lnTo>
                      <a:pt x="439" y="1235"/>
                    </a:lnTo>
                    <a:lnTo>
                      <a:pt x="506" y="1214"/>
                    </a:lnTo>
                    <a:lnTo>
                      <a:pt x="541" y="1200"/>
                    </a:lnTo>
                    <a:lnTo>
                      <a:pt x="589" y="1189"/>
                    </a:lnTo>
                    <a:lnTo>
                      <a:pt x="625" y="1192"/>
                    </a:lnTo>
                    <a:lnTo>
                      <a:pt x="637" y="1192"/>
                    </a:lnTo>
                    <a:lnTo>
                      <a:pt x="637" y="1226"/>
                    </a:lnTo>
                    <a:lnTo>
                      <a:pt x="648" y="1244"/>
                    </a:lnTo>
                    <a:lnTo>
                      <a:pt x="581" y="1259"/>
                    </a:lnTo>
                    <a:lnTo>
                      <a:pt x="522" y="1303"/>
                    </a:lnTo>
                    <a:lnTo>
                      <a:pt x="457" y="1325"/>
                    </a:lnTo>
                    <a:lnTo>
                      <a:pt x="411" y="1332"/>
                    </a:lnTo>
                    <a:lnTo>
                      <a:pt x="374" y="1352"/>
                    </a:lnTo>
                    <a:lnTo>
                      <a:pt x="390" y="1366"/>
                    </a:lnTo>
                    <a:lnTo>
                      <a:pt x="426" y="1354"/>
                    </a:lnTo>
                    <a:lnTo>
                      <a:pt x="469" y="1340"/>
                    </a:lnTo>
                    <a:lnTo>
                      <a:pt x="515" y="1332"/>
                    </a:lnTo>
                    <a:lnTo>
                      <a:pt x="556" y="1307"/>
                    </a:lnTo>
                    <a:lnTo>
                      <a:pt x="578" y="1285"/>
                    </a:lnTo>
                    <a:lnTo>
                      <a:pt x="608" y="1281"/>
                    </a:lnTo>
                    <a:lnTo>
                      <a:pt x="645" y="1281"/>
                    </a:lnTo>
                    <a:lnTo>
                      <a:pt x="655" y="1285"/>
                    </a:lnTo>
                    <a:lnTo>
                      <a:pt x="667" y="1310"/>
                    </a:lnTo>
                    <a:lnTo>
                      <a:pt x="674" y="1340"/>
                    </a:lnTo>
                    <a:lnTo>
                      <a:pt x="667" y="1366"/>
                    </a:lnTo>
                    <a:lnTo>
                      <a:pt x="652" y="1381"/>
                    </a:lnTo>
                    <a:lnTo>
                      <a:pt x="640" y="1418"/>
                    </a:lnTo>
                    <a:lnTo>
                      <a:pt x="652" y="1433"/>
                    </a:lnTo>
                    <a:lnTo>
                      <a:pt x="667" y="1448"/>
                    </a:lnTo>
                    <a:lnTo>
                      <a:pt x="667" y="1462"/>
                    </a:lnTo>
                    <a:lnTo>
                      <a:pt x="648" y="1464"/>
                    </a:lnTo>
                    <a:close/>
                  </a:path>
                </a:pathLst>
              </a:custGeom>
              <a:solidFill>
                <a:srgbClr val="000000"/>
              </a:solidFill>
              <a:ln w="9525">
                <a:noFill/>
                <a:round/>
                <a:headEnd/>
                <a:tailEnd/>
              </a:ln>
            </p:spPr>
            <p:txBody>
              <a:bodyPr/>
              <a:lstStyle/>
              <a:p>
                <a:pPr eaLnBrk="0" hangingPunct="0"/>
                <a:endParaRPr lang="en-US"/>
              </a:p>
            </p:txBody>
          </p:sp>
          <p:sp>
            <p:nvSpPr>
              <p:cNvPr id="16464" name="Freeform 128"/>
              <p:cNvSpPr>
                <a:spLocks/>
              </p:cNvSpPr>
              <p:nvPr/>
            </p:nvSpPr>
            <p:spPr bwMode="auto">
              <a:xfrm>
                <a:off x="1876" y="2381"/>
                <a:ext cx="110" cy="36"/>
              </a:xfrm>
              <a:custGeom>
                <a:avLst/>
                <a:gdLst>
                  <a:gd name="T0" fmla="*/ 0 w 220"/>
                  <a:gd name="T1" fmla="*/ 29 h 73"/>
                  <a:gd name="T2" fmla="*/ 44 w 220"/>
                  <a:gd name="T3" fmla="*/ 28 h 73"/>
                  <a:gd name="T4" fmla="*/ 61 w 220"/>
                  <a:gd name="T5" fmla="*/ 18 h 73"/>
                  <a:gd name="T6" fmla="*/ 76 w 220"/>
                  <a:gd name="T7" fmla="*/ 7 h 73"/>
                  <a:gd name="T8" fmla="*/ 103 w 220"/>
                  <a:gd name="T9" fmla="*/ 0 h 73"/>
                  <a:gd name="T10" fmla="*/ 110 w 220"/>
                  <a:gd name="T11" fmla="*/ 7 h 73"/>
                  <a:gd name="T12" fmla="*/ 99 w 220"/>
                  <a:gd name="T13" fmla="*/ 11 h 73"/>
                  <a:gd name="T14" fmla="*/ 80 w 220"/>
                  <a:gd name="T15" fmla="*/ 21 h 73"/>
                  <a:gd name="T16" fmla="*/ 69 w 220"/>
                  <a:gd name="T17" fmla="*/ 28 h 73"/>
                  <a:gd name="T18" fmla="*/ 52 w 220"/>
                  <a:gd name="T19" fmla="*/ 33 h 73"/>
                  <a:gd name="T20" fmla="*/ 24 w 220"/>
                  <a:gd name="T21" fmla="*/ 35 h 73"/>
                  <a:gd name="T22" fmla="*/ 2 w 220"/>
                  <a:gd name="T23" fmla="*/ 36 h 73"/>
                  <a:gd name="T24" fmla="*/ 0 w 220"/>
                  <a:gd name="T25" fmla="*/ 29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
                  <a:gd name="T40" fmla="*/ 0 h 73"/>
                  <a:gd name="T41" fmla="*/ 220 w 220"/>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 h="73">
                    <a:moveTo>
                      <a:pt x="0" y="59"/>
                    </a:moveTo>
                    <a:lnTo>
                      <a:pt x="88" y="56"/>
                    </a:lnTo>
                    <a:lnTo>
                      <a:pt x="122" y="37"/>
                    </a:lnTo>
                    <a:lnTo>
                      <a:pt x="151" y="15"/>
                    </a:lnTo>
                    <a:lnTo>
                      <a:pt x="205" y="0"/>
                    </a:lnTo>
                    <a:lnTo>
                      <a:pt x="220" y="15"/>
                    </a:lnTo>
                    <a:lnTo>
                      <a:pt x="197" y="22"/>
                    </a:lnTo>
                    <a:lnTo>
                      <a:pt x="159" y="42"/>
                    </a:lnTo>
                    <a:lnTo>
                      <a:pt x="138" y="56"/>
                    </a:lnTo>
                    <a:lnTo>
                      <a:pt x="103" y="66"/>
                    </a:lnTo>
                    <a:lnTo>
                      <a:pt x="48" y="71"/>
                    </a:lnTo>
                    <a:lnTo>
                      <a:pt x="4" y="73"/>
                    </a:lnTo>
                    <a:lnTo>
                      <a:pt x="0" y="59"/>
                    </a:lnTo>
                    <a:close/>
                  </a:path>
                </a:pathLst>
              </a:custGeom>
              <a:solidFill>
                <a:srgbClr val="000000"/>
              </a:solidFill>
              <a:ln w="9525">
                <a:noFill/>
                <a:round/>
                <a:headEnd/>
                <a:tailEnd/>
              </a:ln>
            </p:spPr>
            <p:txBody>
              <a:bodyPr/>
              <a:lstStyle/>
              <a:p>
                <a:pPr eaLnBrk="0" hangingPunct="0"/>
                <a:endParaRPr lang="en-US"/>
              </a:p>
            </p:txBody>
          </p:sp>
          <p:sp>
            <p:nvSpPr>
              <p:cNvPr id="16465" name="Freeform 129"/>
              <p:cNvSpPr>
                <a:spLocks/>
              </p:cNvSpPr>
              <p:nvPr/>
            </p:nvSpPr>
            <p:spPr bwMode="auto">
              <a:xfrm>
                <a:off x="1707" y="1590"/>
                <a:ext cx="320" cy="174"/>
              </a:xfrm>
              <a:custGeom>
                <a:avLst/>
                <a:gdLst>
                  <a:gd name="T0" fmla="*/ 10 w 640"/>
                  <a:gd name="T1" fmla="*/ 20 h 348"/>
                  <a:gd name="T2" fmla="*/ 48 w 640"/>
                  <a:gd name="T3" fmla="*/ 22 h 348"/>
                  <a:gd name="T4" fmla="*/ 88 w 640"/>
                  <a:gd name="T5" fmla="*/ 23 h 348"/>
                  <a:gd name="T6" fmla="*/ 114 w 640"/>
                  <a:gd name="T7" fmla="*/ 23 h 348"/>
                  <a:gd name="T8" fmla="*/ 135 w 640"/>
                  <a:gd name="T9" fmla="*/ 19 h 348"/>
                  <a:gd name="T10" fmla="*/ 168 w 640"/>
                  <a:gd name="T11" fmla="*/ 9 h 348"/>
                  <a:gd name="T12" fmla="*/ 184 w 640"/>
                  <a:gd name="T13" fmla="*/ 0 h 348"/>
                  <a:gd name="T14" fmla="*/ 205 w 640"/>
                  <a:gd name="T15" fmla="*/ 12 h 348"/>
                  <a:gd name="T16" fmla="*/ 241 w 640"/>
                  <a:gd name="T17" fmla="*/ 37 h 348"/>
                  <a:gd name="T18" fmla="*/ 267 w 640"/>
                  <a:gd name="T19" fmla="*/ 55 h 348"/>
                  <a:gd name="T20" fmla="*/ 300 w 640"/>
                  <a:gd name="T21" fmla="*/ 78 h 348"/>
                  <a:gd name="T22" fmla="*/ 320 w 640"/>
                  <a:gd name="T23" fmla="*/ 96 h 348"/>
                  <a:gd name="T24" fmla="*/ 302 w 640"/>
                  <a:gd name="T25" fmla="*/ 111 h 348"/>
                  <a:gd name="T26" fmla="*/ 283 w 640"/>
                  <a:gd name="T27" fmla="*/ 129 h 348"/>
                  <a:gd name="T28" fmla="*/ 253 w 640"/>
                  <a:gd name="T29" fmla="*/ 141 h 348"/>
                  <a:gd name="T30" fmla="*/ 223 w 640"/>
                  <a:gd name="T31" fmla="*/ 154 h 348"/>
                  <a:gd name="T32" fmla="*/ 195 w 640"/>
                  <a:gd name="T33" fmla="*/ 165 h 348"/>
                  <a:gd name="T34" fmla="*/ 169 w 640"/>
                  <a:gd name="T35" fmla="*/ 169 h 348"/>
                  <a:gd name="T36" fmla="*/ 142 w 640"/>
                  <a:gd name="T37" fmla="*/ 174 h 348"/>
                  <a:gd name="T38" fmla="*/ 108 w 640"/>
                  <a:gd name="T39" fmla="*/ 151 h 348"/>
                  <a:gd name="T40" fmla="*/ 83 w 640"/>
                  <a:gd name="T41" fmla="*/ 130 h 348"/>
                  <a:gd name="T42" fmla="*/ 54 w 640"/>
                  <a:gd name="T43" fmla="*/ 104 h 348"/>
                  <a:gd name="T44" fmla="*/ 29 w 640"/>
                  <a:gd name="T45" fmla="*/ 78 h 348"/>
                  <a:gd name="T46" fmla="*/ 11 w 640"/>
                  <a:gd name="T47" fmla="*/ 60 h 348"/>
                  <a:gd name="T48" fmla="*/ 0 w 640"/>
                  <a:gd name="T49" fmla="*/ 35 h 348"/>
                  <a:gd name="T50" fmla="*/ 10 w 640"/>
                  <a:gd name="T51" fmla="*/ 20 h 34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8"/>
                  <a:gd name="T80" fmla="*/ 640 w 640"/>
                  <a:gd name="T81" fmla="*/ 348 h 34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8">
                    <a:moveTo>
                      <a:pt x="19" y="40"/>
                    </a:moveTo>
                    <a:lnTo>
                      <a:pt x="96" y="44"/>
                    </a:lnTo>
                    <a:lnTo>
                      <a:pt x="176" y="47"/>
                    </a:lnTo>
                    <a:lnTo>
                      <a:pt x="228" y="47"/>
                    </a:lnTo>
                    <a:lnTo>
                      <a:pt x="269" y="37"/>
                    </a:lnTo>
                    <a:lnTo>
                      <a:pt x="336" y="18"/>
                    </a:lnTo>
                    <a:lnTo>
                      <a:pt x="368" y="0"/>
                    </a:lnTo>
                    <a:lnTo>
                      <a:pt x="411" y="25"/>
                    </a:lnTo>
                    <a:lnTo>
                      <a:pt x="483" y="74"/>
                    </a:lnTo>
                    <a:lnTo>
                      <a:pt x="534" y="110"/>
                    </a:lnTo>
                    <a:lnTo>
                      <a:pt x="600" y="156"/>
                    </a:lnTo>
                    <a:lnTo>
                      <a:pt x="640" y="192"/>
                    </a:lnTo>
                    <a:lnTo>
                      <a:pt x="603" y="223"/>
                    </a:lnTo>
                    <a:lnTo>
                      <a:pt x="566" y="257"/>
                    </a:lnTo>
                    <a:lnTo>
                      <a:pt x="507" y="282"/>
                    </a:lnTo>
                    <a:lnTo>
                      <a:pt x="446" y="308"/>
                    </a:lnTo>
                    <a:lnTo>
                      <a:pt x="390" y="330"/>
                    </a:lnTo>
                    <a:lnTo>
                      <a:pt x="338" y="338"/>
                    </a:lnTo>
                    <a:lnTo>
                      <a:pt x="284" y="348"/>
                    </a:lnTo>
                    <a:lnTo>
                      <a:pt x="217" y="301"/>
                    </a:lnTo>
                    <a:lnTo>
                      <a:pt x="167" y="260"/>
                    </a:lnTo>
                    <a:lnTo>
                      <a:pt x="108" y="208"/>
                    </a:lnTo>
                    <a:lnTo>
                      <a:pt x="59" y="156"/>
                    </a:lnTo>
                    <a:lnTo>
                      <a:pt x="22" y="121"/>
                    </a:lnTo>
                    <a:lnTo>
                      <a:pt x="0" y="69"/>
                    </a:lnTo>
                    <a:lnTo>
                      <a:pt x="19" y="40"/>
                    </a:lnTo>
                    <a:close/>
                  </a:path>
                </a:pathLst>
              </a:custGeom>
              <a:solidFill>
                <a:srgbClr val="F8F8F8"/>
              </a:solidFill>
              <a:ln w="9525">
                <a:noFill/>
                <a:round/>
                <a:headEnd/>
                <a:tailEnd/>
              </a:ln>
            </p:spPr>
            <p:txBody>
              <a:bodyPr/>
              <a:lstStyle/>
              <a:p>
                <a:pPr eaLnBrk="0" hangingPunct="0"/>
                <a:endParaRPr lang="en-US"/>
              </a:p>
            </p:txBody>
          </p:sp>
          <p:sp>
            <p:nvSpPr>
              <p:cNvPr id="16466" name="Freeform 130"/>
              <p:cNvSpPr>
                <a:spLocks/>
              </p:cNvSpPr>
              <p:nvPr/>
            </p:nvSpPr>
            <p:spPr bwMode="auto">
              <a:xfrm>
                <a:off x="1699" y="1585"/>
                <a:ext cx="345" cy="202"/>
              </a:xfrm>
              <a:custGeom>
                <a:avLst/>
                <a:gdLst>
                  <a:gd name="T0" fmla="*/ 169 w 691"/>
                  <a:gd name="T1" fmla="*/ 173 h 405"/>
                  <a:gd name="T2" fmla="*/ 224 w 691"/>
                  <a:gd name="T3" fmla="*/ 158 h 405"/>
                  <a:gd name="T4" fmla="*/ 268 w 691"/>
                  <a:gd name="T5" fmla="*/ 139 h 405"/>
                  <a:gd name="T6" fmla="*/ 299 w 691"/>
                  <a:gd name="T7" fmla="*/ 116 h 405"/>
                  <a:gd name="T8" fmla="*/ 312 w 691"/>
                  <a:gd name="T9" fmla="*/ 103 h 405"/>
                  <a:gd name="T10" fmla="*/ 267 w 691"/>
                  <a:gd name="T11" fmla="*/ 61 h 405"/>
                  <a:gd name="T12" fmla="*/ 230 w 691"/>
                  <a:gd name="T13" fmla="*/ 39 h 405"/>
                  <a:gd name="T14" fmla="*/ 194 w 691"/>
                  <a:gd name="T15" fmla="*/ 17 h 405"/>
                  <a:gd name="T16" fmla="*/ 187 w 691"/>
                  <a:gd name="T17" fmla="*/ 17 h 405"/>
                  <a:gd name="T18" fmla="*/ 165 w 691"/>
                  <a:gd name="T19" fmla="*/ 25 h 405"/>
                  <a:gd name="T20" fmla="*/ 135 w 691"/>
                  <a:gd name="T21" fmla="*/ 33 h 405"/>
                  <a:gd name="T22" fmla="*/ 83 w 691"/>
                  <a:gd name="T23" fmla="*/ 37 h 405"/>
                  <a:gd name="T24" fmla="*/ 31 w 691"/>
                  <a:gd name="T25" fmla="*/ 35 h 405"/>
                  <a:gd name="T26" fmla="*/ 18 w 691"/>
                  <a:gd name="T27" fmla="*/ 37 h 405"/>
                  <a:gd name="T28" fmla="*/ 18 w 691"/>
                  <a:gd name="T29" fmla="*/ 46 h 405"/>
                  <a:gd name="T30" fmla="*/ 29 w 691"/>
                  <a:gd name="T31" fmla="*/ 61 h 405"/>
                  <a:gd name="T32" fmla="*/ 50 w 691"/>
                  <a:gd name="T33" fmla="*/ 88 h 405"/>
                  <a:gd name="T34" fmla="*/ 77 w 691"/>
                  <a:gd name="T35" fmla="*/ 110 h 405"/>
                  <a:gd name="T36" fmla="*/ 110 w 691"/>
                  <a:gd name="T37" fmla="*/ 142 h 405"/>
                  <a:gd name="T38" fmla="*/ 141 w 691"/>
                  <a:gd name="T39" fmla="*/ 165 h 405"/>
                  <a:gd name="T40" fmla="*/ 161 w 691"/>
                  <a:gd name="T41" fmla="*/ 179 h 405"/>
                  <a:gd name="T42" fmla="*/ 167 w 691"/>
                  <a:gd name="T43" fmla="*/ 193 h 405"/>
                  <a:gd name="T44" fmla="*/ 160 w 691"/>
                  <a:gd name="T45" fmla="*/ 202 h 405"/>
                  <a:gd name="T46" fmla="*/ 149 w 691"/>
                  <a:gd name="T47" fmla="*/ 197 h 405"/>
                  <a:gd name="T48" fmla="*/ 117 w 691"/>
                  <a:gd name="T49" fmla="*/ 168 h 405"/>
                  <a:gd name="T50" fmla="*/ 77 w 691"/>
                  <a:gd name="T51" fmla="*/ 135 h 405"/>
                  <a:gd name="T52" fmla="*/ 47 w 691"/>
                  <a:gd name="T53" fmla="*/ 110 h 405"/>
                  <a:gd name="T54" fmla="*/ 28 w 691"/>
                  <a:gd name="T55" fmla="*/ 88 h 405"/>
                  <a:gd name="T56" fmla="*/ 11 w 691"/>
                  <a:gd name="T57" fmla="*/ 65 h 405"/>
                  <a:gd name="T58" fmla="*/ 3 w 691"/>
                  <a:gd name="T59" fmla="*/ 50 h 405"/>
                  <a:gd name="T60" fmla="*/ 0 w 691"/>
                  <a:gd name="T61" fmla="*/ 33 h 405"/>
                  <a:gd name="T62" fmla="*/ 5 w 691"/>
                  <a:gd name="T63" fmla="*/ 22 h 405"/>
                  <a:gd name="T64" fmla="*/ 17 w 691"/>
                  <a:gd name="T65" fmla="*/ 17 h 405"/>
                  <a:gd name="T66" fmla="*/ 39 w 691"/>
                  <a:gd name="T67" fmla="*/ 18 h 405"/>
                  <a:gd name="T68" fmla="*/ 81 w 691"/>
                  <a:gd name="T69" fmla="*/ 25 h 405"/>
                  <a:gd name="T70" fmla="*/ 116 w 691"/>
                  <a:gd name="T71" fmla="*/ 25 h 405"/>
                  <a:gd name="T72" fmla="*/ 141 w 691"/>
                  <a:gd name="T73" fmla="*/ 17 h 405"/>
                  <a:gd name="T74" fmla="*/ 171 w 691"/>
                  <a:gd name="T75" fmla="*/ 11 h 405"/>
                  <a:gd name="T76" fmla="*/ 183 w 691"/>
                  <a:gd name="T77" fmla="*/ 0 h 405"/>
                  <a:gd name="T78" fmla="*/ 197 w 691"/>
                  <a:gd name="T79" fmla="*/ 0 h 405"/>
                  <a:gd name="T80" fmla="*/ 228 w 691"/>
                  <a:gd name="T81" fmla="*/ 18 h 405"/>
                  <a:gd name="T82" fmla="*/ 260 w 691"/>
                  <a:gd name="T83" fmla="*/ 44 h 405"/>
                  <a:gd name="T84" fmla="*/ 296 w 691"/>
                  <a:gd name="T85" fmla="*/ 66 h 405"/>
                  <a:gd name="T86" fmla="*/ 316 w 691"/>
                  <a:gd name="T87" fmla="*/ 81 h 405"/>
                  <a:gd name="T88" fmla="*/ 336 w 691"/>
                  <a:gd name="T89" fmla="*/ 94 h 405"/>
                  <a:gd name="T90" fmla="*/ 345 w 691"/>
                  <a:gd name="T91" fmla="*/ 99 h 405"/>
                  <a:gd name="T92" fmla="*/ 340 w 691"/>
                  <a:gd name="T93" fmla="*/ 109 h 405"/>
                  <a:gd name="T94" fmla="*/ 325 w 691"/>
                  <a:gd name="T95" fmla="*/ 118 h 405"/>
                  <a:gd name="T96" fmla="*/ 308 w 691"/>
                  <a:gd name="T97" fmla="*/ 133 h 405"/>
                  <a:gd name="T98" fmla="*/ 292 w 691"/>
                  <a:gd name="T99" fmla="*/ 139 h 405"/>
                  <a:gd name="T100" fmla="*/ 263 w 691"/>
                  <a:gd name="T101" fmla="*/ 151 h 405"/>
                  <a:gd name="T102" fmla="*/ 242 w 691"/>
                  <a:gd name="T103" fmla="*/ 161 h 405"/>
                  <a:gd name="T104" fmla="*/ 219 w 691"/>
                  <a:gd name="T105" fmla="*/ 175 h 405"/>
                  <a:gd name="T106" fmla="*/ 194 w 691"/>
                  <a:gd name="T107" fmla="*/ 179 h 405"/>
                  <a:gd name="T108" fmla="*/ 175 w 691"/>
                  <a:gd name="T109" fmla="*/ 180 h 405"/>
                  <a:gd name="T110" fmla="*/ 169 w 691"/>
                  <a:gd name="T111" fmla="*/ 173 h 4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1"/>
                  <a:gd name="T169" fmla="*/ 0 h 405"/>
                  <a:gd name="T170" fmla="*/ 691 w 691"/>
                  <a:gd name="T171" fmla="*/ 405 h 40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1" h="405">
                    <a:moveTo>
                      <a:pt x="338" y="346"/>
                    </a:moveTo>
                    <a:lnTo>
                      <a:pt x="448" y="316"/>
                    </a:lnTo>
                    <a:lnTo>
                      <a:pt x="536" y="278"/>
                    </a:lnTo>
                    <a:lnTo>
                      <a:pt x="599" y="233"/>
                    </a:lnTo>
                    <a:lnTo>
                      <a:pt x="624" y="207"/>
                    </a:lnTo>
                    <a:lnTo>
                      <a:pt x="534" y="123"/>
                    </a:lnTo>
                    <a:lnTo>
                      <a:pt x="460" y="78"/>
                    </a:lnTo>
                    <a:lnTo>
                      <a:pt x="389" y="35"/>
                    </a:lnTo>
                    <a:lnTo>
                      <a:pt x="374" y="35"/>
                    </a:lnTo>
                    <a:lnTo>
                      <a:pt x="330" y="50"/>
                    </a:lnTo>
                    <a:lnTo>
                      <a:pt x="271" y="66"/>
                    </a:lnTo>
                    <a:lnTo>
                      <a:pt x="166" y="74"/>
                    </a:lnTo>
                    <a:lnTo>
                      <a:pt x="63" y="71"/>
                    </a:lnTo>
                    <a:lnTo>
                      <a:pt x="36" y="74"/>
                    </a:lnTo>
                    <a:lnTo>
                      <a:pt x="36" y="93"/>
                    </a:lnTo>
                    <a:lnTo>
                      <a:pt x="58" y="123"/>
                    </a:lnTo>
                    <a:lnTo>
                      <a:pt x="100" y="177"/>
                    </a:lnTo>
                    <a:lnTo>
                      <a:pt x="154" y="220"/>
                    </a:lnTo>
                    <a:lnTo>
                      <a:pt x="221" y="285"/>
                    </a:lnTo>
                    <a:lnTo>
                      <a:pt x="283" y="331"/>
                    </a:lnTo>
                    <a:lnTo>
                      <a:pt x="323" y="359"/>
                    </a:lnTo>
                    <a:lnTo>
                      <a:pt x="335" y="387"/>
                    </a:lnTo>
                    <a:lnTo>
                      <a:pt x="320" y="405"/>
                    </a:lnTo>
                    <a:lnTo>
                      <a:pt x="298" y="395"/>
                    </a:lnTo>
                    <a:lnTo>
                      <a:pt x="234" y="337"/>
                    </a:lnTo>
                    <a:lnTo>
                      <a:pt x="154" y="270"/>
                    </a:lnTo>
                    <a:lnTo>
                      <a:pt x="95" y="220"/>
                    </a:lnTo>
                    <a:lnTo>
                      <a:pt x="56" y="177"/>
                    </a:lnTo>
                    <a:lnTo>
                      <a:pt x="22" y="130"/>
                    </a:lnTo>
                    <a:lnTo>
                      <a:pt x="7" y="100"/>
                    </a:lnTo>
                    <a:lnTo>
                      <a:pt x="0" y="66"/>
                    </a:lnTo>
                    <a:lnTo>
                      <a:pt x="10" y="44"/>
                    </a:lnTo>
                    <a:lnTo>
                      <a:pt x="35" y="35"/>
                    </a:lnTo>
                    <a:lnTo>
                      <a:pt x="78" y="37"/>
                    </a:lnTo>
                    <a:lnTo>
                      <a:pt x="162" y="50"/>
                    </a:lnTo>
                    <a:lnTo>
                      <a:pt x="233" y="50"/>
                    </a:lnTo>
                    <a:lnTo>
                      <a:pt x="283" y="35"/>
                    </a:lnTo>
                    <a:lnTo>
                      <a:pt x="342" y="22"/>
                    </a:lnTo>
                    <a:lnTo>
                      <a:pt x="367" y="0"/>
                    </a:lnTo>
                    <a:lnTo>
                      <a:pt x="394" y="0"/>
                    </a:lnTo>
                    <a:lnTo>
                      <a:pt x="456" y="37"/>
                    </a:lnTo>
                    <a:lnTo>
                      <a:pt x="521" y="88"/>
                    </a:lnTo>
                    <a:lnTo>
                      <a:pt x="592" y="133"/>
                    </a:lnTo>
                    <a:lnTo>
                      <a:pt x="632" y="162"/>
                    </a:lnTo>
                    <a:lnTo>
                      <a:pt x="673" y="189"/>
                    </a:lnTo>
                    <a:lnTo>
                      <a:pt x="691" y="199"/>
                    </a:lnTo>
                    <a:lnTo>
                      <a:pt x="680" y="219"/>
                    </a:lnTo>
                    <a:lnTo>
                      <a:pt x="651" y="236"/>
                    </a:lnTo>
                    <a:lnTo>
                      <a:pt x="617" y="266"/>
                    </a:lnTo>
                    <a:lnTo>
                      <a:pt x="584" y="278"/>
                    </a:lnTo>
                    <a:lnTo>
                      <a:pt x="527" y="303"/>
                    </a:lnTo>
                    <a:lnTo>
                      <a:pt x="484" y="322"/>
                    </a:lnTo>
                    <a:lnTo>
                      <a:pt x="438" y="350"/>
                    </a:lnTo>
                    <a:lnTo>
                      <a:pt x="389" y="359"/>
                    </a:lnTo>
                    <a:lnTo>
                      <a:pt x="350" y="361"/>
                    </a:lnTo>
                    <a:lnTo>
                      <a:pt x="338" y="346"/>
                    </a:lnTo>
                    <a:close/>
                  </a:path>
                </a:pathLst>
              </a:custGeom>
              <a:solidFill>
                <a:srgbClr val="000000"/>
              </a:solidFill>
              <a:ln w="9525">
                <a:noFill/>
                <a:round/>
                <a:headEnd/>
                <a:tailEnd/>
              </a:ln>
            </p:spPr>
            <p:txBody>
              <a:bodyPr/>
              <a:lstStyle/>
              <a:p>
                <a:pPr eaLnBrk="0" hangingPunct="0"/>
                <a:endParaRPr lang="en-US"/>
              </a:p>
            </p:txBody>
          </p:sp>
          <p:sp>
            <p:nvSpPr>
              <p:cNvPr id="16467" name="Freeform 131"/>
              <p:cNvSpPr>
                <a:spLocks/>
              </p:cNvSpPr>
              <p:nvPr/>
            </p:nvSpPr>
            <p:spPr bwMode="auto">
              <a:xfrm>
                <a:off x="1895" y="1738"/>
                <a:ext cx="109" cy="70"/>
              </a:xfrm>
              <a:custGeom>
                <a:avLst/>
                <a:gdLst>
                  <a:gd name="T0" fmla="*/ 92 w 219"/>
                  <a:gd name="T1" fmla="*/ 8 h 139"/>
                  <a:gd name="T2" fmla="*/ 69 w 219"/>
                  <a:gd name="T3" fmla="*/ 27 h 139"/>
                  <a:gd name="T4" fmla="*/ 48 w 219"/>
                  <a:gd name="T5" fmla="*/ 44 h 139"/>
                  <a:gd name="T6" fmla="*/ 17 w 219"/>
                  <a:gd name="T7" fmla="*/ 55 h 139"/>
                  <a:gd name="T8" fmla="*/ 0 w 219"/>
                  <a:gd name="T9" fmla="*/ 60 h 139"/>
                  <a:gd name="T10" fmla="*/ 14 w 219"/>
                  <a:gd name="T11" fmla="*/ 70 h 139"/>
                  <a:gd name="T12" fmla="*/ 36 w 219"/>
                  <a:gd name="T13" fmla="*/ 66 h 139"/>
                  <a:gd name="T14" fmla="*/ 70 w 219"/>
                  <a:gd name="T15" fmla="*/ 44 h 139"/>
                  <a:gd name="T16" fmla="*/ 109 w 219"/>
                  <a:gd name="T17" fmla="*/ 0 h 139"/>
                  <a:gd name="T18" fmla="*/ 92 w 219"/>
                  <a:gd name="T19" fmla="*/ 8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139"/>
                  <a:gd name="T32" fmla="*/ 219 w 219"/>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13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w="9525">
                <a:noFill/>
                <a:round/>
                <a:headEnd/>
                <a:tailEnd/>
              </a:ln>
            </p:spPr>
            <p:txBody>
              <a:bodyPr/>
              <a:lstStyle/>
              <a:p>
                <a:pPr eaLnBrk="0" hangingPunct="0"/>
                <a:endParaRPr lang="en-US"/>
              </a:p>
            </p:txBody>
          </p:sp>
        </p:grpSp>
        <p:grpSp>
          <p:nvGrpSpPr>
            <p:cNvPr id="16433" name="Group 132"/>
            <p:cNvGrpSpPr>
              <a:grpSpLocks/>
            </p:cNvGrpSpPr>
            <p:nvPr/>
          </p:nvGrpSpPr>
          <p:grpSpPr bwMode="auto">
            <a:xfrm>
              <a:off x="841" y="1779"/>
              <a:ext cx="403" cy="911"/>
              <a:chOff x="841" y="1779"/>
              <a:chExt cx="403" cy="911"/>
            </a:xfrm>
          </p:grpSpPr>
          <p:sp>
            <p:nvSpPr>
              <p:cNvPr id="16434" name="Freeform 133"/>
              <p:cNvSpPr>
                <a:spLocks/>
              </p:cNvSpPr>
              <p:nvPr/>
            </p:nvSpPr>
            <p:spPr bwMode="auto">
              <a:xfrm>
                <a:off x="849" y="1819"/>
                <a:ext cx="212" cy="859"/>
              </a:xfrm>
              <a:custGeom>
                <a:avLst/>
                <a:gdLst>
                  <a:gd name="T0" fmla="*/ 209 w 424"/>
                  <a:gd name="T1" fmla="*/ 155 h 1717"/>
                  <a:gd name="T2" fmla="*/ 212 w 424"/>
                  <a:gd name="T3" fmla="*/ 186 h 1717"/>
                  <a:gd name="T4" fmla="*/ 212 w 424"/>
                  <a:gd name="T5" fmla="*/ 357 h 1717"/>
                  <a:gd name="T6" fmla="*/ 197 w 424"/>
                  <a:gd name="T7" fmla="*/ 585 h 1717"/>
                  <a:gd name="T8" fmla="*/ 199 w 424"/>
                  <a:gd name="T9" fmla="*/ 730 h 1717"/>
                  <a:gd name="T10" fmla="*/ 206 w 424"/>
                  <a:gd name="T11" fmla="*/ 831 h 1717"/>
                  <a:gd name="T12" fmla="*/ 199 w 424"/>
                  <a:gd name="T13" fmla="*/ 859 h 1717"/>
                  <a:gd name="T14" fmla="*/ 186 w 424"/>
                  <a:gd name="T15" fmla="*/ 853 h 1717"/>
                  <a:gd name="T16" fmla="*/ 114 w 424"/>
                  <a:gd name="T17" fmla="*/ 797 h 1717"/>
                  <a:gd name="T18" fmla="*/ 96 w 424"/>
                  <a:gd name="T19" fmla="*/ 787 h 1717"/>
                  <a:gd name="T20" fmla="*/ 85 w 424"/>
                  <a:gd name="T21" fmla="*/ 771 h 1717"/>
                  <a:gd name="T22" fmla="*/ 67 w 424"/>
                  <a:gd name="T23" fmla="*/ 750 h 1717"/>
                  <a:gd name="T24" fmla="*/ 42 w 424"/>
                  <a:gd name="T25" fmla="*/ 728 h 1717"/>
                  <a:gd name="T26" fmla="*/ 29 w 424"/>
                  <a:gd name="T27" fmla="*/ 698 h 1717"/>
                  <a:gd name="T28" fmla="*/ 0 w 424"/>
                  <a:gd name="T29" fmla="*/ 673 h 1717"/>
                  <a:gd name="T30" fmla="*/ 0 w 424"/>
                  <a:gd name="T31" fmla="*/ 658 h 1717"/>
                  <a:gd name="T32" fmla="*/ 16 w 424"/>
                  <a:gd name="T33" fmla="*/ 638 h 1717"/>
                  <a:gd name="T34" fmla="*/ 22 w 424"/>
                  <a:gd name="T35" fmla="*/ 613 h 1717"/>
                  <a:gd name="T36" fmla="*/ 19 w 424"/>
                  <a:gd name="T37" fmla="*/ 599 h 1717"/>
                  <a:gd name="T38" fmla="*/ 11 w 424"/>
                  <a:gd name="T39" fmla="*/ 577 h 1717"/>
                  <a:gd name="T40" fmla="*/ 9 w 424"/>
                  <a:gd name="T41" fmla="*/ 562 h 1717"/>
                  <a:gd name="T42" fmla="*/ 20 w 424"/>
                  <a:gd name="T43" fmla="*/ 537 h 1717"/>
                  <a:gd name="T44" fmla="*/ 20 w 424"/>
                  <a:gd name="T45" fmla="*/ 521 h 1717"/>
                  <a:gd name="T46" fmla="*/ 7 w 424"/>
                  <a:gd name="T47" fmla="*/ 488 h 1717"/>
                  <a:gd name="T48" fmla="*/ 7 w 424"/>
                  <a:gd name="T49" fmla="*/ 469 h 1717"/>
                  <a:gd name="T50" fmla="*/ 14 w 424"/>
                  <a:gd name="T51" fmla="*/ 455 h 1717"/>
                  <a:gd name="T52" fmla="*/ 27 w 424"/>
                  <a:gd name="T53" fmla="*/ 438 h 1717"/>
                  <a:gd name="T54" fmla="*/ 26 w 424"/>
                  <a:gd name="T55" fmla="*/ 408 h 1717"/>
                  <a:gd name="T56" fmla="*/ 19 w 424"/>
                  <a:gd name="T57" fmla="*/ 385 h 1717"/>
                  <a:gd name="T58" fmla="*/ 26 w 424"/>
                  <a:gd name="T59" fmla="*/ 357 h 1717"/>
                  <a:gd name="T60" fmla="*/ 33 w 424"/>
                  <a:gd name="T61" fmla="*/ 350 h 1717"/>
                  <a:gd name="T62" fmla="*/ 27 w 424"/>
                  <a:gd name="T63" fmla="*/ 324 h 1717"/>
                  <a:gd name="T64" fmla="*/ 11 w 424"/>
                  <a:gd name="T65" fmla="*/ 296 h 1717"/>
                  <a:gd name="T66" fmla="*/ 7 w 424"/>
                  <a:gd name="T67" fmla="*/ 279 h 1717"/>
                  <a:gd name="T68" fmla="*/ 11 w 424"/>
                  <a:gd name="T69" fmla="*/ 262 h 1717"/>
                  <a:gd name="T70" fmla="*/ 31 w 424"/>
                  <a:gd name="T71" fmla="*/ 246 h 1717"/>
                  <a:gd name="T72" fmla="*/ 29 w 424"/>
                  <a:gd name="T73" fmla="*/ 234 h 1717"/>
                  <a:gd name="T74" fmla="*/ 9 w 424"/>
                  <a:gd name="T75" fmla="*/ 195 h 1717"/>
                  <a:gd name="T76" fmla="*/ 2 w 424"/>
                  <a:gd name="T77" fmla="*/ 164 h 1717"/>
                  <a:gd name="T78" fmla="*/ 7 w 424"/>
                  <a:gd name="T79" fmla="*/ 147 h 1717"/>
                  <a:gd name="T80" fmla="*/ 27 w 424"/>
                  <a:gd name="T81" fmla="*/ 132 h 1717"/>
                  <a:gd name="T82" fmla="*/ 22 w 424"/>
                  <a:gd name="T83" fmla="*/ 118 h 1717"/>
                  <a:gd name="T84" fmla="*/ 9 w 424"/>
                  <a:gd name="T85" fmla="*/ 102 h 1717"/>
                  <a:gd name="T86" fmla="*/ 9 w 424"/>
                  <a:gd name="T87" fmla="*/ 85 h 1717"/>
                  <a:gd name="T88" fmla="*/ 31 w 424"/>
                  <a:gd name="T89" fmla="*/ 74 h 1717"/>
                  <a:gd name="T90" fmla="*/ 41 w 424"/>
                  <a:gd name="T91" fmla="*/ 61 h 1717"/>
                  <a:gd name="T92" fmla="*/ 22 w 424"/>
                  <a:gd name="T93" fmla="*/ 36 h 1717"/>
                  <a:gd name="T94" fmla="*/ 22 w 424"/>
                  <a:gd name="T95" fmla="*/ 22 h 1717"/>
                  <a:gd name="T96" fmla="*/ 44 w 424"/>
                  <a:gd name="T97" fmla="*/ 14 h 1717"/>
                  <a:gd name="T98" fmla="*/ 46 w 424"/>
                  <a:gd name="T99" fmla="*/ 0 h 1717"/>
                  <a:gd name="T100" fmla="*/ 70 w 424"/>
                  <a:gd name="T101" fmla="*/ 36 h 1717"/>
                  <a:gd name="T102" fmla="*/ 100 w 424"/>
                  <a:gd name="T103" fmla="*/ 73 h 1717"/>
                  <a:gd name="T104" fmla="*/ 136 w 424"/>
                  <a:gd name="T105" fmla="*/ 102 h 1717"/>
                  <a:gd name="T106" fmla="*/ 166 w 424"/>
                  <a:gd name="T107" fmla="*/ 125 h 1717"/>
                  <a:gd name="T108" fmla="*/ 197 w 424"/>
                  <a:gd name="T109" fmla="*/ 144 h 1717"/>
                  <a:gd name="T110" fmla="*/ 209 w 424"/>
                  <a:gd name="T111" fmla="*/ 155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3"/>
                    </a:lnTo>
                    <a:lnTo>
                      <a:pt x="394" y="1169"/>
                    </a:lnTo>
                    <a:lnTo>
                      <a:pt x="397" y="1460"/>
                    </a:lnTo>
                    <a:lnTo>
                      <a:pt x="412" y="1661"/>
                    </a:lnTo>
                    <a:lnTo>
                      <a:pt x="397" y="1717"/>
                    </a:lnTo>
                    <a:lnTo>
                      <a:pt x="372" y="1705"/>
                    </a:lnTo>
                    <a:lnTo>
                      <a:pt x="229" y="1594"/>
                    </a:lnTo>
                    <a:lnTo>
                      <a:pt x="192" y="1573"/>
                    </a:lnTo>
                    <a:lnTo>
                      <a:pt x="170" y="1541"/>
                    </a:lnTo>
                    <a:lnTo>
                      <a:pt x="133" y="1499"/>
                    </a:lnTo>
                    <a:lnTo>
                      <a:pt x="84" y="1455"/>
                    </a:lnTo>
                    <a:lnTo>
                      <a:pt x="59" y="1396"/>
                    </a:lnTo>
                    <a:lnTo>
                      <a:pt x="0" y="1346"/>
                    </a:lnTo>
                    <a:lnTo>
                      <a:pt x="0" y="1315"/>
                    </a:lnTo>
                    <a:lnTo>
                      <a:pt x="32" y="1276"/>
                    </a:lnTo>
                    <a:lnTo>
                      <a:pt x="44" y="1225"/>
                    </a:lnTo>
                    <a:lnTo>
                      <a:pt x="37" y="1198"/>
                    </a:lnTo>
                    <a:lnTo>
                      <a:pt x="22" y="1154"/>
                    </a:lnTo>
                    <a:lnTo>
                      <a:pt x="17" y="1123"/>
                    </a:lnTo>
                    <a:lnTo>
                      <a:pt x="40" y="1074"/>
                    </a:lnTo>
                    <a:lnTo>
                      <a:pt x="40" y="1041"/>
                    </a:lnTo>
                    <a:lnTo>
                      <a:pt x="15" y="975"/>
                    </a:lnTo>
                    <a:lnTo>
                      <a:pt x="15" y="938"/>
                    </a:lnTo>
                    <a:lnTo>
                      <a:pt x="29" y="909"/>
                    </a:lnTo>
                    <a:lnTo>
                      <a:pt x="54" y="875"/>
                    </a:lnTo>
                    <a:lnTo>
                      <a:pt x="52" y="816"/>
                    </a:lnTo>
                    <a:lnTo>
                      <a:pt x="37" y="769"/>
                    </a:lnTo>
                    <a:lnTo>
                      <a:pt x="52" y="713"/>
                    </a:lnTo>
                    <a:lnTo>
                      <a:pt x="66" y="699"/>
                    </a:lnTo>
                    <a:lnTo>
                      <a:pt x="54" y="647"/>
                    </a:lnTo>
                    <a:lnTo>
                      <a:pt x="22" y="592"/>
                    </a:lnTo>
                    <a:lnTo>
                      <a:pt x="15" y="557"/>
                    </a:lnTo>
                    <a:lnTo>
                      <a:pt x="22" y="523"/>
                    </a:lnTo>
                    <a:lnTo>
                      <a:pt x="62" y="492"/>
                    </a:lnTo>
                    <a:lnTo>
                      <a:pt x="59" y="468"/>
                    </a:lnTo>
                    <a:lnTo>
                      <a:pt x="17" y="390"/>
                    </a:lnTo>
                    <a:lnTo>
                      <a:pt x="3" y="328"/>
                    </a:lnTo>
                    <a:lnTo>
                      <a:pt x="15" y="294"/>
                    </a:lnTo>
                    <a:lnTo>
                      <a:pt x="54" y="263"/>
                    </a:lnTo>
                    <a:lnTo>
                      <a:pt x="44" y="235"/>
                    </a:lnTo>
                    <a:lnTo>
                      <a:pt x="17" y="204"/>
                    </a:lnTo>
                    <a:lnTo>
                      <a:pt x="17" y="170"/>
                    </a:lnTo>
                    <a:lnTo>
                      <a:pt x="62" y="147"/>
                    </a:lnTo>
                    <a:lnTo>
                      <a:pt x="81" y="122"/>
                    </a:lnTo>
                    <a:lnTo>
                      <a:pt x="44" y="71"/>
                    </a:lnTo>
                    <a:lnTo>
                      <a:pt x="44" y="44"/>
                    </a:lnTo>
                    <a:lnTo>
                      <a:pt x="88" y="28"/>
                    </a:lnTo>
                    <a:lnTo>
                      <a:pt x="91" y="0"/>
                    </a:lnTo>
                    <a:lnTo>
                      <a:pt x="140" y="71"/>
                    </a:lnTo>
                    <a:lnTo>
                      <a:pt x="199" y="145"/>
                    </a:lnTo>
                    <a:lnTo>
                      <a:pt x="272" y="204"/>
                    </a:lnTo>
                    <a:lnTo>
                      <a:pt x="331" y="250"/>
                    </a:lnTo>
                    <a:lnTo>
                      <a:pt x="394" y="287"/>
                    </a:lnTo>
                    <a:lnTo>
                      <a:pt x="417" y="309"/>
                    </a:lnTo>
                    <a:close/>
                  </a:path>
                </a:pathLst>
              </a:custGeom>
              <a:solidFill>
                <a:srgbClr val="DDDDDD"/>
              </a:solidFill>
              <a:ln w="9525">
                <a:noFill/>
                <a:round/>
                <a:headEnd/>
                <a:tailEnd/>
              </a:ln>
            </p:spPr>
            <p:txBody>
              <a:bodyPr/>
              <a:lstStyle/>
              <a:p>
                <a:pPr eaLnBrk="0" hangingPunct="0"/>
                <a:endParaRPr lang="en-US"/>
              </a:p>
            </p:txBody>
          </p:sp>
          <p:sp>
            <p:nvSpPr>
              <p:cNvPr id="16435" name="Freeform 134"/>
              <p:cNvSpPr>
                <a:spLocks/>
              </p:cNvSpPr>
              <p:nvPr/>
            </p:nvSpPr>
            <p:spPr bwMode="auto">
              <a:xfrm>
                <a:off x="841" y="1832"/>
                <a:ext cx="61" cy="654"/>
              </a:xfrm>
              <a:custGeom>
                <a:avLst/>
                <a:gdLst>
                  <a:gd name="T0" fmla="*/ 41 w 122"/>
                  <a:gd name="T1" fmla="*/ 22 h 1309"/>
                  <a:gd name="T2" fmla="*/ 61 w 122"/>
                  <a:gd name="T3" fmla="*/ 45 h 1309"/>
                  <a:gd name="T4" fmla="*/ 49 w 122"/>
                  <a:gd name="T5" fmla="*/ 63 h 1309"/>
                  <a:gd name="T6" fmla="*/ 23 w 122"/>
                  <a:gd name="T7" fmla="*/ 76 h 1309"/>
                  <a:gd name="T8" fmla="*/ 33 w 122"/>
                  <a:gd name="T9" fmla="*/ 95 h 1309"/>
                  <a:gd name="T10" fmla="*/ 45 w 122"/>
                  <a:gd name="T11" fmla="*/ 118 h 1309"/>
                  <a:gd name="T12" fmla="*/ 30 w 122"/>
                  <a:gd name="T13" fmla="*/ 133 h 1309"/>
                  <a:gd name="T14" fmla="*/ 18 w 122"/>
                  <a:gd name="T15" fmla="*/ 152 h 1309"/>
                  <a:gd name="T16" fmla="*/ 30 w 122"/>
                  <a:gd name="T17" fmla="*/ 184 h 1309"/>
                  <a:gd name="T18" fmla="*/ 45 w 122"/>
                  <a:gd name="T19" fmla="*/ 214 h 1309"/>
                  <a:gd name="T20" fmla="*/ 41 w 122"/>
                  <a:gd name="T21" fmla="*/ 240 h 1309"/>
                  <a:gd name="T22" fmla="*/ 23 w 122"/>
                  <a:gd name="T23" fmla="*/ 262 h 1309"/>
                  <a:gd name="T24" fmla="*/ 44 w 122"/>
                  <a:gd name="T25" fmla="*/ 308 h 1309"/>
                  <a:gd name="T26" fmla="*/ 52 w 122"/>
                  <a:gd name="T27" fmla="*/ 338 h 1309"/>
                  <a:gd name="T28" fmla="*/ 37 w 122"/>
                  <a:gd name="T29" fmla="*/ 359 h 1309"/>
                  <a:gd name="T30" fmla="*/ 40 w 122"/>
                  <a:gd name="T31" fmla="*/ 393 h 1309"/>
                  <a:gd name="T32" fmla="*/ 51 w 122"/>
                  <a:gd name="T33" fmla="*/ 426 h 1309"/>
                  <a:gd name="T34" fmla="*/ 38 w 122"/>
                  <a:gd name="T35" fmla="*/ 444 h 1309"/>
                  <a:gd name="T36" fmla="*/ 20 w 122"/>
                  <a:gd name="T37" fmla="*/ 466 h 1309"/>
                  <a:gd name="T38" fmla="*/ 38 w 122"/>
                  <a:gd name="T39" fmla="*/ 506 h 1309"/>
                  <a:gd name="T40" fmla="*/ 45 w 122"/>
                  <a:gd name="T41" fmla="*/ 534 h 1309"/>
                  <a:gd name="T42" fmla="*/ 29 w 122"/>
                  <a:gd name="T43" fmla="*/ 540 h 1309"/>
                  <a:gd name="T44" fmla="*/ 33 w 122"/>
                  <a:gd name="T45" fmla="*/ 584 h 1309"/>
                  <a:gd name="T46" fmla="*/ 41 w 122"/>
                  <a:gd name="T47" fmla="*/ 607 h 1309"/>
                  <a:gd name="T48" fmla="*/ 29 w 122"/>
                  <a:gd name="T49" fmla="*/ 633 h 1309"/>
                  <a:gd name="T50" fmla="*/ 1 w 122"/>
                  <a:gd name="T51" fmla="*/ 647 h 1309"/>
                  <a:gd name="T52" fmla="*/ 22 w 122"/>
                  <a:gd name="T53" fmla="*/ 602 h 1309"/>
                  <a:gd name="T54" fmla="*/ 12 w 122"/>
                  <a:gd name="T55" fmla="*/ 565 h 1309"/>
                  <a:gd name="T56" fmla="*/ 15 w 122"/>
                  <a:gd name="T57" fmla="*/ 534 h 1309"/>
                  <a:gd name="T58" fmla="*/ 23 w 122"/>
                  <a:gd name="T59" fmla="*/ 518 h 1309"/>
                  <a:gd name="T60" fmla="*/ 5 w 122"/>
                  <a:gd name="T61" fmla="*/ 478 h 1309"/>
                  <a:gd name="T62" fmla="*/ 5 w 122"/>
                  <a:gd name="T63" fmla="*/ 438 h 1309"/>
                  <a:gd name="T64" fmla="*/ 27 w 122"/>
                  <a:gd name="T65" fmla="*/ 420 h 1309"/>
                  <a:gd name="T66" fmla="*/ 22 w 122"/>
                  <a:gd name="T67" fmla="*/ 390 h 1309"/>
                  <a:gd name="T68" fmla="*/ 16 w 122"/>
                  <a:gd name="T69" fmla="*/ 356 h 1309"/>
                  <a:gd name="T70" fmla="*/ 33 w 122"/>
                  <a:gd name="T71" fmla="*/ 334 h 1309"/>
                  <a:gd name="T72" fmla="*/ 26 w 122"/>
                  <a:gd name="T73" fmla="*/ 310 h 1309"/>
                  <a:gd name="T74" fmla="*/ 5 w 122"/>
                  <a:gd name="T75" fmla="*/ 271 h 1309"/>
                  <a:gd name="T76" fmla="*/ 9 w 122"/>
                  <a:gd name="T77" fmla="*/ 246 h 1309"/>
                  <a:gd name="T78" fmla="*/ 27 w 122"/>
                  <a:gd name="T79" fmla="*/ 225 h 1309"/>
                  <a:gd name="T80" fmla="*/ 7 w 122"/>
                  <a:gd name="T81" fmla="*/ 176 h 1309"/>
                  <a:gd name="T82" fmla="*/ 0 w 122"/>
                  <a:gd name="T83" fmla="*/ 148 h 1309"/>
                  <a:gd name="T84" fmla="*/ 16 w 122"/>
                  <a:gd name="T85" fmla="*/ 126 h 1309"/>
                  <a:gd name="T86" fmla="*/ 23 w 122"/>
                  <a:gd name="T87" fmla="*/ 111 h 1309"/>
                  <a:gd name="T88" fmla="*/ 5 w 122"/>
                  <a:gd name="T89" fmla="*/ 88 h 1309"/>
                  <a:gd name="T90" fmla="*/ 12 w 122"/>
                  <a:gd name="T91" fmla="*/ 66 h 1309"/>
                  <a:gd name="T92" fmla="*/ 33 w 122"/>
                  <a:gd name="T93" fmla="*/ 51 h 1309"/>
                  <a:gd name="T94" fmla="*/ 34 w 122"/>
                  <a:gd name="T95" fmla="*/ 34 h 1309"/>
                  <a:gd name="T96" fmla="*/ 23 w 122"/>
                  <a:gd name="T97" fmla="*/ 12 h 1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2"/>
                  <a:gd name="T148" fmla="*/ 0 h 1309"/>
                  <a:gd name="T149" fmla="*/ 122 w 122"/>
                  <a:gd name="T150" fmla="*/ 1309 h 13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2" h="1309">
                    <a:moveTo>
                      <a:pt x="60" y="0"/>
                    </a:moveTo>
                    <a:lnTo>
                      <a:pt x="82" y="44"/>
                    </a:lnTo>
                    <a:lnTo>
                      <a:pt x="101" y="73"/>
                    </a:lnTo>
                    <a:lnTo>
                      <a:pt x="122" y="91"/>
                    </a:lnTo>
                    <a:lnTo>
                      <a:pt x="116" y="112"/>
                    </a:lnTo>
                    <a:lnTo>
                      <a:pt x="97" y="127"/>
                    </a:lnTo>
                    <a:lnTo>
                      <a:pt x="67" y="134"/>
                    </a:lnTo>
                    <a:lnTo>
                      <a:pt x="45" y="153"/>
                    </a:lnTo>
                    <a:lnTo>
                      <a:pt x="51" y="177"/>
                    </a:lnTo>
                    <a:lnTo>
                      <a:pt x="66" y="190"/>
                    </a:lnTo>
                    <a:lnTo>
                      <a:pt x="89" y="220"/>
                    </a:lnTo>
                    <a:lnTo>
                      <a:pt x="89" y="237"/>
                    </a:lnTo>
                    <a:lnTo>
                      <a:pt x="82" y="252"/>
                    </a:lnTo>
                    <a:lnTo>
                      <a:pt x="60" y="267"/>
                    </a:lnTo>
                    <a:lnTo>
                      <a:pt x="39" y="282"/>
                    </a:lnTo>
                    <a:lnTo>
                      <a:pt x="36" y="304"/>
                    </a:lnTo>
                    <a:lnTo>
                      <a:pt x="44" y="326"/>
                    </a:lnTo>
                    <a:lnTo>
                      <a:pt x="60" y="369"/>
                    </a:lnTo>
                    <a:lnTo>
                      <a:pt x="75" y="404"/>
                    </a:lnTo>
                    <a:lnTo>
                      <a:pt x="89" y="428"/>
                    </a:lnTo>
                    <a:lnTo>
                      <a:pt x="89" y="456"/>
                    </a:lnTo>
                    <a:lnTo>
                      <a:pt x="82" y="480"/>
                    </a:lnTo>
                    <a:lnTo>
                      <a:pt x="60" y="502"/>
                    </a:lnTo>
                    <a:lnTo>
                      <a:pt x="45" y="524"/>
                    </a:lnTo>
                    <a:lnTo>
                      <a:pt x="51" y="561"/>
                    </a:lnTo>
                    <a:lnTo>
                      <a:pt x="88" y="617"/>
                    </a:lnTo>
                    <a:lnTo>
                      <a:pt x="101" y="647"/>
                    </a:lnTo>
                    <a:lnTo>
                      <a:pt x="104" y="676"/>
                    </a:lnTo>
                    <a:lnTo>
                      <a:pt x="89" y="698"/>
                    </a:lnTo>
                    <a:lnTo>
                      <a:pt x="73" y="719"/>
                    </a:lnTo>
                    <a:lnTo>
                      <a:pt x="67" y="749"/>
                    </a:lnTo>
                    <a:lnTo>
                      <a:pt x="80" y="786"/>
                    </a:lnTo>
                    <a:lnTo>
                      <a:pt x="95" y="825"/>
                    </a:lnTo>
                    <a:lnTo>
                      <a:pt x="101" y="852"/>
                    </a:lnTo>
                    <a:lnTo>
                      <a:pt x="95" y="870"/>
                    </a:lnTo>
                    <a:lnTo>
                      <a:pt x="75" y="889"/>
                    </a:lnTo>
                    <a:lnTo>
                      <a:pt x="51" y="911"/>
                    </a:lnTo>
                    <a:lnTo>
                      <a:pt x="39" y="933"/>
                    </a:lnTo>
                    <a:lnTo>
                      <a:pt x="51" y="972"/>
                    </a:lnTo>
                    <a:lnTo>
                      <a:pt x="75" y="1013"/>
                    </a:lnTo>
                    <a:lnTo>
                      <a:pt x="88" y="1043"/>
                    </a:lnTo>
                    <a:lnTo>
                      <a:pt x="89" y="1068"/>
                    </a:lnTo>
                    <a:lnTo>
                      <a:pt x="82" y="1080"/>
                    </a:lnTo>
                    <a:lnTo>
                      <a:pt x="58" y="1080"/>
                    </a:lnTo>
                    <a:lnTo>
                      <a:pt x="51" y="1134"/>
                    </a:lnTo>
                    <a:lnTo>
                      <a:pt x="66" y="1168"/>
                    </a:lnTo>
                    <a:lnTo>
                      <a:pt x="80" y="1192"/>
                    </a:lnTo>
                    <a:lnTo>
                      <a:pt x="82" y="1214"/>
                    </a:lnTo>
                    <a:lnTo>
                      <a:pt x="82" y="1235"/>
                    </a:lnTo>
                    <a:lnTo>
                      <a:pt x="58" y="1266"/>
                    </a:lnTo>
                    <a:lnTo>
                      <a:pt x="24" y="1309"/>
                    </a:lnTo>
                    <a:lnTo>
                      <a:pt x="2" y="1294"/>
                    </a:lnTo>
                    <a:lnTo>
                      <a:pt x="10" y="1259"/>
                    </a:lnTo>
                    <a:lnTo>
                      <a:pt x="44" y="1205"/>
                    </a:lnTo>
                    <a:lnTo>
                      <a:pt x="39" y="1171"/>
                    </a:lnTo>
                    <a:lnTo>
                      <a:pt x="24" y="1131"/>
                    </a:lnTo>
                    <a:lnTo>
                      <a:pt x="14" y="1097"/>
                    </a:lnTo>
                    <a:lnTo>
                      <a:pt x="29" y="1068"/>
                    </a:lnTo>
                    <a:lnTo>
                      <a:pt x="44" y="1058"/>
                    </a:lnTo>
                    <a:lnTo>
                      <a:pt x="45" y="1037"/>
                    </a:lnTo>
                    <a:lnTo>
                      <a:pt x="29" y="994"/>
                    </a:lnTo>
                    <a:lnTo>
                      <a:pt x="10" y="957"/>
                    </a:lnTo>
                    <a:lnTo>
                      <a:pt x="0" y="920"/>
                    </a:lnTo>
                    <a:lnTo>
                      <a:pt x="10" y="877"/>
                    </a:lnTo>
                    <a:lnTo>
                      <a:pt x="44" y="860"/>
                    </a:lnTo>
                    <a:lnTo>
                      <a:pt x="54" y="840"/>
                    </a:lnTo>
                    <a:lnTo>
                      <a:pt x="51" y="811"/>
                    </a:lnTo>
                    <a:lnTo>
                      <a:pt x="44" y="781"/>
                    </a:lnTo>
                    <a:lnTo>
                      <a:pt x="32" y="743"/>
                    </a:lnTo>
                    <a:lnTo>
                      <a:pt x="32" y="713"/>
                    </a:lnTo>
                    <a:lnTo>
                      <a:pt x="45" y="693"/>
                    </a:lnTo>
                    <a:lnTo>
                      <a:pt x="66" y="669"/>
                    </a:lnTo>
                    <a:lnTo>
                      <a:pt x="66" y="654"/>
                    </a:lnTo>
                    <a:lnTo>
                      <a:pt x="51" y="620"/>
                    </a:lnTo>
                    <a:lnTo>
                      <a:pt x="22" y="576"/>
                    </a:lnTo>
                    <a:lnTo>
                      <a:pt x="10" y="543"/>
                    </a:lnTo>
                    <a:lnTo>
                      <a:pt x="10" y="517"/>
                    </a:lnTo>
                    <a:lnTo>
                      <a:pt x="17" y="492"/>
                    </a:lnTo>
                    <a:lnTo>
                      <a:pt x="36" y="472"/>
                    </a:lnTo>
                    <a:lnTo>
                      <a:pt x="54" y="450"/>
                    </a:lnTo>
                    <a:lnTo>
                      <a:pt x="54" y="434"/>
                    </a:lnTo>
                    <a:lnTo>
                      <a:pt x="14" y="353"/>
                    </a:lnTo>
                    <a:lnTo>
                      <a:pt x="7" y="323"/>
                    </a:lnTo>
                    <a:lnTo>
                      <a:pt x="0" y="296"/>
                    </a:lnTo>
                    <a:lnTo>
                      <a:pt x="14" y="271"/>
                    </a:lnTo>
                    <a:lnTo>
                      <a:pt x="32" y="252"/>
                    </a:lnTo>
                    <a:lnTo>
                      <a:pt x="45" y="237"/>
                    </a:lnTo>
                    <a:lnTo>
                      <a:pt x="45" y="223"/>
                    </a:lnTo>
                    <a:lnTo>
                      <a:pt x="32" y="200"/>
                    </a:lnTo>
                    <a:lnTo>
                      <a:pt x="10" y="177"/>
                    </a:lnTo>
                    <a:lnTo>
                      <a:pt x="10" y="153"/>
                    </a:lnTo>
                    <a:lnTo>
                      <a:pt x="24" y="132"/>
                    </a:lnTo>
                    <a:lnTo>
                      <a:pt x="45" y="112"/>
                    </a:lnTo>
                    <a:lnTo>
                      <a:pt x="66" y="103"/>
                    </a:lnTo>
                    <a:lnTo>
                      <a:pt x="75" y="88"/>
                    </a:lnTo>
                    <a:lnTo>
                      <a:pt x="67" y="69"/>
                    </a:lnTo>
                    <a:lnTo>
                      <a:pt x="54" y="47"/>
                    </a:lnTo>
                    <a:lnTo>
                      <a:pt x="45" y="24"/>
                    </a:lnTo>
                    <a:lnTo>
                      <a:pt x="60" y="0"/>
                    </a:lnTo>
                    <a:close/>
                  </a:path>
                </a:pathLst>
              </a:custGeom>
              <a:solidFill>
                <a:srgbClr val="000000"/>
              </a:solidFill>
              <a:ln w="9525">
                <a:noFill/>
                <a:round/>
                <a:headEnd/>
                <a:tailEnd/>
              </a:ln>
            </p:spPr>
            <p:txBody>
              <a:bodyPr/>
              <a:lstStyle/>
              <a:p>
                <a:pPr eaLnBrk="0" hangingPunct="0"/>
                <a:endParaRPr lang="en-US"/>
              </a:p>
            </p:txBody>
          </p:sp>
          <p:sp>
            <p:nvSpPr>
              <p:cNvPr id="16436" name="Freeform 135"/>
              <p:cNvSpPr>
                <a:spLocks/>
              </p:cNvSpPr>
              <p:nvPr/>
            </p:nvSpPr>
            <p:spPr bwMode="auto">
              <a:xfrm>
                <a:off x="1006" y="1991"/>
                <a:ext cx="58" cy="529"/>
              </a:xfrm>
              <a:custGeom>
                <a:avLst/>
                <a:gdLst>
                  <a:gd name="T0" fmla="*/ 52 w 116"/>
                  <a:gd name="T1" fmla="*/ 14 h 1058"/>
                  <a:gd name="T2" fmla="*/ 55 w 116"/>
                  <a:gd name="T3" fmla="*/ 51 h 1058"/>
                  <a:gd name="T4" fmla="*/ 30 w 116"/>
                  <a:gd name="T5" fmla="*/ 66 h 1058"/>
                  <a:gd name="T6" fmla="*/ 38 w 116"/>
                  <a:gd name="T7" fmla="*/ 106 h 1058"/>
                  <a:gd name="T8" fmla="*/ 49 w 116"/>
                  <a:gd name="T9" fmla="*/ 145 h 1058"/>
                  <a:gd name="T10" fmla="*/ 34 w 116"/>
                  <a:gd name="T11" fmla="*/ 165 h 1058"/>
                  <a:gd name="T12" fmla="*/ 38 w 116"/>
                  <a:gd name="T13" fmla="*/ 198 h 1058"/>
                  <a:gd name="T14" fmla="*/ 49 w 116"/>
                  <a:gd name="T15" fmla="*/ 233 h 1058"/>
                  <a:gd name="T16" fmla="*/ 41 w 116"/>
                  <a:gd name="T17" fmla="*/ 260 h 1058"/>
                  <a:gd name="T18" fmla="*/ 29 w 116"/>
                  <a:gd name="T19" fmla="*/ 283 h 1058"/>
                  <a:gd name="T20" fmla="*/ 45 w 116"/>
                  <a:gd name="T21" fmla="*/ 329 h 1058"/>
                  <a:gd name="T22" fmla="*/ 49 w 116"/>
                  <a:gd name="T23" fmla="*/ 360 h 1058"/>
                  <a:gd name="T24" fmla="*/ 21 w 116"/>
                  <a:gd name="T25" fmla="*/ 382 h 1058"/>
                  <a:gd name="T26" fmla="*/ 29 w 116"/>
                  <a:gd name="T27" fmla="*/ 428 h 1058"/>
                  <a:gd name="T28" fmla="*/ 36 w 116"/>
                  <a:gd name="T29" fmla="*/ 469 h 1058"/>
                  <a:gd name="T30" fmla="*/ 21 w 116"/>
                  <a:gd name="T31" fmla="*/ 492 h 1058"/>
                  <a:gd name="T32" fmla="*/ 14 w 116"/>
                  <a:gd name="T33" fmla="*/ 524 h 1058"/>
                  <a:gd name="T34" fmla="*/ 6 w 116"/>
                  <a:gd name="T35" fmla="*/ 510 h 1058"/>
                  <a:gd name="T36" fmla="*/ 21 w 116"/>
                  <a:gd name="T37" fmla="*/ 473 h 1058"/>
                  <a:gd name="T38" fmla="*/ 14 w 116"/>
                  <a:gd name="T39" fmla="*/ 419 h 1058"/>
                  <a:gd name="T40" fmla="*/ 10 w 116"/>
                  <a:gd name="T41" fmla="*/ 378 h 1058"/>
                  <a:gd name="T42" fmla="*/ 30 w 116"/>
                  <a:gd name="T43" fmla="*/ 351 h 1058"/>
                  <a:gd name="T44" fmla="*/ 14 w 116"/>
                  <a:gd name="T45" fmla="*/ 312 h 1058"/>
                  <a:gd name="T46" fmla="*/ 10 w 116"/>
                  <a:gd name="T47" fmla="*/ 275 h 1058"/>
                  <a:gd name="T48" fmla="*/ 25 w 116"/>
                  <a:gd name="T49" fmla="*/ 246 h 1058"/>
                  <a:gd name="T50" fmla="*/ 32 w 116"/>
                  <a:gd name="T51" fmla="*/ 224 h 1058"/>
                  <a:gd name="T52" fmla="*/ 18 w 116"/>
                  <a:gd name="T53" fmla="*/ 187 h 1058"/>
                  <a:gd name="T54" fmla="*/ 21 w 116"/>
                  <a:gd name="T55" fmla="*/ 156 h 1058"/>
                  <a:gd name="T56" fmla="*/ 30 w 116"/>
                  <a:gd name="T57" fmla="*/ 134 h 1058"/>
                  <a:gd name="T58" fmla="*/ 19 w 116"/>
                  <a:gd name="T59" fmla="*/ 102 h 1058"/>
                  <a:gd name="T60" fmla="*/ 15 w 116"/>
                  <a:gd name="T61" fmla="*/ 65 h 1058"/>
                  <a:gd name="T62" fmla="*/ 32 w 116"/>
                  <a:gd name="T63" fmla="*/ 40 h 1058"/>
                  <a:gd name="T64" fmla="*/ 34 w 116"/>
                  <a:gd name="T65" fmla="*/ 17 h 1058"/>
                  <a:gd name="T66" fmla="*/ 45 w 116"/>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1058"/>
                  <a:gd name="T104" fmla="*/ 116 w 116"/>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1058">
                    <a:moveTo>
                      <a:pt x="90" y="0"/>
                    </a:moveTo>
                    <a:lnTo>
                      <a:pt x="104" y="29"/>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4"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w="9525">
                <a:noFill/>
                <a:round/>
                <a:headEnd/>
                <a:tailEnd/>
              </a:ln>
            </p:spPr>
            <p:txBody>
              <a:bodyPr/>
              <a:lstStyle/>
              <a:p>
                <a:pPr eaLnBrk="0" hangingPunct="0"/>
                <a:endParaRPr lang="en-US"/>
              </a:p>
            </p:txBody>
          </p:sp>
          <p:sp>
            <p:nvSpPr>
              <p:cNvPr id="16437" name="Freeform 136"/>
              <p:cNvSpPr>
                <a:spLocks/>
              </p:cNvSpPr>
              <p:nvPr/>
            </p:nvSpPr>
            <p:spPr bwMode="auto">
              <a:xfrm>
                <a:off x="914" y="1927"/>
                <a:ext cx="133" cy="114"/>
              </a:xfrm>
              <a:custGeom>
                <a:avLst/>
                <a:gdLst>
                  <a:gd name="T0" fmla="*/ 133 w 265"/>
                  <a:gd name="T1" fmla="*/ 92 h 229"/>
                  <a:gd name="T2" fmla="*/ 92 w 265"/>
                  <a:gd name="T3" fmla="*/ 59 h 229"/>
                  <a:gd name="T4" fmla="*/ 59 w 265"/>
                  <a:gd name="T5" fmla="*/ 29 h 229"/>
                  <a:gd name="T6" fmla="*/ 28 w 265"/>
                  <a:gd name="T7" fmla="*/ 0 h 229"/>
                  <a:gd name="T8" fmla="*/ 0 w 265"/>
                  <a:gd name="T9" fmla="*/ 0 h 229"/>
                  <a:gd name="T10" fmla="*/ 66 w 265"/>
                  <a:gd name="T11" fmla="*/ 48 h 229"/>
                  <a:gd name="T12" fmla="*/ 98 w 265"/>
                  <a:gd name="T13" fmla="*/ 78 h 229"/>
                  <a:gd name="T14" fmla="*/ 125 w 265"/>
                  <a:gd name="T15" fmla="*/ 114 h 229"/>
                  <a:gd name="T16" fmla="*/ 133 w 265"/>
                  <a:gd name="T17" fmla="*/ 92 h 2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
                  <a:gd name="T28" fmla="*/ 0 h 229"/>
                  <a:gd name="T29" fmla="*/ 265 w 265"/>
                  <a:gd name="T30" fmla="*/ 229 h 2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 h="229">
                    <a:moveTo>
                      <a:pt x="265" y="185"/>
                    </a:moveTo>
                    <a:lnTo>
                      <a:pt x="184" y="119"/>
                    </a:lnTo>
                    <a:lnTo>
                      <a:pt x="117" y="59"/>
                    </a:lnTo>
                    <a:lnTo>
                      <a:pt x="56" y="0"/>
                    </a:lnTo>
                    <a:lnTo>
                      <a:pt x="0" y="0"/>
                    </a:lnTo>
                    <a:lnTo>
                      <a:pt x="132" y="96"/>
                    </a:lnTo>
                    <a:lnTo>
                      <a:pt x="196" y="156"/>
                    </a:lnTo>
                    <a:lnTo>
                      <a:pt x="250" y="229"/>
                    </a:lnTo>
                    <a:lnTo>
                      <a:pt x="265" y="185"/>
                    </a:lnTo>
                    <a:close/>
                  </a:path>
                </a:pathLst>
              </a:custGeom>
              <a:solidFill>
                <a:srgbClr val="000000"/>
              </a:solidFill>
              <a:ln w="9525">
                <a:noFill/>
                <a:round/>
                <a:headEnd/>
                <a:tailEnd/>
              </a:ln>
            </p:spPr>
            <p:txBody>
              <a:bodyPr/>
              <a:lstStyle/>
              <a:p>
                <a:pPr eaLnBrk="0" hangingPunct="0"/>
                <a:endParaRPr lang="en-US"/>
              </a:p>
            </p:txBody>
          </p:sp>
          <p:sp>
            <p:nvSpPr>
              <p:cNvPr id="16438" name="Freeform 137"/>
              <p:cNvSpPr>
                <a:spLocks/>
              </p:cNvSpPr>
              <p:nvPr/>
            </p:nvSpPr>
            <p:spPr bwMode="auto">
              <a:xfrm>
                <a:off x="913" y="1993"/>
                <a:ext cx="114" cy="93"/>
              </a:xfrm>
              <a:custGeom>
                <a:avLst/>
                <a:gdLst>
                  <a:gd name="T0" fmla="*/ 114 w 228"/>
                  <a:gd name="T1" fmla="*/ 58 h 186"/>
                  <a:gd name="T2" fmla="*/ 85 w 228"/>
                  <a:gd name="T3" fmla="*/ 48 h 186"/>
                  <a:gd name="T4" fmla="*/ 63 w 228"/>
                  <a:gd name="T5" fmla="*/ 29 h 186"/>
                  <a:gd name="T6" fmla="*/ 23 w 228"/>
                  <a:gd name="T7" fmla="*/ 0 h 186"/>
                  <a:gd name="T8" fmla="*/ 0 w 228"/>
                  <a:gd name="T9" fmla="*/ 0 h 186"/>
                  <a:gd name="T10" fmla="*/ 52 w 228"/>
                  <a:gd name="T11" fmla="*/ 29 h 186"/>
                  <a:gd name="T12" fmla="*/ 72 w 228"/>
                  <a:gd name="T13" fmla="*/ 49 h 186"/>
                  <a:gd name="T14" fmla="*/ 114 w 228"/>
                  <a:gd name="T15" fmla="*/ 93 h 186"/>
                  <a:gd name="T16" fmla="*/ 112 w 228"/>
                  <a:gd name="T17" fmla="*/ 67 h 186"/>
                  <a:gd name="T18" fmla="*/ 114 w 228"/>
                  <a:gd name="T19" fmla="*/ 58 h 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6"/>
                  <a:gd name="T32" fmla="*/ 228 w 228"/>
                  <a:gd name="T33" fmla="*/ 186 h 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6">
                    <a:moveTo>
                      <a:pt x="228" y="117"/>
                    </a:moveTo>
                    <a:lnTo>
                      <a:pt x="169" y="96"/>
                    </a:lnTo>
                    <a:lnTo>
                      <a:pt x="126" y="59"/>
                    </a:lnTo>
                    <a:lnTo>
                      <a:pt x="45" y="0"/>
                    </a:lnTo>
                    <a:lnTo>
                      <a:pt x="0" y="0"/>
                    </a:lnTo>
                    <a:lnTo>
                      <a:pt x="104" y="59"/>
                    </a:lnTo>
                    <a:lnTo>
                      <a:pt x="143" y="98"/>
                    </a:lnTo>
                    <a:lnTo>
                      <a:pt x="228" y="186"/>
                    </a:lnTo>
                    <a:lnTo>
                      <a:pt x="224" y="133"/>
                    </a:lnTo>
                    <a:lnTo>
                      <a:pt x="228" y="117"/>
                    </a:lnTo>
                    <a:close/>
                  </a:path>
                </a:pathLst>
              </a:custGeom>
              <a:solidFill>
                <a:srgbClr val="000000"/>
              </a:solidFill>
              <a:ln w="9525">
                <a:noFill/>
                <a:round/>
                <a:headEnd/>
                <a:tailEnd/>
              </a:ln>
            </p:spPr>
            <p:txBody>
              <a:bodyPr/>
              <a:lstStyle/>
              <a:p>
                <a:pPr eaLnBrk="0" hangingPunct="0"/>
                <a:endParaRPr lang="en-US"/>
              </a:p>
            </p:txBody>
          </p:sp>
          <p:sp>
            <p:nvSpPr>
              <p:cNvPr id="16439" name="Freeform 138"/>
              <p:cNvSpPr>
                <a:spLocks/>
              </p:cNvSpPr>
              <p:nvPr/>
            </p:nvSpPr>
            <p:spPr bwMode="auto">
              <a:xfrm>
                <a:off x="896" y="2048"/>
                <a:ext cx="135" cy="144"/>
              </a:xfrm>
              <a:custGeom>
                <a:avLst/>
                <a:gdLst>
                  <a:gd name="T0" fmla="*/ 132 w 269"/>
                  <a:gd name="T1" fmla="*/ 108 h 289"/>
                  <a:gd name="T2" fmla="*/ 95 w 269"/>
                  <a:gd name="T3" fmla="*/ 75 h 289"/>
                  <a:gd name="T4" fmla="*/ 81 w 269"/>
                  <a:gd name="T5" fmla="*/ 53 h 289"/>
                  <a:gd name="T6" fmla="*/ 51 w 269"/>
                  <a:gd name="T7" fmla="*/ 31 h 289"/>
                  <a:gd name="T8" fmla="*/ 25 w 269"/>
                  <a:gd name="T9" fmla="*/ 12 h 289"/>
                  <a:gd name="T10" fmla="*/ 7 w 269"/>
                  <a:gd name="T11" fmla="*/ 0 h 289"/>
                  <a:gd name="T12" fmla="*/ 0 w 269"/>
                  <a:gd name="T13" fmla="*/ 0 h 289"/>
                  <a:gd name="T14" fmla="*/ 0 w 269"/>
                  <a:gd name="T15" fmla="*/ 12 h 289"/>
                  <a:gd name="T16" fmla="*/ 22 w 269"/>
                  <a:gd name="T17" fmla="*/ 26 h 289"/>
                  <a:gd name="T18" fmla="*/ 62 w 269"/>
                  <a:gd name="T19" fmla="*/ 52 h 289"/>
                  <a:gd name="T20" fmla="*/ 92 w 269"/>
                  <a:gd name="T21" fmla="*/ 81 h 289"/>
                  <a:gd name="T22" fmla="*/ 112 w 269"/>
                  <a:gd name="T23" fmla="*/ 114 h 289"/>
                  <a:gd name="T24" fmla="*/ 135 w 269"/>
                  <a:gd name="T25" fmla="*/ 144 h 289"/>
                  <a:gd name="T26" fmla="*/ 132 w 269"/>
                  <a:gd name="T27" fmla="*/ 108 h 2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9"/>
                  <a:gd name="T43" fmla="*/ 0 h 289"/>
                  <a:gd name="T44" fmla="*/ 269 w 269"/>
                  <a:gd name="T45" fmla="*/ 289 h 28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9" h="289">
                    <a:moveTo>
                      <a:pt x="264" y="216"/>
                    </a:moveTo>
                    <a:lnTo>
                      <a:pt x="190" y="151"/>
                    </a:lnTo>
                    <a:lnTo>
                      <a:pt x="161" y="106"/>
                    </a:lnTo>
                    <a:lnTo>
                      <a:pt x="102" y="62"/>
                    </a:lnTo>
                    <a:lnTo>
                      <a:pt x="50" y="24"/>
                    </a:lnTo>
                    <a:lnTo>
                      <a:pt x="13" y="0"/>
                    </a:lnTo>
                    <a:lnTo>
                      <a:pt x="0" y="0"/>
                    </a:lnTo>
                    <a:lnTo>
                      <a:pt x="0" y="24"/>
                    </a:lnTo>
                    <a:lnTo>
                      <a:pt x="43" y="52"/>
                    </a:lnTo>
                    <a:lnTo>
                      <a:pt x="124" y="104"/>
                    </a:lnTo>
                    <a:lnTo>
                      <a:pt x="183" y="163"/>
                    </a:lnTo>
                    <a:lnTo>
                      <a:pt x="224" y="229"/>
                    </a:lnTo>
                    <a:lnTo>
                      <a:pt x="269" y="289"/>
                    </a:lnTo>
                    <a:lnTo>
                      <a:pt x="264" y="216"/>
                    </a:lnTo>
                    <a:close/>
                  </a:path>
                </a:pathLst>
              </a:custGeom>
              <a:solidFill>
                <a:srgbClr val="000000"/>
              </a:solidFill>
              <a:ln w="9525">
                <a:noFill/>
                <a:round/>
                <a:headEnd/>
                <a:tailEnd/>
              </a:ln>
            </p:spPr>
            <p:txBody>
              <a:bodyPr/>
              <a:lstStyle/>
              <a:p>
                <a:pPr eaLnBrk="0" hangingPunct="0"/>
                <a:endParaRPr lang="en-US"/>
              </a:p>
            </p:txBody>
          </p:sp>
          <p:sp>
            <p:nvSpPr>
              <p:cNvPr id="16440" name="Freeform 139"/>
              <p:cNvSpPr>
                <a:spLocks/>
              </p:cNvSpPr>
              <p:nvPr/>
            </p:nvSpPr>
            <p:spPr bwMode="auto">
              <a:xfrm>
                <a:off x="910" y="2167"/>
                <a:ext cx="104" cy="85"/>
              </a:xfrm>
              <a:custGeom>
                <a:avLst/>
                <a:gdLst>
                  <a:gd name="T0" fmla="*/ 104 w 208"/>
                  <a:gd name="T1" fmla="*/ 70 h 170"/>
                  <a:gd name="T2" fmla="*/ 75 w 208"/>
                  <a:gd name="T3" fmla="*/ 39 h 170"/>
                  <a:gd name="T4" fmla="*/ 44 w 208"/>
                  <a:gd name="T5" fmla="*/ 19 h 170"/>
                  <a:gd name="T6" fmla="*/ 19 w 208"/>
                  <a:gd name="T7" fmla="*/ 5 h 170"/>
                  <a:gd name="T8" fmla="*/ 0 w 208"/>
                  <a:gd name="T9" fmla="*/ 0 h 170"/>
                  <a:gd name="T10" fmla="*/ 11 w 208"/>
                  <a:gd name="T11" fmla="*/ 19 h 170"/>
                  <a:gd name="T12" fmla="*/ 44 w 208"/>
                  <a:gd name="T13" fmla="*/ 37 h 170"/>
                  <a:gd name="T14" fmla="*/ 70 w 208"/>
                  <a:gd name="T15" fmla="*/ 63 h 170"/>
                  <a:gd name="T16" fmla="*/ 82 w 208"/>
                  <a:gd name="T17" fmla="*/ 82 h 170"/>
                  <a:gd name="T18" fmla="*/ 93 w 208"/>
                  <a:gd name="T19" fmla="*/ 85 h 170"/>
                  <a:gd name="T20" fmla="*/ 103 w 208"/>
                  <a:gd name="T21" fmla="*/ 79 h 170"/>
                  <a:gd name="T22" fmla="*/ 104 w 208"/>
                  <a:gd name="T23" fmla="*/ 70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8"/>
                  <a:gd name="T37" fmla="*/ 0 h 170"/>
                  <a:gd name="T38" fmla="*/ 208 w 208"/>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pPr eaLnBrk="0" hangingPunct="0"/>
                <a:endParaRPr lang="en-US"/>
              </a:p>
            </p:txBody>
          </p:sp>
          <p:sp>
            <p:nvSpPr>
              <p:cNvPr id="16441" name="Freeform 140"/>
              <p:cNvSpPr>
                <a:spLocks/>
              </p:cNvSpPr>
              <p:nvPr/>
            </p:nvSpPr>
            <p:spPr bwMode="auto">
              <a:xfrm>
                <a:off x="897" y="2227"/>
                <a:ext cx="115" cy="105"/>
              </a:xfrm>
              <a:custGeom>
                <a:avLst/>
                <a:gdLst>
                  <a:gd name="T0" fmla="*/ 115 w 230"/>
                  <a:gd name="T1" fmla="*/ 98 h 211"/>
                  <a:gd name="T2" fmla="*/ 86 w 230"/>
                  <a:gd name="T3" fmla="*/ 66 h 211"/>
                  <a:gd name="T4" fmla="*/ 49 w 230"/>
                  <a:gd name="T5" fmla="*/ 28 h 211"/>
                  <a:gd name="T6" fmla="*/ 27 w 230"/>
                  <a:gd name="T7" fmla="*/ 9 h 211"/>
                  <a:gd name="T8" fmla="*/ 10 w 230"/>
                  <a:gd name="T9" fmla="*/ 0 h 211"/>
                  <a:gd name="T10" fmla="*/ 0 w 230"/>
                  <a:gd name="T11" fmla="*/ 6 h 211"/>
                  <a:gd name="T12" fmla="*/ 20 w 230"/>
                  <a:gd name="T13" fmla="*/ 22 h 211"/>
                  <a:gd name="T14" fmla="*/ 53 w 230"/>
                  <a:gd name="T15" fmla="*/ 55 h 211"/>
                  <a:gd name="T16" fmla="*/ 84 w 230"/>
                  <a:gd name="T17" fmla="*/ 88 h 211"/>
                  <a:gd name="T18" fmla="*/ 104 w 230"/>
                  <a:gd name="T19" fmla="*/ 105 h 211"/>
                  <a:gd name="T20" fmla="*/ 109 w 230"/>
                  <a:gd name="T21" fmla="*/ 105 h 211"/>
                  <a:gd name="T22" fmla="*/ 115 w 230"/>
                  <a:gd name="T23" fmla="*/ 98 h 2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0"/>
                  <a:gd name="T37" fmla="*/ 0 h 211"/>
                  <a:gd name="T38" fmla="*/ 230 w 230"/>
                  <a:gd name="T39" fmla="*/ 211 h 2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0" h="211">
                    <a:moveTo>
                      <a:pt x="230" y="196"/>
                    </a:moveTo>
                    <a:lnTo>
                      <a:pt x="171" y="133"/>
                    </a:lnTo>
                    <a:lnTo>
                      <a:pt x="97" y="56"/>
                    </a:lnTo>
                    <a:lnTo>
                      <a:pt x="54" y="19"/>
                    </a:lnTo>
                    <a:lnTo>
                      <a:pt x="20" y="0"/>
                    </a:lnTo>
                    <a:lnTo>
                      <a:pt x="0" y="12"/>
                    </a:lnTo>
                    <a:lnTo>
                      <a:pt x="40" y="44"/>
                    </a:lnTo>
                    <a:lnTo>
                      <a:pt x="106" y="111"/>
                    </a:lnTo>
                    <a:lnTo>
                      <a:pt x="167" y="176"/>
                    </a:lnTo>
                    <a:lnTo>
                      <a:pt x="208" y="211"/>
                    </a:lnTo>
                    <a:lnTo>
                      <a:pt x="218" y="211"/>
                    </a:lnTo>
                    <a:lnTo>
                      <a:pt x="230" y="196"/>
                    </a:lnTo>
                    <a:close/>
                  </a:path>
                </a:pathLst>
              </a:custGeom>
              <a:solidFill>
                <a:srgbClr val="000000"/>
              </a:solidFill>
              <a:ln w="9525">
                <a:noFill/>
                <a:round/>
                <a:headEnd/>
                <a:tailEnd/>
              </a:ln>
            </p:spPr>
            <p:txBody>
              <a:bodyPr/>
              <a:lstStyle/>
              <a:p>
                <a:pPr eaLnBrk="0" hangingPunct="0"/>
                <a:endParaRPr lang="en-US"/>
              </a:p>
            </p:txBody>
          </p:sp>
          <p:sp>
            <p:nvSpPr>
              <p:cNvPr id="16442" name="Freeform 141"/>
              <p:cNvSpPr>
                <a:spLocks/>
              </p:cNvSpPr>
              <p:nvPr/>
            </p:nvSpPr>
            <p:spPr bwMode="auto">
              <a:xfrm>
                <a:off x="911" y="2315"/>
                <a:ext cx="81" cy="83"/>
              </a:xfrm>
              <a:custGeom>
                <a:avLst/>
                <a:gdLst>
                  <a:gd name="T0" fmla="*/ 79 w 161"/>
                  <a:gd name="T1" fmla="*/ 70 h 167"/>
                  <a:gd name="T2" fmla="*/ 47 w 161"/>
                  <a:gd name="T3" fmla="*/ 21 h 167"/>
                  <a:gd name="T4" fmla="*/ 14 w 161"/>
                  <a:gd name="T5" fmla="*/ 3 h 167"/>
                  <a:gd name="T6" fmla="*/ 0 w 161"/>
                  <a:gd name="T7" fmla="*/ 0 h 167"/>
                  <a:gd name="T8" fmla="*/ 4 w 161"/>
                  <a:gd name="T9" fmla="*/ 10 h 167"/>
                  <a:gd name="T10" fmla="*/ 40 w 161"/>
                  <a:gd name="T11" fmla="*/ 37 h 167"/>
                  <a:gd name="T12" fmla="*/ 76 w 161"/>
                  <a:gd name="T13" fmla="*/ 80 h 167"/>
                  <a:gd name="T14" fmla="*/ 81 w 161"/>
                  <a:gd name="T15" fmla="*/ 83 h 167"/>
                  <a:gd name="T16" fmla="*/ 79 w 161"/>
                  <a:gd name="T17" fmla="*/ 70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1"/>
                  <a:gd name="T28" fmla="*/ 0 h 167"/>
                  <a:gd name="T29" fmla="*/ 161 w 161"/>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1" h="167">
                    <a:moveTo>
                      <a:pt x="158" y="140"/>
                    </a:moveTo>
                    <a:lnTo>
                      <a:pt x="93" y="43"/>
                    </a:lnTo>
                    <a:lnTo>
                      <a:pt x="28" y="6"/>
                    </a:lnTo>
                    <a:lnTo>
                      <a:pt x="0" y="0"/>
                    </a:lnTo>
                    <a:lnTo>
                      <a:pt x="7" y="20"/>
                    </a:lnTo>
                    <a:lnTo>
                      <a:pt x="80" y="74"/>
                    </a:lnTo>
                    <a:lnTo>
                      <a:pt x="152" y="160"/>
                    </a:lnTo>
                    <a:lnTo>
                      <a:pt x="161" y="167"/>
                    </a:lnTo>
                    <a:lnTo>
                      <a:pt x="158" y="140"/>
                    </a:lnTo>
                    <a:close/>
                  </a:path>
                </a:pathLst>
              </a:custGeom>
              <a:solidFill>
                <a:srgbClr val="000000"/>
              </a:solidFill>
              <a:ln w="9525">
                <a:noFill/>
                <a:round/>
                <a:headEnd/>
                <a:tailEnd/>
              </a:ln>
            </p:spPr>
            <p:txBody>
              <a:bodyPr/>
              <a:lstStyle/>
              <a:p>
                <a:pPr eaLnBrk="0" hangingPunct="0"/>
                <a:endParaRPr lang="en-US"/>
              </a:p>
            </p:txBody>
          </p:sp>
          <p:sp>
            <p:nvSpPr>
              <p:cNvPr id="16443" name="Freeform 142"/>
              <p:cNvSpPr>
                <a:spLocks/>
              </p:cNvSpPr>
              <p:nvPr/>
            </p:nvSpPr>
            <p:spPr bwMode="auto">
              <a:xfrm>
                <a:off x="913" y="2396"/>
                <a:ext cx="55" cy="63"/>
              </a:xfrm>
              <a:custGeom>
                <a:avLst/>
                <a:gdLst>
                  <a:gd name="T0" fmla="*/ 53 w 111"/>
                  <a:gd name="T1" fmla="*/ 48 h 126"/>
                  <a:gd name="T2" fmla="*/ 26 w 111"/>
                  <a:gd name="T3" fmla="*/ 11 h 126"/>
                  <a:gd name="T4" fmla="*/ 1 w 111"/>
                  <a:gd name="T5" fmla="*/ 0 h 126"/>
                  <a:gd name="T6" fmla="*/ 0 w 111"/>
                  <a:gd name="T7" fmla="*/ 11 h 126"/>
                  <a:gd name="T8" fmla="*/ 11 w 111"/>
                  <a:gd name="T9" fmla="*/ 30 h 126"/>
                  <a:gd name="T10" fmla="*/ 41 w 111"/>
                  <a:gd name="T11" fmla="*/ 54 h 126"/>
                  <a:gd name="T12" fmla="*/ 49 w 111"/>
                  <a:gd name="T13" fmla="*/ 63 h 126"/>
                  <a:gd name="T14" fmla="*/ 55 w 111"/>
                  <a:gd name="T15" fmla="*/ 59 h 126"/>
                  <a:gd name="T16" fmla="*/ 53 w 111"/>
                  <a:gd name="T17" fmla="*/ 48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1"/>
                  <a:gd name="T28" fmla="*/ 0 h 126"/>
                  <a:gd name="T29" fmla="*/ 111 w 111"/>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1" h="126">
                    <a:moveTo>
                      <a:pt x="106" y="96"/>
                    </a:moveTo>
                    <a:lnTo>
                      <a:pt x="52" y="22"/>
                    </a:lnTo>
                    <a:lnTo>
                      <a:pt x="3" y="0"/>
                    </a:lnTo>
                    <a:lnTo>
                      <a:pt x="0" y="22"/>
                    </a:lnTo>
                    <a:lnTo>
                      <a:pt x="23" y="59"/>
                    </a:lnTo>
                    <a:lnTo>
                      <a:pt x="82" y="108"/>
                    </a:lnTo>
                    <a:lnTo>
                      <a:pt x="98" y="126"/>
                    </a:lnTo>
                    <a:lnTo>
                      <a:pt x="111" y="118"/>
                    </a:lnTo>
                    <a:lnTo>
                      <a:pt x="106" y="96"/>
                    </a:lnTo>
                    <a:close/>
                  </a:path>
                </a:pathLst>
              </a:custGeom>
              <a:solidFill>
                <a:srgbClr val="000000"/>
              </a:solidFill>
              <a:ln w="9525">
                <a:noFill/>
                <a:round/>
                <a:headEnd/>
                <a:tailEnd/>
              </a:ln>
            </p:spPr>
            <p:txBody>
              <a:bodyPr/>
              <a:lstStyle/>
              <a:p>
                <a:pPr eaLnBrk="0" hangingPunct="0"/>
                <a:endParaRPr lang="en-US"/>
              </a:p>
            </p:txBody>
          </p:sp>
          <p:sp>
            <p:nvSpPr>
              <p:cNvPr id="16444" name="Freeform 143"/>
              <p:cNvSpPr>
                <a:spLocks/>
              </p:cNvSpPr>
              <p:nvPr/>
            </p:nvSpPr>
            <p:spPr bwMode="auto">
              <a:xfrm>
                <a:off x="918" y="2479"/>
                <a:ext cx="69" cy="71"/>
              </a:xfrm>
              <a:custGeom>
                <a:avLst/>
                <a:gdLst>
                  <a:gd name="T0" fmla="*/ 69 w 140"/>
                  <a:gd name="T1" fmla="*/ 71 h 142"/>
                  <a:gd name="T2" fmla="*/ 60 w 140"/>
                  <a:gd name="T3" fmla="*/ 60 h 142"/>
                  <a:gd name="T4" fmla="*/ 40 w 140"/>
                  <a:gd name="T5" fmla="*/ 30 h 142"/>
                  <a:gd name="T6" fmla="*/ 12 w 140"/>
                  <a:gd name="T7" fmla="*/ 0 h 142"/>
                  <a:gd name="T8" fmla="*/ 0 w 140"/>
                  <a:gd name="T9" fmla="*/ 0 h 142"/>
                  <a:gd name="T10" fmla="*/ 5 w 140"/>
                  <a:gd name="T11" fmla="*/ 10 h 142"/>
                  <a:gd name="T12" fmla="*/ 27 w 140"/>
                  <a:gd name="T13" fmla="*/ 40 h 142"/>
                  <a:gd name="T14" fmla="*/ 48 w 140"/>
                  <a:gd name="T15" fmla="*/ 70 h 142"/>
                  <a:gd name="T16" fmla="*/ 69 w 140"/>
                  <a:gd name="T17" fmla="*/ 71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142"/>
                  <a:gd name="T29" fmla="*/ 140 w 140"/>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142">
                    <a:moveTo>
                      <a:pt x="140" y="142"/>
                    </a:moveTo>
                    <a:lnTo>
                      <a:pt x="121" y="120"/>
                    </a:lnTo>
                    <a:lnTo>
                      <a:pt x="81" y="61"/>
                    </a:lnTo>
                    <a:lnTo>
                      <a:pt x="25" y="0"/>
                    </a:lnTo>
                    <a:lnTo>
                      <a:pt x="0" y="0"/>
                    </a:lnTo>
                    <a:lnTo>
                      <a:pt x="10" y="21"/>
                    </a:lnTo>
                    <a:lnTo>
                      <a:pt x="54" y="80"/>
                    </a:lnTo>
                    <a:lnTo>
                      <a:pt x="97" y="139"/>
                    </a:lnTo>
                    <a:lnTo>
                      <a:pt x="140" y="142"/>
                    </a:lnTo>
                    <a:close/>
                  </a:path>
                </a:pathLst>
              </a:custGeom>
              <a:solidFill>
                <a:srgbClr val="000000"/>
              </a:solidFill>
              <a:ln w="9525">
                <a:noFill/>
                <a:round/>
                <a:headEnd/>
                <a:tailEnd/>
              </a:ln>
            </p:spPr>
            <p:txBody>
              <a:bodyPr/>
              <a:lstStyle/>
              <a:p>
                <a:pPr eaLnBrk="0" hangingPunct="0"/>
                <a:endParaRPr lang="en-US"/>
              </a:p>
            </p:txBody>
          </p:sp>
          <p:sp>
            <p:nvSpPr>
              <p:cNvPr id="16445" name="Freeform 144"/>
              <p:cNvSpPr>
                <a:spLocks/>
              </p:cNvSpPr>
              <p:nvPr/>
            </p:nvSpPr>
            <p:spPr bwMode="auto">
              <a:xfrm>
                <a:off x="1012" y="1887"/>
                <a:ext cx="213" cy="791"/>
              </a:xfrm>
              <a:custGeom>
                <a:avLst/>
                <a:gdLst>
                  <a:gd name="T0" fmla="*/ 31 w 427"/>
                  <a:gd name="T1" fmla="*/ 97 h 1583"/>
                  <a:gd name="T2" fmla="*/ 38 w 427"/>
                  <a:gd name="T3" fmla="*/ 140 h 1583"/>
                  <a:gd name="T4" fmla="*/ 20 w 427"/>
                  <a:gd name="T5" fmla="*/ 170 h 1583"/>
                  <a:gd name="T6" fmla="*/ 22 w 427"/>
                  <a:gd name="T7" fmla="*/ 210 h 1583"/>
                  <a:gd name="T8" fmla="*/ 33 w 427"/>
                  <a:gd name="T9" fmla="*/ 244 h 1583"/>
                  <a:gd name="T10" fmla="*/ 16 w 427"/>
                  <a:gd name="T11" fmla="*/ 276 h 1583"/>
                  <a:gd name="T12" fmla="*/ 34 w 427"/>
                  <a:gd name="T13" fmla="*/ 334 h 1583"/>
                  <a:gd name="T14" fmla="*/ 12 w 427"/>
                  <a:gd name="T15" fmla="*/ 382 h 1583"/>
                  <a:gd name="T16" fmla="*/ 23 w 427"/>
                  <a:gd name="T17" fmla="*/ 430 h 1583"/>
                  <a:gd name="T18" fmla="*/ 29 w 427"/>
                  <a:gd name="T19" fmla="*/ 464 h 1583"/>
                  <a:gd name="T20" fmla="*/ 7 w 427"/>
                  <a:gd name="T21" fmla="*/ 493 h 1583"/>
                  <a:gd name="T22" fmla="*/ 20 w 427"/>
                  <a:gd name="T23" fmla="*/ 555 h 1583"/>
                  <a:gd name="T24" fmla="*/ 18 w 427"/>
                  <a:gd name="T25" fmla="*/ 587 h 1583"/>
                  <a:gd name="T26" fmla="*/ 0 w 427"/>
                  <a:gd name="T27" fmla="*/ 628 h 1583"/>
                  <a:gd name="T28" fmla="*/ 11 w 427"/>
                  <a:gd name="T29" fmla="*/ 663 h 1583"/>
                  <a:gd name="T30" fmla="*/ 12 w 427"/>
                  <a:gd name="T31" fmla="*/ 694 h 1583"/>
                  <a:gd name="T32" fmla="*/ 16 w 427"/>
                  <a:gd name="T33" fmla="*/ 728 h 1583"/>
                  <a:gd name="T34" fmla="*/ 31 w 427"/>
                  <a:gd name="T35" fmla="*/ 757 h 1583"/>
                  <a:gd name="T36" fmla="*/ 33 w 427"/>
                  <a:gd name="T37" fmla="*/ 791 h 1583"/>
                  <a:gd name="T38" fmla="*/ 80 w 427"/>
                  <a:gd name="T39" fmla="*/ 762 h 1583"/>
                  <a:gd name="T40" fmla="*/ 137 w 427"/>
                  <a:gd name="T41" fmla="*/ 754 h 1583"/>
                  <a:gd name="T42" fmla="*/ 176 w 427"/>
                  <a:gd name="T43" fmla="*/ 739 h 1583"/>
                  <a:gd name="T44" fmla="*/ 189 w 427"/>
                  <a:gd name="T45" fmla="*/ 717 h 1583"/>
                  <a:gd name="T46" fmla="*/ 193 w 427"/>
                  <a:gd name="T47" fmla="*/ 672 h 1583"/>
                  <a:gd name="T48" fmla="*/ 184 w 427"/>
                  <a:gd name="T49" fmla="*/ 615 h 1583"/>
                  <a:gd name="T50" fmla="*/ 174 w 427"/>
                  <a:gd name="T51" fmla="*/ 584 h 1583"/>
                  <a:gd name="T52" fmla="*/ 180 w 427"/>
                  <a:gd name="T53" fmla="*/ 547 h 1583"/>
                  <a:gd name="T54" fmla="*/ 163 w 427"/>
                  <a:gd name="T55" fmla="*/ 507 h 1583"/>
                  <a:gd name="T56" fmla="*/ 187 w 427"/>
                  <a:gd name="T57" fmla="*/ 475 h 1583"/>
                  <a:gd name="T58" fmla="*/ 169 w 427"/>
                  <a:gd name="T59" fmla="*/ 430 h 1583"/>
                  <a:gd name="T60" fmla="*/ 159 w 427"/>
                  <a:gd name="T61" fmla="*/ 386 h 1583"/>
                  <a:gd name="T62" fmla="*/ 196 w 427"/>
                  <a:gd name="T63" fmla="*/ 354 h 1583"/>
                  <a:gd name="T64" fmla="*/ 184 w 427"/>
                  <a:gd name="T65" fmla="*/ 330 h 1583"/>
                  <a:gd name="T66" fmla="*/ 184 w 427"/>
                  <a:gd name="T67" fmla="*/ 290 h 1583"/>
                  <a:gd name="T68" fmla="*/ 167 w 427"/>
                  <a:gd name="T69" fmla="*/ 264 h 1583"/>
                  <a:gd name="T70" fmla="*/ 180 w 427"/>
                  <a:gd name="T71" fmla="*/ 233 h 1583"/>
                  <a:gd name="T72" fmla="*/ 169 w 427"/>
                  <a:gd name="T73" fmla="*/ 207 h 1583"/>
                  <a:gd name="T74" fmla="*/ 169 w 427"/>
                  <a:gd name="T75" fmla="*/ 185 h 1583"/>
                  <a:gd name="T76" fmla="*/ 181 w 427"/>
                  <a:gd name="T77" fmla="*/ 165 h 1583"/>
                  <a:gd name="T78" fmla="*/ 165 w 427"/>
                  <a:gd name="T79" fmla="*/ 139 h 1583"/>
                  <a:gd name="T80" fmla="*/ 163 w 427"/>
                  <a:gd name="T81" fmla="*/ 103 h 1583"/>
                  <a:gd name="T82" fmla="*/ 204 w 427"/>
                  <a:gd name="T83" fmla="*/ 56 h 1583"/>
                  <a:gd name="T84" fmla="*/ 213 w 427"/>
                  <a:gd name="T85" fmla="*/ 7 h 1583"/>
                  <a:gd name="T86" fmla="*/ 189 w 427"/>
                  <a:gd name="T87" fmla="*/ 7 h 1583"/>
                  <a:gd name="T88" fmla="*/ 117 w 427"/>
                  <a:gd name="T89" fmla="*/ 45 h 1583"/>
                  <a:gd name="T90" fmla="*/ 59 w 427"/>
                  <a:gd name="T91" fmla="*/ 67 h 15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7"/>
                  <a:gd name="T139" fmla="*/ 0 h 1583"/>
                  <a:gd name="T140" fmla="*/ 427 w 427"/>
                  <a:gd name="T141" fmla="*/ 1583 h 15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7" h="1583">
                    <a:moveTo>
                      <a:pt x="77" y="149"/>
                    </a:moveTo>
                    <a:lnTo>
                      <a:pt x="62" y="194"/>
                    </a:lnTo>
                    <a:lnTo>
                      <a:pt x="74" y="238"/>
                    </a:lnTo>
                    <a:lnTo>
                      <a:pt x="77" y="281"/>
                    </a:lnTo>
                    <a:lnTo>
                      <a:pt x="62" y="309"/>
                    </a:lnTo>
                    <a:lnTo>
                      <a:pt x="40" y="340"/>
                    </a:lnTo>
                    <a:lnTo>
                      <a:pt x="30" y="389"/>
                    </a:lnTo>
                    <a:lnTo>
                      <a:pt x="44" y="421"/>
                    </a:lnTo>
                    <a:lnTo>
                      <a:pt x="66" y="458"/>
                    </a:lnTo>
                    <a:lnTo>
                      <a:pt x="66" y="488"/>
                    </a:lnTo>
                    <a:lnTo>
                      <a:pt x="52" y="516"/>
                    </a:lnTo>
                    <a:lnTo>
                      <a:pt x="32" y="553"/>
                    </a:lnTo>
                    <a:lnTo>
                      <a:pt x="40" y="590"/>
                    </a:lnTo>
                    <a:lnTo>
                      <a:pt x="68" y="668"/>
                    </a:lnTo>
                    <a:lnTo>
                      <a:pt x="66" y="701"/>
                    </a:lnTo>
                    <a:lnTo>
                      <a:pt x="25" y="764"/>
                    </a:lnTo>
                    <a:lnTo>
                      <a:pt x="25" y="819"/>
                    </a:lnTo>
                    <a:lnTo>
                      <a:pt x="47" y="860"/>
                    </a:lnTo>
                    <a:lnTo>
                      <a:pt x="62" y="896"/>
                    </a:lnTo>
                    <a:lnTo>
                      <a:pt x="59" y="928"/>
                    </a:lnTo>
                    <a:lnTo>
                      <a:pt x="22" y="962"/>
                    </a:lnTo>
                    <a:lnTo>
                      <a:pt x="15" y="987"/>
                    </a:lnTo>
                    <a:lnTo>
                      <a:pt x="22" y="1046"/>
                    </a:lnTo>
                    <a:lnTo>
                      <a:pt x="40" y="1110"/>
                    </a:lnTo>
                    <a:lnTo>
                      <a:pt x="40" y="1147"/>
                    </a:lnTo>
                    <a:lnTo>
                      <a:pt x="37" y="1175"/>
                    </a:lnTo>
                    <a:lnTo>
                      <a:pt x="10" y="1221"/>
                    </a:lnTo>
                    <a:lnTo>
                      <a:pt x="0" y="1257"/>
                    </a:lnTo>
                    <a:lnTo>
                      <a:pt x="3" y="1296"/>
                    </a:lnTo>
                    <a:lnTo>
                      <a:pt x="22" y="1326"/>
                    </a:lnTo>
                    <a:lnTo>
                      <a:pt x="44" y="1352"/>
                    </a:lnTo>
                    <a:lnTo>
                      <a:pt x="25" y="1389"/>
                    </a:lnTo>
                    <a:lnTo>
                      <a:pt x="15" y="1426"/>
                    </a:lnTo>
                    <a:lnTo>
                      <a:pt x="32" y="1456"/>
                    </a:lnTo>
                    <a:lnTo>
                      <a:pt x="59" y="1478"/>
                    </a:lnTo>
                    <a:lnTo>
                      <a:pt x="62" y="1514"/>
                    </a:lnTo>
                    <a:lnTo>
                      <a:pt x="62" y="1543"/>
                    </a:lnTo>
                    <a:lnTo>
                      <a:pt x="66" y="1583"/>
                    </a:lnTo>
                    <a:lnTo>
                      <a:pt x="112" y="1551"/>
                    </a:lnTo>
                    <a:lnTo>
                      <a:pt x="161" y="1524"/>
                    </a:lnTo>
                    <a:lnTo>
                      <a:pt x="207" y="1509"/>
                    </a:lnTo>
                    <a:lnTo>
                      <a:pt x="275" y="1509"/>
                    </a:lnTo>
                    <a:lnTo>
                      <a:pt x="324" y="1502"/>
                    </a:lnTo>
                    <a:lnTo>
                      <a:pt x="353" y="1478"/>
                    </a:lnTo>
                    <a:lnTo>
                      <a:pt x="405" y="1462"/>
                    </a:lnTo>
                    <a:lnTo>
                      <a:pt x="378" y="1434"/>
                    </a:lnTo>
                    <a:lnTo>
                      <a:pt x="368" y="1391"/>
                    </a:lnTo>
                    <a:lnTo>
                      <a:pt x="386" y="1345"/>
                    </a:lnTo>
                    <a:lnTo>
                      <a:pt x="383" y="1279"/>
                    </a:lnTo>
                    <a:lnTo>
                      <a:pt x="368" y="1230"/>
                    </a:lnTo>
                    <a:lnTo>
                      <a:pt x="353" y="1205"/>
                    </a:lnTo>
                    <a:lnTo>
                      <a:pt x="349" y="1169"/>
                    </a:lnTo>
                    <a:lnTo>
                      <a:pt x="368" y="1125"/>
                    </a:lnTo>
                    <a:lnTo>
                      <a:pt x="361" y="1095"/>
                    </a:lnTo>
                    <a:lnTo>
                      <a:pt x="324" y="1044"/>
                    </a:lnTo>
                    <a:lnTo>
                      <a:pt x="326" y="1014"/>
                    </a:lnTo>
                    <a:lnTo>
                      <a:pt x="341" y="987"/>
                    </a:lnTo>
                    <a:lnTo>
                      <a:pt x="375" y="951"/>
                    </a:lnTo>
                    <a:lnTo>
                      <a:pt x="362" y="921"/>
                    </a:lnTo>
                    <a:lnTo>
                      <a:pt x="338" y="860"/>
                    </a:lnTo>
                    <a:lnTo>
                      <a:pt x="319" y="819"/>
                    </a:lnTo>
                    <a:lnTo>
                      <a:pt x="319" y="773"/>
                    </a:lnTo>
                    <a:lnTo>
                      <a:pt x="386" y="750"/>
                    </a:lnTo>
                    <a:lnTo>
                      <a:pt x="393" y="708"/>
                    </a:lnTo>
                    <a:lnTo>
                      <a:pt x="386" y="683"/>
                    </a:lnTo>
                    <a:lnTo>
                      <a:pt x="368" y="661"/>
                    </a:lnTo>
                    <a:lnTo>
                      <a:pt x="371" y="624"/>
                    </a:lnTo>
                    <a:lnTo>
                      <a:pt x="368" y="581"/>
                    </a:lnTo>
                    <a:lnTo>
                      <a:pt x="349" y="559"/>
                    </a:lnTo>
                    <a:lnTo>
                      <a:pt x="334" y="529"/>
                    </a:lnTo>
                    <a:lnTo>
                      <a:pt x="346" y="500"/>
                    </a:lnTo>
                    <a:lnTo>
                      <a:pt x="361" y="466"/>
                    </a:lnTo>
                    <a:lnTo>
                      <a:pt x="361" y="443"/>
                    </a:lnTo>
                    <a:lnTo>
                      <a:pt x="338" y="414"/>
                    </a:lnTo>
                    <a:lnTo>
                      <a:pt x="331" y="389"/>
                    </a:lnTo>
                    <a:lnTo>
                      <a:pt x="338" y="370"/>
                    </a:lnTo>
                    <a:lnTo>
                      <a:pt x="361" y="355"/>
                    </a:lnTo>
                    <a:lnTo>
                      <a:pt x="362" y="330"/>
                    </a:lnTo>
                    <a:lnTo>
                      <a:pt x="356" y="315"/>
                    </a:lnTo>
                    <a:lnTo>
                      <a:pt x="331" y="279"/>
                    </a:lnTo>
                    <a:lnTo>
                      <a:pt x="324" y="238"/>
                    </a:lnTo>
                    <a:lnTo>
                      <a:pt x="326" y="206"/>
                    </a:lnTo>
                    <a:lnTo>
                      <a:pt x="349" y="176"/>
                    </a:lnTo>
                    <a:lnTo>
                      <a:pt x="408" y="112"/>
                    </a:lnTo>
                    <a:lnTo>
                      <a:pt x="427" y="58"/>
                    </a:lnTo>
                    <a:lnTo>
                      <a:pt x="427" y="15"/>
                    </a:lnTo>
                    <a:lnTo>
                      <a:pt x="408" y="0"/>
                    </a:lnTo>
                    <a:lnTo>
                      <a:pt x="378" y="15"/>
                    </a:lnTo>
                    <a:lnTo>
                      <a:pt x="304" y="61"/>
                    </a:lnTo>
                    <a:lnTo>
                      <a:pt x="235" y="90"/>
                    </a:lnTo>
                    <a:lnTo>
                      <a:pt x="164" y="120"/>
                    </a:lnTo>
                    <a:lnTo>
                      <a:pt x="118" y="135"/>
                    </a:lnTo>
                    <a:lnTo>
                      <a:pt x="77" y="149"/>
                    </a:lnTo>
                    <a:close/>
                  </a:path>
                </a:pathLst>
              </a:custGeom>
              <a:solidFill>
                <a:srgbClr val="B2B2B2"/>
              </a:solidFill>
              <a:ln w="9525">
                <a:noFill/>
                <a:round/>
                <a:headEnd/>
                <a:tailEnd/>
              </a:ln>
            </p:spPr>
            <p:txBody>
              <a:bodyPr/>
              <a:lstStyle/>
              <a:p>
                <a:pPr eaLnBrk="0" hangingPunct="0"/>
                <a:endParaRPr lang="en-US"/>
              </a:p>
            </p:txBody>
          </p:sp>
          <p:sp>
            <p:nvSpPr>
              <p:cNvPr id="16446" name="Freeform 145"/>
              <p:cNvSpPr>
                <a:spLocks/>
              </p:cNvSpPr>
              <p:nvPr/>
            </p:nvSpPr>
            <p:spPr bwMode="auto">
              <a:xfrm>
                <a:off x="863" y="1881"/>
                <a:ext cx="381" cy="809"/>
              </a:xfrm>
              <a:custGeom>
                <a:avLst/>
                <a:gdLst>
                  <a:gd name="T0" fmla="*/ 249 w 762"/>
                  <a:gd name="T1" fmla="*/ 760 h 1619"/>
                  <a:gd name="T2" fmla="*/ 176 w 762"/>
                  <a:gd name="T3" fmla="*/ 786 h 1619"/>
                  <a:gd name="T4" fmla="*/ 31 w 762"/>
                  <a:gd name="T5" fmla="*/ 655 h 1619"/>
                  <a:gd name="T6" fmla="*/ 24 w 762"/>
                  <a:gd name="T7" fmla="*/ 677 h 1619"/>
                  <a:gd name="T8" fmla="*/ 181 w 762"/>
                  <a:gd name="T9" fmla="*/ 809 h 1619"/>
                  <a:gd name="T10" fmla="*/ 257 w 762"/>
                  <a:gd name="T11" fmla="*/ 769 h 1619"/>
                  <a:gd name="T12" fmla="*/ 361 w 762"/>
                  <a:gd name="T13" fmla="*/ 735 h 1619"/>
                  <a:gd name="T14" fmla="*/ 356 w 762"/>
                  <a:gd name="T15" fmla="*/ 677 h 1619"/>
                  <a:gd name="T16" fmla="*/ 335 w 762"/>
                  <a:gd name="T17" fmla="*/ 613 h 1619"/>
                  <a:gd name="T18" fmla="*/ 345 w 762"/>
                  <a:gd name="T19" fmla="*/ 562 h 1619"/>
                  <a:gd name="T20" fmla="*/ 322 w 762"/>
                  <a:gd name="T21" fmla="*/ 512 h 1619"/>
                  <a:gd name="T22" fmla="*/ 334 w 762"/>
                  <a:gd name="T23" fmla="*/ 453 h 1619"/>
                  <a:gd name="T24" fmla="*/ 342 w 762"/>
                  <a:gd name="T25" fmla="*/ 394 h 1619"/>
                  <a:gd name="T26" fmla="*/ 345 w 762"/>
                  <a:gd name="T27" fmla="*/ 321 h 1619"/>
                  <a:gd name="T28" fmla="*/ 330 w 762"/>
                  <a:gd name="T29" fmla="*/ 258 h 1619"/>
                  <a:gd name="T30" fmla="*/ 322 w 762"/>
                  <a:gd name="T31" fmla="*/ 209 h 1619"/>
                  <a:gd name="T32" fmla="*/ 341 w 762"/>
                  <a:gd name="T33" fmla="*/ 167 h 1619"/>
                  <a:gd name="T34" fmla="*/ 331 w 762"/>
                  <a:gd name="T35" fmla="*/ 96 h 1619"/>
                  <a:gd name="T36" fmla="*/ 378 w 762"/>
                  <a:gd name="T37" fmla="*/ 8 h 1619"/>
                  <a:gd name="T38" fmla="*/ 357 w 762"/>
                  <a:gd name="T39" fmla="*/ 27 h 1619"/>
                  <a:gd name="T40" fmla="*/ 309 w 762"/>
                  <a:gd name="T41" fmla="*/ 107 h 1619"/>
                  <a:gd name="T42" fmla="*/ 239 w 762"/>
                  <a:gd name="T43" fmla="*/ 172 h 1619"/>
                  <a:gd name="T44" fmla="*/ 311 w 762"/>
                  <a:gd name="T45" fmla="*/ 148 h 1619"/>
                  <a:gd name="T46" fmla="*/ 305 w 762"/>
                  <a:gd name="T47" fmla="*/ 195 h 1619"/>
                  <a:gd name="T48" fmla="*/ 271 w 762"/>
                  <a:gd name="T49" fmla="*/ 243 h 1619"/>
                  <a:gd name="T50" fmla="*/ 320 w 762"/>
                  <a:gd name="T51" fmla="*/ 232 h 1619"/>
                  <a:gd name="T52" fmla="*/ 308 w 762"/>
                  <a:gd name="T53" fmla="*/ 269 h 1619"/>
                  <a:gd name="T54" fmla="*/ 305 w 762"/>
                  <a:gd name="T55" fmla="*/ 310 h 1619"/>
                  <a:gd name="T56" fmla="*/ 232 w 762"/>
                  <a:gd name="T57" fmla="*/ 364 h 1619"/>
                  <a:gd name="T58" fmla="*/ 313 w 762"/>
                  <a:gd name="T59" fmla="*/ 327 h 1619"/>
                  <a:gd name="T60" fmla="*/ 342 w 762"/>
                  <a:gd name="T61" fmla="*/ 364 h 1619"/>
                  <a:gd name="T62" fmla="*/ 293 w 762"/>
                  <a:gd name="T63" fmla="*/ 398 h 1619"/>
                  <a:gd name="T64" fmla="*/ 202 w 762"/>
                  <a:gd name="T65" fmla="*/ 442 h 1619"/>
                  <a:gd name="T66" fmla="*/ 305 w 762"/>
                  <a:gd name="T67" fmla="*/ 424 h 1619"/>
                  <a:gd name="T68" fmla="*/ 326 w 762"/>
                  <a:gd name="T69" fmla="*/ 492 h 1619"/>
                  <a:gd name="T70" fmla="*/ 204 w 762"/>
                  <a:gd name="T71" fmla="*/ 525 h 1619"/>
                  <a:gd name="T72" fmla="*/ 271 w 762"/>
                  <a:gd name="T73" fmla="*/ 523 h 1619"/>
                  <a:gd name="T74" fmla="*/ 313 w 762"/>
                  <a:gd name="T75" fmla="*/ 543 h 1619"/>
                  <a:gd name="T76" fmla="*/ 311 w 762"/>
                  <a:gd name="T77" fmla="*/ 584 h 1619"/>
                  <a:gd name="T78" fmla="*/ 195 w 762"/>
                  <a:gd name="T79" fmla="*/ 607 h 1619"/>
                  <a:gd name="T80" fmla="*/ 252 w 762"/>
                  <a:gd name="T81" fmla="*/ 607 h 1619"/>
                  <a:gd name="T82" fmla="*/ 319 w 762"/>
                  <a:gd name="T83" fmla="*/ 596 h 1619"/>
                  <a:gd name="T84" fmla="*/ 261 w 762"/>
                  <a:gd name="T85" fmla="*/ 651 h 1619"/>
                  <a:gd name="T86" fmla="*/ 195 w 762"/>
                  <a:gd name="T87" fmla="*/ 683 h 1619"/>
                  <a:gd name="T88" fmla="*/ 279 w 762"/>
                  <a:gd name="T89" fmla="*/ 653 h 1619"/>
                  <a:gd name="T90" fmla="*/ 328 w 762"/>
                  <a:gd name="T91" fmla="*/ 642 h 1619"/>
                  <a:gd name="T92" fmla="*/ 326 w 762"/>
                  <a:gd name="T93" fmla="*/ 690 h 1619"/>
                  <a:gd name="T94" fmla="*/ 334 w 762"/>
                  <a:gd name="T95" fmla="*/ 73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1619"/>
                  <a:gd name="T146" fmla="*/ 762 w 762"/>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1619">
                    <a:moveTo>
                      <a:pt x="647" y="1465"/>
                    </a:moveTo>
                    <a:lnTo>
                      <a:pt x="615" y="1501"/>
                    </a:lnTo>
                    <a:lnTo>
                      <a:pt x="563" y="1514"/>
                    </a:lnTo>
                    <a:lnTo>
                      <a:pt x="498" y="1521"/>
                    </a:lnTo>
                    <a:lnTo>
                      <a:pt x="427" y="1536"/>
                    </a:lnTo>
                    <a:lnTo>
                      <a:pt x="380" y="1564"/>
                    </a:lnTo>
                    <a:lnTo>
                      <a:pt x="365" y="1579"/>
                    </a:lnTo>
                    <a:lnTo>
                      <a:pt x="351" y="1573"/>
                    </a:lnTo>
                    <a:lnTo>
                      <a:pt x="265" y="1508"/>
                    </a:lnTo>
                    <a:lnTo>
                      <a:pt x="155" y="1421"/>
                    </a:lnTo>
                    <a:lnTo>
                      <a:pt x="118" y="1366"/>
                    </a:lnTo>
                    <a:lnTo>
                      <a:pt x="62" y="1310"/>
                    </a:lnTo>
                    <a:lnTo>
                      <a:pt x="45" y="1266"/>
                    </a:lnTo>
                    <a:lnTo>
                      <a:pt x="0" y="1259"/>
                    </a:lnTo>
                    <a:lnTo>
                      <a:pt x="23" y="1307"/>
                    </a:lnTo>
                    <a:lnTo>
                      <a:pt x="47" y="1354"/>
                    </a:lnTo>
                    <a:lnTo>
                      <a:pt x="118" y="1406"/>
                    </a:lnTo>
                    <a:lnTo>
                      <a:pt x="167" y="1470"/>
                    </a:lnTo>
                    <a:lnTo>
                      <a:pt x="287" y="1545"/>
                    </a:lnTo>
                    <a:lnTo>
                      <a:pt x="361" y="1619"/>
                    </a:lnTo>
                    <a:lnTo>
                      <a:pt x="390" y="1612"/>
                    </a:lnTo>
                    <a:lnTo>
                      <a:pt x="420" y="1575"/>
                    </a:lnTo>
                    <a:lnTo>
                      <a:pt x="461" y="1553"/>
                    </a:lnTo>
                    <a:lnTo>
                      <a:pt x="513" y="1538"/>
                    </a:lnTo>
                    <a:lnTo>
                      <a:pt x="622" y="1529"/>
                    </a:lnTo>
                    <a:lnTo>
                      <a:pt x="655" y="1508"/>
                    </a:lnTo>
                    <a:lnTo>
                      <a:pt x="711" y="1495"/>
                    </a:lnTo>
                    <a:lnTo>
                      <a:pt x="721" y="1470"/>
                    </a:lnTo>
                    <a:lnTo>
                      <a:pt x="703" y="1440"/>
                    </a:lnTo>
                    <a:lnTo>
                      <a:pt x="684" y="1411"/>
                    </a:lnTo>
                    <a:lnTo>
                      <a:pt x="696" y="1374"/>
                    </a:lnTo>
                    <a:lnTo>
                      <a:pt x="711" y="1354"/>
                    </a:lnTo>
                    <a:lnTo>
                      <a:pt x="711" y="1322"/>
                    </a:lnTo>
                    <a:lnTo>
                      <a:pt x="696" y="1273"/>
                    </a:lnTo>
                    <a:lnTo>
                      <a:pt x="689" y="1249"/>
                    </a:lnTo>
                    <a:lnTo>
                      <a:pt x="669" y="1227"/>
                    </a:lnTo>
                    <a:lnTo>
                      <a:pt x="659" y="1201"/>
                    </a:lnTo>
                    <a:lnTo>
                      <a:pt x="669" y="1176"/>
                    </a:lnTo>
                    <a:lnTo>
                      <a:pt x="691" y="1156"/>
                    </a:lnTo>
                    <a:lnTo>
                      <a:pt x="689" y="1124"/>
                    </a:lnTo>
                    <a:lnTo>
                      <a:pt x="677" y="1102"/>
                    </a:lnTo>
                    <a:lnTo>
                      <a:pt x="652" y="1068"/>
                    </a:lnTo>
                    <a:lnTo>
                      <a:pt x="637" y="1050"/>
                    </a:lnTo>
                    <a:lnTo>
                      <a:pt x="644" y="1024"/>
                    </a:lnTo>
                    <a:lnTo>
                      <a:pt x="681" y="1002"/>
                    </a:lnTo>
                    <a:lnTo>
                      <a:pt x="696" y="972"/>
                    </a:lnTo>
                    <a:lnTo>
                      <a:pt x="691" y="948"/>
                    </a:lnTo>
                    <a:lnTo>
                      <a:pt x="667" y="907"/>
                    </a:lnTo>
                    <a:lnTo>
                      <a:pt x="640" y="855"/>
                    </a:lnTo>
                    <a:lnTo>
                      <a:pt x="630" y="818"/>
                    </a:lnTo>
                    <a:lnTo>
                      <a:pt x="644" y="803"/>
                    </a:lnTo>
                    <a:lnTo>
                      <a:pt x="684" y="789"/>
                    </a:lnTo>
                    <a:lnTo>
                      <a:pt x="706" y="774"/>
                    </a:lnTo>
                    <a:lnTo>
                      <a:pt x="711" y="728"/>
                    </a:lnTo>
                    <a:lnTo>
                      <a:pt x="684" y="676"/>
                    </a:lnTo>
                    <a:lnTo>
                      <a:pt x="689" y="642"/>
                    </a:lnTo>
                    <a:lnTo>
                      <a:pt x="699"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40" y="91"/>
                    </a:lnTo>
                    <a:lnTo>
                      <a:pt x="762" y="54"/>
                    </a:lnTo>
                    <a:lnTo>
                      <a:pt x="755" y="17"/>
                    </a:lnTo>
                    <a:lnTo>
                      <a:pt x="736" y="0"/>
                    </a:lnTo>
                    <a:lnTo>
                      <a:pt x="721" y="3"/>
                    </a:lnTo>
                    <a:lnTo>
                      <a:pt x="696" y="32"/>
                    </a:lnTo>
                    <a:lnTo>
                      <a:pt x="714" y="54"/>
                    </a:lnTo>
                    <a:lnTo>
                      <a:pt x="711" y="91"/>
                    </a:lnTo>
                    <a:lnTo>
                      <a:pt x="677" y="155"/>
                    </a:lnTo>
                    <a:lnTo>
                      <a:pt x="632" y="192"/>
                    </a:lnTo>
                    <a:lnTo>
                      <a:pt x="618" y="214"/>
                    </a:lnTo>
                    <a:lnTo>
                      <a:pt x="609" y="242"/>
                    </a:lnTo>
                    <a:lnTo>
                      <a:pt x="603" y="260"/>
                    </a:lnTo>
                    <a:lnTo>
                      <a:pt x="537" y="311"/>
                    </a:lnTo>
                    <a:lnTo>
                      <a:pt x="479" y="345"/>
                    </a:lnTo>
                    <a:lnTo>
                      <a:pt x="470" y="369"/>
                    </a:lnTo>
                    <a:lnTo>
                      <a:pt x="491" y="375"/>
                    </a:lnTo>
                    <a:lnTo>
                      <a:pt x="578" y="311"/>
                    </a:lnTo>
                    <a:lnTo>
                      <a:pt x="622" y="297"/>
                    </a:lnTo>
                    <a:lnTo>
                      <a:pt x="644" y="338"/>
                    </a:lnTo>
                    <a:lnTo>
                      <a:pt x="652" y="356"/>
                    </a:lnTo>
                    <a:lnTo>
                      <a:pt x="630" y="375"/>
                    </a:lnTo>
                    <a:lnTo>
                      <a:pt x="610" y="390"/>
                    </a:lnTo>
                    <a:lnTo>
                      <a:pt x="609" y="415"/>
                    </a:lnTo>
                    <a:lnTo>
                      <a:pt x="615" y="441"/>
                    </a:lnTo>
                    <a:lnTo>
                      <a:pt x="596" y="462"/>
                    </a:lnTo>
                    <a:lnTo>
                      <a:pt x="542"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9" y="620"/>
                    </a:lnTo>
                    <a:lnTo>
                      <a:pt x="572" y="669"/>
                    </a:lnTo>
                    <a:lnTo>
                      <a:pt x="526" y="698"/>
                    </a:lnTo>
                    <a:lnTo>
                      <a:pt x="468" y="713"/>
                    </a:lnTo>
                    <a:lnTo>
                      <a:pt x="464" y="728"/>
                    </a:lnTo>
                    <a:lnTo>
                      <a:pt x="500" y="722"/>
                    </a:lnTo>
                    <a:lnTo>
                      <a:pt x="578" y="698"/>
                    </a:lnTo>
                    <a:lnTo>
                      <a:pt x="609" y="676"/>
                    </a:lnTo>
                    <a:lnTo>
                      <a:pt x="625" y="654"/>
                    </a:lnTo>
                    <a:lnTo>
                      <a:pt x="652" y="650"/>
                    </a:lnTo>
                    <a:lnTo>
                      <a:pt x="652" y="676"/>
                    </a:lnTo>
                    <a:lnTo>
                      <a:pt x="669" y="700"/>
                    </a:lnTo>
                    <a:lnTo>
                      <a:pt x="684" y="728"/>
                    </a:lnTo>
                    <a:lnTo>
                      <a:pt x="674" y="750"/>
                    </a:lnTo>
                    <a:lnTo>
                      <a:pt x="640" y="765"/>
                    </a:lnTo>
                    <a:lnTo>
                      <a:pt x="609" y="774"/>
                    </a:lnTo>
                    <a:lnTo>
                      <a:pt x="585" y="796"/>
                    </a:lnTo>
                    <a:lnTo>
                      <a:pt x="485" y="826"/>
                    </a:lnTo>
                    <a:lnTo>
                      <a:pt x="412" y="852"/>
                    </a:lnTo>
                    <a:lnTo>
                      <a:pt x="383" y="867"/>
                    </a:lnTo>
                    <a:lnTo>
                      <a:pt x="405" y="885"/>
                    </a:lnTo>
                    <a:lnTo>
                      <a:pt x="449" y="874"/>
                    </a:lnTo>
                    <a:lnTo>
                      <a:pt x="537" y="840"/>
                    </a:lnTo>
                    <a:lnTo>
                      <a:pt x="596" y="823"/>
                    </a:lnTo>
                    <a:lnTo>
                      <a:pt x="610" y="848"/>
                    </a:lnTo>
                    <a:lnTo>
                      <a:pt x="625" y="892"/>
                    </a:lnTo>
                    <a:lnTo>
                      <a:pt x="652" y="929"/>
                    </a:lnTo>
                    <a:lnTo>
                      <a:pt x="655" y="957"/>
                    </a:lnTo>
                    <a:lnTo>
                      <a:pt x="652" y="985"/>
                    </a:lnTo>
                    <a:lnTo>
                      <a:pt x="622" y="994"/>
                    </a:lnTo>
                    <a:lnTo>
                      <a:pt x="572" y="1007"/>
                    </a:lnTo>
                    <a:lnTo>
                      <a:pt x="505" y="1037"/>
                    </a:lnTo>
                    <a:lnTo>
                      <a:pt x="409" y="1050"/>
                    </a:lnTo>
                    <a:lnTo>
                      <a:pt x="373" y="1068"/>
                    </a:lnTo>
                    <a:lnTo>
                      <a:pt x="398" y="1080"/>
                    </a:lnTo>
                    <a:lnTo>
                      <a:pt x="483" y="1068"/>
                    </a:lnTo>
                    <a:lnTo>
                      <a:pt x="542"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90" y="1214"/>
                    </a:lnTo>
                    <a:lnTo>
                      <a:pt x="373" y="1236"/>
                    </a:lnTo>
                    <a:lnTo>
                      <a:pt x="395" y="1244"/>
                    </a:lnTo>
                    <a:lnTo>
                      <a:pt x="439" y="1235"/>
                    </a:lnTo>
                    <a:lnTo>
                      <a:pt x="505" y="1214"/>
                    </a:lnTo>
                    <a:lnTo>
                      <a:pt x="542" y="1201"/>
                    </a:lnTo>
                    <a:lnTo>
                      <a:pt x="588" y="1190"/>
                    </a:lnTo>
                    <a:lnTo>
                      <a:pt x="625" y="1192"/>
                    </a:lnTo>
                    <a:lnTo>
                      <a:pt x="637" y="1192"/>
                    </a:lnTo>
                    <a:lnTo>
                      <a:pt x="637" y="1227"/>
                    </a:lnTo>
                    <a:lnTo>
                      <a:pt x="647" y="1244"/>
                    </a:lnTo>
                    <a:lnTo>
                      <a:pt x="581" y="1259"/>
                    </a:lnTo>
                    <a:lnTo>
                      <a:pt x="522" y="1303"/>
                    </a:lnTo>
                    <a:lnTo>
                      <a:pt x="457" y="1325"/>
                    </a:lnTo>
                    <a:lnTo>
                      <a:pt x="412" y="1332"/>
                    </a:lnTo>
                    <a:lnTo>
                      <a:pt x="375" y="1352"/>
                    </a:lnTo>
                    <a:lnTo>
                      <a:pt x="390" y="1366"/>
                    </a:lnTo>
                    <a:lnTo>
                      <a:pt x="427" y="1354"/>
                    </a:lnTo>
                    <a:lnTo>
                      <a:pt x="468" y="1340"/>
                    </a:lnTo>
                    <a:lnTo>
                      <a:pt x="516" y="1332"/>
                    </a:lnTo>
                    <a:lnTo>
                      <a:pt x="557" y="1307"/>
                    </a:lnTo>
                    <a:lnTo>
                      <a:pt x="578" y="1285"/>
                    </a:lnTo>
                    <a:lnTo>
                      <a:pt x="609"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pPr eaLnBrk="0" hangingPunct="0"/>
                <a:endParaRPr lang="en-US"/>
              </a:p>
            </p:txBody>
          </p:sp>
          <p:sp>
            <p:nvSpPr>
              <p:cNvPr id="16447" name="Freeform 146"/>
              <p:cNvSpPr>
                <a:spLocks/>
              </p:cNvSpPr>
              <p:nvPr/>
            </p:nvSpPr>
            <p:spPr bwMode="auto">
              <a:xfrm>
                <a:off x="1065" y="2575"/>
                <a:ext cx="110" cy="36"/>
              </a:xfrm>
              <a:custGeom>
                <a:avLst/>
                <a:gdLst>
                  <a:gd name="T0" fmla="*/ 0 w 220"/>
                  <a:gd name="T1" fmla="*/ 29 h 73"/>
                  <a:gd name="T2" fmla="*/ 44 w 220"/>
                  <a:gd name="T3" fmla="*/ 28 h 73"/>
                  <a:gd name="T4" fmla="*/ 60 w 220"/>
                  <a:gd name="T5" fmla="*/ 18 h 73"/>
                  <a:gd name="T6" fmla="*/ 75 w 220"/>
                  <a:gd name="T7" fmla="*/ 7 h 73"/>
                  <a:gd name="T8" fmla="*/ 103 w 220"/>
                  <a:gd name="T9" fmla="*/ 0 h 73"/>
                  <a:gd name="T10" fmla="*/ 110 w 220"/>
                  <a:gd name="T11" fmla="*/ 7 h 73"/>
                  <a:gd name="T12" fmla="*/ 99 w 220"/>
                  <a:gd name="T13" fmla="*/ 11 h 73"/>
                  <a:gd name="T14" fmla="*/ 79 w 220"/>
                  <a:gd name="T15" fmla="*/ 21 h 73"/>
                  <a:gd name="T16" fmla="*/ 69 w 220"/>
                  <a:gd name="T17" fmla="*/ 28 h 73"/>
                  <a:gd name="T18" fmla="*/ 51 w 220"/>
                  <a:gd name="T19" fmla="*/ 33 h 73"/>
                  <a:gd name="T20" fmla="*/ 24 w 220"/>
                  <a:gd name="T21" fmla="*/ 35 h 73"/>
                  <a:gd name="T22" fmla="*/ 2 w 220"/>
                  <a:gd name="T23" fmla="*/ 36 h 73"/>
                  <a:gd name="T24" fmla="*/ 0 w 220"/>
                  <a:gd name="T25" fmla="*/ 29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
                  <a:gd name="T40" fmla="*/ 0 h 73"/>
                  <a:gd name="T41" fmla="*/ 220 w 220"/>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 h="73">
                    <a:moveTo>
                      <a:pt x="0" y="59"/>
                    </a:moveTo>
                    <a:lnTo>
                      <a:pt x="87" y="56"/>
                    </a:lnTo>
                    <a:lnTo>
                      <a:pt x="121" y="37"/>
                    </a:lnTo>
                    <a:lnTo>
                      <a:pt x="150" y="15"/>
                    </a:lnTo>
                    <a:lnTo>
                      <a:pt x="205" y="0"/>
                    </a:lnTo>
                    <a:lnTo>
                      <a:pt x="220" y="15"/>
                    </a:lnTo>
                    <a:lnTo>
                      <a:pt x="197" y="22"/>
                    </a:lnTo>
                    <a:lnTo>
                      <a:pt x="158" y="43"/>
                    </a:lnTo>
                    <a:lnTo>
                      <a:pt x="138" y="56"/>
                    </a:lnTo>
                    <a:lnTo>
                      <a:pt x="102" y="66"/>
                    </a:lnTo>
                    <a:lnTo>
                      <a:pt x="48" y="71"/>
                    </a:lnTo>
                    <a:lnTo>
                      <a:pt x="4" y="73"/>
                    </a:lnTo>
                    <a:lnTo>
                      <a:pt x="0" y="59"/>
                    </a:lnTo>
                    <a:close/>
                  </a:path>
                </a:pathLst>
              </a:custGeom>
              <a:solidFill>
                <a:srgbClr val="000000"/>
              </a:solidFill>
              <a:ln w="9525">
                <a:noFill/>
                <a:round/>
                <a:headEnd/>
                <a:tailEnd/>
              </a:ln>
            </p:spPr>
            <p:txBody>
              <a:bodyPr/>
              <a:lstStyle/>
              <a:p>
                <a:pPr eaLnBrk="0" hangingPunct="0"/>
                <a:endParaRPr lang="en-US"/>
              </a:p>
            </p:txBody>
          </p:sp>
          <p:sp>
            <p:nvSpPr>
              <p:cNvPr id="16448" name="Freeform 147"/>
              <p:cNvSpPr>
                <a:spLocks/>
              </p:cNvSpPr>
              <p:nvPr/>
            </p:nvSpPr>
            <p:spPr bwMode="auto">
              <a:xfrm>
                <a:off x="897" y="1784"/>
                <a:ext cx="319" cy="174"/>
              </a:xfrm>
              <a:custGeom>
                <a:avLst/>
                <a:gdLst>
                  <a:gd name="T0" fmla="*/ 9 w 640"/>
                  <a:gd name="T1" fmla="*/ 20 h 347"/>
                  <a:gd name="T2" fmla="*/ 48 w 640"/>
                  <a:gd name="T3" fmla="*/ 22 h 347"/>
                  <a:gd name="T4" fmla="*/ 88 w 640"/>
                  <a:gd name="T5" fmla="*/ 23 h 347"/>
                  <a:gd name="T6" fmla="*/ 114 w 640"/>
                  <a:gd name="T7" fmla="*/ 23 h 347"/>
                  <a:gd name="T8" fmla="*/ 134 w 640"/>
                  <a:gd name="T9" fmla="*/ 18 h 347"/>
                  <a:gd name="T10" fmla="*/ 167 w 640"/>
                  <a:gd name="T11" fmla="*/ 9 h 347"/>
                  <a:gd name="T12" fmla="*/ 183 w 640"/>
                  <a:gd name="T13" fmla="*/ 0 h 347"/>
                  <a:gd name="T14" fmla="*/ 205 w 640"/>
                  <a:gd name="T15" fmla="*/ 12 h 347"/>
                  <a:gd name="T16" fmla="*/ 241 w 640"/>
                  <a:gd name="T17" fmla="*/ 37 h 347"/>
                  <a:gd name="T18" fmla="*/ 267 w 640"/>
                  <a:gd name="T19" fmla="*/ 55 h 347"/>
                  <a:gd name="T20" fmla="*/ 299 w 640"/>
                  <a:gd name="T21" fmla="*/ 78 h 347"/>
                  <a:gd name="T22" fmla="*/ 319 w 640"/>
                  <a:gd name="T23" fmla="*/ 96 h 347"/>
                  <a:gd name="T24" fmla="*/ 301 w 640"/>
                  <a:gd name="T25" fmla="*/ 111 h 347"/>
                  <a:gd name="T26" fmla="*/ 282 w 640"/>
                  <a:gd name="T27" fmla="*/ 129 h 347"/>
                  <a:gd name="T28" fmla="*/ 253 w 640"/>
                  <a:gd name="T29" fmla="*/ 141 h 347"/>
                  <a:gd name="T30" fmla="*/ 222 w 640"/>
                  <a:gd name="T31" fmla="*/ 154 h 347"/>
                  <a:gd name="T32" fmla="*/ 194 w 640"/>
                  <a:gd name="T33" fmla="*/ 165 h 347"/>
                  <a:gd name="T34" fmla="*/ 168 w 640"/>
                  <a:gd name="T35" fmla="*/ 169 h 347"/>
                  <a:gd name="T36" fmla="*/ 142 w 640"/>
                  <a:gd name="T37" fmla="*/ 174 h 347"/>
                  <a:gd name="T38" fmla="*/ 108 w 640"/>
                  <a:gd name="T39" fmla="*/ 150 h 347"/>
                  <a:gd name="T40" fmla="*/ 83 w 640"/>
                  <a:gd name="T41" fmla="*/ 130 h 347"/>
                  <a:gd name="T42" fmla="*/ 54 w 640"/>
                  <a:gd name="T43" fmla="*/ 104 h 347"/>
                  <a:gd name="T44" fmla="*/ 29 w 640"/>
                  <a:gd name="T45" fmla="*/ 78 h 347"/>
                  <a:gd name="T46" fmla="*/ 11 w 640"/>
                  <a:gd name="T47" fmla="*/ 60 h 347"/>
                  <a:gd name="T48" fmla="*/ 0 w 640"/>
                  <a:gd name="T49" fmla="*/ 34 h 347"/>
                  <a:gd name="T50" fmla="*/ 9 w 640"/>
                  <a:gd name="T51" fmla="*/ 20 h 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7"/>
                  <a:gd name="T80" fmla="*/ 640 w 640"/>
                  <a:gd name="T81" fmla="*/ 347 h 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7">
                    <a:moveTo>
                      <a:pt x="19" y="39"/>
                    </a:moveTo>
                    <a:lnTo>
                      <a:pt x="96" y="43"/>
                    </a:lnTo>
                    <a:lnTo>
                      <a:pt x="176" y="46"/>
                    </a:lnTo>
                    <a:lnTo>
                      <a:pt x="228" y="46"/>
                    </a:lnTo>
                    <a:lnTo>
                      <a:pt x="269" y="36"/>
                    </a:lnTo>
                    <a:lnTo>
                      <a:pt x="336" y="17"/>
                    </a:lnTo>
                    <a:lnTo>
                      <a:pt x="368" y="0"/>
                    </a:lnTo>
                    <a:lnTo>
                      <a:pt x="412" y="24"/>
                    </a:lnTo>
                    <a:lnTo>
                      <a:pt x="483" y="73"/>
                    </a:lnTo>
                    <a:lnTo>
                      <a:pt x="535" y="109"/>
                    </a:lnTo>
                    <a:lnTo>
                      <a:pt x="600" y="155"/>
                    </a:lnTo>
                    <a:lnTo>
                      <a:pt x="640" y="191"/>
                    </a:lnTo>
                    <a:lnTo>
                      <a:pt x="603" y="222"/>
                    </a:lnTo>
                    <a:lnTo>
                      <a:pt x="566" y="257"/>
                    </a:lnTo>
                    <a:lnTo>
                      <a:pt x="507" y="281"/>
                    </a:lnTo>
                    <a:lnTo>
                      <a:pt x="446" y="307"/>
                    </a:lnTo>
                    <a:lnTo>
                      <a:pt x="390" y="329"/>
                    </a:lnTo>
                    <a:lnTo>
                      <a:pt x="338"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pPr eaLnBrk="0" hangingPunct="0"/>
                <a:endParaRPr lang="en-US"/>
              </a:p>
            </p:txBody>
          </p:sp>
          <p:sp>
            <p:nvSpPr>
              <p:cNvPr id="16449" name="Freeform 148"/>
              <p:cNvSpPr>
                <a:spLocks/>
              </p:cNvSpPr>
              <p:nvPr/>
            </p:nvSpPr>
            <p:spPr bwMode="auto">
              <a:xfrm>
                <a:off x="888" y="1779"/>
                <a:ext cx="346" cy="202"/>
              </a:xfrm>
              <a:custGeom>
                <a:avLst/>
                <a:gdLst>
                  <a:gd name="T0" fmla="*/ 170 w 692"/>
                  <a:gd name="T1" fmla="*/ 173 h 404"/>
                  <a:gd name="T2" fmla="*/ 224 w 692"/>
                  <a:gd name="T3" fmla="*/ 158 h 404"/>
                  <a:gd name="T4" fmla="*/ 269 w 692"/>
                  <a:gd name="T5" fmla="*/ 139 h 404"/>
                  <a:gd name="T6" fmla="*/ 301 w 692"/>
                  <a:gd name="T7" fmla="*/ 116 h 404"/>
                  <a:gd name="T8" fmla="*/ 313 w 692"/>
                  <a:gd name="T9" fmla="*/ 103 h 404"/>
                  <a:gd name="T10" fmla="*/ 267 w 692"/>
                  <a:gd name="T11" fmla="*/ 61 h 404"/>
                  <a:gd name="T12" fmla="*/ 230 w 692"/>
                  <a:gd name="T13" fmla="*/ 39 h 404"/>
                  <a:gd name="T14" fmla="*/ 194 w 692"/>
                  <a:gd name="T15" fmla="*/ 17 h 404"/>
                  <a:gd name="T16" fmla="*/ 188 w 692"/>
                  <a:gd name="T17" fmla="*/ 17 h 404"/>
                  <a:gd name="T18" fmla="*/ 166 w 692"/>
                  <a:gd name="T19" fmla="*/ 25 h 404"/>
                  <a:gd name="T20" fmla="*/ 136 w 692"/>
                  <a:gd name="T21" fmla="*/ 33 h 404"/>
                  <a:gd name="T22" fmla="*/ 83 w 692"/>
                  <a:gd name="T23" fmla="*/ 37 h 404"/>
                  <a:gd name="T24" fmla="*/ 32 w 692"/>
                  <a:gd name="T25" fmla="*/ 36 h 404"/>
                  <a:gd name="T26" fmla="*/ 19 w 692"/>
                  <a:gd name="T27" fmla="*/ 37 h 404"/>
                  <a:gd name="T28" fmla="*/ 19 w 692"/>
                  <a:gd name="T29" fmla="*/ 47 h 404"/>
                  <a:gd name="T30" fmla="*/ 29 w 692"/>
                  <a:gd name="T31" fmla="*/ 61 h 404"/>
                  <a:gd name="T32" fmla="*/ 50 w 692"/>
                  <a:gd name="T33" fmla="*/ 88 h 404"/>
                  <a:gd name="T34" fmla="*/ 77 w 692"/>
                  <a:gd name="T35" fmla="*/ 110 h 404"/>
                  <a:gd name="T36" fmla="*/ 110 w 692"/>
                  <a:gd name="T37" fmla="*/ 142 h 404"/>
                  <a:gd name="T38" fmla="*/ 142 w 692"/>
                  <a:gd name="T39" fmla="*/ 165 h 404"/>
                  <a:gd name="T40" fmla="*/ 162 w 692"/>
                  <a:gd name="T41" fmla="*/ 179 h 404"/>
                  <a:gd name="T42" fmla="*/ 168 w 692"/>
                  <a:gd name="T43" fmla="*/ 194 h 404"/>
                  <a:gd name="T44" fmla="*/ 161 w 692"/>
                  <a:gd name="T45" fmla="*/ 202 h 404"/>
                  <a:gd name="T46" fmla="*/ 150 w 692"/>
                  <a:gd name="T47" fmla="*/ 198 h 404"/>
                  <a:gd name="T48" fmla="*/ 117 w 692"/>
                  <a:gd name="T49" fmla="*/ 168 h 404"/>
                  <a:gd name="T50" fmla="*/ 77 w 692"/>
                  <a:gd name="T51" fmla="*/ 135 h 404"/>
                  <a:gd name="T52" fmla="*/ 47 w 692"/>
                  <a:gd name="T53" fmla="*/ 110 h 404"/>
                  <a:gd name="T54" fmla="*/ 28 w 692"/>
                  <a:gd name="T55" fmla="*/ 88 h 404"/>
                  <a:gd name="T56" fmla="*/ 11 w 692"/>
                  <a:gd name="T57" fmla="*/ 65 h 404"/>
                  <a:gd name="T58" fmla="*/ 3 w 692"/>
                  <a:gd name="T59" fmla="*/ 50 h 404"/>
                  <a:gd name="T60" fmla="*/ 0 w 692"/>
                  <a:gd name="T61" fmla="*/ 33 h 404"/>
                  <a:gd name="T62" fmla="*/ 5 w 692"/>
                  <a:gd name="T63" fmla="*/ 22 h 404"/>
                  <a:gd name="T64" fmla="*/ 17 w 692"/>
                  <a:gd name="T65" fmla="*/ 17 h 404"/>
                  <a:gd name="T66" fmla="*/ 39 w 692"/>
                  <a:gd name="T67" fmla="*/ 19 h 404"/>
                  <a:gd name="T68" fmla="*/ 81 w 692"/>
                  <a:gd name="T69" fmla="*/ 25 h 404"/>
                  <a:gd name="T70" fmla="*/ 116 w 692"/>
                  <a:gd name="T71" fmla="*/ 25 h 404"/>
                  <a:gd name="T72" fmla="*/ 142 w 692"/>
                  <a:gd name="T73" fmla="*/ 17 h 404"/>
                  <a:gd name="T74" fmla="*/ 172 w 692"/>
                  <a:gd name="T75" fmla="*/ 11 h 404"/>
                  <a:gd name="T76" fmla="*/ 183 w 692"/>
                  <a:gd name="T77" fmla="*/ 0 h 404"/>
                  <a:gd name="T78" fmla="*/ 197 w 692"/>
                  <a:gd name="T79" fmla="*/ 0 h 404"/>
                  <a:gd name="T80" fmla="*/ 228 w 692"/>
                  <a:gd name="T81" fmla="*/ 19 h 404"/>
                  <a:gd name="T82" fmla="*/ 261 w 692"/>
                  <a:gd name="T83" fmla="*/ 44 h 404"/>
                  <a:gd name="T84" fmla="*/ 297 w 692"/>
                  <a:gd name="T85" fmla="*/ 66 h 404"/>
                  <a:gd name="T86" fmla="*/ 317 w 692"/>
                  <a:gd name="T87" fmla="*/ 81 h 404"/>
                  <a:gd name="T88" fmla="*/ 337 w 692"/>
                  <a:gd name="T89" fmla="*/ 94 h 404"/>
                  <a:gd name="T90" fmla="*/ 346 w 692"/>
                  <a:gd name="T91" fmla="*/ 99 h 404"/>
                  <a:gd name="T92" fmla="*/ 341 w 692"/>
                  <a:gd name="T93" fmla="*/ 109 h 404"/>
                  <a:gd name="T94" fmla="*/ 326 w 692"/>
                  <a:gd name="T95" fmla="*/ 117 h 404"/>
                  <a:gd name="T96" fmla="*/ 309 w 692"/>
                  <a:gd name="T97" fmla="*/ 133 h 404"/>
                  <a:gd name="T98" fmla="*/ 293 w 692"/>
                  <a:gd name="T99" fmla="*/ 139 h 404"/>
                  <a:gd name="T100" fmla="*/ 264 w 692"/>
                  <a:gd name="T101" fmla="*/ 151 h 404"/>
                  <a:gd name="T102" fmla="*/ 242 w 692"/>
                  <a:gd name="T103" fmla="*/ 161 h 404"/>
                  <a:gd name="T104" fmla="*/ 219 w 692"/>
                  <a:gd name="T105" fmla="*/ 175 h 404"/>
                  <a:gd name="T106" fmla="*/ 194 w 692"/>
                  <a:gd name="T107" fmla="*/ 179 h 404"/>
                  <a:gd name="T108" fmla="*/ 175 w 692"/>
                  <a:gd name="T109" fmla="*/ 181 h 404"/>
                  <a:gd name="T110" fmla="*/ 170 w 692"/>
                  <a:gd name="T111" fmla="*/ 173 h 40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2"/>
                  <a:gd name="T169" fmla="*/ 0 h 404"/>
                  <a:gd name="T170" fmla="*/ 692 w 692"/>
                  <a:gd name="T171" fmla="*/ 404 h 40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2" h="404">
                    <a:moveTo>
                      <a:pt x="339" y="346"/>
                    </a:moveTo>
                    <a:lnTo>
                      <a:pt x="448" y="315"/>
                    </a:lnTo>
                    <a:lnTo>
                      <a:pt x="537" y="277"/>
                    </a:lnTo>
                    <a:lnTo>
                      <a:pt x="601" y="232"/>
                    </a:lnTo>
                    <a:lnTo>
                      <a:pt x="626" y="206"/>
                    </a:lnTo>
                    <a:lnTo>
                      <a:pt x="534" y="123"/>
                    </a:lnTo>
                    <a:lnTo>
                      <a:pt x="460" y="78"/>
                    </a:lnTo>
                    <a:lnTo>
                      <a:pt x="389" y="34"/>
                    </a:lnTo>
                    <a:lnTo>
                      <a:pt x="376" y="34"/>
                    </a:lnTo>
                    <a:lnTo>
                      <a:pt x="331" y="49"/>
                    </a:lnTo>
                    <a:lnTo>
                      <a:pt x="272" y="65"/>
                    </a:lnTo>
                    <a:lnTo>
                      <a:pt x="166" y="73"/>
                    </a:lnTo>
                    <a:lnTo>
                      <a:pt x="64" y="71"/>
                    </a:lnTo>
                    <a:lnTo>
                      <a:pt x="37" y="73"/>
                    </a:lnTo>
                    <a:lnTo>
                      <a:pt x="37" y="93"/>
                    </a:lnTo>
                    <a:lnTo>
                      <a:pt x="58" y="123"/>
                    </a:lnTo>
                    <a:lnTo>
                      <a:pt x="101" y="176"/>
                    </a:lnTo>
                    <a:lnTo>
                      <a:pt x="154" y="220"/>
                    </a:lnTo>
                    <a:lnTo>
                      <a:pt x="220" y="284"/>
                    </a:lnTo>
                    <a:lnTo>
                      <a:pt x="284" y="330"/>
                    </a:lnTo>
                    <a:lnTo>
                      <a:pt x="324" y="358"/>
                    </a:lnTo>
                    <a:lnTo>
                      <a:pt x="336" y="387"/>
                    </a:lnTo>
                    <a:lnTo>
                      <a:pt x="321" y="404"/>
                    </a:lnTo>
                    <a:lnTo>
                      <a:pt x="299" y="395"/>
                    </a:lnTo>
                    <a:lnTo>
                      <a:pt x="235" y="336"/>
                    </a:lnTo>
                    <a:lnTo>
                      <a:pt x="154" y="269"/>
                    </a:lnTo>
                    <a:lnTo>
                      <a:pt x="95" y="220"/>
                    </a:lnTo>
                    <a:lnTo>
                      <a:pt x="56" y="176"/>
                    </a:lnTo>
                    <a:lnTo>
                      <a:pt x="21" y="130"/>
                    </a:lnTo>
                    <a:lnTo>
                      <a:pt x="6" y="99"/>
                    </a:lnTo>
                    <a:lnTo>
                      <a:pt x="0" y="65"/>
                    </a:lnTo>
                    <a:lnTo>
                      <a:pt x="9" y="43"/>
                    </a:lnTo>
                    <a:lnTo>
                      <a:pt x="34" y="34"/>
                    </a:lnTo>
                    <a:lnTo>
                      <a:pt x="78" y="37"/>
                    </a:lnTo>
                    <a:lnTo>
                      <a:pt x="161" y="49"/>
                    </a:lnTo>
                    <a:lnTo>
                      <a:pt x="232" y="49"/>
                    </a:lnTo>
                    <a:lnTo>
                      <a:pt x="284" y="34"/>
                    </a:lnTo>
                    <a:lnTo>
                      <a:pt x="343" y="22"/>
                    </a:lnTo>
                    <a:lnTo>
                      <a:pt x="367" y="0"/>
                    </a:lnTo>
                    <a:lnTo>
                      <a:pt x="395" y="0"/>
                    </a:lnTo>
                    <a:lnTo>
                      <a:pt x="456" y="37"/>
                    </a:lnTo>
                    <a:lnTo>
                      <a:pt x="522" y="87"/>
                    </a:lnTo>
                    <a:lnTo>
                      <a:pt x="593" y="132"/>
                    </a:lnTo>
                    <a:lnTo>
                      <a:pt x="633" y="161"/>
                    </a:lnTo>
                    <a:lnTo>
                      <a:pt x="674" y="188"/>
                    </a:lnTo>
                    <a:lnTo>
                      <a:pt x="692" y="198"/>
                    </a:lnTo>
                    <a:lnTo>
                      <a:pt x="682" y="218"/>
                    </a:lnTo>
                    <a:lnTo>
                      <a:pt x="652" y="235"/>
                    </a:lnTo>
                    <a:lnTo>
                      <a:pt x="618" y="265"/>
                    </a:lnTo>
                    <a:lnTo>
                      <a:pt x="586" y="277"/>
                    </a:lnTo>
                    <a:lnTo>
                      <a:pt x="527" y="302"/>
                    </a:lnTo>
                    <a:lnTo>
                      <a:pt x="485" y="321"/>
                    </a:lnTo>
                    <a:lnTo>
                      <a:pt x="439" y="350"/>
                    </a:lnTo>
                    <a:lnTo>
                      <a:pt x="389" y="358"/>
                    </a:lnTo>
                    <a:lnTo>
                      <a:pt x="351" y="361"/>
                    </a:lnTo>
                    <a:lnTo>
                      <a:pt x="339" y="346"/>
                    </a:lnTo>
                    <a:close/>
                  </a:path>
                </a:pathLst>
              </a:custGeom>
              <a:solidFill>
                <a:srgbClr val="000000"/>
              </a:solidFill>
              <a:ln w="9525">
                <a:noFill/>
                <a:round/>
                <a:headEnd/>
                <a:tailEnd/>
              </a:ln>
            </p:spPr>
            <p:txBody>
              <a:bodyPr/>
              <a:lstStyle/>
              <a:p>
                <a:pPr eaLnBrk="0" hangingPunct="0"/>
                <a:endParaRPr lang="en-US"/>
              </a:p>
            </p:txBody>
          </p:sp>
          <p:sp>
            <p:nvSpPr>
              <p:cNvPr id="16450" name="Freeform 149"/>
              <p:cNvSpPr>
                <a:spLocks/>
              </p:cNvSpPr>
              <p:nvPr/>
            </p:nvSpPr>
            <p:spPr bwMode="auto">
              <a:xfrm>
                <a:off x="1084" y="1932"/>
                <a:ext cx="109" cy="70"/>
              </a:xfrm>
              <a:custGeom>
                <a:avLst/>
                <a:gdLst>
                  <a:gd name="T0" fmla="*/ 92 w 218"/>
                  <a:gd name="T1" fmla="*/ 8 h 139"/>
                  <a:gd name="T2" fmla="*/ 69 w 218"/>
                  <a:gd name="T3" fmla="*/ 27 h 139"/>
                  <a:gd name="T4" fmla="*/ 48 w 218"/>
                  <a:gd name="T5" fmla="*/ 44 h 139"/>
                  <a:gd name="T6" fmla="*/ 17 w 218"/>
                  <a:gd name="T7" fmla="*/ 55 h 139"/>
                  <a:gd name="T8" fmla="*/ 0 w 218"/>
                  <a:gd name="T9" fmla="*/ 60 h 139"/>
                  <a:gd name="T10" fmla="*/ 14 w 218"/>
                  <a:gd name="T11" fmla="*/ 70 h 139"/>
                  <a:gd name="T12" fmla="*/ 36 w 218"/>
                  <a:gd name="T13" fmla="*/ 66 h 139"/>
                  <a:gd name="T14" fmla="*/ 70 w 218"/>
                  <a:gd name="T15" fmla="*/ 44 h 139"/>
                  <a:gd name="T16" fmla="*/ 109 w 218"/>
                  <a:gd name="T17" fmla="*/ 0 h 139"/>
                  <a:gd name="T18" fmla="*/ 92 w 218"/>
                  <a:gd name="T19" fmla="*/ 8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
                  <a:gd name="T31" fmla="*/ 0 h 139"/>
                  <a:gd name="T32" fmla="*/ 218 w 218"/>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 h="139">
                    <a:moveTo>
                      <a:pt x="184" y="16"/>
                    </a:moveTo>
                    <a:lnTo>
                      <a:pt x="138" y="53"/>
                    </a:lnTo>
                    <a:lnTo>
                      <a:pt x="95" y="87"/>
                    </a:lnTo>
                    <a:lnTo>
                      <a:pt x="34" y="109"/>
                    </a:lnTo>
                    <a:lnTo>
                      <a:pt x="0" y="120"/>
                    </a:lnTo>
                    <a:lnTo>
                      <a:pt x="27" y="139"/>
                    </a:lnTo>
                    <a:lnTo>
                      <a:pt x="71" y="132"/>
                    </a:lnTo>
                    <a:lnTo>
                      <a:pt x="139" y="87"/>
                    </a:lnTo>
                    <a:lnTo>
                      <a:pt x="218" y="0"/>
                    </a:lnTo>
                    <a:lnTo>
                      <a:pt x="184" y="16"/>
                    </a:lnTo>
                    <a:close/>
                  </a:path>
                </a:pathLst>
              </a:custGeom>
              <a:solidFill>
                <a:srgbClr val="000000"/>
              </a:solidFill>
              <a:ln w="9525">
                <a:noFill/>
                <a:round/>
                <a:headEnd/>
                <a:tailEnd/>
              </a:ln>
            </p:spPr>
            <p:txBody>
              <a:bodyPr/>
              <a:lstStyle/>
              <a:p>
                <a:pPr eaLnBrk="0" hangingPunct="0"/>
                <a:endParaRPr lang="en-US"/>
              </a:p>
            </p:txBody>
          </p:sp>
        </p:grpSp>
      </p:grpSp>
      <p:grpSp>
        <p:nvGrpSpPr>
          <p:cNvPr id="14" name="Group 150"/>
          <p:cNvGrpSpPr>
            <a:grpSpLocks/>
          </p:cNvGrpSpPr>
          <p:nvPr/>
        </p:nvGrpSpPr>
        <p:grpSpPr bwMode="auto">
          <a:xfrm>
            <a:off x="3505201" y="3581400"/>
            <a:ext cx="1927225" cy="1754188"/>
            <a:chOff x="841" y="1585"/>
            <a:chExt cx="1214" cy="1105"/>
          </a:xfrm>
        </p:grpSpPr>
        <p:grpSp>
          <p:nvGrpSpPr>
            <p:cNvPr id="16396" name="Group 151"/>
            <p:cNvGrpSpPr>
              <a:grpSpLocks/>
            </p:cNvGrpSpPr>
            <p:nvPr/>
          </p:nvGrpSpPr>
          <p:grpSpPr bwMode="auto">
            <a:xfrm>
              <a:off x="1651" y="1585"/>
              <a:ext cx="404" cy="911"/>
              <a:chOff x="1651" y="1585"/>
              <a:chExt cx="404" cy="911"/>
            </a:xfrm>
          </p:grpSpPr>
          <p:sp>
            <p:nvSpPr>
              <p:cNvPr id="16415" name="Freeform 152"/>
              <p:cNvSpPr>
                <a:spLocks/>
              </p:cNvSpPr>
              <p:nvPr/>
            </p:nvSpPr>
            <p:spPr bwMode="auto">
              <a:xfrm>
                <a:off x="1660" y="1625"/>
                <a:ext cx="211" cy="859"/>
              </a:xfrm>
              <a:custGeom>
                <a:avLst/>
                <a:gdLst>
                  <a:gd name="T0" fmla="*/ 208 w 424"/>
                  <a:gd name="T1" fmla="*/ 155 h 1717"/>
                  <a:gd name="T2" fmla="*/ 211 w 424"/>
                  <a:gd name="T3" fmla="*/ 186 h 1717"/>
                  <a:gd name="T4" fmla="*/ 211 w 424"/>
                  <a:gd name="T5" fmla="*/ 356 h 1717"/>
                  <a:gd name="T6" fmla="*/ 196 w 424"/>
                  <a:gd name="T7" fmla="*/ 585 h 1717"/>
                  <a:gd name="T8" fmla="*/ 198 w 424"/>
                  <a:gd name="T9" fmla="*/ 730 h 1717"/>
                  <a:gd name="T10" fmla="*/ 205 w 424"/>
                  <a:gd name="T11" fmla="*/ 831 h 1717"/>
                  <a:gd name="T12" fmla="*/ 198 w 424"/>
                  <a:gd name="T13" fmla="*/ 859 h 1717"/>
                  <a:gd name="T14" fmla="*/ 185 w 424"/>
                  <a:gd name="T15" fmla="*/ 853 h 1717"/>
                  <a:gd name="T16" fmla="*/ 113 w 424"/>
                  <a:gd name="T17" fmla="*/ 797 h 1717"/>
                  <a:gd name="T18" fmla="*/ 96 w 424"/>
                  <a:gd name="T19" fmla="*/ 786 h 1717"/>
                  <a:gd name="T20" fmla="*/ 85 w 424"/>
                  <a:gd name="T21" fmla="*/ 771 h 1717"/>
                  <a:gd name="T22" fmla="*/ 66 w 424"/>
                  <a:gd name="T23" fmla="*/ 749 h 1717"/>
                  <a:gd name="T24" fmla="*/ 41 w 424"/>
                  <a:gd name="T25" fmla="*/ 728 h 1717"/>
                  <a:gd name="T26" fmla="*/ 29 w 424"/>
                  <a:gd name="T27" fmla="*/ 698 h 1717"/>
                  <a:gd name="T28" fmla="*/ 0 w 424"/>
                  <a:gd name="T29" fmla="*/ 673 h 1717"/>
                  <a:gd name="T30" fmla="*/ 0 w 424"/>
                  <a:gd name="T31" fmla="*/ 658 h 1717"/>
                  <a:gd name="T32" fmla="*/ 16 w 424"/>
                  <a:gd name="T33" fmla="*/ 638 h 1717"/>
                  <a:gd name="T34" fmla="*/ 22 w 424"/>
                  <a:gd name="T35" fmla="*/ 613 h 1717"/>
                  <a:gd name="T36" fmla="*/ 18 w 424"/>
                  <a:gd name="T37" fmla="*/ 599 h 1717"/>
                  <a:gd name="T38" fmla="*/ 11 w 424"/>
                  <a:gd name="T39" fmla="*/ 577 h 1717"/>
                  <a:gd name="T40" fmla="*/ 8 w 424"/>
                  <a:gd name="T41" fmla="*/ 561 h 1717"/>
                  <a:gd name="T42" fmla="*/ 20 w 424"/>
                  <a:gd name="T43" fmla="*/ 537 h 1717"/>
                  <a:gd name="T44" fmla="*/ 20 w 424"/>
                  <a:gd name="T45" fmla="*/ 520 h 1717"/>
                  <a:gd name="T46" fmla="*/ 7 w 424"/>
                  <a:gd name="T47" fmla="*/ 488 h 1717"/>
                  <a:gd name="T48" fmla="*/ 7 w 424"/>
                  <a:gd name="T49" fmla="*/ 469 h 1717"/>
                  <a:gd name="T50" fmla="*/ 14 w 424"/>
                  <a:gd name="T51" fmla="*/ 455 h 1717"/>
                  <a:gd name="T52" fmla="*/ 26 w 424"/>
                  <a:gd name="T53" fmla="*/ 438 h 1717"/>
                  <a:gd name="T54" fmla="*/ 26 w 424"/>
                  <a:gd name="T55" fmla="*/ 408 h 1717"/>
                  <a:gd name="T56" fmla="*/ 18 w 424"/>
                  <a:gd name="T57" fmla="*/ 384 h 1717"/>
                  <a:gd name="T58" fmla="*/ 26 w 424"/>
                  <a:gd name="T59" fmla="*/ 356 h 1717"/>
                  <a:gd name="T60" fmla="*/ 33 w 424"/>
                  <a:gd name="T61" fmla="*/ 350 h 1717"/>
                  <a:gd name="T62" fmla="*/ 26 w 424"/>
                  <a:gd name="T63" fmla="*/ 324 h 1717"/>
                  <a:gd name="T64" fmla="*/ 11 w 424"/>
                  <a:gd name="T65" fmla="*/ 296 h 1717"/>
                  <a:gd name="T66" fmla="*/ 7 w 424"/>
                  <a:gd name="T67" fmla="*/ 278 h 1717"/>
                  <a:gd name="T68" fmla="*/ 11 w 424"/>
                  <a:gd name="T69" fmla="*/ 261 h 1717"/>
                  <a:gd name="T70" fmla="*/ 31 w 424"/>
                  <a:gd name="T71" fmla="*/ 246 h 1717"/>
                  <a:gd name="T72" fmla="*/ 29 w 424"/>
                  <a:gd name="T73" fmla="*/ 234 h 1717"/>
                  <a:gd name="T74" fmla="*/ 8 w 424"/>
                  <a:gd name="T75" fmla="*/ 195 h 1717"/>
                  <a:gd name="T76" fmla="*/ 1 w 424"/>
                  <a:gd name="T77" fmla="*/ 164 h 1717"/>
                  <a:gd name="T78" fmla="*/ 7 w 424"/>
                  <a:gd name="T79" fmla="*/ 147 h 1717"/>
                  <a:gd name="T80" fmla="*/ 26 w 424"/>
                  <a:gd name="T81" fmla="*/ 132 h 1717"/>
                  <a:gd name="T82" fmla="*/ 22 w 424"/>
                  <a:gd name="T83" fmla="*/ 118 h 1717"/>
                  <a:gd name="T84" fmla="*/ 8 w 424"/>
                  <a:gd name="T85" fmla="*/ 102 h 1717"/>
                  <a:gd name="T86" fmla="*/ 8 w 424"/>
                  <a:gd name="T87" fmla="*/ 85 h 1717"/>
                  <a:gd name="T88" fmla="*/ 31 w 424"/>
                  <a:gd name="T89" fmla="*/ 73 h 1717"/>
                  <a:gd name="T90" fmla="*/ 40 w 424"/>
                  <a:gd name="T91" fmla="*/ 61 h 1717"/>
                  <a:gd name="T92" fmla="*/ 22 w 424"/>
                  <a:gd name="T93" fmla="*/ 36 h 1717"/>
                  <a:gd name="T94" fmla="*/ 22 w 424"/>
                  <a:gd name="T95" fmla="*/ 22 h 1717"/>
                  <a:gd name="T96" fmla="*/ 44 w 424"/>
                  <a:gd name="T97" fmla="*/ 14 h 1717"/>
                  <a:gd name="T98" fmla="*/ 45 w 424"/>
                  <a:gd name="T99" fmla="*/ 0 h 1717"/>
                  <a:gd name="T100" fmla="*/ 70 w 424"/>
                  <a:gd name="T101" fmla="*/ 36 h 1717"/>
                  <a:gd name="T102" fmla="*/ 99 w 424"/>
                  <a:gd name="T103" fmla="*/ 73 h 1717"/>
                  <a:gd name="T104" fmla="*/ 135 w 424"/>
                  <a:gd name="T105" fmla="*/ 102 h 1717"/>
                  <a:gd name="T106" fmla="*/ 165 w 424"/>
                  <a:gd name="T107" fmla="*/ 125 h 1717"/>
                  <a:gd name="T108" fmla="*/ 196 w 424"/>
                  <a:gd name="T109" fmla="*/ 144 h 1717"/>
                  <a:gd name="T110" fmla="*/ 208 w 424"/>
                  <a:gd name="T111" fmla="*/ 155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2"/>
                    </a:lnTo>
                    <a:lnTo>
                      <a:pt x="394" y="1169"/>
                    </a:lnTo>
                    <a:lnTo>
                      <a:pt x="397" y="1460"/>
                    </a:lnTo>
                    <a:lnTo>
                      <a:pt x="412" y="1661"/>
                    </a:lnTo>
                    <a:lnTo>
                      <a:pt x="397" y="1717"/>
                    </a:lnTo>
                    <a:lnTo>
                      <a:pt x="372" y="1705"/>
                    </a:lnTo>
                    <a:lnTo>
                      <a:pt x="228" y="1594"/>
                    </a:lnTo>
                    <a:lnTo>
                      <a:pt x="192" y="1572"/>
                    </a:lnTo>
                    <a:lnTo>
                      <a:pt x="170" y="1541"/>
                    </a:lnTo>
                    <a:lnTo>
                      <a:pt x="133" y="1498"/>
                    </a:lnTo>
                    <a:lnTo>
                      <a:pt x="83" y="1455"/>
                    </a:lnTo>
                    <a:lnTo>
                      <a:pt x="59" y="1396"/>
                    </a:lnTo>
                    <a:lnTo>
                      <a:pt x="0" y="1345"/>
                    </a:lnTo>
                    <a:lnTo>
                      <a:pt x="0" y="1315"/>
                    </a:lnTo>
                    <a:lnTo>
                      <a:pt x="32" y="1276"/>
                    </a:lnTo>
                    <a:lnTo>
                      <a:pt x="44" y="1225"/>
                    </a:lnTo>
                    <a:lnTo>
                      <a:pt x="37" y="1198"/>
                    </a:lnTo>
                    <a:lnTo>
                      <a:pt x="22" y="1154"/>
                    </a:lnTo>
                    <a:lnTo>
                      <a:pt x="16" y="1122"/>
                    </a:lnTo>
                    <a:lnTo>
                      <a:pt x="40" y="1073"/>
                    </a:lnTo>
                    <a:lnTo>
                      <a:pt x="40" y="1040"/>
                    </a:lnTo>
                    <a:lnTo>
                      <a:pt x="15" y="975"/>
                    </a:lnTo>
                    <a:lnTo>
                      <a:pt x="15" y="938"/>
                    </a:lnTo>
                    <a:lnTo>
                      <a:pt x="29" y="909"/>
                    </a:lnTo>
                    <a:lnTo>
                      <a:pt x="53" y="875"/>
                    </a:lnTo>
                    <a:lnTo>
                      <a:pt x="52" y="816"/>
                    </a:lnTo>
                    <a:lnTo>
                      <a:pt x="37" y="768"/>
                    </a:lnTo>
                    <a:lnTo>
                      <a:pt x="52" y="712"/>
                    </a:lnTo>
                    <a:lnTo>
                      <a:pt x="66" y="699"/>
                    </a:lnTo>
                    <a:lnTo>
                      <a:pt x="53" y="647"/>
                    </a:lnTo>
                    <a:lnTo>
                      <a:pt x="22" y="592"/>
                    </a:lnTo>
                    <a:lnTo>
                      <a:pt x="15" y="556"/>
                    </a:lnTo>
                    <a:lnTo>
                      <a:pt x="22" y="522"/>
                    </a:lnTo>
                    <a:lnTo>
                      <a:pt x="62" y="492"/>
                    </a:lnTo>
                    <a:lnTo>
                      <a:pt x="59" y="468"/>
                    </a:lnTo>
                    <a:lnTo>
                      <a:pt x="16" y="390"/>
                    </a:lnTo>
                    <a:lnTo>
                      <a:pt x="3" y="328"/>
                    </a:lnTo>
                    <a:lnTo>
                      <a:pt x="15" y="294"/>
                    </a:lnTo>
                    <a:lnTo>
                      <a:pt x="53" y="263"/>
                    </a:lnTo>
                    <a:lnTo>
                      <a:pt x="44" y="235"/>
                    </a:lnTo>
                    <a:lnTo>
                      <a:pt x="16" y="204"/>
                    </a:lnTo>
                    <a:lnTo>
                      <a:pt x="16" y="170"/>
                    </a:lnTo>
                    <a:lnTo>
                      <a:pt x="62" y="146"/>
                    </a:lnTo>
                    <a:lnTo>
                      <a:pt x="81" y="122"/>
                    </a:lnTo>
                    <a:lnTo>
                      <a:pt x="44" y="71"/>
                    </a:lnTo>
                    <a:lnTo>
                      <a:pt x="44" y="44"/>
                    </a:lnTo>
                    <a:lnTo>
                      <a:pt x="88" y="27"/>
                    </a:lnTo>
                    <a:lnTo>
                      <a:pt x="90" y="0"/>
                    </a:lnTo>
                    <a:lnTo>
                      <a:pt x="140" y="71"/>
                    </a:lnTo>
                    <a:lnTo>
                      <a:pt x="198" y="145"/>
                    </a:lnTo>
                    <a:lnTo>
                      <a:pt x="272" y="204"/>
                    </a:lnTo>
                    <a:lnTo>
                      <a:pt x="331" y="250"/>
                    </a:lnTo>
                    <a:lnTo>
                      <a:pt x="394" y="287"/>
                    </a:lnTo>
                    <a:lnTo>
                      <a:pt x="417" y="309"/>
                    </a:lnTo>
                    <a:close/>
                  </a:path>
                </a:pathLst>
              </a:custGeom>
              <a:solidFill>
                <a:srgbClr val="DDDDDD"/>
              </a:solidFill>
              <a:ln w="9525">
                <a:noFill/>
                <a:round/>
                <a:headEnd/>
                <a:tailEnd/>
              </a:ln>
            </p:spPr>
            <p:txBody>
              <a:bodyPr/>
              <a:lstStyle/>
              <a:p>
                <a:pPr eaLnBrk="0" hangingPunct="0"/>
                <a:endParaRPr lang="en-US"/>
              </a:p>
            </p:txBody>
          </p:sp>
          <p:sp>
            <p:nvSpPr>
              <p:cNvPr id="16416" name="Freeform 153"/>
              <p:cNvSpPr>
                <a:spLocks/>
              </p:cNvSpPr>
              <p:nvPr/>
            </p:nvSpPr>
            <p:spPr bwMode="auto">
              <a:xfrm>
                <a:off x="1651" y="1638"/>
                <a:ext cx="62" cy="654"/>
              </a:xfrm>
              <a:custGeom>
                <a:avLst/>
                <a:gdLst>
                  <a:gd name="T0" fmla="*/ 42 w 123"/>
                  <a:gd name="T1" fmla="*/ 22 h 1308"/>
                  <a:gd name="T2" fmla="*/ 62 w 123"/>
                  <a:gd name="T3" fmla="*/ 45 h 1308"/>
                  <a:gd name="T4" fmla="*/ 49 w 123"/>
                  <a:gd name="T5" fmla="*/ 63 h 1308"/>
                  <a:gd name="T6" fmla="*/ 23 w 123"/>
                  <a:gd name="T7" fmla="*/ 77 h 1308"/>
                  <a:gd name="T8" fmla="*/ 34 w 123"/>
                  <a:gd name="T9" fmla="*/ 95 h 1308"/>
                  <a:gd name="T10" fmla="*/ 46 w 123"/>
                  <a:gd name="T11" fmla="*/ 118 h 1308"/>
                  <a:gd name="T12" fmla="*/ 31 w 123"/>
                  <a:gd name="T13" fmla="*/ 134 h 1308"/>
                  <a:gd name="T14" fmla="*/ 19 w 123"/>
                  <a:gd name="T15" fmla="*/ 152 h 1308"/>
                  <a:gd name="T16" fmla="*/ 31 w 123"/>
                  <a:gd name="T17" fmla="*/ 184 h 1308"/>
                  <a:gd name="T18" fmla="*/ 46 w 123"/>
                  <a:gd name="T19" fmla="*/ 214 h 1308"/>
                  <a:gd name="T20" fmla="*/ 42 w 123"/>
                  <a:gd name="T21" fmla="*/ 240 h 1308"/>
                  <a:gd name="T22" fmla="*/ 23 w 123"/>
                  <a:gd name="T23" fmla="*/ 262 h 1308"/>
                  <a:gd name="T24" fmla="*/ 45 w 123"/>
                  <a:gd name="T25" fmla="*/ 309 h 1308"/>
                  <a:gd name="T26" fmla="*/ 53 w 123"/>
                  <a:gd name="T27" fmla="*/ 337 h 1308"/>
                  <a:gd name="T28" fmla="*/ 37 w 123"/>
                  <a:gd name="T29" fmla="*/ 359 h 1308"/>
                  <a:gd name="T30" fmla="*/ 40 w 123"/>
                  <a:gd name="T31" fmla="*/ 393 h 1308"/>
                  <a:gd name="T32" fmla="*/ 52 w 123"/>
                  <a:gd name="T33" fmla="*/ 426 h 1308"/>
                  <a:gd name="T34" fmla="*/ 38 w 123"/>
                  <a:gd name="T35" fmla="*/ 444 h 1308"/>
                  <a:gd name="T36" fmla="*/ 20 w 123"/>
                  <a:gd name="T37" fmla="*/ 466 h 1308"/>
                  <a:gd name="T38" fmla="*/ 38 w 123"/>
                  <a:gd name="T39" fmla="*/ 506 h 1308"/>
                  <a:gd name="T40" fmla="*/ 46 w 123"/>
                  <a:gd name="T41" fmla="*/ 534 h 1308"/>
                  <a:gd name="T42" fmla="*/ 29 w 123"/>
                  <a:gd name="T43" fmla="*/ 540 h 1308"/>
                  <a:gd name="T44" fmla="*/ 34 w 123"/>
                  <a:gd name="T45" fmla="*/ 584 h 1308"/>
                  <a:gd name="T46" fmla="*/ 42 w 123"/>
                  <a:gd name="T47" fmla="*/ 607 h 1308"/>
                  <a:gd name="T48" fmla="*/ 29 w 123"/>
                  <a:gd name="T49" fmla="*/ 633 h 1308"/>
                  <a:gd name="T50" fmla="*/ 1 w 123"/>
                  <a:gd name="T51" fmla="*/ 647 h 1308"/>
                  <a:gd name="T52" fmla="*/ 22 w 123"/>
                  <a:gd name="T53" fmla="*/ 602 h 1308"/>
                  <a:gd name="T54" fmla="*/ 12 w 123"/>
                  <a:gd name="T55" fmla="*/ 566 h 1308"/>
                  <a:gd name="T56" fmla="*/ 15 w 123"/>
                  <a:gd name="T57" fmla="*/ 534 h 1308"/>
                  <a:gd name="T58" fmla="*/ 23 w 123"/>
                  <a:gd name="T59" fmla="*/ 518 h 1308"/>
                  <a:gd name="T60" fmla="*/ 5 w 123"/>
                  <a:gd name="T61" fmla="*/ 478 h 1308"/>
                  <a:gd name="T62" fmla="*/ 5 w 123"/>
                  <a:gd name="T63" fmla="*/ 438 h 1308"/>
                  <a:gd name="T64" fmla="*/ 27 w 123"/>
                  <a:gd name="T65" fmla="*/ 419 h 1308"/>
                  <a:gd name="T66" fmla="*/ 22 w 123"/>
                  <a:gd name="T67" fmla="*/ 390 h 1308"/>
                  <a:gd name="T68" fmla="*/ 16 w 123"/>
                  <a:gd name="T69" fmla="*/ 356 h 1308"/>
                  <a:gd name="T70" fmla="*/ 34 w 123"/>
                  <a:gd name="T71" fmla="*/ 334 h 1308"/>
                  <a:gd name="T72" fmla="*/ 26 w 123"/>
                  <a:gd name="T73" fmla="*/ 310 h 1308"/>
                  <a:gd name="T74" fmla="*/ 5 w 123"/>
                  <a:gd name="T75" fmla="*/ 272 h 1308"/>
                  <a:gd name="T76" fmla="*/ 9 w 123"/>
                  <a:gd name="T77" fmla="*/ 246 h 1308"/>
                  <a:gd name="T78" fmla="*/ 27 w 123"/>
                  <a:gd name="T79" fmla="*/ 225 h 1308"/>
                  <a:gd name="T80" fmla="*/ 8 w 123"/>
                  <a:gd name="T81" fmla="*/ 176 h 1308"/>
                  <a:gd name="T82" fmla="*/ 0 w 123"/>
                  <a:gd name="T83" fmla="*/ 148 h 1308"/>
                  <a:gd name="T84" fmla="*/ 16 w 123"/>
                  <a:gd name="T85" fmla="*/ 126 h 1308"/>
                  <a:gd name="T86" fmla="*/ 23 w 123"/>
                  <a:gd name="T87" fmla="*/ 111 h 1308"/>
                  <a:gd name="T88" fmla="*/ 5 w 123"/>
                  <a:gd name="T89" fmla="*/ 88 h 1308"/>
                  <a:gd name="T90" fmla="*/ 12 w 123"/>
                  <a:gd name="T91" fmla="*/ 66 h 1308"/>
                  <a:gd name="T92" fmla="*/ 34 w 123"/>
                  <a:gd name="T93" fmla="*/ 51 h 1308"/>
                  <a:gd name="T94" fmla="*/ 34 w 123"/>
                  <a:gd name="T95" fmla="*/ 34 h 1308"/>
                  <a:gd name="T96" fmla="*/ 23 w 123"/>
                  <a:gd name="T97" fmla="*/ 11 h 13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3"/>
                  <a:gd name="T148" fmla="*/ 0 h 1308"/>
                  <a:gd name="T149" fmla="*/ 123 w 123"/>
                  <a:gd name="T150" fmla="*/ 1308 h 130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3" h="1308">
                    <a:moveTo>
                      <a:pt x="61" y="0"/>
                    </a:moveTo>
                    <a:lnTo>
                      <a:pt x="83" y="44"/>
                    </a:lnTo>
                    <a:lnTo>
                      <a:pt x="104" y="72"/>
                    </a:lnTo>
                    <a:lnTo>
                      <a:pt x="123" y="90"/>
                    </a:lnTo>
                    <a:lnTo>
                      <a:pt x="117" y="112"/>
                    </a:lnTo>
                    <a:lnTo>
                      <a:pt x="98" y="127"/>
                    </a:lnTo>
                    <a:lnTo>
                      <a:pt x="68" y="134"/>
                    </a:lnTo>
                    <a:lnTo>
                      <a:pt x="46" y="153"/>
                    </a:lnTo>
                    <a:lnTo>
                      <a:pt x="52" y="176"/>
                    </a:lnTo>
                    <a:lnTo>
                      <a:pt x="67" y="190"/>
                    </a:lnTo>
                    <a:lnTo>
                      <a:pt x="91" y="220"/>
                    </a:lnTo>
                    <a:lnTo>
                      <a:pt x="91" y="237"/>
                    </a:lnTo>
                    <a:lnTo>
                      <a:pt x="83" y="252"/>
                    </a:lnTo>
                    <a:lnTo>
                      <a:pt x="61" y="267"/>
                    </a:lnTo>
                    <a:lnTo>
                      <a:pt x="39" y="282"/>
                    </a:lnTo>
                    <a:lnTo>
                      <a:pt x="37" y="304"/>
                    </a:lnTo>
                    <a:lnTo>
                      <a:pt x="43" y="325"/>
                    </a:lnTo>
                    <a:lnTo>
                      <a:pt x="61" y="369"/>
                    </a:lnTo>
                    <a:lnTo>
                      <a:pt x="76" y="403"/>
                    </a:lnTo>
                    <a:lnTo>
                      <a:pt x="91" y="428"/>
                    </a:lnTo>
                    <a:lnTo>
                      <a:pt x="91" y="455"/>
                    </a:lnTo>
                    <a:lnTo>
                      <a:pt x="83" y="480"/>
                    </a:lnTo>
                    <a:lnTo>
                      <a:pt x="61" y="502"/>
                    </a:lnTo>
                    <a:lnTo>
                      <a:pt x="46" y="524"/>
                    </a:lnTo>
                    <a:lnTo>
                      <a:pt x="52" y="561"/>
                    </a:lnTo>
                    <a:lnTo>
                      <a:pt x="89" y="617"/>
                    </a:lnTo>
                    <a:lnTo>
                      <a:pt x="104" y="647"/>
                    </a:lnTo>
                    <a:lnTo>
                      <a:pt x="105" y="675"/>
                    </a:lnTo>
                    <a:lnTo>
                      <a:pt x="91" y="697"/>
                    </a:lnTo>
                    <a:lnTo>
                      <a:pt x="74" y="719"/>
                    </a:lnTo>
                    <a:lnTo>
                      <a:pt x="68" y="749"/>
                    </a:lnTo>
                    <a:lnTo>
                      <a:pt x="80" y="786"/>
                    </a:lnTo>
                    <a:lnTo>
                      <a:pt x="95" y="824"/>
                    </a:lnTo>
                    <a:lnTo>
                      <a:pt x="104" y="852"/>
                    </a:lnTo>
                    <a:lnTo>
                      <a:pt x="95" y="870"/>
                    </a:lnTo>
                    <a:lnTo>
                      <a:pt x="76" y="889"/>
                    </a:lnTo>
                    <a:lnTo>
                      <a:pt x="52" y="911"/>
                    </a:lnTo>
                    <a:lnTo>
                      <a:pt x="39" y="932"/>
                    </a:lnTo>
                    <a:lnTo>
                      <a:pt x="52" y="972"/>
                    </a:lnTo>
                    <a:lnTo>
                      <a:pt x="76" y="1013"/>
                    </a:lnTo>
                    <a:lnTo>
                      <a:pt x="89" y="1043"/>
                    </a:lnTo>
                    <a:lnTo>
                      <a:pt x="91" y="1068"/>
                    </a:lnTo>
                    <a:lnTo>
                      <a:pt x="83" y="1080"/>
                    </a:lnTo>
                    <a:lnTo>
                      <a:pt x="58" y="1080"/>
                    </a:lnTo>
                    <a:lnTo>
                      <a:pt x="52" y="1133"/>
                    </a:lnTo>
                    <a:lnTo>
                      <a:pt x="67" y="1168"/>
                    </a:lnTo>
                    <a:lnTo>
                      <a:pt x="80" y="1192"/>
                    </a:lnTo>
                    <a:lnTo>
                      <a:pt x="83" y="1214"/>
                    </a:lnTo>
                    <a:lnTo>
                      <a:pt x="83" y="1235"/>
                    </a:lnTo>
                    <a:lnTo>
                      <a:pt x="58" y="1266"/>
                    </a:lnTo>
                    <a:lnTo>
                      <a:pt x="24" y="1308"/>
                    </a:lnTo>
                    <a:lnTo>
                      <a:pt x="2" y="1293"/>
                    </a:lnTo>
                    <a:lnTo>
                      <a:pt x="9" y="1259"/>
                    </a:lnTo>
                    <a:lnTo>
                      <a:pt x="43" y="1204"/>
                    </a:lnTo>
                    <a:lnTo>
                      <a:pt x="39" y="1170"/>
                    </a:lnTo>
                    <a:lnTo>
                      <a:pt x="24" y="1131"/>
                    </a:lnTo>
                    <a:lnTo>
                      <a:pt x="15" y="1096"/>
                    </a:lnTo>
                    <a:lnTo>
                      <a:pt x="30" y="1068"/>
                    </a:lnTo>
                    <a:lnTo>
                      <a:pt x="43" y="1058"/>
                    </a:lnTo>
                    <a:lnTo>
                      <a:pt x="46" y="1036"/>
                    </a:lnTo>
                    <a:lnTo>
                      <a:pt x="30" y="994"/>
                    </a:lnTo>
                    <a:lnTo>
                      <a:pt x="9" y="957"/>
                    </a:lnTo>
                    <a:lnTo>
                      <a:pt x="0" y="920"/>
                    </a:lnTo>
                    <a:lnTo>
                      <a:pt x="9" y="876"/>
                    </a:lnTo>
                    <a:lnTo>
                      <a:pt x="43" y="860"/>
                    </a:lnTo>
                    <a:lnTo>
                      <a:pt x="54" y="839"/>
                    </a:lnTo>
                    <a:lnTo>
                      <a:pt x="52" y="811"/>
                    </a:lnTo>
                    <a:lnTo>
                      <a:pt x="43" y="781"/>
                    </a:lnTo>
                    <a:lnTo>
                      <a:pt x="31" y="742"/>
                    </a:lnTo>
                    <a:lnTo>
                      <a:pt x="31" y="712"/>
                    </a:lnTo>
                    <a:lnTo>
                      <a:pt x="46" y="693"/>
                    </a:lnTo>
                    <a:lnTo>
                      <a:pt x="67" y="669"/>
                    </a:lnTo>
                    <a:lnTo>
                      <a:pt x="67" y="653"/>
                    </a:lnTo>
                    <a:lnTo>
                      <a:pt x="52" y="619"/>
                    </a:lnTo>
                    <a:lnTo>
                      <a:pt x="22" y="576"/>
                    </a:lnTo>
                    <a:lnTo>
                      <a:pt x="9" y="543"/>
                    </a:lnTo>
                    <a:lnTo>
                      <a:pt x="9" y="517"/>
                    </a:lnTo>
                    <a:lnTo>
                      <a:pt x="17" y="492"/>
                    </a:lnTo>
                    <a:lnTo>
                      <a:pt x="37" y="472"/>
                    </a:lnTo>
                    <a:lnTo>
                      <a:pt x="54" y="450"/>
                    </a:lnTo>
                    <a:lnTo>
                      <a:pt x="54" y="433"/>
                    </a:lnTo>
                    <a:lnTo>
                      <a:pt x="15" y="353"/>
                    </a:lnTo>
                    <a:lnTo>
                      <a:pt x="7" y="323"/>
                    </a:lnTo>
                    <a:lnTo>
                      <a:pt x="0" y="295"/>
                    </a:lnTo>
                    <a:lnTo>
                      <a:pt x="15" y="271"/>
                    </a:lnTo>
                    <a:lnTo>
                      <a:pt x="31" y="252"/>
                    </a:lnTo>
                    <a:lnTo>
                      <a:pt x="46" y="237"/>
                    </a:lnTo>
                    <a:lnTo>
                      <a:pt x="46" y="223"/>
                    </a:lnTo>
                    <a:lnTo>
                      <a:pt x="31" y="200"/>
                    </a:lnTo>
                    <a:lnTo>
                      <a:pt x="9" y="176"/>
                    </a:lnTo>
                    <a:lnTo>
                      <a:pt x="9" y="153"/>
                    </a:lnTo>
                    <a:lnTo>
                      <a:pt x="24" y="131"/>
                    </a:lnTo>
                    <a:lnTo>
                      <a:pt x="46" y="112"/>
                    </a:lnTo>
                    <a:lnTo>
                      <a:pt x="67" y="103"/>
                    </a:lnTo>
                    <a:lnTo>
                      <a:pt x="76" y="88"/>
                    </a:lnTo>
                    <a:lnTo>
                      <a:pt x="68" y="68"/>
                    </a:lnTo>
                    <a:lnTo>
                      <a:pt x="54" y="46"/>
                    </a:lnTo>
                    <a:lnTo>
                      <a:pt x="46" y="23"/>
                    </a:lnTo>
                    <a:lnTo>
                      <a:pt x="61" y="0"/>
                    </a:lnTo>
                    <a:close/>
                  </a:path>
                </a:pathLst>
              </a:custGeom>
              <a:solidFill>
                <a:srgbClr val="000000"/>
              </a:solidFill>
              <a:ln w="9525">
                <a:noFill/>
                <a:round/>
                <a:headEnd/>
                <a:tailEnd/>
              </a:ln>
            </p:spPr>
            <p:txBody>
              <a:bodyPr/>
              <a:lstStyle/>
              <a:p>
                <a:pPr eaLnBrk="0" hangingPunct="0"/>
                <a:endParaRPr lang="en-US"/>
              </a:p>
            </p:txBody>
          </p:sp>
          <p:sp>
            <p:nvSpPr>
              <p:cNvPr id="16417" name="Freeform 154"/>
              <p:cNvSpPr>
                <a:spLocks/>
              </p:cNvSpPr>
              <p:nvPr/>
            </p:nvSpPr>
            <p:spPr bwMode="auto">
              <a:xfrm>
                <a:off x="1817" y="1797"/>
                <a:ext cx="58" cy="529"/>
              </a:xfrm>
              <a:custGeom>
                <a:avLst/>
                <a:gdLst>
                  <a:gd name="T0" fmla="*/ 52 w 115"/>
                  <a:gd name="T1" fmla="*/ 14 h 1058"/>
                  <a:gd name="T2" fmla="*/ 54 w 115"/>
                  <a:gd name="T3" fmla="*/ 51 h 1058"/>
                  <a:gd name="T4" fmla="*/ 30 w 115"/>
                  <a:gd name="T5" fmla="*/ 66 h 1058"/>
                  <a:gd name="T6" fmla="*/ 37 w 115"/>
                  <a:gd name="T7" fmla="*/ 106 h 1058"/>
                  <a:gd name="T8" fmla="*/ 48 w 115"/>
                  <a:gd name="T9" fmla="*/ 145 h 1058"/>
                  <a:gd name="T10" fmla="*/ 33 w 115"/>
                  <a:gd name="T11" fmla="*/ 165 h 1058"/>
                  <a:gd name="T12" fmla="*/ 37 w 115"/>
                  <a:gd name="T13" fmla="*/ 198 h 1058"/>
                  <a:gd name="T14" fmla="*/ 48 w 115"/>
                  <a:gd name="T15" fmla="*/ 233 h 1058"/>
                  <a:gd name="T16" fmla="*/ 41 w 115"/>
                  <a:gd name="T17" fmla="*/ 260 h 1058"/>
                  <a:gd name="T18" fmla="*/ 28 w 115"/>
                  <a:gd name="T19" fmla="*/ 283 h 1058"/>
                  <a:gd name="T20" fmla="*/ 44 w 115"/>
                  <a:gd name="T21" fmla="*/ 329 h 1058"/>
                  <a:gd name="T22" fmla="*/ 48 w 115"/>
                  <a:gd name="T23" fmla="*/ 360 h 1058"/>
                  <a:gd name="T24" fmla="*/ 21 w 115"/>
                  <a:gd name="T25" fmla="*/ 382 h 1058"/>
                  <a:gd name="T26" fmla="*/ 28 w 115"/>
                  <a:gd name="T27" fmla="*/ 428 h 1058"/>
                  <a:gd name="T28" fmla="*/ 36 w 115"/>
                  <a:gd name="T29" fmla="*/ 468 h 1058"/>
                  <a:gd name="T30" fmla="*/ 21 w 115"/>
                  <a:gd name="T31" fmla="*/ 492 h 1058"/>
                  <a:gd name="T32" fmla="*/ 14 w 115"/>
                  <a:gd name="T33" fmla="*/ 524 h 1058"/>
                  <a:gd name="T34" fmla="*/ 6 w 115"/>
                  <a:gd name="T35" fmla="*/ 510 h 1058"/>
                  <a:gd name="T36" fmla="*/ 21 w 115"/>
                  <a:gd name="T37" fmla="*/ 473 h 1058"/>
                  <a:gd name="T38" fmla="*/ 14 w 115"/>
                  <a:gd name="T39" fmla="*/ 419 h 1058"/>
                  <a:gd name="T40" fmla="*/ 10 w 115"/>
                  <a:gd name="T41" fmla="*/ 378 h 1058"/>
                  <a:gd name="T42" fmla="*/ 30 w 115"/>
                  <a:gd name="T43" fmla="*/ 351 h 1058"/>
                  <a:gd name="T44" fmla="*/ 14 w 115"/>
                  <a:gd name="T45" fmla="*/ 312 h 1058"/>
                  <a:gd name="T46" fmla="*/ 10 w 115"/>
                  <a:gd name="T47" fmla="*/ 275 h 1058"/>
                  <a:gd name="T48" fmla="*/ 25 w 115"/>
                  <a:gd name="T49" fmla="*/ 246 h 1058"/>
                  <a:gd name="T50" fmla="*/ 32 w 115"/>
                  <a:gd name="T51" fmla="*/ 224 h 1058"/>
                  <a:gd name="T52" fmla="*/ 17 w 115"/>
                  <a:gd name="T53" fmla="*/ 187 h 1058"/>
                  <a:gd name="T54" fmla="*/ 21 w 115"/>
                  <a:gd name="T55" fmla="*/ 156 h 1058"/>
                  <a:gd name="T56" fmla="*/ 30 w 115"/>
                  <a:gd name="T57" fmla="*/ 134 h 1058"/>
                  <a:gd name="T58" fmla="*/ 19 w 115"/>
                  <a:gd name="T59" fmla="*/ 101 h 1058"/>
                  <a:gd name="T60" fmla="*/ 15 w 115"/>
                  <a:gd name="T61" fmla="*/ 65 h 1058"/>
                  <a:gd name="T62" fmla="*/ 32 w 115"/>
                  <a:gd name="T63" fmla="*/ 40 h 1058"/>
                  <a:gd name="T64" fmla="*/ 33 w 115"/>
                  <a:gd name="T65" fmla="*/ 17 h 1058"/>
                  <a:gd name="T66" fmla="*/ 44 w 115"/>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5"/>
                  <a:gd name="T103" fmla="*/ 0 h 1058"/>
                  <a:gd name="T104" fmla="*/ 115 w 115"/>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5" h="1058">
                    <a:moveTo>
                      <a:pt x="87" y="0"/>
                    </a:moveTo>
                    <a:lnTo>
                      <a:pt x="103" y="28"/>
                    </a:lnTo>
                    <a:lnTo>
                      <a:pt x="115" y="80"/>
                    </a:lnTo>
                    <a:lnTo>
                      <a:pt x="108" y="102"/>
                    </a:lnTo>
                    <a:lnTo>
                      <a:pt x="78" y="117"/>
                    </a:lnTo>
                    <a:lnTo>
                      <a:pt x="59" y="132"/>
                    </a:lnTo>
                    <a:lnTo>
                      <a:pt x="59" y="173"/>
                    </a:lnTo>
                    <a:lnTo>
                      <a:pt x="74" y="213"/>
                    </a:lnTo>
                    <a:lnTo>
                      <a:pt x="93" y="240"/>
                    </a:lnTo>
                    <a:lnTo>
                      <a:pt x="96" y="291"/>
                    </a:lnTo>
                    <a:lnTo>
                      <a:pt x="85" y="309"/>
                    </a:lnTo>
                    <a:lnTo>
                      <a:pt x="66" y="330"/>
                    </a:lnTo>
                    <a:lnTo>
                      <a:pt x="63" y="365"/>
                    </a:lnTo>
                    <a:lnTo>
                      <a:pt x="74" y="396"/>
                    </a:lnTo>
                    <a:lnTo>
                      <a:pt x="87" y="423"/>
                    </a:lnTo>
                    <a:lnTo>
                      <a:pt x="96" y="467"/>
                    </a:lnTo>
                    <a:lnTo>
                      <a:pt x="96" y="492"/>
                    </a:lnTo>
                    <a:lnTo>
                      <a:pt x="81" y="519"/>
                    </a:lnTo>
                    <a:lnTo>
                      <a:pt x="56" y="544"/>
                    </a:lnTo>
                    <a:lnTo>
                      <a:pt x="56" y="566"/>
                    </a:lnTo>
                    <a:lnTo>
                      <a:pt x="63" y="631"/>
                    </a:lnTo>
                    <a:lnTo>
                      <a:pt x="87" y="659"/>
                    </a:lnTo>
                    <a:lnTo>
                      <a:pt x="103" y="687"/>
                    </a:lnTo>
                    <a:lnTo>
                      <a:pt x="96" y="720"/>
                    </a:lnTo>
                    <a:lnTo>
                      <a:pt x="59" y="742"/>
                    </a:lnTo>
                    <a:lnTo>
                      <a:pt x="41" y="764"/>
                    </a:lnTo>
                    <a:lnTo>
                      <a:pt x="37" y="805"/>
                    </a:lnTo>
                    <a:lnTo>
                      <a:pt x="56" y="857"/>
                    </a:lnTo>
                    <a:lnTo>
                      <a:pt x="71" y="909"/>
                    </a:lnTo>
                    <a:lnTo>
                      <a:pt x="71" y="937"/>
                    </a:lnTo>
                    <a:lnTo>
                      <a:pt x="63" y="977"/>
                    </a:lnTo>
                    <a:lnTo>
                      <a:pt x="41" y="984"/>
                    </a:lnTo>
                    <a:lnTo>
                      <a:pt x="27" y="1014"/>
                    </a:lnTo>
                    <a:lnTo>
                      <a:pt x="27" y="1048"/>
                    </a:lnTo>
                    <a:lnTo>
                      <a:pt x="0" y="1058"/>
                    </a:lnTo>
                    <a:lnTo>
                      <a:pt x="12" y="1021"/>
                    </a:lnTo>
                    <a:lnTo>
                      <a:pt x="34" y="977"/>
                    </a:lnTo>
                    <a:lnTo>
                      <a:pt x="41" y="947"/>
                    </a:lnTo>
                    <a:lnTo>
                      <a:pt x="41" y="888"/>
                    </a:lnTo>
                    <a:lnTo>
                      <a:pt x="27" y="838"/>
                    </a:lnTo>
                    <a:lnTo>
                      <a:pt x="22" y="798"/>
                    </a:lnTo>
                    <a:lnTo>
                      <a:pt x="19" y="757"/>
                    </a:lnTo>
                    <a:lnTo>
                      <a:pt x="44" y="724"/>
                    </a:lnTo>
                    <a:lnTo>
                      <a:pt x="59" y="702"/>
                    </a:lnTo>
                    <a:lnTo>
                      <a:pt x="49" y="659"/>
                    </a:lnTo>
                    <a:lnTo>
                      <a:pt x="27" y="624"/>
                    </a:lnTo>
                    <a:lnTo>
                      <a:pt x="22" y="594"/>
                    </a:lnTo>
                    <a:lnTo>
                      <a:pt x="19" y="551"/>
                    </a:lnTo>
                    <a:lnTo>
                      <a:pt x="29" y="522"/>
                    </a:lnTo>
                    <a:lnTo>
                      <a:pt x="49" y="492"/>
                    </a:lnTo>
                    <a:lnTo>
                      <a:pt x="63" y="470"/>
                    </a:lnTo>
                    <a:lnTo>
                      <a:pt x="63" y="448"/>
                    </a:lnTo>
                    <a:lnTo>
                      <a:pt x="49" y="423"/>
                    </a:lnTo>
                    <a:lnTo>
                      <a:pt x="34" y="374"/>
                    </a:lnTo>
                    <a:lnTo>
                      <a:pt x="34" y="343"/>
                    </a:lnTo>
                    <a:lnTo>
                      <a:pt x="41" y="313"/>
                    </a:lnTo>
                    <a:lnTo>
                      <a:pt x="56" y="291"/>
                    </a:lnTo>
                    <a:lnTo>
                      <a:pt x="59" y="269"/>
                    </a:lnTo>
                    <a:lnTo>
                      <a:pt x="56" y="242"/>
                    </a:lnTo>
                    <a:lnTo>
                      <a:pt x="37" y="203"/>
                    </a:lnTo>
                    <a:lnTo>
                      <a:pt x="27" y="176"/>
                    </a:lnTo>
                    <a:lnTo>
                      <a:pt x="29" y="129"/>
                    </a:lnTo>
                    <a:lnTo>
                      <a:pt x="44" y="110"/>
                    </a:lnTo>
                    <a:lnTo>
                      <a:pt x="63" y="80"/>
                    </a:lnTo>
                    <a:lnTo>
                      <a:pt x="74" y="56"/>
                    </a:lnTo>
                    <a:lnTo>
                      <a:pt x="66" y="34"/>
                    </a:lnTo>
                    <a:lnTo>
                      <a:pt x="71" y="12"/>
                    </a:lnTo>
                    <a:lnTo>
                      <a:pt x="87" y="0"/>
                    </a:lnTo>
                    <a:close/>
                  </a:path>
                </a:pathLst>
              </a:custGeom>
              <a:solidFill>
                <a:srgbClr val="000000"/>
              </a:solidFill>
              <a:ln w="9525">
                <a:noFill/>
                <a:round/>
                <a:headEnd/>
                <a:tailEnd/>
              </a:ln>
            </p:spPr>
            <p:txBody>
              <a:bodyPr/>
              <a:lstStyle/>
              <a:p>
                <a:pPr eaLnBrk="0" hangingPunct="0"/>
                <a:endParaRPr lang="en-US"/>
              </a:p>
            </p:txBody>
          </p:sp>
          <p:sp>
            <p:nvSpPr>
              <p:cNvPr id="16418" name="Freeform 155"/>
              <p:cNvSpPr>
                <a:spLocks/>
              </p:cNvSpPr>
              <p:nvPr/>
            </p:nvSpPr>
            <p:spPr bwMode="auto">
              <a:xfrm>
                <a:off x="1725" y="1734"/>
                <a:ext cx="132" cy="114"/>
              </a:xfrm>
              <a:custGeom>
                <a:avLst/>
                <a:gdLst>
                  <a:gd name="T0" fmla="*/ 132 w 264"/>
                  <a:gd name="T1" fmla="*/ 92 h 227"/>
                  <a:gd name="T2" fmla="*/ 92 w 264"/>
                  <a:gd name="T3" fmla="*/ 59 h 227"/>
                  <a:gd name="T4" fmla="*/ 58 w 264"/>
                  <a:gd name="T5" fmla="*/ 30 h 227"/>
                  <a:gd name="T6" fmla="*/ 28 w 264"/>
                  <a:gd name="T7" fmla="*/ 0 h 227"/>
                  <a:gd name="T8" fmla="*/ 0 w 264"/>
                  <a:gd name="T9" fmla="*/ 0 h 227"/>
                  <a:gd name="T10" fmla="*/ 66 w 264"/>
                  <a:gd name="T11" fmla="*/ 48 h 227"/>
                  <a:gd name="T12" fmla="*/ 97 w 264"/>
                  <a:gd name="T13" fmla="*/ 77 h 227"/>
                  <a:gd name="T14" fmla="*/ 124 w 264"/>
                  <a:gd name="T15" fmla="*/ 114 h 227"/>
                  <a:gd name="T16" fmla="*/ 132 w 264"/>
                  <a:gd name="T17" fmla="*/ 92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227"/>
                  <a:gd name="T29" fmla="*/ 264 w 264"/>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227">
                    <a:moveTo>
                      <a:pt x="264" y="183"/>
                    </a:moveTo>
                    <a:lnTo>
                      <a:pt x="184" y="117"/>
                    </a:lnTo>
                    <a:lnTo>
                      <a:pt x="117" y="59"/>
                    </a:lnTo>
                    <a:lnTo>
                      <a:pt x="56" y="0"/>
                    </a:lnTo>
                    <a:lnTo>
                      <a:pt x="0" y="0"/>
                    </a:lnTo>
                    <a:lnTo>
                      <a:pt x="132" y="95"/>
                    </a:lnTo>
                    <a:lnTo>
                      <a:pt x="195" y="153"/>
                    </a:lnTo>
                    <a:lnTo>
                      <a:pt x="249" y="227"/>
                    </a:lnTo>
                    <a:lnTo>
                      <a:pt x="264" y="183"/>
                    </a:lnTo>
                    <a:close/>
                  </a:path>
                </a:pathLst>
              </a:custGeom>
              <a:solidFill>
                <a:srgbClr val="000000"/>
              </a:solidFill>
              <a:ln w="9525">
                <a:noFill/>
                <a:round/>
                <a:headEnd/>
                <a:tailEnd/>
              </a:ln>
            </p:spPr>
            <p:txBody>
              <a:bodyPr/>
              <a:lstStyle/>
              <a:p>
                <a:pPr eaLnBrk="0" hangingPunct="0"/>
                <a:endParaRPr lang="en-US"/>
              </a:p>
            </p:txBody>
          </p:sp>
          <p:sp>
            <p:nvSpPr>
              <p:cNvPr id="16419" name="Freeform 156"/>
              <p:cNvSpPr>
                <a:spLocks/>
              </p:cNvSpPr>
              <p:nvPr/>
            </p:nvSpPr>
            <p:spPr bwMode="auto">
              <a:xfrm>
                <a:off x="1724" y="1799"/>
                <a:ext cx="114" cy="94"/>
              </a:xfrm>
              <a:custGeom>
                <a:avLst/>
                <a:gdLst>
                  <a:gd name="T0" fmla="*/ 114 w 228"/>
                  <a:gd name="T1" fmla="*/ 59 h 187"/>
                  <a:gd name="T2" fmla="*/ 85 w 228"/>
                  <a:gd name="T3" fmla="*/ 48 h 187"/>
                  <a:gd name="T4" fmla="*/ 62 w 228"/>
                  <a:gd name="T5" fmla="*/ 29 h 187"/>
                  <a:gd name="T6" fmla="*/ 23 w 228"/>
                  <a:gd name="T7" fmla="*/ 0 h 187"/>
                  <a:gd name="T8" fmla="*/ 0 w 228"/>
                  <a:gd name="T9" fmla="*/ 0 h 187"/>
                  <a:gd name="T10" fmla="*/ 52 w 228"/>
                  <a:gd name="T11" fmla="*/ 29 h 187"/>
                  <a:gd name="T12" fmla="*/ 72 w 228"/>
                  <a:gd name="T13" fmla="*/ 49 h 187"/>
                  <a:gd name="T14" fmla="*/ 114 w 228"/>
                  <a:gd name="T15" fmla="*/ 94 h 187"/>
                  <a:gd name="T16" fmla="*/ 112 w 228"/>
                  <a:gd name="T17" fmla="*/ 66 h 187"/>
                  <a:gd name="T18" fmla="*/ 114 w 228"/>
                  <a:gd name="T19" fmla="*/ 59 h 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7"/>
                  <a:gd name="T32" fmla="*/ 228 w 228"/>
                  <a:gd name="T33" fmla="*/ 187 h 1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7">
                    <a:moveTo>
                      <a:pt x="228" y="117"/>
                    </a:moveTo>
                    <a:lnTo>
                      <a:pt x="169" y="95"/>
                    </a:lnTo>
                    <a:lnTo>
                      <a:pt x="125" y="58"/>
                    </a:lnTo>
                    <a:lnTo>
                      <a:pt x="45" y="0"/>
                    </a:lnTo>
                    <a:lnTo>
                      <a:pt x="0" y="0"/>
                    </a:lnTo>
                    <a:lnTo>
                      <a:pt x="104" y="58"/>
                    </a:lnTo>
                    <a:lnTo>
                      <a:pt x="143" y="98"/>
                    </a:lnTo>
                    <a:lnTo>
                      <a:pt x="228" y="187"/>
                    </a:lnTo>
                    <a:lnTo>
                      <a:pt x="224" y="132"/>
                    </a:lnTo>
                    <a:lnTo>
                      <a:pt x="228" y="117"/>
                    </a:lnTo>
                    <a:close/>
                  </a:path>
                </a:pathLst>
              </a:custGeom>
              <a:solidFill>
                <a:srgbClr val="000000"/>
              </a:solidFill>
              <a:ln w="9525">
                <a:noFill/>
                <a:round/>
                <a:headEnd/>
                <a:tailEnd/>
              </a:ln>
            </p:spPr>
            <p:txBody>
              <a:bodyPr/>
              <a:lstStyle/>
              <a:p>
                <a:pPr eaLnBrk="0" hangingPunct="0"/>
                <a:endParaRPr lang="en-US"/>
              </a:p>
            </p:txBody>
          </p:sp>
          <p:sp>
            <p:nvSpPr>
              <p:cNvPr id="16420" name="Freeform 157"/>
              <p:cNvSpPr>
                <a:spLocks/>
              </p:cNvSpPr>
              <p:nvPr/>
            </p:nvSpPr>
            <p:spPr bwMode="auto">
              <a:xfrm>
                <a:off x="1707" y="1855"/>
                <a:ext cx="134" cy="145"/>
              </a:xfrm>
              <a:custGeom>
                <a:avLst/>
                <a:gdLst>
                  <a:gd name="T0" fmla="*/ 131 w 270"/>
                  <a:gd name="T1" fmla="*/ 108 h 290"/>
                  <a:gd name="T2" fmla="*/ 95 w 270"/>
                  <a:gd name="T3" fmla="*/ 75 h 290"/>
                  <a:gd name="T4" fmla="*/ 80 w 270"/>
                  <a:gd name="T5" fmla="*/ 53 h 290"/>
                  <a:gd name="T6" fmla="*/ 51 w 270"/>
                  <a:gd name="T7" fmla="*/ 31 h 290"/>
                  <a:gd name="T8" fmla="*/ 25 w 270"/>
                  <a:gd name="T9" fmla="*/ 11 h 290"/>
                  <a:gd name="T10" fmla="*/ 7 w 270"/>
                  <a:gd name="T11" fmla="*/ 0 h 290"/>
                  <a:gd name="T12" fmla="*/ 0 w 270"/>
                  <a:gd name="T13" fmla="*/ 0 h 290"/>
                  <a:gd name="T14" fmla="*/ 0 w 270"/>
                  <a:gd name="T15" fmla="*/ 11 h 290"/>
                  <a:gd name="T16" fmla="*/ 22 w 270"/>
                  <a:gd name="T17" fmla="*/ 26 h 290"/>
                  <a:gd name="T18" fmla="*/ 62 w 270"/>
                  <a:gd name="T19" fmla="*/ 51 h 290"/>
                  <a:gd name="T20" fmla="*/ 91 w 270"/>
                  <a:gd name="T21" fmla="*/ 81 h 290"/>
                  <a:gd name="T22" fmla="*/ 112 w 270"/>
                  <a:gd name="T23" fmla="*/ 114 h 290"/>
                  <a:gd name="T24" fmla="*/ 134 w 270"/>
                  <a:gd name="T25" fmla="*/ 145 h 290"/>
                  <a:gd name="T26" fmla="*/ 131 w 270"/>
                  <a:gd name="T27" fmla="*/ 108 h 2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0"/>
                  <a:gd name="T43" fmla="*/ 0 h 290"/>
                  <a:gd name="T44" fmla="*/ 270 w 270"/>
                  <a:gd name="T45" fmla="*/ 290 h 29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0" h="290">
                    <a:moveTo>
                      <a:pt x="264" y="216"/>
                    </a:moveTo>
                    <a:lnTo>
                      <a:pt x="191" y="151"/>
                    </a:lnTo>
                    <a:lnTo>
                      <a:pt x="162" y="106"/>
                    </a:lnTo>
                    <a:lnTo>
                      <a:pt x="103" y="62"/>
                    </a:lnTo>
                    <a:lnTo>
                      <a:pt x="51" y="22"/>
                    </a:lnTo>
                    <a:lnTo>
                      <a:pt x="14" y="0"/>
                    </a:lnTo>
                    <a:lnTo>
                      <a:pt x="0" y="0"/>
                    </a:lnTo>
                    <a:lnTo>
                      <a:pt x="0" y="22"/>
                    </a:lnTo>
                    <a:lnTo>
                      <a:pt x="44" y="52"/>
                    </a:lnTo>
                    <a:lnTo>
                      <a:pt x="125" y="103"/>
                    </a:lnTo>
                    <a:lnTo>
                      <a:pt x="184" y="163"/>
                    </a:lnTo>
                    <a:lnTo>
                      <a:pt x="225" y="229"/>
                    </a:lnTo>
                    <a:lnTo>
                      <a:pt x="270" y="290"/>
                    </a:lnTo>
                    <a:lnTo>
                      <a:pt x="264" y="216"/>
                    </a:lnTo>
                    <a:close/>
                  </a:path>
                </a:pathLst>
              </a:custGeom>
              <a:solidFill>
                <a:srgbClr val="000000"/>
              </a:solidFill>
              <a:ln w="9525">
                <a:noFill/>
                <a:round/>
                <a:headEnd/>
                <a:tailEnd/>
              </a:ln>
            </p:spPr>
            <p:txBody>
              <a:bodyPr/>
              <a:lstStyle/>
              <a:p>
                <a:pPr eaLnBrk="0" hangingPunct="0"/>
                <a:endParaRPr lang="en-US"/>
              </a:p>
            </p:txBody>
          </p:sp>
          <p:sp>
            <p:nvSpPr>
              <p:cNvPr id="16421" name="Freeform 158"/>
              <p:cNvSpPr>
                <a:spLocks/>
              </p:cNvSpPr>
              <p:nvPr/>
            </p:nvSpPr>
            <p:spPr bwMode="auto">
              <a:xfrm>
                <a:off x="1720" y="1973"/>
                <a:ext cx="104" cy="85"/>
              </a:xfrm>
              <a:custGeom>
                <a:avLst/>
                <a:gdLst>
                  <a:gd name="T0" fmla="*/ 104 w 210"/>
                  <a:gd name="T1" fmla="*/ 70 h 169"/>
                  <a:gd name="T2" fmla="*/ 75 w 210"/>
                  <a:gd name="T3" fmla="*/ 38 h 169"/>
                  <a:gd name="T4" fmla="*/ 44 w 210"/>
                  <a:gd name="T5" fmla="*/ 19 h 169"/>
                  <a:gd name="T6" fmla="*/ 18 w 210"/>
                  <a:gd name="T7" fmla="*/ 5 h 169"/>
                  <a:gd name="T8" fmla="*/ 0 w 210"/>
                  <a:gd name="T9" fmla="*/ 0 h 169"/>
                  <a:gd name="T10" fmla="*/ 12 w 210"/>
                  <a:gd name="T11" fmla="*/ 19 h 169"/>
                  <a:gd name="T12" fmla="*/ 44 w 210"/>
                  <a:gd name="T13" fmla="*/ 37 h 169"/>
                  <a:gd name="T14" fmla="*/ 70 w 210"/>
                  <a:gd name="T15" fmla="*/ 64 h 169"/>
                  <a:gd name="T16" fmla="*/ 82 w 210"/>
                  <a:gd name="T17" fmla="*/ 82 h 169"/>
                  <a:gd name="T18" fmla="*/ 93 w 210"/>
                  <a:gd name="T19" fmla="*/ 85 h 169"/>
                  <a:gd name="T20" fmla="*/ 103 w 210"/>
                  <a:gd name="T21" fmla="*/ 79 h 169"/>
                  <a:gd name="T22" fmla="*/ 104 w 210"/>
                  <a:gd name="T23" fmla="*/ 70 h 1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0"/>
                  <a:gd name="T37" fmla="*/ 0 h 169"/>
                  <a:gd name="T38" fmla="*/ 210 w 210"/>
                  <a:gd name="T39" fmla="*/ 169 h 16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0" h="169">
                    <a:moveTo>
                      <a:pt x="210" y="139"/>
                    </a:moveTo>
                    <a:lnTo>
                      <a:pt x="151" y="76"/>
                    </a:lnTo>
                    <a:lnTo>
                      <a:pt x="89" y="37"/>
                    </a:lnTo>
                    <a:lnTo>
                      <a:pt x="37" y="9"/>
                    </a:lnTo>
                    <a:lnTo>
                      <a:pt x="0" y="0"/>
                    </a:lnTo>
                    <a:lnTo>
                      <a:pt x="24" y="37"/>
                    </a:lnTo>
                    <a:lnTo>
                      <a:pt x="89" y="74"/>
                    </a:lnTo>
                    <a:lnTo>
                      <a:pt x="141" y="127"/>
                    </a:lnTo>
                    <a:lnTo>
                      <a:pt x="166" y="163"/>
                    </a:lnTo>
                    <a:lnTo>
                      <a:pt x="188" y="169"/>
                    </a:lnTo>
                    <a:lnTo>
                      <a:pt x="208" y="157"/>
                    </a:lnTo>
                    <a:lnTo>
                      <a:pt x="210" y="139"/>
                    </a:lnTo>
                    <a:close/>
                  </a:path>
                </a:pathLst>
              </a:custGeom>
              <a:solidFill>
                <a:srgbClr val="000000"/>
              </a:solidFill>
              <a:ln w="9525">
                <a:noFill/>
                <a:round/>
                <a:headEnd/>
                <a:tailEnd/>
              </a:ln>
            </p:spPr>
            <p:txBody>
              <a:bodyPr/>
              <a:lstStyle/>
              <a:p>
                <a:pPr eaLnBrk="0" hangingPunct="0"/>
                <a:endParaRPr lang="en-US"/>
              </a:p>
            </p:txBody>
          </p:sp>
          <p:sp>
            <p:nvSpPr>
              <p:cNvPr id="16422" name="Freeform 159"/>
              <p:cNvSpPr>
                <a:spLocks/>
              </p:cNvSpPr>
              <p:nvPr/>
            </p:nvSpPr>
            <p:spPr bwMode="auto">
              <a:xfrm>
                <a:off x="1707" y="2032"/>
                <a:ext cx="116" cy="106"/>
              </a:xfrm>
              <a:custGeom>
                <a:avLst/>
                <a:gdLst>
                  <a:gd name="T0" fmla="*/ 116 w 231"/>
                  <a:gd name="T1" fmla="*/ 98 h 210"/>
                  <a:gd name="T2" fmla="*/ 86 w 231"/>
                  <a:gd name="T3" fmla="*/ 67 h 210"/>
                  <a:gd name="T4" fmla="*/ 49 w 231"/>
                  <a:gd name="T5" fmla="*/ 28 h 210"/>
                  <a:gd name="T6" fmla="*/ 27 w 231"/>
                  <a:gd name="T7" fmla="*/ 10 h 210"/>
                  <a:gd name="T8" fmla="*/ 10 w 231"/>
                  <a:gd name="T9" fmla="*/ 0 h 210"/>
                  <a:gd name="T10" fmla="*/ 0 w 231"/>
                  <a:gd name="T11" fmla="*/ 6 h 210"/>
                  <a:gd name="T12" fmla="*/ 19 w 231"/>
                  <a:gd name="T13" fmla="*/ 22 h 210"/>
                  <a:gd name="T14" fmla="*/ 53 w 231"/>
                  <a:gd name="T15" fmla="*/ 56 h 210"/>
                  <a:gd name="T16" fmla="*/ 84 w 231"/>
                  <a:gd name="T17" fmla="*/ 89 h 210"/>
                  <a:gd name="T18" fmla="*/ 104 w 231"/>
                  <a:gd name="T19" fmla="*/ 106 h 210"/>
                  <a:gd name="T20" fmla="*/ 110 w 231"/>
                  <a:gd name="T21" fmla="*/ 106 h 210"/>
                  <a:gd name="T22" fmla="*/ 116 w 231"/>
                  <a:gd name="T23" fmla="*/ 98 h 2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210"/>
                  <a:gd name="T38" fmla="*/ 231 w 231"/>
                  <a:gd name="T39" fmla="*/ 210 h 2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210">
                    <a:moveTo>
                      <a:pt x="231" y="195"/>
                    </a:moveTo>
                    <a:lnTo>
                      <a:pt x="171" y="132"/>
                    </a:lnTo>
                    <a:lnTo>
                      <a:pt x="97" y="56"/>
                    </a:lnTo>
                    <a:lnTo>
                      <a:pt x="53" y="19"/>
                    </a:lnTo>
                    <a:lnTo>
                      <a:pt x="19" y="0"/>
                    </a:lnTo>
                    <a:lnTo>
                      <a:pt x="0" y="12"/>
                    </a:lnTo>
                    <a:lnTo>
                      <a:pt x="38" y="44"/>
                    </a:lnTo>
                    <a:lnTo>
                      <a:pt x="105" y="111"/>
                    </a:lnTo>
                    <a:lnTo>
                      <a:pt x="167" y="176"/>
                    </a:lnTo>
                    <a:lnTo>
                      <a:pt x="208" y="210"/>
                    </a:lnTo>
                    <a:lnTo>
                      <a:pt x="219" y="210"/>
                    </a:lnTo>
                    <a:lnTo>
                      <a:pt x="231" y="195"/>
                    </a:lnTo>
                    <a:close/>
                  </a:path>
                </a:pathLst>
              </a:custGeom>
              <a:solidFill>
                <a:srgbClr val="000000"/>
              </a:solidFill>
              <a:ln w="9525">
                <a:noFill/>
                <a:round/>
                <a:headEnd/>
                <a:tailEnd/>
              </a:ln>
            </p:spPr>
            <p:txBody>
              <a:bodyPr/>
              <a:lstStyle/>
              <a:p>
                <a:pPr eaLnBrk="0" hangingPunct="0"/>
                <a:endParaRPr lang="en-US"/>
              </a:p>
            </p:txBody>
          </p:sp>
          <p:sp>
            <p:nvSpPr>
              <p:cNvPr id="16423" name="Freeform 160"/>
              <p:cNvSpPr>
                <a:spLocks/>
              </p:cNvSpPr>
              <p:nvPr/>
            </p:nvSpPr>
            <p:spPr bwMode="auto">
              <a:xfrm>
                <a:off x="1721" y="2121"/>
                <a:ext cx="81" cy="83"/>
              </a:xfrm>
              <a:custGeom>
                <a:avLst/>
                <a:gdLst>
                  <a:gd name="T0" fmla="*/ 80 w 163"/>
                  <a:gd name="T1" fmla="*/ 70 h 167"/>
                  <a:gd name="T2" fmla="*/ 46 w 163"/>
                  <a:gd name="T3" fmla="*/ 21 h 167"/>
                  <a:gd name="T4" fmla="*/ 14 w 163"/>
                  <a:gd name="T5" fmla="*/ 3 h 167"/>
                  <a:gd name="T6" fmla="*/ 0 w 163"/>
                  <a:gd name="T7" fmla="*/ 0 h 167"/>
                  <a:gd name="T8" fmla="*/ 3 w 163"/>
                  <a:gd name="T9" fmla="*/ 9 h 167"/>
                  <a:gd name="T10" fmla="*/ 40 w 163"/>
                  <a:gd name="T11" fmla="*/ 37 h 167"/>
                  <a:gd name="T12" fmla="*/ 76 w 163"/>
                  <a:gd name="T13" fmla="*/ 80 h 167"/>
                  <a:gd name="T14" fmla="*/ 81 w 163"/>
                  <a:gd name="T15" fmla="*/ 83 h 167"/>
                  <a:gd name="T16" fmla="*/ 80 w 163"/>
                  <a:gd name="T17" fmla="*/ 70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3"/>
                  <a:gd name="T28" fmla="*/ 0 h 167"/>
                  <a:gd name="T29" fmla="*/ 163 w 163"/>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3" h="167">
                    <a:moveTo>
                      <a:pt x="160" y="140"/>
                    </a:moveTo>
                    <a:lnTo>
                      <a:pt x="93" y="43"/>
                    </a:lnTo>
                    <a:lnTo>
                      <a:pt x="29" y="6"/>
                    </a:lnTo>
                    <a:lnTo>
                      <a:pt x="0" y="0"/>
                    </a:lnTo>
                    <a:lnTo>
                      <a:pt x="7" y="19"/>
                    </a:lnTo>
                    <a:lnTo>
                      <a:pt x="81" y="74"/>
                    </a:lnTo>
                    <a:lnTo>
                      <a:pt x="152" y="160"/>
                    </a:lnTo>
                    <a:lnTo>
                      <a:pt x="163" y="167"/>
                    </a:lnTo>
                    <a:lnTo>
                      <a:pt x="160" y="140"/>
                    </a:lnTo>
                    <a:close/>
                  </a:path>
                </a:pathLst>
              </a:custGeom>
              <a:solidFill>
                <a:srgbClr val="000000"/>
              </a:solidFill>
              <a:ln w="9525">
                <a:noFill/>
                <a:round/>
                <a:headEnd/>
                <a:tailEnd/>
              </a:ln>
            </p:spPr>
            <p:txBody>
              <a:bodyPr/>
              <a:lstStyle/>
              <a:p>
                <a:pPr eaLnBrk="0" hangingPunct="0"/>
                <a:endParaRPr lang="en-US"/>
              </a:p>
            </p:txBody>
          </p:sp>
          <p:sp>
            <p:nvSpPr>
              <p:cNvPr id="16424" name="Freeform 161"/>
              <p:cNvSpPr>
                <a:spLocks/>
              </p:cNvSpPr>
              <p:nvPr/>
            </p:nvSpPr>
            <p:spPr bwMode="auto">
              <a:xfrm>
                <a:off x="1724" y="2202"/>
                <a:ext cx="55" cy="63"/>
              </a:xfrm>
              <a:custGeom>
                <a:avLst/>
                <a:gdLst>
                  <a:gd name="T0" fmla="*/ 52 w 109"/>
                  <a:gd name="T1" fmla="*/ 48 h 126"/>
                  <a:gd name="T2" fmla="*/ 26 w 109"/>
                  <a:gd name="T3" fmla="*/ 11 h 126"/>
                  <a:gd name="T4" fmla="*/ 2 w 109"/>
                  <a:gd name="T5" fmla="*/ 0 h 126"/>
                  <a:gd name="T6" fmla="*/ 0 w 109"/>
                  <a:gd name="T7" fmla="*/ 11 h 126"/>
                  <a:gd name="T8" fmla="*/ 11 w 109"/>
                  <a:gd name="T9" fmla="*/ 30 h 126"/>
                  <a:gd name="T10" fmla="*/ 41 w 109"/>
                  <a:gd name="T11" fmla="*/ 54 h 126"/>
                  <a:gd name="T12" fmla="*/ 49 w 109"/>
                  <a:gd name="T13" fmla="*/ 63 h 126"/>
                  <a:gd name="T14" fmla="*/ 55 w 109"/>
                  <a:gd name="T15" fmla="*/ 59 h 126"/>
                  <a:gd name="T16" fmla="*/ 52 w 109"/>
                  <a:gd name="T17" fmla="*/ 48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9"/>
                  <a:gd name="T28" fmla="*/ 0 h 126"/>
                  <a:gd name="T29" fmla="*/ 109 w 109"/>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9" h="126">
                    <a:moveTo>
                      <a:pt x="104" y="96"/>
                    </a:moveTo>
                    <a:lnTo>
                      <a:pt x="51" y="22"/>
                    </a:lnTo>
                    <a:lnTo>
                      <a:pt x="3" y="0"/>
                    </a:lnTo>
                    <a:lnTo>
                      <a:pt x="0" y="22"/>
                    </a:lnTo>
                    <a:lnTo>
                      <a:pt x="22" y="59"/>
                    </a:lnTo>
                    <a:lnTo>
                      <a:pt x="81" y="108"/>
                    </a:lnTo>
                    <a:lnTo>
                      <a:pt x="97" y="126"/>
                    </a:lnTo>
                    <a:lnTo>
                      <a:pt x="109" y="117"/>
                    </a:lnTo>
                    <a:lnTo>
                      <a:pt x="104" y="96"/>
                    </a:lnTo>
                    <a:close/>
                  </a:path>
                </a:pathLst>
              </a:custGeom>
              <a:solidFill>
                <a:srgbClr val="000000"/>
              </a:solidFill>
              <a:ln w="9525">
                <a:noFill/>
                <a:round/>
                <a:headEnd/>
                <a:tailEnd/>
              </a:ln>
            </p:spPr>
            <p:txBody>
              <a:bodyPr/>
              <a:lstStyle/>
              <a:p>
                <a:pPr eaLnBrk="0" hangingPunct="0"/>
                <a:endParaRPr lang="en-US"/>
              </a:p>
            </p:txBody>
          </p:sp>
          <p:sp>
            <p:nvSpPr>
              <p:cNvPr id="16425" name="Freeform 162"/>
              <p:cNvSpPr>
                <a:spLocks/>
              </p:cNvSpPr>
              <p:nvPr/>
            </p:nvSpPr>
            <p:spPr bwMode="auto">
              <a:xfrm>
                <a:off x="1728" y="2285"/>
                <a:ext cx="70" cy="71"/>
              </a:xfrm>
              <a:custGeom>
                <a:avLst/>
                <a:gdLst>
                  <a:gd name="T0" fmla="*/ 70 w 139"/>
                  <a:gd name="T1" fmla="*/ 71 h 143"/>
                  <a:gd name="T2" fmla="*/ 60 w 139"/>
                  <a:gd name="T3" fmla="*/ 60 h 143"/>
                  <a:gd name="T4" fmla="*/ 41 w 139"/>
                  <a:gd name="T5" fmla="*/ 31 h 143"/>
                  <a:gd name="T6" fmla="*/ 12 w 139"/>
                  <a:gd name="T7" fmla="*/ 0 h 143"/>
                  <a:gd name="T8" fmla="*/ 0 w 139"/>
                  <a:gd name="T9" fmla="*/ 0 h 143"/>
                  <a:gd name="T10" fmla="*/ 5 w 139"/>
                  <a:gd name="T11" fmla="*/ 11 h 143"/>
                  <a:gd name="T12" fmla="*/ 27 w 139"/>
                  <a:gd name="T13" fmla="*/ 40 h 143"/>
                  <a:gd name="T14" fmla="*/ 49 w 139"/>
                  <a:gd name="T15" fmla="*/ 70 h 143"/>
                  <a:gd name="T16" fmla="*/ 70 w 139"/>
                  <a:gd name="T17" fmla="*/ 71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9"/>
                  <a:gd name="T28" fmla="*/ 0 h 143"/>
                  <a:gd name="T29" fmla="*/ 139 w 139"/>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9" h="143">
                    <a:moveTo>
                      <a:pt x="139" y="143"/>
                    </a:moveTo>
                    <a:lnTo>
                      <a:pt x="120" y="121"/>
                    </a:lnTo>
                    <a:lnTo>
                      <a:pt x="81" y="62"/>
                    </a:lnTo>
                    <a:lnTo>
                      <a:pt x="24" y="0"/>
                    </a:lnTo>
                    <a:lnTo>
                      <a:pt x="0" y="0"/>
                    </a:lnTo>
                    <a:lnTo>
                      <a:pt x="9" y="22"/>
                    </a:lnTo>
                    <a:lnTo>
                      <a:pt x="53" y="81"/>
                    </a:lnTo>
                    <a:lnTo>
                      <a:pt x="97" y="140"/>
                    </a:lnTo>
                    <a:lnTo>
                      <a:pt x="139" y="143"/>
                    </a:lnTo>
                    <a:close/>
                  </a:path>
                </a:pathLst>
              </a:custGeom>
              <a:solidFill>
                <a:srgbClr val="000000"/>
              </a:solidFill>
              <a:ln w="9525">
                <a:noFill/>
                <a:round/>
                <a:headEnd/>
                <a:tailEnd/>
              </a:ln>
            </p:spPr>
            <p:txBody>
              <a:bodyPr/>
              <a:lstStyle/>
              <a:p>
                <a:pPr eaLnBrk="0" hangingPunct="0"/>
                <a:endParaRPr lang="en-US"/>
              </a:p>
            </p:txBody>
          </p:sp>
          <p:sp>
            <p:nvSpPr>
              <p:cNvPr id="16426" name="Freeform 163"/>
              <p:cNvSpPr>
                <a:spLocks/>
              </p:cNvSpPr>
              <p:nvPr/>
            </p:nvSpPr>
            <p:spPr bwMode="auto">
              <a:xfrm>
                <a:off x="1823" y="1693"/>
                <a:ext cx="213" cy="791"/>
              </a:xfrm>
              <a:custGeom>
                <a:avLst/>
                <a:gdLst>
                  <a:gd name="T0" fmla="*/ 30 w 427"/>
                  <a:gd name="T1" fmla="*/ 97 h 1582"/>
                  <a:gd name="T2" fmla="*/ 38 w 427"/>
                  <a:gd name="T3" fmla="*/ 140 h 1582"/>
                  <a:gd name="T4" fmla="*/ 20 w 427"/>
                  <a:gd name="T5" fmla="*/ 170 h 1582"/>
                  <a:gd name="T6" fmla="*/ 22 w 427"/>
                  <a:gd name="T7" fmla="*/ 210 h 1582"/>
                  <a:gd name="T8" fmla="*/ 33 w 427"/>
                  <a:gd name="T9" fmla="*/ 243 h 1582"/>
                  <a:gd name="T10" fmla="*/ 15 w 427"/>
                  <a:gd name="T11" fmla="*/ 276 h 1582"/>
                  <a:gd name="T12" fmla="*/ 34 w 427"/>
                  <a:gd name="T13" fmla="*/ 334 h 1582"/>
                  <a:gd name="T14" fmla="*/ 12 w 427"/>
                  <a:gd name="T15" fmla="*/ 382 h 1582"/>
                  <a:gd name="T16" fmla="*/ 23 w 427"/>
                  <a:gd name="T17" fmla="*/ 429 h 1582"/>
                  <a:gd name="T18" fmla="*/ 29 w 427"/>
                  <a:gd name="T19" fmla="*/ 463 h 1582"/>
                  <a:gd name="T20" fmla="*/ 7 w 427"/>
                  <a:gd name="T21" fmla="*/ 492 h 1582"/>
                  <a:gd name="T22" fmla="*/ 20 w 427"/>
                  <a:gd name="T23" fmla="*/ 554 h 1582"/>
                  <a:gd name="T24" fmla="*/ 18 w 427"/>
                  <a:gd name="T25" fmla="*/ 587 h 1582"/>
                  <a:gd name="T26" fmla="*/ 0 w 427"/>
                  <a:gd name="T27" fmla="*/ 628 h 1582"/>
                  <a:gd name="T28" fmla="*/ 11 w 427"/>
                  <a:gd name="T29" fmla="*/ 662 h 1582"/>
                  <a:gd name="T30" fmla="*/ 12 w 427"/>
                  <a:gd name="T31" fmla="*/ 694 h 1582"/>
                  <a:gd name="T32" fmla="*/ 15 w 427"/>
                  <a:gd name="T33" fmla="*/ 727 h 1582"/>
                  <a:gd name="T34" fmla="*/ 30 w 427"/>
                  <a:gd name="T35" fmla="*/ 756 h 1582"/>
                  <a:gd name="T36" fmla="*/ 33 w 427"/>
                  <a:gd name="T37" fmla="*/ 791 h 1582"/>
                  <a:gd name="T38" fmla="*/ 80 w 427"/>
                  <a:gd name="T39" fmla="*/ 762 h 1582"/>
                  <a:gd name="T40" fmla="*/ 137 w 427"/>
                  <a:gd name="T41" fmla="*/ 754 h 1582"/>
                  <a:gd name="T42" fmla="*/ 176 w 427"/>
                  <a:gd name="T43" fmla="*/ 738 h 1582"/>
                  <a:gd name="T44" fmla="*/ 188 w 427"/>
                  <a:gd name="T45" fmla="*/ 716 h 1582"/>
                  <a:gd name="T46" fmla="*/ 193 w 427"/>
                  <a:gd name="T47" fmla="*/ 672 h 1582"/>
                  <a:gd name="T48" fmla="*/ 184 w 427"/>
                  <a:gd name="T49" fmla="*/ 615 h 1582"/>
                  <a:gd name="T50" fmla="*/ 174 w 427"/>
                  <a:gd name="T51" fmla="*/ 584 h 1582"/>
                  <a:gd name="T52" fmla="*/ 180 w 427"/>
                  <a:gd name="T53" fmla="*/ 547 h 1582"/>
                  <a:gd name="T54" fmla="*/ 162 w 427"/>
                  <a:gd name="T55" fmla="*/ 506 h 1582"/>
                  <a:gd name="T56" fmla="*/ 187 w 427"/>
                  <a:gd name="T57" fmla="*/ 474 h 1582"/>
                  <a:gd name="T58" fmla="*/ 169 w 427"/>
                  <a:gd name="T59" fmla="*/ 429 h 1582"/>
                  <a:gd name="T60" fmla="*/ 159 w 427"/>
                  <a:gd name="T61" fmla="*/ 386 h 1582"/>
                  <a:gd name="T62" fmla="*/ 196 w 427"/>
                  <a:gd name="T63" fmla="*/ 354 h 1582"/>
                  <a:gd name="T64" fmla="*/ 184 w 427"/>
                  <a:gd name="T65" fmla="*/ 330 h 1582"/>
                  <a:gd name="T66" fmla="*/ 184 w 427"/>
                  <a:gd name="T67" fmla="*/ 290 h 1582"/>
                  <a:gd name="T68" fmla="*/ 167 w 427"/>
                  <a:gd name="T69" fmla="*/ 264 h 1582"/>
                  <a:gd name="T70" fmla="*/ 180 w 427"/>
                  <a:gd name="T71" fmla="*/ 232 h 1582"/>
                  <a:gd name="T72" fmla="*/ 169 w 427"/>
                  <a:gd name="T73" fmla="*/ 206 h 1582"/>
                  <a:gd name="T74" fmla="*/ 169 w 427"/>
                  <a:gd name="T75" fmla="*/ 185 h 1582"/>
                  <a:gd name="T76" fmla="*/ 181 w 427"/>
                  <a:gd name="T77" fmla="*/ 165 h 1582"/>
                  <a:gd name="T78" fmla="*/ 165 w 427"/>
                  <a:gd name="T79" fmla="*/ 140 h 1582"/>
                  <a:gd name="T80" fmla="*/ 162 w 427"/>
                  <a:gd name="T81" fmla="*/ 102 h 1582"/>
                  <a:gd name="T82" fmla="*/ 203 w 427"/>
                  <a:gd name="T83" fmla="*/ 56 h 1582"/>
                  <a:gd name="T84" fmla="*/ 213 w 427"/>
                  <a:gd name="T85" fmla="*/ 6 h 1582"/>
                  <a:gd name="T86" fmla="*/ 188 w 427"/>
                  <a:gd name="T87" fmla="*/ 6 h 1582"/>
                  <a:gd name="T88" fmla="*/ 117 w 427"/>
                  <a:gd name="T89" fmla="*/ 45 h 1582"/>
                  <a:gd name="T90" fmla="*/ 58 w 427"/>
                  <a:gd name="T91" fmla="*/ 67 h 158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7"/>
                  <a:gd name="T139" fmla="*/ 0 h 1582"/>
                  <a:gd name="T140" fmla="*/ 427 w 427"/>
                  <a:gd name="T141" fmla="*/ 1582 h 158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7" h="1582">
                    <a:moveTo>
                      <a:pt x="76" y="149"/>
                    </a:moveTo>
                    <a:lnTo>
                      <a:pt x="61" y="193"/>
                    </a:lnTo>
                    <a:lnTo>
                      <a:pt x="74" y="236"/>
                    </a:lnTo>
                    <a:lnTo>
                      <a:pt x="76" y="280"/>
                    </a:lnTo>
                    <a:lnTo>
                      <a:pt x="61" y="307"/>
                    </a:lnTo>
                    <a:lnTo>
                      <a:pt x="40" y="339"/>
                    </a:lnTo>
                    <a:lnTo>
                      <a:pt x="30" y="388"/>
                    </a:lnTo>
                    <a:lnTo>
                      <a:pt x="44" y="421"/>
                    </a:lnTo>
                    <a:lnTo>
                      <a:pt x="66" y="456"/>
                    </a:lnTo>
                    <a:lnTo>
                      <a:pt x="66" y="486"/>
                    </a:lnTo>
                    <a:lnTo>
                      <a:pt x="52" y="515"/>
                    </a:lnTo>
                    <a:lnTo>
                      <a:pt x="31" y="552"/>
                    </a:lnTo>
                    <a:lnTo>
                      <a:pt x="40" y="589"/>
                    </a:lnTo>
                    <a:lnTo>
                      <a:pt x="68" y="667"/>
                    </a:lnTo>
                    <a:lnTo>
                      <a:pt x="66" y="700"/>
                    </a:lnTo>
                    <a:lnTo>
                      <a:pt x="25" y="763"/>
                    </a:lnTo>
                    <a:lnTo>
                      <a:pt x="25" y="817"/>
                    </a:lnTo>
                    <a:lnTo>
                      <a:pt x="46" y="858"/>
                    </a:lnTo>
                    <a:lnTo>
                      <a:pt x="61" y="895"/>
                    </a:lnTo>
                    <a:lnTo>
                      <a:pt x="59" y="927"/>
                    </a:lnTo>
                    <a:lnTo>
                      <a:pt x="22" y="961"/>
                    </a:lnTo>
                    <a:lnTo>
                      <a:pt x="15" y="985"/>
                    </a:lnTo>
                    <a:lnTo>
                      <a:pt x="22" y="1044"/>
                    </a:lnTo>
                    <a:lnTo>
                      <a:pt x="40" y="1108"/>
                    </a:lnTo>
                    <a:lnTo>
                      <a:pt x="40" y="1145"/>
                    </a:lnTo>
                    <a:lnTo>
                      <a:pt x="37" y="1174"/>
                    </a:lnTo>
                    <a:lnTo>
                      <a:pt x="9" y="1218"/>
                    </a:lnTo>
                    <a:lnTo>
                      <a:pt x="0" y="1255"/>
                    </a:lnTo>
                    <a:lnTo>
                      <a:pt x="3" y="1294"/>
                    </a:lnTo>
                    <a:lnTo>
                      <a:pt x="22" y="1323"/>
                    </a:lnTo>
                    <a:lnTo>
                      <a:pt x="44" y="1350"/>
                    </a:lnTo>
                    <a:lnTo>
                      <a:pt x="25" y="1387"/>
                    </a:lnTo>
                    <a:lnTo>
                      <a:pt x="15" y="1424"/>
                    </a:lnTo>
                    <a:lnTo>
                      <a:pt x="31" y="1453"/>
                    </a:lnTo>
                    <a:lnTo>
                      <a:pt x="59" y="1475"/>
                    </a:lnTo>
                    <a:lnTo>
                      <a:pt x="61" y="1512"/>
                    </a:lnTo>
                    <a:lnTo>
                      <a:pt x="61" y="1542"/>
                    </a:lnTo>
                    <a:lnTo>
                      <a:pt x="66" y="1582"/>
                    </a:lnTo>
                    <a:lnTo>
                      <a:pt x="112" y="1549"/>
                    </a:lnTo>
                    <a:lnTo>
                      <a:pt x="161" y="1523"/>
                    </a:lnTo>
                    <a:lnTo>
                      <a:pt x="206" y="1508"/>
                    </a:lnTo>
                    <a:lnTo>
                      <a:pt x="275" y="1508"/>
                    </a:lnTo>
                    <a:lnTo>
                      <a:pt x="324" y="1499"/>
                    </a:lnTo>
                    <a:lnTo>
                      <a:pt x="353" y="1475"/>
                    </a:lnTo>
                    <a:lnTo>
                      <a:pt x="405" y="1461"/>
                    </a:lnTo>
                    <a:lnTo>
                      <a:pt x="377" y="1431"/>
                    </a:lnTo>
                    <a:lnTo>
                      <a:pt x="368" y="1390"/>
                    </a:lnTo>
                    <a:lnTo>
                      <a:pt x="386" y="1344"/>
                    </a:lnTo>
                    <a:lnTo>
                      <a:pt x="383" y="1277"/>
                    </a:lnTo>
                    <a:lnTo>
                      <a:pt x="368" y="1229"/>
                    </a:lnTo>
                    <a:lnTo>
                      <a:pt x="353" y="1204"/>
                    </a:lnTo>
                    <a:lnTo>
                      <a:pt x="349" y="1167"/>
                    </a:lnTo>
                    <a:lnTo>
                      <a:pt x="368" y="1124"/>
                    </a:lnTo>
                    <a:lnTo>
                      <a:pt x="361" y="1093"/>
                    </a:lnTo>
                    <a:lnTo>
                      <a:pt x="324" y="1042"/>
                    </a:lnTo>
                    <a:lnTo>
                      <a:pt x="325" y="1013"/>
                    </a:lnTo>
                    <a:lnTo>
                      <a:pt x="340" y="985"/>
                    </a:lnTo>
                    <a:lnTo>
                      <a:pt x="375" y="949"/>
                    </a:lnTo>
                    <a:lnTo>
                      <a:pt x="362" y="920"/>
                    </a:lnTo>
                    <a:lnTo>
                      <a:pt x="338" y="858"/>
                    </a:lnTo>
                    <a:lnTo>
                      <a:pt x="319" y="817"/>
                    </a:lnTo>
                    <a:lnTo>
                      <a:pt x="319" y="772"/>
                    </a:lnTo>
                    <a:lnTo>
                      <a:pt x="386" y="749"/>
                    </a:lnTo>
                    <a:lnTo>
                      <a:pt x="392" y="707"/>
                    </a:lnTo>
                    <a:lnTo>
                      <a:pt x="386" y="682"/>
                    </a:lnTo>
                    <a:lnTo>
                      <a:pt x="368" y="660"/>
                    </a:lnTo>
                    <a:lnTo>
                      <a:pt x="370" y="623"/>
                    </a:lnTo>
                    <a:lnTo>
                      <a:pt x="368" y="579"/>
                    </a:lnTo>
                    <a:lnTo>
                      <a:pt x="349" y="558"/>
                    </a:lnTo>
                    <a:lnTo>
                      <a:pt x="334" y="527"/>
                    </a:lnTo>
                    <a:lnTo>
                      <a:pt x="346" y="499"/>
                    </a:lnTo>
                    <a:lnTo>
                      <a:pt x="361" y="465"/>
                    </a:lnTo>
                    <a:lnTo>
                      <a:pt x="361" y="443"/>
                    </a:lnTo>
                    <a:lnTo>
                      <a:pt x="338" y="413"/>
                    </a:lnTo>
                    <a:lnTo>
                      <a:pt x="331" y="388"/>
                    </a:lnTo>
                    <a:lnTo>
                      <a:pt x="338" y="369"/>
                    </a:lnTo>
                    <a:lnTo>
                      <a:pt x="361" y="354"/>
                    </a:lnTo>
                    <a:lnTo>
                      <a:pt x="362" y="329"/>
                    </a:lnTo>
                    <a:lnTo>
                      <a:pt x="355" y="316"/>
                    </a:lnTo>
                    <a:lnTo>
                      <a:pt x="331" y="279"/>
                    </a:lnTo>
                    <a:lnTo>
                      <a:pt x="324" y="236"/>
                    </a:lnTo>
                    <a:lnTo>
                      <a:pt x="325" y="205"/>
                    </a:lnTo>
                    <a:lnTo>
                      <a:pt x="349" y="175"/>
                    </a:lnTo>
                    <a:lnTo>
                      <a:pt x="407" y="112"/>
                    </a:lnTo>
                    <a:lnTo>
                      <a:pt x="427" y="57"/>
                    </a:lnTo>
                    <a:lnTo>
                      <a:pt x="427" y="13"/>
                    </a:lnTo>
                    <a:lnTo>
                      <a:pt x="407" y="0"/>
                    </a:lnTo>
                    <a:lnTo>
                      <a:pt x="377" y="13"/>
                    </a:lnTo>
                    <a:lnTo>
                      <a:pt x="303" y="60"/>
                    </a:lnTo>
                    <a:lnTo>
                      <a:pt x="235" y="90"/>
                    </a:lnTo>
                    <a:lnTo>
                      <a:pt x="164" y="119"/>
                    </a:lnTo>
                    <a:lnTo>
                      <a:pt x="117" y="134"/>
                    </a:lnTo>
                    <a:lnTo>
                      <a:pt x="76" y="149"/>
                    </a:lnTo>
                    <a:close/>
                  </a:path>
                </a:pathLst>
              </a:custGeom>
              <a:solidFill>
                <a:srgbClr val="B2B2B2"/>
              </a:solidFill>
              <a:ln w="9525">
                <a:noFill/>
                <a:round/>
                <a:headEnd/>
                <a:tailEnd/>
              </a:ln>
            </p:spPr>
            <p:txBody>
              <a:bodyPr/>
              <a:lstStyle/>
              <a:p>
                <a:pPr eaLnBrk="0" hangingPunct="0"/>
                <a:endParaRPr lang="en-US"/>
              </a:p>
            </p:txBody>
          </p:sp>
          <p:sp>
            <p:nvSpPr>
              <p:cNvPr id="16427" name="Freeform 164"/>
              <p:cNvSpPr>
                <a:spLocks/>
              </p:cNvSpPr>
              <p:nvPr/>
            </p:nvSpPr>
            <p:spPr bwMode="auto">
              <a:xfrm>
                <a:off x="1674" y="1687"/>
                <a:ext cx="381" cy="809"/>
              </a:xfrm>
              <a:custGeom>
                <a:avLst/>
                <a:gdLst>
                  <a:gd name="T0" fmla="*/ 249 w 763"/>
                  <a:gd name="T1" fmla="*/ 760 h 1619"/>
                  <a:gd name="T2" fmla="*/ 175 w 763"/>
                  <a:gd name="T3" fmla="*/ 786 h 1619"/>
                  <a:gd name="T4" fmla="*/ 30 w 763"/>
                  <a:gd name="T5" fmla="*/ 655 h 1619"/>
                  <a:gd name="T6" fmla="*/ 23 w 763"/>
                  <a:gd name="T7" fmla="*/ 677 h 1619"/>
                  <a:gd name="T8" fmla="*/ 180 w 763"/>
                  <a:gd name="T9" fmla="*/ 809 h 1619"/>
                  <a:gd name="T10" fmla="*/ 256 w 763"/>
                  <a:gd name="T11" fmla="*/ 769 h 1619"/>
                  <a:gd name="T12" fmla="*/ 360 w 763"/>
                  <a:gd name="T13" fmla="*/ 735 h 1619"/>
                  <a:gd name="T14" fmla="*/ 355 w 763"/>
                  <a:gd name="T15" fmla="*/ 677 h 1619"/>
                  <a:gd name="T16" fmla="*/ 335 w 763"/>
                  <a:gd name="T17" fmla="*/ 613 h 1619"/>
                  <a:gd name="T18" fmla="*/ 344 w 763"/>
                  <a:gd name="T19" fmla="*/ 562 h 1619"/>
                  <a:gd name="T20" fmla="*/ 322 w 763"/>
                  <a:gd name="T21" fmla="*/ 512 h 1619"/>
                  <a:gd name="T22" fmla="*/ 333 w 763"/>
                  <a:gd name="T23" fmla="*/ 453 h 1619"/>
                  <a:gd name="T24" fmla="*/ 342 w 763"/>
                  <a:gd name="T25" fmla="*/ 394 h 1619"/>
                  <a:gd name="T26" fmla="*/ 344 w 763"/>
                  <a:gd name="T27" fmla="*/ 320 h 1619"/>
                  <a:gd name="T28" fmla="*/ 330 w 763"/>
                  <a:gd name="T29" fmla="*/ 258 h 1619"/>
                  <a:gd name="T30" fmla="*/ 322 w 763"/>
                  <a:gd name="T31" fmla="*/ 209 h 1619"/>
                  <a:gd name="T32" fmla="*/ 341 w 763"/>
                  <a:gd name="T33" fmla="*/ 167 h 1619"/>
                  <a:gd name="T34" fmla="*/ 331 w 763"/>
                  <a:gd name="T35" fmla="*/ 95 h 1619"/>
                  <a:gd name="T36" fmla="*/ 378 w 763"/>
                  <a:gd name="T37" fmla="*/ 8 h 1619"/>
                  <a:gd name="T38" fmla="*/ 357 w 763"/>
                  <a:gd name="T39" fmla="*/ 26 h 1619"/>
                  <a:gd name="T40" fmla="*/ 309 w 763"/>
                  <a:gd name="T41" fmla="*/ 106 h 1619"/>
                  <a:gd name="T42" fmla="*/ 239 w 763"/>
                  <a:gd name="T43" fmla="*/ 172 h 1619"/>
                  <a:gd name="T44" fmla="*/ 311 w 763"/>
                  <a:gd name="T45" fmla="*/ 148 h 1619"/>
                  <a:gd name="T46" fmla="*/ 305 w 763"/>
                  <a:gd name="T47" fmla="*/ 195 h 1619"/>
                  <a:gd name="T48" fmla="*/ 270 w 763"/>
                  <a:gd name="T49" fmla="*/ 243 h 1619"/>
                  <a:gd name="T50" fmla="*/ 320 w 763"/>
                  <a:gd name="T51" fmla="*/ 232 h 1619"/>
                  <a:gd name="T52" fmla="*/ 307 w 763"/>
                  <a:gd name="T53" fmla="*/ 269 h 1619"/>
                  <a:gd name="T54" fmla="*/ 304 w 763"/>
                  <a:gd name="T55" fmla="*/ 309 h 1619"/>
                  <a:gd name="T56" fmla="*/ 231 w 763"/>
                  <a:gd name="T57" fmla="*/ 363 h 1619"/>
                  <a:gd name="T58" fmla="*/ 312 w 763"/>
                  <a:gd name="T59" fmla="*/ 327 h 1619"/>
                  <a:gd name="T60" fmla="*/ 342 w 763"/>
                  <a:gd name="T61" fmla="*/ 363 h 1619"/>
                  <a:gd name="T62" fmla="*/ 293 w 763"/>
                  <a:gd name="T63" fmla="*/ 398 h 1619"/>
                  <a:gd name="T64" fmla="*/ 202 w 763"/>
                  <a:gd name="T65" fmla="*/ 442 h 1619"/>
                  <a:gd name="T66" fmla="*/ 305 w 763"/>
                  <a:gd name="T67" fmla="*/ 424 h 1619"/>
                  <a:gd name="T68" fmla="*/ 326 w 763"/>
                  <a:gd name="T69" fmla="*/ 492 h 1619"/>
                  <a:gd name="T70" fmla="*/ 205 w 763"/>
                  <a:gd name="T71" fmla="*/ 525 h 1619"/>
                  <a:gd name="T72" fmla="*/ 270 w 763"/>
                  <a:gd name="T73" fmla="*/ 523 h 1619"/>
                  <a:gd name="T74" fmla="*/ 312 w 763"/>
                  <a:gd name="T75" fmla="*/ 543 h 1619"/>
                  <a:gd name="T76" fmla="*/ 311 w 763"/>
                  <a:gd name="T77" fmla="*/ 584 h 1619"/>
                  <a:gd name="T78" fmla="*/ 195 w 763"/>
                  <a:gd name="T79" fmla="*/ 607 h 1619"/>
                  <a:gd name="T80" fmla="*/ 253 w 763"/>
                  <a:gd name="T81" fmla="*/ 607 h 1619"/>
                  <a:gd name="T82" fmla="*/ 318 w 763"/>
                  <a:gd name="T83" fmla="*/ 596 h 1619"/>
                  <a:gd name="T84" fmla="*/ 261 w 763"/>
                  <a:gd name="T85" fmla="*/ 651 h 1619"/>
                  <a:gd name="T86" fmla="*/ 195 w 763"/>
                  <a:gd name="T87" fmla="*/ 683 h 1619"/>
                  <a:gd name="T88" fmla="*/ 278 w 763"/>
                  <a:gd name="T89" fmla="*/ 653 h 1619"/>
                  <a:gd name="T90" fmla="*/ 327 w 763"/>
                  <a:gd name="T91" fmla="*/ 642 h 1619"/>
                  <a:gd name="T92" fmla="*/ 326 w 763"/>
                  <a:gd name="T93" fmla="*/ 690 h 1619"/>
                  <a:gd name="T94" fmla="*/ 333 w 763"/>
                  <a:gd name="T95" fmla="*/ 73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3"/>
                  <a:gd name="T145" fmla="*/ 0 h 1619"/>
                  <a:gd name="T146" fmla="*/ 763 w 763"/>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3" h="1619">
                    <a:moveTo>
                      <a:pt x="648" y="1464"/>
                    </a:moveTo>
                    <a:lnTo>
                      <a:pt x="615" y="1501"/>
                    </a:lnTo>
                    <a:lnTo>
                      <a:pt x="565" y="1513"/>
                    </a:lnTo>
                    <a:lnTo>
                      <a:pt x="498" y="1520"/>
                    </a:lnTo>
                    <a:lnTo>
                      <a:pt x="426" y="1535"/>
                    </a:lnTo>
                    <a:lnTo>
                      <a:pt x="380" y="1564"/>
                    </a:lnTo>
                    <a:lnTo>
                      <a:pt x="365" y="1579"/>
                    </a:lnTo>
                    <a:lnTo>
                      <a:pt x="350" y="1572"/>
                    </a:lnTo>
                    <a:lnTo>
                      <a:pt x="265" y="1508"/>
                    </a:lnTo>
                    <a:lnTo>
                      <a:pt x="154" y="1421"/>
                    </a:lnTo>
                    <a:lnTo>
                      <a:pt x="117" y="1366"/>
                    </a:lnTo>
                    <a:lnTo>
                      <a:pt x="61" y="1310"/>
                    </a:lnTo>
                    <a:lnTo>
                      <a:pt x="44" y="1266"/>
                    </a:lnTo>
                    <a:lnTo>
                      <a:pt x="0" y="1259"/>
                    </a:lnTo>
                    <a:lnTo>
                      <a:pt x="22" y="1307"/>
                    </a:lnTo>
                    <a:lnTo>
                      <a:pt x="46" y="1354"/>
                    </a:lnTo>
                    <a:lnTo>
                      <a:pt x="117" y="1405"/>
                    </a:lnTo>
                    <a:lnTo>
                      <a:pt x="167" y="1470"/>
                    </a:lnTo>
                    <a:lnTo>
                      <a:pt x="287" y="1545"/>
                    </a:lnTo>
                    <a:lnTo>
                      <a:pt x="361" y="1619"/>
                    </a:lnTo>
                    <a:lnTo>
                      <a:pt x="390" y="1612"/>
                    </a:lnTo>
                    <a:lnTo>
                      <a:pt x="420" y="1575"/>
                    </a:lnTo>
                    <a:lnTo>
                      <a:pt x="461" y="1553"/>
                    </a:lnTo>
                    <a:lnTo>
                      <a:pt x="513" y="1538"/>
                    </a:lnTo>
                    <a:lnTo>
                      <a:pt x="623" y="1529"/>
                    </a:lnTo>
                    <a:lnTo>
                      <a:pt x="655" y="1508"/>
                    </a:lnTo>
                    <a:lnTo>
                      <a:pt x="711" y="1494"/>
                    </a:lnTo>
                    <a:lnTo>
                      <a:pt x="720" y="1470"/>
                    </a:lnTo>
                    <a:lnTo>
                      <a:pt x="704" y="1440"/>
                    </a:lnTo>
                    <a:lnTo>
                      <a:pt x="684" y="1411"/>
                    </a:lnTo>
                    <a:lnTo>
                      <a:pt x="696" y="1374"/>
                    </a:lnTo>
                    <a:lnTo>
                      <a:pt x="711" y="1354"/>
                    </a:lnTo>
                    <a:lnTo>
                      <a:pt x="711" y="1322"/>
                    </a:lnTo>
                    <a:lnTo>
                      <a:pt x="696" y="1273"/>
                    </a:lnTo>
                    <a:lnTo>
                      <a:pt x="689" y="1248"/>
                    </a:lnTo>
                    <a:lnTo>
                      <a:pt x="670" y="1226"/>
                    </a:lnTo>
                    <a:lnTo>
                      <a:pt x="660" y="1200"/>
                    </a:lnTo>
                    <a:lnTo>
                      <a:pt x="670" y="1176"/>
                    </a:lnTo>
                    <a:lnTo>
                      <a:pt x="692" y="1155"/>
                    </a:lnTo>
                    <a:lnTo>
                      <a:pt x="689" y="1124"/>
                    </a:lnTo>
                    <a:lnTo>
                      <a:pt x="677" y="1102"/>
                    </a:lnTo>
                    <a:lnTo>
                      <a:pt x="652" y="1068"/>
                    </a:lnTo>
                    <a:lnTo>
                      <a:pt x="637" y="1050"/>
                    </a:lnTo>
                    <a:lnTo>
                      <a:pt x="645" y="1024"/>
                    </a:lnTo>
                    <a:lnTo>
                      <a:pt x="682" y="1002"/>
                    </a:lnTo>
                    <a:lnTo>
                      <a:pt x="696" y="972"/>
                    </a:lnTo>
                    <a:lnTo>
                      <a:pt x="692" y="948"/>
                    </a:lnTo>
                    <a:lnTo>
                      <a:pt x="667" y="906"/>
                    </a:lnTo>
                    <a:lnTo>
                      <a:pt x="640" y="855"/>
                    </a:lnTo>
                    <a:lnTo>
                      <a:pt x="630" y="818"/>
                    </a:lnTo>
                    <a:lnTo>
                      <a:pt x="645" y="803"/>
                    </a:lnTo>
                    <a:lnTo>
                      <a:pt x="684" y="789"/>
                    </a:lnTo>
                    <a:lnTo>
                      <a:pt x="707" y="774"/>
                    </a:lnTo>
                    <a:lnTo>
                      <a:pt x="711" y="727"/>
                    </a:lnTo>
                    <a:lnTo>
                      <a:pt x="684" y="675"/>
                    </a:lnTo>
                    <a:lnTo>
                      <a:pt x="689" y="641"/>
                    </a:lnTo>
                    <a:lnTo>
                      <a:pt x="699" y="610"/>
                    </a:lnTo>
                    <a:lnTo>
                      <a:pt x="674" y="573"/>
                    </a:lnTo>
                    <a:lnTo>
                      <a:pt x="652" y="539"/>
                    </a:lnTo>
                    <a:lnTo>
                      <a:pt x="660" y="517"/>
                    </a:lnTo>
                    <a:lnTo>
                      <a:pt x="674" y="495"/>
                    </a:lnTo>
                    <a:lnTo>
                      <a:pt x="674" y="458"/>
                    </a:lnTo>
                    <a:lnTo>
                      <a:pt x="660" y="436"/>
                    </a:lnTo>
                    <a:lnTo>
                      <a:pt x="645" y="418"/>
                    </a:lnTo>
                    <a:lnTo>
                      <a:pt x="648" y="391"/>
                    </a:lnTo>
                    <a:lnTo>
                      <a:pt x="674" y="377"/>
                    </a:lnTo>
                    <a:lnTo>
                      <a:pt x="689" y="362"/>
                    </a:lnTo>
                    <a:lnTo>
                      <a:pt x="682" y="334"/>
                    </a:lnTo>
                    <a:lnTo>
                      <a:pt x="652" y="297"/>
                    </a:lnTo>
                    <a:lnTo>
                      <a:pt x="640" y="264"/>
                    </a:lnTo>
                    <a:lnTo>
                      <a:pt x="637" y="227"/>
                    </a:lnTo>
                    <a:lnTo>
                      <a:pt x="662" y="191"/>
                    </a:lnTo>
                    <a:lnTo>
                      <a:pt x="714" y="134"/>
                    </a:lnTo>
                    <a:lnTo>
                      <a:pt x="741" y="90"/>
                    </a:lnTo>
                    <a:lnTo>
                      <a:pt x="763" y="53"/>
                    </a:lnTo>
                    <a:lnTo>
                      <a:pt x="756" y="16"/>
                    </a:lnTo>
                    <a:lnTo>
                      <a:pt x="735" y="0"/>
                    </a:lnTo>
                    <a:lnTo>
                      <a:pt x="720" y="3"/>
                    </a:lnTo>
                    <a:lnTo>
                      <a:pt x="696" y="32"/>
                    </a:lnTo>
                    <a:lnTo>
                      <a:pt x="714" y="53"/>
                    </a:lnTo>
                    <a:lnTo>
                      <a:pt x="711" y="90"/>
                    </a:lnTo>
                    <a:lnTo>
                      <a:pt x="677" y="155"/>
                    </a:lnTo>
                    <a:lnTo>
                      <a:pt x="633" y="191"/>
                    </a:lnTo>
                    <a:lnTo>
                      <a:pt x="618" y="213"/>
                    </a:lnTo>
                    <a:lnTo>
                      <a:pt x="608" y="242"/>
                    </a:lnTo>
                    <a:lnTo>
                      <a:pt x="603" y="260"/>
                    </a:lnTo>
                    <a:lnTo>
                      <a:pt x="537" y="310"/>
                    </a:lnTo>
                    <a:lnTo>
                      <a:pt x="478" y="345"/>
                    </a:lnTo>
                    <a:lnTo>
                      <a:pt x="470" y="369"/>
                    </a:lnTo>
                    <a:lnTo>
                      <a:pt x="491" y="375"/>
                    </a:lnTo>
                    <a:lnTo>
                      <a:pt x="578" y="310"/>
                    </a:lnTo>
                    <a:lnTo>
                      <a:pt x="623" y="297"/>
                    </a:lnTo>
                    <a:lnTo>
                      <a:pt x="645" y="338"/>
                    </a:lnTo>
                    <a:lnTo>
                      <a:pt x="652" y="356"/>
                    </a:lnTo>
                    <a:lnTo>
                      <a:pt x="630" y="375"/>
                    </a:lnTo>
                    <a:lnTo>
                      <a:pt x="611" y="390"/>
                    </a:lnTo>
                    <a:lnTo>
                      <a:pt x="608" y="414"/>
                    </a:lnTo>
                    <a:lnTo>
                      <a:pt x="615" y="440"/>
                    </a:lnTo>
                    <a:lnTo>
                      <a:pt x="596" y="462"/>
                    </a:lnTo>
                    <a:lnTo>
                      <a:pt x="541" y="487"/>
                    </a:lnTo>
                    <a:lnTo>
                      <a:pt x="461" y="521"/>
                    </a:lnTo>
                    <a:lnTo>
                      <a:pt x="491" y="532"/>
                    </a:lnTo>
                    <a:lnTo>
                      <a:pt x="574" y="499"/>
                    </a:lnTo>
                    <a:lnTo>
                      <a:pt x="640" y="465"/>
                    </a:lnTo>
                    <a:lnTo>
                      <a:pt x="652" y="473"/>
                    </a:lnTo>
                    <a:lnTo>
                      <a:pt x="645" y="495"/>
                    </a:lnTo>
                    <a:lnTo>
                      <a:pt x="623" y="517"/>
                    </a:lnTo>
                    <a:lnTo>
                      <a:pt x="615" y="539"/>
                    </a:lnTo>
                    <a:lnTo>
                      <a:pt x="625" y="567"/>
                    </a:lnTo>
                    <a:lnTo>
                      <a:pt x="652" y="591"/>
                    </a:lnTo>
                    <a:lnTo>
                      <a:pt x="652" y="610"/>
                    </a:lnTo>
                    <a:lnTo>
                      <a:pt x="608" y="619"/>
                    </a:lnTo>
                    <a:lnTo>
                      <a:pt x="571" y="669"/>
                    </a:lnTo>
                    <a:lnTo>
                      <a:pt x="528" y="697"/>
                    </a:lnTo>
                    <a:lnTo>
                      <a:pt x="469" y="712"/>
                    </a:lnTo>
                    <a:lnTo>
                      <a:pt x="463" y="727"/>
                    </a:lnTo>
                    <a:lnTo>
                      <a:pt x="500" y="722"/>
                    </a:lnTo>
                    <a:lnTo>
                      <a:pt x="578" y="697"/>
                    </a:lnTo>
                    <a:lnTo>
                      <a:pt x="608" y="675"/>
                    </a:lnTo>
                    <a:lnTo>
                      <a:pt x="625" y="654"/>
                    </a:lnTo>
                    <a:lnTo>
                      <a:pt x="652" y="649"/>
                    </a:lnTo>
                    <a:lnTo>
                      <a:pt x="652" y="675"/>
                    </a:lnTo>
                    <a:lnTo>
                      <a:pt x="670" y="700"/>
                    </a:lnTo>
                    <a:lnTo>
                      <a:pt x="684" y="727"/>
                    </a:lnTo>
                    <a:lnTo>
                      <a:pt x="674" y="749"/>
                    </a:lnTo>
                    <a:lnTo>
                      <a:pt x="640" y="764"/>
                    </a:lnTo>
                    <a:lnTo>
                      <a:pt x="608" y="774"/>
                    </a:lnTo>
                    <a:lnTo>
                      <a:pt x="586" y="796"/>
                    </a:lnTo>
                    <a:lnTo>
                      <a:pt x="485" y="826"/>
                    </a:lnTo>
                    <a:lnTo>
                      <a:pt x="411" y="852"/>
                    </a:lnTo>
                    <a:lnTo>
                      <a:pt x="383" y="867"/>
                    </a:lnTo>
                    <a:lnTo>
                      <a:pt x="405" y="885"/>
                    </a:lnTo>
                    <a:lnTo>
                      <a:pt x="448" y="874"/>
                    </a:lnTo>
                    <a:lnTo>
                      <a:pt x="537" y="839"/>
                    </a:lnTo>
                    <a:lnTo>
                      <a:pt x="596" y="823"/>
                    </a:lnTo>
                    <a:lnTo>
                      <a:pt x="611" y="848"/>
                    </a:lnTo>
                    <a:lnTo>
                      <a:pt x="625" y="891"/>
                    </a:lnTo>
                    <a:lnTo>
                      <a:pt x="652" y="928"/>
                    </a:lnTo>
                    <a:lnTo>
                      <a:pt x="655" y="957"/>
                    </a:lnTo>
                    <a:lnTo>
                      <a:pt x="652" y="984"/>
                    </a:lnTo>
                    <a:lnTo>
                      <a:pt x="623" y="994"/>
                    </a:lnTo>
                    <a:lnTo>
                      <a:pt x="571" y="1006"/>
                    </a:lnTo>
                    <a:lnTo>
                      <a:pt x="506" y="1036"/>
                    </a:lnTo>
                    <a:lnTo>
                      <a:pt x="410" y="1050"/>
                    </a:lnTo>
                    <a:lnTo>
                      <a:pt x="373" y="1068"/>
                    </a:lnTo>
                    <a:lnTo>
                      <a:pt x="398" y="1080"/>
                    </a:lnTo>
                    <a:lnTo>
                      <a:pt x="483" y="1068"/>
                    </a:lnTo>
                    <a:lnTo>
                      <a:pt x="541" y="1046"/>
                    </a:lnTo>
                    <a:lnTo>
                      <a:pt x="581" y="1031"/>
                    </a:lnTo>
                    <a:lnTo>
                      <a:pt x="615" y="1024"/>
                    </a:lnTo>
                    <a:lnTo>
                      <a:pt x="611" y="1050"/>
                    </a:lnTo>
                    <a:lnTo>
                      <a:pt x="625" y="1087"/>
                    </a:lnTo>
                    <a:lnTo>
                      <a:pt x="648" y="1109"/>
                    </a:lnTo>
                    <a:lnTo>
                      <a:pt x="652" y="1133"/>
                    </a:lnTo>
                    <a:lnTo>
                      <a:pt x="652" y="1155"/>
                    </a:lnTo>
                    <a:lnTo>
                      <a:pt x="623" y="1168"/>
                    </a:lnTo>
                    <a:lnTo>
                      <a:pt x="566" y="1170"/>
                    </a:lnTo>
                    <a:lnTo>
                      <a:pt x="528" y="1183"/>
                    </a:lnTo>
                    <a:lnTo>
                      <a:pt x="439" y="1213"/>
                    </a:lnTo>
                    <a:lnTo>
                      <a:pt x="390" y="1214"/>
                    </a:lnTo>
                    <a:lnTo>
                      <a:pt x="373" y="1236"/>
                    </a:lnTo>
                    <a:lnTo>
                      <a:pt x="395" y="1244"/>
                    </a:lnTo>
                    <a:lnTo>
                      <a:pt x="439" y="1235"/>
                    </a:lnTo>
                    <a:lnTo>
                      <a:pt x="506" y="1214"/>
                    </a:lnTo>
                    <a:lnTo>
                      <a:pt x="541" y="1200"/>
                    </a:lnTo>
                    <a:lnTo>
                      <a:pt x="589" y="1189"/>
                    </a:lnTo>
                    <a:lnTo>
                      <a:pt x="625" y="1192"/>
                    </a:lnTo>
                    <a:lnTo>
                      <a:pt x="637" y="1192"/>
                    </a:lnTo>
                    <a:lnTo>
                      <a:pt x="637" y="1226"/>
                    </a:lnTo>
                    <a:lnTo>
                      <a:pt x="648" y="1244"/>
                    </a:lnTo>
                    <a:lnTo>
                      <a:pt x="581" y="1259"/>
                    </a:lnTo>
                    <a:lnTo>
                      <a:pt x="522" y="1303"/>
                    </a:lnTo>
                    <a:lnTo>
                      <a:pt x="457" y="1325"/>
                    </a:lnTo>
                    <a:lnTo>
                      <a:pt x="411" y="1332"/>
                    </a:lnTo>
                    <a:lnTo>
                      <a:pt x="374" y="1352"/>
                    </a:lnTo>
                    <a:lnTo>
                      <a:pt x="390" y="1366"/>
                    </a:lnTo>
                    <a:lnTo>
                      <a:pt x="426" y="1354"/>
                    </a:lnTo>
                    <a:lnTo>
                      <a:pt x="469" y="1340"/>
                    </a:lnTo>
                    <a:lnTo>
                      <a:pt x="515" y="1332"/>
                    </a:lnTo>
                    <a:lnTo>
                      <a:pt x="556" y="1307"/>
                    </a:lnTo>
                    <a:lnTo>
                      <a:pt x="578" y="1285"/>
                    </a:lnTo>
                    <a:lnTo>
                      <a:pt x="608" y="1281"/>
                    </a:lnTo>
                    <a:lnTo>
                      <a:pt x="645" y="1281"/>
                    </a:lnTo>
                    <a:lnTo>
                      <a:pt x="655" y="1285"/>
                    </a:lnTo>
                    <a:lnTo>
                      <a:pt x="667" y="1310"/>
                    </a:lnTo>
                    <a:lnTo>
                      <a:pt x="674" y="1340"/>
                    </a:lnTo>
                    <a:lnTo>
                      <a:pt x="667" y="1366"/>
                    </a:lnTo>
                    <a:lnTo>
                      <a:pt x="652" y="1381"/>
                    </a:lnTo>
                    <a:lnTo>
                      <a:pt x="640" y="1418"/>
                    </a:lnTo>
                    <a:lnTo>
                      <a:pt x="652" y="1433"/>
                    </a:lnTo>
                    <a:lnTo>
                      <a:pt x="667" y="1448"/>
                    </a:lnTo>
                    <a:lnTo>
                      <a:pt x="667" y="1462"/>
                    </a:lnTo>
                    <a:lnTo>
                      <a:pt x="648" y="1464"/>
                    </a:lnTo>
                    <a:close/>
                  </a:path>
                </a:pathLst>
              </a:custGeom>
              <a:solidFill>
                <a:srgbClr val="000000"/>
              </a:solidFill>
              <a:ln w="9525">
                <a:noFill/>
                <a:round/>
                <a:headEnd/>
                <a:tailEnd/>
              </a:ln>
            </p:spPr>
            <p:txBody>
              <a:bodyPr/>
              <a:lstStyle/>
              <a:p>
                <a:pPr eaLnBrk="0" hangingPunct="0"/>
                <a:endParaRPr lang="en-US"/>
              </a:p>
            </p:txBody>
          </p:sp>
          <p:sp>
            <p:nvSpPr>
              <p:cNvPr id="16428" name="Freeform 165"/>
              <p:cNvSpPr>
                <a:spLocks/>
              </p:cNvSpPr>
              <p:nvPr/>
            </p:nvSpPr>
            <p:spPr bwMode="auto">
              <a:xfrm>
                <a:off x="1876" y="2381"/>
                <a:ext cx="110" cy="36"/>
              </a:xfrm>
              <a:custGeom>
                <a:avLst/>
                <a:gdLst>
                  <a:gd name="T0" fmla="*/ 0 w 220"/>
                  <a:gd name="T1" fmla="*/ 29 h 73"/>
                  <a:gd name="T2" fmla="*/ 44 w 220"/>
                  <a:gd name="T3" fmla="*/ 28 h 73"/>
                  <a:gd name="T4" fmla="*/ 61 w 220"/>
                  <a:gd name="T5" fmla="*/ 18 h 73"/>
                  <a:gd name="T6" fmla="*/ 76 w 220"/>
                  <a:gd name="T7" fmla="*/ 7 h 73"/>
                  <a:gd name="T8" fmla="*/ 103 w 220"/>
                  <a:gd name="T9" fmla="*/ 0 h 73"/>
                  <a:gd name="T10" fmla="*/ 110 w 220"/>
                  <a:gd name="T11" fmla="*/ 7 h 73"/>
                  <a:gd name="T12" fmla="*/ 99 w 220"/>
                  <a:gd name="T13" fmla="*/ 11 h 73"/>
                  <a:gd name="T14" fmla="*/ 80 w 220"/>
                  <a:gd name="T15" fmla="*/ 21 h 73"/>
                  <a:gd name="T16" fmla="*/ 69 w 220"/>
                  <a:gd name="T17" fmla="*/ 28 h 73"/>
                  <a:gd name="T18" fmla="*/ 52 w 220"/>
                  <a:gd name="T19" fmla="*/ 33 h 73"/>
                  <a:gd name="T20" fmla="*/ 24 w 220"/>
                  <a:gd name="T21" fmla="*/ 35 h 73"/>
                  <a:gd name="T22" fmla="*/ 2 w 220"/>
                  <a:gd name="T23" fmla="*/ 36 h 73"/>
                  <a:gd name="T24" fmla="*/ 0 w 220"/>
                  <a:gd name="T25" fmla="*/ 29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
                  <a:gd name="T40" fmla="*/ 0 h 73"/>
                  <a:gd name="T41" fmla="*/ 220 w 220"/>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 h="73">
                    <a:moveTo>
                      <a:pt x="0" y="59"/>
                    </a:moveTo>
                    <a:lnTo>
                      <a:pt x="88" y="56"/>
                    </a:lnTo>
                    <a:lnTo>
                      <a:pt x="122" y="37"/>
                    </a:lnTo>
                    <a:lnTo>
                      <a:pt x="151" y="15"/>
                    </a:lnTo>
                    <a:lnTo>
                      <a:pt x="205" y="0"/>
                    </a:lnTo>
                    <a:lnTo>
                      <a:pt x="220" y="15"/>
                    </a:lnTo>
                    <a:lnTo>
                      <a:pt x="197" y="22"/>
                    </a:lnTo>
                    <a:lnTo>
                      <a:pt x="159" y="42"/>
                    </a:lnTo>
                    <a:lnTo>
                      <a:pt x="138" y="56"/>
                    </a:lnTo>
                    <a:lnTo>
                      <a:pt x="103" y="66"/>
                    </a:lnTo>
                    <a:lnTo>
                      <a:pt x="48" y="71"/>
                    </a:lnTo>
                    <a:lnTo>
                      <a:pt x="4" y="73"/>
                    </a:lnTo>
                    <a:lnTo>
                      <a:pt x="0" y="59"/>
                    </a:lnTo>
                    <a:close/>
                  </a:path>
                </a:pathLst>
              </a:custGeom>
              <a:solidFill>
                <a:srgbClr val="000000"/>
              </a:solidFill>
              <a:ln w="9525">
                <a:noFill/>
                <a:round/>
                <a:headEnd/>
                <a:tailEnd/>
              </a:ln>
            </p:spPr>
            <p:txBody>
              <a:bodyPr/>
              <a:lstStyle/>
              <a:p>
                <a:pPr eaLnBrk="0" hangingPunct="0"/>
                <a:endParaRPr lang="en-US"/>
              </a:p>
            </p:txBody>
          </p:sp>
          <p:sp>
            <p:nvSpPr>
              <p:cNvPr id="16429" name="Freeform 166"/>
              <p:cNvSpPr>
                <a:spLocks/>
              </p:cNvSpPr>
              <p:nvPr/>
            </p:nvSpPr>
            <p:spPr bwMode="auto">
              <a:xfrm>
                <a:off x="1707" y="1590"/>
                <a:ext cx="320" cy="174"/>
              </a:xfrm>
              <a:custGeom>
                <a:avLst/>
                <a:gdLst>
                  <a:gd name="T0" fmla="*/ 10 w 640"/>
                  <a:gd name="T1" fmla="*/ 20 h 348"/>
                  <a:gd name="T2" fmla="*/ 48 w 640"/>
                  <a:gd name="T3" fmla="*/ 22 h 348"/>
                  <a:gd name="T4" fmla="*/ 88 w 640"/>
                  <a:gd name="T5" fmla="*/ 23 h 348"/>
                  <a:gd name="T6" fmla="*/ 114 w 640"/>
                  <a:gd name="T7" fmla="*/ 23 h 348"/>
                  <a:gd name="T8" fmla="*/ 135 w 640"/>
                  <a:gd name="T9" fmla="*/ 19 h 348"/>
                  <a:gd name="T10" fmla="*/ 168 w 640"/>
                  <a:gd name="T11" fmla="*/ 9 h 348"/>
                  <a:gd name="T12" fmla="*/ 184 w 640"/>
                  <a:gd name="T13" fmla="*/ 0 h 348"/>
                  <a:gd name="T14" fmla="*/ 205 w 640"/>
                  <a:gd name="T15" fmla="*/ 12 h 348"/>
                  <a:gd name="T16" fmla="*/ 241 w 640"/>
                  <a:gd name="T17" fmla="*/ 37 h 348"/>
                  <a:gd name="T18" fmla="*/ 267 w 640"/>
                  <a:gd name="T19" fmla="*/ 55 h 348"/>
                  <a:gd name="T20" fmla="*/ 300 w 640"/>
                  <a:gd name="T21" fmla="*/ 78 h 348"/>
                  <a:gd name="T22" fmla="*/ 320 w 640"/>
                  <a:gd name="T23" fmla="*/ 96 h 348"/>
                  <a:gd name="T24" fmla="*/ 302 w 640"/>
                  <a:gd name="T25" fmla="*/ 111 h 348"/>
                  <a:gd name="T26" fmla="*/ 283 w 640"/>
                  <a:gd name="T27" fmla="*/ 129 h 348"/>
                  <a:gd name="T28" fmla="*/ 253 w 640"/>
                  <a:gd name="T29" fmla="*/ 141 h 348"/>
                  <a:gd name="T30" fmla="*/ 223 w 640"/>
                  <a:gd name="T31" fmla="*/ 154 h 348"/>
                  <a:gd name="T32" fmla="*/ 195 w 640"/>
                  <a:gd name="T33" fmla="*/ 165 h 348"/>
                  <a:gd name="T34" fmla="*/ 169 w 640"/>
                  <a:gd name="T35" fmla="*/ 169 h 348"/>
                  <a:gd name="T36" fmla="*/ 142 w 640"/>
                  <a:gd name="T37" fmla="*/ 174 h 348"/>
                  <a:gd name="T38" fmla="*/ 108 w 640"/>
                  <a:gd name="T39" fmla="*/ 151 h 348"/>
                  <a:gd name="T40" fmla="*/ 83 w 640"/>
                  <a:gd name="T41" fmla="*/ 130 h 348"/>
                  <a:gd name="T42" fmla="*/ 54 w 640"/>
                  <a:gd name="T43" fmla="*/ 104 h 348"/>
                  <a:gd name="T44" fmla="*/ 29 w 640"/>
                  <a:gd name="T45" fmla="*/ 78 h 348"/>
                  <a:gd name="T46" fmla="*/ 11 w 640"/>
                  <a:gd name="T47" fmla="*/ 60 h 348"/>
                  <a:gd name="T48" fmla="*/ 0 w 640"/>
                  <a:gd name="T49" fmla="*/ 35 h 348"/>
                  <a:gd name="T50" fmla="*/ 10 w 640"/>
                  <a:gd name="T51" fmla="*/ 20 h 34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8"/>
                  <a:gd name="T80" fmla="*/ 640 w 640"/>
                  <a:gd name="T81" fmla="*/ 348 h 34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8">
                    <a:moveTo>
                      <a:pt x="19" y="40"/>
                    </a:moveTo>
                    <a:lnTo>
                      <a:pt x="96" y="44"/>
                    </a:lnTo>
                    <a:lnTo>
                      <a:pt x="176" y="47"/>
                    </a:lnTo>
                    <a:lnTo>
                      <a:pt x="228" y="47"/>
                    </a:lnTo>
                    <a:lnTo>
                      <a:pt x="269" y="37"/>
                    </a:lnTo>
                    <a:lnTo>
                      <a:pt x="336" y="18"/>
                    </a:lnTo>
                    <a:lnTo>
                      <a:pt x="368" y="0"/>
                    </a:lnTo>
                    <a:lnTo>
                      <a:pt x="411" y="25"/>
                    </a:lnTo>
                    <a:lnTo>
                      <a:pt x="483" y="74"/>
                    </a:lnTo>
                    <a:lnTo>
                      <a:pt x="534" y="110"/>
                    </a:lnTo>
                    <a:lnTo>
                      <a:pt x="600" y="156"/>
                    </a:lnTo>
                    <a:lnTo>
                      <a:pt x="640" y="192"/>
                    </a:lnTo>
                    <a:lnTo>
                      <a:pt x="603" y="223"/>
                    </a:lnTo>
                    <a:lnTo>
                      <a:pt x="566" y="257"/>
                    </a:lnTo>
                    <a:lnTo>
                      <a:pt x="507" y="282"/>
                    </a:lnTo>
                    <a:lnTo>
                      <a:pt x="446" y="308"/>
                    </a:lnTo>
                    <a:lnTo>
                      <a:pt x="390" y="330"/>
                    </a:lnTo>
                    <a:lnTo>
                      <a:pt x="338" y="338"/>
                    </a:lnTo>
                    <a:lnTo>
                      <a:pt x="284" y="348"/>
                    </a:lnTo>
                    <a:lnTo>
                      <a:pt x="217" y="301"/>
                    </a:lnTo>
                    <a:lnTo>
                      <a:pt x="167" y="260"/>
                    </a:lnTo>
                    <a:lnTo>
                      <a:pt x="108" y="208"/>
                    </a:lnTo>
                    <a:lnTo>
                      <a:pt x="59" y="156"/>
                    </a:lnTo>
                    <a:lnTo>
                      <a:pt x="22" y="121"/>
                    </a:lnTo>
                    <a:lnTo>
                      <a:pt x="0" y="69"/>
                    </a:lnTo>
                    <a:lnTo>
                      <a:pt x="19" y="40"/>
                    </a:lnTo>
                    <a:close/>
                  </a:path>
                </a:pathLst>
              </a:custGeom>
              <a:solidFill>
                <a:srgbClr val="F8F8F8"/>
              </a:solidFill>
              <a:ln w="9525">
                <a:noFill/>
                <a:round/>
                <a:headEnd/>
                <a:tailEnd/>
              </a:ln>
            </p:spPr>
            <p:txBody>
              <a:bodyPr/>
              <a:lstStyle/>
              <a:p>
                <a:pPr eaLnBrk="0" hangingPunct="0"/>
                <a:endParaRPr lang="en-US"/>
              </a:p>
            </p:txBody>
          </p:sp>
          <p:sp>
            <p:nvSpPr>
              <p:cNvPr id="16430" name="Freeform 167"/>
              <p:cNvSpPr>
                <a:spLocks/>
              </p:cNvSpPr>
              <p:nvPr/>
            </p:nvSpPr>
            <p:spPr bwMode="auto">
              <a:xfrm>
                <a:off x="1699" y="1585"/>
                <a:ext cx="345" cy="202"/>
              </a:xfrm>
              <a:custGeom>
                <a:avLst/>
                <a:gdLst>
                  <a:gd name="T0" fmla="*/ 169 w 691"/>
                  <a:gd name="T1" fmla="*/ 173 h 405"/>
                  <a:gd name="T2" fmla="*/ 224 w 691"/>
                  <a:gd name="T3" fmla="*/ 158 h 405"/>
                  <a:gd name="T4" fmla="*/ 268 w 691"/>
                  <a:gd name="T5" fmla="*/ 139 h 405"/>
                  <a:gd name="T6" fmla="*/ 299 w 691"/>
                  <a:gd name="T7" fmla="*/ 116 h 405"/>
                  <a:gd name="T8" fmla="*/ 312 w 691"/>
                  <a:gd name="T9" fmla="*/ 103 h 405"/>
                  <a:gd name="T10" fmla="*/ 267 w 691"/>
                  <a:gd name="T11" fmla="*/ 61 h 405"/>
                  <a:gd name="T12" fmla="*/ 230 w 691"/>
                  <a:gd name="T13" fmla="*/ 39 h 405"/>
                  <a:gd name="T14" fmla="*/ 194 w 691"/>
                  <a:gd name="T15" fmla="*/ 17 h 405"/>
                  <a:gd name="T16" fmla="*/ 187 w 691"/>
                  <a:gd name="T17" fmla="*/ 17 h 405"/>
                  <a:gd name="T18" fmla="*/ 165 w 691"/>
                  <a:gd name="T19" fmla="*/ 25 h 405"/>
                  <a:gd name="T20" fmla="*/ 135 w 691"/>
                  <a:gd name="T21" fmla="*/ 33 h 405"/>
                  <a:gd name="T22" fmla="*/ 83 w 691"/>
                  <a:gd name="T23" fmla="*/ 37 h 405"/>
                  <a:gd name="T24" fmla="*/ 31 w 691"/>
                  <a:gd name="T25" fmla="*/ 35 h 405"/>
                  <a:gd name="T26" fmla="*/ 18 w 691"/>
                  <a:gd name="T27" fmla="*/ 37 h 405"/>
                  <a:gd name="T28" fmla="*/ 18 w 691"/>
                  <a:gd name="T29" fmla="*/ 46 h 405"/>
                  <a:gd name="T30" fmla="*/ 29 w 691"/>
                  <a:gd name="T31" fmla="*/ 61 h 405"/>
                  <a:gd name="T32" fmla="*/ 50 w 691"/>
                  <a:gd name="T33" fmla="*/ 88 h 405"/>
                  <a:gd name="T34" fmla="*/ 77 w 691"/>
                  <a:gd name="T35" fmla="*/ 110 h 405"/>
                  <a:gd name="T36" fmla="*/ 110 w 691"/>
                  <a:gd name="T37" fmla="*/ 142 h 405"/>
                  <a:gd name="T38" fmla="*/ 141 w 691"/>
                  <a:gd name="T39" fmla="*/ 165 h 405"/>
                  <a:gd name="T40" fmla="*/ 161 w 691"/>
                  <a:gd name="T41" fmla="*/ 179 h 405"/>
                  <a:gd name="T42" fmla="*/ 167 w 691"/>
                  <a:gd name="T43" fmla="*/ 193 h 405"/>
                  <a:gd name="T44" fmla="*/ 160 w 691"/>
                  <a:gd name="T45" fmla="*/ 202 h 405"/>
                  <a:gd name="T46" fmla="*/ 149 w 691"/>
                  <a:gd name="T47" fmla="*/ 197 h 405"/>
                  <a:gd name="T48" fmla="*/ 117 w 691"/>
                  <a:gd name="T49" fmla="*/ 168 h 405"/>
                  <a:gd name="T50" fmla="*/ 77 w 691"/>
                  <a:gd name="T51" fmla="*/ 135 h 405"/>
                  <a:gd name="T52" fmla="*/ 47 w 691"/>
                  <a:gd name="T53" fmla="*/ 110 h 405"/>
                  <a:gd name="T54" fmla="*/ 28 w 691"/>
                  <a:gd name="T55" fmla="*/ 88 h 405"/>
                  <a:gd name="T56" fmla="*/ 11 w 691"/>
                  <a:gd name="T57" fmla="*/ 65 h 405"/>
                  <a:gd name="T58" fmla="*/ 3 w 691"/>
                  <a:gd name="T59" fmla="*/ 50 h 405"/>
                  <a:gd name="T60" fmla="*/ 0 w 691"/>
                  <a:gd name="T61" fmla="*/ 33 h 405"/>
                  <a:gd name="T62" fmla="*/ 5 w 691"/>
                  <a:gd name="T63" fmla="*/ 22 h 405"/>
                  <a:gd name="T64" fmla="*/ 17 w 691"/>
                  <a:gd name="T65" fmla="*/ 17 h 405"/>
                  <a:gd name="T66" fmla="*/ 39 w 691"/>
                  <a:gd name="T67" fmla="*/ 18 h 405"/>
                  <a:gd name="T68" fmla="*/ 81 w 691"/>
                  <a:gd name="T69" fmla="*/ 25 h 405"/>
                  <a:gd name="T70" fmla="*/ 116 w 691"/>
                  <a:gd name="T71" fmla="*/ 25 h 405"/>
                  <a:gd name="T72" fmla="*/ 141 w 691"/>
                  <a:gd name="T73" fmla="*/ 17 h 405"/>
                  <a:gd name="T74" fmla="*/ 171 w 691"/>
                  <a:gd name="T75" fmla="*/ 11 h 405"/>
                  <a:gd name="T76" fmla="*/ 183 w 691"/>
                  <a:gd name="T77" fmla="*/ 0 h 405"/>
                  <a:gd name="T78" fmla="*/ 197 w 691"/>
                  <a:gd name="T79" fmla="*/ 0 h 405"/>
                  <a:gd name="T80" fmla="*/ 228 w 691"/>
                  <a:gd name="T81" fmla="*/ 18 h 405"/>
                  <a:gd name="T82" fmla="*/ 260 w 691"/>
                  <a:gd name="T83" fmla="*/ 44 h 405"/>
                  <a:gd name="T84" fmla="*/ 296 w 691"/>
                  <a:gd name="T85" fmla="*/ 66 h 405"/>
                  <a:gd name="T86" fmla="*/ 316 w 691"/>
                  <a:gd name="T87" fmla="*/ 81 h 405"/>
                  <a:gd name="T88" fmla="*/ 336 w 691"/>
                  <a:gd name="T89" fmla="*/ 94 h 405"/>
                  <a:gd name="T90" fmla="*/ 345 w 691"/>
                  <a:gd name="T91" fmla="*/ 99 h 405"/>
                  <a:gd name="T92" fmla="*/ 340 w 691"/>
                  <a:gd name="T93" fmla="*/ 109 h 405"/>
                  <a:gd name="T94" fmla="*/ 325 w 691"/>
                  <a:gd name="T95" fmla="*/ 118 h 405"/>
                  <a:gd name="T96" fmla="*/ 308 w 691"/>
                  <a:gd name="T97" fmla="*/ 133 h 405"/>
                  <a:gd name="T98" fmla="*/ 292 w 691"/>
                  <a:gd name="T99" fmla="*/ 139 h 405"/>
                  <a:gd name="T100" fmla="*/ 263 w 691"/>
                  <a:gd name="T101" fmla="*/ 151 h 405"/>
                  <a:gd name="T102" fmla="*/ 242 w 691"/>
                  <a:gd name="T103" fmla="*/ 161 h 405"/>
                  <a:gd name="T104" fmla="*/ 219 w 691"/>
                  <a:gd name="T105" fmla="*/ 175 h 405"/>
                  <a:gd name="T106" fmla="*/ 194 w 691"/>
                  <a:gd name="T107" fmla="*/ 179 h 405"/>
                  <a:gd name="T108" fmla="*/ 175 w 691"/>
                  <a:gd name="T109" fmla="*/ 180 h 405"/>
                  <a:gd name="T110" fmla="*/ 169 w 691"/>
                  <a:gd name="T111" fmla="*/ 173 h 4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1"/>
                  <a:gd name="T169" fmla="*/ 0 h 405"/>
                  <a:gd name="T170" fmla="*/ 691 w 691"/>
                  <a:gd name="T171" fmla="*/ 405 h 40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1" h="405">
                    <a:moveTo>
                      <a:pt x="338" y="346"/>
                    </a:moveTo>
                    <a:lnTo>
                      <a:pt x="448" y="316"/>
                    </a:lnTo>
                    <a:lnTo>
                      <a:pt x="536" y="278"/>
                    </a:lnTo>
                    <a:lnTo>
                      <a:pt x="599" y="233"/>
                    </a:lnTo>
                    <a:lnTo>
                      <a:pt x="624" y="207"/>
                    </a:lnTo>
                    <a:lnTo>
                      <a:pt x="534" y="123"/>
                    </a:lnTo>
                    <a:lnTo>
                      <a:pt x="460" y="78"/>
                    </a:lnTo>
                    <a:lnTo>
                      <a:pt x="389" y="35"/>
                    </a:lnTo>
                    <a:lnTo>
                      <a:pt x="374" y="35"/>
                    </a:lnTo>
                    <a:lnTo>
                      <a:pt x="330" y="50"/>
                    </a:lnTo>
                    <a:lnTo>
                      <a:pt x="271" y="66"/>
                    </a:lnTo>
                    <a:lnTo>
                      <a:pt x="166" y="74"/>
                    </a:lnTo>
                    <a:lnTo>
                      <a:pt x="63" y="71"/>
                    </a:lnTo>
                    <a:lnTo>
                      <a:pt x="36" y="74"/>
                    </a:lnTo>
                    <a:lnTo>
                      <a:pt x="36" y="93"/>
                    </a:lnTo>
                    <a:lnTo>
                      <a:pt x="58" y="123"/>
                    </a:lnTo>
                    <a:lnTo>
                      <a:pt x="100" y="177"/>
                    </a:lnTo>
                    <a:lnTo>
                      <a:pt x="154" y="220"/>
                    </a:lnTo>
                    <a:lnTo>
                      <a:pt x="221" y="285"/>
                    </a:lnTo>
                    <a:lnTo>
                      <a:pt x="283" y="331"/>
                    </a:lnTo>
                    <a:lnTo>
                      <a:pt x="323" y="359"/>
                    </a:lnTo>
                    <a:lnTo>
                      <a:pt x="335" y="387"/>
                    </a:lnTo>
                    <a:lnTo>
                      <a:pt x="320" y="405"/>
                    </a:lnTo>
                    <a:lnTo>
                      <a:pt x="298" y="395"/>
                    </a:lnTo>
                    <a:lnTo>
                      <a:pt x="234" y="337"/>
                    </a:lnTo>
                    <a:lnTo>
                      <a:pt x="154" y="270"/>
                    </a:lnTo>
                    <a:lnTo>
                      <a:pt x="95" y="220"/>
                    </a:lnTo>
                    <a:lnTo>
                      <a:pt x="56" y="177"/>
                    </a:lnTo>
                    <a:lnTo>
                      <a:pt x="22" y="130"/>
                    </a:lnTo>
                    <a:lnTo>
                      <a:pt x="7" y="100"/>
                    </a:lnTo>
                    <a:lnTo>
                      <a:pt x="0" y="66"/>
                    </a:lnTo>
                    <a:lnTo>
                      <a:pt x="10" y="44"/>
                    </a:lnTo>
                    <a:lnTo>
                      <a:pt x="35" y="35"/>
                    </a:lnTo>
                    <a:lnTo>
                      <a:pt x="78" y="37"/>
                    </a:lnTo>
                    <a:lnTo>
                      <a:pt x="162" y="50"/>
                    </a:lnTo>
                    <a:lnTo>
                      <a:pt x="233" y="50"/>
                    </a:lnTo>
                    <a:lnTo>
                      <a:pt x="283" y="35"/>
                    </a:lnTo>
                    <a:lnTo>
                      <a:pt x="342" y="22"/>
                    </a:lnTo>
                    <a:lnTo>
                      <a:pt x="367" y="0"/>
                    </a:lnTo>
                    <a:lnTo>
                      <a:pt x="394" y="0"/>
                    </a:lnTo>
                    <a:lnTo>
                      <a:pt x="456" y="37"/>
                    </a:lnTo>
                    <a:lnTo>
                      <a:pt x="521" y="88"/>
                    </a:lnTo>
                    <a:lnTo>
                      <a:pt x="592" y="133"/>
                    </a:lnTo>
                    <a:lnTo>
                      <a:pt x="632" y="162"/>
                    </a:lnTo>
                    <a:lnTo>
                      <a:pt x="673" y="189"/>
                    </a:lnTo>
                    <a:lnTo>
                      <a:pt x="691" y="199"/>
                    </a:lnTo>
                    <a:lnTo>
                      <a:pt x="680" y="219"/>
                    </a:lnTo>
                    <a:lnTo>
                      <a:pt x="651" y="236"/>
                    </a:lnTo>
                    <a:lnTo>
                      <a:pt x="617" y="266"/>
                    </a:lnTo>
                    <a:lnTo>
                      <a:pt x="584" y="278"/>
                    </a:lnTo>
                    <a:lnTo>
                      <a:pt x="527" y="303"/>
                    </a:lnTo>
                    <a:lnTo>
                      <a:pt x="484" y="322"/>
                    </a:lnTo>
                    <a:lnTo>
                      <a:pt x="438" y="350"/>
                    </a:lnTo>
                    <a:lnTo>
                      <a:pt x="389" y="359"/>
                    </a:lnTo>
                    <a:lnTo>
                      <a:pt x="350" y="361"/>
                    </a:lnTo>
                    <a:lnTo>
                      <a:pt x="338" y="346"/>
                    </a:lnTo>
                    <a:close/>
                  </a:path>
                </a:pathLst>
              </a:custGeom>
              <a:solidFill>
                <a:srgbClr val="000000"/>
              </a:solidFill>
              <a:ln w="9525">
                <a:noFill/>
                <a:round/>
                <a:headEnd/>
                <a:tailEnd/>
              </a:ln>
            </p:spPr>
            <p:txBody>
              <a:bodyPr/>
              <a:lstStyle/>
              <a:p>
                <a:pPr eaLnBrk="0" hangingPunct="0"/>
                <a:endParaRPr lang="en-US"/>
              </a:p>
            </p:txBody>
          </p:sp>
          <p:sp>
            <p:nvSpPr>
              <p:cNvPr id="16431" name="Freeform 168"/>
              <p:cNvSpPr>
                <a:spLocks/>
              </p:cNvSpPr>
              <p:nvPr/>
            </p:nvSpPr>
            <p:spPr bwMode="auto">
              <a:xfrm>
                <a:off x="1895" y="1738"/>
                <a:ext cx="109" cy="70"/>
              </a:xfrm>
              <a:custGeom>
                <a:avLst/>
                <a:gdLst>
                  <a:gd name="T0" fmla="*/ 92 w 219"/>
                  <a:gd name="T1" fmla="*/ 8 h 139"/>
                  <a:gd name="T2" fmla="*/ 69 w 219"/>
                  <a:gd name="T3" fmla="*/ 27 h 139"/>
                  <a:gd name="T4" fmla="*/ 48 w 219"/>
                  <a:gd name="T5" fmla="*/ 44 h 139"/>
                  <a:gd name="T6" fmla="*/ 17 w 219"/>
                  <a:gd name="T7" fmla="*/ 55 h 139"/>
                  <a:gd name="T8" fmla="*/ 0 w 219"/>
                  <a:gd name="T9" fmla="*/ 60 h 139"/>
                  <a:gd name="T10" fmla="*/ 14 w 219"/>
                  <a:gd name="T11" fmla="*/ 70 h 139"/>
                  <a:gd name="T12" fmla="*/ 36 w 219"/>
                  <a:gd name="T13" fmla="*/ 66 h 139"/>
                  <a:gd name="T14" fmla="*/ 70 w 219"/>
                  <a:gd name="T15" fmla="*/ 44 h 139"/>
                  <a:gd name="T16" fmla="*/ 109 w 219"/>
                  <a:gd name="T17" fmla="*/ 0 h 139"/>
                  <a:gd name="T18" fmla="*/ 92 w 219"/>
                  <a:gd name="T19" fmla="*/ 8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139"/>
                  <a:gd name="T32" fmla="*/ 219 w 219"/>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139">
                    <a:moveTo>
                      <a:pt x="185" y="16"/>
                    </a:moveTo>
                    <a:lnTo>
                      <a:pt x="139" y="53"/>
                    </a:lnTo>
                    <a:lnTo>
                      <a:pt x="96" y="87"/>
                    </a:lnTo>
                    <a:lnTo>
                      <a:pt x="35" y="109"/>
                    </a:lnTo>
                    <a:lnTo>
                      <a:pt x="0" y="120"/>
                    </a:lnTo>
                    <a:lnTo>
                      <a:pt x="28" y="139"/>
                    </a:lnTo>
                    <a:lnTo>
                      <a:pt x="72" y="132"/>
                    </a:lnTo>
                    <a:lnTo>
                      <a:pt x="140" y="87"/>
                    </a:lnTo>
                    <a:lnTo>
                      <a:pt x="219" y="0"/>
                    </a:lnTo>
                    <a:lnTo>
                      <a:pt x="185" y="16"/>
                    </a:lnTo>
                    <a:close/>
                  </a:path>
                </a:pathLst>
              </a:custGeom>
              <a:solidFill>
                <a:srgbClr val="000000"/>
              </a:solidFill>
              <a:ln w="9525">
                <a:noFill/>
                <a:round/>
                <a:headEnd/>
                <a:tailEnd/>
              </a:ln>
            </p:spPr>
            <p:txBody>
              <a:bodyPr/>
              <a:lstStyle/>
              <a:p>
                <a:pPr eaLnBrk="0" hangingPunct="0"/>
                <a:endParaRPr lang="en-US"/>
              </a:p>
            </p:txBody>
          </p:sp>
        </p:grpSp>
        <p:grpSp>
          <p:nvGrpSpPr>
            <p:cNvPr id="16397" name="Group 169"/>
            <p:cNvGrpSpPr>
              <a:grpSpLocks/>
            </p:cNvGrpSpPr>
            <p:nvPr/>
          </p:nvGrpSpPr>
          <p:grpSpPr bwMode="auto">
            <a:xfrm>
              <a:off x="841" y="1779"/>
              <a:ext cx="403" cy="911"/>
              <a:chOff x="841" y="1779"/>
              <a:chExt cx="403" cy="911"/>
            </a:xfrm>
          </p:grpSpPr>
          <p:sp>
            <p:nvSpPr>
              <p:cNvPr id="16398" name="Freeform 170"/>
              <p:cNvSpPr>
                <a:spLocks/>
              </p:cNvSpPr>
              <p:nvPr/>
            </p:nvSpPr>
            <p:spPr bwMode="auto">
              <a:xfrm>
                <a:off x="849" y="1819"/>
                <a:ext cx="212" cy="859"/>
              </a:xfrm>
              <a:custGeom>
                <a:avLst/>
                <a:gdLst>
                  <a:gd name="T0" fmla="*/ 209 w 424"/>
                  <a:gd name="T1" fmla="*/ 155 h 1717"/>
                  <a:gd name="T2" fmla="*/ 212 w 424"/>
                  <a:gd name="T3" fmla="*/ 186 h 1717"/>
                  <a:gd name="T4" fmla="*/ 212 w 424"/>
                  <a:gd name="T5" fmla="*/ 357 h 1717"/>
                  <a:gd name="T6" fmla="*/ 197 w 424"/>
                  <a:gd name="T7" fmla="*/ 585 h 1717"/>
                  <a:gd name="T8" fmla="*/ 199 w 424"/>
                  <a:gd name="T9" fmla="*/ 730 h 1717"/>
                  <a:gd name="T10" fmla="*/ 206 w 424"/>
                  <a:gd name="T11" fmla="*/ 831 h 1717"/>
                  <a:gd name="T12" fmla="*/ 199 w 424"/>
                  <a:gd name="T13" fmla="*/ 859 h 1717"/>
                  <a:gd name="T14" fmla="*/ 186 w 424"/>
                  <a:gd name="T15" fmla="*/ 853 h 1717"/>
                  <a:gd name="T16" fmla="*/ 114 w 424"/>
                  <a:gd name="T17" fmla="*/ 797 h 1717"/>
                  <a:gd name="T18" fmla="*/ 96 w 424"/>
                  <a:gd name="T19" fmla="*/ 787 h 1717"/>
                  <a:gd name="T20" fmla="*/ 85 w 424"/>
                  <a:gd name="T21" fmla="*/ 771 h 1717"/>
                  <a:gd name="T22" fmla="*/ 67 w 424"/>
                  <a:gd name="T23" fmla="*/ 750 h 1717"/>
                  <a:gd name="T24" fmla="*/ 42 w 424"/>
                  <a:gd name="T25" fmla="*/ 728 h 1717"/>
                  <a:gd name="T26" fmla="*/ 29 w 424"/>
                  <a:gd name="T27" fmla="*/ 698 h 1717"/>
                  <a:gd name="T28" fmla="*/ 0 w 424"/>
                  <a:gd name="T29" fmla="*/ 673 h 1717"/>
                  <a:gd name="T30" fmla="*/ 0 w 424"/>
                  <a:gd name="T31" fmla="*/ 658 h 1717"/>
                  <a:gd name="T32" fmla="*/ 16 w 424"/>
                  <a:gd name="T33" fmla="*/ 638 h 1717"/>
                  <a:gd name="T34" fmla="*/ 22 w 424"/>
                  <a:gd name="T35" fmla="*/ 613 h 1717"/>
                  <a:gd name="T36" fmla="*/ 19 w 424"/>
                  <a:gd name="T37" fmla="*/ 599 h 1717"/>
                  <a:gd name="T38" fmla="*/ 11 w 424"/>
                  <a:gd name="T39" fmla="*/ 577 h 1717"/>
                  <a:gd name="T40" fmla="*/ 9 w 424"/>
                  <a:gd name="T41" fmla="*/ 562 h 1717"/>
                  <a:gd name="T42" fmla="*/ 20 w 424"/>
                  <a:gd name="T43" fmla="*/ 537 h 1717"/>
                  <a:gd name="T44" fmla="*/ 20 w 424"/>
                  <a:gd name="T45" fmla="*/ 521 h 1717"/>
                  <a:gd name="T46" fmla="*/ 7 w 424"/>
                  <a:gd name="T47" fmla="*/ 488 h 1717"/>
                  <a:gd name="T48" fmla="*/ 7 w 424"/>
                  <a:gd name="T49" fmla="*/ 469 h 1717"/>
                  <a:gd name="T50" fmla="*/ 14 w 424"/>
                  <a:gd name="T51" fmla="*/ 455 h 1717"/>
                  <a:gd name="T52" fmla="*/ 27 w 424"/>
                  <a:gd name="T53" fmla="*/ 438 h 1717"/>
                  <a:gd name="T54" fmla="*/ 26 w 424"/>
                  <a:gd name="T55" fmla="*/ 408 h 1717"/>
                  <a:gd name="T56" fmla="*/ 19 w 424"/>
                  <a:gd name="T57" fmla="*/ 385 h 1717"/>
                  <a:gd name="T58" fmla="*/ 26 w 424"/>
                  <a:gd name="T59" fmla="*/ 357 h 1717"/>
                  <a:gd name="T60" fmla="*/ 33 w 424"/>
                  <a:gd name="T61" fmla="*/ 350 h 1717"/>
                  <a:gd name="T62" fmla="*/ 27 w 424"/>
                  <a:gd name="T63" fmla="*/ 324 h 1717"/>
                  <a:gd name="T64" fmla="*/ 11 w 424"/>
                  <a:gd name="T65" fmla="*/ 296 h 1717"/>
                  <a:gd name="T66" fmla="*/ 7 w 424"/>
                  <a:gd name="T67" fmla="*/ 279 h 1717"/>
                  <a:gd name="T68" fmla="*/ 11 w 424"/>
                  <a:gd name="T69" fmla="*/ 262 h 1717"/>
                  <a:gd name="T70" fmla="*/ 31 w 424"/>
                  <a:gd name="T71" fmla="*/ 246 h 1717"/>
                  <a:gd name="T72" fmla="*/ 29 w 424"/>
                  <a:gd name="T73" fmla="*/ 234 h 1717"/>
                  <a:gd name="T74" fmla="*/ 9 w 424"/>
                  <a:gd name="T75" fmla="*/ 195 h 1717"/>
                  <a:gd name="T76" fmla="*/ 2 w 424"/>
                  <a:gd name="T77" fmla="*/ 164 h 1717"/>
                  <a:gd name="T78" fmla="*/ 7 w 424"/>
                  <a:gd name="T79" fmla="*/ 147 h 1717"/>
                  <a:gd name="T80" fmla="*/ 27 w 424"/>
                  <a:gd name="T81" fmla="*/ 132 h 1717"/>
                  <a:gd name="T82" fmla="*/ 22 w 424"/>
                  <a:gd name="T83" fmla="*/ 118 h 1717"/>
                  <a:gd name="T84" fmla="*/ 9 w 424"/>
                  <a:gd name="T85" fmla="*/ 102 h 1717"/>
                  <a:gd name="T86" fmla="*/ 9 w 424"/>
                  <a:gd name="T87" fmla="*/ 85 h 1717"/>
                  <a:gd name="T88" fmla="*/ 31 w 424"/>
                  <a:gd name="T89" fmla="*/ 74 h 1717"/>
                  <a:gd name="T90" fmla="*/ 41 w 424"/>
                  <a:gd name="T91" fmla="*/ 61 h 1717"/>
                  <a:gd name="T92" fmla="*/ 22 w 424"/>
                  <a:gd name="T93" fmla="*/ 36 h 1717"/>
                  <a:gd name="T94" fmla="*/ 22 w 424"/>
                  <a:gd name="T95" fmla="*/ 22 h 1717"/>
                  <a:gd name="T96" fmla="*/ 44 w 424"/>
                  <a:gd name="T97" fmla="*/ 14 h 1717"/>
                  <a:gd name="T98" fmla="*/ 46 w 424"/>
                  <a:gd name="T99" fmla="*/ 0 h 1717"/>
                  <a:gd name="T100" fmla="*/ 70 w 424"/>
                  <a:gd name="T101" fmla="*/ 36 h 1717"/>
                  <a:gd name="T102" fmla="*/ 100 w 424"/>
                  <a:gd name="T103" fmla="*/ 73 h 1717"/>
                  <a:gd name="T104" fmla="*/ 136 w 424"/>
                  <a:gd name="T105" fmla="*/ 102 h 1717"/>
                  <a:gd name="T106" fmla="*/ 166 w 424"/>
                  <a:gd name="T107" fmla="*/ 125 h 1717"/>
                  <a:gd name="T108" fmla="*/ 197 w 424"/>
                  <a:gd name="T109" fmla="*/ 144 h 1717"/>
                  <a:gd name="T110" fmla="*/ 209 w 424"/>
                  <a:gd name="T111" fmla="*/ 155 h 17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4"/>
                  <a:gd name="T169" fmla="*/ 0 h 1717"/>
                  <a:gd name="T170" fmla="*/ 424 w 424"/>
                  <a:gd name="T171" fmla="*/ 1717 h 17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4" h="1717">
                    <a:moveTo>
                      <a:pt x="417" y="309"/>
                    </a:moveTo>
                    <a:lnTo>
                      <a:pt x="424" y="372"/>
                    </a:lnTo>
                    <a:lnTo>
                      <a:pt x="424" y="713"/>
                    </a:lnTo>
                    <a:lnTo>
                      <a:pt x="394" y="1169"/>
                    </a:lnTo>
                    <a:lnTo>
                      <a:pt x="397" y="1460"/>
                    </a:lnTo>
                    <a:lnTo>
                      <a:pt x="412" y="1661"/>
                    </a:lnTo>
                    <a:lnTo>
                      <a:pt x="397" y="1717"/>
                    </a:lnTo>
                    <a:lnTo>
                      <a:pt x="372" y="1705"/>
                    </a:lnTo>
                    <a:lnTo>
                      <a:pt x="229" y="1594"/>
                    </a:lnTo>
                    <a:lnTo>
                      <a:pt x="192" y="1573"/>
                    </a:lnTo>
                    <a:lnTo>
                      <a:pt x="170" y="1541"/>
                    </a:lnTo>
                    <a:lnTo>
                      <a:pt x="133" y="1499"/>
                    </a:lnTo>
                    <a:lnTo>
                      <a:pt x="84" y="1455"/>
                    </a:lnTo>
                    <a:lnTo>
                      <a:pt x="59" y="1396"/>
                    </a:lnTo>
                    <a:lnTo>
                      <a:pt x="0" y="1346"/>
                    </a:lnTo>
                    <a:lnTo>
                      <a:pt x="0" y="1315"/>
                    </a:lnTo>
                    <a:lnTo>
                      <a:pt x="32" y="1276"/>
                    </a:lnTo>
                    <a:lnTo>
                      <a:pt x="44" y="1225"/>
                    </a:lnTo>
                    <a:lnTo>
                      <a:pt x="37" y="1198"/>
                    </a:lnTo>
                    <a:lnTo>
                      <a:pt x="22" y="1154"/>
                    </a:lnTo>
                    <a:lnTo>
                      <a:pt x="17" y="1123"/>
                    </a:lnTo>
                    <a:lnTo>
                      <a:pt x="40" y="1074"/>
                    </a:lnTo>
                    <a:lnTo>
                      <a:pt x="40" y="1041"/>
                    </a:lnTo>
                    <a:lnTo>
                      <a:pt x="15" y="975"/>
                    </a:lnTo>
                    <a:lnTo>
                      <a:pt x="15" y="938"/>
                    </a:lnTo>
                    <a:lnTo>
                      <a:pt x="29" y="909"/>
                    </a:lnTo>
                    <a:lnTo>
                      <a:pt x="54" y="875"/>
                    </a:lnTo>
                    <a:lnTo>
                      <a:pt x="52" y="816"/>
                    </a:lnTo>
                    <a:lnTo>
                      <a:pt x="37" y="769"/>
                    </a:lnTo>
                    <a:lnTo>
                      <a:pt x="52" y="713"/>
                    </a:lnTo>
                    <a:lnTo>
                      <a:pt x="66" y="699"/>
                    </a:lnTo>
                    <a:lnTo>
                      <a:pt x="54" y="647"/>
                    </a:lnTo>
                    <a:lnTo>
                      <a:pt x="22" y="592"/>
                    </a:lnTo>
                    <a:lnTo>
                      <a:pt x="15" y="557"/>
                    </a:lnTo>
                    <a:lnTo>
                      <a:pt x="22" y="523"/>
                    </a:lnTo>
                    <a:lnTo>
                      <a:pt x="62" y="492"/>
                    </a:lnTo>
                    <a:lnTo>
                      <a:pt x="59" y="468"/>
                    </a:lnTo>
                    <a:lnTo>
                      <a:pt x="17" y="390"/>
                    </a:lnTo>
                    <a:lnTo>
                      <a:pt x="3" y="328"/>
                    </a:lnTo>
                    <a:lnTo>
                      <a:pt x="15" y="294"/>
                    </a:lnTo>
                    <a:lnTo>
                      <a:pt x="54" y="263"/>
                    </a:lnTo>
                    <a:lnTo>
                      <a:pt x="44" y="235"/>
                    </a:lnTo>
                    <a:lnTo>
                      <a:pt x="17" y="204"/>
                    </a:lnTo>
                    <a:lnTo>
                      <a:pt x="17" y="170"/>
                    </a:lnTo>
                    <a:lnTo>
                      <a:pt x="62" y="147"/>
                    </a:lnTo>
                    <a:lnTo>
                      <a:pt x="81" y="122"/>
                    </a:lnTo>
                    <a:lnTo>
                      <a:pt x="44" y="71"/>
                    </a:lnTo>
                    <a:lnTo>
                      <a:pt x="44" y="44"/>
                    </a:lnTo>
                    <a:lnTo>
                      <a:pt x="88" y="28"/>
                    </a:lnTo>
                    <a:lnTo>
                      <a:pt x="91" y="0"/>
                    </a:lnTo>
                    <a:lnTo>
                      <a:pt x="140" y="71"/>
                    </a:lnTo>
                    <a:lnTo>
                      <a:pt x="199" y="145"/>
                    </a:lnTo>
                    <a:lnTo>
                      <a:pt x="272" y="204"/>
                    </a:lnTo>
                    <a:lnTo>
                      <a:pt x="331" y="250"/>
                    </a:lnTo>
                    <a:lnTo>
                      <a:pt x="394" y="287"/>
                    </a:lnTo>
                    <a:lnTo>
                      <a:pt x="417" y="309"/>
                    </a:lnTo>
                    <a:close/>
                  </a:path>
                </a:pathLst>
              </a:custGeom>
              <a:solidFill>
                <a:srgbClr val="DDDDDD"/>
              </a:solidFill>
              <a:ln w="9525">
                <a:noFill/>
                <a:round/>
                <a:headEnd/>
                <a:tailEnd/>
              </a:ln>
            </p:spPr>
            <p:txBody>
              <a:bodyPr/>
              <a:lstStyle/>
              <a:p>
                <a:pPr eaLnBrk="0" hangingPunct="0"/>
                <a:endParaRPr lang="en-US"/>
              </a:p>
            </p:txBody>
          </p:sp>
          <p:sp>
            <p:nvSpPr>
              <p:cNvPr id="16399" name="Freeform 171"/>
              <p:cNvSpPr>
                <a:spLocks/>
              </p:cNvSpPr>
              <p:nvPr/>
            </p:nvSpPr>
            <p:spPr bwMode="auto">
              <a:xfrm>
                <a:off x="841" y="1832"/>
                <a:ext cx="61" cy="654"/>
              </a:xfrm>
              <a:custGeom>
                <a:avLst/>
                <a:gdLst>
                  <a:gd name="T0" fmla="*/ 41 w 122"/>
                  <a:gd name="T1" fmla="*/ 22 h 1309"/>
                  <a:gd name="T2" fmla="*/ 61 w 122"/>
                  <a:gd name="T3" fmla="*/ 45 h 1309"/>
                  <a:gd name="T4" fmla="*/ 49 w 122"/>
                  <a:gd name="T5" fmla="*/ 63 h 1309"/>
                  <a:gd name="T6" fmla="*/ 23 w 122"/>
                  <a:gd name="T7" fmla="*/ 76 h 1309"/>
                  <a:gd name="T8" fmla="*/ 33 w 122"/>
                  <a:gd name="T9" fmla="*/ 95 h 1309"/>
                  <a:gd name="T10" fmla="*/ 45 w 122"/>
                  <a:gd name="T11" fmla="*/ 118 h 1309"/>
                  <a:gd name="T12" fmla="*/ 30 w 122"/>
                  <a:gd name="T13" fmla="*/ 133 h 1309"/>
                  <a:gd name="T14" fmla="*/ 18 w 122"/>
                  <a:gd name="T15" fmla="*/ 152 h 1309"/>
                  <a:gd name="T16" fmla="*/ 30 w 122"/>
                  <a:gd name="T17" fmla="*/ 184 h 1309"/>
                  <a:gd name="T18" fmla="*/ 45 w 122"/>
                  <a:gd name="T19" fmla="*/ 214 h 1309"/>
                  <a:gd name="T20" fmla="*/ 41 w 122"/>
                  <a:gd name="T21" fmla="*/ 240 h 1309"/>
                  <a:gd name="T22" fmla="*/ 23 w 122"/>
                  <a:gd name="T23" fmla="*/ 262 h 1309"/>
                  <a:gd name="T24" fmla="*/ 44 w 122"/>
                  <a:gd name="T25" fmla="*/ 308 h 1309"/>
                  <a:gd name="T26" fmla="*/ 52 w 122"/>
                  <a:gd name="T27" fmla="*/ 338 h 1309"/>
                  <a:gd name="T28" fmla="*/ 37 w 122"/>
                  <a:gd name="T29" fmla="*/ 359 h 1309"/>
                  <a:gd name="T30" fmla="*/ 40 w 122"/>
                  <a:gd name="T31" fmla="*/ 393 h 1309"/>
                  <a:gd name="T32" fmla="*/ 51 w 122"/>
                  <a:gd name="T33" fmla="*/ 426 h 1309"/>
                  <a:gd name="T34" fmla="*/ 38 w 122"/>
                  <a:gd name="T35" fmla="*/ 444 h 1309"/>
                  <a:gd name="T36" fmla="*/ 20 w 122"/>
                  <a:gd name="T37" fmla="*/ 466 h 1309"/>
                  <a:gd name="T38" fmla="*/ 38 w 122"/>
                  <a:gd name="T39" fmla="*/ 506 h 1309"/>
                  <a:gd name="T40" fmla="*/ 45 w 122"/>
                  <a:gd name="T41" fmla="*/ 534 h 1309"/>
                  <a:gd name="T42" fmla="*/ 29 w 122"/>
                  <a:gd name="T43" fmla="*/ 540 h 1309"/>
                  <a:gd name="T44" fmla="*/ 33 w 122"/>
                  <a:gd name="T45" fmla="*/ 584 h 1309"/>
                  <a:gd name="T46" fmla="*/ 41 w 122"/>
                  <a:gd name="T47" fmla="*/ 607 h 1309"/>
                  <a:gd name="T48" fmla="*/ 29 w 122"/>
                  <a:gd name="T49" fmla="*/ 633 h 1309"/>
                  <a:gd name="T50" fmla="*/ 1 w 122"/>
                  <a:gd name="T51" fmla="*/ 647 h 1309"/>
                  <a:gd name="T52" fmla="*/ 22 w 122"/>
                  <a:gd name="T53" fmla="*/ 602 h 1309"/>
                  <a:gd name="T54" fmla="*/ 12 w 122"/>
                  <a:gd name="T55" fmla="*/ 565 h 1309"/>
                  <a:gd name="T56" fmla="*/ 15 w 122"/>
                  <a:gd name="T57" fmla="*/ 534 h 1309"/>
                  <a:gd name="T58" fmla="*/ 23 w 122"/>
                  <a:gd name="T59" fmla="*/ 518 h 1309"/>
                  <a:gd name="T60" fmla="*/ 5 w 122"/>
                  <a:gd name="T61" fmla="*/ 478 h 1309"/>
                  <a:gd name="T62" fmla="*/ 5 w 122"/>
                  <a:gd name="T63" fmla="*/ 438 h 1309"/>
                  <a:gd name="T64" fmla="*/ 27 w 122"/>
                  <a:gd name="T65" fmla="*/ 420 h 1309"/>
                  <a:gd name="T66" fmla="*/ 22 w 122"/>
                  <a:gd name="T67" fmla="*/ 390 h 1309"/>
                  <a:gd name="T68" fmla="*/ 16 w 122"/>
                  <a:gd name="T69" fmla="*/ 356 h 1309"/>
                  <a:gd name="T70" fmla="*/ 33 w 122"/>
                  <a:gd name="T71" fmla="*/ 334 h 1309"/>
                  <a:gd name="T72" fmla="*/ 26 w 122"/>
                  <a:gd name="T73" fmla="*/ 310 h 1309"/>
                  <a:gd name="T74" fmla="*/ 5 w 122"/>
                  <a:gd name="T75" fmla="*/ 271 h 1309"/>
                  <a:gd name="T76" fmla="*/ 9 w 122"/>
                  <a:gd name="T77" fmla="*/ 246 h 1309"/>
                  <a:gd name="T78" fmla="*/ 27 w 122"/>
                  <a:gd name="T79" fmla="*/ 225 h 1309"/>
                  <a:gd name="T80" fmla="*/ 7 w 122"/>
                  <a:gd name="T81" fmla="*/ 176 h 1309"/>
                  <a:gd name="T82" fmla="*/ 0 w 122"/>
                  <a:gd name="T83" fmla="*/ 148 h 1309"/>
                  <a:gd name="T84" fmla="*/ 16 w 122"/>
                  <a:gd name="T85" fmla="*/ 126 h 1309"/>
                  <a:gd name="T86" fmla="*/ 23 w 122"/>
                  <a:gd name="T87" fmla="*/ 111 h 1309"/>
                  <a:gd name="T88" fmla="*/ 5 w 122"/>
                  <a:gd name="T89" fmla="*/ 88 h 1309"/>
                  <a:gd name="T90" fmla="*/ 12 w 122"/>
                  <a:gd name="T91" fmla="*/ 66 h 1309"/>
                  <a:gd name="T92" fmla="*/ 33 w 122"/>
                  <a:gd name="T93" fmla="*/ 51 h 1309"/>
                  <a:gd name="T94" fmla="*/ 34 w 122"/>
                  <a:gd name="T95" fmla="*/ 34 h 1309"/>
                  <a:gd name="T96" fmla="*/ 23 w 122"/>
                  <a:gd name="T97" fmla="*/ 12 h 13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2"/>
                  <a:gd name="T148" fmla="*/ 0 h 1309"/>
                  <a:gd name="T149" fmla="*/ 122 w 122"/>
                  <a:gd name="T150" fmla="*/ 1309 h 13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2" h="1309">
                    <a:moveTo>
                      <a:pt x="60" y="0"/>
                    </a:moveTo>
                    <a:lnTo>
                      <a:pt x="82" y="44"/>
                    </a:lnTo>
                    <a:lnTo>
                      <a:pt x="101" y="73"/>
                    </a:lnTo>
                    <a:lnTo>
                      <a:pt x="122" y="91"/>
                    </a:lnTo>
                    <a:lnTo>
                      <a:pt x="116" y="112"/>
                    </a:lnTo>
                    <a:lnTo>
                      <a:pt x="97" y="127"/>
                    </a:lnTo>
                    <a:lnTo>
                      <a:pt x="67" y="134"/>
                    </a:lnTo>
                    <a:lnTo>
                      <a:pt x="45" y="153"/>
                    </a:lnTo>
                    <a:lnTo>
                      <a:pt x="51" y="177"/>
                    </a:lnTo>
                    <a:lnTo>
                      <a:pt x="66" y="190"/>
                    </a:lnTo>
                    <a:lnTo>
                      <a:pt x="89" y="220"/>
                    </a:lnTo>
                    <a:lnTo>
                      <a:pt x="89" y="237"/>
                    </a:lnTo>
                    <a:lnTo>
                      <a:pt x="82" y="252"/>
                    </a:lnTo>
                    <a:lnTo>
                      <a:pt x="60" y="267"/>
                    </a:lnTo>
                    <a:lnTo>
                      <a:pt x="39" y="282"/>
                    </a:lnTo>
                    <a:lnTo>
                      <a:pt x="36" y="304"/>
                    </a:lnTo>
                    <a:lnTo>
                      <a:pt x="44" y="326"/>
                    </a:lnTo>
                    <a:lnTo>
                      <a:pt x="60" y="369"/>
                    </a:lnTo>
                    <a:lnTo>
                      <a:pt x="75" y="404"/>
                    </a:lnTo>
                    <a:lnTo>
                      <a:pt x="89" y="428"/>
                    </a:lnTo>
                    <a:lnTo>
                      <a:pt x="89" y="456"/>
                    </a:lnTo>
                    <a:lnTo>
                      <a:pt x="82" y="480"/>
                    </a:lnTo>
                    <a:lnTo>
                      <a:pt x="60" y="502"/>
                    </a:lnTo>
                    <a:lnTo>
                      <a:pt x="45" y="524"/>
                    </a:lnTo>
                    <a:lnTo>
                      <a:pt x="51" y="561"/>
                    </a:lnTo>
                    <a:lnTo>
                      <a:pt x="88" y="617"/>
                    </a:lnTo>
                    <a:lnTo>
                      <a:pt x="101" y="647"/>
                    </a:lnTo>
                    <a:lnTo>
                      <a:pt x="104" y="676"/>
                    </a:lnTo>
                    <a:lnTo>
                      <a:pt x="89" y="698"/>
                    </a:lnTo>
                    <a:lnTo>
                      <a:pt x="73" y="719"/>
                    </a:lnTo>
                    <a:lnTo>
                      <a:pt x="67" y="749"/>
                    </a:lnTo>
                    <a:lnTo>
                      <a:pt x="80" y="786"/>
                    </a:lnTo>
                    <a:lnTo>
                      <a:pt x="95" y="825"/>
                    </a:lnTo>
                    <a:lnTo>
                      <a:pt x="101" y="852"/>
                    </a:lnTo>
                    <a:lnTo>
                      <a:pt x="95" y="870"/>
                    </a:lnTo>
                    <a:lnTo>
                      <a:pt x="75" y="889"/>
                    </a:lnTo>
                    <a:lnTo>
                      <a:pt x="51" y="911"/>
                    </a:lnTo>
                    <a:lnTo>
                      <a:pt x="39" y="933"/>
                    </a:lnTo>
                    <a:lnTo>
                      <a:pt x="51" y="972"/>
                    </a:lnTo>
                    <a:lnTo>
                      <a:pt x="75" y="1013"/>
                    </a:lnTo>
                    <a:lnTo>
                      <a:pt x="88" y="1043"/>
                    </a:lnTo>
                    <a:lnTo>
                      <a:pt x="89" y="1068"/>
                    </a:lnTo>
                    <a:lnTo>
                      <a:pt x="82" y="1080"/>
                    </a:lnTo>
                    <a:lnTo>
                      <a:pt x="58" y="1080"/>
                    </a:lnTo>
                    <a:lnTo>
                      <a:pt x="51" y="1134"/>
                    </a:lnTo>
                    <a:lnTo>
                      <a:pt x="66" y="1168"/>
                    </a:lnTo>
                    <a:lnTo>
                      <a:pt x="80" y="1192"/>
                    </a:lnTo>
                    <a:lnTo>
                      <a:pt x="82" y="1214"/>
                    </a:lnTo>
                    <a:lnTo>
                      <a:pt x="82" y="1235"/>
                    </a:lnTo>
                    <a:lnTo>
                      <a:pt x="58" y="1266"/>
                    </a:lnTo>
                    <a:lnTo>
                      <a:pt x="24" y="1309"/>
                    </a:lnTo>
                    <a:lnTo>
                      <a:pt x="2" y="1294"/>
                    </a:lnTo>
                    <a:lnTo>
                      <a:pt x="10" y="1259"/>
                    </a:lnTo>
                    <a:lnTo>
                      <a:pt x="44" y="1205"/>
                    </a:lnTo>
                    <a:lnTo>
                      <a:pt x="39" y="1171"/>
                    </a:lnTo>
                    <a:lnTo>
                      <a:pt x="24" y="1131"/>
                    </a:lnTo>
                    <a:lnTo>
                      <a:pt x="14" y="1097"/>
                    </a:lnTo>
                    <a:lnTo>
                      <a:pt x="29" y="1068"/>
                    </a:lnTo>
                    <a:lnTo>
                      <a:pt x="44" y="1058"/>
                    </a:lnTo>
                    <a:lnTo>
                      <a:pt x="45" y="1037"/>
                    </a:lnTo>
                    <a:lnTo>
                      <a:pt x="29" y="994"/>
                    </a:lnTo>
                    <a:lnTo>
                      <a:pt x="10" y="957"/>
                    </a:lnTo>
                    <a:lnTo>
                      <a:pt x="0" y="920"/>
                    </a:lnTo>
                    <a:lnTo>
                      <a:pt x="10" y="877"/>
                    </a:lnTo>
                    <a:lnTo>
                      <a:pt x="44" y="860"/>
                    </a:lnTo>
                    <a:lnTo>
                      <a:pt x="54" y="840"/>
                    </a:lnTo>
                    <a:lnTo>
                      <a:pt x="51" y="811"/>
                    </a:lnTo>
                    <a:lnTo>
                      <a:pt x="44" y="781"/>
                    </a:lnTo>
                    <a:lnTo>
                      <a:pt x="32" y="743"/>
                    </a:lnTo>
                    <a:lnTo>
                      <a:pt x="32" y="713"/>
                    </a:lnTo>
                    <a:lnTo>
                      <a:pt x="45" y="693"/>
                    </a:lnTo>
                    <a:lnTo>
                      <a:pt x="66" y="669"/>
                    </a:lnTo>
                    <a:lnTo>
                      <a:pt x="66" y="654"/>
                    </a:lnTo>
                    <a:lnTo>
                      <a:pt x="51" y="620"/>
                    </a:lnTo>
                    <a:lnTo>
                      <a:pt x="22" y="576"/>
                    </a:lnTo>
                    <a:lnTo>
                      <a:pt x="10" y="543"/>
                    </a:lnTo>
                    <a:lnTo>
                      <a:pt x="10" y="517"/>
                    </a:lnTo>
                    <a:lnTo>
                      <a:pt x="17" y="492"/>
                    </a:lnTo>
                    <a:lnTo>
                      <a:pt x="36" y="472"/>
                    </a:lnTo>
                    <a:lnTo>
                      <a:pt x="54" y="450"/>
                    </a:lnTo>
                    <a:lnTo>
                      <a:pt x="54" y="434"/>
                    </a:lnTo>
                    <a:lnTo>
                      <a:pt x="14" y="353"/>
                    </a:lnTo>
                    <a:lnTo>
                      <a:pt x="7" y="323"/>
                    </a:lnTo>
                    <a:lnTo>
                      <a:pt x="0" y="296"/>
                    </a:lnTo>
                    <a:lnTo>
                      <a:pt x="14" y="271"/>
                    </a:lnTo>
                    <a:lnTo>
                      <a:pt x="32" y="252"/>
                    </a:lnTo>
                    <a:lnTo>
                      <a:pt x="45" y="237"/>
                    </a:lnTo>
                    <a:lnTo>
                      <a:pt x="45" y="223"/>
                    </a:lnTo>
                    <a:lnTo>
                      <a:pt x="32" y="200"/>
                    </a:lnTo>
                    <a:lnTo>
                      <a:pt x="10" y="177"/>
                    </a:lnTo>
                    <a:lnTo>
                      <a:pt x="10" y="153"/>
                    </a:lnTo>
                    <a:lnTo>
                      <a:pt x="24" y="132"/>
                    </a:lnTo>
                    <a:lnTo>
                      <a:pt x="45" y="112"/>
                    </a:lnTo>
                    <a:lnTo>
                      <a:pt x="66" y="103"/>
                    </a:lnTo>
                    <a:lnTo>
                      <a:pt x="75" y="88"/>
                    </a:lnTo>
                    <a:lnTo>
                      <a:pt x="67" y="69"/>
                    </a:lnTo>
                    <a:lnTo>
                      <a:pt x="54" y="47"/>
                    </a:lnTo>
                    <a:lnTo>
                      <a:pt x="45" y="24"/>
                    </a:lnTo>
                    <a:lnTo>
                      <a:pt x="60" y="0"/>
                    </a:lnTo>
                    <a:close/>
                  </a:path>
                </a:pathLst>
              </a:custGeom>
              <a:solidFill>
                <a:srgbClr val="000000"/>
              </a:solidFill>
              <a:ln w="9525">
                <a:noFill/>
                <a:round/>
                <a:headEnd/>
                <a:tailEnd/>
              </a:ln>
            </p:spPr>
            <p:txBody>
              <a:bodyPr/>
              <a:lstStyle/>
              <a:p>
                <a:pPr eaLnBrk="0" hangingPunct="0"/>
                <a:endParaRPr lang="en-US"/>
              </a:p>
            </p:txBody>
          </p:sp>
          <p:sp>
            <p:nvSpPr>
              <p:cNvPr id="16400" name="Freeform 172"/>
              <p:cNvSpPr>
                <a:spLocks/>
              </p:cNvSpPr>
              <p:nvPr/>
            </p:nvSpPr>
            <p:spPr bwMode="auto">
              <a:xfrm>
                <a:off x="1006" y="1991"/>
                <a:ext cx="58" cy="529"/>
              </a:xfrm>
              <a:custGeom>
                <a:avLst/>
                <a:gdLst>
                  <a:gd name="T0" fmla="*/ 52 w 116"/>
                  <a:gd name="T1" fmla="*/ 14 h 1058"/>
                  <a:gd name="T2" fmla="*/ 55 w 116"/>
                  <a:gd name="T3" fmla="*/ 51 h 1058"/>
                  <a:gd name="T4" fmla="*/ 30 w 116"/>
                  <a:gd name="T5" fmla="*/ 66 h 1058"/>
                  <a:gd name="T6" fmla="*/ 38 w 116"/>
                  <a:gd name="T7" fmla="*/ 106 h 1058"/>
                  <a:gd name="T8" fmla="*/ 49 w 116"/>
                  <a:gd name="T9" fmla="*/ 145 h 1058"/>
                  <a:gd name="T10" fmla="*/ 34 w 116"/>
                  <a:gd name="T11" fmla="*/ 165 h 1058"/>
                  <a:gd name="T12" fmla="*/ 38 w 116"/>
                  <a:gd name="T13" fmla="*/ 198 h 1058"/>
                  <a:gd name="T14" fmla="*/ 49 w 116"/>
                  <a:gd name="T15" fmla="*/ 233 h 1058"/>
                  <a:gd name="T16" fmla="*/ 41 w 116"/>
                  <a:gd name="T17" fmla="*/ 260 h 1058"/>
                  <a:gd name="T18" fmla="*/ 29 w 116"/>
                  <a:gd name="T19" fmla="*/ 283 h 1058"/>
                  <a:gd name="T20" fmla="*/ 45 w 116"/>
                  <a:gd name="T21" fmla="*/ 329 h 1058"/>
                  <a:gd name="T22" fmla="*/ 49 w 116"/>
                  <a:gd name="T23" fmla="*/ 360 h 1058"/>
                  <a:gd name="T24" fmla="*/ 21 w 116"/>
                  <a:gd name="T25" fmla="*/ 382 h 1058"/>
                  <a:gd name="T26" fmla="*/ 29 w 116"/>
                  <a:gd name="T27" fmla="*/ 428 h 1058"/>
                  <a:gd name="T28" fmla="*/ 36 w 116"/>
                  <a:gd name="T29" fmla="*/ 469 h 1058"/>
                  <a:gd name="T30" fmla="*/ 21 w 116"/>
                  <a:gd name="T31" fmla="*/ 492 h 1058"/>
                  <a:gd name="T32" fmla="*/ 14 w 116"/>
                  <a:gd name="T33" fmla="*/ 524 h 1058"/>
                  <a:gd name="T34" fmla="*/ 6 w 116"/>
                  <a:gd name="T35" fmla="*/ 510 h 1058"/>
                  <a:gd name="T36" fmla="*/ 21 w 116"/>
                  <a:gd name="T37" fmla="*/ 473 h 1058"/>
                  <a:gd name="T38" fmla="*/ 14 w 116"/>
                  <a:gd name="T39" fmla="*/ 419 h 1058"/>
                  <a:gd name="T40" fmla="*/ 10 w 116"/>
                  <a:gd name="T41" fmla="*/ 378 h 1058"/>
                  <a:gd name="T42" fmla="*/ 30 w 116"/>
                  <a:gd name="T43" fmla="*/ 351 h 1058"/>
                  <a:gd name="T44" fmla="*/ 14 w 116"/>
                  <a:gd name="T45" fmla="*/ 312 h 1058"/>
                  <a:gd name="T46" fmla="*/ 10 w 116"/>
                  <a:gd name="T47" fmla="*/ 275 h 1058"/>
                  <a:gd name="T48" fmla="*/ 25 w 116"/>
                  <a:gd name="T49" fmla="*/ 246 h 1058"/>
                  <a:gd name="T50" fmla="*/ 32 w 116"/>
                  <a:gd name="T51" fmla="*/ 224 h 1058"/>
                  <a:gd name="T52" fmla="*/ 18 w 116"/>
                  <a:gd name="T53" fmla="*/ 187 h 1058"/>
                  <a:gd name="T54" fmla="*/ 21 w 116"/>
                  <a:gd name="T55" fmla="*/ 156 h 1058"/>
                  <a:gd name="T56" fmla="*/ 30 w 116"/>
                  <a:gd name="T57" fmla="*/ 134 h 1058"/>
                  <a:gd name="T58" fmla="*/ 19 w 116"/>
                  <a:gd name="T59" fmla="*/ 102 h 1058"/>
                  <a:gd name="T60" fmla="*/ 15 w 116"/>
                  <a:gd name="T61" fmla="*/ 65 h 1058"/>
                  <a:gd name="T62" fmla="*/ 32 w 116"/>
                  <a:gd name="T63" fmla="*/ 40 h 1058"/>
                  <a:gd name="T64" fmla="*/ 34 w 116"/>
                  <a:gd name="T65" fmla="*/ 17 h 1058"/>
                  <a:gd name="T66" fmla="*/ 45 w 116"/>
                  <a:gd name="T67" fmla="*/ 0 h 10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1058"/>
                  <a:gd name="T104" fmla="*/ 116 w 116"/>
                  <a:gd name="T105" fmla="*/ 1058 h 105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1058">
                    <a:moveTo>
                      <a:pt x="90" y="0"/>
                    </a:moveTo>
                    <a:lnTo>
                      <a:pt x="104" y="29"/>
                    </a:lnTo>
                    <a:lnTo>
                      <a:pt x="116" y="80"/>
                    </a:lnTo>
                    <a:lnTo>
                      <a:pt x="109" y="102"/>
                    </a:lnTo>
                    <a:lnTo>
                      <a:pt x="79" y="117"/>
                    </a:lnTo>
                    <a:lnTo>
                      <a:pt x="60" y="132"/>
                    </a:lnTo>
                    <a:lnTo>
                      <a:pt x="60" y="173"/>
                    </a:lnTo>
                    <a:lnTo>
                      <a:pt x="75" y="213"/>
                    </a:lnTo>
                    <a:lnTo>
                      <a:pt x="94" y="240"/>
                    </a:lnTo>
                    <a:lnTo>
                      <a:pt x="97" y="291"/>
                    </a:lnTo>
                    <a:lnTo>
                      <a:pt x="87" y="309"/>
                    </a:lnTo>
                    <a:lnTo>
                      <a:pt x="67" y="331"/>
                    </a:lnTo>
                    <a:lnTo>
                      <a:pt x="64" y="365"/>
                    </a:lnTo>
                    <a:lnTo>
                      <a:pt x="75" y="396"/>
                    </a:lnTo>
                    <a:lnTo>
                      <a:pt x="90" y="424"/>
                    </a:lnTo>
                    <a:lnTo>
                      <a:pt x="97" y="467"/>
                    </a:lnTo>
                    <a:lnTo>
                      <a:pt x="97" y="492"/>
                    </a:lnTo>
                    <a:lnTo>
                      <a:pt x="82" y="519"/>
                    </a:lnTo>
                    <a:lnTo>
                      <a:pt x="57" y="544"/>
                    </a:lnTo>
                    <a:lnTo>
                      <a:pt x="57" y="566"/>
                    </a:lnTo>
                    <a:lnTo>
                      <a:pt x="64" y="631"/>
                    </a:lnTo>
                    <a:lnTo>
                      <a:pt x="90" y="659"/>
                    </a:lnTo>
                    <a:lnTo>
                      <a:pt x="104" y="687"/>
                    </a:lnTo>
                    <a:lnTo>
                      <a:pt x="97" y="720"/>
                    </a:lnTo>
                    <a:lnTo>
                      <a:pt x="60" y="742"/>
                    </a:lnTo>
                    <a:lnTo>
                      <a:pt x="42" y="764"/>
                    </a:lnTo>
                    <a:lnTo>
                      <a:pt x="38" y="805"/>
                    </a:lnTo>
                    <a:lnTo>
                      <a:pt x="57" y="857"/>
                    </a:lnTo>
                    <a:lnTo>
                      <a:pt x="72" y="909"/>
                    </a:lnTo>
                    <a:lnTo>
                      <a:pt x="72" y="938"/>
                    </a:lnTo>
                    <a:lnTo>
                      <a:pt x="64" y="977"/>
                    </a:lnTo>
                    <a:lnTo>
                      <a:pt x="42" y="984"/>
                    </a:lnTo>
                    <a:lnTo>
                      <a:pt x="27" y="1014"/>
                    </a:lnTo>
                    <a:lnTo>
                      <a:pt x="27" y="1048"/>
                    </a:lnTo>
                    <a:lnTo>
                      <a:pt x="0" y="1058"/>
                    </a:lnTo>
                    <a:lnTo>
                      <a:pt x="12" y="1021"/>
                    </a:lnTo>
                    <a:lnTo>
                      <a:pt x="35" y="977"/>
                    </a:lnTo>
                    <a:lnTo>
                      <a:pt x="42" y="947"/>
                    </a:lnTo>
                    <a:lnTo>
                      <a:pt x="42" y="888"/>
                    </a:lnTo>
                    <a:lnTo>
                      <a:pt x="27" y="838"/>
                    </a:lnTo>
                    <a:lnTo>
                      <a:pt x="23" y="798"/>
                    </a:lnTo>
                    <a:lnTo>
                      <a:pt x="20" y="757"/>
                    </a:lnTo>
                    <a:lnTo>
                      <a:pt x="45" y="724"/>
                    </a:lnTo>
                    <a:lnTo>
                      <a:pt x="60" y="703"/>
                    </a:lnTo>
                    <a:lnTo>
                      <a:pt x="50" y="659"/>
                    </a:lnTo>
                    <a:lnTo>
                      <a:pt x="27" y="625"/>
                    </a:lnTo>
                    <a:lnTo>
                      <a:pt x="23" y="595"/>
                    </a:lnTo>
                    <a:lnTo>
                      <a:pt x="20" y="551"/>
                    </a:lnTo>
                    <a:lnTo>
                      <a:pt x="30" y="522"/>
                    </a:lnTo>
                    <a:lnTo>
                      <a:pt x="50" y="492"/>
                    </a:lnTo>
                    <a:lnTo>
                      <a:pt x="64" y="470"/>
                    </a:lnTo>
                    <a:lnTo>
                      <a:pt x="64" y="448"/>
                    </a:lnTo>
                    <a:lnTo>
                      <a:pt x="50" y="424"/>
                    </a:lnTo>
                    <a:lnTo>
                      <a:pt x="35" y="374"/>
                    </a:lnTo>
                    <a:lnTo>
                      <a:pt x="35" y="343"/>
                    </a:lnTo>
                    <a:lnTo>
                      <a:pt x="42" y="313"/>
                    </a:lnTo>
                    <a:lnTo>
                      <a:pt x="57" y="291"/>
                    </a:lnTo>
                    <a:lnTo>
                      <a:pt x="60" y="269"/>
                    </a:lnTo>
                    <a:lnTo>
                      <a:pt x="57" y="242"/>
                    </a:lnTo>
                    <a:lnTo>
                      <a:pt x="38" y="204"/>
                    </a:lnTo>
                    <a:lnTo>
                      <a:pt x="27" y="176"/>
                    </a:lnTo>
                    <a:lnTo>
                      <a:pt x="30" y="130"/>
                    </a:lnTo>
                    <a:lnTo>
                      <a:pt x="45" y="111"/>
                    </a:lnTo>
                    <a:lnTo>
                      <a:pt x="64" y="80"/>
                    </a:lnTo>
                    <a:lnTo>
                      <a:pt x="75" y="56"/>
                    </a:lnTo>
                    <a:lnTo>
                      <a:pt x="67" y="34"/>
                    </a:lnTo>
                    <a:lnTo>
                      <a:pt x="72" y="12"/>
                    </a:lnTo>
                    <a:lnTo>
                      <a:pt x="90" y="0"/>
                    </a:lnTo>
                    <a:close/>
                  </a:path>
                </a:pathLst>
              </a:custGeom>
              <a:solidFill>
                <a:srgbClr val="000000"/>
              </a:solidFill>
              <a:ln w="9525">
                <a:noFill/>
                <a:round/>
                <a:headEnd/>
                <a:tailEnd/>
              </a:ln>
            </p:spPr>
            <p:txBody>
              <a:bodyPr/>
              <a:lstStyle/>
              <a:p>
                <a:pPr eaLnBrk="0" hangingPunct="0"/>
                <a:endParaRPr lang="en-US"/>
              </a:p>
            </p:txBody>
          </p:sp>
          <p:sp>
            <p:nvSpPr>
              <p:cNvPr id="16401" name="Freeform 173"/>
              <p:cNvSpPr>
                <a:spLocks/>
              </p:cNvSpPr>
              <p:nvPr/>
            </p:nvSpPr>
            <p:spPr bwMode="auto">
              <a:xfrm>
                <a:off x="914" y="1927"/>
                <a:ext cx="133" cy="114"/>
              </a:xfrm>
              <a:custGeom>
                <a:avLst/>
                <a:gdLst>
                  <a:gd name="T0" fmla="*/ 133 w 265"/>
                  <a:gd name="T1" fmla="*/ 92 h 229"/>
                  <a:gd name="T2" fmla="*/ 92 w 265"/>
                  <a:gd name="T3" fmla="*/ 59 h 229"/>
                  <a:gd name="T4" fmla="*/ 59 w 265"/>
                  <a:gd name="T5" fmla="*/ 29 h 229"/>
                  <a:gd name="T6" fmla="*/ 28 w 265"/>
                  <a:gd name="T7" fmla="*/ 0 h 229"/>
                  <a:gd name="T8" fmla="*/ 0 w 265"/>
                  <a:gd name="T9" fmla="*/ 0 h 229"/>
                  <a:gd name="T10" fmla="*/ 66 w 265"/>
                  <a:gd name="T11" fmla="*/ 48 h 229"/>
                  <a:gd name="T12" fmla="*/ 98 w 265"/>
                  <a:gd name="T13" fmla="*/ 78 h 229"/>
                  <a:gd name="T14" fmla="*/ 125 w 265"/>
                  <a:gd name="T15" fmla="*/ 114 h 229"/>
                  <a:gd name="T16" fmla="*/ 133 w 265"/>
                  <a:gd name="T17" fmla="*/ 92 h 2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5"/>
                  <a:gd name="T28" fmla="*/ 0 h 229"/>
                  <a:gd name="T29" fmla="*/ 265 w 265"/>
                  <a:gd name="T30" fmla="*/ 229 h 2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5" h="229">
                    <a:moveTo>
                      <a:pt x="265" y="185"/>
                    </a:moveTo>
                    <a:lnTo>
                      <a:pt x="184" y="119"/>
                    </a:lnTo>
                    <a:lnTo>
                      <a:pt x="117" y="59"/>
                    </a:lnTo>
                    <a:lnTo>
                      <a:pt x="56" y="0"/>
                    </a:lnTo>
                    <a:lnTo>
                      <a:pt x="0" y="0"/>
                    </a:lnTo>
                    <a:lnTo>
                      <a:pt x="132" y="96"/>
                    </a:lnTo>
                    <a:lnTo>
                      <a:pt x="196" y="156"/>
                    </a:lnTo>
                    <a:lnTo>
                      <a:pt x="250" y="229"/>
                    </a:lnTo>
                    <a:lnTo>
                      <a:pt x="265" y="185"/>
                    </a:lnTo>
                    <a:close/>
                  </a:path>
                </a:pathLst>
              </a:custGeom>
              <a:solidFill>
                <a:srgbClr val="000000"/>
              </a:solidFill>
              <a:ln w="9525">
                <a:noFill/>
                <a:round/>
                <a:headEnd/>
                <a:tailEnd/>
              </a:ln>
            </p:spPr>
            <p:txBody>
              <a:bodyPr/>
              <a:lstStyle/>
              <a:p>
                <a:pPr eaLnBrk="0" hangingPunct="0"/>
                <a:endParaRPr lang="en-US"/>
              </a:p>
            </p:txBody>
          </p:sp>
          <p:sp>
            <p:nvSpPr>
              <p:cNvPr id="16402" name="Freeform 174"/>
              <p:cNvSpPr>
                <a:spLocks/>
              </p:cNvSpPr>
              <p:nvPr/>
            </p:nvSpPr>
            <p:spPr bwMode="auto">
              <a:xfrm>
                <a:off x="913" y="1993"/>
                <a:ext cx="114" cy="93"/>
              </a:xfrm>
              <a:custGeom>
                <a:avLst/>
                <a:gdLst>
                  <a:gd name="T0" fmla="*/ 114 w 228"/>
                  <a:gd name="T1" fmla="*/ 58 h 186"/>
                  <a:gd name="T2" fmla="*/ 85 w 228"/>
                  <a:gd name="T3" fmla="*/ 48 h 186"/>
                  <a:gd name="T4" fmla="*/ 63 w 228"/>
                  <a:gd name="T5" fmla="*/ 29 h 186"/>
                  <a:gd name="T6" fmla="*/ 23 w 228"/>
                  <a:gd name="T7" fmla="*/ 0 h 186"/>
                  <a:gd name="T8" fmla="*/ 0 w 228"/>
                  <a:gd name="T9" fmla="*/ 0 h 186"/>
                  <a:gd name="T10" fmla="*/ 52 w 228"/>
                  <a:gd name="T11" fmla="*/ 29 h 186"/>
                  <a:gd name="T12" fmla="*/ 72 w 228"/>
                  <a:gd name="T13" fmla="*/ 49 h 186"/>
                  <a:gd name="T14" fmla="*/ 114 w 228"/>
                  <a:gd name="T15" fmla="*/ 93 h 186"/>
                  <a:gd name="T16" fmla="*/ 112 w 228"/>
                  <a:gd name="T17" fmla="*/ 67 h 186"/>
                  <a:gd name="T18" fmla="*/ 114 w 228"/>
                  <a:gd name="T19" fmla="*/ 58 h 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86"/>
                  <a:gd name="T32" fmla="*/ 228 w 228"/>
                  <a:gd name="T33" fmla="*/ 186 h 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86">
                    <a:moveTo>
                      <a:pt x="228" y="117"/>
                    </a:moveTo>
                    <a:lnTo>
                      <a:pt x="169" y="96"/>
                    </a:lnTo>
                    <a:lnTo>
                      <a:pt x="126" y="59"/>
                    </a:lnTo>
                    <a:lnTo>
                      <a:pt x="45" y="0"/>
                    </a:lnTo>
                    <a:lnTo>
                      <a:pt x="0" y="0"/>
                    </a:lnTo>
                    <a:lnTo>
                      <a:pt x="104" y="59"/>
                    </a:lnTo>
                    <a:lnTo>
                      <a:pt x="143" y="98"/>
                    </a:lnTo>
                    <a:lnTo>
                      <a:pt x="228" y="186"/>
                    </a:lnTo>
                    <a:lnTo>
                      <a:pt x="224" y="133"/>
                    </a:lnTo>
                    <a:lnTo>
                      <a:pt x="228" y="117"/>
                    </a:lnTo>
                    <a:close/>
                  </a:path>
                </a:pathLst>
              </a:custGeom>
              <a:solidFill>
                <a:srgbClr val="000000"/>
              </a:solidFill>
              <a:ln w="9525">
                <a:noFill/>
                <a:round/>
                <a:headEnd/>
                <a:tailEnd/>
              </a:ln>
            </p:spPr>
            <p:txBody>
              <a:bodyPr/>
              <a:lstStyle/>
              <a:p>
                <a:pPr eaLnBrk="0" hangingPunct="0"/>
                <a:endParaRPr lang="en-US"/>
              </a:p>
            </p:txBody>
          </p:sp>
          <p:sp>
            <p:nvSpPr>
              <p:cNvPr id="16403" name="Freeform 175"/>
              <p:cNvSpPr>
                <a:spLocks/>
              </p:cNvSpPr>
              <p:nvPr/>
            </p:nvSpPr>
            <p:spPr bwMode="auto">
              <a:xfrm>
                <a:off x="896" y="2048"/>
                <a:ext cx="135" cy="144"/>
              </a:xfrm>
              <a:custGeom>
                <a:avLst/>
                <a:gdLst>
                  <a:gd name="T0" fmla="*/ 132 w 269"/>
                  <a:gd name="T1" fmla="*/ 108 h 289"/>
                  <a:gd name="T2" fmla="*/ 95 w 269"/>
                  <a:gd name="T3" fmla="*/ 75 h 289"/>
                  <a:gd name="T4" fmla="*/ 81 w 269"/>
                  <a:gd name="T5" fmla="*/ 53 h 289"/>
                  <a:gd name="T6" fmla="*/ 51 w 269"/>
                  <a:gd name="T7" fmla="*/ 31 h 289"/>
                  <a:gd name="T8" fmla="*/ 25 w 269"/>
                  <a:gd name="T9" fmla="*/ 12 h 289"/>
                  <a:gd name="T10" fmla="*/ 7 w 269"/>
                  <a:gd name="T11" fmla="*/ 0 h 289"/>
                  <a:gd name="T12" fmla="*/ 0 w 269"/>
                  <a:gd name="T13" fmla="*/ 0 h 289"/>
                  <a:gd name="T14" fmla="*/ 0 w 269"/>
                  <a:gd name="T15" fmla="*/ 12 h 289"/>
                  <a:gd name="T16" fmla="*/ 22 w 269"/>
                  <a:gd name="T17" fmla="*/ 26 h 289"/>
                  <a:gd name="T18" fmla="*/ 62 w 269"/>
                  <a:gd name="T19" fmla="*/ 52 h 289"/>
                  <a:gd name="T20" fmla="*/ 92 w 269"/>
                  <a:gd name="T21" fmla="*/ 81 h 289"/>
                  <a:gd name="T22" fmla="*/ 112 w 269"/>
                  <a:gd name="T23" fmla="*/ 114 h 289"/>
                  <a:gd name="T24" fmla="*/ 135 w 269"/>
                  <a:gd name="T25" fmla="*/ 144 h 289"/>
                  <a:gd name="T26" fmla="*/ 132 w 269"/>
                  <a:gd name="T27" fmla="*/ 108 h 2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9"/>
                  <a:gd name="T43" fmla="*/ 0 h 289"/>
                  <a:gd name="T44" fmla="*/ 269 w 269"/>
                  <a:gd name="T45" fmla="*/ 289 h 28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9" h="289">
                    <a:moveTo>
                      <a:pt x="264" y="216"/>
                    </a:moveTo>
                    <a:lnTo>
                      <a:pt x="190" y="151"/>
                    </a:lnTo>
                    <a:lnTo>
                      <a:pt x="161" y="106"/>
                    </a:lnTo>
                    <a:lnTo>
                      <a:pt x="102" y="62"/>
                    </a:lnTo>
                    <a:lnTo>
                      <a:pt x="50" y="24"/>
                    </a:lnTo>
                    <a:lnTo>
                      <a:pt x="13" y="0"/>
                    </a:lnTo>
                    <a:lnTo>
                      <a:pt x="0" y="0"/>
                    </a:lnTo>
                    <a:lnTo>
                      <a:pt x="0" y="24"/>
                    </a:lnTo>
                    <a:lnTo>
                      <a:pt x="43" y="52"/>
                    </a:lnTo>
                    <a:lnTo>
                      <a:pt x="124" y="104"/>
                    </a:lnTo>
                    <a:lnTo>
                      <a:pt x="183" y="163"/>
                    </a:lnTo>
                    <a:lnTo>
                      <a:pt x="224" y="229"/>
                    </a:lnTo>
                    <a:lnTo>
                      <a:pt x="269" y="289"/>
                    </a:lnTo>
                    <a:lnTo>
                      <a:pt x="264" y="216"/>
                    </a:lnTo>
                    <a:close/>
                  </a:path>
                </a:pathLst>
              </a:custGeom>
              <a:solidFill>
                <a:srgbClr val="000000"/>
              </a:solidFill>
              <a:ln w="9525">
                <a:noFill/>
                <a:round/>
                <a:headEnd/>
                <a:tailEnd/>
              </a:ln>
            </p:spPr>
            <p:txBody>
              <a:bodyPr/>
              <a:lstStyle/>
              <a:p>
                <a:pPr eaLnBrk="0" hangingPunct="0"/>
                <a:endParaRPr lang="en-US"/>
              </a:p>
            </p:txBody>
          </p:sp>
          <p:sp>
            <p:nvSpPr>
              <p:cNvPr id="16404" name="Freeform 176"/>
              <p:cNvSpPr>
                <a:spLocks/>
              </p:cNvSpPr>
              <p:nvPr/>
            </p:nvSpPr>
            <p:spPr bwMode="auto">
              <a:xfrm>
                <a:off x="910" y="2167"/>
                <a:ext cx="104" cy="85"/>
              </a:xfrm>
              <a:custGeom>
                <a:avLst/>
                <a:gdLst>
                  <a:gd name="T0" fmla="*/ 104 w 208"/>
                  <a:gd name="T1" fmla="*/ 70 h 170"/>
                  <a:gd name="T2" fmla="*/ 75 w 208"/>
                  <a:gd name="T3" fmla="*/ 39 h 170"/>
                  <a:gd name="T4" fmla="*/ 44 w 208"/>
                  <a:gd name="T5" fmla="*/ 19 h 170"/>
                  <a:gd name="T6" fmla="*/ 19 w 208"/>
                  <a:gd name="T7" fmla="*/ 5 h 170"/>
                  <a:gd name="T8" fmla="*/ 0 w 208"/>
                  <a:gd name="T9" fmla="*/ 0 h 170"/>
                  <a:gd name="T10" fmla="*/ 11 w 208"/>
                  <a:gd name="T11" fmla="*/ 19 h 170"/>
                  <a:gd name="T12" fmla="*/ 44 w 208"/>
                  <a:gd name="T13" fmla="*/ 37 h 170"/>
                  <a:gd name="T14" fmla="*/ 70 w 208"/>
                  <a:gd name="T15" fmla="*/ 63 h 170"/>
                  <a:gd name="T16" fmla="*/ 82 w 208"/>
                  <a:gd name="T17" fmla="*/ 82 h 170"/>
                  <a:gd name="T18" fmla="*/ 93 w 208"/>
                  <a:gd name="T19" fmla="*/ 85 h 170"/>
                  <a:gd name="T20" fmla="*/ 103 w 208"/>
                  <a:gd name="T21" fmla="*/ 79 h 170"/>
                  <a:gd name="T22" fmla="*/ 104 w 208"/>
                  <a:gd name="T23" fmla="*/ 70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8"/>
                  <a:gd name="T37" fmla="*/ 0 h 170"/>
                  <a:gd name="T38" fmla="*/ 208 w 208"/>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8" h="170">
                    <a:moveTo>
                      <a:pt x="208" y="140"/>
                    </a:moveTo>
                    <a:lnTo>
                      <a:pt x="149" y="77"/>
                    </a:lnTo>
                    <a:lnTo>
                      <a:pt x="88" y="37"/>
                    </a:lnTo>
                    <a:lnTo>
                      <a:pt x="37" y="10"/>
                    </a:lnTo>
                    <a:lnTo>
                      <a:pt x="0" y="0"/>
                    </a:lnTo>
                    <a:lnTo>
                      <a:pt x="22" y="37"/>
                    </a:lnTo>
                    <a:lnTo>
                      <a:pt x="88" y="74"/>
                    </a:lnTo>
                    <a:lnTo>
                      <a:pt x="140" y="127"/>
                    </a:lnTo>
                    <a:lnTo>
                      <a:pt x="164" y="163"/>
                    </a:lnTo>
                    <a:lnTo>
                      <a:pt x="186" y="170"/>
                    </a:lnTo>
                    <a:lnTo>
                      <a:pt x="205" y="157"/>
                    </a:lnTo>
                    <a:lnTo>
                      <a:pt x="208" y="140"/>
                    </a:lnTo>
                    <a:close/>
                  </a:path>
                </a:pathLst>
              </a:custGeom>
              <a:solidFill>
                <a:srgbClr val="000000"/>
              </a:solidFill>
              <a:ln w="9525">
                <a:noFill/>
                <a:round/>
                <a:headEnd/>
                <a:tailEnd/>
              </a:ln>
            </p:spPr>
            <p:txBody>
              <a:bodyPr/>
              <a:lstStyle/>
              <a:p>
                <a:pPr eaLnBrk="0" hangingPunct="0"/>
                <a:endParaRPr lang="en-US"/>
              </a:p>
            </p:txBody>
          </p:sp>
          <p:sp>
            <p:nvSpPr>
              <p:cNvPr id="16405" name="Freeform 177"/>
              <p:cNvSpPr>
                <a:spLocks/>
              </p:cNvSpPr>
              <p:nvPr/>
            </p:nvSpPr>
            <p:spPr bwMode="auto">
              <a:xfrm>
                <a:off x="897" y="2227"/>
                <a:ext cx="115" cy="105"/>
              </a:xfrm>
              <a:custGeom>
                <a:avLst/>
                <a:gdLst>
                  <a:gd name="T0" fmla="*/ 115 w 230"/>
                  <a:gd name="T1" fmla="*/ 98 h 211"/>
                  <a:gd name="T2" fmla="*/ 86 w 230"/>
                  <a:gd name="T3" fmla="*/ 66 h 211"/>
                  <a:gd name="T4" fmla="*/ 49 w 230"/>
                  <a:gd name="T5" fmla="*/ 28 h 211"/>
                  <a:gd name="T6" fmla="*/ 27 w 230"/>
                  <a:gd name="T7" fmla="*/ 9 h 211"/>
                  <a:gd name="T8" fmla="*/ 10 w 230"/>
                  <a:gd name="T9" fmla="*/ 0 h 211"/>
                  <a:gd name="T10" fmla="*/ 0 w 230"/>
                  <a:gd name="T11" fmla="*/ 6 h 211"/>
                  <a:gd name="T12" fmla="*/ 20 w 230"/>
                  <a:gd name="T13" fmla="*/ 22 h 211"/>
                  <a:gd name="T14" fmla="*/ 53 w 230"/>
                  <a:gd name="T15" fmla="*/ 55 h 211"/>
                  <a:gd name="T16" fmla="*/ 84 w 230"/>
                  <a:gd name="T17" fmla="*/ 88 h 211"/>
                  <a:gd name="T18" fmla="*/ 104 w 230"/>
                  <a:gd name="T19" fmla="*/ 105 h 211"/>
                  <a:gd name="T20" fmla="*/ 109 w 230"/>
                  <a:gd name="T21" fmla="*/ 105 h 211"/>
                  <a:gd name="T22" fmla="*/ 115 w 230"/>
                  <a:gd name="T23" fmla="*/ 98 h 2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0"/>
                  <a:gd name="T37" fmla="*/ 0 h 211"/>
                  <a:gd name="T38" fmla="*/ 230 w 230"/>
                  <a:gd name="T39" fmla="*/ 211 h 21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0" h="211">
                    <a:moveTo>
                      <a:pt x="230" y="196"/>
                    </a:moveTo>
                    <a:lnTo>
                      <a:pt x="171" y="133"/>
                    </a:lnTo>
                    <a:lnTo>
                      <a:pt x="97" y="56"/>
                    </a:lnTo>
                    <a:lnTo>
                      <a:pt x="54" y="19"/>
                    </a:lnTo>
                    <a:lnTo>
                      <a:pt x="20" y="0"/>
                    </a:lnTo>
                    <a:lnTo>
                      <a:pt x="0" y="12"/>
                    </a:lnTo>
                    <a:lnTo>
                      <a:pt x="40" y="44"/>
                    </a:lnTo>
                    <a:lnTo>
                      <a:pt x="106" y="111"/>
                    </a:lnTo>
                    <a:lnTo>
                      <a:pt x="167" y="176"/>
                    </a:lnTo>
                    <a:lnTo>
                      <a:pt x="208" y="211"/>
                    </a:lnTo>
                    <a:lnTo>
                      <a:pt x="218" y="211"/>
                    </a:lnTo>
                    <a:lnTo>
                      <a:pt x="230" y="196"/>
                    </a:lnTo>
                    <a:close/>
                  </a:path>
                </a:pathLst>
              </a:custGeom>
              <a:solidFill>
                <a:srgbClr val="000000"/>
              </a:solidFill>
              <a:ln w="9525">
                <a:noFill/>
                <a:round/>
                <a:headEnd/>
                <a:tailEnd/>
              </a:ln>
            </p:spPr>
            <p:txBody>
              <a:bodyPr/>
              <a:lstStyle/>
              <a:p>
                <a:pPr eaLnBrk="0" hangingPunct="0"/>
                <a:endParaRPr lang="en-US"/>
              </a:p>
            </p:txBody>
          </p:sp>
          <p:sp>
            <p:nvSpPr>
              <p:cNvPr id="16406" name="Freeform 178"/>
              <p:cNvSpPr>
                <a:spLocks/>
              </p:cNvSpPr>
              <p:nvPr/>
            </p:nvSpPr>
            <p:spPr bwMode="auto">
              <a:xfrm>
                <a:off x="911" y="2315"/>
                <a:ext cx="81" cy="83"/>
              </a:xfrm>
              <a:custGeom>
                <a:avLst/>
                <a:gdLst>
                  <a:gd name="T0" fmla="*/ 79 w 161"/>
                  <a:gd name="T1" fmla="*/ 70 h 167"/>
                  <a:gd name="T2" fmla="*/ 47 w 161"/>
                  <a:gd name="T3" fmla="*/ 21 h 167"/>
                  <a:gd name="T4" fmla="*/ 14 w 161"/>
                  <a:gd name="T5" fmla="*/ 3 h 167"/>
                  <a:gd name="T6" fmla="*/ 0 w 161"/>
                  <a:gd name="T7" fmla="*/ 0 h 167"/>
                  <a:gd name="T8" fmla="*/ 4 w 161"/>
                  <a:gd name="T9" fmla="*/ 10 h 167"/>
                  <a:gd name="T10" fmla="*/ 40 w 161"/>
                  <a:gd name="T11" fmla="*/ 37 h 167"/>
                  <a:gd name="T12" fmla="*/ 76 w 161"/>
                  <a:gd name="T13" fmla="*/ 80 h 167"/>
                  <a:gd name="T14" fmla="*/ 81 w 161"/>
                  <a:gd name="T15" fmla="*/ 83 h 167"/>
                  <a:gd name="T16" fmla="*/ 79 w 161"/>
                  <a:gd name="T17" fmla="*/ 70 h 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1"/>
                  <a:gd name="T28" fmla="*/ 0 h 167"/>
                  <a:gd name="T29" fmla="*/ 161 w 161"/>
                  <a:gd name="T30" fmla="*/ 167 h 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1" h="167">
                    <a:moveTo>
                      <a:pt x="158" y="140"/>
                    </a:moveTo>
                    <a:lnTo>
                      <a:pt x="93" y="43"/>
                    </a:lnTo>
                    <a:lnTo>
                      <a:pt x="28" y="6"/>
                    </a:lnTo>
                    <a:lnTo>
                      <a:pt x="0" y="0"/>
                    </a:lnTo>
                    <a:lnTo>
                      <a:pt x="7" y="20"/>
                    </a:lnTo>
                    <a:lnTo>
                      <a:pt x="80" y="74"/>
                    </a:lnTo>
                    <a:lnTo>
                      <a:pt x="152" y="160"/>
                    </a:lnTo>
                    <a:lnTo>
                      <a:pt x="161" y="167"/>
                    </a:lnTo>
                    <a:lnTo>
                      <a:pt x="158" y="140"/>
                    </a:lnTo>
                    <a:close/>
                  </a:path>
                </a:pathLst>
              </a:custGeom>
              <a:solidFill>
                <a:srgbClr val="000000"/>
              </a:solidFill>
              <a:ln w="9525">
                <a:noFill/>
                <a:round/>
                <a:headEnd/>
                <a:tailEnd/>
              </a:ln>
            </p:spPr>
            <p:txBody>
              <a:bodyPr/>
              <a:lstStyle/>
              <a:p>
                <a:pPr eaLnBrk="0" hangingPunct="0"/>
                <a:endParaRPr lang="en-US"/>
              </a:p>
            </p:txBody>
          </p:sp>
          <p:sp>
            <p:nvSpPr>
              <p:cNvPr id="16407" name="Freeform 179"/>
              <p:cNvSpPr>
                <a:spLocks/>
              </p:cNvSpPr>
              <p:nvPr/>
            </p:nvSpPr>
            <p:spPr bwMode="auto">
              <a:xfrm>
                <a:off x="913" y="2396"/>
                <a:ext cx="55" cy="63"/>
              </a:xfrm>
              <a:custGeom>
                <a:avLst/>
                <a:gdLst>
                  <a:gd name="T0" fmla="*/ 53 w 111"/>
                  <a:gd name="T1" fmla="*/ 48 h 126"/>
                  <a:gd name="T2" fmla="*/ 26 w 111"/>
                  <a:gd name="T3" fmla="*/ 11 h 126"/>
                  <a:gd name="T4" fmla="*/ 1 w 111"/>
                  <a:gd name="T5" fmla="*/ 0 h 126"/>
                  <a:gd name="T6" fmla="*/ 0 w 111"/>
                  <a:gd name="T7" fmla="*/ 11 h 126"/>
                  <a:gd name="T8" fmla="*/ 11 w 111"/>
                  <a:gd name="T9" fmla="*/ 30 h 126"/>
                  <a:gd name="T10" fmla="*/ 41 w 111"/>
                  <a:gd name="T11" fmla="*/ 54 h 126"/>
                  <a:gd name="T12" fmla="*/ 49 w 111"/>
                  <a:gd name="T13" fmla="*/ 63 h 126"/>
                  <a:gd name="T14" fmla="*/ 55 w 111"/>
                  <a:gd name="T15" fmla="*/ 59 h 126"/>
                  <a:gd name="T16" fmla="*/ 53 w 111"/>
                  <a:gd name="T17" fmla="*/ 48 h 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1"/>
                  <a:gd name="T28" fmla="*/ 0 h 126"/>
                  <a:gd name="T29" fmla="*/ 111 w 111"/>
                  <a:gd name="T30" fmla="*/ 126 h 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1" h="126">
                    <a:moveTo>
                      <a:pt x="106" y="96"/>
                    </a:moveTo>
                    <a:lnTo>
                      <a:pt x="52" y="22"/>
                    </a:lnTo>
                    <a:lnTo>
                      <a:pt x="3" y="0"/>
                    </a:lnTo>
                    <a:lnTo>
                      <a:pt x="0" y="22"/>
                    </a:lnTo>
                    <a:lnTo>
                      <a:pt x="23" y="59"/>
                    </a:lnTo>
                    <a:lnTo>
                      <a:pt x="82" y="108"/>
                    </a:lnTo>
                    <a:lnTo>
                      <a:pt x="98" y="126"/>
                    </a:lnTo>
                    <a:lnTo>
                      <a:pt x="111" y="118"/>
                    </a:lnTo>
                    <a:lnTo>
                      <a:pt x="106" y="96"/>
                    </a:lnTo>
                    <a:close/>
                  </a:path>
                </a:pathLst>
              </a:custGeom>
              <a:solidFill>
                <a:srgbClr val="000000"/>
              </a:solidFill>
              <a:ln w="9525">
                <a:noFill/>
                <a:round/>
                <a:headEnd/>
                <a:tailEnd/>
              </a:ln>
            </p:spPr>
            <p:txBody>
              <a:bodyPr/>
              <a:lstStyle/>
              <a:p>
                <a:pPr eaLnBrk="0" hangingPunct="0"/>
                <a:endParaRPr lang="en-US"/>
              </a:p>
            </p:txBody>
          </p:sp>
          <p:sp>
            <p:nvSpPr>
              <p:cNvPr id="16408" name="Freeform 180"/>
              <p:cNvSpPr>
                <a:spLocks/>
              </p:cNvSpPr>
              <p:nvPr/>
            </p:nvSpPr>
            <p:spPr bwMode="auto">
              <a:xfrm>
                <a:off x="918" y="2479"/>
                <a:ext cx="69" cy="71"/>
              </a:xfrm>
              <a:custGeom>
                <a:avLst/>
                <a:gdLst>
                  <a:gd name="T0" fmla="*/ 69 w 140"/>
                  <a:gd name="T1" fmla="*/ 71 h 142"/>
                  <a:gd name="T2" fmla="*/ 60 w 140"/>
                  <a:gd name="T3" fmla="*/ 60 h 142"/>
                  <a:gd name="T4" fmla="*/ 40 w 140"/>
                  <a:gd name="T5" fmla="*/ 30 h 142"/>
                  <a:gd name="T6" fmla="*/ 12 w 140"/>
                  <a:gd name="T7" fmla="*/ 0 h 142"/>
                  <a:gd name="T8" fmla="*/ 0 w 140"/>
                  <a:gd name="T9" fmla="*/ 0 h 142"/>
                  <a:gd name="T10" fmla="*/ 5 w 140"/>
                  <a:gd name="T11" fmla="*/ 10 h 142"/>
                  <a:gd name="T12" fmla="*/ 27 w 140"/>
                  <a:gd name="T13" fmla="*/ 40 h 142"/>
                  <a:gd name="T14" fmla="*/ 48 w 140"/>
                  <a:gd name="T15" fmla="*/ 70 h 142"/>
                  <a:gd name="T16" fmla="*/ 69 w 140"/>
                  <a:gd name="T17" fmla="*/ 71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
                  <a:gd name="T28" fmla="*/ 0 h 142"/>
                  <a:gd name="T29" fmla="*/ 140 w 140"/>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 h="142">
                    <a:moveTo>
                      <a:pt x="140" y="142"/>
                    </a:moveTo>
                    <a:lnTo>
                      <a:pt x="121" y="120"/>
                    </a:lnTo>
                    <a:lnTo>
                      <a:pt x="81" y="61"/>
                    </a:lnTo>
                    <a:lnTo>
                      <a:pt x="25" y="0"/>
                    </a:lnTo>
                    <a:lnTo>
                      <a:pt x="0" y="0"/>
                    </a:lnTo>
                    <a:lnTo>
                      <a:pt x="10" y="21"/>
                    </a:lnTo>
                    <a:lnTo>
                      <a:pt x="54" y="80"/>
                    </a:lnTo>
                    <a:lnTo>
                      <a:pt x="97" y="139"/>
                    </a:lnTo>
                    <a:lnTo>
                      <a:pt x="140" y="142"/>
                    </a:lnTo>
                    <a:close/>
                  </a:path>
                </a:pathLst>
              </a:custGeom>
              <a:solidFill>
                <a:srgbClr val="000000"/>
              </a:solidFill>
              <a:ln w="9525">
                <a:noFill/>
                <a:round/>
                <a:headEnd/>
                <a:tailEnd/>
              </a:ln>
            </p:spPr>
            <p:txBody>
              <a:bodyPr/>
              <a:lstStyle/>
              <a:p>
                <a:pPr eaLnBrk="0" hangingPunct="0"/>
                <a:endParaRPr lang="en-US"/>
              </a:p>
            </p:txBody>
          </p:sp>
          <p:sp>
            <p:nvSpPr>
              <p:cNvPr id="16409" name="Freeform 181"/>
              <p:cNvSpPr>
                <a:spLocks/>
              </p:cNvSpPr>
              <p:nvPr/>
            </p:nvSpPr>
            <p:spPr bwMode="auto">
              <a:xfrm>
                <a:off x="1012" y="1887"/>
                <a:ext cx="213" cy="791"/>
              </a:xfrm>
              <a:custGeom>
                <a:avLst/>
                <a:gdLst>
                  <a:gd name="T0" fmla="*/ 31 w 427"/>
                  <a:gd name="T1" fmla="*/ 97 h 1583"/>
                  <a:gd name="T2" fmla="*/ 38 w 427"/>
                  <a:gd name="T3" fmla="*/ 140 h 1583"/>
                  <a:gd name="T4" fmla="*/ 20 w 427"/>
                  <a:gd name="T5" fmla="*/ 170 h 1583"/>
                  <a:gd name="T6" fmla="*/ 22 w 427"/>
                  <a:gd name="T7" fmla="*/ 210 h 1583"/>
                  <a:gd name="T8" fmla="*/ 33 w 427"/>
                  <a:gd name="T9" fmla="*/ 244 h 1583"/>
                  <a:gd name="T10" fmla="*/ 16 w 427"/>
                  <a:gd name="T11" fmla="*/ 276 h 1583"/>
                  <a:gd name="T12" fmla="*/ 34 w 427"/>
                  <a:gd name="T13" fmla="*/ 334 h 1583"/>
                  <a:gd name="T14" fmla="*/ 12 w 427"/>
                  <a:gd name="T15" fmla="*/ 382 h 1583"/>
                  <a:gd name="T16" fmla="*/ 23 w 427"/>
                  <a:gd name="T17" fmla="*/ 430 h 1583"/>
                  <a:gd name="T18" fmla="*/ 29 w 427"/>
                  <a:gd name="T19" fmla="*/ 464 h 1583"/>
                  <a:gd name="T20" fmla="*/ 7 w 427"/>
                  <a:gd name="T21" fmla="*/ 493 h 1583"/>
                  <a:gd name="T22" fmla="*/ 20 w 427"/>
                  <a:gd name="T23" fmla="*/ 555 h 1583"/>
                  <a:gd name="T24" fmla="*/ 18 w 427"/>
                  <a:gd name="T25" fmla="*/ 587 h 1583"/>
                  <a:gd name="T26" fmla="*/ 0 w 427"/>
                  <a:gd name="T27" fmla="*/ 628 h 1583"/>
                  <a:gd name="T28" fmla="*/ 11 w 427"/>
                  <a:gd name="T29" fmla="*/ 663 h 1583"/>
                  <a:gd name="T30" fmla="*/ 12 w 427"/>
                  <a:gd name="T31" fmla="*/ 694 h 1583"/>
                  <a:gd name="T32" fmla="*/ 16 w 427"/>
                  <a:gd name="T33" fmla="*/ 728 h 1583"/>
                  <a:gd name="T34" fmla="*/ 31 w 427"/>
                  <a:gd name="T35" fmla="*/ 757 h 1583"/>
                  <a:gd name="T36" fmla="*/ 33 w 427"/>
                  <a:gd name="T37" fmla="*/ 791 h 1583"/>
                  <a:gd name="T38" fmla="*/ 80 w 427"/>
                  <a:gd name="T39" fmla="*/ 762 h 1583"/>
                  <a:gd name="T40" fmla="*/ 137 w 427"/>
                  <a:gd name="T41" fmla="*/ 754 h 1583"/>
                  <a:gd name="T42" fmla="*/ 176 w 427"/>
                  <a:gd name="T43" fmla="*/ 739 h 1583"/>
                  <a:gd name="T44" fmla="*/ 189 w 427"/>
                  <a:gd name="T45" fmla="*/ 717 h 1583"/>
                  <a:gd name="T46" fmla="*/ 193 w 427"/>
                  <a:gd name="T47" fmla="*/ 672 h 1583"/>
                  <a:gd name="T48" fmla="*/ 184 w 427"/>
                  <a:gd name="T49" fmla="*/ 615 h 1583"/>
                  <a:gd name="T50" fmla="*/ 174 w 427"/>
                  <a:gd name="T51" fmla="*/ 584 h 1583"/>
                  <a:gd name="T52" fmla="*/ 180 w 427"/>
                  <a:gd name="T53" fmla="*/ 547 h 1583"/>
                  <a:gd name="T54" fmla="*/ 163 w 427"/>
                  <a:gd name="T55" fmla="*/ 507 h 1583"/>
                  <a:gd name="T56" fmla="*/ 187 w 427"/>
                  <a:gd name="T57" fmla="*/ 475 h 1583"/>
                  <a:gd name="T58" fmla="*/ 169 w 427"/>
                  <a:gd name="T59" fmla="*/ 430 h 1583"/>
                  <a:gd name="T60" fmla="*/ 159 w 427"/>
                  <a:gd name="T61" fmla="*/ 386 h 1583"/>
                  <a:gd name="T62" fmla="*/ 196 w 427"/>
                  <a:gd name="T63" fmla="*/ 354 h 1583"/>
                  <a:gd name="T64" fmla="*/ 184 w 427"/>
                  <a:gd name="T65" fmla="*/ 330 h 1583"/>
                  <a:gd name="T66" fmla="*/ 184 w 427"/>
                  <a:gd name="T67" fmla="*/ 290 h 1583"/>
                  <a:gd name="T68" fmla="*/ 167 w 427"/>
                  <a:gd name="T69" fmla="*/ 264 h 1583"/>
                  <a:gd name="T70" fmla="*/ 180 w 427"/>
                  <a:gd name="T71" fmla="*/ 233 h 1583"/>
                  <a:gd name="T72" fmla="*/ 169 w 427"/>
                  <a:gd name="T73" fmla="*/ 207 h 1583"/>
                  <a:gd name="T74" fmla="*/ 169 w 427"/>
                  <a:gd name="T75" fmla="*/ 185 h 1583"/>
                  <a:gd name="T76" fmla="*/ 181 w 427"/>
                  <a:gd name="T77" fmla="*/ 165 h 1583"/>
                  <a:gd name="T78" fmla="*/ 165 w 427"/>
                  <a:gd name="T79" fmla="*/ 139 h 1583"/>
                  <a:gd name="T80" fmla="*/ 163 w 427"/>
                  <a:gd name="T81" fmla="*/ 103 h 1583"/>
                  <a:gd name="T82" fmla="*/ 204 w 427"/>
                  <a:gd name="T83" fmla="*/ 56 h 1583"/>
                  <a:gd name="T84" fmla="*/ 213 w 427"/>
                  <a:gd name="T85" fmla="*/ 7 h 1583"/>
                  <a:gd name="T86" fmla="*/ 189 w 427"/>
                  <a:gd name="T87" fmla="*/ 7 h 1583"/>
                  <a:gd name="T88" fmla="*/ 117 w 427"/>
                  <a:gd name="T89" fmla="*/ 45 h 1583"/>
                  <a:gd name="T90" fmla="*/ 59 w 427"/>
                  <a:gd name="T91" fmla="*/ 67 h 15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27"/>
                  <a:gd name="T139" fmla="*/ 0 h 1583"/>
                  <a:gd name="T140" fmla="*/ 427 w 427"/>
                  <a:gd name="T141" fmla="*/ 1583 h 158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27" h="1583">
                    <a:moveTo>
                      <a:pt x="77" y="149"/>
                    </a:moveTo>
                    <a:lnTo>
                      <a:pt x="62" y="194"/>
                    </a:lnTo>
                    <a:lnTo>
                      <a:pt x="74" y="238"/>
                    </a:lnTo>
                    <a:lnTo>
                      <a:pt x="77" y="281"/>
                    </a:lnTo>
                    <a:lnTo>
                      <a:pt x="62" y="309"/>
                    </a:lnTo>
                    <a:lnTo>
                      <a:pt x="40" y="340"/>
                    </a:lnTo>
                    <a:lnTo>
                      <a:pt x="30" y="389"/>
                    </a:lnTo>
                    <a:lnTo>
                      <a:pt x="44" y="421"/>
                    </a:lnTo>
                    <a:lnTo>
                      <a:pt x="66" y="458"/>
                    </a:lnTo>
                    <a:lnTo>
                      <a:pt x="66" y="488"/>
                    </a:lnTo>
                    <a:lnTo>
                      <a:pt x="52" y="516"/>
                    </a:lnTo>
                    <a:lnTo>
                      <a:pt x="32" y="553"/>
                    </a:lnTo>
                    <a:lnTo>
                      <a:pt x="40" y="590"/>
                    </a:lnTo>
                    <a:lnTo>
                      <a:pt x="68" y="668"/>
                    </a:lnTo>
                    <a:lnTo>
                      <a:pt x="66" y="701"/>
                    </a:lnTo>
                    <a:lnTo>
                      <a:pt x="25" y="764"/>
                    </a:lnTo>
                    <a:lnTo>
                      <a:pt x="25" y="819"/>
                    </a:lnTo>
                    <a:lnTo>
                      <a:pt x="47" y="860"/>
                    </a:lnTo>
                    <a:lnTo>
                      <a:pt x="62" y="896"/>
                    </a:lnTo>
                    <a:lnTo>
                      <a:pt x="59" y="928"/>
                    </a:lnTo>
                    <a:lnTo>
                      <a:pt x="22" y="962"/>
                    </a:lnTo>
                    <a:lnTo>
                      <a:pt x="15" y="987"/>
                    </a:lnTo>
                    <a:lnTo>
                      <a:pt x="22" y="1046"/>
                    </a:lnTo>
                    <a:lnTo>
                      <a:pt x="40" y="1110"/>
                    </a:lnTo>
                    <a:lnTo>
                      <a:pt x="40" y="1147"/>
                    </a:lnTo>
                    <a:lnTo>
                      <a:pt x="37" y="1175"/>
                    </a:lnTo>
                    <a:lnTo>
                      <a:pt x="10" y="1221"/>
                    </a:lnTo>
                    <a:lnTo>
                      <a:pt x="0" y="1257"/>
                    </a:lnTo>
                    <a:lnTo>
                      <a:pt x="3" y="1296"/>
                    </a:lnTo>
                    <a:lnTo>
                      <a:pt x="22" y="1326"/>
                    </a:lnTo>
                    <a:lnTo>
                      <a:pt x="44" y="1352"/>
                    </a:lnTo>
                    <a:lnTo>
                      <a:pt x="25" y="1389"/>
                    </a:lnTo>
                    <a:lnTo>
                      <a:pt x="15" y="1426"/>
                    </a:lnTo>
                    <a:lnTo>
                      <a:pt x="32" y="1456"/>
                    </a:lnTo>
                    <a:lnTo>
                      <a:pt x="59" y="1478"/>
                    </a:lnTo>
                    <a:lnTo>
                      <a:pt x="62" y="1514"/>
                    </a:lnTo>
                    <a:lnTo>
                      <a:pt x="62" y="1543"/>
                    </a:lnTo>
                    <a:lnTo>
                      <a:pt x="66" y="1583"/>
                    </a:lnTo>
                    <a:lnTo>
                      <a:pt x="112" y="1551"/>
                    </a:lnTo>
                    <a:lnTo>
                      <a:pt x="161" y="1524"/>
                    </a:lnTo>
                    <a:lnTo>
                      <a:pt x="207" y="1509"/>
                    </a:lnTo>
                    <a:lnTo>
                      <a:pt x="275" y="1509"/>
                    </a:lnTo>
                    <a:lnTo>
                      <a:pt x="324" y="1502"/>
                    </a:lnTo>
                    <a:lnTo>
                      <a:pt x="353" y="1478"/>
                    </a:lnTo>
                    <a:lnTo>
                      <a:pt x="405" y="1462"/>
                    </a:lnTo>
                    <a:lnTo>
                      <a:pt x="378" y="1434"/>
                    </a:lnTo>
                    <a:lnTo>
                      <a:pt x="368" y="1391"/>
                    </a:lnTo>
                    <a:lnTo>
                      <a:pt x="386" y="1345"/>
                    </a:lnTo>
                    <a:lnTo>
                      <a:pt x="383" y="1279"/>
                    </a:lnTo>
                    <a:lnTo>
                      <a:pt x="368" y="1230"/>
                    </a:lnTo>
                    <a:lnTo>
                      <a:pt x="353" y="1205"/>
                    </a:lnTo>
                    <a:lnTo>
                      <a:pt x="349" y="1169"/>
                    </a:lnTo>
                    <a:lnTo>
                      <a:pt x="368" y="1125"/>
                    </a:lnTo>
                    <a:lnTo>
                      <a:pt x="361" y="1095"/>
                    </a:lnTo>
                    <a:lnTo>
                      <a:pt x="324" y="1044"/>
                    </a:lnTo>
                    <a:lnTo>
                      <a:pt x="326" y="1014"/>
                    </a:lnTo>
                    <a:lnTo>
                      <a:pt x="341" y="987"/>
                    </a:lnTo>
                    <a:lnTo>
                      <a:pt x="375" y="951"/>
                    </a:lnTo>
                    <a:lnTo>
                      <a:pt x="362" y="921"/>
                    </a:lnTo>
                    <a:lnTo>
                      <a:pt x="338" y="860"/>
                    </a:lnTo>
                    <a:lnTo>
                      <a:pt x="319" y="819"/>
                    </a:lnTo>
                    <a:lnTo>
                      <a:pt x="319" y="773"/>
                    </a:lnTo>
                    <a:lnTo>
                      <a:pt x="386" y="750"/>
                    </a:lnTo>
                    <a:lnTo>
                      <a:pt x="393" y="708"/>
                    </a:lnTo>
                    <a:lnTo>
                      <a:pt x="386" y="683"/>
                    </a:lnTo>
                    <a:lnTo>
                      <a:pt x="368" y="661"/>
                    </a:lnTo>
                    <a:lnTo>
                      <a:pt x="371" y="624"/>
                    </a:lnTo>
                    <a:lnTo>
                      <a:pt x="368" y="581"/>
                    </a:lnTo>
                    <a:lnTo>
                      <a:pt x="349" y="559"/>
                    </a:lnTo>
                    <a:lnTo>
                      <a:pt x="334" y="529"/>
                    </a:lnTo>
                    <a:lnTo>
                      <a:pt x="346" y="500"/>
                    </a:lnTo>
                    <a:lnTo>
                      <a:pt x="361" y="466"/>
                    </a:lnTo>
                    <a:lnTo>
                      <a:pt x="361" y="443"/>
                    </a:lnTo>
                    <a:lnTo>
                      <a:pt x="338" y="414"/>
                    </a:lnTo>
                    <a:lnTo>
                      <a:pt x="331" y="389"/>
                    </a:lnTo>
                    <a:lnTo>
                      <a:pt x="338" y="370"/>
                    </a:lnTo>
                    <a:lnTo>
                      <a:pt x="361" y="355"/>
                    </a:lnTo>
                    <a:lnTo>
                      <a:pt x="362" y="330"/>
                    </a:lnTo>
                    <a:lnTo>
                      <a:pt x="356" y="315"/>
                    </a:lnTo>
                    <a:lnTo>
                      <a:pt x="331" y="279"/>
                    </a:lnTo>
                    <a:lnTo>
                      <a:pt x="324" y="238"/>
                    </a:lnTo>
                    <a:lnTo>
                      <a:pt x="326" y="206"/>
                    </a:lnTo>
                    <a:lnTo>
                      <a:pt x="349" y="176"/>
                    </a:lnTo>
                    <a:lnTo>
                      <a:pt x="408" y="112"/>
                    </a:lnTo>
                    <a:lnTo>
                      <a:pt x="427" y="58"/>
                    </a:lnTo>
                    <a:lnTo>
                      <a:pt x="427" y="15"/>
                    </a:lnTo>
                    <a:lnTo>
                      <a:pt x="408" y="0"/>
                    </a:lnTo>
                    <a:lnTo>
                      <a:pt x="378" y="15"/>
                    </a:lnTo>
                    <a:lnTo>
                      <a:pt x="304" y="61"/>
                    </a:lnTo>
                    <a:lnTo>
                      <a:pt x="235" y="90"/>
                    </a:lnTo>
                    <a:lnTo>
                      <a:pt x="164" y="120"/>
                    </a:lnTo>
                    <a:lnTo>
                      <a:pt x="118" y="135"/>
                    </a:lnTo>
                    <a:lnTo>
                      <a:pt x="77" y="149"/>
                    </a:lnTo>
                    <a:close/>
                  </a:path>
                </a:pathLst>
              </a:custGeom>
              <a:solidFill>
                <a:srgbClr val="B2B2B2"/>
              </a:solidFill>
              <a:ln w="9525">
                <a:noFill/>
                <a:round/>
                <a:headEnd/>
                <a:tailEnd/>
              </a:ln>
            </p:spPr>
            <p:txBody>
              <a:bodyPr/>
              <a:lstStyle/>
              <a:p>
                <a:pPr eaLnBrk="0" hangingPunct="0"/>
                <a:endParaRPr lang="en-US"/>
              </a:p>
            </p:txBody>
          </p:sp>
          <p:sp>
            <p:nvSpPr>
              <p:cNvPr id="16410" name="Freeform 182"/>
              <p:cNvSpPr>
                <a:spLocks/>
              </p:cNvSpPr>
              <p:nvPr/>
            </p:nvSpPr>
            <p:spPr bwMode="auto">
              <a:xfrm>
                <a:off x="863" y="1881"/>
                <a:ext cx="381" cy="809"/>
              </a:xfrm>
              <a:custGeom>
                <a:avLst/>
                <a:gdLst>
                  <a:gd name="T0" fmla="*/ 249 w 762"/>
                  <a:gd name="T1" fmla="*/ 760 h 1619"/>
                  <a:gd name="T2" fmla="*/ 176 w 762"/>
                  <a:gd name="T3" fmla="*/ 786 h 1619"/>
                  <a:gd name="T4" fmla="*/ 31 w 762"/>
                  <a:gd name="T5" fmla="*/ 655 h 1619"/>
                  <a:gd name="T6" fmla="*/ 24 w 762"/>
                  <a:gd name="T7" fmla="*/ 677 h 1619"/>
                  <a:gd name="T8" fmla="*/ 181 w 762"/>
                  <a:gd name="T9" fmla="*/ 809 h 1619"/>
                  <a:gd name="T10" fmla="*/ 257 w 762"/>
                  <a:gd name="T11" fmla="*/ 769 h 1619"/>
                  <a:gd name="T12" fmla="*/ 361 w 762"/>
                  <a:gd name="T13" fmla="*/ 735 h 1619"/>
                  <a:gd name="T14" fmla="*/ 356 w 762"/>
                  <a:gd name="T15" fmla="*/ 677 h 1619"/>
                  <a:gd name="T16" fmla="*/ 335 w 762"/>
                  <a:gd name="T17" fmla="*/ 613 h 1619"/>
                  <a:gd name="T18" fmla="*/ 345 w 762"/>
                  <a:gd name="T19" fmla="*/ 562 h 1619"/>
                  <a:gd name="T20" fmla="*/ 322 w 762"/>
                  <a:gd name="T21" fmla="*/ 512 h 1619"/>
                  <a:gd name="T22" fmla="*/ 334 w 762"/>
                  <a:gd name="T23" fmla="*/ 453 h 1619"/>
                  <a:gd name="T24" fmla="*/ 342 w 762"/>
                  <a:gd name="T25" fmla="*/ 394 h 1619"/>
                  <a:gd name="T26" fmla="*/ 345 w 762"/>
                  <a:gd name="T27" fmla="*/ 321 h 1619"/>
                  <a:gd name="T28" fmla="*/ 330 w 762"/>
                  <a:gd name="T29" fmla="*/ 258 h 1619"/>
                  <a:gd name="T30" fmla="*/ 322 w 762"/>
                  <a:gd name="T31" fmla="*/ 209 h 1619"/>
                  <a:gd name="T32" fmla="*/ 341 w 762"/>
                  <a:gd name="T33" fmla="*/ 167 h 1619"/>
                  <a:gd name="T34" fmla="*/ 331 w 762"/>
                  <a:gd name="T35" fmla="*/ 96 h 1619"/>
                  <a:gd name="T36" fmla="*/ 378 w 762"/>
                  <a:gd name="T37" fmla="*/ 8 h 1619"/>
                  <a:gd name="T38" fmla="*/ 357 w 762"/>
                  <a:gd name="T39" fmla="*/ 27 h 1619"/>
                  <a:gd name="T40" fmla="*/ 309 w 762"/>
                  <a:gd name="T41" fmla="*/ 107 h 1619"/>
                  <a:gd name="T42" fmla="*/ 239 w 762"/>
                  <a:gd name="T43" fmla="*/ 172 h 1619"/>
                  <a:gd name="T44" fmla="*/ 311 w 762"/>
                  <a:gd name="T45" fmla="*/ 148 h 1619"/>
                  <a:gd name="T46" fmla="*/ 305 w 762"/>
                  <a:gd name="T47" fmla="*/ 195 h 1619"/>
                  <a:gd name="T48" fmla="*/ 271 w 762"/>
                  <a:gd name="T49" fmla="*/ 243 h 1619"/>
                  <a:gd name="T50" fmla="*/ 320 w 762"/>
                  <a:gd name="T51" fmla="*/ 232 h 1619"/>
                  <a:gd name="T52" fmla="*/ 308 w 762"/>
                  <a:gd name="T53" fmla="*/ 269 h 1619"/>
                  <a:gd name="T54" fmla="*/ 305 w 762"/>
                  <a:gd name="T55" fmla="*/ 310 h 1619"/>
                  <a:gd name="T56" fmla="*/ 232 w 762"/>
                  <a:gd name="T57" fmla="*/ 364 h 1619"/>
                  <a:gd name="T58" fmla="*/ 313 w 762"/>
                  <a:gd name="T59" fmla="*/ 327 h 1619"/>
                  <a:gd name="T60" fmla="*/ 342 w 762"/>
                  <a:gd name="T61" fmla="*/ 364 h 1619"/>
                  <a:gd name="T62" fmla="*/ 293 w 762"/>
                  <a:gd name="T63" fmla="*/ 398 h 1619"/>
                  <a:gd name="T64" fmla="*/ 202 w 762"/>
                  <a:gd name="T65" fmla="*/ 442 h 1619"/>
                  <a:gd name="T66" fmla="*/ 305 w 762"/>
                  <a:gd name="T67" fmla="*/ 424 h 1619"/>
                  <a:gd name="T68" fmla="*/ 326 w 762"/>
                  <a:gd name="T69" fmla="*/ 492 h 1619"/>
                  <a:gd name="T70" fmla="*/ 204 w 762"/>
                  <a:gd name="T71" fmla="*/ 525 h 1619"/>
                  <a:gd name="T72" fmla="*/ 271 w 762"/>
                  <a:gd name="T73" fmla="*/ 523 h 1619"/>
                  <a:gd name="T74" fmla="*/ 313 w 762"/>
                  <a:gd name="T75" fmla="*/ 543 h 1619"/>
                  <a:gd name="T76" fmla="*/ 311 w 762"/>
                  <a:gd name="T77" fmla="*/ 584 h 1619"/>
                  <a:gd name="T78" fmla="*/ 195 w 762"/>
                  <a:gd name="T79" fmla="*/ 607 h 1619"/>
                  <a:gd name="T80" fmla="*/ 252 w 762"/>
                  <a:gd name="T81" fmla="*/ 607 h 1619"/>
                  <a:gd name="T82" fmla="*/ 319 w 762"/>
                  <a:gd name="T83" fmla="*/ 596 h 1619"/>
                  <a:gd name="T84" fmla="*/ 261 w 762"/>
                  <a:gd name="T85" fmla="*/ 651 h 1619"/>
                  <a:gd name="T86" fmla="*/ 195 w 762"/>
                  <a:gd name="T87" fmla="*/ 683 h 1619"/>
                  <a:gd name="T88" fmla="*/ 279 w 762"/>
                  <a:gd name="T89" fmla="*/ 653 h 1619"/>
                  <a:gd name="T90" fmla="*/ 328 w 762"/>
                  <a:gd name="T91" fmla="*/ 642 h 1619"/>
                  <a:gd name="T92" fmla="*/ 326 w 762"/>
                  <a:gd name="T93" fmla="*/ 690 h 1619"/>
                  <a:gd name="T94" fmla="*/ 334 w 762"/>
                  <a:gd name="T95" fmla="*/ 731 h 1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62"/>
                  <a:gd name="T145" fmla="*/ 0 h 1619"/>
                  <a:gd name="T146" fmla="*/ 762 w 762"/>
                  <a:gd name="T147" fmla="*/ 1619 h 1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62" h="1619">
                    <a:moveTo>
                      <a:pt x="647" y="1465"/>
                    </a:moveTo>
                    <a:lnTo>
                      <a:pt x="615" y="1501"/>
                    </a:lnTo>
                    <a:lnTo>
                      <a:pt x="563" y="1514"/>
                    </a:lnTo>
                    <a:lnTo>
                      <a:pt x="498" y="1521"/>
                    </a:lnTo>
                    <a:lnTo>
                      <a:pt x="427" y="1536"/>
                    </a:lnTo>
                    <a:lnTo>
                      <a:pt x="380" y="1564"/>
                    </a:lnTo>
                    <a:lnTo>
                      <a:pt x="365" y="1579"/>
                    </a:lnTo>
                    <a:lnTo>
                      <a:pt x="351" y="1573"/>
                    </a:lnTo>
                    <a:lnTo>
                      <a:pt x="265" y="1508"/>
                    </a:lnTo>
                    <a:lnTo>
                      <a:pt x="155" y="1421"/>
                    </a:lnTo>
                    <a:lnTo>
                      <a:pt x="118" y="1366"/>
                    </a:lnTo>
                    <a:lnTo>
                      <a:pt x="62" y="1310"/>
                    </a:lnTo>
                    <a:lnTo>
                      <a:pt x="45" y="1266"/>
                    </a:lnTo>
                    <a:lnTo>
                      <a:pt x="0" y="1259"/>
                    </a:lnTo>
                    <a:lnTo>
                      <a:pt x="23" y="1307"/>
                    </a:lnTo>
                    <a:lnTo>
                      <a:pt x="47" y="1354"/>
                    </a:lnTo>
                    <a:lnTo>
                      <a:pt x="118" y="1406"/>
                    </a:lnTo>
                    <a:lnTo>
                      <a:pt x="167" y="1470"/>
                    </a:lnTo>
                    <a:lnTo>
                      <a:pt x="287" y="1545"/>
                    </a:lnTo>
                    <a:lnTo>
                      <a:pt x="361" y="1619"/>
                    </a:lnTo>
                    <a:lnTo>
                      <a:pt x="390" y="1612"/>
                    </a:lnTo>
                    <a:lnTo>
                      <a:pt x="420" y="1575"/>
                    </a:lnTo>
                    <a:lnTo>
                      <a:pt x="461" y="1553"/>
                    </a:lnTo>
                    <a:lnTo>
                      <a:pt x="513" y="1538"/>
                    </a:lnTo>
                    <a:lnTo>
                      <a:pt x="622" y="1529"/>
                    </a:lnTo>
                    <a:lnTo>
                      <a:pt x="655" y="1508"/>
                    </a:lnTo>
                    <a:lnTo>
                      <a:pt x="711" y="1495"/>
                    </a:lnTo>
                    <a:lnTo>
                      <a:pt x="721" y="1470"/>
                    </a:lnTo>
                    <a:lnTo>
                      <a:pt x="703" y="1440"/>
                    </a:lnTo>
                    <a:lnTo>
                      <a:pt x="684" y="1411"/>
                    </a:lnTo>
                    <a:lnTo>
                      <a:pt x="696" y="1374"/>
                    </a:lnTo>
                    <a:lnTo>
                      <a:pt x="711" y="1354"/>
                    </a:lnTo>
                    <a:lnTo>
                      <a:pt x="711" y="1322"/>
                    </a:lnTo>
                    <a:lnTo>
                      <a:pt x="696" y="1273"/>
                    </a:lnTo>
                    <a:lnTo>
                      <a:pt x="689" y="1249"/>
                    </a:lnTo>
                    <a:lnTo>
                      <a:pt x="669" y="1227"/>
                    </a:lnTo>
                    <a:lnTo>
                      <a:pt x="659" y="1201"/>
                    </a:lnTo>
                    <a:lnTo>
                      <a:pt x="669" y="1176"/>
                    </a:lnTo>
                    <a:lnTo>
                      <a:pt x="691" y="1156"/>
                    </a:lnTo>
                    <a:lnTo>
                      <a:pt x="689" y="1124"/>
                    </a:lnTo>
                    <a:lnTo>
                      <a:pt x="677" y="1102"/>
                    </a:lnTo>
                    <a:lnTo>
                      <a:pt x="652" y="1068"/>
                    </a:lnTo>
                    <a:lnTo>
                      <a:pt x="637" y="1050"/>
                    </a:lnTo>
                    <a:lnTo>
                      <a:pt x="644" y="1024"/>
                    </a:lnTo>
                    <a:lnTo>
                      <a:pt x="681" y="1002"/>
                    </a:lnTo>
                    <a:lnTo>
                      <a:pt x="696" y="972"/>
                    </a:lnTo>
                    <a:lnTo>
                      <a:pt x="691" y="948"/>
                    </a:lnTo>
                    <a:lnTo>
                      <a:pt x="667" y="907"/>
                    </a:lnTo>
                    <a:lnTo>
                      <a:pt x="640" y="855"/>
                    </a:lnTo>
                    <a:lnTo>
                      <a:pt x="630" y="818"/>
                    </a:lnTo>
                    <a:lnTo>
                      <a:pt x="644" y="803"/>
                    </a:lnTo>
                    <a:lnTo>
                      <a:pt x="684" y="789"/>
                    </a:lnTo>
                    <a:lnTo>
                      <a:pt x="706" y="774"/>
                    </a:lnTo>
                    <a:lnTo>
                      <a:pt x="711" y="728"/>
                    </a:lnTo>
                    <a:lnTo>
                      <a:pt x="684" y="676"/>
                    </a:lnTo>
                    <a:lnTo>
                      <a:pt x="689" y="642"/>
                    </a:lnTo>
                    <a:lnTo>
                      <a:pt x="699" y="610"/>
                    </a:lnTo>
                    <a:lnTo>
                      <a:pt x="674" y="573"/>
                    </a:lnTo>
                    <a:lnTo>
                      <a:pt x="652" y="539"/>
                    </a:lnTo>
                    <a:lnTo>
                      <a:pt x="659" y="517"/>
                    </a:lnTo>
                    <a:lnTo>
                      <a:pt x="674" y="495"/>
                    </a:lnTo>
                    <a:lnTo>
                      <a:pt x="674" y="458"/>
                    </a:lnTo>
                    <a:lnTo>
                      <a:pt x="659" y="436"/>
                    </a:lnTo>
                    <a:lnTo>
                      <a:pt x="644" y="419"/>
                    </a:lnTo>
                    <a:lnTo>
                      <a:pt x="647" y="391"/>
                    </a:lnTo>
                    <a:lnTo>
                      <a:pt x="674" y="378"/>
                    </a:lnTo>
                    <a:lnTo>
                      <a:pt x="689" y="363"/>
                    </a:lnTo>
                    <a:lnTo>
                      <a:pt x="681" y="334"/>
                    </a:lnTo>
                    <a:lnTo>
                      <a:pt x="652" y="297"/>
                    </a:lnTo>
                    <a:lnTo>
                      <a:pt x="640" y="264"/>
                    </a:lnTo>
                    <a:lnTo>
                      <a:pt x="637" y="227"/>
                    </a:lnTo>
                    <a:lnTo>
                      <a:pt x="662" y="192"/>
                    </a:lnTo>
                    <a:lnTo>
                      <a:pt x="714" y="134"/>
                    </a:lnTo>
                    <a:lnTo>
                      <a:pt x="740" y="91"/>
                    </a:lnTo>
                    <a:lnTo>
                      <a:pt x="762" y="54"/>
                    </a:lnTo>
                    <a:lnTo>
                      <a:pt x="755" y="17"/>
                    </a:lnTo>
                    <a:lnTo>
                      <a:pt x="736" y="0"/>
                    </a:lnTo>
                    <a:lnTo>
                      <a:pt x="721" y="3"/>
                    </a:lnTo>
                    <a:lnTo>
                      <a:pt x="696" y="32"/>
                    </a:lnTo>
                    <a:lnTo>
                      <a:pt x="714" y="54"/>
                    </a:lnTo>
                    <a:lnTo>
                      <a:pt x="711" y="91"/>
                    </a:lnTo>
                    <a:lnTo>
                      <a:pt x="677" y="155"/>
                    </a:lnTo>
                    <a:lnTo>
                      <a:pt x="632" y="192"/>
                    </a:lnTo>
                    <a:lnTo>
                      <a:pt x="618" y="214"/>
                    </a:lnTo>
                    <a:lnTo>
                      <a:pt x="609" y="242"/>
                    </a:lnTo>
                    <a:lnTo>
                      <a:pt x="603" y="260"/>
                    </a:lnTo>
                    <a:lnTo>
                      <a:pt x="537" y="311"/>
                    </a:lnTo>
                    <a:lnTo>
                      <a:pt x="479" y="345"/>
                    </a:lnTo>
                    <a:lnTo>
                      <a:pt x="470" y="369"/>
                    </a:lnTo>
                    <a:lnTo>
                      <a:pt x="491" y="375"/>
                    </a:lnTo>
                    <a:lnTo>
                      <a:pt x="578" y="311"/>
                    </a:lnTo>
                    <a:lnTo>
                      <a:pt x="622" y="297"/>
                    </a:lnTo>
                    <a:lnTo>
                      <a:pt x="644" y="338"/>
                    </a:lnTo>
                    <a:lnTo>
                      <a:pt x="652" y="356"/>
                    </a:lnTo>
                    <a:lnTo>
                      <a:pt x="630" y="375"/>
                    </a:lnTo>
                    <a:lnTo>
                      <a:pt x="610" y="390"/>
                    </a:lnTo>
                    <a:lnTo>
                      <a:pt x="609" y="415"/>
                    </a:lnTo>
                    <a:lnTo>
                      <a:pt x="615" y="441"/>
                    </a:lnTo>
                    <a:lnTo>
                      <a:pt x="596" y="462"/>
                    </a:lnTo>
                    <a:lnTo>
                      <a:pt x="542" y="487"/>
                    </a:lnTo>
                    <a:lnTo>
                      <a:pt x="461" y="521"/>
                    </a:lnTo>
                    <a:lnTo>
                      <a:pt x="491" y="532"/>
                    </a:lnTo>
                    <a:lnTo>
                      <a:pt x="573" y="499"/>
                    </a:lnTo>
                    <a:lnTo>
                      <a:pt x="640" y="465"/>
                    </a:lnTo>
                    <a:lnTo>
                      <a:pt x="652" y="473"/>
                    </a:lnTo>
                    <a:lnTo>
                      <a:pt x="644" y="495"/>
                    </a:lnTo>
                    <a:lnTo>
                      <a:pt x="622" y="517"/>
                    </a:lnTo>
                    <a:lnTo>
                      <a:pt x="615" y="539"/>
                    </a:lnTo>
                    <a:lnTo>
                      <a:pt x="625" y="568"/>
                    </a:lnTo>
                    <a:lnTo>
                      <a:pt x="652" y="591"/>
                    </a:lnTo>
                    <a:lnTo>
                      <a:pt x="652" y="610"/>
                    </a:lnTo>
                    <a:lnTo>
                      <a:pt x="609" y="620"/>
                    </a:lnTo>
                    <a:lnTo>
                      <a:pt x="572" y="669"/>
                    </a:lnTo>
                    <a:lnTo>
                      <a:pt x="526" y="698"/>
                    </a:lnTo>
                    <a:lnTo>
                      <a:pt x="468" y="713"/>
                    </a:lnTo>
                    <a:lnTo>
                      <a:pt x="464" y="728"/>
                    </a:lnTo>
                    <a:lnTo>
                      <a:pt x="500" y="722"/>
                    </a:lnTo>
                    <a:lnTo>
                      <a:pt x="578" y="698"/>
                    </a:lnTo>
                    <a:lnTo>
                      <a:pt x="609" y="676"/>
                    </a:lnTo>
                    <a:lnTo>
                      <a:pt x="625" y="654"/>
                    </a:lnTo>
                    <a:lnTo>
                      <a:pt x="652" y="650"/>
                    </a:lnTo>
                    <a:lnTo>
                      <a:pt x="652" y="676"/>
                    </a:lnTo>
                    <a:lnTo>
                      <a:pt x="669" y="700"/>
                    </a:lnTo>
                    <a:lnTo>
                      <a:pt x="684" y="728"/>
                    </a:lnTo>
                    <a:lnTo>
                      <a:pt x="674" y="750"/>
                    </a:lnTo>
                    <a:lnTo>
                      <a:pt x="640" y="765"/>
                    </a:lnTo>
                    <a:lnTo>
                      <a:pt x="609" y="774"/>
                    </a:lnTo>
                    <a:lnTo>
                      <a:pt x="585" y="796"/>
                    </a:lnTo>
                    <a:lnTo>
                      <a:pt x="485" y="826"/>
                    </a:lnTo>
                    <a:lnTo>
                      <a:pt x="412" y="852"/>
                    </a:lnTo>
                    <a:lnTo>
                      <a:pt x="383" y="867"/>
                    </a:lnTo>
                    <a:lnTo>
                      <a:pt x="405" y="885"/>
                    </a:lnTo>
                    <a:lnTo>
                      <a:pt x="449" y="874"/>
                    </a:lnTo>
                    <a:lnTo>
                      <a:pt x="537" y="840"/>
                    </a:lnTo>
                    <a:lnTo>
                      <a:pt x="596" y="823"/>
                    </a:lnTo>
                    <a:lnTo>
                      <a:pt x="610" y="848"/>
                    </a:lnTo>
                    <a:lnTo>
                      <a:pt x="625" y="892"/>
                    </a:lnTo>
                    <a:lnTo>
                      <a:pt x="652" y="929"/>
                    </a:lnTo>
                    <a:lnTo>
                      <a:pt x="655" y="957"/>
                    </a:lnTo>
                    <a:lnTo>
                      <a:pt x="652" y="985"/>
                    </a:lnTo>
                    <a:lnTo>
                      <a:pt x="622" y="994"/>
                    </a:lnTo>
                    <a:lnTo>
                      <a:pt x="572" y="1007"/>
                    </a:lnTo>
                    <a:lnTo>
                      <a:pt x="505" y="1037"/>
                    </a:lnTo>
                    <a:lnTo>
                      <a:pt x="409" y="1050"/>
                    </a:lnTo>
                    <a:lnTo>
                      <a:pt x="373" y="1068"/>
                    </a:lnTo>
                    <a:lnTo>
                      <a:pt x="398" y="1080"/>
                    </a:lnTo>
                    <a:lnTo>
                      <a:pt x="483" y="1068"/>
                    </a:lnTo>
                    <a:lnTo>
                      <a:pt x="542" y="1046"/>
                    </a:lnTo>
                    <a:lnTo>
                      <a:pt x="581" y="1031"/>
                    </a:lnTo>
                    <a:lnTo>
                      <a:pt x="615" y="1024"/>
                    </a:lnTo>
                    <a:lnTo>
                      <a:pt x="610" y="1050"/>
                    </a:lnTo>
                    <a:lnTo>
                      <a:pt x="625" y="1087"/>
                    </a:lnTo>
                    <a:lnTo>
                      <a:pt x="647" y="1109"/>
                    </a:lnTo>
                    <a:lnTo>
                      <a:pt x="652" y="1134"/>
                    </a:lnTo>
                    <a:lnTo>
                      <a:pt x="652" y="1156"/>
                    </a:lnTo>
                    <a:lnTo>
                      <a:pt x="622" y="1168"/>
                    </a:lnTo>
                    <a:lnTo>
                      <a:pt x="566" y="1171"/>
                    </a:lnTo>
                    <a:lnTo>
                      <a:pt x="526" y="1183"/>
                    </a:lnTo>
                    <a:lnTo>
                      <a:pt x="439" y="1213"/>
                    </a:lnTo>
                    <a:lnTo>
                      <a:pt x="390" y="1214"/>
                    </a:lnTo>
                    <a:lnTo>
                      <a:pt x="373" y="1236"/>
                    </a:lnTo>
                    <a:lnTo>
                      <a:pt x="395" y="1244"/>
                    </a:lnTo>
                    <a:lnTo>
                      <a:pt x="439" y="1235"/>
                    </a:lnTo>
                    <a:lnTo>
                      <a:pt x="505" y="1214"/>
                    </a:lnTo>
                    <a:lnTo>
                      <a:pt x="542" y="1201"/>
                    </a:lnTo>
                    <a:lnTo>
                      <a:pt x="588" y="1190"/>
                    </a:lnTo>
                    <a:lnTo>
                      <a:pt x="625" y="1192"/>
                    </a:lnTo>
                    <a:lnTo>
                      <a:pt x="637" y="1192"/>
                    </a:lnTo>
                    <a:lnTo>
                      <a:pt x="637" y="1227"/>
                    </a:lnTo>
                    <a:lnTo>
                      <a:pt x="647" y="1244"/>
                    </a:lnTo>
                    <a:lnTo>
                      <a:pt x="581" y="1259"/>
                    </a:lnTo>
                    <a:lnTo>
                      <a:pt x="522" y="1303"/>
                    </a:lnTo>
                    <a:lnTo>
                      <a:pt x="457" y="1325"/>
                    </a:lnTo>
                    <a:lnTo>
                      <a:pt x="412" y="1332"/>
                    </a:lnTo>
                    <a:lnTo>
                      <a:pt x="375" y="1352"/>
                    </a:lnTo>
                    <a:lnTo>
                      <a:pt x="390" y="1366"/>
                    </a:lnTo>
                    <a:lnTo>
                      <a:pt x="427" y="1354"/>
                    </a:lnTo>
                    <a:lnTo>
                      <a:pt x="468" y="1340"/>
                    </a:lnTo>
                    <a:lnTo>
                      <a:pt x="516" y="1332"/>
                    </a:lnTo>
                    <a:lnTo>
                      <a:pt x="557" y="1307"/>
                    </a:lnTo>
                    <a:lnTo>
                      <a:pt x="578" y="1285"/>
                    </a:lnTo>
                    <a:lnTo>
                      <a:pt x="609" y="1281"/>
                    </a:lnTo>
                    <a:lnTo>
                      <a:pt x="644" y="1281"/>
                    </a:lnTo>
                    <a:lnTo>
                      <a:pt x="655" y="1285"/>
                    </a:lnTo>
                    <a:lnTo>
                      <a:pt x="667" y="1310"/>
                    </a:lnTo>
                    <a:lnTo>
                      <a:pt x="674" y="1340"/>
                    </a:lnTo>
                    <a:lnTo>
                      <a:pt x="667" y="1366"/>
                    </a:lnTo>
                    <a:lnTo>
                      <a:pt x="652" y="1381"/>
                    </a:lnTo>
                    <a:lnTo>
                      <a:pt x="640" y="1418"/>
                    </a:lnTo>
                    <a:lnTo>
                      <a:pt x="652" y="1433"/>
                    </a:lnTo>
                    <a:lnTo>
                      <a:pt x="667" y="1448"/>
                    </a:lnTo>
                    <a:lnTo>
                      <a:pt x="667" y="1462"/>
                    </a:lnTo>
                    <a:lnTo>
                      <a:pt x="647" y="1465"/>
                    </a:lnTo>
                    <a:close/>
                  </a:path>
                </a:pathLst>
              </a:custGeom>
              <a:solidFill>
                <a:srgbClr val="000000"/>
              </a:solidFill>
              <a:ln w="9525">
                <a:noFill/>
                <a:round/>
                <a:headEnd/>
                <a:tailEnd/>
              </a:ln>
            </p:spPr>
            <p:txBody>
              <a:bodyPr/>
              <a:lstStyle/>
              <a:p>
                <a:pPr eaLnBrk="0" hangingPunct="0"/>
                <a:endParaRPr lang="en-US"/>
              </a:p>
            </p:txBody>
          </p:sp>
          <p:sp>
            <p:nvSpPr>
              <p:cNvPr id="16411" name="Freeform 183"/>
              <p:cNvSpPr>
                <a:spLocks/>
              </p:cNvSpPr>
              <p:nvPr/>
            </p:nvSpPr>
            <p:spPr bwMode="auto">
              <a:xfrm>
                <a:off x="1065" y="2575"/>
                <a:ext cx="110" cy="36"/>
              </a:xfrm>
              <a:custGeom>
                <a:avLst/>
                <a:gdLst>
                  <a:gd name="T0" fmla="*/ 0 w 220"/>
                  <a:gd name="T1" fmla="*/ 29 h 73"/>
                  <a:gd name="T2" fmla="*/ 44 w 220"/>
                  <a:gd name="T3" fmla="*/ 28 h 73"/>
                  <a:gd name="T4" fmla="*/ 60 w 220"/>
                  <a:gd name="T5" fmla="*/ 18 h 73"/>
                  <a:gd name="T6" fmla="*/ 75 w 220"/>
                  <a:gd name="T7" fmla="*/ 7 h 73"/>
                  <a:gd name="T8" fmla="*/ 103 w 220"/>
                  <a:gd name="T9" fmla="*/ 0 h 73"/>
                  <a:gd name="T10" fmla="*/ 110 w 220"/>
                  <a:gd name="T11" fmla="*/ 7 h 73"/>
                  <a:gd name="T12" fmla="*/ 99 w 220"/>
                  <a:gd name="T13" fmla="*/ 11 h 73"/>
                  <a:gd name="T14" fmla="*/ 79 w 220"/>
                  <a:gd name="T15" fmla="*/ 21 h 73"/>
                  <a:gd name="T16" fmla="*/ 69 w 220"/>
                  <a:gd name="T17" fmla="*/ 28 h 73"/>
                  <a:gd name="T18" fmla="*/ 51 w 220"/>
                  <a:gd name="T19" fmla="*/ 33 h 73"/>
                  <a:gd name="T20" fmla="*/ 24 w 220"/>
                  <a:gd name="T21" fmla="*/ 35 h 73"/>
                  <a:gd name="T22" fmla="*/ 2 w 220"/>
                  <a:gd name="T23" fmla="*/ 36 h 73"/>
                  <a:gd name="T24" fmla="*/ 0 w 220"/>
                  <a:gd name="T25" fmla="*/ 29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
                  <a:gd name="T40" fmla="*/ 0 h 73"/>
                  <a:gd name="T41" fmla="*/ 220 w 220"/>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 h="73">
                    <a:moveTo>
                      <a:pt x="0" y="59"/>
                    </a:moveTo>
                    <a:lnTo>
                      <a:pt x="87" y="56"/>
                    </a:lnTo>
                    <a:lnTo>
                      <a:pt x="121" y="37"/>
                    </a:lnTo>
                    <a:lnTo>
                      <a:pt x="150" y="15"/>
                    </a:lnTo>
                    <a:lnTo>
                      <a:pt x="205" y="0"/>
                    </a:lnTo>
                    <a:lnTo>
                      <a:pt x="220" y="15"/>
                    </a:lnTo>
                    <a:lnTo>
                      <a:pt x="197" y="22"/>
                    </a:lnTo>
                    <a:lnTo>
                      <a:pt x="158" y="43"/>
                    </a:lnTo>
                    <a:lnTo>
                      <a:pt x="138" y="56"/>
                    </a:lnTo>
                    <a:lnTo>
                      <a:pt x="102" y="66"/>
                    </a:lnTo>
                    <a:lnTo>
                      <a:pt x="48" y="71"/>
                    </a:lnTo>
                    <a:lnTo>
                      <a:pt x="4" y="73"/>
                    </a:lnTo>
                    <a:lnTo>
                      <a:pt x="0" y="59"/>
                    </a:lnTo>
                    <a:close/>
                  </a:path>
                </a:pathLst>
              </a:custGeom>
              <a:solidFill>
                <a:srgbClr val="000000"/>
              </a:solidFill>
              <a:ln w="9525">
                <a:noFill/>
                <a:round/>
                <a:headEnd/>
                <a:tailEnd/>
              </a:ln>
            </p:spPr>
            <p:txBody>
              <a:bodyPr/>
              <a:lstStyle/>
              <a:p>
                <a:pPr eaLnBrk="0" hangingPunct="0"/>
                <a:endParaRPr lang="en-US"/>
              </a:p>
            </p:txBody>
          </p:sp>
          <p:sp>
            <p:nvSpPr>
              <p:cNvPr id="16412" name="Freeform 184"/>
              <p:cNvSpPr>
                <a:spLocks/>
              </p:cNvSpPr>
              <p:nvPr/>
            </p:nvSpPr>
            <p:spPr bwMode="auto">
              <a:xfrm>
                <a:off x="897" y="1784"/>
                <a:ext cx="319" cy="174"/>
              </a:xfrm>
              <a:custGeom>
                <a:avLst/>
                <a:gdLst>
                  <a:gd name="T0" fmla="*/ 9 w 640"/>
                  <a:gd name="T1" fmla="*/ 20 h 347"/>
                  <a:gd name="T2" fmla="*/ 48 w 640"/>
                  <a:gd name="T3" fmla="*/ 22 h 347"/>
                  <a:gd name="T4" fmla="*/ 88 w 640"/>
                  <a:gd name="T5" fmla="*/ 23 h 347"/>
                  <a:gd name="T6" fmla="*/ 114 w 640"/>
                  <a:gd name="T7" fmla="*/ 23 h 347"/>
                  <a:gd name="T8" fmla="*/ 134 w 640"/>
                  <a:gd name="T9" fmla="*/ 18 h 347"/>
                  <a:gd name="T10" fmla="*/ 167 w 640"/>
                  <a:gd name="T11" fmla="*/ 9 h 347"/>
                  <a:gd name="T12" fmla="*/ 183 w 640"/>
                  <a:gd name="T13" fmla="*/ 0 h 347"/>
                  <a:gd name="T14" fmla="*/ 205 w 640"/>
                  <a:gd name="T15" fmla="*/ 12 h 347"/>
                  <a:gd name="T16" fmla="*/ 241 w 640"/>
                  <a:gd name="T17" fmla="*/ 37 h 347"/>
                  <a:gd name="T18" fmla="*/ 267 w 640"/>
                  <a:gd name="T19" fmla="*/ 55 h 347"/>
                  <a:gd name="T20" fmla="*/ 299 w 640"/>
                  <a:gd name="T21" fmla="*/ 78 h 347"/>
                  <a:gd name="T22" fmla="*/ 319 w 640"/>
                  <a:gd name="T23" fmla="*/ 96 h 347"/>
                  <a:gd name="T24" fmla="*/ 301 w 640"/>
                  <a:gd name="T25" fmla="*/ 111 h 347"/>
                  <a:gd name="T26" fmla="*/ 282 w 640"/>
                  <a:gd name="T27" fmla="*/ 129 h 347"/>
                  <a:gd name="T28" fmla="*/ 253 w 640"/>
                  <a:gd name="T29" fmla="*/ 141 h 347"/>
                  <a:gd name="T30" fmla="*/ 222 w 640"/>
                  <a:gd name="T31" fmla="*/ 154 h 347"/>
                  <a:gd name="T32" fmla="*/ 194 w 640"/>
                  <a:gd name="T33" fmla="*/ 165 h 347"/>
                  <a:gd name="T34" fmla="*/ 168 w 640"/>
                  <a:gd name="T35" fmla="*/ 169 h 347"/>
                  <a:gd name="T36" fmla="*/ 142 w 640"/>
                  <a:gd name="T37" fmla="*/ 174 h 347"/>
                  <a:gd name="T38" fmla="*/ 108 w 640"/>
                  <a:gd name="T39" fmla="*/ 150 h 347"/>
                  <a:gd name="T40" fmla="*/ 83 w 640"/>
                  <a:gd name="T41" fmla="*/ 130 h 347"/>
                  <a:gd name="T42" fmla="*/ 54 w 640"/>
                  <a:gd name="T43" fmla="*/ 104 h 347"/>
                  <a:gd name="T44" fmla="*/ 29 w 640"/>
                  <a:gd name="T45" fmla="*/ 78 h 347"/>
                  <a:gd name="T46" fmla="*/ 11 w 640"/>
                  <a:gd name="T47" fmla="*/ 60 h 347"/>
                  <a:gd name="T48" fmla="*/ 0 w 640"/>
                  <a:gd name="T49" fmla="*/ 34 h 347"/>
                  <a:gd name="T50" fmla="*/ 9 w 640"/>
                  <a:gd name="T51" fmla="*/ 20 h 3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40"/>
                  <a:gd name="T79" fmla="*/ 0 h 347"/>
                  <a:gd name="T80" fmla="*/ 640 w 640"/>
                  <a:gd name="T81" fmla="*/ 347 h 34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40" h="347">
                    <a:moveTo>
                      <a:pt x="19" y="39"/>
                    </a:moveTo>
                    <a:lnTo>
                      <a:pt x="96" y="43"/>
                    </a:lnTo>
                    <a:lnTo>
                      <a:pt x="176" y="46"/>
                    </a:lnTo>
                    <a:lnTo>
                      <a:pt x="228" y="46"/>
                    </a:lnTo>
                    <a:lnTo>
                      <a:pt x="269" y="36"/>
                    </a:lnTo>
                    <a:lnTo>
                      <a:pt x="336" y="17"/>
                    </a:lnTo>
                    <a:lnTo>
                      <a:pt x="368" y="0"/>
                    </a:lnTo>
                    <a:lnTo>
                      <a:pt x="412" y="24"/>
                    </a:lnTo>
                    <a:lnTo>
                      <a:pt x="483" y="73"/>
                    </a:lnTo>
                    <a:lnTo>
                      <a:pt x="535" y="109"/>
                    </a:lnTo>
                    <a:lnTo>
                      <a:pt x="600" y="155"/>
                    </a:lnTo>
                    <a:lnTo>
                      <a:pt x="640" y="191"/>
                    </a:lnTo>
                    <a:lnTo>
                      <a:pt x="603" y="222"/>
                    </a:lnTo>
                    <a:lnTo>
                      <a:pt x="566" y="257"/>
                    </a:lnTo>
                    <a:lnTo>
                      <a:pt x="507" y="281"/>
                    </a:lnTo>
                    <a:lnTo>
                      <a:pt x="446" y="307"/>
                    </a:lnTo>
                    <a:lnTo>
                      <a:pt x="390" y="329"/>
                    </a:lnTo>
                    <a:lnTo>
                      <a:pt x="338" y="337"/>
                    </a:lnTo>
                    <a:lnTo>
                      <a:pt x="284" y="347"/>
                    </a:lnTo>
                    <a:lnTo>
                      <a:pt x="217" y="300"/>
                    </a:lnTo>
                    <a:lnTo>
                      <a:pt x="167" y="259"/>
                    </a:lnTo>
                    <a:lnTo>
                      <a:pt x="108" y="207"/>
                    </a:lnTo>
                    <a:lnTo>
                      <a:pt x="59" y="155"/>
                    </a:lnTo>
                    <a:lnTo>
                      <a:pt x="22" y="120"/>
                    </a:lnTo>
                    <a:lnTo>
                      <a:pt x="0" y="68"/>
                    </a:lnTo>
                    <a:lnTo>
                      <a:pt x="19" y="39"/>
                    </a:lnTo>
                    <a:close/>
                  </a:path>
                </a:pathLst>
              </a:custGeom>
              <a:solidFill>
                <a:srgbClr val="F8F8F8"/>
              </a:solidFill>
              <a:ln w="9525">
                <a:noFill/>
                <a:round/>
                <a:headEnd/>
                <a:tailEnd/>
              </a:ln>
            </p:spPr>
            <p:txBody>
              <a:bodyPr/>
              <a:lstStyle/>
              <a:p>
                <a:pPr eaLnBrk="0" hangingPunct="0"/>
                <a:endParaRPr lang="en-US"/>
              </a:p>
            </p:txBody>
          </p:sp>
          <p:sp>
            <p:nvSpPr>
              <p:cNvPr id="16413" name="Freeform 185"/>
              <p:cNvSpPr>
                <a:spLocks/>
              </p:cNvSpPr>
              <p:nvPr/>
            </p:nvSpPr>
            <p:spPr bwMode="auto">
              <a:xfrm>
                <a:off x="888" y="1779"/>
                <a:ext cx="346" cy="202"/>
              </a:xfrm>
              <a:custGeom>
                <a:avLst/>
                <a:gdLst>
                  <a:gd name="T0" fmla="*/ 170 w 692"/>
                  <a:gd name="T1" fmla="*/ 173 h 404"/>
                  <a:gd name="T2" fmla="*/ 224 w 692"/>
                  <a:gd name="T3" fmla="*/ 158 h 404"/>
                  <a:gd name="T4" fmla="*/ 269 w 692"/>
                  <a:gd name="T5" fmla="*/ 139 h 404"/>
                  <a:gd name="T6" fmla="*/ 301 w 692"/>
                  <a:gd name="T7" fmla="*/ 116 h 404"/>
                  <a:gd name="T8" fmla="*/ 313 w 692"/>
                  <a:gd name="T9" fmla="*/ 103 h 404"/>
                  <a:gd name="T10" fmla="*/ 267 w 692"/>
                  <a:gd name="T11" fmla="*/ 61 h 404"/>
                  <a:gd name="T12" fmla="*/ 230 w 692"/>
                  <a:gd name="T13" fmla="*/ 39 h 404"/>
                  <a:gd name="T14" fmla="*/ 194 w 692"/>
                  <a:gd name="T15" fmla="*/ 17 h 404"/>
                  <a:gd name="T16" fmla="*/ 188 w 692"/>
                  <a:gd name="T17" fmla="*/ 17 h 404"/>
                  <a:gd name="T18" fmla="*/ 166 w 692"/>
                  <a:gd name="T19" fmla="*/ 25 h 404"/>
                  <a:gd name="T20" fmla="*/ 136 w 692"/>
                  <a:gd name="T21" fmla="*/ 33 h 404"/>
                  <a:gd name="T22" fmla="*/ 83 w 692"/>
                  <a:gd name="T23" fmla="*/ 37 h 404"/>
                  <a:gd name="T24" fmla="*/ 32 w 692"/>
                  <a:gd name="T25" fmla="*/ 36 h 404"/>
                  <a:gd name="T26" fmla="*/ 19 w 692"/>
                  <a:gd name="T27" fmla="*/ 37 h 404"/>
                  <a:gd name="T28" fmla="*/ 19 w 692"/>
                  <a:gd name="T29" fmla="*/ 47 h 404"/>
                  <a:gd name="T30" fmla="*/ 29 w 692"/>
                  <a:gd name="T31" fmla="*/ 61 h 404"/>
                  <a:gd name="T32" fmla="*/ 50 w 692"/>
                  <a:gd name="T33" fmla="*/ 88 h 404"/>
                  <a:gd name="T34" fmla="*/ 77 w 692"/>
                  <a:gd name="T35" fmla="*/ 110 h 404"/>
                  <a:gd name="T36" fmla="*/ 110 w 692"/>
                  <a:gd name="T37" fmla="*/ 142 h 404"/>
                  <a:gd name="T38" fmla="*/ 142 w 692"/>
                  <a:gd name="T39" fmla="*/ 165 h 404"/>
                  <a:gd name="T40" fmla="*/ 162 w 692"/>
                  <a:gd name="T41" fmla="*/ 179 h 404"/>
                  <a:gd name="T42" fmla="*/ 168 w 692"/>
                  <a:gd name="T43" fmla="*/ 194 h 404"/>
                  <a:gd name="T44" fmla="*/ 161 w 692"/>
                  <a:gd name="T45" fmla="*/ 202 h 404"/>
                  <a:gd name="T46" fmla="*/ 150 w 692"/>
                  <a:gd name="T47" fmla="*/ 198 h 404"/>
                  <a:gd name="T48" fmla="*/ 117 w 692"/>
                  <a:gd name="T49" fmla="*/ 168 h 404"/>
                  <a:gd name="T50" fmla="*/ 77 w 692"/>
                  <a:gd name="T51" fmla="*/ 135 h 404"/>
                  <a:gd name="T52" fmla="*/ 47 w 692"/>
                  <a:gd name="T53" fmla="*/ 110 h 404"/>
                  <a:gd name="T54" fmla="*/ 28 w 692"/>
                  <a:gd name="T55" fmla="*/ 88 h 404"/>
                  <a:gd name="T56" fmla="*/ 11 w 692"/>
                  <a:gd name="T57" fmla="*/ 65 h 404"/>
                  <a:gd name="T58" fmla="*/ 3 w 692"/>
                  <a:gd name="T59" fmla="*/ 50 h 404"/>
                  <a:gd name="T60" fmla="*/ 0 w 692"/>
                  <a:gd name="T61" fmla="*/ 33 h 404"/>
                  <a:gd name="T62" fmla="*/ 5 w 692"/>
                  <a:gd name="T63" fmla="*/ 22 h 404"/>
                  <a:gd name="T64" fmla="*/ 17 w 692"/>
                  <a:gd name="T65" fmla="*/ 17 h 404"/>
                  <a:gd name="T66" fmla="*/ 39 w 692"/>
                  <a:gd name="T67" fmla="*/ 19 h 404"/>
                  <a:gd name="T68" fmla="*/ 81 w 692"/>
                  <a:gd name="T69" fmla="*/ 25 h 404"/>
                  <a:gd name="T70" fmla="*/ 116 w 692"/>
                  <a:gd name="T71" fmla="*/ 25 h 404"/>
                  <a:gd name="T72" fmla="*/ 142 w 692"/>
                  <a:gd name="T73" fmla="*/ 17 h 404"/>
                  <a:gd name="T74" fmla="*/ 172 w 692"/>
                  <a:gd name="T75" fmla="*/ 11 h 404"/>
                  <a:gd name="T76" fmla="*/ 183 w 692"/>
                  <a:gd name="T77" fmla="*/ 0 h 404"/>
                  <a:gd name="T78" fmla="*/ 197 w 692"/>
                  <a:gd name="T79" fmla="*/ 0 h 404"/>
                  <a:gd name="T80" fmla="*/ 228 w 692"/>
                  <a:gd name="T81" fmla="*/ 19 h 404"/>
                  <a:gd name="T82" fmla="*/ 261 w 692"/>
                  <a:gd name="T83" fmla="*/ 44 h 404"/>
                  <a:gd name="T84" fmla="*/ 297 w 692"/>
                  <a:gd name="T85" fmla="*/ 66 h 404"/>
                  <a:gd name="T86" fmla="*/ 317 w 692"/>
                  <a:gd name="T87" fmla="*/ 81 h 404"/>
                  <a:gd name="T88" fmla="*/ 337 w 692"/>
                  <a:gd name="T89" fmla="*/ 94 h 404"/>
                  <a:gd name="T90" fmla="*/ 346 w 692"/>
                  <a:gd name="T91" fmla="*/ 99 h 404"/>
                  <a:gd name="T92" fmla="*/ 341 w 692"/>
                  <a:gd name="T93" fmla="*/ 109 h 404"/>
                  <a:gd name="T94" fmla="*/ 326 w 692"/>
                  <a:gd name="T95" fmla="*/ 117 h 404"/>
                  <a:gd name="T96" fmla="*/ 309 w 692"/>
                  <a:gd name="T97" fmla="*/ 133 h 404"/>
                  <a:gd name="T98" fmla="*/ 293 w 692"/>
                  <a:gd name="T99" fmla="*/ 139 h 404"/>
                  <a:gd name="T100" fmla="*/ 264 w 692"/>
                  <a:gd name="T101" fmla="*/ 151 h 404"/>
                  <a:gd name="T102" fmla="*/ 242 w 692"/>
                  <a:gd name="T103" fmla="*/ 161 h 404"/>
                  <a:gd name="T104" fmla="*/ 219 w 692"/>
                  <a:gd name="T105" fmla="*/ 175 h 404"/>
                  <a:gd name="T106" fmla="*/ 194 w 692"/>
                  <a:gd name="T107" fmla="*/ 179 h 404"/>
                  <a:gd name="T108" fmla="*/ 175 w 692"/>
                  <a:gd name="T109" fmla="*/ 181 h 404"/>
                  <a:gd name="T110" fmla="*/ 170 w 692"/>
                  <a:gd name="T111" fmla="*/ 173 h 40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92"/>
                  <a:gd name="T169" fmla="*/ 0 h 404"/>
                  <a:gd name="T170" fmla="*/ 692 w 692"/>
                  <a:gd name="T171" fmla="*/ 404 h 40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92" h="404">
                    <a:moveTo>
                      <a:pt x="339" y="346"/>
                    </a:moveTo>
                    <a:lnTo>
                      <a:pt x="448" y="315"/>
                    </a:lnTo>
                    <a:lnTo>
                      <a:pt x="537" y="277"/>
                    </a:lnTo>
                    <a:lnTo>
                      <a:pt x="601" y="232"/>
                    </a:lnTo>
                    <a:lnTo>
                      <a:pt x="626" y="206"/>
                    </a:lnTo>
                    <a:lnTo>
                      <a:pt x="534" y="123"/>
                    </a:lnTo>
                    <a:lnTo>
                      <a:pt x="460" y="78"/>
                    </a:lnTo>
                    <a:lnTo>
                      <a:pt x="389" y="34"/>
                    </a:lnTo>
                    <a:lnTo>
                      <a:pt x="376" y="34"/>
                    </a:lnTo>
                    <a:lnTo>
                      <a:pt x="331" y="49"/>
                    </a:lnTo>
                    <a:lnTo>
                      <a:pt x="272" y="65"/>
                    </a:lnTo>
                    <a:lnTo>
                      <a:pt x="166" y="73"/>
                    </a:lnTo>
                    <a:lnTo>
                      <a:pt x="64" y="71"/>
                    </a:lnTo>
                    <a:lnTo>
                      <a:pt x="37" y="73"/>
                    </a:lnTo>
                    <a:lnTo>
                      <a:pt x="37" y="93"/>
                    </a:lnTo>
                    <a:lnTo>
                      <a:pt x="58" y="123"/>
                    </a:lnTo>
                    <a:lnTo>
                      <a:pt x="101" y="176"/>
                    </a:lnTo>
                    <a:lnTo>
                      <a:pt x="154" y="220"/>
                    </a:lnTo>
                    <a:lnTo>
                      <a:pt x="220" y="284"/>
                    </a:lnTo>
                    <a:lnTo>
                      <a:pt x="284" y="330"/>
                    </a:lnTo>
                    <a:lnTo>
                      <a:pt x="324" y="358"/>
                    </a:lnTo>
                    <a:lnTo>
                      <a:pt x="336" y="387"/>
                    </a:lnTo>
                    <a:lnTo>
                      <a:pt x="321" y="404"/>
                    </a:lnTo>
                    <a:lnTo>
                      <a:pt x="299" y="395"/>
                    </a:lnTo>
                    <a:lnTo>
                      <a:pt x="235" y="336"/>
                    </a:lnTo>
                    <a:lnTo>
                      <a:pt x="154" y="269"/>
                    </a:lnTo>
                    <a:lnTo>
                      <a:pt x="95" y="220"/>
                    </a:lnTo>
                    <a:lnTo>
                      <a:pt x="56" y="176"/>
                    </a:lnTo>
                    <a:lnTo>
                      <a:pt x="21" y="130"/>
                    </a:lnTo>
                    <a:lnTo>
                      <a:pt x="6" y="99"/>
                    </a:lnTo>
                    <a:lnTo>
                      <a:pt x="0" y="65"/>
                    </a:lnTo>
                    <a:lnTo>
                      <a:pt x="9" y="43"/>
                    </a:lnTo>
                    <a:lnTo>
                      <a:pt x="34" y="34"/>
                    </a:lnTo>
                    <a:lnTo>
                      <a:pt x="78" y="37"/>
                    </a:lnTo>
                    <a:lnTo>
                      <a:pt x="161" y="49"/>
                    </a:lnTo>
                    <a:lnTo>
                      <a:pt x="232" y="49"/>
                    </a:lnTo>
                    <a:lnTo>
                      <a:pt x="284" y="34"/>
                    </a:lnTo>
                    <a:lnTo>
                      <a:pt x="343" y="22"/>
                    </a:lnTo>
                    <a:lnTo>
                      <a:pt x="367" y="0"/>
                    </a:lnTo>
                    <a:lnTo>
                      <a:pt x="395" y="0"/>
                    </a:lnTo>
                    <a:lnTo>
                      <a:pt x="456" y="37"/>
                    </a:lnTo>
                    <a:lnTo>
                      <a:pt x="522" y="87"/>
                    </a:lnTo>
                    <a:lnTo>
                      <a:pt x="593" y="132"/>
                    </a:lnTo>
                    <a:lnTo>
                      <a:pt x="633" y="161"/>
                    </a:lnTo>
                    <a:lnTo>
                      <a:pt x="674" y="188"/>
                    </a:lnTo>
                    <a:lnTo>
                      <a:pt x="692" y="198"/>
                    </a:lnTo>
                    <a:lnTo>
                      <a:pt x="682" y="218"/>
                    </a:lnTo>
                    <a:lnTo>
                      <a:pt x="652" y="235"/>
                    </a:lnTo>
                    <a:lnTo>
                      <a:pt x="618" y="265"/>
                    </a:lnTo>
                    <a:lnTo>
                      <a:pt x="586" y="277"/>
                    </a:lnTo>
                    <a:lnTo>
                      <a:pt x="527" y="302"/>
                    </a:lnTo>
                    <a:lnTo>
                      <a:pt x="485" y="321"/>
                    </a:lnTo>
                    <a:lnTo>
                      <a:pt x="439" y="350"/>
                    </a:lnTo>
                    <a:lnTo>
                      <a:pt x="389" y="358"/>
                    </a:lnTo>
                    <a:lnTo>
                      <a:pt x="351" y="361"/>
                    </a:lnTo>
                    <a:lnTo>
                      <a:pt x="339" y="346"/>
                    </a:lnTo>
                    <a:close/>
                  </a:path>
                </a:pathLst>
              </a:custGeom>
              <a:solidFill>
                <a:srgbClr val="000000"/>
              </a:solidFill>
              <a:ln w="9525">
                <a:noFill/>
                <a:round/>
                <a:headEnd/>
                <a:tailEnd/>
              </a:ln>
            </p:spPr>
            <p:txBody>
              <a:bodyPr/>
              <a:lstStyle/>
              <a:p>
                <a:pPr eaLnBrk="0" hangingPunct="0"/>
                <a:endParaRPr lang="en-US"/>
              </a:p>
            </p:txBody>
          </p:sp>
          <p:sp>
            <p:nvSpPr>
              <p:cNvPr id="16414" name="Freeform 186"/>
              <p:cNvSpPr>
                <a:spLocks/>
              </p:cNvSpPr>
              <p:nvPr/>
            </p:nvSpPr>
            <p:spPr bwMode="auto">
              <a:xfrm>
                <a:off x="1084" y="1932"/>
                <a:ext cx="109" cy="70"/>
              </a:xfrm>
              <a:custGeom>
                <a:avLst/>
                <a:gdLst>
                  <a:gd name="T0" fmla="*/ 92 w 218"/>
                  <a:gd name="T1" fmla="*/ 8 h 139"/>
                  <a:gd name="T2" fmla="*/ 69 w 218"/>
                  <a:gd name="T3" fmla="*/ 27 h 139"/>
                  <a:gd name="T4" fmla="*/ 48 w 218"/>
                  <a:gd name="T5" fmla="*/ 44 h 139"/>
                  <a:gd name="T6" fmla="*/ 17 w 218"/>
                  <a:gd name="T7" fmla="*/ 55 h 139"/>
                  <a:gd name="T8" fmla="*/ 0 w 218"/>
                  <a:gd name="T9" fmla="*/ 60 h 139"/>
                  <a:gd name="T10" fmla="*/ 14 w 218"/>
                  <a:gd name="T11" fmla="*/ 70 h 139"/>
                  <a:gd name="T12" fmla="*/ 36 w 218"/>
                  <a:gd name="T13" fmla="*/ 66 h 139"/>
                  <a:gd name="T14" fmla="*/ 70 w 218"/>
                  <a:gd name="T15" fmla="*/ 44 h 139"/>
                  <a:gd name="T16" fmla="*/ 109 w 218"/>
                  <a:gd name="T17" fmla="*/ 0 h 139"/>
                  <a:gd name="T18" fmla="*/ 92 w 218"/>
                  <a:gd name="T19" fmla="*/ 8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8"/>
                  <a:gd name="T31" fmla="*/ 0 h 139"/>
                  <a:gd name="T32" fmla="*/ 218 w 218"/>
                  <a:gd name="T33" fmla="*/ 139 h 1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8" h="139">
                    <a:moveTo>
                      <a:pt x="184" y="16"/>
                    </a:moveTo>
                    <a:lnTo>
                      <a:pt x="138" y="53"/>
                    </a:lnTo>
                    <a:lnTo>
                      <a:pt x="95" y="87"/>
                    </a:lnTo>
                    <a:lnTo>
                      <a:pt x="34" y="109"/>
                    </a:lnTo>
                    <a:lnTo>
                      <a:pt x="0" y="120"/>
                    </a:lnTo>
                    <a:lnTo>
                      <a:pt x="27" y="139"/>
                    </a:lnTo>
                    <a:lnTo>
                      <a:pt x="71" y="132"/>
                    </a:lnTo>
                    <a:lnTo>
                      <a:pt x="139" y="87"/>
                    </a:lnTo>
                    <a:lnTo>
                      <a:pt x="218" y="0"/>
                    </a:lnTo>
                    <a:lnTo>
                      <a:pt x="184" y="16"/>
                    </a:lnTo>
                    <a:close/>
                  </a:path>
                </a:pathLst>
              </a:custGeom>
              <a:solidFill>
                <a:srgbClr val="000000"/>
              </a:solidFill>
              <a:ln w="9525">
                <a:noFill/>
                <a:round/>
                <a:headEnd/>
                <a:tailEnd/>
              </a:ln>
            </p:spPr>
            <p:txBody>
              <a:bodyPr/>
              <a:lstStyle/>
              <a:p>
                <a:pPr eaLnBrk="0" hangingPunct="0"/>
                <a:endParaRPr lang="en-US"/>
              </a:p>
            </p:txBody>
          </p:sp>
        </p:grpSp>
      </p:grpSp>
    </p:spTree>
    <p:extLst>
      <p:ext uri="{BB962C8B-B14F-4D97-AF65-F5344CB8AC3E}">
        <p14:creationId xmlns:p14="http://schemas.microsoft.com/office/powerpoint/2010/main" val="225140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1"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a:t>What is a Data Warehouse?</a:t>
            </a:r>
          </a:p>
        </p:txBody>
      </p:sp>
      <p:sp>
        <p:nvSpPr>
          <p:cNvPr id="10244" name="Rectangle 4"/>
          <p:cNvSpPr>
            <a:spLocks noGrp="1" noChangeArrowheads="1"/>
          </p:cNvSpPr>
          <p:nvPr>
            <p:ph type="body" sz="half" idx="1"/>
          </p:nvPr>
        </p:nvSpPr>
        <p:spPr>
          <a:xfrm>
            <a:off x="1981200" y="2332038"/>
            <a:ext cx="4038600" cy="2544762"/>
          </a:xfrm>
        </p:spPr>
        <p:txBody>
          <a:bodyPr rtlCol="0">
            <a:normAutofit/>
          </a:bodyPr>
          <a:lstStyle/>
          <a:p>
            <a:pPr marL="55563" indent="-1588" algn="just">
              <a:buNone/>
              <a:defRPr/>
            </a:pPr>
            <a:r>
              <a:rPr lang="en-US" sz="2400" dirty="0">
                <a:latin typeface="Bodoni MT" pitchFamily="18" charset="0"/>
              </a:rPr>
              <a:t>A single, complete and consistent store of data obtained from a variety of different sources made available to end users in a what they can understand and use in a business context</a:t>
            </a:r>
            <a:r>
              <a:rPr lang="en-US" sz="2400" dirty="0"/>
              <a:t>.</a:t>
            </a:r>
          </a:p>
          <a:p>
            <a:pPr algn="just">
              <a:buNone/>
              <a:defRPr/>
            </a:pPr>
            <a:endParaRPr lang="en-US" sz="2400" dirty="0"/>
          </a:p>
        </p:txBody>
      </p:sp>
      <p:graphicFrame>
        <p:nvGraphicFramePr>
          <p:cNvPr id="10246" name="Object 6"/>
          <p:cNvGraphicFramePr>
            <a:graphicFrameLocks noGrp="1" noChangeAspect="1"/>
          </p:cNvGraphicFramePr>
          <p:nvPr>
            <p:ph sz="half" idx="2"/>
          </p:nvPr>
        </p:nvGraphicFramePr>
        <p:xfrm>
          <a:off x="6350001" y="1649414"/>
          <a:ext cx="3681413" cy="4427537"/>
        </p:xfrm>
        <a:graphic>
          <a:graphicData uri="http://schemas.openxmlformats.org/presentationml/2006/ole">
            <mc:AlternateContent xmlns:mc="http://schemas.openxmlformats.org/markup-compatibility/2006">
              <mc:Choice xmlns:v="urn:schemas-microsoft-com:vml" Requires="v">
                <p:oleObj spid="_x0000_s2073" name="Clip" r:id="rId3" imgW="3681360" imgH="4426920" progId="">
                  <p:embed/>
                </p:oleObj>
              </mc:Choice>
              <mc:Fallback>
                <p:oleObj name="Clip" r:id="rId3" imgW="3681360" imgH="4426920" progId="">
                  <p:embed/>
                  <p:pic>
                    <p:nvPicPr>
                      <p:cNvPr id="1024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1" y="1649414"/>
                        <a:ext cx="3681413" cy="4427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5126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0246"/>
                                        </p:tgtEl>
                                        <p:attrNameLst>
                                          <p:attrName>style.visibility</p:attrName>
                                        </p:attrNameLst>
                                      </p:cBhvr>
                                      <p:to>
                                        <p:strVal val="visible"/>
                                      </p:to>
                                    </p:set>
                                    <p:animEffect transition="in" filter="slide(fromBottom)">
                                      <p:cBhvr>
                                        <p:cTn id="7"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t>What is Data Warehousing?</a:t>
            </a:r>
          </a:p>
        </p:txBody>
      </p:sp>
      <p:sp>
        <p:nvSpPr>
          <p:cNvPr id="3076" name="Rectangle 12"/>
          <p:cNvSpPr>
            <a:spLocks noGrp="1" noChangeArrowheads="1"/>
          </p:cNvSpPr>
          <p:nvPr>
            <p:ph type="body" sz="half" idx="1"/>
          </p:nvPr>
        </p:nvSpPr>
        <p:spPr>
          <a:xfrm>
            <a:off x="1981200" y="1828800"/>
            <a:ext cx="4038600" cy="3810000"/>
          </a:xfrm>
        </p:spPr>
        <p:txBody>
          <a:bodyPr/>
          <a:lstStyle/>
          <a:p>
            <a:pPr>
              <a:buFontTx/>
              <a:buNone/>
            </a:pPr>
            <a:r>
              <a:rPr lang="en-US"/>
              <a:t>	A process of </a:t>
            </a:r>
            <a:r>
              <a:rPr lang="en-US" b="1"/>
              <a:t>transforming data into information</a:t>
            </a:r>
            <a:r>
              <a:rPr lang="en-US"/>
              <a:t> and making it available to users in a timely enough manner to make a difference</a:t>
            </a:r>
          </a:p>
        </p:txBody>
      </p:sp>
      <p:grpSp>
        <p:nvGrpSpPr>
          <p:cNvPr id="2" name="Group 14"/>
          <p:cNvGrpSpPr>
            <a:grpSpLocks/>
          </p:cNvGrpSpPr>
          <p:nvPr/>
        </p:nvGrpSpPr>
        <p:grpSpPr bwMode="auto">
          <a:xfrm>
            <a:off x="6324600" y="1676400"/>
            <a:ext cx="3576638" cy="4173538"/>
            <a:chOff x="3360" y="1440"/>
            <a:chExt cx="2233" cy="2533"/>
          </a:xfrm>
        </p:grpSpPr>
        <p:graphicFrame>
          <p:nvGraphicFramePr>
            <p:cNvPr id="3074" name="Object 15"/>
            <p:cNvGraphicFramePr>
              <a:graphicFrameLocks noChangeAspect="1"/>
            </p:cNvGraphicFramePr>
            <p:nvPr/>
          </p:nvGraphicFramePr>
          <p:xfrm>
            <a:off x="3408" y="1872"/>
            <a:ext cx="1824" cy="1795"/>
          </p:xfrm>
          <a:graphic>
            <a:graphicData uri="http://schemas.openxmlformats.org/presentationml/2006/ole">
              <mc:AlternateContent xmlns:mc="http://schemas.openxmlformats.org/markup-compatibility/2006">
                <mc:Choice xmlns:v="urn:schemas-microsoft-com:vml" Requires="v">
                  <p:oleObj spid="_x0000_s3097" name="Clip" r:id="rId3" imgW="894960" imgH="880200" progId="">
                    <p:embed/>
                  </p:oleObj>
                </mc:Choice>
                <mc:Fallback>
                  <p:oleObj name="Clip" r:id="rId3" imgW="894960" imgH="880200" progId="">
                    <p:embed/>
                    <p:pic>
                      <p:nvPicPr>
                        <p:cNvPr id="3074" name="Object 15"/>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3408" y="1872"/>
                          <a:ext cx="1824" cy="17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Text Box 16"/>
            <p:cNvSpPr txBox="1">
              <a:spLocks noChangeArrowheads="1"/>
            </p:cNvSpPr>
            <p:nvPr/>
          </p:nvSpPr>
          <p:spPr bwMode="auto">
            <a:xfrm>
              <a:off x="3360" y="3658"/>
              <a:ext cx="641" cy="315"/>
            </a:xfrm>
            <a:prstGeom prst="rect">
              <a:avLst/>
            </a:prstGeom>
            <a:noFill/>
            <a:ln w="12700">
              <a:noFill/>
              <a:miter lim="800000"/>
              <a:headEnd/>
              <a:tailEnd/>
            </a:ln>
          </p:spPr>
          <p:txBody>
            <a:bodyPr wrap="none">
              <a:spAutoFit/>
            </a:bodyPr>
            <a:lstStyle/>
            <a:p>
              <a:pPr eaLnBrk="0" hangingPunct="0"/>
              <a:r>
                <a:rPr lang="en-US" sz="2800" b="1">
                  <a:latin typeface="Tahoma" pitchFamily="34" charset="0"/>
                </a:rPr>
                <a:t>Data</a:t>
              </a:r>
              <a:endParaRPr lang="en-US" sz="2400" b="1">
                <a:latin typeface="Times New Roman" pitchFamily="18" charset="0"/>
              </a:endParaRPr>
            </a:p>
          </p:txBody>
        </p:sp>
        <p:sp>
          <p:nvSpPr>
            <p:cNvPr id="3079" name="Text Box 17"/>
            <p:cNvSpPr txBox="1">
              <a:spLocks noChangeArrowheads="1"/>
            </p:cNvSpPr>
            <p:nvPr/>
          </p:nvSpPr>
          <p:spPr bwMode="auto">
            <a:xfrm>
              <a:off x="4128" y="1440"/>
              <a:ext cx="1465" cy="315"/>
            </a:xfrm>
            <a:prstGeom prst="rect">
              <a:avLst/>
            </a:prstGeom>
            <a:noFill/>
            <a:ln w="12700">
              <a:noFill/>
              <a:miter lim="800000"/>
              <a:headEnd/>
              <a:tailEnd/>
            </a:ln>
          </p:spPr>
          <p:txBody>
            <a:bodyPr wrap="none">
              <a:spAutoFit/>
            </a:bodyPr>
            <a:lstStyle/>
            <a:p>
              <a:pPr eaLnBrk="0" hangingPunct="0"/>
              <a:r>
                <a:rPr lang="en-US" sz="2800" b="1">
                  <a:latin typeface="Tahoma" pitchFamily="34" charset="0"/>
                </a:rPr>
                <a:t>Information</a:t>
              </a:r>
              <a:endParaRPr lang="en-US" sz="2400" b="1">
                <a:latin typeface="Times New Roman" pitchFamily="18" charset="0"/>
              </a:endParaRPr>
            </a:p>
          </p:txBody>
        </p:sp>
      </p:grpSp>
    </p:spTree>
    <p:extLst>
      <p:ext uri="{BB962C8B-B14F-4D97-AF65-F5344CB8AC3E}">
        <p14:creationId xmlns:p14="http://schemas.microsoft.com/office/powerpoint/2010/main" val="18553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4000"/>
              <a:t>Data Warehousing -- a process</a:t>
            </a:r>
          </a:p>
        </p:txBody>
      </p:sp>
      <p:sp>
        <p:nvSpPr>
          <p:cNvPr id="17411" name="Rectangle 3"/>
          <p:cNvSpPr>
            <a:spLocks noGrp="1" noChangeArrowheads="1"/>
          </p:cNvSpPr>
          <p:nvPr>
            <p:ph idx="1"/>
          </p:nvPr>
        </p:nvSpPr>
        <p:spPr>
          <a:xfrm>
            <a:off x="1981200" y="1722438"/>
            <a:ext cx="8229600" cy="4525962"/>
          </a:xfrm>
        </p:spPr>
        <p:txBody>
          <a:bodyPr/>
          <a:lstStyle/>
          <a:p>
            <a:pPr>
              <a:lnSpc>
                <a:spcPct val="90000"/>
              </a:lnSpc>
            </a:pPr>
            <a:r>
              <a:rPr lang="en-US" dirty="0"/>
              <a:t>It is a relational or multidimensional database management system designed to support management decision making.</a:t>
            </a:r>
          </a:p>
          <a:p>
            <a:pPr>
              <a:lnSpc>
                <a:spcPct val="90000"/>
              </a:lnSpc>
            </a:pPr>
            <a:r>
              <a:rPr lang="en-US" dirty="0"/>
              <a:t> A data warehousing is derived from transaction data specifically structured for querying and reporting.</a:t>
            </a:r>
          </a:p>
          <a:p>
            <a:pPr>
              <a:lnSpc>
                <a:spcPct val="90000"/>
              </a:lnSpc>
            </a:pPr>
            <a:r>
              <a:rPr lang="en-US" dirty="0"/>
              <a:t>Technique for assembling and managing data from various sources for the purpose of answering business questions. Thus making decisions that were not previous possible</a:t>
            </a:r>
          </a:p>
        </p:txBody>
      </p:sp>
    </p:spTree>
    <p:extLst>
      <p:ext uri="{BB962C8B-B14F-4D97-AF65-F5344CB8AC3E}">
        <p14:creationId xmlns:p14="http://schemas.microsoft.com/office/powerpoint/2010/main" val="146008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1"/>
            <a:ext cx="8229600" cy="868363"/>
          </a:xfrm>
        </p:spPr>
        <p:txBody>
          <a:bodyPr/>
          <a:lstStyle/>
          <a:p>
            <a:r>
              <a:rPr lang="en-US" sz="4800" b="1"/>
              <a:t>Data warehousing is …</a:t>
            </a:r>
          </a:p>
        </p:txBody>
      </p:sp>
      <p:sp>
        <p:nvSpPr>
          <p:cNvPr id="18435" name="Rectangle 3"/>
          <p:cNvSpPr>
            <a:spLocks noGrp="1" noChangeArrowheads="1"/>
          </p:cNvSpPr>
          <p:nvPr>
            <p:ph idx="1"/>
          </p:nvPr>
        </p:nvSpPr>
        <p:spPr>
          <a:xfrm>
            <a:off x="1828800" y="990600"/>
            <a:ext cx="8458200" cy="5486400"/>
          </a:xfrm>
        </p:spPr>
        <p:txBody>
          <a:bodyPr>
            <a:normAutofit lnSpcReduction="10000"/>
          </a:bodyPr>
          <a:lstStyle/>
          <a:p>
            <a:pPr algn="just">
              <a:lnSpc>
                <a:spcPct val="80000"/>
              </a:lnSpc>
            </a:pPr>
            <a:r>
              <a:rPr lang="en-US" sz="2000" b="1">
                <a:latin typeface="Times New Roman" pitchFamily="18" charset="0"/>
                <a:cs typeface="Times New Roman" pitchFamily="18" charset="0"/>
              </a:rPr>
              <a:t>Subject Oriented: </a:t>
            </a:r>
            <a:r>
              <a:rPr lang="en-US" sz="2000">
                <a:latin typeface="Times New Roman" pitchFamily="18" charset="0"/>
                <a:cs typeface="Times New Roman" pitchFamily="18" charset="0"/>
              </a:rPr>
              <a:t>Data that gives information about a particular subject instead of about a company's ongoing operations. </a:t>
            </a:r>
          </a:p>
          <a:p>
            <a:pPr algn="just">
              <a:lnSpc>
                <a:spcPct val="80000"/>
              </a:lnSpc>
            </a:pPr>
            <a:r>
              <a:rPr lang="en-US" sz="2000" b="1">
                <a:latin typeface="Times New Roman" pitchFamily="18" charset="0"/>
                <a:cs typeface="Times New Roman" pitchFamily="18" charset="0"/>
              </a:rPr>
              <a:t>Integrated: </a:t>
            </a:r>
            <a:r>
              <a:rPr lang="en-US" sz="2000">
                <a:latin typeface="Times New Roman" pitchFamily="18" charset="0"/>
                <a:cs typeface="Times New Roman" pitchFamily="18" charset="0"/>
              </a:rPr>
              <a:t>Data that is gathered into the data warehouse from a variety of sources and merged into a coherent whole. </a:t>
            </a:r>
          </a:p>
          <a:p>
            <a:pPr algn="just">
              <a:lnSpc>
                <a:spcPct val="80000"/>
              </a:lnSpc>
            </a:pPr>
            <a:r>
              <a:rPr lang="en-US" sz="2000" b="1">
                <a:latin typeface="Times New Roman" pitchFamily="18" charset="0"/>
                <a:cs typeface="Times New Roman" pitchFamily="18" charset="0"/>
              </a:rPr>
              <a:t>Time-variant: </a:t>
            </a:r>
            <a:r>
              <a:rPr lang="en-US" sz="2000">
                <a:latin typeface="Times New Roman" pitchFamily="18" charset="0"/>
                <a:cs typeface="Times New Roman" pitchFamily="18" charset="0"/>
              </a:rPr>
              <a:t>All data in the data warehouse is identified with a particular time period. </a:t>
            </a:r>
          </a:p>
          <a:p>
            <a:pPr algn="just">
              <a:lnSpc>
                <a:spcPct val="80000"/>
              </a:lnSpc>
            </a:pPr>
            <a:r>
              <a:rPr lang="en-US" sz="2000" b="1">
                <a:latin typeface="Times New Roman" pitchFamily="18" charset="0"/>
                <a:cs typeface="Times New Roman" pitchFamily="18" charset="0"/>
              </a:rPr>
              <a:t>Non-volatile: </a:t>
            </a:r>
            <a:r>
              <a:rPr lang="en-US" sz="2000">
                <a:latin typeface="Times New Roman" pitchFamily="18" charset="0"/>
                <a:cs typeface="Times New Roman" pitchFamily="18" charset="0"/>
              </a:rPr>
              <a:t>Data is stable in a data warehouse. More data is added but data is never removed. This enables management to gain a consistent picture of the business.</a:t>
            </a:r>
          </a:p>
          <a:p>
            <a:pPr algn="just">
              <a:lnSpc>
                <a:spcPct val="90000"/>
              </a:lnSpc>
            </a:pPr>
            <a:r>
              <a:rPr lang="en-US" sz="2000">
                <a:latin typeface="Times New Roman" pitchFamily="18" charset="0"/>
                <a:cs typeface="Times New Roman" pitchFamily="18" charset="0"/>
              </a:rPr>
              <a:t>Data warehousing is combining data from multiple and usually varied sources into one comprehensive and easily manipulated database. </a:t>
            </a:r>
          </a:p>
          <a:p>
            <a:pPr algn="just">
              <a:lnSpc>
                <a:spcPct val="90000"/>
              </a:lnSpc>
            </a:pPr>
            <a:r>
              <a:rPr lang="en-US" sz="2000">
                <a:latin typeface="Times New Roman" pitchFamily="18" charset="0"/>
                <a:cs typeface="Times New Roman" pitchFamily="18" charset="0"/>
              </a:rPr>
              <a:t>Common accessing systems of data warehousing include queries, analysis and reporting. </a:t>
            </a:r>
          </a:p>
          <a:p>
            <a:pPr algn="just">
              <a:lnSpc>
                <a:spcPct val="90000"/>
              </a:lnSpc>
            </a:pPr>
            <a:r>
              <a:rPr lang="en-US" sz="2000">
                <a:latin typeface="Times New Roman" pitchFamily="18" charset="0"/>
                <a:cs typeface="Times New Roman" pitchFamily="18" charset="0"/>
              </a:rPr>
              <a:t>Because data warehousing creates one database in the end, the number of sources can be anything you want it to be, provided that the system can handle the volume, of course. </a:t>
            </a:r>
          </a:p>
          <a:p>
            <a:pPr algn="just">
              <a:lnSpc>
                <a:spcPct val="90000"/>
              </a:lnSpc>
            </a:pPr>
            <a:r>
              <a:rPr lang="en-US" sz="2000">
                <a:latin typeface="Times New Roman" pitchFamily="18" charset="0"/>
                <a:cs typeface="Times New Roman" pitchFamily="18" charset="0"/>
              </a:rPr>
              <a:t>The final result, however, is homogeneous data, which can be more easily manipulated.</a:t>
            </a:r>
          </a:p>
          <a:p>
            <a:pPr algn="just">
              <a:lnSpc>
                <a:spcPct val="80000"/>
              </a:lnSpc>
              <a:buFontTx/>
              <a:buNone/>
            </a:pPr>
            <a:endParaRPr lang="en-US" sz="2000">
              <a:latin typeface="Times New Roman" pitchFamily="18" charset="0"/>
              <a:cs typeface="Times New Roman" pitchFamily="18" charset="0"/>
            </a:endParaRPr>
          </a:p>
        </p:txBody>
      </p:sp>
    </p:spTree>
    <p:extLst>
      <p:ext uri="{BB962C8B-B14F-4D97-AF65-F5344CB8AC3E}">
        <p14:creationId xmlns:p14="http://schemas.microsoft.com/office/powerpoint/2010/main" val="3337892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7FDE-CE28-416F-968D-6C61E887A305}"/>
              </a:ext>
            </a:extLst>
          </p:cNvPr>
          <p:cNvSpPr>
            <a:spLocks noGrp="1"/>
          </p:cNvSpPr>
          <p:nvPr>
            <p:ph type="title"/>
          </p:nvPr>
        </p:nvSpPr>
        <p:spPr/>
        <p:txBody>
          <a:bodyPr/>
          <a:lstStyle/>
          <a:p>
            <a:r>
              <a:rPr lang="en-US" dirty="0"/>
              <a:t>Aggregate Example </a:t>
            </a:r>
          </a:p>
        </p:txBody>
      </p:sp>
      <p:sp>
        <p:nvSpPr>
          <p:cNvPr id="3" name="Content Placeholder 2">
            <a:extLst>
              <a:ext uri="{FF2B5EF4-FFF2-40B4-BE49-F238E27FC236}">
                <a16:creationId xmlns:a16="http://schemas.microsoft.com/office/drawing/2014/main" id="{295701AA-80F2-42B4-8314-E9ACE2E40146}"/>
              </a:ext>
            </a:extLst>
          </p:cNvPr>
          <p:cNvSpPr>
            <a:spLocks noGrp="1"/>
          </p:cNvSpPr>
          <p:nvPr>
            <p:ph idx="1"/>
          </p:nvPr>
        </p:nvSpPr>
        <p:spPr/>
        <p:txBody>
          <a:bodyPr>
            <a:normAutofit fontScale="85000" lnSpcReduction="20000"/>
          </a:bodyPr>
          <a:lstStyle/>
          <a:p>
            <a:r>
              <a:rPr lang="en-US" dirty="0"/>
              <a:t>Aggregate Example</a:t>
            </a:r>
          </a:p>
          <a:p>
            <a:r>
              <a:rPr lang="en-US" dirty="0"/>
              <a:t> Imagine 1 bio. sales rows, 1000 products, 100 locations</a:t>
            </a:r>
          </a:p>
          <a:p>
            <a:pPr marL="0" indent="0">
              <a:buNone/>
            </a:pPr>
            <a:r>
              <a:rPr lang="en-US" dirty="0"/>
              <a:t>     CREATE VIEW </a:t>
            </a:r>
            <a:r>
              <a:rPr lang="en-US" dirty="0" err="1"/>
              <a:t>TotalSales</a:t>
            </a:r>
            <a:r>
              <a:rPr lang="en-US" dirty="0"/>
              <a:t> (</a:t>
            </a:r>
            <a:r>
              <a:rPr lang="en-US" dirty="0" err="1"/>
              <a:t>pid</a:t>
            </a:r>
            <a:r>
              <a:rPr lang="en-US" dirty="0"/>
              <a:t>, </a:t>
            </a:r>
            <a:r>
              <a:rPr lang="en-US" dirty="0" err="1"/>
              <a:t>locid</a:t>
            </a:r>
            <a:r>
              <a:rPr lang="en-US" dirty="0"/>
              <a:t>, total) AS SELECT </a:t>
            </a:r>
            <a:r>
              <a:rPr lang="en-US" dirty="0" err="1"/>
              <a:t>s.pid</a:t>
            </a:r>
            <a:r>
              <a:rPr lang="en-US" dirty="0"/>
              <a:t>, </a:t>
            </a:r>
            <a:r>
              <a:rPr lang="en-US" dirty="0" err="1"/>
              <a:t>s.locid</a:t>
            </a:r>
            <a:r>
              <a:rPr lang="en-US" dirty="0"/>
              <a:t>,            SUM(</a:t>
            </a:r>
            <a:r>
              <a:rPr lang="en-US" dirty="0" err="1"/>
              <a:t>s.sales</a:t>
            </a:r>
            <a:r>
              <a:rPr lang="en-US" dirty="0"/>
              <a:t>) FROM Sales s GROUP BY </a:t>
            </a:r>
            <a:r>
              <a:rPr lang="en-US" dirty="0" err="1"/>
              <a:t>s.pid</a:t>
            </a:r>
            <a:r>
              <a:rPr lang="en-US" dirty="0"/>
              <a:t>, </a:t>
            </a:r>
            <a:r>
              <a:rPr lang="en-US" dirty="0" err="1"/>
              <a:t>s.locid</a:t>
            </a:r>
            <a:r>
              <a:rPr lang="en-US" dirty="0"/>
              <a:t> </a:t>
            </a:r>
          </a:p>
          <a:p>
            <a:pPr marL="0" indent="0">
              <a:buNone/>
            </a:pPr>
            <a:r>
              <a:rPr lang="en-US" dirty="0"/>
              <a:t> The materialized view has 100'000 rows</a:t>
            </a:r>
          </a:p>
          <a:p>
            <a:pPr marL="0" indent="0">
              <a:buNone/>
            </a:pPr>
            <a:r>
              <a:rPr lang="en-US" dirty="0"/>
              <a:t> • Query rewritten to use view </a:t>
            </a:r>
          </a:p>
          <a:p>
            <a:pPr marL="0" indent="0">
              <a:buNone/>
            </a:pPr>
            <a:r>
              <a:rPr lang="en-US" dirty="0"/>
              <a:t>    SELECT </a:t>
            </a:r>
            <a:r>
              <a:rPr lang="en-US" dirty="0" err="1"/>
              <a:t>p.category</a:t>
            </a:r>
            <a:r>
              <a:rPr lang="en-US" dirty="0"/>
              <a:t>, SUM(</a:t>
            </a:r>
            <a:r>
              <a:rPr lang="en-US" dirty="0" err="1"/>
              <a:t>s.sales</a:t>
            </a:r>
            <a:r>
              <a:rPr lang="en-US" dirty="0"/>
              <a:t>) FROM Products p, Sales s WHERE </a:t>
            </a:r>
            <a:r>
              <a:rPr lang="en-US" dirty="0" err="1"/>
              <a:t>p.pid</a:t>
            </a:r>
            <a:r>
              <a:rPr lang="en-US" dirty="0"/>
              <a:t>=</a:t>
            </a:r>
            <a:r>
              <a:rPr lang="en-US" dirty="0" err="1"/>
              <a:t>s.pid</a:t>
            </a:r>
            <a:r>
              <a:rPr lang="en-US" dirty="0"/>
              <a:t> GROUP BY </a:t>
            </a:r>
            <a:r>
              <a:rPr lang="en-US" dirty="0" err="1"/>
              <a:t>p.category</a:t>
            </a:r>
            <a:r>
              <a:rPr lang="en-US" dirty="0"/>
              <a:t> </a:t>
            </a:r>
          </a:p>
          <a:p>
            <a:pPr marL="0" indent="0">
              <a:buNone/>
            </a:pPr>
            <a:r>
              <a:rPr lang="en-US" dirty="0"/>
              <a:t> Rewritten to </a:t>
            </a:r>
          </a:p>
          <a:p>
            <a:pPr marL="0" indent="0">
              <a:buNone/>
            </a:pPr>
            <a:r>
              <a:rPr lang="en-US" dirty="0"/>
              <a:t>SELECT </a:t>
            </a:r>
            <a:r>
              <a:rPr lang="en-US" dirty="0" err="1"/>
              <a:t>p.category</a:t>
            </a:r>
            <a:r>
              <a:rPr lang="en-US" dirty="0"/>
              <a:t>, SUM(</a:t>
            </a:r>
            <a:r>
              <a:rPr lang="en-US" dirty="0" err="1"/>
              <a:t>t.total</a:t>
            </a:r>
            <a:r>
              <a:rPr lang="en-US" dirty="0"/>
              <a:t>) FROM Products p, </a:t>
            </a:r>
            <a:r>
              <a:rPr lang="en-US" dirty="0" err="1"/>
              <a:t>TotalSales</a:t>
            </a:r>
            <a:r>
              <a:rPr lang="en-US" dirty="0"/>
              <a:t> t WHERE </a:t>
            </a:r>
            <a:r>
              <a:rPr lang="en-US" dirty="0" err="1"/>
              <a:t>p.pid</a:t>
            </a:r>
            <a:r>
              <a:rPr lang="en-US" dirty="0"/>
              <a:t>=</a:t>
            </a:r>
            <a:r>
              <a:rPr lang="en-US" dirty="0" err="1"/>
              <a:t>t.pid</a:t>
            </a:r>
            <a:r>
              <a:rPr lang="en-US" dirty="0"/>
              <a:t> GROUP BY </a:t>
            </a:r>
            <a:r>
              <a:rPr lang="en-US" dirty="0" err="1"/>
              <a:t>p.category</a:t>
            </a:r>
            <a:r>
              <a:rPr lang="en-US"/>
              <a:t> </a:t>
            </a:r>
          </a:p>
          <a:p>
            <a:pPr marL="0" indent="0">
              <a:buNone/>
            </a:pPr>
            <a:r>
              <a:rPr lang="en-US"/>
              <a:t> </a:t>
            </a:r>
            <a:r>
              <a:rPr lang="en-US" dirty="0"/>
              <a:t>Query becomes 10'000 times faster!</a:t>
            </a:r>
          </a:p>
        </p:txBody>
      </p:sp>
    </p:spTree>
    <p:extLst>
      <p:ext uri="{BB962C8B-B14F-4D97-AF65-F5344CB8AC3E}">
        <p14:creationId xmlns:p14="http://schemas.microsoft.com/office/powerpoint/2010/main" val="524614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550A-707C-4197-B949-91EC0AC88182}"/>
              </a:ext>
            </a:extLst>
          </p:cNvPr>
          <p:cNvSpPr>
            <a:spLocks noGrp="1"/>
          </p:cNvSpPr>
          <p:nvPr>
            <p:ph type="title"/>
          </p:nvPr>
        </p:nvSpPr>
        <p:spPr/>
        <p:txBody>
          <a:bodyPr/>
          <a:lstStyle/>
          <a:p>
            <a:r>
              <a:rPr lang="en-US" dirty="0"/>
              <a:t>Pre-Aggregation Choices </a:t>
            </a:r>
          </a:p>
        </p:txBody>
      </p:sp>
      <p:sp>
        <p:nvSpPr>
          <p:cNvPr id="3" name="Content Placeholder 2">
            <a:extLst>
              <a:ext uri="{FF2B5EF4-FFF2-40B4-BE49-F238E27FC236}">
                <a16:creationId xmlns:a16="http://schemas.microsoft.com/office/drawing/2014/main" id="{99733C5D-0BE4-4E9D-A809-7D3687994AB0}"/>
              </a:ext>
            </a:extLst>
          </p:cNvPr>
          <p:cNvSpPr>
            <a:spLocks noGrp="1"/>
          </p:cNvSpPr>
          <p:nvPr>
            <p:ph idx="1"/>
          </p:nvPr>
        </p:nvSpPr>
        <p:spPr/>
        <p:txBody>
          <a:bodyPr>
            <a:normAutofit fontScale="77500" lnSpcReduction="20000"/>
          </a:bodyPr>
          <a:lstStyle/>
          <a:p>
            <a:r>
              <a:rPr lang="en-US" dirty="0"/>
              <a:t>Full pre-aggregation: (all combinations of levels) </a:t>
            </a:r>
          </a:p>
          <a:p>
            <a:r>
              <a:rPr lang="en-US" dirty="0"/>
              <a:t>Fast query response </a:t>
            </a:r>
          </a:p>
          <a:p>
            <a:r>
              <a:rPr lang="en-US" dirty="0"/>
              <a:t>Takes a lot of space/update time (200-500 times raw data) </a:t>
            </a:r>
          </a:p>
          <a:p>
            <a:pPr marL="0" indent="0">
              <a:buNone/>
            </a:pPr>
            <a:r>
              <a:rPr lang="en-US" dirty="0"/>
              <a:t>• No pre-aggregation </a:t>
            </a:r>
          </a:p>
          <a:p>
            <a:r>
              <a:rPr lang="en-US" dirty="0"/>
              <a:t>Slow query response (for terabytes…) </a:t>
            </a:r>
          </a:p>
          <a:p>
            <a:pPr marL="0" indent="0">
              <a:buNone/>
            </a:pPr>
            <a:r>
              <a:rPr lang="en-US" dirty="0"/>
              <a:t>• Practical pre-aggregation: chosen combinations </a:t>
            </a:r>
          </a:p>
          <a:p>
            <a:pPr marL="0" indent="0">
              <a:buNone/>
            </a:pPr>
            <a:r>
              <a:rPr lang="en-US" dirty="0"/>
              <a:t>A good compromise between response time and space use </a:t>
            </a:r>
          </a:p>
          <a:p>
            <a:pPr marL="0" indent="0">
              <a:buNone/>
            </a:pPr>
            <a:r>
              <a:rPr lang="en-US" dirty="0"/>
              <a:t>• Most (R)OLAP tools now support practical preaggregation </a:t>
            </a:r>
          </a:p>
          <a:p>
            <a:pPr marL="0" indent="0">
              <a:buNone/>
            </a:pPr>
            <a:r>
              <a:rPr lang="en-US" dirty="0"/>
              <a:t>IBM DB2 UDB </a:t>
            </a:r>
          </a:p>
          <a:p>
            <a:pPr marL="0" indent="0">
              <a:buNone/>
            </a:pPr>
            <a:r>
              <a:rPr lang="en-US" dirty="0"/>
              <a:t>Oracle 9iR2 </a:t>
            </a:r>
          </a:p>
          <a:p>
            <a:pPr marL="0" indent="0">
              <a:buNone/>
            </a:pPr>
            <a:r>
              <a:rPr lang="en-US" dirty="0"/>
              <a:t>MS Analysis Services </a:t>
            </a:r>
          </a:p>
          <a:p>
            <a:pPr marL="0" indent="0">
              <a:buNone/>
            </a:pPr>
            <a:r>
              <a:rPr lang="en-US" dirty="0"/>
              <a:t>Hyperion Essbase (DB2 OLAP Services)</a:t>
            </a:r>
          </a:p>
        </p:txBody>
      </p:sp>
    </p:spTree>
    <p:extLst>
      <p:ext uri="{BB962C8B-B14F-4D97-AF65-F5344CB8AC3E}">
        <p14:creationId xmlns:p14="http://schemas.microsoft.com/office/powerpoint/2010/main" val="3330629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554CD-2D83-4F44-82F8-883389CF44DD}"/>
              </a:ext>
            </a:extLst>
          </p:cNvPr>
          <p:cNvSpPr>
            <a:spLocks noGrp="1"/>
          </p:cNvSpPr>
          <p:nvPr>
            <p:ph type="title"/>
          </p:nvPr>
        </p:nvSpPr>
        <p:spPr/>
        <p:txBody>
          <a:bodyPr/>
          <a:lstStyle/>
          <a:p>
            <a:r>
              <a:rPr lang="en-US" dirty="0"/>
              <a:t>Choosing Aggregate</a:t>
            </a:r>
          </a:p>
        </p:txBody>
      </p:sp>
      <p:sp>
        <p:nvSpPr>
          <p:cNvPr id="3" name="Content Placeholder 2">
            <a:extLst>
              <a:ext uri="{FF2B5EF4-FFF2-40B4-BE49-F238E27FC236}">
                <a16:creationId xmlns:a16="http://schemas.microsoft.com/office/drawing/2014/main" id="{DBAEE8BA-9EA4-4C12-A11D-D1D7E773E0A1}"/>
              </a:ext>
            </a:extLst>
          </p:cNvPr>
          <p:cNvSpPr>
            <a:spLocks noGrp="1"/>
          </p:cNvSpPr>
          <p:nvPr>
            <p:ph idx="1"/>
          </p:nvPr>
        </p:nvSpPr>
        <p:spPr/>
        <p:txBody>
          <a:bodyPr>
            <a:normAutofit fontScale="85000" lnSpcReduction="20000"/>
          </a:bodyPr>
          <a:lstStyle/>
          <a:p>
            <a:pPr marL="0" indent="0">
              <a:buNone/>
            </a:pPr>
            <a:r>
              <a:rPr lang="en-US" dirty="0"/>
              <a:t>Using practical pre-aggregation, it must be decided what aggregates to store </a:t>
            </a:r>
          </a:p>
          <a:p>
            <a:pPr marL="0" indent="0">
              <a:buNone/>
            </a:pPr>
            <a:r>
              <a:rPr lang="en-US" dirty="0"/>
              <a:t>This is a non-trivial (NP-complete) optimization problem </a:t>
            </a:r>
          </a:p>
          <a:p>
            <a:pPr marL="0" indent="0">
              <a:buNone/>
            </a:pPr>
            <a:r>
              <a:rPr lang="en-US" dirty="0"/>
              <a:t> Many influencing factors </a:t>
            </a:r>
          </a:p>
          <a:p>
            <a:pPr marL="0" indent="0">
              <a:buNone/>
            </a:pPr>
            <a:r>
              <a:rPr lang="en-US" dirty="0"/>
              <a:t>Space use </a:t>
            </a:r>
          </a:p>
          <a:p>
            <a:pPr marL="0" indent="0">
              <a:buNone/>
            </a:pPr>
            <a:r>
              <a:rPr lang="en-US" dirty="0"/>
              <a:t>Update speed </a:t>
            </a:r>
          </a:p>
          <a:p>
            <a:pPr marL="0" indent="0">
              <a:buNone/>
            </a:pPr>
            <a:r>
              <a:rPr lang="en-US" dirty="0"/>
              <a:t>Response time demands </a:t>
            </a:r>
          </a:p>
          <a:p>
            <a:pPr marL="0" indent="0">
              <a:buNone/>
            </a:pPr>
            <a:r>
              <a:rPr lang="en-US" dirty="0"/>
              <a:t>Actual queries </a:t>
            </a:r>
          </a:p>
          <a:p>
            <a:pPr marL="0" indent="0">
              <a:buNone/>
            </a:pPr>
            <a:r>
              <a:rPr lang="en-US" dirty="0"/>
              <a:t>Prioritization of queries </a:t>
            </a:r>
          </a:p>
          <a:p>
            <a:pPr marL="0" indent="0">
              <a:buNone/>
            </a:pPr>
            <a:r>
              <a:rPr lang="en-US" dirty="0"/>
              <a:t>Index and/or aggregates Only choose an aggregate if it is considerably smaller than available, usable aggregates (factor 3-5-10) </a:t>
            </a:r>
          </a:p>
          <a:p>
            <a:pPr marL="0" indent="0">
              <a:buNone/>
            </a:pPr>
            <a:r>
              <a:rPr lang="en-US" dirty="0"/>
              <a:t>Often supported (semi-)automatically by tool/DBMS  Oracle, DB2, MS SQL Server</a:t>
            </a:r>
          </a:p>
        </p:txBody>
      </p:sp>
    </p:spTree>
    <p:extLst>
      <p:ext uri="{BB962C8B-B14F-4D97-AF65-F5344CB8AC3E}">
        <p14:creationId xmlns:p14="http://schemas.microsoft.com/office/powerpoint/2010/main" val="2094627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 explosion</a:t>
            </a:r>
          </a:p>
        </p:txBody>
      </p:sp>
      <p:graphicFrame>
        <p:nvGraphicFramePr>
          <p:cNvPr id="5" name="Table 4"/>
          <p:cNvGraphicFramePr>
            <a:graphicFrameLocks noGrp="1"/>
          </p:cNvGraphicFramePr>
          <p:nvPr/>
        </p:nvGraphicFramePr>
        <p:xfrm>
          <a:off x="3452794" y="1357298"/>
          <a:ext cx="5000660" cy="1143008"/>
        </p:xfrm>
        <a:graphic>
          <a:graphicData uri="http://schemas.openxmlformats.org/drawingml/2006/table">
            <a:tbl>
              <a:tblPr firstRow="1" bandRow="1">
                <a:tableStyleId>{5940675A-B579-460E-94D1-54222C63F5DA}</a:tableStyleId>
              </a:tblPr>
              <a:tblGrid>
                <a:gridCol w="2500330">
                  <a:extLst>
                    <a:ext uri="{9D8B030D-6E8A-4147-A177-3AD203B41FA5}">
                      <a16:colId xmlns:a16="http://schemas.microsoft.com/office/drawing/2014/main" val="20000"/>
                    </a:ext>
                  </a:extLst>
                </a:gridCol>
                <a:gridCol w="2500330">
                  <a:extLst>
                    <a:ext uri="{9D8B030D-6E8A-4147-A177-3AD203B41FA5}">
                      <a16:colId xmlns:a16="http://schemas.microsoft.com/office/drawing/2014/main" val="20001"/>
                    </a:ext>
                  </a:extLst>
                </a:gridCol>
              </a:tblGrid>
              <a:tr h="571504">
                <a:tc>
                  <a:txBody>
                    <a:bodyPr/>
                    <a:lstStyle/>
                    <a:p>
                      <a:pPr algn="ctr"/>
                      <a:r>
                        <a:rPr lang="en-GB" sz="2800" b="1" dirty="0"/>
                        <a:t>10</a:t>
                      </a:r>
                    </a:p>
                  </a:txBody>
                  <a:tcPr/>
                </a:tc>
                <a:tc>
                  <a:txBody>
                    <a:bodyPr/>
                    <a:lstStyle/>
                    <a:p>
                      <a:pPr algn="ctr"/>
                      <a:r>
                        <a:rPr lang="en-GB" sz="2800" b="1" dirty="0"/>
                        <a:t>20</a:t>
                      </a:r>
                    </a:p>
                  </a:txBody>
                  <a:tcPr/>
                </a:tc>
                <a:extLst>
                  <a:ext uri="{0D108BD9-81ED-4DB2-BD59-A6C34878D82A}">
                    <a16:rowId xmlns:a16="http://schemas.microsoft.com/office/drawing/2014/main" val="10000"/>
                  </a:ext>
                </a:extLst>
              </a:tr>
              <a:tr h="571504">
                <a:tc>
                  <a:txBody>
                    <a:bodyPr/>
                    <a:lstStyle/>
                    <a:p>
                      <a:pPr algn="ctr"/>
                      <a:r>
                        <a:rPr lang="en-GB" sz="2800" b="1" dirty="0"/>
                        <a:t>30</a:t>
                      </a:r>
                    </a:p>
                  </a:txBody>
                  <a:tcPr/>
                </a:tc>
                <a:tc>
                  <a:txBody>
                    <a:bodyPr/>
                    <a:lstStyle/>
                    <a:p>
                      <a:pPr algn="ctr"/>
                      <a:r>
                        <a:rPr lang="en-GB" sz="2800" b="1" dirty="0"/>
                        <a:t>40</a:t>
                      </a:r>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3452795" y="3643314"/>
          <a:ext cx="5000661" cy="1714512"/>
        </p:xfrm>
        <a:graphic>
          <a:graphicData uri="http://schemas.openxmlformats.org/drawingml/2006/table">
            <a:tbl>
              <a:tblPr firstRow="1" bandRow="1">
                <a:tableStyleId>{5940675A-B579-460E-94D1-54222C63F5DA}</a:tableStyleId>
              </a:tblPr>
              <a:tblGrid>
                <a:gridCol w="1666887">
                  <a:extLst>
                    <a:ext uri="{9D8B030D-6E8A-4147-A177-3AD203B41FA5}">
                      <a16:colId xmlns:a16="http://schemas.microsoft.com/office/drawing/2014/main" val="20000"/>
                    </a:ext>
                  </a:extLst>
                </a:gridCol>
                <a:gridCol w="1666887">
                  <a:extLst>
                    <a:ext uri="{9D8B030D-6E8A-4147-A177-3AD203B41FA5}">
                      <a16:colId xmlns:a16="http://schemas.microsoft.com/office/drawing/2014/main" val="20001"/>
                    </a:ext>
                  </a:extLst>
                </a:gridCol>
                <a:gridCol w="1666887">
                  <a:extLst>
                    <a:ext uri="{9D8B030D-6E8A-4147-A177-3AD203B41FA5}">
                      <a16:colId xmlns:a16="http://schemas.microsoft.com/office/drawing/2014/main" val="20002"/>
                    </a:ext>
                  </a:extLst>
                </a:gridCol>
              </a:tblGrid>
              <a:tr h="571504">
                <a:tc>
                  <a:txBody>
                    <a:bodyPr/>
                    <a:lstStyle/>
                    <a:p>
                      <a:pPr algn="ctr"/>
                      <a:r>
                        <a:rPr lang="en-GB" sz="2800" b="1" dirty="0"/>
                        <a:t>10</a:t>
                      </a:r>
                    </a:p>
                  </a:txBody>
                  <a:tcPr/>
                </a:tc>
                <a:tc>
                  <a:txBody>
                    <a:bodyPr/>
                    <a:lstStyle/>
                    <a:p>
                      <a:pPr algn="ctr"/>
                      <a:r>
                        <a:rPr lang="en-GB" sz="2800" b="1" dirty="0"/>
                        <a:t>20</a:t>
                      </a:r>
                    </a:p>
                  </a:txBody>
                  <a:tcPr/>
                </a:tc>
                <a:tc>
                  <a:txBody>
                    <a:bodyPr/>
                    <a:lstStyle/>
                    <a:p>
                      <a:pPr algn="ctr"/>
                      <a:r>
                        <a:rPr lang="en-GB" sz="2800" b="1" dirty="0"/>
                        <a:t>30</a:t>
                      </a:r>
                    </a:p>
                  </a:txBody>
                  <a:tcPr>
                    <a:solidFill>
                      <a:srgbClr val="FF0000"/>
                    </a:solidFill>
                  </a:tcPr>
                </a:tc>
                <a:extLst>
                  <a:ext uri="{0D108BD9-81ED-4DB2-BD59-A6C34878D82A}">
                    <a16:rowId xmlns:a16="http://schemas.microsoft.com/office/drawing/2014/main" val="10000"/>
                  </a:ext>
                </a:extLst>
              </a:tr>
              <a:tr h="571504">
                <a:tc>
                  <a:txBody>
                    <a:bodyPr/>
                    <a:lstStyle/>
                    <a:p>
                      <a:pPr algn="ctr"/>
                      <a:r>
                        <a:rPr lang="en-GB" sz="2800" b="1" dirty="0"/>
                        <a:t>30</a:t>
                      </a:r>
                    </a:p>
                  </a:txBody>
                  <a:tcPr/>
                </a:tc>
                <a:tc>
                  <a:txBody>
                    <a:bodyPr/>
                    <a:lstStyle/>
                    <a:p>
                      <a:pPr algn="ctr"/>
                      <a:r>
                        <a:rPr lang="en-GB" sz="2800" b="1" dirty="0"/>
                        <a:t>40</a:t>
                      </a:r>
                    </a:p>
                  </a:txBody>
                  <a:tcPr/>
                </a:tc>
                <a:tc>
                  <a:txBody>
                    <a:bodyPr/>
                    <a:lstStyle/>
                    <a:p>
                      <a:pPr algn="ctr"/>
                      <a:r>
                        <a:rPr lang="en-GB" sz="2800" b="1" dirty="0"/>
                        <a:t>70</a:t>
                      </a:r>
                    </a:p>
                  </a:txBody>
                  <a:tcPr>
                    <a:solidFill>
                      <a:srgbClr val="FF0000"/>
                    </a:solidFill>
                  </a:tcPr>
                </a:tc>
                <a:extLst>
                  <a:ext uri="{0D108BD9-81ED-4DB2-BD59-A6C34878D82A}">
                    <a16:rowId xmlns:a16="http://schemas.microsoft.com/office/drawing/2014/main" val="10001"/>
                  </a:ext>
                </a:extLst>
              </a:tr>
              <a:tr h="571504">
                <a:tc>
                  <a:txBody>
                    <a:bodyPr/>
                    <a:lstStyle/>
                    <a:p>
                      <a:pPr algn="ctr"/>
                      <a:r>
                        <a:rPr lang="en-GB" sz="2800" b="1" dirty="0"/>
                        <a:t>40</a:t>
                      </a:r>
                    </a:p>
                  </a:txBody>
                  <a:tcPr>
                    <a:solidFill>
                      <a:srgbClr val="FF0000"/>
                    </a:solidFill>
                  </a:tcPr>
                </a:tc>
                <a:tc>
                  <a:txBody>
                    <a:bodyPr/>
                    <a:lstStyle/>
                    <a:p>
                      <a:pPr algn="ctr"/>
                      <a:r>
                        <a:rPr lang="en-GB" sz="2800" b="1" dirty="0"/>
                        <a:t>60</a:t>
                      </a:r>
                    </a:p>
                  </a:txBody>
                  <a:tcPr>
                    <a:solidFill>
                      <a:srgbClr val="FF0000"/>
                    </a:solidFill>
                  </a:tcPr>
                </a:tc>
                <a:tc>
                  <a:txBody>
                    <a:bodyPr/>
                    <a:lstStyle/>
                    <a:p>
                      <a:pPr algn="ctr"/>
                      <a:r>
                        <a:rPr lang="en-GB" sz="2800" b="1" dirty="0"/>
                        <a:t>100</a:t>
                      </a:r>
                    </a:p>
                  </a:txBody>
                  <a:tcPr>
                    <a:solidFill>
                      <a:srgbClr val="FF0000"/>
                    </a:solidFill>
                  </a:tcPr>
                </a:tc>
                <a:extLst>
                  <a:ext uri="{0D108BD9-81ED-4DB2-BD59-A6C34878D82A}">
                    <a16:rowId xmlns:a16="http://schemas.microsoft.com/office/drawing/2014/main" val="10002"/>
                  </a:ext>
                </a:extLst>
              </a:tr>
            </a:tbl>
          </a:graphicData>
        </a:graphic>
      </p:graphicFrame>
      <p:sp>
        <p:nvSpPr>
          <p:cNvPr id="8" name="Down Arrow 7"/>
          <p:cNvSpPr/>
          <p:nvPr/>
        </p:nvSpPr>
        <p:spPr>
          <a:xfrm>
            <a:off x="5310182" y="2786058"/>
            <a:ext cx="1285884" cy="5715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731520" y="5429265"/>
            <a:ext cx="10850880" cy="830997"/>
          </a:xfrm>
          <a:prstGeom prst="rect">
            <a:avLst/>
          </a:prstGeom>
          <a:noFill/>
        </p:spPr>
        <p:txBody>
          <a:bodyPr wrap="square" rtlCol="0">
            <a:spAutoFit/>
          </a:bodyPr>
          <a:lstStyle/>
          <a:p>
            <a:r>
              <a:rPr lang="en-GB" sz="2400" dirty="0"/>
              <a:t>5 extra values needed to hold all possible aggregations on a table that had only 4 values in it originally!</a:t>
            </a:r>
          </a:p>
        </p:txBody>
      </p:sp>
    </p:spTree>
    <p:extLst>
      <p:ext uri="{BB962C8B-B14F-4D97-AF65-F5344CB8AC3E}">
        <p14:creationId xmlns:p14="http://schemas.microsoft.com/office/powerpoint/2010/main" val="3655196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AFAC-C45F-47FF-8D0D-99CB2C41435E}"/>
              </a:ext>
            </a:extLst>
          </p:cNvPr>
          <p:cNvSpPr>
            <a:spLocks noGrp="1"/>
          </p:cNvSpPr>
          <p:nvPr>
            <p:ph type="title"/>
          </p:nvPr>
        </p:nvSpPr>
        <p:spPr>
          <a:xfrm>
            <a:off x="838200" y="365126"/>
            <a:ext cx="10515600" cy="570540"/>
          </a:xfrm>
        </p:spPr>
        <p:txBody>
          <a:bodyPr>
            <a:normAutofit fontScale="90000"/>
          </a:bodyPr>
          <a:lstStyle/>
          <a:p>
            <a:r>
              <a:rPr lang="en-US" dirty="0"/>
              <a:t>MS Analysis Aggregate Choice</a:t>
            </a:r>
          </a:p>
        </p:txBody>
      </p:sp>
      <p:pic>
        <p:nvPicPr>
          <p:cNvPr id="4" name="Content Placeholder 3">
            <a:extLst>
              <a:ext uri="{FF2B5EF4-FFF2-40B4-BE49-F238E27FC236}">
                <a16:creationId xmlns:a16="http://schemas.microsoft.com/office/drawing/2014/main" id="{A2D533C2-2AAA-4AF0-BB50-70B3CC2A9827}"/>
              </a:ext>
            </a:extLst>
          </p:cNvPr>
          <p:cNvPicPr>
            <a:picLocks noGrp="1" noChangeAspect="1"/>
          </p:cNvPicPr>
          <p:nvPr>
            <p:ph idx="1"/>
          </p:nvPr>
        </p:nvPicPr>
        <p:blipFill>
          <a:blip r:embed="rId2"/>
          <a:stretch>
            <a:fillRect/>
          </a:stretch>
        </p:blipFill>
        <p:spPr>
          <a:xfrm>
            <a:off x="1020726" y="1148316"/>
            <a:ext cx="7862085" cy="5028647"/>
          </a:xfrm>
          <a:prstGeom prst="rect">
            <a:avLst/>
          </a:prstGeom>
        </p:spPr>
      </p:pic>
    </p:spTree>
    <p:extLst>
      <p:ext uri="{BB962C8B-B14F-4D97-AF65-F5344CB8AC3E}">
        <p14:creationId xmlns:p14="http://schemas.microsoft.com/office/powerpoint/2010/main" val="2909290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32D16-0D04-4CB7-B03D-9F3486BB8AF8}"/>
              </a:ext>
            </a:extLst>
          </p:cNvPr>
          <p:cNvSpPr>
            <a:spLocks noGrp="1"/>
          </p:cNvSpPr>
          <p:nvPr>
            <p:ph type="title"/>
          </p:nvPr>
        </p:nvSpPr>
        <p:spPr>
          <a:xfrm>
            <a:off x="838200" y="365126"/>
            <a:ext cx="10515600" cy="1027740"/>
          </a:xfrm>
        </p:spPr>
        <p:txBody>
          <a:bodyPr/>
          <a:lstStyle/>
          <a:p>
            <a:r>
              <a:rPr lang="en-US" dirty="0"/>
              <a:t>Where does it fit?</a:t>
            </a:r>
          </a:p>
        </p:txBody>
      </p:sp>
      <p:pic>
        <p:nvPicPr>
          <p:cNvPr id="6" name="Content Placeholder 5">
            <a:extLst>
              <a:ext uri="{FF2B5EF4-FFF2-40B4-BE49-F238E27FC236}">
                <a16:creationId xmlns:a16="http://schemas.microsoft.com/office/drawing/2014/main" id="{F637F3FA-9499-464A-AFD0-183FC2DD51AE}"/>
              </a:ext>
            </a:extLst>
          </p:cNvPr>
          <p:cNvPicPr>
            <a:picLocks noGrp="1" noChangeAspect="1"/>
          </p:cNvPicPr>
          <p:nvPr>
            <p:ph idx="1"/>
          </p:nvPr>
        </p:nvPicPr>
        <p:blipFill>
          <a:blip r:embed="rId2"/>
          <a:stretch>
            <a:fillRect/>
          </a:stretch>
        </p:blipFill>
        <p:spPr>
          <a:xfrm>
            <a:off x="2098436" y="1530497"/>
            <a:ext cx="5251928" cy="4678363"/>
          </a:xfrm>
          <a:prstGeom prst="rect">
            <a:avLst/>
          </a:prstGeom>
        </p:spPr>
      </p:pic>
    </p:spTree>
    <p:extLst>
      <p:ext uri="{BB962C8B-B14F-4D97-AF65-F5344CB8AC3E}">
        <p14:creationId xmlns:p14="http://schemas.microsoft.com/office/powerpoint/2010/main" val="1079717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solidFill>
                  <a:srgbClr val="7030A0"/>
                </a:solidFill>
              </a:rPr>
              <a:t>History of data warehousing</a:t>
            </a:r>
          </a:p>
        </p:txBody>
      </p:sp>
      <p:sp>
        <p:nvSpPr>
          <p:cNvPr id="19459" name="Rectangle 3"/>
          <p:cNvSpPr>
            <a:spLocks noGrp="1" noChangeArrowheads="1"/>
          </p:cNvSpPr>
          <p:nvPr>
            <p:ph idx="1"/>
          </p:nvPr>
        </p:nvSpPr>
        <p:spPr/>
        <p:txBody>
          <a:bodyPr/>
          <a:lstStyle/>
          <a:p>
            <a:pPr algn="just">
              <a:lnSpc>
                <a:spcPct val="80000"/>
              </a:lnSpc>
            </a:pPr>
            <a:r>
              <a:rPr lang="en-US" sz="2400">
                <a:latin typeface="Times New Roman" pitchFamily="18" charset="0"/>
                <a:cs typeface="Times New Roman" pitchFamily="18" charset="0"/>
              </a:rPr>
              <a:t>The concept of data warehousing dates back to the late 1980s when IBM researchers Barry Devlin and Paul Murphy developed the "business data warehouse". </a:t>
            </a:r>
          </a:p>
          <a:p>
            <a:pPr algn="just">
              <a:lnSpc>
                <a:spcPct val="80000"/>
              </a:lnSpc>
            </a:pPr>
            <a:r>
              <a:rPr lang="en-US" sz="2400">
                <a:latin typeface="Times New Roman" pitchFamily="18" charset="0"/>
                <a:cs typeface="Times New Roman" pitchFamily="18" charset="0"/>
              </a:rPr>
              <a:t>1960s - General Mills and Dartmouth College, in a joint research project, develop the terms </a:t>
            </a:r>
            <a:r>
              <a:rPr lang="en-US" sz="2400" i="1">
                <a:latin typeface="Times New Roman" pitchFamily="18" charset="0"/>
                <a:cs typeface="Times New Roman" pitchFamily="18" charset="0"/>
              </a:rPr>
              <a:t>dimensions</a:t>
            </a:r>
            <a:r>
              <a:rPr lang="en-US" sz="2400">
                <a:latin typeface="Times New Roman" pitchFamily="18" charset="0"/>
                <a:cs typeface="Times New Roman" pitchFamily="18" charset="0"/>
              </a:rPr>
              <a:t> and </a:t>
            </a:r>
            <a:r>
              <a:rPr lang="en-US" sz="2400" i="1">
                <a:latin typeface="Times New Roman" pitchFamily="18" charset="0"/>
                <a:cs typeface="Times New Roman" pitchFamily="18" charset="0"/>
              </a:rPr>
              <a:t>facts</a:t>
            </a:r>
            <a:r>
              <a:rPr lang="en-US" sz="2400">
                <a:latin typeface="Times New Roman" pitchFamily="18" charset="0"/>
                <a:cs typeface="Times New Roman" pitchFamily="18" charset="0"/>
              </a:rPr>
              <a:t>.</a:t>
            </a:r>
          </a:p>
          <a:p>
            <a:pPr algn="just">
              <a:lnSpc>
                <a:spcPct val="80000"/>
              </a:lnSpc>
            </a:pPr>
            <a:r>
              <a:rPr lang="en-US" sz="2400">
                <a:latin typeface="Times New Roman" pitchFamily="18" charset="0"/>
                <a:cs typeface="Times New Roman" pitchFamily="18" charset="0"/>
              </a:rPr>
              <a:t>1970s - ACNielsen and IRI provide dimensional data marts for retail sales.</a:t>
            </a:r>
          </a:p>
          <a:p>
            <a:pPr algn="just">
              <a:lnSpc>
                <a:spcPct val="80000"/>
              </a:lnSpc>
            </a:pPr>
            <a:r>
              <a:rPr lang="en-US" sz="2400">
                <a:latin typeface="Times New Roman" pitchFamily="18" charset="0"/>
                <a:cs typeface="Times New Roman" pitchFamily="18" charset="0"/>
              </a:rPr>
              <a:t>1983 – Tera data introduces a database management system specifically designed for decision support. </a:t>
            </a:r>
          </a:p>
          <a:p>
            <a:pPr algn="just">
              <a:lnSpc>
                <a:spcPct val="80000"/>
              </a:lnSpc>
            </a:pPr>
            <a:r>
              <a:rPr lang="en-US" sz="2400">
                <a:latin typeface="Times New Roman" pitchFamily="18" charset="0"/>
                <a:cs typeface="Times New Roman" pitchFamily="18" charset="0"/>
              </a:rPr>
              <a:t>1988 - Barry Devlin and Paul Murphy publish the article </a:t>
            </a:r>
            <a:r>
              <a:rPr lang="en-US" sz="2400" i="1">
                <a:latin typeface="Times New Roman" pitchFamily="18" charset="0"/>
                <a:cs typeface="Times New Roman" pitchFamily="18" charset="0"/>
              </a:rPr>
              <a:t>An architecture for a business and information systems</a:t>
            </a:r>
            <a:r>
              <a:rPr lang="en-US" sz="2400">
                <a:latin typeface="Times New Roman" pitchFamily="18" charset="0"/>
                <a:cs typeface="Times New Roman" pitchFamily="18" charset="0"/>
              </a:rPr>
              <a:t> in </a:t>
            </a:r>
            <a:r>
              <a:rPr lang="en-US" sz="2400" i="1">
                <a:latin typeface="Times New Roman" pitchFamily="18" charset="0"/>
                <a:cs typeface="Times New Roman" pitchFamily="18" charset="0"/>
              </a:rPr>
              <a:t>IBM Systems Journal</a:t>
            </a:r>
            <a:r>
              <a:rPr lang="en-US" sz="2400">
                <a:latin typeface="Times New Roman" pitchFamily="18" charset="0"/>
                <a:cs typeface="Times New Roman" pitchFamily="18" charset="0"/>
              </a:rPr>
              <a:t> where they introduce the term "business data warehouse". </a:t>
            </a:r>
          </a:p>
        </p:txBody>
      </p:sp>
    </p:spTree>
    <p:extLst>
      <p:ext uri="{BB962C8B-B14F-4D97-AF65-F5344CB8AC3E}">
        <p14:creationId xmlns:p14="http://schemas.microsoft.com/office/powerpoint/2010/main" val="3617429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81200" y="228600"/>
            <a:ext cx="8229600" cy="685800"/>
          </a:xfrm>
        </p:spPr>
        <p:txBody>
          <a:bodyPr>
            <a:normAutofit fontScale="90000"/>
          </a:bodyPr>
          <a:lstStyle/>
          <a:p>
            <a:r>
              <a:rPr lang="en-US">
                <a:solidFill>
                  <a:srgbClr val="7030A0"/>
                </a:solidFill>
              </a:rPr>
              <a:t>OLTP vs Data Warehouse</a:t>
            </a:r>
          </a:p>
        </p:txBody>
      </p:sp>
      <p:sp>
        <p:nvSpPr>
          <p:cNvPr id="21507" name="Rectangle 4"/>
          <p:cNvSpPr>
            <a:spLocks noGrp="1" noChangeArrowheads="1"/>
          </p:cNvSpPr>
          <p:nvPr>
            <p:ph sz="half" idx="1"/>
          </p:nvPr>
        </p:nvSpPr>
        <p:spPr>
          <a:xfrm>
            <a:off x="1752600" y="990601"/>
            <a:ext cx="4038600" cy="4525963"/>
          </a:xfrm>
        </p:spPr>
        <p:txBody>
          <a:bodyPr>
            <a:normAutofit fontScale="92500" lnSpcReduction="20000"/>
          </a:bodyPr>
          <a:lstStyle/>
          <a:p>
            <a:pPr marL="285750" lvl="1"/>
            <a:r>
              <a:rPr lang="en-US" b="1" dirty="0"/>
              <a:t>OLTP</a:t>
            </a:r>
          </a:p>
          <a:p>
            <a:pPr marL="577850" lvl="2" indent="-342900"/>
            <a:r>
              <a:rPr lang="en-US" sz="1800" dirty="0"/>
              <a:t>Application Oriented</a:t>
            </a:r>
          </a:p>
          <a:p>
            <a:pPr marL="577850" lvl="2" indent="-342900"/>
            <a:r>
              <a:rPr lang="en-US" sz="1800" dirty="0"/>
              <a:t>Used to run business</a:t>
            </a:r>
          </a:p>
          <a:p>
            <a:pPr marL="577850" lvl="2" indent="-342900"/>
            <a:r>
              <a:rPr lang="en-US" sz="1800" dirty="0"/>
              <a:t>Detailed data</a:t>
            </a:r>
          </a:p>
          <a:p>
            <a:pPr marL="577850" lvl="2" indent="-342900"/>
            <a:r>
              <a:rPr lang="en-US" sz="1800" dirty="0"/>
              <a:t>Current up to date</a:t>
            </a:r>
          </a:p>
          <a:p>
            <a:pPr marL="577850" lvl="2" indent="-342900"/>
            <a:r>
              <a:rPr lang="en-US" sz="1800" dirty="0"/>
              <a:t>Isolated Data</a:t>
            </a:r>
          </a:p>
          <a:p>
            <a:pPr marL="577850" lvl="2" indent="-342900"/>
            <a:r>
              <a:rPr lang="en-US" sz="1800" dirty="0"/>
              <a:t>Clerical User</a:t>
            </a:r>
          </a:p>
          <a:p>
            <a:pPr marL="577850" lvl="2" indent="-342900"/>
            <a:r>
              <a:rPr lang="en-US" sz="1800" dirty="0"/>
              <a:t>Few Records accessed at a time (tens)</a:t>
            </a:r>
          </a:p>
          <a:p>
            <a:pPr marL="577850" lvl="2" indent="-342900"/>
            <a:r>
              <a:rPr lang="en-US" sz="1800" dirty="0"/>
              <a:t>Read/Update Access</a:t>
            </a:r>
          </a:p>
          <a:p>
            <a:pPr marL="577850" lvl="2" indent="-342900"/>
            <a:r>
              <a:rPr lang="en-US" sz="1800" dirty="0"/>
              <a:t>Volatile Creation/Deletion</a:t>
            </a:r>
          </a:p>
          <a:p>
            <a:pPr marL="577850" lvl="2" indent="-342900"/>
            <a:r>
              <a:rPr lang="en-US" sz="1800" dirty="0"/>
              <a:t>No data redundancy</a:t>
            </a:r>
          </a:p>
          <a:p>
            <a:pPr marL="577850" lvl="2" indent="-342900"/>
            <a:r>
              <a:rPr lang="en-US" sz="1800" dirty="0"/>
              <a:t>Database Size     100MB -100 GB</a:t>
            </a:r>
          </a:p>
          <a:p>
            <a:pPr marL="577850" lvl="2" indent="-342900"/>
            <a:r>
              <a:rPr lang="en-US" sz="1800" dirty="0"/>
              <a:t>Transaction throughput is the performance metric</a:t>
            </a:r>
          </a:p>
          <a:p>
            <a:pPr marL="577850" lvl="2" indent="-342900"/>
            <a:r>
              <a:rPr lang="en-US" sz="1800" dirty="0"/>
              <a:t>Thousands of users</a:t>
            </a:r>
          </a:p>
          <a:p>
            <a:pPr marL="577850" lvl="2" indent="-342900"/>
            <a:r>
              <a:rPr lang="en-US" sz="1800" dirty="0"/>
              <a:t>Managed in entirety</a:t>
            </a:r>
            <a:endParaRPr lang="en-US" dirty="0"/>
          </a:p>
        </p:txBody>
      </p:sp>
      <p:sp>
        <p:nvSpPr>
          <p:cNvPr id="21508" name="Rectangle 5"/>
          <p:cNvSpPr>
            <a:spLocks noGrp="1" noChangeArrowheads="1"/>
          </p:cNvSpPr>
          <p:nvPr>
            <p:ph sz="half" idx="2"/>
          </p:nvPr>
        </p:nvSpPr>
        <p:spPr>
          <a:xfrm>
            <a:off x="5562600" y="990600"/>
            <a:ext cx="4953000" cy="5410200"/>
          </a:xfrm>
        </p:spPr>
        <p:txBody>
          <a:bodyPr/>
          <a:lstStyle/>
          <a:p>
            <a:pPr algn="just"/>
            <a:r>
              <a:rPr lang="en-US" sz="2400" b="1" dirty="0"/>
              <a:t>Warehouse (DSS – Decision Support System)</a:t>
            </a:r>
          </a:p>
          <a:p>
            <a:pPr marL="520700" lvl="1" algn="just"/>
            <a:r>
              <a:rPr lang="en-US" sz="1800" dirty="0"/>
              <a:t>Subject Oriented</a:t>
            </a:r>
          </a:p>
          <a:p>
            <a:pPr marL="520700" lvl="1" algn="just"/>
            <a:r>
              <a:rPr lang="en-US" sz="1800" dirty="0"/>
              <a:t>Used to analyze business</a:t>
            </a:r>
          </a:p>
          <a:p>
            <a:pPr marL="520700" lvl="1" algn="just"/>
            <a:r>
              <a:rPr lang="en-US" sz="1800" dirty="0"/>
              <a:t>Summarized and refined</a:t>
            </a:r>
          </a:p>
          <a:p>
            <a:pPr marL="520700" lvl="1" algn="just"/>
            <a:r>
              <a:rPr lang="en-US" sz="1800" dirty="0"/>
              <a:t>Snapshot data</a:t>
            </a:r>
          </a:p>
          <a:p>
            <a:pPr marL="520700" lvl="1" algn="just"/>
            <a:r>
              <a:rPr lang="en-US" sz="1800" dirty="0"/>
              <a:t>Integrated Data</a:t>
            </a:r>
          </a:p>
          <a:p>
            <a:pPr marL="520700" lvl="1" algn="just"/>
            <a:r>
              <a:rPr lang="en-US" sz="1800" dirty="0"/>
              <a:t>Knowledge User (Manager)</a:t>
            </a:r>
          </a:p>
          <a:p>
            <a:pPr marL="520700" lvl="1" algn="just"/>
            <a:r>
              <a:rPr lang="en-US" sz="1800" dirty="0"/>
              <a:t>Large volumes accessed at a time (millions)</a:t>
            </a:r>
          </a:p>
          <a:p>
            <a:pPr marL="520700" lvl="1" algn="just"/>
            <a:r>
              <a:rPr lang="en-US" sz="1800" dirty="0"/>
              <a:t>Mostly Read (Batch Update)</a:t>
            </a:r>
          </a:p>
          <a:p>
            <a:pPr marL="520700" lvl="1" algn="just"/>
            <a:r>
              <a:rPr lang="en-US" sz="1800" dirty="0"/>
              <a:t>Redundancy present</a:t>
            </a:r>
          </a:p>
          <a:p>
            <a:pPr marL="520700" lvl="1" algn="just"/>
            <a:r>
              <a:rPr lang="en-US" sz="1800" dirty="0"/>
              <a:t>Database Size          100 GB - few terabytes</a:t>
            </a:r>
          </a:p>
          <a:p>
            <a:pPr marL="520700" lvl="1" algn="just"/>
            <a:r>
              <a:rPr lang="en-US" sz="1800" dirty="0"/>
              <a:t>Query throughput is the performance metric</a:t>
            </a:r>
          </a:p>
          <a:p>
            <a:pPr marL="520700" lvl="1" algn="just"/>
            <a:r>
              <a:rPr lang="en-US" sz="1800" dirty="0"/>
              <a:t>Hundreds of users</a:t>
            </a:r>
          </a:p>
          <a:p>
            <a:pPr marL="520700" lvl="1" algn="just"/>
            <a:r>
              <a:rPr lang="en-US" sz="1800" dirty="0"/>
              <a:t>Managed by subsets</a:t>
            </a:r>
          </a:p>
        </p:txBody>
      </p:sp>
    </p:spTree>
    <p:extLst>
      <p:ext uri="{BB962C8B-B14F-4D97-AF65-F5344CB8AC3E}">
        <p14:creationId xmlns:p14="http://schemas.microsoft.com/office/powerpoint/2010/main" val="1117243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882D-FCAF-41CC-AAFA-D479F158ED39}"/>
              </a:ext>
            </a:extLst>
          </p:cNvPr>
          <p:cNvSpPr>
            <a:spLocks noGrp="1"/>
          </p:cNvSpPr>
          <p:nvPr>
            <p:ph type="title"/>
          </p:nvPr>
        </p:nvSpPr>
        <p:spPr/>
        <p:txBody>
          <a:bodyPr/>
          <a:lstStyle/>
          <a:p>
            <a:r>
              <a:rPr lang="en-US" dirty="0"/>
              <a:t>Data Analysis Problems</a:t>
            </a:r>
          </a:p>
        </p:txBody>
      </p:sp>
      <p:sp>
        <p:nvSpPr>
          <p:cNvPr id="3" name="Content Placeholder 2">
            <a:extLst>
              <a:ext uri="{FF2B5EF4-FFF2-40B4-BE49-F238E27FC236}">
                <a16:creationId xmlns:a16="http://schemas.microsoft.com/office/drawing/2014/main" id="{B57F534A-B153-4467-B6BF-9BF2D8EC6652}"/>
              </a:ext>
            </a:extLst>
          </p:cNvPr>
          <p:cNvSpPr>
            <a:spLocks noGrp="1"/>
          </p:cNvSpPr>
          <p:nvPr>
            <p:ph sz="half" idx="1"/>
          </p:nvPr>
        </p:nvSpPr>
        <p:spPr>
          <a:xfrm>
            <a:off x="838200" y="1825625"/>
            <a:ext cx="10515600" cy="4351338"/>
          </a:xfrm>
        </p:spPr>
        <p:txBody>
          <a:bodyPr/>
          <a:lstStyle/>
          <a:p>
            <a:r>
              <a:rPr lang="en-US" dirty="0"/>
              <a:t>The same data found in many different systems</a:t>
            </a:r>
          </a:p>
          <a:p>
            <a:r>
              <a:rPr lang="en-US" dirty="0"/>
              <a:t>Example: customer data across different stores and departments </a:t>
            </a:r>
          </a:p>
          <a:p>
            <a:r>
              <a:rPr lang="en-US" dirty="0"/>
              <a:t>The same concept is defined differently</a:t>
            </a:r>
          </a:p>
          <a:p>
            <a:r>
              <a:rPr lang="en-US" dirty="0"/>
              <a:t> Heterogeneous </a:t>
            </a:r>
            <a:r>
              <a:rPr lang="en-US"/>
              <a:t>sources </a:t>
            </a:r>
          </a:p>
          <a:p>
            <a:r>
              <a:rPr lang="en-US" dirty="0"/>
              <a:t>Relational DBMS, On-Line Transaction Processing (OLTP) </a:t>
            </a:r>
          </a:p>
          <a:p>
            <a:r>
              <a:rPr lang="en-US" dirty="0"/>
              <a:t>Unstructured data in files (e.g., MS Word) </a:t>
            </a:r>
          </a:p>
          <a:p>
            <a:r>
              <a:rPr lang="en-US" dirty="0"/>
              <a:t> Legacy systems </a:t>
            </a:r>
          </a:p>
        </p:txBody>
      </p:sp>
    </p:spTree>
    <p:extLst>
      <p:ext uri="{BB962C8B-B14F-4D97-AF65-F5344CB8AC3E}">
        <p14:creationId xmlns:p14="http://schemas.microsoft.com/office/powerpoint/2010/main" val="186637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FC4A-CFE4-42E6-AF79-7D5B383169F7}"/>
              </a:ext>
            </a:extLst>
          </p:cNvPr>
          <p:cNvSpPr>
            <a:spLocks noGrp="1"/>
          </p:cNvSpPr>
          <p:nvPr>
            <p:ph type="title"/>
          </p:nvPr>
        </p:nvSpPr>
        <p:spPr/>
        <p:txBody>
          <a:bodyPr/>
          <a:lstStyle/>
          <a:p>
            <a:r>
              <a:rPr lang="en-US" dirty="0"/>
              <a:t>Data Analysis Problems ( Cont’d)</a:t>
            </a:r>
          </a:p>
        </p:txBody>
      </p:sp>
      <p:sp>
        <p:nvSpPr>
          <p:cNvPr id="3" name="Content Placeholder 2">
            <a:extLst>
              <a:ext uri="{FF2B5EF4-FFF2-40B4-BE49-F238E27FC236}">
                <a16:creationId xmlns:a16="http://schemas.microsoft.com/office/drawing/2014/main" id="{F68E77D6-D191-4B15-8DCC-D0A1CE24929D}"/>
              </a:ext>
            </a:extLst>
          </p:cNvPr>
          <p:cNvSpPr>
            <a:spLocks noGrp="1"/>
          </p:cNvSpPr>
          <p:nvPr>
            <p:ph sz="half" idx="1"/>
          </p:nvPr>
        </p:nvSpPr>
        <p:spPr>
          <a:xfrm>
            <a:off x="838200" y="1825625"/>
            <a:ext cx="10515600" cy="4351338"/>
          </a:xfrm>
        </p:spPr>
        <p:txBody>
          <a:bodyPr/>
          <a:lstStyle/>
          <a:p>
            <a:r>
              <a:rPr lang="en-US" dirty="0"/>
              <a:t>Data is suited for operational systems Accounting, billing, etc. </a:t>
            </a:r>
          </a:p>
          <a:p>
            <a:r>
              <a:rPr lang="en-US" dirty="0"/>
              <a:t>Do not support analysis across business functions </a:t>
            </a:r>
          </a:p>
          <a:p>
            <a:r>
              <a:rPr lang="en-US" dirty="0"/>
              <a:t>Data quality is bad </a:t>
            </a:r>
          </a:p>
          <a:p>
            <a:r>
              <a:rPr lang="en-US" dirty="0"/>
              <a:t>Missing data, imprecise data, different use of systems </a:t>
            </a:r>
          </a:p>
          <a:p>
            <a:r>
              <a:rPr lang="en-US" dirty="0"/>
              <a:t>Data are “volatile” </a:t>
            </a:r>
          </a:p>
          <a:p>
            <a:r>
              <a:rPr lang="en-US" dirty="0"/>
              <a:t>Data deleted in operational systems (6 months) </a:t>
            </a:r>
          </a:p>
          <a:p>
            <a:r>
              <a:rPr lang="en-US" dirty="0"/>
              <a:t>Data change over time – no historical information</a:t>
            </a:r>
          </a:p>
        </p:txBody>
      </p:sp>
    </p:spTree>
    <p:extLst>
      <p:ext uri="{BB962C8B-B14F-4D97-AF65-F5344CB8AC3E}">
        <p14:creationId xmlns:p14="http://schemas.microsoft.com/office/powerpoint/2010/main" val="318396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sz="quarter"/>
          </p:nvPr>
        </p:nvSpPr>
        <p:spPr/>
        <p:txBody>
          <a:bodyPr/>
          <a:lstStyle/>
          <a:p>
            <a:r>
              <a:rPr lang="en-US"/>
              <a:t>To summarize ...</a:t>
            </a:r>
          </a:p>
        </p:txBody>
      </p:sp>
      <p:sp>
        <p:nvSpPr>
          <p:cNvPr id="4101" name="Rectangle 8"/>
          <p:cNvSpPr>
            <a:spLocks noGrp="1" noChangeArrowheads="1"/>
          </p:cNvSpPr>
          <p:nvPr>
            <p:ph sz="quarter" idx="1"/>
          </p:nvPr>
        </p:nvSpPr>
        <p:spPr>
          <a:xfrm>
            <a:off x="1981200" y="1600200"/>
            <a:ext cx="3886200" cy="1219200"/>
          </a:xfrm>
        </p:spPr>
        <p:txBody>
          <a:bodyPr/>
          <a:lstStyle/>
          <a:p>
            <a:r>
              <a:rPr lang="en-US" sz="2400"/>
              <a:t>OLTP Systems are </a:t>
            </a:r>
            <a:br>
              <a:rPr lang="en-US" sz="2400"/>
            </a:br>
            <a:r>
              <a:rPr lang="en-US" sz="2400"/>
              <a:t>used to </a:t>
            </a:r>
            <a:r>
              <a:rPr lang="en-US" sz="2400" i="1">
                <a:solidFill>
                  <a:schemeClr val="tx2"/>
                </a:solidFill>
              </a:rPr>
              <a:t>“run”</a:t>
            </a:r>
            <a:r>
              <a:rPr lang="en-US" sz="2400"/>
              <a:t> a business</a:t>
            </a:r>
          </a:p>
          <a:p>
            <a:endParaRPr lang="en-US" sz="2400"/>
          </a:p>
          <a:p>
            <a:endParaRPr lang="en-US" sz="2400"/>
          </a:p>
        </p:txBody>
      </p:sp>
      <p:graphicFrame>
        <p:nvGraphicFramePr>
          <p:cNvPr id="4098" name="Object 9"/>
          <p:cNvGraphicFramePr>
            <a:graphicFrameLocks noGrp="1" noChangeAspect="1"/>
          </p:cNvGraphicFramePr>
          <p:nvPr>
            <p:ph sz="quarter" idx="2"/>
          </p:nvPr>
        </p:nvGraphicFramePr>
        <p:xfrm>
          <a:off x="3886200" y="4114800"/>
          <a:ext cx="1981200" cy="1862138"/>
        </p:xfrm>
        <a:graphic>
          <a:graphicData uri="http://schemas.openxmlformats.org/presentationml/2006/ole">
            <mc:AlternateContent xmlns:mc="http://schemas.openxmlformats.org/markup-compatibility/2006">
              <mc:Choice xmlns:v="urn:schemas-microsoft-com:vml" Requires="v">
                <p:oleObj spid="_x0000_s4138" name="Clip" r:id="rId3" imgW="761744" imgH="716039" progId="">
                  <p:embed/>
                </p:oleObj>
              </mc:Choice>
              <mc:Fallback>
                <p:oleObj name="Clip" r:id="rId3" imgW="761744" imgH="716039" progId="">
                  <p:embed/>
                  <p:pic>
                    <p:nvPicPr>
                      <p:cNvPr id="4098"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4114800"/>
                        <a:ext cx="1981200" cy="186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8"/>
          <p:cNvGraphicFramePr>
            <a:graphicFrameLocks noGrp="1" noChangeAspect="1"/>
          </p:cNvGraphicFramePr>
          <p:nvPr>
            <p:ph sz="quarter" idx="3"/>
          </p:nvPr>
        </p:nvGraphicFramePr>
        <p:xfrm>
          <a:off x="6321425" y="1371600"/>
          <a:ext cx="692150" cy="1981200"/>
        </p:xfrm>
        <a:graphic>
          <a:graphicData uri="http://schemas.openxmlformats.org/presentationml/2006/ole">
            <mc:AlternateContent xmlns:mc="http://schemas.openxmlformats.org/markup-compatibility/2006">
              <mc:Choice xmlns:v="urn:schemas-microsoft-com:vml" Requires="v">
                <p:oleObj spid="_x0000_s4139" name="Clip" r:id="rId5" imgW="1014480" imgH="2906280" progId="">
                  <p:embed/>
                </p:oleObj>
              </mc:Choice>
              <mc:Fallback>
                <p:oleObj name="Clip" r:id="rId5" imgW="1014480" imgH="2906280" progId="">
                  <p:embed/>
                  <p:pic>
                    <p:nvPicPr>
                      <p:cNvPr id="409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1425" y="1371600"/>
                        <a:ext cx="692150"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2" name="Rectangle 11"/>
          <p:cNvSpPr>
            <a:spLocks noGrp="1" noChangeArrowheads="1"/>
          </p:cNvSpPr>
          <p:nvPr>
            <p:ph sz="quarter" idx="4"/>
          </p:nvPr>
        </p:nvSpPr>
        <p:spPr>
          <a:xfrm>
            <a:off x="6172200" y="4648201"/>
            <a:ext cx="4114800" cy="1477963"/>
          </a:xfrm>
        </p:spPr>
        <p:txBody>
          <a:bodyPr/>
          <a:lstStyle/>
          <a:p>
            <a:r>
              <a:rPr lang="en-US" sz="2400"/>
              <a:t>The Data Warehouse helps to </a:t>
            </a:r>
            <a:r>
              <a:rPr lang="en-US" sz="2400" i="1">
                <a:solidFill>
                  <a:schemeClr val="tx2"/>
                </a:solidFill>
              </a:rPr>
              <a:t>“optimize”</a:t>
            </a:r>
            <a:r>
              <a:rPr lang="en-US" sz="2400"/>
              <a:t> the business</a:t>
            </a:r>
          </a:p>
          <a:p>
            <a:pPr>
              <a:buFontTx/>
              <a:buNone/>
            </a:pPr>
            <a:endParaRPr lang="en-US" sz="2400"/>
          </a:p>
          <a:p>
            <a:endParaRPr lang="en-US" sz="2400"/>
          </a:p>
        </p:txBody>
      </p:sp>
    </p:spTree>
    <p:extLst>
      <p:ext uri="{BB962C8B-B14F-4D97-AF65-F5344CB8AC3E}">
        <p14:creationId xmlns:p14="http://schemas.microsoft.com/office/powerpoint/2010/main" val="3594513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8E963-B57C-43A2-B999-9A33A8B123B8}"/>
              </a:ext>
            </a:extLst>
          </p:cNvPr>
          <p:cNvSpPr>
            <a:spLocks noGrp="1"/>
          </p:cNvSpPr>
          <p:nvPr>
            <p:ph type="title" sz="quarter"/>
          </p:nvPr>
        </p:nvSpPr>
        <p:spPr/>
        <p:txBody>
          <a:bodyPr>
            <a:normAutofit fontScale="90000"/>
          </a:bodyPr>
          <a:lstStyle/>
          <a:p>
            <a:r>
              <a:rPr lang="en-US" dirty="0"/>
              <a:t>Case Study of an Enterprise</a:t>
            </a:r>
            <a:br>
              <a:rPr lang="en-US" dirty="0"/>
            </a:br>
            <a:endParaRPr lang="en-US" dirty="0"/>
          </a:p>
        </p:txBody>
      </p:sp>
      <p:sp>
        <p:nvSpPr>
          <p:cNvPr id="5" name="Content Placeholder 4">
            <a:extLst>
              <a:ext uri="{FF2B5EF4-FFF2-40B4-BE49-F238E27FC236}">
                <a16:creationId xmlns:a16="http://schemas.microsoft.com/office/drawing/2014/main" id="{25D9C9AA-6AB4-4FBC-9A2C-4164F715A049}"/>
              </a:ext>
            </a:extLst>
          </p:cNvPr>
          <p:cNvSpPr>
            <a:spLocks noGrp="1"/>
          </p:cNvSpPr>
          <p:nvPr>
            <p:ph sz="quarter" idx="3"/>
          </p:nvPr>
        </p:nvSpPr>
        <p:spPr>
          <a:xfrm>
            <a:off x="609600" y="1722475"/>
            <a:ext cx="10972800" cy="4403690"/>
          </a:xfrm>
        </p:spPr>
        <p:txBody>
          <a:bodyPr>
            <a:normAutofit fontScale="92500" lnSpcReduction="10000"/>
          </a:bodyPr>
          <a:lstStyle/>
          <a:p>
            <a:r>
              <a:rPr lang="en-US" dirty="0"/>
              <a:t>Example of a chain (e.g., fashion stores or car dealers) </a:t>
            </a:r>
          </a:p>
          <a:p>
            <a:r>
              <a:rPr lang="en-US" dirty="0"/>
              <a:t> Each store maintains its own customer records and sales records.</a:t>
            </a:r>
          </a:p>
          <a:p>
            <a:r>
              <a:rPr lang="en-US" dirty="0"/>
              <a:t> Hard to answer questions like: “find the total sales of Product X from stores in Aalborg” </a:t>
            </a:r>
          </a:p>
          <a:p>
            <a:r>
              <a:rPr lang="en-US" dirty="0"/>
              <a:t>The same customer may be viewed as different customers for different stores; hard to detect duplicate customer information</a:t>
            </a:r>
          </a:p>
          <a:p>
            <a:r>
              <a:rPr lang="en-US" dirty="0"/>
              <a:t>Imprecise or missing data in the addresses of some customers </a:t>
            </a:r>
          </a:p>
          <a:p>
            <a:r>
              <a:rPr lang="en-US" dirty="0"/>
              <a:t> Purchase records maintained in the operational system for limited time (e.g., 6 months); then they are deleted or archived </a:t>
            </a:r>
          </a:p>
          <a:p>
            <a:r>
              <a:rPr lang="en-US" dirty="0"/>
              <a:t>The same “product” may have different prices, or different discounts in different stores</a:t>
            </a:r>
          </a:p>
        </p:txBody>
      </p:sp>
    </p:spTree>
    <p:extLst>
      <p:ext uri="{BB962C8B-B14F-4D97-AF65-F5344CB8AC3E}">
        <p14:creationId xmlns:p14="http://schemas.microsoft.com/office/powerpoint/2010/main" val="1787697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24000" y="274638"/>
            <a:ext cx="9144000" cy="411162"/>
          </a:xfrm>
        </p:spPr>
        <p:txBody>
          <a:bodyPr>
            <a:normAutofit fontScale="90000"/>
          </a:bodyPr>
          <a:lstStyle/>
          <a:p>
            <a:r>
              <a:rPr lang="en-US" sz="3200" b="1">
                <a:solidFill>
                  <a:srgbClr val="7030A0"/>
                </a:solidFill>
              </a:rPr>
              <a:t>Evolution in organizational use of data warehouses</a:t>
            </a:r>
          </a:p>
        </p:txBody>
      </p:sp>
      <p:sp>
        <p:nvSpPr>
          <p:cNvPr id="16387" name="Rectangle 3"/>
          <p:cNvSpPr>
            <a:spLocks noGrp="1" noChangeArrowheads="1"/>
          </p:cNvSpPr>
          <p:nvPr>
            <p:ph idx="1"/>
          </p:nvPr>
        </p:nvSpPr>
        <p:spPr>
          <a:xfrm>
            <a:off x="1981200" y="914400"/>
            <a:ext cx="8229600" cy="5562600"/>
          </a:xfrm>
        </p:spPr>
        <p:txBody>
          <a:bodyPr rtlCol="0">
            <a:noAutofit/>
          </a:bodyPr>
          <a:lstStyle/>
          <a:p>
            <a:pPr marL="0" indent="0" algn="just">
              <a:lnSpc>
                <a:spcPct val="80000"/>
              </a:lnSpc>
              <a:buNone/>
              <a:defRPr/>
            </a:pPr>
            <a:r>
              <a:rPr lang="en-US" sz="2000" dirty="0"/>
              <a:t>Organizations generally start off with relatively simple use of data warehousing. Over time, more sophisticated use of data warehousing evolves. The following general stages of use of the data warehouse can be distinguished:</a:t>
            </a:r>
          </a:p>
          <a:p>
            <a:pPr marL="117475" indent="-117475" algn="just">
              <a:lnSpc>
                <a:spcPct val="80000"/>
              </a:lnSpc>
              <a:defRPr/>
            </a:pPr>
            <a:r>
              <a:rPr lang="en-US" sz="2000" b="1" dirty="0">
                <a:solidFill>
                  <a:srgbClr val="7030A0"/>
                </a:solidFill>
              </a:rPr>
              <a:t>Operation Data Store</a:t>
            </a:r>
            <a:endParaRPr lang="en-US" sz="2000" dirty="0">
              <a:solidFill>
                <a:srgbClr val="7030A0"/>
              </a:solidFill>
            </a:endParaRPr>
          </a:p>
          <a:p>
            <a:pPr marL="236538" lvl="1" indent="-117475" algn="just">
              <a:lnSpc>
                <a:spcPct val="80000"/>
              </a:lnSpc>
              <a:defRPr/>
            </a:pPr>
            <a:r>
              <a:rPr lang="en-US" sz="2000" dirty="0"/>
              <a:t>Data warehouses in this initial stage are developed by simply copying the data off an operational system to another server where the processing load of reporting against the copied data does not impact the operational system's performance. </a:t>
            </a:r>
          </a:p>
          <a:p>
            <a:pPr marL="117475" indent="-117475" algn="just">
              <a:lnSpc>
                <a:spcPct val="80000"/>
              </a:lnSpc>
              <a:defRPr/>
            </a:pPr>
            <a:r>
              <a:rPr lang="en-US" sz="2000" b="1" dirty="0">
                <a:solidFill>
                  <a:srgbClr val="7030A0"/>
                </a:solidFill>
              </a:rPr>
              <a:t>Off line Data Warehouse  </a:t>
            </a:r>
          </a:p>
          <a:p>
            <a:pPr marL="236538" lvl="1" indent="-117475" algn="just">
              <a:lnSpc>
                <a:spcPct val="80000"/>
              </a:lnSpc>
              <a:defRPr/>
            </a:pPr>
            <a:r>
              <a:rPr lang="en-US" sz="2000" dirty="0"/>
              <a:t>Data warehouses at this stage are updated from data in the operational systems on a regular basis and the data warehouse data is stored in a data structure designed to facilitate reporting. </a:t>
            </a:r>
          </a:p>
          <a:p>
            <a:pPr marL="117475" indent="-117475" algn="just">
              <a:lnSpc>
                <a:spcPct val="80000"/>
              </a:lnSpc>
              <a:defRPr/>
            </a:pPr>
            <a:r>
              <a:rPr lang="en-US" sz="2000" b="1" dirty="0">
                <a:solidFill>
                  <a:srgbClr val="7030A0"/>
                </a:solidFill>
              </a:rPr>
              <a:t>Real Time Data Warehouse</a:t>
            </a:r>
            <a:r>
              <a:rPr lang="en-US" sz="2000" b="1" dirty="0"/>
              <a:t> </a:t>
            </a:r>
            <a:r>
              <a:rPr lang="en-US" sz="2000" dirty="0"/>
              <a:t> </a:t>
            </a:r>
          </a:p>
          <a:p>
            <a:pPr marL="236538" lvl="1" indent="-117475" algn="just">
              <a:lnSpc>
                <a:spcPct val="80000"/>
              </a:lnSpc>
              <a:defRPr/>
            </a:pPr>
            <a:r>
              <a:rPr lang="en-US" sz="2000" dirty="0"/>
              <a:t>Data warehouses at this stage are updated every time an operational system performs a transaction (e.g. an order or a delivery or a booking.) </a:t>
            </a:r>
          </a:p>
          <a:p>
            <a:pPr marL="117475" indent="-117475" algn="just">
              <a:lnSpc>
                <a:spcPct val="80000"/>
              </a:lnSpc>
              <a:defRPr/>
            </a:pPr>
            <a:r>
              <a:rPr lang="en-US" sz="2000" b="1" dirty="0">
                <a:solidFill>
                  <a:srgbClr val="7030A0"/>
                </a:solidFill>
              </a:rPr>
              <a:t>Integrated Data Warehouse</a:t>
            </a:r>
            <a:r>
              <a:rPr lang="en-US" sz="2000" b="1" dirty="0"/>
              <a:t>  </a:t>
            </a:r>
          </a:p>
          <a:p>
            <a:pPr marL="236538" lvl="1" indent="-117475" algn="just">
              <a:lnSpc>
                <a:spcPct val="80000"/>
              </a:lnSpc>
              <a:defRPr/>
            </a:pPr>
            <a:r>
              <a:rPr lang="en-US" sz="2000" dirty="0"/>
              <a:t>Data warehouses at this stage are updated every time an operational system performs a transaction. The data warehouses then generate transactions that are passed back into the operational systems.</a:t>
            </a:r>
          </a:p>
        </p:txBody>
      </p:sp>
    </p:spTree>
    <p:extLst>
      <p:ext uri="{BB962C8B-B14F-4D97-AF65-F5344CB8AC3E}">
        <p14:creationId xmlns:p14="http://schemas.microsoft.com/office/powerpoint/2010/main" val="4059770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4"/>
          <p:cNvGrpSpPr>
            <a:grpSpLocks/>
          </p:cNvGrpSpPr>
          <p:nvPr/>
        </p:nvGrpSpPr>
        <p:grpSpPr bwMode="auto">
          <a:xfrm>
            <a:off x="3276601" y="1371601"/>
            <a:ext cx="1660525" cy="468313"/>
            <a:chOff x="880" y="1248"/>
            <a:chExt cx="1046" cy="295"/>
          </a:xfrm>
        </p:grpSpPr>
        <p:sp>
          <p:nvSpPr>
            <p:cNvPr id="23603" name="Oval 5"/>
            <p:cNvSpPr>
              <a:spLocks noChangeArrowheads="1"/>
            </p:cNvSpPr>
            <p:nvPr/>
          </p:nvSpPr>
          <p:spPr bwMode="auto">
            <a:xfrm>
              <a:off x="880" y="1248"/>
              <a:ext cx="1046" cy="2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23604" name="Rectangle 6"/>
            <p:cNvSpPr>
              <a:spLocks noChangeArrowheads="1"/>
            </p:cNvSpPr>
            <p:nvPr/>
          </p:nvSpPr>
          <p:spPr bwMode="auto">
            <a:xfrm>
              <a:off x="1140" y="1286"/>
              <a:ext cx="531" cy="252"/>
            </a:xfrm>
            <a:prstGeom prst="rect">
              <a:avLst/>
            </a:prstGeom>
            <a:noFill/>
            <a:ln w="9525">
              <a:noFill/>
              <a:miter lim="800000"/>
              <a:headEnd/>
              <a:tailEnd/>
            </a:ln>
          </p:spPr>
          <p:txBody>
            <a:bodyPr wrap="none" lIns="92075" tIns="46038" rIns="92075" bIns="46038">
              <a:spAutoFit/>
            </a:bodyPr>
            <a:lstStyle/>
            <a:p>
              <a:pPr eaLnBrk="0" hangingPunct="0"/>
              <a:r>
                <a:rPr lang="en-US" sz="2000">
                  <a:latin typeface="Arial" pitchFamily="34" charset="0"/>
                </a:rPr>
                <a:t>Client</a:t>
              </a:r>
            </a:p>
          </p:txBody>
        </p:sp>
      </p:grpSp>
      <p:grpSp>
        <p:nvGrpSpPr>
          <p:cNvPr id="23555" name="Group 7"/>
          <p:cNvGrpSpPr>
            <a:grpSpLocks/>
          </p:cNvGrpSpPr>
          <p:nvPr/>
        </p:nvGrpSpPr>
        <p:grpSpPr bwMode="auto">
          <a:xfrm>
            <a:off x="8035926" y="1320801"/>
            <a:ext cx="1660525" cy="468313"/>
            <a:chOff x="3919" y="1183"/>
            <a:chExt cx="1046" cy="295"/>
          </a:xfrm>
        </p:grpSpPr>
        <p:sp>
          <p:nvSpPr>
            <p:cNvPr id="23601" name="Oval 8"/>
            <p:cNvSpPr>
              <a:spLocks noChangeArrowheads="1"/>
            </p:cNvSpPr>
            <p:nvPr/>
          </p:nvSpPr>
          <p:spPr bwMode="auto">
            <a:xfrm>
              <a:off x="3919" y="1183"/>
              <a:ext cx="1046" cy="295"/>
            </a:xfrm>
            <a:prstGeom prst="ellipse">
              <a:avLst/>
            </a:prstGeom>
            <a:solidFill>
              <a:schemeClr val="hlink"/>
            </a:solidFill>
            <a:ln w="12700">
              <a:solidFill>
                <a:schemeClr val="tx1"/>
              </a:solidFill>
              <a:round/>
              <a:headEnd/>
              <a:tailEnd/>
            </a:ln>
          </p:spPr>
          <p:txBody>
            <a:bodyPr wrap="none" anchor="ctr"/>
            <a:lstStyle/>
            <a:p>
              <a:endParaRPr lang="en-US"/>
            </a:p>
          </p:txBody>
        </p:sp>
        <p:sp>
          <p:nvSpPr>
            <p:cNvPr id="23602" name="Rectangle 9"/>
            <p:cNvSpPr>
              <a:spLocks noChangeArrowheads="1"/>
            </p:cNvSpPr>
            <p:nvPr/>
          </p:nvSpPr>
          <p:spPr bwMode="auto">
            <a:xfrm>
              <a:off x="4179" y="1221"/>
              <a:ext cx="531" cy="252"/>
            </a:xfrm>
            <a:prstGeom prst="rect">
              <a:avLst/>
            </a:prstGeom>
            <a:noFill/>
            <a:ln w="9525">
              <a:noFill/>
              <a:miter lim="800000"/>
              <a:headEnd/>
              <a:tailEnd/>
            </a:ln>
          </p:spPr>
          <p:txBody>
            <a:bodyPr wrap="none" lIns="92075" tIns="46038" rIns="92075" bIns="46038">
              <a:spAutoFit/>
            </a:bodyPr>
            <a:lstStyle/>
            <a:p>
              <a:pPr eaLnBrk="0" hangingPunct="0"/>
              <a:r>
                <a:rPr lang="en-US" sz="2000">
                  <a:latin typeface="Arial" pitchFamily="34" charset="0"/>
                </a:rPr>
                <a:t>Client</a:t>
              </a:r>
            </a:p>
          </p:txBody>
        </p:sp>
      </p:grpSp>
      <p:grpSp>
        <p:nvGrpSpPr>
          <p:cNvPr id="23556" name="Group 10"/>
          <p:cNvGrpSpPr>
            <a:grpSpLocks/>
          </p:cNvGrpSpPr>
          <p:nvPr/>
        </p:nvGrpSpPr>
        <p:grpSpPr bwMode="auto">
          <a:xfrm>
            <a:off x="5562600" y="2743201"/>
            <a:ext cx="1944688" cy="950913"/>
            <a:chOff x="2361" y="2079"/>
            <a:chExt cx="1225" cy="599"/>
          </a:xfrm>
        </p:grpSpPr>
        <p:sp>
          <p:nvSpPr>
            <p:cNvPr id="23595" name="Oval 11"/>
            <p:cNvSpPr>
              <a:spLocks noChangeArrowheads="1"/>
            </p:cNvSpPr>
            <p:nvPr/>
          </p:nvSpPr>
          <p:spPr bwMode="auto">
            <a:xfrm>
              <a:off x="2373" y="2506"/>
              <a:ext cx="1213" cy="172"/>
            </a:xfrm>
            <a:prstGeom prst="ellipse">
              <a:avLst/>
            </a:prstGeom>
            <a:solidFill>
              <a:schemeClr val="tx2"/>
            </a:solidFill>
            <a:ln w="12700">
              <a:solidFill>
                <a:schemeClr val="tx1"/>
              </a:solidFill>
              <a:round/>
              <a:headEnd/>
              <a:tailEnd/>
            </a:ln>
          </p:spPr>
          <p:txBody>
            <a:bodyPr wrap="none" anchor="ctr"/>
            <a:lstStyle/>
            <a:p>
              <a:endParaRPr lang="en-US"/>
            </a:p>
          </p:txBody>
        </p:sp>
        <p:sp>
          <p:nvSpPr>
            <p:cNvPr id="23596" name="Rectangle 12"/>
            <p:cNvSpPr>
              <a:spLocks noChangeArrowheads="1"/>
            </p:cNvSpPr>
            <p:nvPr/>
          </p:nvSpPr>
          <p:spPr bwMode="auto">
            <a:xfrm>
              <a:off x="2361" y="2151"/>
              <a:ext cx="1216" cy="444"/>
            </a:xfrm>
            <a:prstGeom prst="rect">
              <a:avLst/>
            </a:prstGeom>
            <a:solidFill>
              <a:schemeClr val="tx2"/>
            </a:solidFill>
            <a:ln w="9525">
              <a:noFill/>
              <a:miter lim="800000"/>
              <a:headEnd/>
              <a:tailEnd/>
            </a:ln>
          </p:spPr>
          <p:txBody>
            <a:bodyPr wrap="none" anchor="ctr"/>
            <a:lstStyle/>
            <a:p>
              <a:endParaRPr lang="en-US"/>
            </a:p>
          </p:txBody>
        </p:sp>
        <p:sp>
          <p:nvSpPr>
            <p:cNvPr id="23597" name="Oval 13"/>
            <p:cNvSpPr>
              <a:spLocks noChangeArrowheads="1"/>
            </p:cNvSpPr>
            <p:nvPr/>
          </p:nvSpPr>
          <p:spPr bwMode="auto">
            <a:xfrm>
              <a:off x="2378" y="2079"/>
              <a:ext cx="1208" cy="130"/>
            </a:xfrm>
            <a:prstGeom prst="ellipse">
              <a:avLst/>
            </a:prstGeom>
            <a:solidFill>
              <a:schemeClr val="tx2"/>
            </a:solidFill>
            <a:ln w="12700">
              <a:solidFill>
                <a:schemeClr val="tx1"/>
              </a:solidFill>
              <a:round/>
              <a:headEnd/>
              <a:tailEnd/>
            </a:ln>
          </p:spPr>
          <p:txBody>
            <a:bodyPr wrap="none" anchor="ctr"/>
            <a:lstStyle/>
            <a:p>
              <a:endParaRPr lang="en-US"/>
            </a:p>
          </p:txBody>
        </p:sp>
        <p:sp>
          <p:nvSpPr>
            <p:cNvPr id="23598" name="Line 14"/>
            <p:cNvSpPr>
              <a:spLocks noChangeShapeType="1"/>
            </p:cNvSpPr>
            <p:nvPr/>
          </p:nvSpPr>
          <p:spPr bwMode="auto">
            <a:xfrm>
              <a:off x="3585" y="2169"/>
              <a:ext cx="0" cy="409"/>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3599" name="Line 15"/>
            <p:cNvSpPr>
              <a:spLocks noChangeShapeType="1"/>
            </p:cNvSpPr>
            <p:nvPr/>
          </p:nvSpPr>
          <p:spPr bwMode="auto">
            <a:xfrm>
              <a:off x="2367" y="2183"/>
              <a:ext cx="0" cy="41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3600" name="Rectangle 16"/>
            <p:cNvSpPr>
              <a:spLocks noChangeArrowheads="1"/>
            </p:cNvSpPr>
            <p:nvPr/>
          </p:nvSpPr>
          <p:spPr bwMode="auto">
            <a:xfrm>
              <a:off x="2489" y="2315"/>
              <a:ext cx="957" cy="252"/>
            </a:xfrm>
            <a:prstGeom prst="rect">
              <a:avLst/>
            </a:prstGeom>
            <a:noFill/>
            <a:ln w="9525">
              <a:noFill/>
              <a:miter lim="800000"/>
              <a:headEnd/>
              <a:tailEnd/>
            </a:ln>
          </p:spPr>
          <p:txBody>
            <a:bodyPr lIns="92075" tIns="46038" rIns="92075" bIns="46038">
              <a:spAutoFit/>
            </a:bodyPr>
            <a:lstStyle/>
            <a:p>
              <a:pPr eaLnBrk="0" hangingPunct="0"/>
              <a:r>
                <a:rPr lang="en-US" sz="2000">
                  <a:solidFill>
                    <a:schemeClr val="bg1"/>
                  </a:solidFill>
                  <a:latin typeface="Arial" pitchFamily="34" charset="0"/>
                </a:rPr>
                <a:t>Warehouse</a:t>
              </a:r>
            </a:p>
          </p:txBody>
        </p:sp>
      </p:grpSp>
      <p:sp>
        <p:nvSpPr>
          <p:cNvPr id="23557" name="Line 17"/>
          <p:cNvSpPr>
            <a:spLocks noChangeShapeType="1"/>
          </p:cNvSpPr>
          <p:nvPr/>
        </p:nvSpPr>
        <p:spPr bwMode="auto">
          <a:xfrm>
            <a:off x="4800601" y="1752600"/>
            <a:ext cx="511175" cy="146050"/>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23558" name="Line 18"/>
          <p:cNvSpPr>
            <a:spLocks noChangeShapeType="1"/>
          </p:cNvSpPr>
          <p:nvPr/>
        </p:nvSpPr>
        <p:spPr bwMode="auto">
          <a:xfrm flipH="1">
            <a:off x="7729538" y="1689101"/>
            <a:ext cx="481012" cy="263525"/>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23559" name="Line 19"/>
          <p:cNvSpPr>
            <a:spLocks noChangeShapeType="1"/>
          </p:cNvSpPr>
          <p:nvPr/>
        </p:nvSpPr>
        <p:spPr bwMode="auto">
          <a:xfrm flipV="1">
            <a:off x="3700463" y="4506914"/>
            <a:ext cx="1547812" cy="376237"/>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23560" name="Line 20"/>
          <p:cNvSpPr>
            <a:spLocks noChangeShapeType="1"/>
          </p:cNvSpPr>
          <p:nvPr/>
        </p:nvSpPr>
        <p:spPr bwMode="auto">
          <a:xfrm flipH="1" flipV="1">
            <a:off x="7772400" y="4506913"/>
            <a:ext cx="1398588" cy="392112"/>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23561" name="Line 21"/>
          <p:cNvSpPr>
            <a:spLocks noChangeShapeType="1"/>
          </p:cNvSpPr>
          <p:nvPr/>
        </p:nvSpPr>
        <p:spPr bwMode="auto">
          <a:xfrm flipV="1">
            <a:off x="6457950" y="3675064"/>
            <a:ext cx="1588" cy="333375"/>
          </a:xfrm>
          <a:prstGeom prst="line">
            <a:avLst/>
          </a:prstGeom>
          <a:noFill/>
          <a:ln w="25400">
            <a:solidFill>
              <a:schemeClr val="tx1"/>
            </a:solidFill>
            <a:round/>
            <a:headEnd type="none" w="sm" len="sm"/>
            <a:tailEnd type="stealth" w="med" len="lg"/>
          </a:ln>
        </p:spPr>
        <p:txBody>
          <a:bodyPr wrap="none" anchor="ctr"/>
          <a:lstStyle/>
          <a:p>
            <a:endParaRPr lang="en-US"/>
          </a:p>
        </p:txBody>
      </p:sp>
      <p:grpSp>
        <p:nvGrpSpPr>
          <p:cNvPr id="23562" name="Group 22"/>
          <p:cNvGrpSpPr>
            <a:grpSpLocks/>
          </p:cNvGrpSpPr>
          <p:nvPr/>
        </p:nvGrpSpPr>
        <p:grpSpPr bwMode="auto">
          <a:xfrm>
            <a:off x="3059114" y="4878388"/>
            <a:ext cx="1157287" cy="995362"/>
            <a:chOff x="784" y="3424"/>
            <a:chExt cx="729" cy="627"/>
          </a:xfrm>
        </p:grpSpPr>
        <p:sp>
          <p:nvSpPr>
            <p:cNvPr id="23589" name="Oval 23"/>
            <p:cNvSpPr>
              <a:spLocks noChangeArrowheads="1"/>
            </p:cNvSpPr>
            <p:nvPr/>
          </p:nvSpPr>
          <p:spPr bwMode="auto">
            <a:xfrm>
              <a:off x="788" y="3888"/>
              <a:ext cx="708" cy="163"/>
            </a:xfrm>
            <a:prstGeom prst="ellipse">
              <a:avLst/>
            </a:prstGeom>
            <a:solidFill>
              <a:schemeClr val="accent2"/>
            </a:solidFill>
            <a:ln w="12700">
              <a:solidFill>
                <a:schemeClr val="tx1"/>
              </a:solidFill>
              <a:round/>
              <a:headEnd/>
              <a:tailEnd/>
            </a:ln>
          </p:spPr>
          <p:txBody>
            <a:bodyPr wrap="none" anchor="ctr"/>
            <a:lstStyle/>
            <a:p>
              <a:endParaRPr lang="en-US"/>
            </a:p>
          </p:txBody>
        </p:sp>
        <p:sp>
          <p:nvSpPr>
            <p:cNvPr id="23590" name="Rectangle 24"/>
            <p:cNvSpPr>
              <a:spLocks noChangeArrowheads="1"/>
            </p:cNvSpPr>
            <p:nvPr/>
          </p:nvSpPr>
          <p:spPr bwMode="auto">
            <a:xfrm>
              <a:off x="795" y="3515"/>
              <a:ext cx="715" cy="464"/>
            </a:xfrm>
            <a:prstGeom prst="rect">
              <a:avLst/>
            </a:prstGeom>
            <a:solidFill>
              <a:schemeClr val="accent2"/>
            </a:solidFill>
            <a:ln w="9525">
              <a:noFill/>
              <a:miter lim="800000"/>
              <a:headEnd/>
              <a:tailEnd/>
            </a:ln>
          </p:spPr>
          <p:txBody>
            <a:bodyPr wrap="none" anchor="ctr"/>
            <a:lstStyle/>
            <a:p>
              <a:endParaRPr lang="en-US"/>
            </a:p>
          </p:txBody>
        </p:sp>
        <p:sp>
          <p:nvSpPr>
            <p:cNvPr id="23591" name="Oval 25"/>
            <p:cNvSpPr>
              <a:spLocks noChangeArrowheads="1"/>
            </p:cNvSpPr>
            <p:nvPr/>
          </p:nvSpPr>
          <p:spPr bwMode="auto">
            <a:xfrm>
              <a:off x="784" y="3424"/>
              <a:ext cx="713" cy="159"/>
            </a:xfrm>
            <a:prstGeom prst="ellipse">
              <a:avLst/>
            </a:prstGeom>
            <a:solidFill>
              <a:schemeClr val="accent2"/>
            </a:solidFill>
            <a:ln w="12700">
              <a:solidFill>
                <a:schemeClr val="tx1"/>
              </a:solidFill>
              <a:round/>
              <a:headEnd/>
              <a:tailEnd/>
            </a:ln>
          </p:spPr>
          <p:txBody>
            <a:bodyPr wrap="none" anchor="ctr"/>
            <a:lstStyle/>
            <a:p>
              <a:endParaRPr lang="en-US"/>
            </a:p>
          </p:txBody>
        </p:sp>
        <p:sp>
          <p:nvSpPr>
            <p:cNvPr id="23592" name="Rectangle 26"/>
            <p:cNvSpPr>
              <a:spLocks noChangeArrowheads="1"/>
            </p:cNvSpPr>
            <p:nvPr/>
          </p:nvSpPr>
          <p:spPr bwMode="auto">
            <a:xfrm>
              <a:off x="857" y="3658"/>
              <a:ext cx="630" cy="252"/>
            </a:xfrm>
            <a:prstGeom prst="rect">
              <a:avLst/>
            </a:prstGeom>
            <a:noFill/>
            <a:ln w="9525">
              <a:noFill/>
              <a:miter lim="800000"/>
              <a:headEnd/>
              <a:tailEnd/>
            </a:ln>
          </p:spPr>
          <p:txBody>
            <a:bodyPr lIns="92075" tIns="46038" rIns="92075" bIns="46038">
              <a:spAutoFit/>
            </a:bodyPr>
            <a:lstStyle/>
            <a:p>
              <a:pPr eaLnBrk="0" hangingPunct="0"/>
              <a:r>
                <a:rPr lang="en-US" sz="2000">
                  <a:latin typeface="Arial" pitchFamily="34" charset="0"/>
                </a:rPr>
                <a:t>Source</a:t>
              </a:r>
            </a:p>
          </p:txBody>
        </p:sp>
        <p:sp>
          <p:nvSpPr>
            <p:cNvPr id="23593" name="Line 27"/>
            <p:cNvSpPr>
              <a:spLocks noChangeShapeType="1"/>
            </p:cNvSpPr>
            <p:nvPr/>
          </p:nvSpPr>
          <p:spPr bwMode="auto">
            <a:xfrm flipH="1">
              <a:off x="1509" y="3534"/>
              <a:ext cx="4" cy="4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3594" name="Line 28"/>
            <p:cNvSpPr>
              <a:spLocks noChangeShapeType="1"/>
            </p:cNvSpPr>
            <p:nvPr/>
          </p:nvSpPr>
          <p:spPr bwMode="auto">
            <a:xfrm>
              <a:off x="786" y="3522"/>
              <a:ext cx="0" cy="429"/>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23563" name="Group 29"/>
          <p:cNvGrpSpPr>
            <a:grpSpLocks/>
          </p:cNvGrpSpPr>
          <p:nvPr/>
        </p:nvGrpSpPr>
        <p:grpSpPr bwMode="auto">
          <a:xfrm>
            <a:off x="5867400" y="5029201"/>
            <a:ext cx="1157288" cy="995363"/>
            <a:chOff x="2563" y="3437"/>
            <a:chExt cx="729" cy="627"/>
          </a:xfrm>
        </p:grpSpPr>
        <p:sp>
          <p:nvSpPr>
            <p:cNvPr id="23583" name="Oval 30"/>
            <p:cNvSpPr>
              <a:spLocks noChangeArrowheads="1"/>
            </p:cNvSpPr>
            <p:nvPr/>
          </p:nvSpPr>
          <p:spPr bwMode="auto">
            <a:xfrm>
              <a:off x="2567" y="3901"/>
              <a:ext cx="708" cy="163"/>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84" name="Rectangle 31"/>
            <p:cNvSpPr>
              <a:spLocks noChangeArrowheads="1"/>
            </p:cNvSpPr>
            <p:nvPr/>
          </p:nvSpPr>
          <p:spPr bwMode="auto">
            <a:xfrm>
              <a:off x="2574" y="3528"/>
              <a:ext cx="715" cy="464"/>
            </a:xfrm>
            <a:prstGeom prst="rect">
              <a:avLst/>
            </a:prstGeom>
            <a:solidFill>
              <a:schemeClr val="accent1"/>
            </a:solidFill>
            <a:ln w="9525">
              <a:noFill/>
              <a:miter lim="800000"/>
              <a:headEnd/>
              <a:tailEnd/>
            </a:ln>
          </p:spPr>
          <p:txBody>
            <a:bodyPr wrap="none" anchor="ctr"/>
            <a:lstStyle/>
            <a:p>
              <a:endParaRPr lang="en-US"/>
            </a:p>
          </p:txBody>
        </p:sp>
        <p:sp>
          <p:nvSpPr>
            <p:cNvPr id="23585" name="Oval 32"/>
            <p:cNvSpPr>
              <a:spLocks noChangeArrowheads="1"/>
            </p:cNvSpPr>
            <p:nvPr/>
          </p:nvSpPr>
          <p:spPr bwMode="auto">
            <a:xfrm>
              <a:off x="2563" y="3437"/>
              <a:ext cx="713" cy="159"/>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23586" name="Rectangle 33"/>
            <p:cNvSpPr>
              <a:spLocks noChangeArrowheads="1"/>
            </p:cNvSpPr>
            <p:nvPr/>
          </p:nvSpPr>
          <p:spPr bwMode="auto">
            <a:xfrm>
              <a:off x="2636" y="3671"/>
              <a:ext cx="630" cy="252"/>
            </a:xfrm>
            <a:prstGeom prst="rect">
              <a:avLst/>
            </a:prstGeom>
            <a:noFill/>
            <a:ln w="9525">
              <a:noFill/>
              <a:miter lim="800000"/>
              <a:headEnd/>
              <a:tailEnd/>
            </a:ln>
          </p:spPr>
          <p:txBody>
            <a:bodyPr lIns="92075" tIns="46038" rIns="92075" bIns="46038">
              <a:spAutoFit/>
            </a:bodyPr>
            <a:lstStyle/>
            <a:p>
              <a:pPr eaLnBrk="0" hangingPunct="0"/>
              <a:r>
                <a:rPr lang="en-US" sz="2000">
                  <a:latin typeface="Arial" pitchFamily="34" charset="0"/>
                </a:rPr>
                <a:t>Source</a:t>
              </a:r>
            </a:p>
          </p:txBody>
        </p:sp>
        <p:sp>
          <p:nvSpPr>
            <p:cNvPr id="23587" name="Line 34"/>
            <p:cNvSpPr>
              <a:spLocks noChangeShapeType="1"/>
            </p:cNvSpPr>
            <p:nvPr/>
          </p:nvSpPr>
          <p:spPr bwMode="auto">
            <a:xfrm flipH="1">
              <a:off x="3288" y="3547"/>
              <a:ext cx="4" cy="4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3588" name="Line 35"/>
            <p:cNvSpPr>
              <a:spLocks noChangeShapeType="1"/>
            </p:cNvSpPr>
            <p:nvPr/>
          </p:nvSpPr>
          <p:spPr bwMode="auto">
            <a:xfrm>
              <a:off x="2565" y="3535"/>
              <a:ext cx="0" cy="429"/>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23564" name="Group 36"/>
          <p:cNvGrpSpPr>
            <a:grpSpLocks/>
          </p:cNvGrpSpPr>
          <p:nvPr/>
        </p:nvGrpSpPr>
        <p:grpSpPr bwMode="auto">
          <a:xfrm>
            <a:off x="8610600" y="4953001"/>
            <a:ext cx="1157288" cy="995363"/>
            <a:chOff x="4263" y="3438"/>
            <a:chExt cx="729" cy="627"/>
          </a:xfrm>
        </p:grpSpPr>
        <p:sp>
          <p:nvSpPr>
            <p:cNvPr id="23577" name="Oval 37"/>
            <p:cNvSpPr>
              <a:spLocks noChangeArrowheads="1"/>
            </p:cNvSpPr>
            <p:nvPr/>
          </p:nvSpPr>
          <p:spPr bwMode="auto">
            <a:xfrm>
              <a:off x="4267" y="3902"/>
              <a:ext cx="708" cy="163"/>
            </a:xfrm>
            <a:prstGeom prst="ellipse">
              <a:avLst/>
            </a:prstGeom>
            <a:solidFill>
              <a:schemeClr val="folHlink"/>
            </a:solidFill>
            <a:ln w="12700">
              <a:solidFill>
                <a:schemeClr val="tx1"/>
              </a:solidFill>
              <a:round/>
              <a:headEnd/>
              <a:tailEnd/>
            </a:ln>
          </p:spPr>
          <p:txBody>
            <a:bodyPr wrap="none" anchor="ctr"/>
            <a:lstStyle/>
            <a:p>
              <a:endParaRPr lang="en-US"/>
            </a:p>
          </p:txBody>
        </p:sp>
        <p:sp>
          <p:nvSpPr>
            <p:cNvPr id="23578" name="Rectangle 38"/>
            <p:cNvSpPr>
              <a:spLocks noChangeArrowheads="1"/>
            </p:cNvSpPr>
            <p:nvPr/>
          </p:nvSpPr>
          <p:spPr bwMode="auto">
            <a:xfrm>
              <a:off x="4274" y="3529"/>
              <a:ext cx="715" cy="464"/>
            </a:xfrm>
            <a:prstGeom prst="rect">
              <a:avLst/>
            </a:prstGeom>
            <a:solidFill>
              <a:schemeClr val="folHlink"/>
            </a:solidFill>
            <a:ln w="9525">
              <a:noFill/>
              <a:miter lim="800000"/>
              <a:headEnd/>
              <a:tailEnd/>
            </a:ln>
          </p:spPr>
          <p:txBody>
            <a:bodyPr wrap="none" anchor="ctr"/>
            <a:lstStyle/>
            <a:p>
              <a:endParaRPr lang="en-US"/>
            </a:p>
          </p:txBody>
        </p:sp>
        <p:sp>
          <p:nvSpPr>
            <p:cNvPr id="23579" name="Oval 39"/>
            <p:cNvSpPr>
              <a:spLocks noChangeArrowheads="1"/>
            </p:cNvSpPr>
            <p:nvPr/>
          </p:nvSpPr>
          <p:spPr bwMode="auto">
            <a:xfrm>
              <a:off x="4263" y="3438"/>
              <a:ext cx="713" cy="159"/>
            </a:xfrm>
            <a:prstGeom prst="ellipse">
              <a:avLst/>
            </a:prstGeom>
            <a:solidFill>
              <a:schemeClr val="folHlink"/>
            </a:solidFill>
            <a:ln w="12700">
              <a:solidFill>
                <a:schemeClr val="tx1"/>
              </a:solidFill>
              <a:round/>
              <a:headEnd/>
              <a:tailEnd/>
            </a:ln>
          </p:spPr>
          <p:txBody>
            <a:bodyPr wrap="none" anchor="ctr"/>
            <a:lstStyle/>
            <a:p>
              <a:endParaRPr lang="en-US"/>
            </a:p>
          </p:txBody>
        </p:sp>
        <p:sp>
          <p:nvSpPr>
            <p:cNvPr id="23580" name="Rectangle 40"/>
            <p:cNvSpPr>
              <a:spLocks noChangeArrowheads="1"/>
            </p:cNvSpPr>
            <p:nvPr/>
          </p:nvSpPr>
          <p:spPr bwMode="auto">
            <a:xfrm>
              <a:off x="4336" y="3672"/>
              <a:ext cx="630" cy="252"/>
            </a:xfrm>
            <a:prstGeom prst="rect">
              <a:avLst/>
            </a:prstGeom>
            <a:noFill/>
            <a:ln w="9525">
              <a:noFill/>
              <a:miter lim="800000"/>
              <a:headEnd/>
              <a:tailEnd/>
            </a:ln>
          </p:spPr>
          <p:txBody>
            <a:bodyPr lIns="92075" tIns="46038" rIns="92075" bIns="46038">
              <a:spAutoFit/>
            </a:bodyPr>
            <a:lstStyle/>
            <a:p>
              <a:pPr eaLnBrk="0" hangingPunct="0"/>
              <a:r>
                <a:rPr lang="en-US" sz="2000">
                  <a:latin typeface="Arial" pitchFamily="34" charset="0"/>
                </a:rPr>
                <a:t>Source</a:t>
              </a:r>
            </a:p>
          </p:txBody>
        </p:sp>
        <p:sp>
          <p:nvSpPr>
            <p:cNvPr id="23581" name="Line 41"/>
            <p:cNvSpPr>
              <a:spLocks noChangeShapeType="1"/>
            </p:cNvSpPr>
            <p:nvPr/>
          </p:nvSpPr>
          <p:spPr bwMode="auto">
            <a:xfrm flipH="1">
              <a:off x="4988" y="3548"/>
              <a:ext cx="4" cy="43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3582" name="Line 42"/>
            <p:cNvSpPr>
              <a:spLocks noChangeShapeType="1"/>
            </p:cNvSpPr>
            <p:nvPr/>
          </p:nvSpPr>
          <p:spPr bwMode="auto">
            <a:xfrm>
              <a:off x="4265" y="3536"/>
              <a:ext cx="0" cy="429"/>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23565" name="Group 43"/>
          <p:cNvGrpSpPr>
            <a:grpSpLocks/>
          </p:cNvGrpSpPr>
          <p:nvPr/>
        </p:nvGrpSpPr>
        <p:grpSpPr bwMode="auto">
          <a:xfrm>
            <a:off x="4895851" y="1789113"/>
            <a:ext cx="3230563" cy="603250"/>
            <a:chOff x="1941" y="1478"/>
            <a:chExt cx="2035" cy="380"/>
          </a:xfrm>
        </p:grpSpPr>
        <p:sp>
          <p:nvSpPr>
            <p:cNvPr id="23575" name="AutoShape 44"/>
            <p:cNvSpPr>
              <a:spLocks noChangeArrowheads="1"/>
            </p:cNvSpPr>
            <p:nvPr/>
          </p:nvSpPr>
          <p:spPr bwMode="auto">
            <a:xfrm>
              <a:off x="1941" y="1478"/>
              <a:ext cx="2035" cy="380"/>
            </a:xfrm>
            <a:prstGeom prst="star16">
              <a:avLst>
                <a:gd name="adj" fmla="val 37500"/>
              </a:avLst>
            </a:prstGeom>
            <a:solidFill>
              <a:schemeClr val="bg2"/>
            </a:solidFill>
            <a:ln w="25400">
              <a:solidFill>
                <a:schemeClr val="tx1"/>
              </a:solidFill>
              <a:miter lim="800000"/>
              <a:headEnd/>
              <a:tailEnd/>
            </a:ln>
          </p:spPr>
          <p:txBody>
            <a:bodyPr wrap="none" anchor="ctr"/>
            <a:lstStyle/>
            <a:p>
              <a:endParaRPr lang="en-US"/>
            </a:p>
          </p:txBody>
        </p:sp>
        <p:sp>
          <p:nvSpPr>
            <p:cNvPr id="23576" name="Rectangle 45"/>
            <p:cNvSpPr>
              <a:spLocks noChangeArrowheads="1"/>
            </p:cNvSpPr>
            <p:nvPr/>
          </p:nvSpPr>
          <p:spPr bwMode="auto">
            <a:xfrm>
              <a:off x="2273" y="1546"/>
              <a:ext cx="1370" cy="252"/>
            </a:xfrm>
            <a:prstGeom prst="rect">
              <a:avLst/>
            </a:prstGeom>
            <a:noFill/>
            <a:ln w="9525">
              <a:noFill/>
              <a:miter lim="800000"/>
              <a:headEnd/>
              <a:tailEnd/>
            </a:ln>
          </p:spPr>
          <p:txBody>
            <a:bodyPr lIns="92075" tIns="46038" rIns="92075" bIns="46038">
              <a:spAutoFit/>
            </a:bodyPr>
            <a:lstStyle/>
            <a:p>
              <a:pPr eaLnBrk="0" hangingPunct="0"/>
              <a:r>
                <a:rPr lang="en-US" sz="2000">
                  <a:latin typeface="Arial" pitchFamily="34" charset="0"/>
                </a:rPr>
                <a:t>Query &amp; Analysis</a:t>
              </a:r>
            </a:p>
          </p:txBody>
        </p:sp>
      </p:grpSp>
      <p:grpSp>
        <p:nvGrpSpPr>
          <p:cNvPr id="23566" name="Group 46"/>
          <p:cNvGrpSpPr>
            <a:grpSpLocks/>
          </p:cNvGrpSpPr>
          <p:nvPr/>
        </p:nvGrpSpPr>
        <p:grpSpPr bwMode="auto">
          <a:xfrm>
            <a:off x="4843463" y="4043363"/>
            <a:ext cx="3230562" cy="603250"/>
            <a:chOff x="1908" y="2898"/>
            <a:chExt cx="2035" cy="380"/>
          </a:xfrm>
        </p:grpSpPr>
        <p:sp>
          <p:nvSpPr>
            <p:cNvPr id="23573" name="AutoShape 47"/>
            <p:cNvSpPr>
              <a:spLocks noChangeArrowheads="1"/>
            </p:cNvSpPr>
            <p:nvPr/>
          </p:nvSpPr>
          <p:spPr bwMode="auto">
            <a:xfrm>
              <a:off x="1908" y="2898"/>
              <a:ext cx="2035" cy="380"/>
            </a:xfrm>
            <a:prstGeom prst="star16">
              <a:avLst>
                <a:gd name="adj" fmla="val 37500"/>
              </a:avLst>
            </a:prstGeom>
            <a:solidFill>
              <a:schemeClr val="bg2"/>
            </a:solidFill>
            <a:ln w="25400">
              <a:solidFill>
                <a:schemeClr val="tx1"/>
              </a:solidFill>
              <a:miter lim="800000"/>
              <a:headEnd/>
              <a:tailEnd/>
            </a:ln>
          </p:spPr>
          <p:txBody>
            <a:bodyPr wrap="none" anchor="ctr"/>
            <a:lstStyle/>
            <a:p>
              <a:endParaRPr lang="en-US"/>
            </a:p>
          </p:txBody>
        </p:sp>
        <p:sp>
          <p:nvSpPr>
            <p:cNvPr id="23574" name="Rectangle 48"/>
            <p:cNvSpPr>
              <a:spLocks noChangeArrowheads="1"/>
            </p:cNvSpPr>
            <p:nvPr/>
          </p:nvSpPr>
          <p:spPr bwMode="auto">
            <a:xfrm>
              <a:off x="2527" y="2962"/>
              <a:ext cx="880" cy="252"/>
            </a:xfrm>
            <a:prstGeom prst="rect">
              <a:avLst/>
            </a:prstGeom>
            <a:noFill/>
            <a:ln w="9525">
              <a:noFill/>
              <a:miter lim="800000"/>
              <a:headEnd/>
              <a:tailEnd/>
            </a:ln>
          </p:spPr>
          <p:txBody>
            <a:bodyPr wrap="none" lIns="92075" tIns="46038" rIns="92075" bIns="46038">
              <a:spAutoFit/>
            </a:bodyPr>
            <a:lstStyle/>
            <a:p>
              <a:pPr eaLnBrk="0" hangingPunct="0"/>
              <a:r>
                <a:rPr lang="en-US" sz="2000">
                  <a:latin typeface="Arial" pitchFamily="34" charset="0"/>
                </a:rPr>
                <a:t>Integration</a:t>
              </a:r>
            </a:p>
          </p:txBody>
        </p:sp>
      </p:grpSp>
      <p:sp>
        <p:nvSpPr>
          <p:cNvPr id="23567" name="Line 49"/>
          <p:cNvSpPr>
            <a:spLocks noChangeShapeType="1"/>
          </p:cNvSpPr>
          <p:nvPr/>
        </p:nvSpPr>
        <p:spPr bwMode="auto">
          <a:xfrm>
            <a:off x="6518275" y="2405063"/>
            <a:ext cx="1588" cy="334962"/>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23568" name="Line 50"/>
          <p:cNvSpPr>
            <a:spLocks noChangeShapeType="1"/>
          </p:cNvSpPr>
          <p:nvPr/>
        </p:nvSpPr>
        <p:spPr bwMode="auto">
          <a:xfrm flipV="1">
            <a:off x="6464300" y="4630739"/>
            <a:ext cx="1588" cy="333375"/>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23569" name="Rectangle 51"/>
          <p:cNvSpPr>
            <a:spLocks noChangeArrowheads="1"/>
          </p:cNvSpPr>
          <p:nvPr/>
        </p:nvSpPr>
        <p:spPr bwMode="auto">
          <a:xfrm>
            <a:off x="3421063" y="2801938"/>
            <a:ext cx="1511300" cy="825500"/>
          </a:xfrm>
          <a:prstGeom prst="rect">
            <a:avLst/>
          </a:prstGeom>
          <a:solidFill>
            <a:schemeClr val="tx2"/>
          </a:solidFill>
          <a:ln w="12700">
            <a:solidFill>
              <a:schemeClr val="tx1"/>
            </a:solidFill>
            <a:miter lim="800000"/>
            <a:headEnd/>
            <a:tailEnd/>
          </a:ln>
        </p:spPr>
        <p:txBody>
          <a:bodyPr wrap="none" anchor="ctr"/>
          <a:lstStyle/>
          <a:p>
            <a:endParaRPr lang="en-US"/>
          </a:p>
        </p:txBody>
      </p:sp>
      <p:sp>
        <p:nvSpPr>
          <p:cNvPr id="23570" name="Rectangle 52"/>
          <p:cNvSpPr>
            <a:spLocks noChangeArrowheads="1"/>
          </p:cNvSpPr>
          <p:nvPr/>
        </p:nvSpPr>
        <p:spPr bwMode="auto">
          <a:xfrm>
            <a:off x="3556000" y="3016250"/>
            <a:ext cx="1253548" cy="400752"/>
          </a:xfrm>
          <a:prstGeom prst="rect">
            <a:avLst/>
          </a:prstGeom>
          <a:noFill/>
          <a:ln w="9525">
            <a:noFill/>
            <a:miter lim="800000"/>
            <a:headEnd/>
            <a:tailEnd/>
          </a:ln>
        </p:spPr>
        <p:txBody>
          <a:bodyPr wrap="none" lIns="92075" tIns="46038" rIns="92075" bIns="46038">
            <a:spAutoFit/>
          </a:bodyPr>
          <a:lstStyle/>
          <a:p>
            <a:pPr eaLnBrk="0" hangingPunct="0"/>
            <a:r>
              <a:rPr lang="en-US" sz="2000">
                <a:solidFill>
                  <a:schemeClr val="bg1"/>
                </a:solidFill>
                <a:latin typeface="Arial" pitchFamily="34" charset="0"/>
              </a:rPr>
              <a:t>Metadata</a:t>
            </a:r>
          </a:p>
        </p:txBody>
      </p:sp>
      <p:sp>
        <p:nvSpPr>
          <p:cNvPr id="23571" name="Line 53"/>
          <p:cNvSpPr>
            <a:spLocks noChangeShapeType="1"/>
          </p:cNvSpPr>
          <p:nvPr/>
        </p:nvSpPr>
        <p:spPr bwMode="auto">
          <a:xfrm>
            <a:off x="4938713" y="3252789"/>
            <a:ext cx="609600" cy="1587"/>
          </a:xfrm>
          <a:prstGeom prst="line">
            <a:avLst/>
          </a:prstGeom>
          <a:noFill/>
          <a:ln w="38100" cmpd="dbl">
            <a:solidFill>
              <a:schemeClr val="tx1"/>
            </a:solidFill>
            <a:round/>
            <a:headEnd type="none" w="sm" len="sm"/>
            <a:tailEnd type="none" w="sm" len="sm"/>
          </a:ln>
        </p:spPr>
        <p:txBody>
          <a:bodyPr wrap="none" anchor="ctr"/>
          <a:lstStyle/>
          <a:p>
            <a:endParaRPr lang="en-US"/>
          </a:p>
        </p:txBody>
      </p:sp>
      <p:sp>
        <p:nvSpPr>
          <p:cNvPr id="74806" name="Rectangle 54"/>
          <p:cNvSpPr>
            <a:spLocks noGrp="1" noChangeArrowheads="1"/>
          </p:cNvSpPr>
          <p:nvPr>
            <p:ph type="title"/>
          </p:nvPr>
        </p:nvSpPr>
        <p:spPr>
          <a:xfrm>
            <a:off x="2057400" y="457200"/>
            <a:ext cx="8001000" cy="533400"/>
          </a:xfrm>
        </p:spPr>
        <p:txBody>
          <a:bodyPr rtlCol="0">
            <a:normAutofit fontScale="90000"/>
          </a:bodyPr>
          <a:lstStyle/>
          <a:p>
            <a:pPr>
              <a:defRPr/>
            </a:pPr>
            <a:r>
              <a:rPr lang="en-US" sz="4000"/>
              <a:t>Data Warehouse Architecture</a:t>
            </a:r>
            <a:br>
              <a:rPr lang="en-US" sz="4000"/>
            </a:br>
            <a:endParaRPr lang="en-US" sz="4000"/>
          </a:p>
        </p:txBody>
      </p:sp>
    </p:spTree>
    <p:extLst>
      <p:ext uri="{BB962C8B-B14F-4D97-AF65-F5344CB8AC3E}">
        <p14:creationId xmlns:p14="http://schemas.microsoft.com/office/powerpoint/2010/main" val="3866430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1981200" y="304800"/>
            <a:ext cx="8229600" cy="6324600"/>
          </a:xfrm>
        </p:spPr>
        <p:txBody>
          <a:bodyPr/>
          <a:lstStyle/>
          <a:p>
            <a:pPr>
              <a:lnSpc>
                <a:spcPct val="90000"/>
              </a:lnSpc>
            </a:pPr>
            <a:r>
              <a:rPr lang="en-US" sz="2000"/>
              <a:t>The data has been selected from various sources and then integrate and store the data in a single and particular format.</a:t>
            </a:r>
          </a:p>
          <a:p>
            <a:pPr>
              <a:lnSpc>
                <a:spcPct val="90000"/>
              </a:lnSpc>
            </a:pPr>
            <a:r>
              <a:rPr lang="en-US" sz="2000"/>
              <a:t>Data warehouses</a:t>
            </a:r>
            <a:r>
              <a:rPr lang="en-US" sz="2000" b="1"/>
              <a:t> </a:t>
            </a:r>
            <a:r>
              <a:rPr lang="en-US" sz="2000"/>
              <a:t>contain current detailed data, historical detailed data, lightly and highly summarized data, and metadata.</a:t>
            </a:r>
          </a:p>
          <a:p>
            <a:pPr>
              <a:lnSpc>
                <a:spcPct val="90000"/>
              </a:lnSpc>
            </a:pPr>
            <a:r>
              <a:rPr lang="en-US" sz="2000" u="sng"/>
              <a:t>Current and historical data</a:t>
            </a:r>
            <a:r>
              <a:rPr lang="en-US" sz="2000"/>
              <a:t> are voluminous because they are stored at the highest level of detail.</a:t>
            </a:r>
          </a:p>
          <a:p>
            <a:pPr>
              <a:lnSpc>
                <a:spcPct val="90000"/>
              </a:lnSpc>
            </a:pPr>
            <a:r>
              <a:rPr lang="en-US" sz="2000" u="sng"/>
              <a:t>Lightly and highly summarized data</a:t>
            </a:r>
            <a:r>
              <a:rPr lang="en-US" sz="2000"/>
              <a:t> are necessary to save processing time when users request them and are readily accessible.</a:t>
            </a:r>
          </a:p>
          <a:p>
            <a:pPr>
              <a:lnSpc>
                <a:spcPct val="90000"/>
              </a:lnSpc>
            </a:pPr>
            <a:r>
              <a:rPr lang="en-US" sz="2000" b="1" i="1" u="sng"/>
              <a:t>Metadata</a:t>
            </a:r>
            <a:r>
              <a:rPr lang="en-US" sz="2000" i="1"/>
              <a:t> </a:t>
            </a:r>
            <a:r>
              <a:rPr lang="en-US" sz="2000"/>
              <a:t>are “data about data”. It is important for designing, constructing, retrieving, and controlling the warehouse data.</a:t>
            </a:r>
          </a:p>
          <a:p>
            <a:pPr>
              <a:lnSpc>
                <a:spcPct val="90000"/>
              </a:lnSpc>
              <a:buFontTx/>
              <a:buNone/>
            </a:pPr>
            <a:endParaRPr lang="en-US" sz="2000" u="sng"/>
          </a:p>
          <a:p>
            <a:pPr>
              <a:lnSpc>
                <a:spcPct val="90000"/>
              </a:lnSpc>
              <a:buFontTx/>
              <a:buNone/>
            </a:pPr>
            <a:r>
              <a:rPr lang="en-US" sz="2000" u="sng"/>
              <a:t>Technical metadata</a:t>
            </a:r>
            <a:r>
              <a:rPr lang="en-US" sz="2000" b="1"/>
              <a:t> </a:t>
            </a:r>
            <a:r>
              <a:rPr lang="en-US" sz="2000"/>
              <a:t>include where the data come from, how the data were changed, how the data are organized, how the data are stored, who owns the data, who is responsible for the data and how to contact them, who can access the data , and the date of last update.</a:t>
            </a:r>
          </a:p>
          <a:p>
            <a:pPr>
              <a:lnSpc>
                <a:spcPct val="90000"/>
              </a:lnSpc>
              <a:buFontTx/>
              <a:buNone/>
            </a:pPr>
            <a:endParaRPr lang="en-US" sz="2000" u="sng"/>
          </a:p>
          <a:p>
            <a:pPr>
              <a:lnSpc>
                <a:spcPct val="90000"/>
              </a:lnSpc>
              <a:buFontTx/>
              <a:buNone/>
            </a:pPr>
            <a:r>
              <a:rPr lang="en-US" sz="2000" u="sng"/>
              <a:t>Business metadata</a:t>
            </a:r>
            <a:r>
              <a:rPr lang="en-US" sz="2000" b="1"/>
              <a:t> </a:t>
            </a:r>
            <a:r>
              <a:rPr lang="en-US" sz="2000"/>
              <a:t>include what data are available, where the data are, what the data mean, how to access the data, predefined reports and queries, and how current the data are.</a:t>
            </a:r>
          </a:p>
        </p:txBody>
      </p:sp>
    </p:spTree>
    <p:extLst>
      <p:ext uri="{BB962C8B-B14F-4D97-AF65-F5344CB8AC3E}">
        <p14:creationId xmlns:p14="http://schemas.microsoft.com/office/powerpoint/2010/main" val="2074210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81200" y="304801"/>
            <a:ext cx="8001000" cy="715963"/>
          </a:xfrm>
        </p:spPr>
        <p:txBody>
          <a:bodyPr rtlCol="0">
            <a:noAutofit/>
          </a:bodyPr>
          <a:lstStyle/>
          <a:p>
            <a:pPr>
              <a:defRPr/>
            </a:pPr>
            <a:r>
              <a:rPr lang="en-US" b="1" dirty="0">
                <a:solidFill>
                  <a:srgbClr val="7030A0"/>
                </a:solidFill>
                <a:effectLst>
                  <a:outerShdw blurRad="38100" dist="38100" dir="2700000" algn="tl">
                    <a:srgbClr val="000000">
                      <a:alpha val="43137"/>
                    </a:srgbClr>
                  </a:outerShdw>
                </a:effectLst>
                <a:latin typeface="Monotype Corsiva" pitchFamily="66" charset="0"/>
              </a:rPr>
              <a:t>Business advantages</a:t>
            </a:r>
          </a:p>
        </p:txBody>
      </p:sp>
      <p:sp>
        <p:nvSpPr>
          <p:cNvPr id="25603" name="Rectangle 3"/>
          <p:cNvSpPr>
            <a:spLocks noGrp="1" noChangeArrowheads="1"/>
          </p:cNvSpPr>
          <p:nvPr>
            <p:ph idx="1"/>
          </p:nvPr>
        </p:nvSpPr>
        <p:spPr>
          <a:xfrm>
            <a:off x="1981200" y="1096963"/>
            <a:ext cx="8229600" cy="5334000"/>
          </a:xfrm>
        </p:spPr>
        <p:txBody>
          <a:bodyPr/>
          <a:lstStyle/>
          <a:p>
            <a:pPr algn="just"/>
            <a:r>
              <a:rPr lang="en-US" sz="2000"/>
              <a:t>It provides business users with a “customer-centric” view of the company’s heterogeneous data by helping to integrate data from sales, service, manufacturing and distribution, and other customer-related business systems.</a:t>
            </a:r>
          </a:p>
          <a:p>
            <a:pPr algn="just"/>
            <a:r>
              <a:rPr lang="en-US" sz="2000"/>
              <a:t>It provides added value to the company’s customers by allowing them to access better information when data warehousing is coupled with internet technology.</a:t>
            </a:r>
          </a:p>
          <a:p>
            <a:pPr algn="just"/>
            <a:r>
              <a:rPr lang="en-US" sz="2000"/>
              <a:t>It consolidates data about individual customers and provides a repository of all customer contacts for segmentation modeling, customer retention planning, and cross sales analysis.</a:t>
            </a:r>
          </a:p>
          <a:p>
            <a:pPr algn="just"/>
            <a:r>
              <a:rPr lang="en-US" sz="2000"/>
              <a:t>It removes barriers among functional areas by offering a way to reconcile views from multiple areas, thus providing a look at activities that cross functional lines.</a:t>
            </a:r>
          </a:p>
          <a:p>
            <a:pPr algn="just"/>
            <a:r>
              <a:rPr lang="en-US" sz="2000"/>
              <a:t>It reports on trends across multidivisional, multinational operating units, including trends or relationships in areas such as merchandising, production planning etc.</a:t>
            </a:r>
          </a:p>
        </p:txBody>
      </p:sp>
    </p:spTree>
    <p:extLst>
      <p:ext uri="{BB962C8B-B14F-4D97-AF65-F5344CB8AC3E}">
        <p14:creationId xmlns:p14="http://schemas.microsoft.com/office/powerpoint/2010/main" val="214904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43F14-4244-4E86-88D9-A685F5835A9A}"/>
              </a:ext>
            </a:extLst>
          </p:cNvPr>
          <p:cNvSpPr>
            <a:spLocks noGrp="1"/>
          </p:cNvSpPr>
          <p:nvPr>
            <p:ph type="title"/>
          </p:nvPr>
        </p:nvSpPr>
        <p:spPr>
          <a:xfrm>
            <a:off x="838200" y="365126"/>
            <a:ext cx="10515600" cy="538642"/>
          </a:xfrm>
        </p:spPr>
        <p:txBody>
          <a:bodyPr>
            <a:normAutofit fontScale="90000"/>
          </a:bodyPr>
          <a:lstStyle/>
          <a:p>
            <a:r>
              <a:rPr lang="en-US" dirty="0"/>
              <a:t>BI Tools Landscape</a:t>
            </a:r>
          </a:p>
        </p:txBody>
      </p:sp>
      <p:sp>
        <p:nvSpPr>
          <p:cNvPr id="3" name="Content Placeholder 2">
            <a:extLst>
              <a:ext uri="{FF2B5EF4-FFF2-40B4-BE49-F238E27FC236}">
                <a16:creationId xmlns:a16="http://schemas.microsoft.com/office/drawing/2014/main" id="{FFB3E069-6491-47A0-BB66-850A8FDECEDC}"/>
              </a:ext>
            </a:extLst>
          </p:cNvPr>
          <p:cNvSpPr>
            <a:spLocks noGrp="1"/>
          </p:cNvSpPr>
          <p:nvPr>
            <p:ph idx="1"/>
          </p:nvPr>
        </p:nvSpPr>
        <p:spPr>
          <a:xfrm>
            <a:off x="838200" y="1825625"/>
            <a:ext cx="10515600" cy="4862254"/>
          </a:xfrm>
        </p:spPr>
        <p:txBody>
          <a:bodyPr>
            <a:normAutofit/>
          </a:bodyPr>
          <a:lstStyle/>
          <a:p>
            <a:r>
              <a:rPr lang="en-US" dirty="0"/>
              <a:t>Self-Service BI </a:t>
            </a:r>
          </a:p>
          <a:p>
            <a:pPr marL="0" indent="0">
              <a:buNone/>
            </a:pPr>
            <a:r>
              <a:rPr lang="en-US" dirty="0"/>
              <a:t>Involves free-form reporting and analysis</a:t>
            </a:r>
          </a:p>
          <a:p>
            <a:pPr marL="0" indent="0">
              <a:buNone/>
            </a:pPr>
            <a:r>
              <a:rPr lang="en-US" dirty="0"/>
              <a:t>Enables you to integrate data from disparate sources and drill-down and understand the root cause for data anomalies. </a:t>
            </a:r>
          </a:p>
          <a:p>
            <a:pPr marL="0" indent="0">
              <a:buNone/>
            </a:pPr>
            <a:r>
              <a:rPr lang="en-US" dirty="0"/>
              <a:t>You can perform your own reporting and analysis without relying on IT or others.</a:t>
            </a:r>
          </a:p>
          <a:p>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76135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Grp="1" noChangeArrowheads="1"/>
          </p:cNvSpPr>
          <p:nvPr>
            <p:ph type="title"/>
          </p:nvPr>
        </p:nvSpPr>
        <p:spPr>
          <a:xfrm>
            <a:off x="1981200" y="274638"/>
            <a:ext cx="8077200" cy="411162"/>
          </a:xfrm>
        </p:spPr>
        <p:txBody>
          <a:bodyPr rtlCol="0">
            <a:normAutofit fontScale="90000"/>
          </a:bodyPr>
          <a:lstStyle/>
          <a:p>
            <a:pPr>
              <a:defRPr/>
            </a:pPr>
            <a:r>
              <a:rPr lang="en-US" sz="3200"/>
              <a:t>Strategic uses of data warehousing</a:t>
            </a:r>
          </a:p>
        </p:txBody>
      </p:sp>
      <p:graphicFrame>
        <p:nvGraphicFramePr>
          <p:cNvPr id="78912" name="Group 64"/>
          <p:cNvGraphicFramePr>
            <a:graphicFrameLocks noGrp="1"/>
          </p:cNvGraphicFramePr>
          <p:nvPr>
            <p:ph type="tbl" idx="1"/>
          </p:nvPr>
        </p:nvGraphicFramePr>
        <p:xfrm>
          <a:off x="1981200" y="990601"/>
          <a:ext cx="8229600" cy="5452111"/>
        </p:xfrm>
        <a:graphic>
          <a:graphicData uri="http://schemas.openxmlformats.org/drawingml/2006/table">
            <a:tbl>
              <a:tblPr/>
              <a:tblGrid>
                <a:gridCol w="2062163">
                  <a:extLst>
                    <a:ext uri="{9D8B030D-6E8A-4147-A177-3AD203B41FA5}">
                      <a16:colId xmlns:a16="http://schemas.microsoft.com/office/drawing/2014/main" val="20000"/>
                    </a:ext>
                  </a:extLst>
                </a:gridCol>
                <a:gridCol w="2389187">
                  <a:extLst>
                    <a:ext uri="{9D8B030D-6E8A-4147-A177-3AD203B41FA5}">
                      <a16:colId xmlns:a16="http://schemas.microsoft.com/office/drawing/2014/main" val="20001"/>
                    </a:ext>
                  </a:extLst>
                </a:gridCol>
                <a:gridCol w="3778250">
                  <a:extLst>
                    <a:ext uri="{9D8B030D-6E8A-4147-A177-3AD203B41FA5}">
                      <a16:colId xmlns:a16="http://schemas.microsoft.com/office/drawing/2014/main" val="20002"/>
                    </a:ext>
                  </a:extLst>
                </a:gridCol>
              </a:tblGrid>
              <a:tr h="61118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2"/>
                          </a:solidFill>
                          <a:effectLst/>
                          <a:latin typeface="Verdana" pitchFamily="34" charset="0"/>
                          <a:ea typeface="Calibri" pitchFamily="34" charset="0"/>
                          <a:cs typeface="Times New Roman" pitchFamily="18" charset="0"/>
                        </a:rPr>
                        <a:t>Industry</a:t>
                      </a:r>
                      <a:endParaRPr kumimoji="0" lang="en-US" sz="1600" b="1" i="0" u="none" strike="noStrike" cap="none" normalizeH="0" baseline="0" dirty="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bg2"/>
                          </a:solidFill>
                          <a:effectLst/>
                          <a:latin typeface="Verdana" pitchFamily="34" charset="0"/>
                          <a:ea typeface="Calibri" pitchFamily="34" charset="0"/>
                          <a:cs typeface="Times New Roman" pitchFamily="18" charset="0"/>
                        </a:rPr>
                        <a:t>Functional areas of use</a:t>
                      </a:r>
                      <a:endParaRPr kumimoji="0" lang="en-US" sz="1600" b="1" i="0" u="none" strike="noStrike" cap="none" normalizeH="0" baseline="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a:ln>
                            <a:noFill/>
                          </a:ln>
                          <a:solidFill>
                            <a:schemeClr val="bg2"/>
                          </a:solidFill>
                          <a:effectLst/>
                          <a:latin typeface="Verdana" pitchFamily="34" charset="0"/>
                          <a:ea typeface="Calibri" pitchFamily="34" charset="0"/>
                          <a:cs typeface="Times New Roman" pitchFamily="18" charset="0"/>
                        </a:rPr>
                        <a:t>Strategic use</a:t>
                      </a:r>
                      <a:endParaRPr kumimoji="0" lang="en-US" sz="1600" b="1" i="0" u="none" strike="noStrike" cap="none" normalizeH="0" baseline="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extLst>
                  <a:ext uri="{0D108BD9-81ED-4DB2-BD59-A6C34878D82A}">
                    <a16:rowId xmlns:a16="http://schemas.microsoft.com/office/drawing/2014/main" val="10000"/>
                  </a:ext>
                </a:extLst>
              </a:tr>
              <a:tr h="6731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2"/>
                          </a:solidFill>
                          <a:effectLst/>
                          <a:latin typeface="Verdana" pitchFamily="34" charset="0"/>
                          <a:ea typeface="Calibri" pitchFamily="34" charset="0"/>
                          <a:cs typeface="Times New Roman" pitchFamily="18" charset="0"/>
                        </a:rPr>
                        <a:t>Airline</a:t>
                      </a:r>
                      <a:endParaRPr kumimoji="0" lang="en-US" sz="1200" b="0" i="0" u="none" strike="noStrike" cap="none" normalizeH="0" baseline="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2"/>
                          </a:solidFill>
                          <a:effectLst/>
                          <a:latin typeface="Verdana" pitchFamily="34" charset="0"/>
                          <a:ea typeface="Calibri" pitchFamily="34" charset="0"/>
                          <a:cs typeface="Times New Roman" pitchFamily="18" charset="0"/>
                        </a:rPr>
                        <a:t>Operations; marketing</a:t>
                      </a:r>
                      <a:endParaRPr kumimoji="0" lang="en-US" sz="1200" b="0" i="0" u="none" strike="noStrike" cap="none" normalizeH="0" baseline="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2"/>
                          </a:solidFill>
                          <a:effectLst/>
                          <a:latin typeface="Verdana" pitchFamily="34" charset="0"/>
                          <a:ea typeface="Calibri" pitchFamily="34" charset="0"/>
                          <a:cs typeface="Times New Roman" pitchFamily="18" charset="0"/>
                        </a:rPr>
                        <a:t>Crew assignment, aircraft development, mix of fares, analysis of route profitability, frequent flyer program promotions</a:t>
                      </a:r>
                      <a:endParaRPr kumimoji="0" lang="en-US" sz="1200" b="0" i="0" u="none" strike="noStrike" cap="none" normalizeH="0" baseline="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extLst>
                  <a:ext uri="{0D108BD9-81ED-4DB2-BD59-A6C34878D82A}">
                    <a16:rowId xmlns:a16="http://schemas.microsoft.com/office/drawing/2014/main" val="10001"/>
                  </a:ext>
                </a:extLst>
              </a:tr>
              <a:tr h="6731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2"/>
                          </a:solidFill>
                          <a:effectLst/>
                          <a:latin typeface="Verdana" pitchFamily="34" charset="0"/>
                          <a:ea typeface="Calibri" pitchFamily="34" charset="0"/>
                          <a:cs typeface="Times New Roman" pitchFamily="18" charset="0"/>
                        </a:rPr>
                        <a:t>Banking</a:t>
                      </a:r>
                      <a:endParaRPr kumimoji="0" lang="en-US" sz="1200" b="0" i="0" u="none" strike="noStrike" cap="none" normalizeH="0" baseline="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2"/>
                          </a:solidFill>
                          <a:effectLst/>
                          <a:latin typeface="Verdana" pitchFamily="34" charset="0"/>
                          <a:ea typeface="Calibri" pitchFamily="34" charset="0"/>
                          <a:cs typeface="Times New Roman" pitchFamily="18" charset="0"/>
                        </a:rPr>
                        <a:t>Product development; Operations; marketing</a:t>
                      </a:r>
                      <a:endParaRPr kumimoji="0" lang="en-US" sz="1200" b="0" i="0" u="none" strike="noStrike" cap="none" normalizeH="0" baseline="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2"/>
                          </a:solidFill>
                          <a:effectLst/>
                          <a:latin typeface="Verdana" pitchFamily="34" charset="0"/>
                          <a:ea typeface="Calibri" pitchFamily="34" charset="0"/>
                          <a:cs typeface="Times New Roman" pitchFamily="18" charset="0"/>
                        </a:rPr>
                        <a:t>Customer service, trend analysis, product and service promotions, reduction of IS expenses</a:t>
                      </a:r>
                      <a:endParaRPr kumimoji="0" lang="en-US" sz="1200" b="0" i="0" u="none" strike="noStrike" cap="none" normalizeH="0" baseline="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extLst>
                  <a:ext uri="{0D108BD9-81ED-4DB2-BD59-A6C34878D82A}">
                    <a16:rowId xmlns:a16="http://schemas.microsoft.com/office/drawing/2014/main" val="10002"/>
                  </a:ext>
                </a:extLst>
              </a:tr>
              <a:tr h="4794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2"/>
                          </a:solidFill>
                          <a:effectLst/>
                          <a:latin typeface="Verdana" pitchFamily="34" charset="0"/>
                          <a:ea typeface="Calibri" pitchFamily="34" charset="0"/>
                          <a:cs typeface="Times New Roman" pitchFamily="18" charset="0"/>
                        </a:rPr>
                        <a:t>Credit card</a:t>
                      </a:r>
                      <a:endParaRPr kumimoji="0" lang="en-US" sz="1200" b="0" i="0" u="none" strike="noStrike" cap="none" normalizeH="0" baseline="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2"/>
                          </a:solidFill>
                          <a:effectLst/>
                          <a:latin typeface="Verdana" pitchFamily="34" charset="0"/>
                          <a:ea typeface="Calibri" pitchFamily="34" charset="0"/>
                          <a:cs typeface="Times New Roman" pitchFamily="18" charset="0"/>
                        </a:rPr>
                        <a:t>Product development; marketing</a:t>
                      </a:r>
                      <a:endParaRPr kumimoji="0" lang="en-US" sz="1200" b="0" i="0" u="none" strike="noStrike" cap="none" normalizeH="0" baseline="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2"/>
                          </a:solidFill>
                          <a:effectLst/>
                          <a:latin typeface="Verdana" pitchFamily="34" charset="0"/>
                          <a:ea typeface="Calibri" pitchFamily="34" charset="0"/>
                          <a:cs typeface="Times New Roman" pitchFamily="18" charset="0"/>
                        </a:rPr>
                        <a:t>Customer service, new information service, fraud detection</a:t>
                      </a:r>
                      <a:endParaRPr kumimoji="0" lang="en-US" sz="1200" b="0" i="0" u="none" strike="noStrike" cap="none" normalizeH="0" baseline="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extLst>
                  <a:ext uri="{0D108BD9-81ED-4DB2-BD59-A6C34878D82A}">
                    <a16:rowId xmlns:a16="http://schemas.microsoft.com/office/drawing/2014/main" val="10003"/>
                  </a:ext>
                </a:extLst>
              </a:tr>
              <a:tr h="28892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2"/>
                          </a:solidFill>
                          <a:effectLst/>
                          <a:latin typeface="Verdana" pitchFamily="34" charset="0"/>
                          <a:ea typeface="Calibri" pitchFamily="34" charset="0"/>
                          <a:cs typeface="Times New Roman" pitchFamily="18" charset="0"/>
                        </a:rPr>
                        <a:t>Health care</a:t>
                      </a:r>
                      <a:endParaRPr kumimoji="0" lang="en-US" sz="1200" b="0" i="0" u="none" strike="noStrike" cap="none" normalizeH="0" baseline="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2"/>
                          </a:solidFill>
                          <a:effectLst/>
                          <a:latin typeface="Verdana" pitchFamily="34" charset="0"/>
                          <a:ea typeface="Calibri" pitchFamily="34" charset="0"/>
                          <a:cs typeface="Times New Roman" pitchFamily="18" charset="0"/>
                        </a:rPr>
                        <a:t>Operations</a:t>
                      </a:r>
                      <a:endParaRPr kumimoji="0" lang="en-US" sz="1200" b="0" i="0" u="none" strike="noStrike" cap="none" normalizeH="0" baseline="0" dirty="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2"/>
                          </a:solidFill>
                          <a:effectLst/>
                          <a:latin typeface="Verdana" pitchFamily="34" charset="0"/>
                          <a:ea typeface="Calibri" pitchFamily="34" charset="0"/>
                          <a:cs typeface="Times New Roman" pitchFamily="18" charset="0"/>
                        </a:rPr>
                        <a:t>Reduction of operational expenses</a:t>
                      </a:r>
                      <a:endParaRPr kumimoji="0" lang="en-US" sz="1200" b="0" i="0" u="none" strike="noStrike" cap="none" normalizeH="0" baseline="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extLst>
                  <a:ext uri="{0D108BD9-81ED-4DB2-BD59-A6C34878D82A}">
                    <a16:rowId xmlns:a16="http://schemas.microsoft.com/office/drawing/2014/main" val="10004"/>
                  </a:ext>
                </a:extLst>
              </a:tr>
              <a:tr h="67310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2"/>
                          </a:solidFill>
                          <a:effectLst/>
                          <a:latin typeface="Verdana" pitchFamily="34" charset="0"/>
                          <a:ea typeface="Calibri" pitchFamily="34" charset="0"/>
                          <a:cs typeface="Times New Roman" pitchFamily="18" charset="0"/>
                        </a:rPr>
                        <a:t>Investment and </a:t>
                      </a:r>
                      <a:endParaRPr kumimoji="0" lang="en-US" sz="1200" b="0" i="0" u="none" strike="noStrike" cap="none" normalizeH="0" baseline="0">
                        <a:ln>
                          <a:noFill/>
                        </a:ln>
                        <a:solidFill>
                          <a:schemeClr val="bg2"/>
                        </a:solidFill>
                        <a:effectLst/>
                        <a:latin typeface="Bookshelf Symbol 7" pitchFamily="2" charset="2"/>
                        <a:ea typeface="Calibri" pitchFamily="34"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2"/>
                          </a:solidFill>
                          <a:effectLst/>
                          <a:latin typeface="Verdana" pitchFamily="34" charset="0"/>
                          <a:ea typeface="Calibri" pitchFamily="34" charset="0"/>
                          <a:cs typeface="Times New Roman" pitchFamily="18" charset="0"/>
                        </a:rPr>
                        <a:t>Insurance</a:t>
                      </a:r>
                      <a:endParaRPr kumimoji="0" lang="en-US" sz="1200" b="0" i="0" u="none" strike="noStrike" cap="none" normalizeH="0" baseline="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2"/>
                          </a:solidFill>
                          <a:effectLst/>
                          <a:latin typeface="Verdana" pitchFamily="34" charset="0"/>
                          <a:ea typeface="Calibri" pitchFamily="34" charset="0"/>
                          <a:cs typeface="Times New Roman" pitchFamily="18" charset="0"/>
                        </a:rPr>
                        <a:t>Product development; Operations; marketing</a:t>
                      </a:r>
                      <a:endParaRPr kumimoji="0" lang="en-US" sz="1200" b="0" i="0" u="none" strike="noStrike" cap="none" normalizeH="0" baseline="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2"/>
                          </a:solidFill>
                          <a:effectLst/>
                          <a:latin typeface="Verdana" pitchFamily="34" charset="0"/>
                          <a:ea typeface="Calibri" pitchFamily="34" charset="0"/>
                          <a:cs typeface="Times New Roman" pitchFamily="18" charset="0"/>
                        </a:rPr>
                        <a:t>Risk management, market movements analysis, customer tendencies analysis, portfolio management</a:t>
                      </a:r>
                      <a:endParaRPr kumimoji="0" lang="en-US" sz="1200" b="0" i="0" u="none" strike="noStrike" cap="none" normalizeH="0" baseline="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extLst>
                  <a:ext uri="{0D108BD9-81ED-4DB2-BD59-A6C34878D82A}">
                    <a16:rowId xmlns:a16="http://schemas.microsoft.com/office/drawing/2014/main" val="10005"/>
                  </a:ext>
                </a:extLst>
              </a:tr>
              <a:tr h="4857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Calibri" pitchFamily="34" charset="0"/>
                          <a:cs typeface="Times New Roman" pitchFamily="18" charset="0"/>
                        </a:rPr>
                        <a:t>Retail chain</a:t>
                      </a:r>
                      <a:endParaRPr kumimoji="0" lang="en-US" sz="1200" b="0" i="0" u="none" strike="noStrike" cap="none" normalizeH="0" baseline="0">
                        <a:ln>
                          <a:noFill/>
                        </a:ln>
                        <a:solidFill>
                          <a:schemeClr val="tx1"/>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Verdana" pitchFamily="34" charset="0"/>
                          <a:ea typeface="Calibri" pitchFamily="34" charset="0"/>
                          <a:cs typeface="Times New Roman" pitchFamily="18" charset="0"/>
                        </a:rPr>
                        <a:t>Distribution; marketing</a:t>
                      </a:r>
                      <a:endParaRPr kumimoji="0" lang="en-US" sz="1200" b="0" i="0" u="none" strike="noStrike" cap="none" normalizeH="0" baseline="0" dirty="0">
                        <a:ln>
                          <a:noFill/>
                        </a:ln>
                        <a:solidFill>
                          <a:schemeClr val="tx1"/>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Calibri" pitchFamily="34" charset="0"/>
                          <a:cs typeface="Times New Roman" pitchFamily="18" charset="0"/>
                        </a:rPr>
                        <a:t>Trend analysis, buying pattern analysis, pricing policy, inventory control, sales promotions, optimal distribution channel</a:t>
                      </a:r>
                      <a:endParaRPr kumimoji="0" lang="en-US" sz="1200" b="0" i="0" u="none" strike="noStrike" cap="none" normalizeH="0" baseline="0">
                        <a:ln>
                          <a:noFill/>
                        </a:ln>
                        <a:solidFill>
                          <a:schemeClr val="tx1"/>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extLst>
                  <a:ext uri="{0D108BD9-81ED-4DB2-BD59-A6C34878D82A}">
                    <a16:rowId xmlns:a16="http://schemas.microsoft.com/office/drawing/2014/main" val="10006"/>
                  </a:ext>
                </a:extLst>
              </a:tr>
              <a:tr h="4857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Calibri" pitchFamily="34" charset="0"/>
                          <a:cs typeface="Times New Roman" pitchFamily="18" charset="0"/>
                        </a:rPr>
                        <a:t>Telecommunications</a:t>
                      </a:r>
                      <a:endParaRPr kumimoji="0" lang="en-US" sz="1200" b="0" i="0" u="none" strike="noStrike" cap="none" normalizeH="0" baseline="0">
                        <a:ln>
                          <a:noFill/>
                        </a:ln>
                        <a:solidFill>
                          <a:schemeClr val="tx1"/>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Calibri" pitchFamily="34" charset="0"/>
                          <a:cs typeface="Times New Roman" pitchFamily="18" charset="0"/>
                        </a:rPr>
                        <a:t>Product development; Operations; marketing</a:t>
                      </a:r>
                      <a:endParaRPr kumimoji="0" lang="en-US" sz="1200" b="0" i="0" u="none" strike="noStrike" cap="none" normalizeH="0" baseline="0">
                        <a:ln>
                          <a:noFill/>
                        </a:ln>
                        <a:solidFill>
                          <a:schemeClr val="tx1"/>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ea typeface="Calibri" pitchFamily="34" charset="0"/>
                          <a:cs typeface="Times New Roman" pitchFamily="18" charset="0"/>
                        </a:rPr>
                        <a:t>New product and service promotions, reduction of IS budget, profitability analysis</a:t>
                      </a:r>
                      <a:endParaRPr kumimoji="0" lang="en-US" sz="1200" b="0" i="0" u="none" strike="noStrike" cap="none" normalizeH="0" baseline="0">
                        <a:ln>
                          <a:noFill/>
                        </a:ln>
                        <a:solidFill>
                          <a:schemeClr val="tx1"/>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extLst>
                  <a:ext uri="{0D108BD9-81ED-4DB2-BD59-A6C34878D82A}">
                    <a16:rowId xmlns:a16="http://schemas.microsoft.com/office/drawing/2014/main" val="10007"/>
                  </a:ext>
                </a:extLst>
              </a:tr>
              <a:tr h="485775">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2"/>
                          </a:solidFill>
                          <a:effectLst/>
                          <a:latin typeface="Verdana" pitchFamily="34" charset="0"/>
                          <a:ea typeface="Calibri" pitchFamily="34" charset="0"/>
                          <a:cs typeface="Times New Roman" pitchFamily="18" charset="0"/>
                        </a:rPr>
                        <a:t>Personal care</a:t>
                      </a:r>
                      <a:endParaRPr kumimoji="0" lang="en-US" sz="1200" b="0" i="0" u="none" strike="noStrike" cap="none" normalizeH="0" baseline="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2"/>
                          </a:solidFill>
                          <a:effectLst/>
                          <a:latin typeface="Verdana" pitchFamily="34" charset="0"/>
                          <a:ea typeface="Calibri" pitchFamily="34" charset="0"/>
                          <a:cs typeface="Times New Roman" pitchFamily="18" charset="0"/>
                        </a:rPr>
                        <a:t>Distribution; marketing</a:t>
                      </a:r>
                      <a:endParaRPr kumimoji="0" lang="en-US" sz="1200" b="0" i="0" u="none" strike="noStrike" cap="none" normalizeH="0" baseline="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2"/>
                          </a:solidFill>
                          <a:effectLst/>
                          <a:latin typeface="Verdana" pitchFamily="34" charset="0"/>
                          <a:ea typeface="Calibri" pitchFamily="34" charset="0"/>
                          <a:cs typeface="Times New Roman" pitchFamily="18" charset="0"/>
                        </a:rPr>
                        <a:t>Distribution decisions, product promotions, sales decisions, pricing policy</a:t>
                      </a:r>
                      <a:endParaRPr kumimoji="0" lang="en-US" sz="1200" b="0" i="0" u="none" strike="noStrike" cap="none" normalizeH="0" baseline="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extLst>
                  <a:ext uri="{0D108BD9-81ED-4DB2-BD59-A6C34878D82A}">
                    <a16:rowId xmlns:a16="http://schemas.microsoft.com/office/drawing/2014/main" val="10008"/>
                  </a:ext>
                </a:extLst>
              </a:tr>
              <a:tr h="2873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2"/>
                          </a:solidFill>
                          <a:effectLst/>
                          <a:latin typeface="Verdana" pitchFamily="34" charset="0"/>
                          <a:ea typeface="Calibri" pitchFamily="34" charset="0"/>
                          <a:cs typeface="Times New Roman" pitchFamily="18" charset="0"/>
                        </a:rPr>
                        <a:t>Public sector</a:t>
                      </a:r>
                      <a:endParaRPr kumimoji="0" lang="en-US" sz="1200" b="0" i="0" u="none" strike="noStrike" cap="none" normalizeH="0" baseline="0" dirty="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bg2"/>
                          </a:solidFill>
                          <a:effectLst/>
                          <a:latin typeface="Verdana" pitchFamily="34" charset="0"/>
                          <a:ea typeface="Calibri" pitchFamily="34" charset="0"/>
                          <a:cs typeface="Times New Roman" pitchFamily="18" charset="0"/>
                        </a:rPr>
                        <a:t>Operations</a:t>
                      </a:r>
                      <a:endParaRPr kumimoji="0" lang="en-US" sz="1200" b="0" i="0" u="none" strike="noStrike" cap="none" normalizeH="0" baseline="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2"/>
                          </a:solidFill>
                          <a:effectLst/>
                          <a:latin typeface="Verdana" pitchFamily="34" charset="0"/>
                          <a:ea typeface="Calibri" pitchFamily="34" charset="0"/>
                          <a:cs typeface="Times New Roman" pitchFamily="18" charset="0"/>
                        </a:rPr>
                        <a:t>Intelligence gathering</a:t>
                      </a:r>
                      <a:endParaRPr kumimoji="0" lang="en-US" sz="1200" b="0" i="0" u="none" strike="noStrike" cap="none" normalizeH="0" baseline="0" dirty="0">
                        <a:ln>
                          <a:noFill/>
                        </a:ln>
                        <a:solidFill>
                          <a:schemeClr val="bg2"/>
                        </a:solidFill>
                        <a:effectLst/>
                        <a:latin typeface="Arial" pitchFamily="34"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lumMod val="50000"/>
                        <a:lumOff val="50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38545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3C79-CF25-452F-BDFC-3D3B643110F3}"/>
              </a:ext>
            </a:extLst>
          </p:cNvPr>
          <p:cNvSpPr>
            <a:spLocks noGrp="1"/>
          </p:cNvSpPr>
          <p:nvPr>
            <p:ph type="title"/>
          </p:nvPr>
        </p:nvSpPr>
        <p:spPr/>
        <p:txBody>
          <a:bodyPr/>
          <a:lstStyle/>
          <a:p>
            <a:r>
              <a:rPr lang="en-US" dirty="0"/>
              <a:t>Life cycle of Data warehouse Design</a:t>
            </a:r>
          </a:p>
        </p:txBody>
      </p:sp>
      <p:pic>
        <p:nvPicPr>
          <p:cNvPr id="4" name="Content Placeholder 3" descr="http://www.kimballgroup.com/wp-content/uploads/2012/06/kimball-core-concepts-02.png">
            <a:extLst>
              <a:ext uri="{FF2B5EF4-FFF2-40B4-BE49-F238E27FC236}">
                <a16:creationId xmlns:a16="http://schemas.microsoft.com/office/drawing/2014/main" id="{958FCDD1-9182-4BC8-9458-12C7B4AD90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2239169"/>
            <a:ext cx="6858000" cy="3524250"/>
          </a:xfrm>
          <a:prstGeom prst="rect">
            <a:avLst/>
          </a:prstGeom>
          <a:solidFill>
            <a:schemeClr val="accent2">
              <a:lumMod val="20000"/>
              <a:lumOff val="80000"/>
            </a:schemeClr>
          </a:solidFill>
          <a:extLst/>
        </p:spPr>
      </p:pic>
    </p:spTree>
    <p:extLst>
      <p:ext uri="{BB962C8B-B14F-4D97-AF65-F5344CB8AC3E}">
        <p14:creationId xmlns:p14="http://schemas.microsoft.com/office/powerpoint/2010/main" val="3334431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81200" y="274638"/>
            <a:ext cx="8153400" cy="334962"/>
          </a:xfrm>
        </p:spPr>
        <p:txBody>
          <a:bodyPr rtlCol="0">
            <a:normAutofit fontScale="90000"/>
          </a:bodyPr>
          <a:lstStyle/>
          <a:p>
            <a:pPr>
              <a:defRPr/>
            </a:pPr>
            <a:r>
              <a:rPr lang="en-US" sz="4000" dirty="0">
                <a:solidFill>
                  <a:srgbClr val="7030A0"/>
                </a:solidFill>
                <a:effectLst>
                  <a:outerShdw blurRad="38100" dist="38100" dir="2700000" algn="tl">
                    <a:srgbClr val="000000">
                      <a:alpha val="43137"/>
                    </a:srgbClr>
                  </a:outerShdw>
                </a:effectLst>
              </a:rPr>
              <a:t>Data Marts</a:t>
            </a:r>
          </a:p>
        </p:txBody>
      </p:sp>
      <p:sp>
        <p:nvSpPr>
          <p:cNvPr id="28675" name="Rectangle 3"/>
          <p:cNvSpPr>
            <a:spLocks noGrp="1" noChangeArrowheads="1"/>
          </p:cNvSpPr>
          <p:nvPr>
            <p:ph idx="1"/>
          </p:nvPr>
        </p:nvSpPr>
        <p:spPr>
          <a:xfrm>
            <a:off x="1752600" y="914400"/>
            <a:ext cx="8686800" cy="5562600"/>
          </a:xfrm>
        </p:spPr>
        <p:txBody>
          <a:bodyPr>
            <a:normAutofit fontScale="92500" lnSpcReduction="10000"/>
          </a:bodyPr>
          <a:lstStyle/>
          <a:p>
            <a:pPr>
              <a:lnSpc>
                <a:spcPct val="80000"/>
              </a:lnSpc>
            </a:pPr>
            <a:r>
              <a:rPr lang="en-US" sz="2000"/>
              <a:t>A data mart is a scaled down version of a data warehouse that focuses on a particular subject area.</a:t>
            </a:r>
          </a:p>
          <a:p>
            <a:pPr>
              <a:lnSpc>
                <a:spcPct val="80000"/>
              </a:lnSpc>
            </a:pPr>
            <a:r>
              <a:rPr lang="en-US" sz="2000"/>
              <a:t>A </a:t>
            </a:r>
            <a:r>
              <a:rPr lang="en-US" sz="2000" b="1"/>
              <a:t>data mart</a:t>
            </a:r>
            <a:r>
              <a:rPr lang="en-US" sz="2000"/>
              <a:t> is a subset of an organizational data store, usually oriented to a specific purpose or major data subject, that may be distributed to support business needs.</a:t>
            </a:r>
          </a:p>
          <a:p>
            <a:pPr>
              <a:lnSpc>
                <a:spcPct val="80000"/>
              </a:lnSpc>
            </a:pPr>
            <a:r>
              <a:rPr lang="en-US" sz="2000"/>
              <a:t> Data marts are analytical data stores designed to focus on specific business functions for a specific community within an organization. </a:t>
            </a:r>
          </a:p>
          <a:p>
            <a:pPr>
              <a:lnSpc>
                <a:spcPct val="80000"/>
              </a:lnSpc>
            </a:pPr>
            <a:r>
              <a:rPr lang="en-US" sz="2000"/>
              <a:t>Usually designed to support the unique business requirements of a specified department or business process</a:t>
            </a:r>
          </a:p>
          <a:p>
            <a:pPr>
              <a:lnSpc>
                <a:spcPct val="80000"/>
              </a:lnSpc>
            </a:pPr>
            <a:r>
              <a:rPr lang="en-US" sz="2000"/>
              <a:t>Implemented as the first step in proving the usefulness of the technologies to solve business problems</a:t>
            </a:r>
          </a:p>
          <a:p>
            <a:pPr>
              <a:lnSpc>
                <a:spcPct val="80000"/>
              </a:lnSpc>
            </a:pPr>
            <a:endParaRPr lang="en-US" sz="2000"/>
          </a:p>
          <a:p>
            <a:pPr>
              <a:lnSpc>
                <a:spcPct val="80000"/>
              </a:lnSpc>
              <a:buFontTx/>
              <a:buNone/>
            </a:pPr>
            <a:r>
              <a:rPr lang="en-US" sz="2000" b="1">
                <a:solidFill>
                  <a:schemeClr val="tx2"/>
                </a:solidFill>
              </a:rPr>
              <a:t>Reasons for creating a data mart</a:t>
            </a:r>
          </a:p>
          <a:p>
            <a:pPr>
              <a:lnSpc>
                <a:spcPct val="80000"/>
              </a:lnSpc>
            </a:pPr>
            <a:r>
              <a:rPr lang="en-US" sz="2000"/>
              <a:t>Easy access to frequently needed data </a:t>
            </a:r>
          </a:p>
          <a:p>
            <a:pPr>
              <a:lnSpc>
                <a:spcPct val="80000"/>
              </a:lnSpc>
            </a:pPr>
            <a:r>
              <a:rPr lang="en-US" sz="2000"/>
              <a:t>Creates collective view by a group of users </a:t>
            </a:r>
          </a:p>
          <a:p>
            <a:pPr>
              <a:lnSpc>
                <a:spcPct val="80000"/>
              </a:lnSpc>
            </a:pPr>
            <a:r>
              <a:rPr lang="en-US" sz="2000"/>
              <a:t>Improves end-user response time </a:t>
            </a:r>
          </a:p>
          <a:p>
            <a:pPr>
              <a:lnSpc>
                <a:spcPct val="80000"/>
              </a:lnSpc>
            </a:pPr>
            <a:r>
              <a:rPr lang="en-US" sz="2000"/>
              <a:t>Ease of creation in less time</a:t>
            </a:r>
          </a:p>
          <a:p>
            <a:pPr>
              <a:lnSpc>
                <a:spcPct val="80000"/>
              </a:lnSpc>
            </a:pPr>
            <a:r>
              <a:rPr lang="en-US" sz="2000"/>
              <a:t>Lower cost than implementing a full Data warehouse</a:t>
            </a:r>
          </a:p>
          <a:p>
            <a:pPr>
              <a:lnSpc>
                <a:spcPct val="80000"/>
              </a:lnSpc>
            </a:pPr>
            <a:r>
              <a:rPr lang="en-US" sz="2000"/>
              <a:t>Potential users are more clearly defined than in a full Data warehouse</a:t>
            </a:r>
          </a:p>
          <a:p>
            <a:pPr>
              <a:lnSpc>
                <a:spcPct val="80000"/>
              </a:lnSpc>
            </a:pPr>
            <a:endParaRPr lang="en-US" sz="2000"/>
          </a:p>
        </p:txBody>
      </p:sp>
    </p:spTree>
    <p:extLst>
      <p:ext uri="{BB962C8B-B14F-4D97-AF65-F5344CB8AC3E}">
        <p14:creationId xmlns:p14="http://schemas.microsoft.com/office/powerpoint/2010/main" val="4061329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81200" y="274638"/>
            <a:ext cx="7848600" cy="639762"/>
          </a:xfrm>
        </p:spPr>
        <p:txBody>
          <a:bodyPr/>
          <a:lstStyle/>
          <a:p>
            <a:r>
              <a:rPr lang="en-US" sz="2800"/>
              <a:t>From the Data Warehouse to Data Marts</a:t>
            </a:r>
          </a:p>
        </p:txBody>
      </p:sp>
      <p:grpSp>
        <p:nvGrpSpPr>
          <p:cNvPr id="2" name="Group 4"/>
          <p:cNvGrpSpPr>
            <a:grpSpLocks/>
          </p:cNvGrpSpPr>
          <p:nvPr/>
        </p:nvGrpSpPr>
        <p:grpSpPr bwMode="auto">
          <a:xfrm>
            <a:off x="2662238" y="3055938"/>
            <a:ext cx="5029200" cy="1524000"/>
            <a:chOff x="576" y="2160"/>
            <a:chExt cx="3168" cy="960"/>
          </a:xfrm>
        </p:grpSpPr>
        <p:sp>
          <p:nvSpPr>
            <p:cNvPr id="29701" name="AutoShape 5"/>
            <p:cNvSpPr>
              <a:spLocks noChangeArrowheads="1"/>
            </p:cNvSpPr>
            <p:nvPr/>
          </p:nvSpPr>
          <p:spPr bwMode="auto">
            <a:xfrm>
              <a:off x="1632" y="2160"/>
              <a:ext cx="624" cy="480"/>
            </a:xfrm>
            <a:prstGeom prst="can">
              <a:avLst>
                <a:gd name="adj" fmla="val 25000"/>
              </a:avLst>
            </a:prstGeom>
            <a:gradFill rotWithShape="0">
              <a:gsLst>
                <a:gs pos="0">
                  <a:schemeClr val="tx2">
                    <a:gamma/>
                    <a:shade val="46275"/>
                    <a:invGamma/>
                  </a:schemeClr>
                </a:gs>
                <a:gs pos="100000">
                  <a:schemeClr val="tx2"/>
                </a:gs>
              </a:gsLst>
              <a:lin ang="5400000" scaled="1"/>
            </a:gradFill>
            <a:ln w="12700">
              <a:solidFill>
                <a:schemeClr val="tx1"/>
              </a:solidFill>
              <a:round/>
              <a:headEnd/>
              <a:tailEnd/>
            </a:ln>
            <a:effectLst/>
          </p:spPr>
          <p:txBody>
            <a:bodyPr wrap="none" anchor="ctr"/>
            <a:lstStyle/>
            <a:p>
              <a:pPr eaLnBrk="0" hangingPunct="0">
                <a:defRPr/>
              </a:pPr>
              <a:endParaRPr lang="en-US"/>
            </a:p>
          </p:txBody>
        </p:sp>
        <p:sp>
          <p:nvSpPr>
            <p:cNvPr id="29702" name="AutoShape 6"/>
            <p:cNvSpPr>
              <a:spLocks noChangeArrowheads="1"/>
            </p:cNvSpPr>
            <p:nvPr/>
          </p:nvSpPr>
          <p:spPr bwMode="auto">
            <a:xfrm>
              <a:off x="3120" y="2160"/>
              <a:ext cx="624" cy="480"/>
            </a:xfrm>
            <a:prstGeom prst="can">
              <a:avLst>
                <a:gd name="adj" fmla="val 25000"/>
              </a:avLst>
            </a:prstGeom>
            <a:gradFill rotWithShape="0">
              <a:gsLst>
                <a:gs pos="0">
                  <a:schemeClr val="tx2">
                    <a:gamma/>
                    <a:shade val="46275"/>
                    <a:invGamma/>
                  </a:schemeClr>
                </a:gs>
                <a:gs pos="100000">
                  <a:schemeClr val="tx2"/>
                </a:gs>
              </a:gsLst>
              <a:lin ang="5400000" scaled="1"/>
            </a:gradFill>
            <a:ln w="12700">
              <a:solidFill>
                <a:schemeClr val="tx1"/>
              </a:solidFill>
              <a:round/>
              <a:headEnd/>
              <a:tailEnd/>
            </a:ln>
            <a:effectLst/>
          </p:spPr>
          <p:txBody>
            <a:bodyPr wrap="none" anchor="ctr"/>
            <a:lstStyle/>
            <a:p>
              <a:pPr eaLnBrk="0" hangingPunct="0">
                <a:defRPr/>
              </a:pPr>
              <a:endParaRPr lang="en-US"/>
            </a:p>
          </p:txBody>
        </p:sp>
        <p:sp>
          <p:nvSpPr>
            <p:cNvPr id="29725" name="Line 7"/>
            <p:cNvSpPr>
              <a:spLocks noChangeShapeType="1"/>
            </p:cNvSpPr>
            <p:nvPr/>
          </p:nvSpPr>
          <p:spPr bwMode="auto">
            <a:xfrm flipH="1" flipV="1">
              <a:off x="2064" y="2640"/>
              <a:ext cx="288" cy="480"/>
            </a:xfrm>
            <a:prstGeom prst="line">
              <a:avLst/>
            </a:prstGeom>
            <a:noFill/>
            <a:ln w="76200">
              <a:solidFill>
                <a:schemeClr val="accent2"/>
              </a:solidFill>
              <a:round/>
              <a:headEnd/>
              <a:tailEnd type="triangle" w="med" len="med"/>
            </a:ln>
          </p:spPr>
          <p:txBody>
            <a:bodyPr wrap="none" anchor="ctr"/>
            <a:lstStyle/>
            <a:p>
              <a:endParaRPr lang="en-US"/>
            </a:p>
          </p:txBody>
        </p:sp>
        <p:sp>
          <p:nvSpPr>
            <p:cNvPr id="29726" name="Line 8"/>
            <p:cNvSpPr>
              <a:spLocks noChangeShapeType="1"/>
            </p:cNvSpPr>
            <p:nvPr/>
          </p:nvSpPr>
          <p:spPr bwMode="auto">
            <a:xfrm flipV="1">
              <a:off x="3024" y="2640"/>
              <a:ext cx="384" cy="480"/>
            </a:xfrm>
            <a:prstGeom prst="line">
              <a:avLst/>
            </a:prstGeom>
            <a:noFill/>
            <a:ln w="76200">
              <a:solidFill>
                <a:schemeClr val="accent2"/>
              </a:solidFill>
              <a:round/>
              <a:headEnd/>
              <a:tailEnd type="triangle" w="med" len="med"/>
            </a:ln>
          </p:spPr>
          <p:txBody>
            <a:bodyPr wrap="none" anchor="ctr"/>
            <a:lstStyle/>
            <a:p>
              <a:endParaRPr lang="en-US"/>
            </a:p>
          </p:txBody>
        </p:sp>
        <p:sp>
          <p:nvSpPr>
            <p:cNvPr id="29727" name="Text Box 9"/>
            <p:cNvSpPr txBox="1">
              <a:spLocks noChangeArrowheads="1"/>
            </p:cNvSpPr>
            <p:nvPr/>
          </p:nvSpPr>
          <p:spPr bwMode="auto">
            <a:xfrm>
              <a:off x="576" y="2252"/>
              <a:ext cx="1085" cy="404"/>
            </a:xfrm>
            <a:prstGeom prst="rect">
              <a:avLst/>
            </a:prstGeom>
            <a:noFill/>
            <a:ln w="12700">
              <a:noFill/>
              <a:miter lim="800000"/>
              <a:headEnd/>
              <a:tailEnd/>
            </a:ln>
          </p:spPr>
          <p:txBody>
            <a:bodyPr wrap="none">
              <a:spAutoFit/>
            </a:bodyPr>
            <a:lstStyle/>
            <a:p>
              <a:pPr eaLnBrk="0" hangingPunct="0"/>
              <a:r>
                <a:rPr lang="en-US">
                  <a:latin typeface="Tahoma" pitchFamily="34" charset="0"/>
                </a:rPr>
                <a:t>Departmentally</a:t>
              </a:r>
              <a:br>
                <a:rPr lang="en-US">
                  <a:latin typeface="Tahoma" pitchFamily="34" charset="0"/>
                </a:rPr>
              </a:br>
              <a:r>
                <a:rPr lang="en-US">
                  <a:latin typeface="Tahoma" pitchFamily="34" charset="0"/>
                </a:rPr>
                <a:t>Structured</a:t>
              </a:r>
              <a:endParaRPr lang="en-US" sz="2400">
                <a:latin typeface="Tahoma" pitchFamily="34" charset="0"/>
              </a:endParaRPr>
            </a:p>
          </p:txBody>
        </p:sp>
      </p:grpSp>
      <p:grpSp>
        <p:nvGrpSpPr>
          <p:cNvPr id="3" name="Group 10"/>
          <p:cNvGrpSpPr>
            <a:grpSpLocks/>
          </p:cNvGrpSpPr>
          <p:nvPr/>
        </p:nvGrpSpPr>
        <p:grpSpPr bwMode="auto">
          <a:xfrm>
            <a:off x="2433638" y="2135188"/>
            <a:ext cx="6096000" cy="996950"/>
            <a:chOff x="432" y="1580"/>
            <a:chExt cx="3840" cy="628"/>
          </a:xfrm>
        </p:grpSpPr>
        <p:sp>
          <p:nvSpPr>
            <p:cNvPr id="7" name="AutoShape 11"/>
            <p:cNvSpPr>
              <a:spLocks noChangeArrowheads="1"/>
            </p:cNvSpPr>
            <p:nvPr/>
          </p:nvSpPr>
          <p:spPr bwMode="auto">
            <a:xfrm>
              <a:off x="1248" y="1584"/>
              <a:ext cx="384" cy="288"/>
            </a:xfrm>
            <a:prstGeom prst="can">
              <a:avLst>
                <a:gd name="adj" fmla="val 25000"/>
              </a:avLst>
            </a:prstGeom>
            <a:gradFill rotWithShape="0">
              <a:gsLst>
                <a:gs pos="0">
                  <a:schemeClr val="folHlink">
                    <a:gamma/>
                    <a:shade val="46275"/>
                    <a:invGamma/>
                  </a:schemeClr>
                </a:gs>
                <a:gs pos="100000">
                  <a:schemeClr val="folHlink"/>
                </a:gs>
              </a:gsLst>
              <a:lin ang="5400000" scaled="1"/>
            </a:gradFill>
            <a:ln w="12700">
              <a:solidFill>
                <a:schemeClr val="bg2"/>
              </a:solidFill>
              <a:round/>
              <a:headEnd/>
              <a:tailEnd/>
            </a:ln>
            <a:effectLst/>
          </p:spPr>
          <p:txBody>
            <a:bodyPr wrap="none" anchor="ctr"/>
            <a:lstStyle/>
            <a:p>
              <a:pPr eaLnBrk="0" hangingPunct="0">
                <a:defRPr/>
              </a:pPr>
              <a:endParaRPr lang="en-US"/>
            </a:p>
          </p:txBody>
        </p:sp>
        <p:sp>
          <p:nvSpPr>
            <p:cNvPr id="8" name="AutoShape 12"/>
            <p:cNvSpPr>
              <a:spLocks noChangeArrowheads="1"/>
            </p:cNvSpPr>
            <p:nvPr/>
          </p:nvSpPr>
          <p:spPr bwMode="auto">
            <a:xfrm>
              <a:off x="2112" y="1584"/>
              <a:ext cx="384" cy="288"/>
            </a:xfrm>
            <a:prstGeom prst="can">
              <a:avLst>
                <a:gd name="adj" fmla="val 25000"/>
              </a:avLst>
            </a:prstGeom>
            <a:gradFill rotWithShape="0">
              <a:gsLst>
                <a:gs pos="0">
                  <a:schemeClr val="folHlink">
                    <a:gamma/>
                    <a:shade val="46275"/>
                    <a:invGamma/>
                  </a:schemeClr>
                </a:gs>
                <a:gs pos="100000">
                  <a:schemeClr val="folHlink"/>
                </a:gs>
              </a:gsLst>
              <a:lin ang="5400000" scaled="1"/>
            </a:gradFill>
            <a:ln w="12700">
              <a:solidFill>
                <a:schemeClr val="bg2"/>
              </a:solidFill>
              <a:round/>
              <a:headEnd/>
              <a:tailEnd/>
            </a:ln>
            <a:effectLst/>
          </p:spPr>
          <p:txBody>
            <a:bodyPr wrap="none" anchor="ctr"/>
            <a:lstStyle/>
            <a:p>
              <a:pPr eaLnBrk="0" hangingPunct="0">
                <a:defRPr/>
              </a:pPr>
              <a:endParaRPr lang="en-US"/>
            </a:p>
          </p:txBody>
        </p:sp>
        <p:sp>
          <p:nvSpPr>
            <p:cNvPr id="9" name="AutoShape 13"/>
            <p:cNvSpPr>
              <a:spLocks noChangeArrowheads="1"/>
            </p:cNvSpPr>
            <p:nvPr/>
          </p:nvSpPr>
          <p:spPr bwMode="auto">
            <a:xfrm>
              <a:off x="2880" y="1584"/>
              <a:ext cx="384" cy="288"/>
            </a:xfrm>
            <a:prstGeom prst="can">
              <a:avLst>
                <a:gd name="adj" fmla="val 25000"/>
              </a:avLst>
            </a:prstGeom>
            <a:gradFill rotWithShape="0">
              <a:gsLst>
                <a:gs pos="0">
                  <a:schemeClr val="folHlink">
                    <a:gamma/>
                    <a:shade val="46275"/>
                    <a:invGamma/>
                  </a:schemeClr>
                </a:gs>
                <a:gs pos="100000">
                  <a:schemeClr val="folHlink"/>
                </a:gs>
              </a:gsLst>
              <a:lin ang="5400000" scaled="1"/>
            </a:gradFill>
            <a:ln w="12700">
              <a:solidFill>
                <a:schemeClr val="bg2"/>
              </a:solidFill>
              <a:round/>
              <a:headEnd/>
              <a:tailEnd/>
            </a:ln>
            <a:effectLst/>
          </p:spPr>
          <p:txBody>
            <a:bodyPr wrap="none" anchor="ctr"/>
            <a:lstStyle/>
            <a:p>
              <a:pPr eaLnBrk="0" hangingPunct="0">
                <a:defRPr/>
              </a:pPr>
              <a:endParaRPr lang="en-US"/>
            </a:p>
          </p:txBody>
        </p:sp>
        <p:sp>
          <p:nvSpPr>
            <p:cNvPr id="10" name="AutoShape 14"/>
            <p:cNvSpPr>
              <a:spLocks noChangeArrowheads="1"/>
            </p:cNvSpPr>
            <p:nvPr/>
          </p:nvSpPr>
          <p:spPr bwMode="auto">
            <a:xfrm>
              <a:off x="3888" y="1584"/>
              <a:ext cx="384" cy="288"/>
            </a:xfrm>
            <a:prstGeom prst="can">
              <a:avLst>
                <a:gd name="adj" fmla="val 25000"/>
              </a:avLst>
            </a:prstGeom>
            <a:gradFill rotWithShape="0">
              <a:gsLst>
                <a:gs pos="0">
                  <a:schemeClr val="folHlink">
                    <a:gamma/>
                    <a:shade val="46275"/>
                    <a:invGamma/>
                  </a:schemeClr>
                </a:gs>
                <a:gs pos="100000">
                  <a:schemeClr val="folHlink"/>
                </a:gs>
              </a:gsLst>
              <a:lin ang="5400000" scaled="1"/>
            </a:gradFill>
            <a:ln w="12700">
              <a:solidFill>
                <a:schemeClr val="bg2"/>
              </a:solidFill>
              <a:round/>
              <a:headEnd/>
              <a:tailEnd/>
            </a:ln>
            <a:effectLst/>
          </p:spPr>
          <p:txBody>
            <a:bodyPr wrap="none" anchor="ctr"/>
            <a:lstStyle/>
            <a:p>
              <a:pPr eaLnBrk="0" hangingPunct="0">
                <a:defRPr/>
              </a:pPr>
              <a:endParaRPr lang="en-US"/>
            </a:p>
          </p:txBody>
        </p:sp>
        <p:sp>
          <p:nvSpPr>
            <p:cNvPr id="29718" name="Line 15"/>
            <p:cNvSpPr>
              <a:spLocks noChangeShapeType="1"/>
            </p:cNvSpPr>
            <p:nvPr/>
          </p:nvSpPr>
          <p:spPr bwMode="auto">
            <a:xfrm flipV="1">
              <a:off x="2064" y="1872"/>
              <a:ext cx="288" cy="336"/>
            </a:xfrm>
            <a:prstGeom prst="line">
              <a:avLst/>
            </a:prstGeom>
            <a:noFill/>
            <a:ln w="76200">
              <a:solidFill>
                <a:schemeClr val="accent2"/>
              </a:solidFill>
              <a:round/>
              <a:headEnd/>
              <a:tailEnd type="triangle" w="med" len="med"/>
            </a:ln>
          </p:spPr>
          <p:txBody>
            <a:bodyPr wrap="none" anchor="ctr"/>
            <a:lstStyle/>
            <a:p>
              <a:endParaRPr lang="en-US"/>
            </a:p>
          </p:txBody>
        </p:sp>
        <p:sp>
          <p:nvSpPr>
            <p:cNvPr id="29719" name="Line 16"/>
            <p:cNvSpPr>
              <a:spLocks noChangeShapeType="1"/>
            </p:cNvSpPr>
            <p:nvPr/>
          </p:nvSpPr>
          <p:spPr bwMode="auto">
            <a:xfrm flipV="1">
              <a:off x="3648" y="1872"/>
              <a:ext cx="336" cy="336"/>
            </a:xfrm>
            <a:prstGeom prst="line">
              <a:avLst/>
            </a:prstGeom>
            <a:noFill/>
            <a:ln w="76200">
              <a:solidFill>
                <a:schemeClr val="accent2"/>
              </a:solidFill>
              <a:round/>
              <a:headEnd/>
              <a:tailEnd type="triangle" w="med" len="med"/>
            </a:ln>
          </p:spPr>
          <p:txBody>
            <a:bodyPr wrap="none" anchor="ctr"/>
            <a:lstStyle/>
            <a:p>
              <a:endParaRPr lang="en-US"/>
            </a:p>
          </p:txBody>
        </p:sp>
        <p:sp>
          <p:nvSpPr>
            <p:cNvPr id="29720" name="Line 17"/>
            <p:cNvSpPr>
              <a:spLocks noChangeShapeType="1"/>
            </p:cNvSpPr>
            <p:nvPr/>
          </p:nvSpPr>
          <p:spPr bwMode="auto">
            <a:xfrm flipH="1" flipV="1">
              <a:off x="1488" y="1872"/>
              <a:ext cx="288" cy="336"/>
            </a:xfrm>
            <a:prstGeom prst="line">
              <a:avLst/>
            </a:prstGeom>
            <a:noFill/>
            <a:ln w="76200">
              <a:solidFill>
                <a:schemeClr val="accent2"/>
              </a:solidFill>
              <a:round/>
              <a:headEnd/>
              <a:tailEnd type="triangle" w="med" len="med"/>
            </a:ln>
          </p:spPr>
          <p:txBody>
            <a:bodyPr wrap="none" anchor="ctr"/>
            <a:lstStyle/>
            <a:p>
              <a:endParaRPr lang="en-US"/>
            </a:p>
          </p:txBody>
        </p:sp>
        <p:sp>
          <p:nvSpPr>
            <p:cNvPr id="29721" name="Line 18"/>
            <p:cNvSpPr>
              <a:spLocks noChangeShapeType="1"/>
            </p:cNvSpPr>
            <p:nvPr/>
          </p:nvSpPr>
          <p:spPr bwMode="auto">
            <a:xfrm flipH="1" flipV="1">
              <a:off x="3024" y="1872"/>
              <a:ext cx="288" cy="336"/>
            </a:xfrm>
            <a:prstGeom prst="line">
              <a:avLst/>
            </a:prstGeom>
            <a:noFill/>
            <a:ln w="76200">
              <a:solidFill>
                <a:schemeClr val="accent2"/>
              </a:solidFill>
              <a:round/>
              <a:headEnd/>
              <a:tailEnd type="triangle" w="med" len="med"/>
            </a:ln>
          </p:spPr>
          <p:txBody>
            <a:bodyPr wrap="none" anchor="ctr"/>
            <a:lstStyle/>
            <a:p>
              <a:endParaRPr lang="en-US"/>
            </a:p>
          </p:txBody>
        </p:sp>
        <p:sp>
          <p:nvSpPr>
            <p:cNvPr id="29722" name="Text Box 19"/>
            <p:cNvSpPr txBox="1">
              <a:spLocks noChangeArrowheads="1"/>
            </p:cNvSpPr>
            <p:nvPr/>
          </p:nvSpPr>
          <p:spPr bwMode="auto">
            <a:xfrm>
              <a:off x="432" y="1580"/>
              <a:ext cx="842" cy="404"/>
            </a:xfrm>
            <a:prstGeom prst="rect">
              <a:avLst/>
            </a:prstGeom>
            <a:noFill/>
            <a:ln w="12700">
              <a:noFill/>
              <a:miter lim="800000"/>
              <a:headEnd/>
              <a:tailEnd/>
            </a:ln>
          </p:spPr>
          <p:txBody>
            <a:bodyPr wrap="none">
              <a:spAutoFit/>
            </a:bodyPr>
            <a:lstStyle/>
            <a:p>
              <a:pPr eaLnBrk="0" hangingPunct="0"/>
              <a:r>
                <a:rPr lang="en-US">
                  <a:latin typeface="Tahoma" pitchFamily="34" charset="0"/>
                </a:rPr>
                <a:t>Individually</a:t>
              </a:r>
              <a:br>
                <a:rPr lang="en-US">
                  <a:latin typeface="Tahoma" pitchFamily="34" charset="0"/>
                </a:rPr>
              </a:br>
              <a:r>
                <a:rPr lang="en-US">
                  <a:latin typeface="Tahoma" pitchFamily="34" charset="0"/>
                </a:rPr>
                <a:t>Structured</a:t>
              </a:r>
              <a:endParaRPr lang="en-US" sz="2400">
                <a:latin typeface="Tahoma" pitchFamily="34" charset="0"/>
              </a:endParaRPr>
            </a:p>
          </p:txBody>
        </p:sp>
      </p:grpSp>
      <p:grpSp>
        <p:nvGrpSpPr>
          <p:cNvPr id="4" name="Group 20"/>
          <p:cNvGrpSpPr>
            <a:grpSpLocks/>
          </p:cNvGrpSpPr>
          <p:nvPr/>
        </p:nvGrpSpPr>
        <p:grpSpPr bwMode="auto">
          <a:xfrm>
            <a:off x="2967038" y="4351338"/>
            <a:ext cx="4114800" cy="1447800"/>
            <a:chOff x="768" y="2976"/>
            <a:chExt cx="2592" cy="912"/>
          </a:xfrm>
        </p:grpSpPr>
        <p:sp>
          <p:nvSpPr>
            <p:cNvPr id="29717" name="AutoShape 21"/>
            <p:cNvSpPr>
              <a:spLocks noChangeArrowheads="1"/>
            </p:cNvSpPr>
            <p:nvPr/>
          </p:nvSpPr>
          <p:spPr bwMode="auto">
            <a:xfrm>
              <a:off x="2016" y="2976"/>
              <a:ext cx="1344" cy="912"/>
            </a:xfrm>
            <a:prstGeom prst="can">
              <a:avLst>
                <a:gd name="adj" fmla="val 25000"/>
              </a:avLst>
            </a:prstGeom>
            <a:gradFill rotWithShape="0">
              <a:gsLst>
                <a:gs pos="0">
                  <a:schemeClr val="accent1">
                    <a:gamma/>
                    <a:shade val="46275"/>
                    <a:invGamma/>
                  </a:schemeClr>
                </a:gs>
                <a:gs pos="100000">
                  <a:schemeClr val="accent1"/>
                </a:gs>
              </a:gsLst>
              <a:lin ang="5400000" scaled="1"/>
            </a:gradFill>
            <a:ln w="12700">
              <a:solidFill>
                <a:schemeClr val="tx1"/>
              </a:solidFill>
              <a:round/>
              <a:headEnd/>
              <a:tailEnd/>
            </a:ln>
            <a:effectLst/>
          </p:spPr>
          <p:txBody>
            <a:bodyPr wrap="none" anchor="ctr"/>
            <a:lstStyle/>
            <a:p>
              <a:pPr algn="ctr" eaLnBrk="0" hangingPunct="0">
                <a:defRPr/>
              </a:pPr>
              <a:r>
                <a:rPr lang="en-US" sz="2000">
                  <a:latin typeface="Tahoma" pitchFamily="34" charset="0"/>
                </a:rPr>
                <a:t>Data Warehouse</a:t>
              </a:r>
              <a:endParaRPr lang="en-US" sz="2400">
                <a:latin typeface="Tahoma" pitchFamily="34" charset="0"/>
              </a:endParaRPr>
            </a:p>
          </p:txBody>
        </p:sp>
        <p:sp>
          <p:nvSpPr>
            <p:cNvPr id="29713" name="Text Box 22"/>
            <p:cNvSpPr txBox="1">
              <a:spLocks noChangeArrowheads="1"/>
            </p:cNvSpPr>
            <p:nvPr/>
          </p:nvSpPr>
          <p:spPr bwMode="auto">
            <a:xfrm>
              <a:off x="768" y="3260"/>
              <a:ext cx="1132" cy="404"/>
            </a:xfrm>
            <a:prstGeom prst="rect">
              <a:avLst/>
            </a:prstGeom>
            <a:noFill/>
            <a:ln w="12700">
              <a:noFill/>
              <a:miter lim="800000"/>
              <a:headEnd/>
              <a:tailEnd/>
            </a:ln>
          </p:spPr>
          <p:txBody>
            <a:bodyPr wrap="none">
              <a:spAutoFit/>
            </a:bodyPr>
            <a:lstStyle/>
            <a:p>
              <a:pPr eaLnBrk="0" hangingPunct="0"/>
              <a:r>
                <a:rPr lang="en-US">
                  <a:latin typeface="Tahoma" pitchFamily="34" charset="0"/>
                </a:rPr>
                <a:t>Organizationally</a:t>
              </a:r>
              <a:br>
                <a:rPr lang="en-US">
                  <a:latin typeface="Tahoma" pitchFamily="34" charset="0"/>
                </a:rPr>
              </a:br>
              <a:r>
                <a:rPr lang="en-US">
                  <a:latin typeface="Tahoma" pitchFamily="34" charset="0"/>
                </a:rPr>
                <a:t>Structured</a:t>
              </a:r>
              <a:endParaRPr lang="en-US" sz="2400">
                <a:latin typeface="Tahoma" pitchFamily="34" charset="0"/>
              </a:endParaRPr>
            </a:p>
          </p:txBody>
        </p:sp>
      </p:grpSp>
      <p:grpSp>
        <p:nvGrpSpPr>
          <p:cNvPr id="5" name="Group 23"/>
          <p:cNvGrpSpPr>
            <a:grpSpLocks/>
          </p:cNvGrpSpPr>
          <p:nvPr/>
        </p:nvGrpSpPr>
        <p:grpSpPr bwMode="auto">
          <a:xfrm>
            <a:off x="8682037" y="2133600"/>
            <a:ext cx="1695449" cy="3132138"/>
            <a:chOff x="4368" y="1579"/>
            <a:chExt cx="1068" cy="1973"/>
          </a:xfrm>
        </p:grpSpPr>
        <p:sp>
          <p:nvSpPr>
            <p:cNvPr id="29707" name="Text Box 24"/>
            <p:cNvSpPr txBox="1">
              <a:spLocks noChangeArrowheads="1"/>
            </p:cNvSpPr>
            <p:nvPr/>
          </p:nvSpPr>
          <p:spPr bwMode="auto">
            <a:xfrm>
              <a:off x="4512" y="1579"/>
              <a:ext cx="485" cy="288"/>
            </a:xfrm>
            <a:prstGeom prst="rect">
              <a:avLst/>
            </a:prstGeom>
            <a:noFill/>
            <a:ln w="12700">
              <a:noFill/>
              <a:miter lim="800000"/>
              <a:headEnd/>
              <a:tailEnd/>
            </a:ln>
          </p:spPr>
          <p:txBody>
            <a:bodyPr wrap="none">
              <a:spAutoFit/>
            </a:bodyPr>
            <a:lstStyle/>
            <a:p>
              <a:pPr eaLnBrk="0" hangingPunct="0"/>
              <a:r>
                <a:rPr lang="en-US" sz="2400">
                  <a:latin typeface="Tahoma" pitchFamily="34" charset="0"/>
                </a:rPr>
                <a:t>Less</a:t>
              </a:r>
            </a:p>
          </p:txBody>
        </p:sp>
        <p:sp>
          <p:nvSpPr>
            <p:cNvPr id="29708" name="Text Box 25"/>
            <p:cNvSpPr txBox="1">
              <a:spLocks noChangeArrowheads="1"/>
            </p:cNvSpPr>
            <p:nvPr/>
          </p:nvSpPr>
          <p:spPr bwMode="auto">
            <a:xfrm>
              <a:off x="4560" y="3264"/>
              <a:ext cx="538" cy="288"/>
            </a:xfrm>
            <a:prstGeom prst="rect">
              <a:avLst/>
            </a:prstGeom>
            <a:noFill/>
            <a:ln w="12700">
              <a:noFill/>
              <a:miter lim="800000"/>
              <a:headEnd/>
              <a:tailEnd/>
            </a:ln>
          </p:spPr>
          <p:txBody>
            <a:bodyPr wrap="none">
              <a:spAutoFit/>
            </a:bodyPr>
            <a:lstStyle/>
            <a:p>
              <a:pPr eaLnBrk="0" hangingPunct="0"/>
              <a:r>
                <a:rPr lang="en-US" sz="2400">
                  <a:latin typeface="Tahoma" pitchFamily="34" charset="0"/>
                </a:rPr>
                <a:t>More</a:t>
              </a:r>
            </a:p>
          </p:txBody>
        </p:sp>
        <p:sp>
          <p:nvSpPr>
            <p:cNvPr id="29709" name="AutoShape 26"/>
            <p:cNvSpPr>
              <a:spLocks noChangeArrowheads="1"/>
            </p:cNvSpPr>
            <p:nvPr/>
          </p:nvSpPr>
          <p:spPr bwMode="auto">
            <a:xfrm>
              <a:off x="4608" y="2981"/>
              <a:ext cx="432" cy="240"/>
            </a:xfrm>
            <a:prstGeom prst="downArrow">
              <a:avLst>
                <a:gd name="adj1" fmla="val 50000"/>
                <a:gd name="adj2" fmla="val 25000"/>
              </a:avLst>
            </a:prstGeom>
            <a:solidFill>
              <a:schemeClr val="accent1"/>
            </a:solidFill>
            <a:ln w="12700">
              <a:solidFill>
                <a:schemeClr val="tx1"/>
              </a:solidFill>
              <a:miter lim="800000"/>
              <a:headEnd/>
              <a:tailEnd/>
            </a:ln>
          </p:spPr>
          <p:txBody>
            <a:bodyPr wrap="none" anchor="ctr"/>
            <a:lstStyle/>
            <a:p>
              <a:pPr eaLnBrk="0" hangingPunct="0"/>
              <a:endParaRPr lang="en-US"/>
            </a:p>
          </p:txBody>
        </p:sp>
        <p:sp>
          <p:nvSpPr>
            <p:cNvPr id="29710" name="AutoShape 27"/>
            <p:cNvSpPr>
              <a:spLocks noChangeArrowheads="1"/>
            </p:cNvSpPr>
            <p:nvPr/>
          </p:nvSpPr>
          <p:spPr bwMode="auto">
            <a:xfrm>
              <a:off x="4560" y="1872"/>
              <a:ext cx="432" cy="240"/>
            </a:xfrm>
            <a:prstGeom prst="downArrow">
              <a:avLst>
                <a:gd name="adj1" fmla="val 50000"/>
                <a:gd name="adj2" fmla="val 25000"/>
              </a:avLst>
            </a:prstGeom>
            <a:solidFill>
              <a:schemeClr val="accent1"/>
            </a:solidFill>
            <a:ln w="12700">
              <a:solidFill>
                <a:schemeClr val="tx1"/>
              </a:solidFill>
              <a:miter lim="800000"/>
              <a:headEnd/>
              <a:tailEnd/>
            </a:ln>
          </p:spPr>
          <p:txBody>
            <a:bodyPr wrap="none" anchor="ctr"/>
            <a:lstStyle/>
            <a:p>
              <a:pPr eaLnBrk="0" hangingPunct="0"/>
              <a:endParaRPr lang="en-US"/>
            </a:p>
          </p:txBody>
        </p:sp>
        <p:sp>
          <p:nvSpPr>
            <p:cNvPr id="29711" name="Text Box 28"/>
            <p:cNvSpPr txBox="1">
              <a:spLocks noChangeArrowheads="1"/>
            </p:cNvSpPr>
            <p:nvPr/>
          </p:nvSpPr>
          <p:spPr bwMode="auto">
            <a:xfrm>
              <a:off x="4368" y="2160"/>
              <a:ext cx="1068" cy="756"/>
            </a:xfrm>
            <a:prstGeom prst="rect">
              <a:avLst/>
            </a:prstGeom>
            <a:noFill/>
            <a:ln w="12700">
              <a:noFill/>
              <a:miter lim="800000"/>
              <a:headEnd/>
              <a:tailEnd/>
            </a:ln>
          </p:spPr>
          <p:txBody>
            <a:bodyPr wrap="none">
              <a:spAutoFit/>
            </a:bodyPr>
            <a:lstStyle/>
            <a:p>
              <a:pPr eaLnBrk="0" hangingPunct="0"/>
              <a:r>
                <a:rPr lang="en-US" sz="2400">
                  <a:latin typeface="Tahoma" pitchFamily="34" charset="0"/>
                </a:rPr>
                <a:t>History</a:t>
              </a:r>
            </a:p>
            <a:p>
              <a:pPr eaLnBrk="0" hangingPunct="0"/>
              <a:r>
                <a:rPr lang="en-US" sz="2400">
                  <a:latin typeface="Tahoma" pitchFamily="34" charset="0"/>
                </a:rPr>
                <a:t>Normalized</a:t>
              </a:r>
            </a:p>
            <a:p>
              <a:pPr eaLnBrk="0" hangingPunct="0"/>
              <a:r>
                <a:rPr lang="en-US" sz="2400">
                  <a:latin typeface="Tahoma" pitchFamily="34" charset="0"/>
                </a:rPr>
                <a:t>Detailed</a:t>
              </a:r>
            </a:p>
          </p:txBody>
        </p:sp>
      </p:grpSp>
      <p:grpSp>
        <p:nvGrpSpPr>
          <p:cNvPr id="6" name="Group 29"/>
          <p:cNvGrpSpPr>
            <a:grpSpLocks/>
          </p:cNvGrpSpPr>
          <p:nvPr/>
        </p:nvGrpSpPr>
        <p:grpSpPr bwMode="auto">
          <a:xfrm>
            <a:off x="2052639" y="1371600"/>
            <a:ext cx="1762125" cy="4724400"/>
            <a:chOff x="192" y="1099"/>
            <a:chExt cx="1110" cy="2976"/>
          </a:xfrm>
        </p:grpSpPr>
        <p:sp>
          <p:nvSpPr>
            <p:cNvPr id="29704" name="Text Box 30"/>
            <p:cNvSpPr txBox="1">
              <a:spLocks noChangeArrowheads="1"/>
            </p:cNvSpPr>
            <p:nvPr/>
          </p:nvSpPr>
          <p:spPr bwMode="auto">
            <a:xfrm>
              <a:off x="192" y="3787"/>
              <a:ext cx="512" cy="288"/>
            </a:xfrm>
            <a:prstGeom prst="rect">
              <a:avLst/>
            </a:prstGeom>
            <a:noFill/>
            <a:ln w="12700">
              <a:noFill/>
              <a:miter lim="800000"/>
              <a:headEnd/>
              <a:tailEnd/>
            </a:ln>
          </p:spPr>
          <p:txBody>
            <a:bodyPr wrap="none">
              <a:spAutoFit/>
            </a:bodyPr>
            <a:lstStyle/>
            <a:p>
              <a:pPr eaLnBrk="0" hangingPunct="0"/>
              <a:r>
                <a:rPr lang="en-US" sz="2400">
                  <a:latin typeface="Tahoma" pitchFamily="34" charset="0"/>
                </a:rPr>
                <a:t>Data</a:t>
              </a:r>
            </a:p>
          </p:txBody>
        </p:sp>
        <p:sp>
          <p:nvSpPr>
            <p:cNvPr id="29705" name="Text Box 31"/>
            <p:cNvSpPr txBox="1">
              <a:spLocks noChangeArrowheads="1"/>
            </p:cNvSpPr>
            <p:nvPr/>
          </p:nvSpPr>
          <p:spPr bwMode="auto">
            <a:xfrm>
              <a:off x="192" y="1099"/>
              <a:ext cx="1110" cy="288"/>
            </a:xfrm>
            <a:prstGeom prst="rect">
              <a:avLst/>
            </a:prstGeom>
            <a:noFill/>
            <a:ln w="12700">
              <a:noFill/>
              <a:miter lim="800000"/>
              <a:headEnd/>
              <a:tailEnd/>
            </a:ln>
          </p:spPr>
          <p:txBody>
            <a:bodyPr wrap="none">
              <a:spAutoFit/>
            </a:bodyPr>
            <a:lstStyle/>
            <a:p>
              <a:pPr eaLnBrk="0" hangingPunct="0"/>
              <a:r>
                <a:rPr lang="en-US" sz="2400">
                  <a:latin typeface="Tahoma" pitchFamily="34" charset="0"/>
                </a:rPr>
                <a:t>Information</a:t>
              </a:r>
            </a:p>
          </p:txBody>
        </p:sp>
        <p:sp>
          <p:nvSpPr>
            <p:cNvPr id="29728" name="AutoShape 32"/>
            <p:cNvSpPr>
              <a:spLocks noChangeArrowheads="1"/>
            </p:cNvSpPr>
            <p:nvPr/>
          </p:nvSpPr>
          <p:spPr bwMode="auto">
            <a:xfrm>
              <a:off x="192" y="1392"/>
              <a:ext cx="192" cy="2352"/>
            </a:xfrm>
            <a:prstGeom prst="upArrow">
              <a:avLst>
                <a:gd name="adj1" fmla="val 50000"/>
                <a:gd name="adj2" fmla="val 306250"/>
              </a:avLst>
            </a:prstGeom>
            <a:gradFill rotWithShape="0">
              <a:gsLst>
                <a:gs pos="0">
                  <a:schemeClr val="hlink"/>
                </a:gs>
                <a:gs pos="100000">
                  <a:schemeClr val="hlink">
                    <a:gamma/>
                    <a:shade val="46275"/>
                    <a:invGamma/>
                  </a:schemeClr>
                </a:gs>
              </a:gsLst>
              <a:lin ang="5400000" scaled="1"/>
            </a:gradFill>
            <a:ln w="12700">
              <a:solidFill>
                <a:schemeClr val="tx1"/>
              </a:solidFill>
              <a:miter lim="800000"/>
              <a:headEnd/>
              <a:tailEnd/>
            </a:ln>
            <a:effectLst/>
          </p:spPr>
          <p:txBody>
            <a:bodyPr wrap="none" anchor="ctr"/>
            <a:lstStyle/>
            <a:p>
              <a:pPr eaLnBrk="0" hangingPunct="0">
                <a:defRPr/>
              </a:pPr>
              <a:endParaRPr lang="en-US"/>
            </a:p>
          </p:txBody>
        </p:sp>
      </p:grpSp>
    </p:spTree>
    <p:extLst>
      <p:ext uri="{BB962C8B-B14F-4D97-AF65-F5344CB8AC3E}">
        <p14:creationId xmlns:p14="http://schemas.microsoft.com/office/powerpoint/2010/main" val="240073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676400" y="274638"/>
            <a:ext cx="8839200" cy="1143000"/>
          </a:xfrm>
        </p:spPr>
        <p:txBody>
          <a:bodyPr rtlCol="0">
            <a:normAutofit fontScale="90000"/>
          </a:bodyPr>
          <a:lstStyle/>
          <a:p>
            <a:pPr>
              <a:defRPr/>
            </a:pPr>
            <a:r>
              <a:rPr lang="en-US" sz="4000" dirty="0">
                <a:latin typeface="Times New Roman" pitchFamily="18" charset="0"/>
                <a:cs typeface="Times New Roman" pitchFamily="18" charset="0"/>
              </a:rPr>
              <a:t>Characteristics of the Departmental Data Mart</a:t>
            </a:r>
          </a:p>
        </p:txBody>
      </p:sp>
      <p:sp>
        <p:nvSpPr>
          <p:cNvPr id="30723" name="Rectangle 8"/>
          <p:cNvSpPr>
            <a:spLocks noChangeArrowheads="1"/>
          </p:cNvSpPr>
          <p:nvPr/>
        </p:nvSpPr>
        <p:spPr bwMode="auto">
          <a:xfrm>
            <a:off x="5181600" y="1524001"/>
            <a:ext cx="4572000" cy="2308225"/>
          </a:xfrm>
          <a:prstGeom prst="rect">
            <a:avLst/>
          </a:prstGeom>
          <a:noFill/>
          <a:ln w="9525">
            <a:noFill/>
            <a:miter lim="800000"/>
            <a:headEnd/>
            <a:tailEnd/>
          </a:ln>
        </p:spPr>
        <p:txBody>
          <a:bodyPr>
            <a:spAutoFit/>
          </a:bodyPr>
          <a:lstStyle/>
          <a:p>
            <a:pPr marL="236538" indent="-236538" eaLnBrk="0" hangingPunct="0">
              <a:buFontTx/>
              <a:buChar char="•"/>
            </a:pPr>
            <a:r>
              <a:rPr kumimoji="1" lang="en-US" sz="2400">
                <a:latin typeface="Times New Roman" pitchFamily="18" charset="0"/>
                <a:cs typeface="Times New Roman" pitchFamily="18" charset="0"/>
              </a:rPr>
              <a:t>Small</a:t>
            </a:r>
          </a:p>
          <a:p>
            <a:pPr marL="236538" indent="-236538" eaLnBrk="0" hangingPunct="0">
              <a:buFontTx/>
              <a:buChar char="•"/>
            </a:pPr>
            <a:r>
              <a:rPr kumimoji="1" lang="en-US" sz="2400">
                <a:latin typeface="Times New Roman" pitchFamily="18" charset="0"/>
                <a:cs typeface="Times New Roman" pitchFamily="18" charset="0"/>
              </a:rPr>
              <a:t>Flexible</a:t>
            </a:r>
          </a:p>
          <a:p>
            <a:pPr marL="236538" indent="-236538" eaLnBrk="0" hangingPunct="0">
              <a:buFontTx/>
              <a:buChar char="•"/>
            </a:pPr>
            <a:r>
              <a:rPr kumimoji="1" lang="en-US" sz="2400">
                <a:latin typeface="Times New Roman" pitchFamily="18" charset="0"/>
                <a:cs typeface="Times New Roman" pitchFamily="18" charset="0"/>
              </a:rPr>
              <a:t>Customized by Department</a:t>
            </a:r>
          </a:p>
          <a:p>
            <a:pPr marL="236538" indent="-236538" eaLnBrk="0" hangingPunct="0">
              <a:buFontTx/>
              <a:buChar char="•"/>
            </a:pPr>
            <a:r>
              <a:rPr kumimoji="1" lang="en-US" sz="2400">
                <a:latin typeface="Times New Roman" pitchFamily="18" charset="0"/>
                <a:cs typeface="Times New Roman" pitchFamily="18" charset="0"/>
              </a:rPr>
              <a:t>OLAP</a:t>
            </a:r>
          </a:p>
          <a:p>
            <a:pPr marL="236538" indent="-236538" eaLnBrk="0" hangingPunct="0">
              <a:buFontTx/>
              <a:buChar char="•"/>
            </a:pPr>
            <a:r>
              <a:rPr kumimoji="1" lang="en-US" sz="2400">
                <a:latin typeface="Times New Roman" pitchFamily="18" charset="0"/>
                <a:cs typeface="Times New Roman" pitchFamily="18" charset="0"/>
              </a:rPr>
              <a:t>Source is departmentally structured data warehouse</a:t>
            </a:r>
          </a:p>
        </p:txBody>
      </p:sp>
      <p:grpSp>
        <p:nvGrpSpPr>
          <p:cNvPr id="30724" name="Group 10"/>
          <p:cNvGrpSpPr>
            <a:grpSpLocks/>
          </p:cNvGrpSpPr>
          <p:nvPr/>
        </p:nvGrpSpPr>
        <p:grpSpPr bwMode="auto">
          <a:xfrm>
            <a:off x="2362200" y="1828800"/>
            <a:ext cx="2438400" cy="4038600"/>
            <a:chOff x="1680" y="1056"/>
            <a:chExt cx="1536" cy="3024"/>
          </a:xfrm>
        </p:grpSpPr>
        <p:sp>
          <p:nvSpPr>
            <p:cNvPr id="30728" name="AutoShape 11"/>
            <p:cNvSpPr>
              <a:spLocks noChangeArrowheads="1"/>
            </p:cNvSpPr>
            <p:nvPr/>
          </p:nvSpPr>
          <p:spPr bwMode="auto">
            <a:xfrm>
              <a:off x="1680" y="3024"/>
              <a:ext cx="1536" cy="1056"/>
            </a:xfrm>
            <a:prstGeom prst="can">
              <a:avLst>
                <a:gd name="adj" fmla="val 25000"/>
              </a:avLst>
            </a:prstGeom>
            <a:solidFill>
              <a:schemeClr val="accent1"/>
            </a:solidFill>
            <a:ln w="12700">
              <a:solidFill>
                <a:schemeClr val="tx1"/>
              </a:solidFill>
              <a:round/>
              <a:headEnd/>
              <a:tailEnd/>
            </a:ln>
          </p:spPr>
          <p:txBody>
            <a:bodyPr wrap="none" anchor="ctr"/>
            <a:lstStyle/>
            <a:p>
              <a:pPr eaLnBrk="0" hangingPunct="0"/>
              <a:endParaRPr lang="en-US">
                <a:latin typeface="Times New Roman" pitchFamily="18" charset="0"/>
                <a:cs typeface="Times New Roman" pitchFamily="18" charset="0"/>
              </a:endParaRPr>
            </a:p>
          </p:txBody>
        </p:sp>
        <p:sp>
          <p:nvSpPr>
            <p:cNvPr id="30729" name="AutoShape 12"/>
            <p:cNvSpPr>
              <a:spLocks noChangeArrowheads="1"/>
            </p:cNvSpPr>
            <p:nvPr/>
          </p:nvSpPr>
          <p:spPr bwMode="auto">
            <a:xfrm>
              <a:off x="2016" y="1056"/>
              <a:ext cx="864" cy="576"/>
            </a:xfrm>
            <a:prstGeom prst="can">
              <a:avLst>
                <a:gd name="adj" fmla="val 25000"/>
              </a:avLst>
            </a:prstGeom>
            <a:solidFill>
              <a:schemeClr val="accent1"/>
            </a:solidFill>
            <a:ln w="12700">
              <a:solidFill>
                <a:schemeClr val="tx1"/>
              </a:solidFill>
              <a:round/>
              <a:headEnd/>
              <a:tailEnd/>
            </a:ln>
          </p:spPr>
          <p:txBody>
            <a:bodyPr wrap="none" anchor="ctr"/>
            <a:lstStyle/>
            <a:p>
              <a:pPr eaLnBrk="0" hangingPunct="0"/>
              <a:endParaRPr lang="en-US">
                <a:latin typeface="Times New Roman" pitchFamily="18" charset="0"/>
                <a:cs typeface="Times New Roman" pitchFamily="18" charset="0"/>
              </a:endParaRPr>
            </a:p>
          </p:txBody>
        </p:sp>
        <p:sp>
          <p:nvSpPr>
            <p:cNvPr id="30730" name="Line 13"/>
            <p:cNvSpPr>
              <a:spLocks noChangeShapeType="1"/>
            </p:cNvSpPr>
            <p:nvPr/>
          </p:nvSpPr>
          <p:spPr bwMode="auto">
            <a:xfrm flipV="1">
              <a:off x="2448" y="1632"/>
              <a:ext cx="0" cy="1488"/>
            </a:xfrm>
            <a:prstGeom prst="line">
              <a:avLst/>
            </a:prstGeom>
            <a:noFill/>
            <a:ln w="76200">
              <a:solidFill>
                <a:schemeClr val="tx1"/>
              </a:solidFill>
              <a:round/>
              <a:headEnd/>
              <a:tailEnd type="triangle" w="med" len="med"/>
            </a:ln>
          </p:spPr>
          <p:txBody>
            <a:bodyPr wrap="none" anchor="ctr"/>
            <a:lstStyle/>
            <a:p>
              <a:endParaRPr lang="en-US"/>
            </a:p>
          </p:txBody>
        </p:sp>
      </p:grpSp>
      <p:sp>
        <p:nvSpPr>
          <p:cNvPr id="30725" name="Text Box 14"/>
          <p:cNvSpPr txBox="1">
            <a:spLocks noChangeArrowheads="1"/>
          </p:cNvSpPr>
          <p:nvPr/>
        </p:nvSpPr>
        <p:spPr bwMode="auto">
          <a:xfrm>
            <a:off x="2971800" y="2057401"/>
            <a:ext cx="1371600" cy="366713"/>
          </a:xfrm>
          <a:prstGeom prst="rect">
            <a:avLst/>
          </a:prstGeom>
          <a:noFill/>
          <a:ln w="9525">
            <a:noFill/>
            <a:miter lim="800000"/>
            <a:headEnd/>
            <a:tailEnd/>
          </a:ln>
        </p:spPr>
        <p:txBody>
          <a:bodyPr>
            <a:spAutoFit/>
          </a:bodyPr>
          <a:lstStyle/>
          <a:p>
            <a:pPr eaLnBrk="0" hangingPunct="0">
              <a:spcBef>
                <a:spcPct val="50000"/>
              </a:spcBef>
            </a:pPr>
            <a:r>
              <a:rPr lang="en-US">
                <a:solidFill>
                  <a:schemeClr val="bg1"/>
                </a:solidFill>
                <a:latin typeface="Times New Roman" pitchFamily="18" charset="0"/>
                <a:cs typeface="Times New Roman" pitchFamily="18" charset="0"/>
              </a:rPr>
              <a:t>Data mart</a:t>
            </a:r>
          </a:p>
        </p:txBody>
      </p:sp>
      <p:sp>
        <p:nvSpPr>
          <p:cNvPr id="30726" name="Text Box 15"/>
          <p:cNvSpPr txBox="1">
            <a:spLocks noChangeArrowheads="1"/>
          </p:cNvSpPr>
          <p:nvPr/>
        </p:nvSpPr>
        <p:spPr bwMode="auto">
          <a:xfrm>
            <a:off x="2667000" y="5105401"/>
            <a:ext cx="1905000" cy="366713"/>
          </a:xfrm>
          <a:prstGeom prst="rect">
            <a:avLst/>
          </a:prstGeom>
          <a:noFill/>
          <a:ln w="9525">
            <a:noFill/>
            <a:miter lim="800000"/>
            <a:headEnd/>
            <a:tailEnd/>
          </a:ln>
        </p:spPr>
        <p:txBody>
          <a:bodyPr>
            <a:spAutoFit/>
          </a:bodyPr>
          <a:lstStyle/>
          <a:p>
            <a:pPr eaLnBrk="0" hangingPunct="0">
              <a:spcBef>
                <a:spcPct val="50000"/>
              </a:spcBef>
            </a:pPr>
            <a:r>
              <a:rPr lang="en-US">
                <a:solidFill>
                  <a:schemeClr val="bg1"/>
                </a:solidFill>
                <a:latin typeface="Times New Roman" pitchFamily="18" charset="0"/>
                <a:cs typeface="Times New Roman" pitchFamily="18" charset="0"/>
              </a:rPr>
              <a:t>Data warehouse</a:t>
            </a:r>
          </a:p>
        </p:txBody>
      </p:sp>
      <p:pic>
        <p:nvPicPr>
          <p:cNvPr id="30727" name="Picture 5"/>
          <p:cNvPicPr>
            <a:picLocks noChangeAspect="1" noChangeArrowheads="1"/>
          </p:cNvPicPr>
          <p:nvPr/>
        </p:nvPicPr>
        <p:blipFill>
          <a:blip r:embed="rId2"/>
          <a:srcRect/>
          <a:stretch>
            <a:fillRect/>
          </a:stretch>
        </p:blipFill>
        <p:spPr bwMode="auto">
          <a:xfrm>
            <a:off x="6934200" y="4365626"/>
            <a:ext cx="3733800" cy="2492375"/>
          </a:xfrm>
          <a:prstGeom prst="rect">
            <a:avLst/>
          </a:prstGeom>
          <a:noFill/>
          <a:ln w="9525">
            <a:noFill/>
            <a:miter lim="800000"/>
            <a:headEnd/>
            <a:tailEnd/>
          </a:ln>
        </p:spPr>
      </p:pic>
    </p:spTree>
    <p:extLst>
      <p:ext uri="{BB962C8B-B14F-4D97-AF65-F5344CB8AC3E}">
        <p14:creationId xmlns:p14="http://schemas.microsoft.com/office/powerpoint/2010/main" val="3384569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F061-DC72-458F-8521-F016A6A2C6C6}"/>
              </a:ext>
            </a:extLst>
          </p:cNvPr>
          <p:cNvSpPr>
            <a:spLocks noGrp="1"/>
          </p:cNvSpPr>
          <p:nvPr>
            <p:ph type="title"/>
          </p:nvPr>
        </p:nvSpPr>
        <p:spPr/>
        <p:txBody>
          <a:bodyPr/>
          <a:lstStyle/>
          <a:p>
            <a:r>
              <a:rPr lang="en-US" dirty="0"/>
              <a:t>Corporate BI</a:t>
            </a:r>
          </a:p>
        </p:txBody>
      </p:sp>
      <p:sp>
        <p:nvSpPr>
          <p:cNvPr id="3" name="Content Placeholder 2">
            <a:extLst>
              <a:ext uri="{FF2B5EF4-FFF2-40B4-BE49-F238E27FC236}">
                <a16:creationId xmlns:a16="http://schemas.microsoft.com/office/drawing/2014/main" id="{5D2CA100-B83A-4934-A4C4-CCACFC1B335A}"/>
              </a:ext>
            </a:extLst>
          </p:cNvPr>
          <p:cNvSpPr>
            <a:spLocks noGrp="1"/>
          </p:cNvSpPr>
          <p:nvPr>
            <p:ph idx="1"/>
          </p:nvPr>
        </p:nvSpPr>
        <p:spPr/>
        <p:txBody>
          <a:bodyPr/>
          <a:lstStyle/>
          <a:p>
            <a:r>
              <a:rPr lang="en-US" dirty="0"/>
              <a:t>Formatted reports that are typically based upon approved corporate data, and then shared more broadly with managers, teams, or departments.  </a:t>
            </a:r>
          </a:p>
          <a:p>
            <a:r>
              <a:rPr lang="en-US" dirty="0"/>
              <a:t>IT oversees the distribution and monitoring of the reporting environment and building of the structured data layer upon which the reports are built.</a:t>
            </a:r>
          </a:p>
        </p:txBody>
      </p:sp>
    </p:spTree>
    <p:extLst>
      <p:ext uri="{BB962C8B-B14F-4D97-AF65-F5344CB8AC3E}">
        <p14:creationId xmlns:p14="http://schemas.microsoft.com/office/powerpoint/2010/main" val="323071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F20F-5FFB-494A-AB59-44AC7D4D9336}"/>
              </a:ext>
            </a:extLst>
          </p:cNvPr>
          <p:cNvSpPr>
            <a:spLocks noGrp="1"/>
          </p:cNvSpPr>
          <p:nvPr>
            <p:ph type="title"/>
          </p:nvPr>
        </p:nvSpPr>
        <p:spPr>
          <a:xfrm>
            <a:off x="838200" y="871870"/>
            <a:ext cx="10515600" cy="723014"/>
          </a:xfrm>
        </p:spPr>
        <p:txBody>
          <a:bodyPr>
            <a:normAutofit fontScale="90000"/>
          </a:bodyPr>
          <a:lstStyle/>
          <a:p>
            <a:r>
              <a:rPr lang="en-US" dirty="0"/>
              <a:t>Advanced Analytics</a:t>
            </a:r>
            <a:br>
              <a:rPr lang="en-US" dirty="0"/>
            </a:br>
            <a:endParaRPr lang="en-US" dirty="0"/>
          </a:p>
        </p:txBody>
      </p:sp>
      <p:sp>
        <p:nvSpPr>
          <p:cNvPr id="3" name="Content Placeholder 2">
            <a:extLst>
              <a:ext uri="{FF2B5EF4-FFF2-40B4-BE49-F238E27FC236}">
                <a16:creationId xmlns:a16="http://schemas.microsoft.com/office/drawing/2014/main" id="{4E2F2921-A841-499E-A275-3B89F8D2AB01}"/>
              </a:ext>
            </a:extLst>
          </p:cNvPr>
          <p:cNvSpPr>
            <a:spLocks noGrp="1"/>
          </p:cNvSpPr>
          <p:nvPr>
            <p:ph idx="1"/>
          </p:nvPr>
        </p:nvSpPr>
        <p:spPr/>
        <p:txBody>
          <a:bodyPr/>
          <a:lstStyle/>
          <a:p>
            <a:pPr marL="0" indent="0">
              <a:buNone/>
            </a:pPr>
            <a:endParaRPr lang="en-US" dirty="0"/>
          </a:p>
          <a:p>
            <a:r>
              <a:rPr lang="en-US" dirty="0"/>
              <a:t>Tools and techniques used to forecast future outcomes and behaviors</a:t>
            </a:r>
          </a:p>
          <a:p>
            <a:r>
              <a:rPr lang="en-US" dirty="0"/>
              <a:t> Data mining uses mathematical analysis to derive patterns and trends that exist  in data</a:t>
            </a:r>
          </a:p>
          <a:p>
            <a:r>
              <a:rPr lang="en-US" dirty="0"/>
              <a:t>Patterns cannot be discovered by traditional data exploration</a:t>
            </a:r>
          </a:p>
          <a:p>
            <a:r>
              <a:rPr lang="en-US" dirty="0"/>
              <a:t>relationships are too </a:t>
            </a:r>
            <a:r>
              <a:rPr lang="en-US"/>
              <a:t>complex and </a:t>
            </a:r>
            <a:r>
              <a:rPr lang="en-US" dirty="0"/>
              <a:t>there is too much data.</a:t>
            </a:r>
          </a:p>
          <a:p>
            <a:endParaRPr lang="en-US" dirty="0"/>
          </a:p>
        </p:txBody>
      </p:sp>
    </p:spTree>
    <p:extLst>
      <p:ext uri="{BB962C8B-B14F-4D97-AF65-F5344CB8AC3E}">
        <p14:creationId xmlns:p14="http://schemas.microsoft.com/office/powerpoint/2010/main" val="97370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4552B2-D4DC-4478-A015-AB5F8368272C}"/>
              </a:ext>
            </a:extLst>
          </p:cNvPr>
          <p:cNvSpPr>
            <a:spLocks noGrp="1"/>
          </p:cNvSpPr>
          <p:nvPr>
            <p:ph idx="1"/>
          </p:nvPr>
        </p:nvSpPr>
        <p:spPr>
          <a:xfrm>
            <a:off x="838200" y="404037"/>
            <a:ext cx="10515600" cy="5772926"/>
          </a:xfrm>
        </p:spPr>
        <p:txBody>
          <a:bodyPr>
            <a:normAutofit/>
          </a:bodyPr>
          <a:lstStyle/>
          <a:p>
            <a:r>
              <a:rPr lang="en-US" dirty="0"/>
              <a:t>Database and Data Warehousing</a:t>
            </a:r>
          </a:p>
          <a:p>
            <a:r>
              <a:rPr lang="en-US" dirty="0"/>
              <a:t>History of data warehousing</a:t>
            </a:r>
          </a:p>
          <a:p>
            <a:r>
              <a:rPr lang="en-US" dirty="0"/>
              <a:t>Evolution in organization use of data warehouses</a:t>
            </a:r>
          </a:p>
          <a:p>
            <a:r>
              <a:rPr lang="en-US" dirty="0"/>
              <a:t>Data Warehouse Architecture</a:t>
            </a:r>
          </a:p>
          <a:p>
            <a:r>
              <a:rPr lang="en-US" dirty="0"/>
              <a:t>Benefits of data warehousing</a:t>
            </a:r>
          </a:p>
          <a:p>
            <a:r>
              <a:rPr lang="en-US" dirty="0"/>
              <a:t>Strategic uses of data warehousing</a:t>
            </a:r>
          </a:p>
          <a:p>
            <a:r>
              <a:rPr lang="en-US" dirty="0"/>
              <a:t>Disadvantages of data warehouses</a:t>
            </a:r>
          </a:p>
          <a:p>
            <a:r>
              <a:rPr lang="en-US" dirty="0"/>
              <a:t>Data mart</a:t>
            </a:r>
          </a:p>
          <a:p>
            <a:r>
              <a:rPr lang="en-US" dirty="0"/>
              <a:t>OLAP</a:t>
            </a:r>
          </a:p>
          <a:p>
            <a:r>
              <a:rPr lang="en-US" dirty="0"/>
              <a:t>Data warehousing integration</a:t>
            </a:r>
          </a:p>
          <a:p>
            <a:r>
              <a:rPr lang="en-US" dirty="0"/>
              <a:t>Business intelligence</a:t>
            </a:r>
          </a:p>
        </p:txBody>
      </p:sp>
    </p:spTree>
    <p:extLst>
      <p:ext uri="{BB962C8B-B14F-4D97-AF65-F5344CB8AC3E}">
        <p14:creationId xmlns:p14="http://schemas.microsoft.com/office/powerpoint/2010/main" val="19098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E221-11B3-4674-95A9-D01F29AF1A14}"/>
              </a:ext>
            </a:extLst>
          </p:cNvPr>
          <p:cNvSpPr>
            <a:spLocks noGrp="1"/>
          </p:cNvSpPr>
          <p:nvPr>
            <p:ph type="title"/>
          </p:nvPr>
        </p:nvSpPr>
        <p:spPr/>
        <p:txBody>
          <a:bodyPr/>
          <a:lstStyle/>
          <a:p>
            <a:r>
              <a:rPr lang="en-US" dirty="0"/>
              <a:t>The Difference…</a:t>
            </a:r>
            <a:br>
              <a:rPr lang="en-US" dirty="0"/>
            </a:br>
            <a:endParaRPr lang="en-US" dirty="0"/>
          </a:p>
        </p:txBody>
      </p:sp>
      <p:sp>
        <p:nvSpPr>
          <p:cNvPr id="3" name="Content Placeholder 2">
            <a:extLst>
              <a:ext uri="{FF2B5EF4-FFF2-40B4-BE49-F238E27FC236}">
                <a16:creationId xmlns:a16="http://schemas.microsoft.com/office/drawing/2014/main" id="{CA884846-91EC-4726-8909-2FC23DE20639}"/>
              </a:ext>
            </a:extLst>
          </p:cNvPr>
          <p:cNvSpPr>
            <a:spLocks noGrp="1"/>
          </p:cNvSpPr>
          <p:nvPr>
            <p:ph idx="1"/>
          </p:nvPr>
        </p:nvSpPr>
        <p:spPr/>
        <p:txBody>
          <a:bodyPr/>
          <a:lstStyle/>
          <a:p>
            <a:pPr lvl="1"/>
            <a:endParaRPr lang="en-US" dirty="0"/>
          </a:p>
          <a:p>
            <a:pPr lvl="1"/>
            <a:endParaRPr lang="en-US" dirty="0"/>
          </a:p>
          <a:p>
            <a:pPr lvl="1"/>
            <a:r>
              <a:rPr lang="en-US" dirty="0"/>
              <a:t>DWH Constitute Entire Information Base For All Time..</a:t>
            </a:r>
          </a:p>
          <a:p>
            <a:pPr lvl="1"/>
            <a:r>
              <a:rPr lang="en-US" dirty="0"/>
              <a:t>Database Constitute Real Time Information…</a:t>
            </a:r>
          </a:p>
          <a:p>
            <a:pPr lvl="1"/>
            <a:r>
              <a:rPr lang="en-US" dirty="0"/>
              <a:t>DWH Supports DM And Business Intelligence.</a:t>
            </a:r>
          </a:p>
          <a:p>
            <a:pPr lvl="1"/>
            <a:r>
              <a:rPr lang="en-US" dirty="0"/>
              <a:t>Database Is Used To Running The Business</a:t>
            </a:r>
          </a:p>
          <a:p>
            <a:pPr lvl="1"/>
            <a:r>
              <a:rPr lang="en-US" dirty="0"/>
              <a:t>DWH Is How To Run The Business</a:t>
            </a:r>
          </a:p>
          <a:p>
            <a:endParaRPr lang="en-US" dirty="0"/>
          </a:p>
        </p:txBody>
      </p:sp>
    </p:spTree>
    <p:extLst>
      <p:ext uri="{BB962C8B-B14F-4D97-AF65-F5344CB8AC3E}">
        <p14:creationId xmlns:p14="http://schemas.microsoft.com/office/powerpoint/2010/main" val="3662625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981200" y="274638"/>
            <a:ext cx="7315200" cy="563562"/>
          </a:xfrm>
        </p:spPr>
        <p:txBody>
          <a:bodyPr/>
          <a:lstStyle/>
          <a:p>
            <a:r>
              <a:rPr lang="en-US" sz="2800"/>
              <a:t>A producer wants to know….</a:t>
            </a:r>
          </a:p>
        </p:txBody>
      </p:sp>
      <p:graphicFrame>
        <p:nvGraphicFramePr>
          <p:cNvPr id="1026" name="Object 4"/>
          <p:cNvGraphicFramePr>
            <a:graphicFrameLocks noGrp="1" noChangeAspect="1"/>
          </p:cNvGraphicFramePr>
          <p:nvPr>
            <p:ph idx="1"/>
          </p:nvPr>
        </p:nvGraphicFramePr>
        <p:xfrm>
          <a:off x="4724401" y="2743200"/>
          <a:ext cx="2424113" cy="2438400"/>
        </p:xfrm>
        <a:graphic>
          <a:graphicData uri="http://schemas.openxmlformats.org/presentationml/2006/ole">
            <mc:AlternateContent xmlns:mc="http://schemas.openxmlformats.org/markup-compatibility/2006">
              <mc:Choice xmlns:v="urn:schemas-microsoft-com:vml" Requires="v">
                <p:oleObj spid="_x0000_s1049" name="Clip" r:id="rId3" imgW="3946320" imgH="3970080" progId="">
                  <p:embed/>
                </p:oleObj>
              </mc:Choice>
              <mc:Fallback>
                <p:oleObj name="Clip" r:id="rId3" imgW="3946320" imgH="3970080" progId="">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1" y="2743200"/>
                        <a:ext cx="2424113" cy="243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4572000" y="1447800"/>
            <a:ext cx="2514600" cy="1576388"/>
            <a:chOff x="1920" y="1008"/>
            <a:chExt cx="1545" cy="897"/>
          </a:xfrm>
        </p:grpSpPr>
        <p:sp>
          <p:nvSpPr>
            <p:cNvPr id="6151" name="Oval 7"/>
            <p:cNvSpPr>
              <a:spLocks noChangeArrowheads="1"/>
            </p:cNvSpPr>
            <p:nvPr/>
          </p:nvSpPr>
          <p:spPr bwMode="auto">
            <a:xfrm>
              <a:off x="1920" y="1008"/>
              <a:ext cx="1545" cy="686"/>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a:latin typeface="Tahoma" pitchFamily="34" charset="0"/>
                </a:rPr>
                <a:t>Which are our</a:t>
              </a:r>
              <a:br>
                <a:rPr lang="en-US">
                  <a:latin typeface="Tahoma" pitchFamily="34" charset="0"/>
                </a:rPr>
              </a:br>
              <a:r>
                <a:rPr lang="en-US">
                  <a:latin typeface="Tahoma" pitchFamily="34" charset="0"/>
                </a:rPr>
                <a:t> lowest/highest margin </a:t>
              </a:r>
              <a:br>
                <a:rPr lang="en-US">
                  <a:latin typeface="Tahoma" pitchFamily="34" charset="0"/>
                </a:rPr>
              </a:br>
              <a:r>
                <a:rPr lang="en-US">
                  <a:latin typeface="Tahoma" pitchFamily="34" charset="0"/>
                </a:rPr>
                <a:t>customers ?</a:t>
              </a:r>
              <a:endParaRPr lang="en-US" sz="1400">
                <a:latin typeface="Times New Roman" pitchFamily="18" charset="0"/>
              </a:endParaRPr>
            </a:p>
          </p:txBody>
        </p:sp>
        <p:sp>
          <p:nvSpPr>
            <p:cNvPr id="1045" name="Line 8"/>
            <p:cNvSpPr>
              <a:spLocks noChangeShapeType="1"/>
            </p:cNvSpPr>
            <p:nvPr/>
          </p:nvSpPr>
          <p:spPr bwMode="auto">
            <a:xfrm>
              <a:off x="2688" y="1680"/>
              <a:ext cx="0" cy="225"/>
            </a:xfrm>
            <a:prstGeom prst="line">
              <a:avLst/>
            </a:prstGeom>
            <a:noFill/>
            <a:ln w="38100">
              <a:solidFill>
                <a:schemeClr val="tx1"/>
              </a:solidFill>
              <a:round/>
              <a:headEnd/>
              <a:tailEnd type="triangle" w="med" len="med"/>
            </a:ln>
          </p:spPr>
          <p:txBody>
            <a:bodyPr wrap="none" anchor="ctr"/>
            <a:lstStyle/>
            <a:p>
              <a:endParaRPr lang="en-US"/>
            </a:p>
          </p:txBody>
        </p:sp>
      </p:grpSp>
      <p:grpSp>
        <p:nvGrpSpPr>
          <p:cNvPr id="3" name="Group 9"/>
          <p:cNvGrpSpPr>
            <a:grpSpLocks/>
          </p:cNvGrpSpPr>
          <p:nvPr/>
        </p:nvGrpSpPr>
        <p:grpSpPr bwMode="auto">
          <a:xfrm>
            <a:off x="7010400" y="2286000"/>
            <a:ext cx="3048000" cy="1447800"/>
            <a:chOff x="3456" y="1440"/>
            <a:chExt cx="1920" cy="912"/>
          </a:xfrm>
        </p:grpSpPr>
        <p:sp>
          <p:nvSpPr>
            <p:cNvPr id="6154" name="Oval 10"/>
            <p:cNvSpPr>
              <a:spLocks noChangeArrowheads="1"/>
            </p:cNvSpPr>
            <p:nvPr/>
          </p:nvSpPr>
          <p:spPr bwMode="auto">
            <a:xfrm>
              <a:off x="3600" y="1440"/>
              <a:ext cx="1776" cy="912"/>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a:latin typeface="Tahoma" pitchFamily="34" charset="0"/>
                </a:rPr>
                <a:t>Who are my customers </a:t>
              </a:r>
              <a:br>
                <a:rPr lang="en-US">
                  <a:latin typeface="Tahoma" pitchFamily="34" charset="0"/>
                </a:rPr>
              </a:br>
              <a:r>
                <a:rPr lang="en-US">
                  <a:latin typeface="Tahoma" pitchFamily="34" charset="0"/>
                </a:rPr>
                <a:t>and what products </a:t>
              </a:r>
              <a:br>
                <a:rPr lang="en-US">
                  <a:latin typeface="Tahoma" pitchFamily="34" charset="0"/>
                </a:rPr>
              </a:br>
              <a:r>
                <a:rPr lang="en-US">
                  <a:latin typeface="Tahoma" pitchFamily="34" charset="0"/>
                </a:rPr>
                <a:t>are they buying?</a:t>
              </a:r>
              <a:endParaRPr lang="en-US" sz="1400">
                <a:latin typeface="Times New Roman" pitchFamily="18" charset="0"/>
              </a:endParaRPr>
            </a:p>
          </p:txBody>
        </p:sp>
        <p:sp>
          <p:nvSpPr>
            <p:cNvPr id="1043" name="Line 11"/>
            <p:cNvSpPr>
              <a:spLocks noChangeShapeType="1"/>
            </p:cNvSpPr>
            <p:nvPr/>
          </p:nvSpPr>
          <p:spPr bwMode="auto">
            <a:xfrm flipH="1">
              <a:off x="3456" y="2112"/>
              <a:ext cx="254" cy="96"/>
            </a:xfrm>
            <a:prstGeom prst="line">
              <a:avLst/>
            </a:prstGeom>
            <a:noFill/>
            <a:ln w="38100">
              <a:solidFill>
                <a:schemeClr val="tx1"/>
              </a:solidFill>
              <a:round/>
              <a:headEnd/>
              <a:tailEnd type="triangle" w="med" len="med"/>
            </a:ln>
          </p:spPr>
          <p:txBody>
            <a:bodyPr wrap="none" anchor="ctr"/>
            <a:lstStyle/>
            <a:p>
              <a:endParaRPr lang="en-US"/>
            </a:p>
          </p:txBody>
        </p:sp>
      </p:grpSp>
      <p:grpSp>
        <p:nvGrpSpPr>
          <p:cNvPr id="4" name="Group 12"/>
          <p:cNvGrpSpPr>
            <a:grpSpLocks/>
          </p:cNvGrpSpPr>
          <p:nvPr/>
        </p:nvGrpSpPr>
        <p:grpSpPr bwMode="auto">
          <a:xfrm>
            <a:off x="1981200" y="2743201"/>
            <a:ext cx="2819400" cy="1196975"/>
            <a:chOff x="288" y="1728"/>
            <a:chExt cx="1776" cy="754"/>
          </a:xfrm>
        </p:grpSpPr>
        <p:sp>
          <p:nvSpPr>
            <p:cNvPr id="6157" name="Oval 13"/>
            <p:cNvSpPr>
              <a:spLocks noChangeArrowheads="1"/>
            </p:cNvSpPr>
            <p:nvPr/>
          </p:nvSpPr>
          <p:spPr bwMode="auto">
            <a:xfrm>
              <a:off x="288" y="1728"/>
              <a:ext cx="1536" cy="75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a:latin typeface="Tahoma" pitchFamily="34" charset="0"/>
                </a:rPr>
                <a:t>What is the most </a:t>
              </a:r>
              <a:br>
                <a:rPr lang="en-US">
                  <a:latin typeface="Tahoma" pitchFamily="34" charset="0"/>
                </a:rPr>
              </a:br>
              <a:r>
                <a:rPr lang="en-US">
                  <a:latin typeface="Tahoma" pitchFamily="34" charset="0"/>
                </a:rPr>
                <a:t>effective distribution </a:t>
              </a:r>
              <a:br>
                <a:rPr lang="en-US">
                  <a:latin typeface="Tahoma" pitchFamily="34" charset="0"/>
                </a:rPr>
              </a:br>
              <a:r>
                <a:rPr lang="en-US">
                  <a:latin typeface="Tahoma" pitchFamily="34" charset="0"/>
                </a:rPr>
                <a:t>channel?</a:t>
              </a:r>
              <a:endParaRPr lang="en-US" sz="1400">
                <a:latin typeface="Times New Roman" pitchFamily="18" charset="0"/>
              </a:endParaRPr>
            </a:p>
          </p:txBody>
        </p:sp>
        <p:sp>
          <p:nvSpPr>
            <p:cNvPr id="1041" name="Line 14"/>
            <p:cNvSpPr>
              <a:spLocks noChangeShapeType="1"/>
            </p:cNvSpPr>
            <p:nvPr/>
          </p:nvSpPr>
          <p:spPr bwMode="auto">
            <a:xfrm>
              <a:off x="1824" y="2160"/>
              <a:ext cx="240" cy="48"/>
            </a:xfrm>
            <a:prstGeom prst="line">
              <a:avLst/>
            </a:prstGeom>
            <a:noFill/>
            <a:ln w="38100">
              <a:solidFill>
                <a:schemeClr val="tx1"/>
              </a:solidFill>
              <a:round/>
              <a:headEnd/>
              <a:tailEnd type="triangle" w="med" len="med"/>
            </a:ln>
          </p:spPr>
          <p:txBody>
            <a:bodyPr wrap="none" anchor="ctr"/>
            <a:lstStyle/>
            <a:p>
              <a:endParaRPr lang="en-US"/>
            </a:p>
          </p:txBody>
        </p:sp>
      </p:grpSp>
      <p:grpSp>
        <p:nvGrpSpPr>
          <p:cNvPr id="5" name="Group 15"/>
          <p:cNvGrpSpPr>
            <a:grpSpLocks/>
          </p:cNvGrpSpPr>
          <p:nvPr/>
        </p:nvGrpSpPr>
        <p:grpSpPr bwMode="auto">
          <a:xfrm>
            <a:off x="1752601" y="4114800"/>
            <a:ext cx="3154363" cy="1600200"/>
            <a:chOff x="96" y="2592"/>
            <a:chExt cx="1987" cy="914"/>
          </a:xfrm>
        </p:grpSpPr>
        <p:sp>
          <p:nvSpPr>
            <p:cNvPr id="6160" name="Oval 16"/>
            <p:cNvSpPr>
              <a:spLocks noChangeArrowheads="1"/>
            </p:cNvSpPr>
            <p:nvPr/>
          </p:nvSpPr>
          <p:spPr bwMode="auto">
            <a:xfrm>
              <a:off x="96" y="2592"/>
              <a:ext cx="1619" cy="91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a:latin typeface="Tahoma" pitchFamily="34" charset="0"/>
                </a:rPr>
                <a:t>What product prom-</a:t>
              </a:r>
              <a:br>
                <a:rPr lang="en-US">
                  <a:latin typeface="Tahoma" pitchFamily="34" charset="0"/>
                </a:rPr>
              </a:br>
              <a:r>
                <a:rPr lang="en-US">
                  <a:latin typeface="Tahoma" pitchFamily="34" charset="0"/>
                </a:rPr>
                <a:t>-otions have the biggest </a:t>
              </a:r>
              <a:br>
                <a:rPr lang="en-US">
                  <a:latin typeface="Tahoma" pitchFamily="34" charset="0"/>
                </a:rPr>
              </a:br>
              <a:r>
                <a:rPr lang="en-US">
                  <a:latin typeface="Tahoma" pitchFamily="34" charset="0"/>
                </a:rPr>
                <a:t>impact on revenue?</a:t>
              </a:r>
              <a:endParaRPr lang="en-US" sz="1400">
                <a:latin typeface="Times New Roman" pitchFamily="18" charset="0"/>
              </a:endParaRPr>
            </a:p>
          </p:txBody>
        </p:sp>
        <p:sp>
          <p:nvSpPr>
            <p:cNvPr id="1039" name="Line 17"/>
            <p:cNvSpPr>
              <a:spLocks noChangeShapeType="1"/>
            </p:cNvSpPr>
            <p:nvPr/>
          </p:nvSpPr>
          <p:spPr bwMode="auto">
            <a:xfrm flipV="1">
              <a:off x="1728" y="3024"/>
              <a:ext cx="355" cy="0"/>
            </a:xfrm>
            <a:prstGeom prst="line">
              <a:avLst/>
            </a:prstGeom>
            <a:noFill/>
            <a:ln w="38100">
              <a:solidFill>
                <a:schemeClr val="tx1"/>
              </a:solidFill>
              <a:round/>
              <a:headEnd/>
              <a:tailEnd type="triangle" w="med" len="med"/>
            </a:ln>
          </p:spPr>
          <p:txBody>
            <a:bodyPr wrap="none" anchor="ctr"/>
            <a:lstStyle/>
            <a:p>
              <a:endParaRPr lang="en-US"/>
            </a:p>
          </p:txBody>
        </p:sp>
      </p:grpSp>
      <p:grpSp>
        <p:nvGrpSpPr>
          <p:cNvPr id="6" name="Group 18"/>
          <p:cNvGrpSpPr>
            <a:grpSpLocks/>
          </p:cNvGrpSpPr>
          <p:nvPr/>
        </p:nvGrpSpPr>
        <p:grpSpPr bwMode="auto">
          <a:xfrm>
            <a:off x="4648201" y="5029200"/>
            <a:ext cx="2570163" cy="1676400"/>
            <a:chOff x="1968" y="3168"/>
            <a:chExt cx="1619" cy="1056"/>
          </a:xfrm>
        </p:grpSpPr>
        <p:sp>
          <p:nvSpPr>
            <p:cNvPr id="6163" name="Oval 19"/>
            <p:cNvSpPr>
              <a:spLocks noChangeArrowheads="1"/>
            </p:cNvSpPr>
            <p:nvPr/>
          </p:nvSpPr>
          <p:spPr bwMode="auto">
            <a:xfrm>
              <a:off x="1968" y="3360"/>
              <a:ext cx="1619" cy="86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a:latin typeface="Tahoma" pitchFamily="34" charset="0"/>
                </a:rPr>
                <a:t>What impact will </a:t>
              </a:r>
              <a:br>
                <a:rPr lang="en-US">
                  <a:latin typeface="Tahoma" pitchFamily="34" charset="0"/>
                </a:rPr>
              </a:br>
              <a:r>
                <a:rPr lang="en-US">
                  <a:latin typeface="Tahoma" pitchFamily="34" charset="0"/>
                </a:rPr>
                <a:t>new products/services </a:t>
              </a:r>
            </a:p>
            <a:p>
              <a:pPr algn="ctr" eaLnBrk="0" hangingPunct="0">
                <a:defRPr/>
              </a:pPr>
              <a:r>
                <a:rPr lang="en-US">
                  <a:latin typeface="Tahoma" pitchFamily="34" charset="0"/>
                </a:rPr>
                <a:t>have on revenue </a:t>
              </a:r>
              <a:br>
                <a:rPr lang="en-US">
                  <a:latin typeface="Tahoma" pitchFamily="34" charset="0"/>
                </a:rPr>
              </a:br>
              <a:r>
                <a:rPr lang="en-US">
                  <a:latin typeface="Tahoma" pitchFamily="34" charset="0"/>
                </a:rPr>
                <a:t>and margins?</a:t>
              </a:r>
              <a:endParaRPr lang="en-US" sz="1400">
                <a:latin typeface="Times New Roman" pitchFamily="18" charset="0"/>
              </a:endParaRPr>
            </a:p>
          </p:txBody>
        </p:sp>
        <p:sp>
          <p:nvSpPr>
            <p:cNvPr id="1037" name="Line 20"/>
            <p:cNvSpPr>
              <a:spLocks noChangeShapeType="1"/>
            </p:cNvSpPr>
            <p:nvPr/>
          </p:nvSpPr>
          <p:spPr bwMode="auto">
            <a:xfrm flipV="1">
              <a:off x="2784" y="3168"/>
              <a:ext cx="0" cy="192"/>
            </a:xfrm>
            <a:prstGeom prst="line">
              <a:avLst/>
            </a:prstGeom>
            <a:noFill/>
            <a:ln w="38100">
              <a:solidFill>
                <a:schemeClr val="tx1"/>
              </a:solidFill>
              <a:round/>
              <a:headEnd/>
              <a:tailEnd type="triangle" w="med" len="med"/>
            </a:ln>
          </p:spPr>
          <p:txBody>
            <a:bodyPr wrap="none" anchor="ctr"/>
            <a:lstStyle/>
            <a:p>
              <a:endParaRPr lang="en-US"/>
            </a:p>
          </p:txBody>
        </p:sp>
      </p:grpSp>
      <p:grpSp>
        <p:nvGrpSpPr>
          <p:cNvPr id="7" name="Group 21"/>
          <p:cNvGrpSpPr>
            <a:grpSpLocks/>
          </p:cNvGrpSpPr>
          <p:nvPr/>
        </p:nvGrpSpPr>
        <p:grpSpPr bwMode="auto">
          <a:xfrm>
            <a:off x="6934201" y="4343400"/>
            <a:ext cx="3554413" cy="1239838"/>
            <a:chOff x="3360" y="2688"/>
            <a:chExt cx="2239" cy="781"/>
          </a:xfrm>
        </p:grpSpPr>
        <p:sp>
          <p:nvSpPr>
            <p:cNvPr id="6166" name="Oval 22"/>
            <p:cNvSpPr>
              <a:spLocks noChangeArrowheads="1"/>
            </p:cNvSpPr>
            <p:nvPr/>
          </p:nvSpPr>
          <p:spPr bwMode="auto">
            <a:xfrm>
              <a:off x="3840" y="2688"/>
              <a:ext cx="1759" cy="781"/>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a:latin typeface="Tahoma" pitchFamily="34" charset="0"/>
                </a:rPr>
                <a:t>Which customers</a:t>
              </a:r>
              <a:br>
                <a:rPr lang="en-US">
                  <a:latin typeface="Tahoma" pitchFamily="34" charset="0"/>
                </a:rPr>
              </a:br>
              <a:r>
                <a:rPr lang="en-US">
                  <a:latin typeface="Tahoma" pitchFamily="34" charset="0"/>
                </a:rPr>
                <a:t> are most likely to go </a:t>
              </a:r>
              <a:br>
                <a:rPr lang="en-US">
                  <a:latin typeface="Tahoma" pitchFamily="34" charset="0"/>
                </a:rPr>
              </a:br>
              <a:r>
                <a:rPr lang="en-US">
                  <a:latin typeface="Tahoma" pitchFamily="34" charset="0"/>
                </a:rPr>
                <a:t>to the competition ?</a:t>
              </a:r>
              <a:r>
                <a:rPr lang="en-US" sz="1400">
                  <a:latin typeface="Times New Roman" pitchFamily="18" charset="0"/>
                </a:rPr>
                <a:t> </a:t>
              </a:r>
            </a:p>
          </p:txBody>
        </p:sp>
        <p:sp>
          <p:nvSpPr>
            <p:cNvPr id="1035" name="Line 23"/>
            <p:cNvSpPr>
              <a:spLocks noChangeShapeType="1"/>
            </p:cNvSpPr>
            <p:nvPr/>
          </p:nvSpPr>
          <p:spPr bwMode="auto">
            <a:xfrm flipH="1" flipV="1">
              <a:off x="3360" y="3024"/>
              <a:ext cx="480" cy="48"/>
            </a:xfrm>
            <a:prstGeom prst="line">
              <a:avLst/>
            </a:prstGeom>
            <a:noFill/>
            <a:ln w="38100">
              <a:solidFill>
                <a:schemeClr val="tx1"/>
              </a:solidFill>
              <a:round/>
              <a:headEnd/>
              <a:tailEnd type="triangle" w="med" len="med"/>
            </a:ln>
          </p:spPr>
          <p:txBody>
            <a:bodyPr wrap="none" anchor="ctr"/>
            <a:lstStyle/>
            <a:p>
              <a:endParaRPr lang="en-US"/>
            </a:p>
          </p:txBody>
        </p:sp>
      </p:grpSp>
    </p:spTree>
    <p:extLst>
      <p:ext uri="{BB962C8B-B14F-4D97-AF65-F5344CB8AC3E}">
        <p14:creationId xmlns:p14="http://schemas.microsoft.com/office/powerpoint/2010/main" val="218331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E47C-D794-461A-AAF9-ED9E4C92CF4A}"/>
              </a:ext>
            </a:extLst>
          </p:cNvPr>
          <p:cNvSpPr>
            <a:spLocks noGrp="1"/>
          </p:cNvSpPr>
          <p:nvPr>
            <p:ph type="title"/>
          </p:nvPr>
        </p:nvSpPr>
        <p:spPr/>
        <p:txBody>
          <a:bodyPr/>
          <a:lstStyle/>
          <a:p>
            <a:r>
              <a:rPr lang="en-US" dirty="0"/>
              <a:t>Hard/Infeasible Queries for OLTP</a:t>
            </a:r>
            <a:br>
              <a:rPr lang="en-US" dirty="0"/>
            </a:br>
            <a:endParaRPr lang="en-US" dirty="0"/>
          </a:p>
        </p:txBody>
      </p:sp>
      <p:sp>
        <p:nvSpPr>
          <p:cNvPr id="3" name="Content Placeholder 2">
            <a:extLst>
              <a:ext uri="{FF2B5EF4-FFF2-40B4-BE49-F238E27FC236}">
                <a16:creationId xmlns:a16="http://schemas.microsoft.com/office/drawing/2014/main" id="{1768900D-8BA5-45EA-82EC-BCF153BC8FD9}"/>
              </a:ext>
            </a:extLst>
          </p:cNvPr>
          <p:cNvSpPr>
            <a:spLocks noGrp="1"/>
          </p:cNvSpPr>
          <p:nvPr>
            <p:ph idx="1"/>
          </p:nvPr>
        </p:nvSpPr>
        <p:spPr/>
        <p:txBody>
          <a:bodyPr>
            <a:normAutofit fontScale="77500" lnSpcReduction="20000"/>
          </a:bodyPr>
          <a:lstStyle/>
          <a:p>
            <a:pPr marL="0" indent="0">
              <a:buNone/>
            </a:pPr>
            <a:r>
              <a:rPr lang="en-US" dirty="0"/>
              <a:t>• Why not use the existing databases (OLTP) for business analysis? </a:t>
            </a:r>
          </a:p>
          <a:p>
            <a:pPr marL="0" indent="0">
              <a:buNone/>
            </a:pPr>
            <a:r>
              <a:rPr lang="en-US" dirty="0"/>
              <a:t>• Business analysis queries </a:t>
            </a:r>
          </a:p>
          <a:p>
            <a:pPr marL="0" indent="0">
              <a:buNone/>
            </a:pPr>
            <a:r>
              <a:rPr lang="en-US" dirty="0"/>
              <a:t>    In the past five years, which product is the most profitable? </a:t>
            </a:r>
          </a:p>
          <a:p>
            <a:pPr marL="0" indent="0">
              <a:buNone/>
            </a:pPr>
            <a:r>
              <a:rPr lang="en-US" dirty="0"/>
              <a:t>    Which public holiday we have the largest sales? </a:t>
            </a:r>
          </a:p>
          <a:p>
            <a:pPr marL="0" indent="0">
              <a:buNone/>
            </a:pPr>
            <a:r>
              <a:rPr lang="en-US" dirty="0"/>
              <a:t>    Which week we have the largest sales? </a:t>
            </a:r>
          </a:p>
          <a:p>
            <a:pPr marL="0" indent="0">
              <a:buNone/>
            </a:pPr>
            <a:r>
              <a:rPr lang="en-US" dirty="0"/>
              <a:t>    Does the sales of dairy products increase over time? </a:t>
            </a:r>
          </a:p>
          <a:p>
            <a:pPr marL="0" indent="0">
              <a:buNone/>
            </a:pPr>
            <a:r>
              <a:rPr lang="en-US" dirty="0"/>
              <a:t>    Difficult to express these queries in SQL </a:t>
            </a:r>
          </a:p>
          <a:p>
            <a:pPr marL="0" indent="0">
              <a:buNone/>
            </a:pPr>
            <a:r>
              <a:rPr lang="en-US" dirty="0"/>
              <a:t>    3rd query: may extract the “week” value using a function </a:t>
            </a:r>
          </a:p>
          <a:p>
            <a:pPr marL="0" indent="0">
              <a:buNone/>
            </a:pPr>
            <a:r>
              <a:rPr lang="en-US" dirty="0"/>
              <a:t>    But the user has to learn many transformation functions … </a:t>
            </a:r>
          </a:p>
          <a:p>
            <a:pPr marL="0" indent="0">
              <a:buNone/>
            </a:pPr>
            <a:r>
              <a:rPr lang="en-US" dirty="0"/>
              <a:t>    4th query: use a “special” table to store IDs of all dairy products, in advance</a:t>
            </a:r>
          </a:p>
          <a:p>
            <a:pPr marL="0" indent="0" algn="just">
              <a:buNone/>
            </a:pPr>
            <a:r>
              <a:rPr lang="en-US" dirty="0"/>
              <a:t>    There can be many different dairy products; there can be many other product types as     well … </a:t>
            </a:r>
          </a:p>
          <a:p>
            <a:endParaRPr lang="en-US" dirty="0"/>
          </a:p>
        </p:txBody>
      </p:sp>
    </p:spTree>
    <p:extLst>
      <p:ext uri="{BB962C8B-B14F-4D97-AF65-F5344CB8AC3E}">
        <p14:creationId xmlns:p14="http://schemas.microsoft.com/office/powerpoint/2010/main" val="794861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2409</Words>
  <Application>Microsoft Office PowerPoint</Application>
  <PresentationFormat>Widescreen</PresentationFormat>
  <Paragraphs>308</Paragraphs>
  <Slides>34</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5" baseType="lpstr">
      <vt:lpstr>Arial</vt:lpstr>
      <vt:lpstr>Bodoni MT</vt:lpstr>
      <vt:lpstr>Bookshelf Symbol 7</vt:lpstr>
      <vt:lpstr>Calibri</vt:lpstr>
      <vt:lpstr>Calibri Light</vt:lpstr>
      <vt:lpstr>Monotype Corsiva</vt:lpstr>
      <vt:lpstr>Tahoma</vt:lpstr>
      <vt:lpstr>Times New Roman</vt:lpstr>
      <vt:lpstr>Verdana</vt:lpstr>
      <vt:lpstr>Office Theme</vt:lpstr>
      <vt:lpstr>Clip</vt:lpstr>
      <vt:lpstr>PowerPoint Presentation</vt:lpstr>
      <vt:lpstr>Where does it fit?</vt:lpstr>
      <vt:lpstr>BI Tools Landscape</vt:lpstr>
      <vt:lpstr>Corporate BI</vt:lpstr>
      <vt:lpstr>Advanced Analytics </vt:lpstr>
      <vt:lpstr>PowerPoint Presentation</vt:lpstr>
      <vt:lpstr>The Difference… </vt:lpstr>
      <vt:lpstr>A producer wants to know….</vt:lpstr>
      <vt:lpstr>Hard/Infeasible Queries for OLTP </vt:lpstr>
      <vt:lpstr>Unstructured , Inconsistent Data</vt:lpstr>
      <vt:lpstr>What is a Data Warehouse?</vt:lpstr>
      <vt:lpstr>What is Data Warehousing?</vt:lpstr>
      <vt:lpstr>Data Warehousing -- a process</vt:lpstr>
      <vt:lpstr>Data warehousing is …</vt:lpstr>
      <vt:lpstr>Aggregate Example </vt:lpstr>
      <vt:lpstr>Pre-Aggregation Choices </vt:lpstr>
      <vt:lpstr>Choosing Aggregate</vt:lpstr>
      <vt:lpstr>Database explosion</vt:lpstr>
      <vt:lpstr>MS Analysis Aggregate Choice</vt:lpstr>
      <vt:lpstr>History of data warehousing</vt:lpstr>
      <vt:lpstr>OLTP vs Data Warehouse</vt:lpstr>
      <vt:lpstr>Data Analysis Problems</vt:lpstr>
      <vt:lpstr>Data Analysis Problems ( Cont’d)</vt:lpstr>
      <vt:lpstr>To summarize ...</vt:lpstr>
      <vt:lpstr>Case Study of an Enterprise </vt:lpstr>
      <vt:lpstr>Evolution in organizational use of data warehouses</vt:lpstr>
      <vt:lpstr>Data Warehouse Architecture </vt:lpstr>
      <vt:lpstr>PowerPoint Presentation</vt:lpstr>
      <vt:lpstr>Business advantages</vt:lpstr>
      <vt:lpstr>Strategic uses of data warehousing</vt:lpstr>
      <vt:lpstr>Life cycle of Data warehouse Design</vt:lpstr>
      <vt:lpstr>Data Marts</vt:lpstr>
      <vt:lpstr>From the Data Warehouse to Data Marts</vt:lpstr>
      <vt:lpstr>Characteristics of the Departmental Data Mart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dc:creator>
  <cp:lastModifiedBy>Peter</cp:lastModifiedBy>
  <cp:revision>27</cp:revision>
  <dcterms:created xsi:type="dcterms:W3CDTF">2017-08-08T04:53:14Z</dcterms:created>
  <dcterms:modified xsi:type="dcterms:W3CDTF">2017-09-08T23:27:41Z</dcterms:modified>
</cp:coreProperties>
</file>