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07" r:id="rId29"/>
    <p:sldId id="304" r:id="rId30"/>
    <p:sldId id="305" r:id="rId31"/>
    <p:sldId id="308" r:id="rId32"/>
    <p:sldId id="309" r:id="rId33"/>
    <p:sldId id="310" r:id="rId34"/>
    <p:sldId id="311" r:id="rId35"/>
    <p:sldId id="31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5947" autoAdjust="0"/>
  </p:normalViewPr>
  <p:slideViewPr>
    <p:cSldViewPr snapToGrid="0">
      <p:cViewPr>
        <p:scale>
          <a:sx n="75" d="100"/>
          <a:sy n="75" d="100"/>
        </p:scale>
        <p:origin x="1146" y="576"/>
      </p:cViewPr>
      <p:guideLst/>
    </p:cSldViewPr>
  </p:slideViewPr>
  <p:outlineViewPr>
    <p:cViewPr>
      <p:scale>
        <a:sx n="33" d="100"/>
        <a:sy n="33" d="100"/>
      </p:scale>
      <p:origin x="0" y="-206"/>
    </p:cViewPr>
  </p:outlin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115DF-F8A8-4A29-83C9-AA018FE5093D}" type="datetimeFigureOut">
              <a:rPr lang="en-CA" smtClean="0"/>
              <a:t>2018-10-13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3031-5E84-4CB0-BF16-B693B54209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1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Credentials:</a:t>
            </a:r>
          </a:p>
          <a:p>
            <a:r>
              <a:rPr lang="en-US" dirty="0" err="1"/>
              <a:t>admin:mypassword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269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take a few minutes to create the database. Please be patient </a:t>
            </a:r>
            <a:r>
              <a:rPr lang="en-US" dirty="0">
                <a:sym typeface="Wingdings" panose="05000000000000000000" pitchFamily="2" charset="2"/>
              </a:rPr>
              <a:t>!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73031-5E84-4CB0-BF16-B693B542090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4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5.6/en/mysql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wnloads/workbench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C7E7-7432-4E5E-AB24-CF07A794CA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 306: </a:t>
            </a:r>
            <a:br>
              <a:rPr lang="en-US" dirty="0"/>
            </a:br>
            <a:r>
              <a:rPr lang="en-US" sz="3600" dirty="0"/>
              <a:t>API Engineering &amp; Cloud Computing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A6CF-1A4C-4888-A5A2-079A6924F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Activity 02 – AWS RDS Workshop</a:t>
            </a:r>
          </a:p>
          <a:p>
            <a:r>
              <a:rPr lang="en-US" dirty="0"/>
              <a:t>Created By: Kevin Ma (#300867968)</a:t>
            </a:r>
          </a:p>
          <a:p>
            <a:r>
              <a:rPr lang="en-US" dirty="0"/>
              <a:t>Fall 2018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950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9" name="Content Placeholder 8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84BAEDD-2CFB-411F-B5A5-D982B2D0F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404599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D9F84B83-6A07-4B4A-8CA4-31C4954A5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78541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0E1C3273-3529-48E8-9469-AC463F22F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3163986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4E2D7760-2C13-4FDD-8709-AEF28FC08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109216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3A1984D0-2599-46F0-8EDD-2DC8CB633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527878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48D6133-CBD3-447B-BFD6-E1BDA5297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121714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9" name="Content Placeholder 8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ECE45FF0-17CA-4896-86B9-08D8CC36E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92007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6364497-2F48-4758-8473-718A10662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69628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AE20D09C-01EF-4DCE-B88E-5CAD95774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06298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58B887D2-BDE6-493D-91AF-F5D6359551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4735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C323-4018-4E77-8E62-60F0CB50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02 – AWS RDS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221F8-55A8-4568-AD15-0153F5471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AWS 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37269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3ABCE5BA-3D8D-4809-93FE-87EC7EB7C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1188008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15ED7F73-3CE0-4AB0-8A0E-A5D3B26CB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165908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18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4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6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7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  <a:extLst/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rgbClr val="092338">
              <a:alpha val="80000"/>
            </a:srgbClr>
          </a:solidFill>
          <a:ln w="19050" cap="sq">
            <a:solidFill>
              <a:schemeClr val="tx1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Connect to MySQL DB Instance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704B-8C63-4AB4-BEA4-C26F0FBEA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Connect to DB Instance Running the MySQL Database Engine</a:t>
            </a: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The MySQL Command Line Tool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  <a:hlinkClick r:id="rId3"/>
              </a:rPr>
              <a:t>https://dev.mysql.com/doc/refman/5.6/en/mysql.html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MySQL Workbench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  <a:hlinkClick r:id="rId4"/>
              </a:rPr>
              <a:t>https://dev.mysql.com/downloads/workbench/</a:t>
            </a:r>
            <a:endParaRPr lang="en-US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rgbClr val="FFFFFF"/>
                </a:solidFill>
              </a:rPr>
              <a:t>It is recommended to use MySQL Workbench</a:t>
            </a: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7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CD95268-5078-4200-8564-FDCEBE571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3616041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3B31008-A3C2-4428-9905-4543E3FC6B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2526379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17615F4-225A-452F-88F2-F58967E24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671" y="2249488"/>
            <a:ext cx="4651483" cy="3541712"/>
          </a:xfrm>
        </p:spPr>
      </p:pic>
    </p:spTree>
    <p:extLst>
      <p:ext uri="{BB962C8B-B14F-4D97-AF65-F5344CB8AC3E}">
        <p14:creationId xmlns:p14="http://schemas.microsoft.com/office/powerpoint/2010/main" val="2270862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53FC5E3-04AA-4FD9-AFDB-6CD910055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4040" y="2249488"/>
            <a:ext cx="4620746" cy="3541712"/>
          </a:xfrm>
        </p:spPr>
      </p:pic>
    </p:spTree>
    <p:extLst>
      <p:ext uri="{BB962C8B-B14F-4D97-AF65-F5344CB8AC3E}">
        <p14:creationId xmlns:p14="http://schemas.microsoft.com/office/powerpoint/2010/main" val="1386032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79D43C-63BA-4171-8AD7-E0E41329F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1823" y="2249488"/>
            <a:ext cx="4625179" cy="3541712"/>
          </a:xfrm>
        </p:spPr>
      </p:pic>
    </p:spTree>
    <p:extLst>
      <p:ext uri="{BB962C8B-B14F-4D97-AF65-F5344CB8AC3E}">
        <p14:creationId xmlns:p14="http://schemas.microsoft.com/office/powerpoint/2010/main" val="176503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78E4340-DD5A-4C5D-A728-F24DEAE7B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082" y="2249488"/>
            <a:ext cx="4686661" cy="3541712"/>
          </a:xfrm>
        </p:spPr>
      </p:pic>
    </p:spTree>
    <p:extLst>
      <p:ext uri="{BB962C8B-B14F-4D97-AF65-F5344CB8AC3E}">
        <p14:creationId xmlns:p14="http://schemas.microsoft.com/office/powerpoint/2010/main" val="359153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AFF277-9F41-4296-A846-165D14AB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0349" y="2249488"/>
            <a:ext cx="4668128" cy="3541712"/>
          </a:xfrm>
        </p:spPr>
      </p:pic>
    </p:spTree>
    <p:extLst>
      <p:ext uri="{BB962C8B-B14F-4D97-AF65-F5344CB8AC3E}">
        <p14:creationId xmlns:p14="http://schemas.microsoft.com/office/powerpoint/2010/main" val="384425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AWS RDS?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704B-8C63-4AB4-BEA4-C26F0FB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Amazon Relational Database Services (RDS) provides cost-efficient and scalable relational database capacity while automating time-consuming administration tasks such as hardware provisioning, database setup, patching and backups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9130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33922-47A8-4765-B48C-AE276CAF7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12" y="2249488"/>
            <a:ext cx="5025402" cy="3541712"/>
          </a:xfrm>
        </p:spPr>
      </p:pic>
    </p:spTree>
    <p:extLst>
      <p:ext uri="{BB962C8B-B14F-4D97-AF65-F5344CB8AC3E}">
        <p14:creationId xmlns:p14="http://schemas.microsoft.com/office/powerpoint/2010/main" val="2179533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E2EAC350-5DB3-4F38-9A4C-BA47414A1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101" y="2249488"/>
            <a:ext cx="5646623" cy="3541712"/>
          </a:xfrm>
        </p:spPr>
      </p:pic>
    </p:spTree>
    <p:extLst>
      <p:ext uri="{BB962C8B-B14F-4D97-AF65-F5344CB8AC3E}">
        <p14:creationId xmlns:p14="http://schemas.microsoft.com/office/powerpoint/2010/main" val="3625463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1AF5C92-6030-4150-80CD-C2F6C7707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101" y="2249488"/>
            <a:ext cx="5646623" cy="3541712"/>
          </a:xfrm>
        </p:spPr>
      </p:pic>
    </p:spTree>
    <p:extLst>
      <p:ext uri="{BB962C8B-B14F-4D97-AF65-F5344CB8AC3E}">
        <p14:creationId xmlns:p14="http://schemas.microsoft.com/office/powerpoint/2010/main" val="1583299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F95731C3-BD88-4963-8838-21233AF7E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12" y="2249488"/>
            <a:ext cx="5025402" cy="3541712"/>
          </a:xfrm>
        </p:spPr>
      </p:pic>
    </p:spTree>
    <p:extLst>
      <p:ext uri="{BB962C8B-B14F-4D97-AF65-F5344CB8AC3E}">
        <p14:creationId xmlns:p14="http://schemas.microsoft.com/office/powerpoint/2010/main" val="556237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MySQL </a:t>
            </a:r>
            <a:r>
              <a:rPr lang="en-US"/>
              <a:t>DB Instance (CONT’D)</a:t>
            </a:r>
            <a:endParaRPr lang="en-CA" dirty="0"/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B59BE395-8B6B-47C9-9D93-6712279D5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6972" y="2249488"/>
            <a:ext cx="4674882" cy="3541712"/>
          </a:xfrm>
        </p:spPr>
      </p:pic>
    </p:spTree>
    <p:extLst>
      <p:ext uri="{BB962C8B-B14F-4D97-AF65-F5344CB8AC3E}">
        <p14:creationId xmlns:p14="http://schemas.microsoft.com/office/powerpoint/2010/main" val="238677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Table called Student</a:t>
            </a:r>
            <a:endParaRPr lang="en-CA" dirty="0"/>
          </a:p>
        </p:txBody>
      </p:sp>
      <p:pic>
        <p:nvPicPr>
          <p:cNvPr id="3" name="Content Placeholder 2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F623C04-4B7C-4641-88FD-94B8DDBE2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912" y="1766888"/>
            <a:ext cx="6346248" cy="4472594"/>
          </a:xfrm>
        </p:spPr>
      </p:pic>
    </p:spTree>
    <p:extLst>
      <p:ext uri="{BB962C8B-B14F-4D97-AF65-F5344CB8AC3E}">
        <p14:creationId xmlns:p14="http://schemas.microsoft.com/office/powerpoint/2010/main" val="393532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 Instances?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704B-8C63-4AB4-BEA4-C26F0FB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basic building block of Amazon RDS is the DB instance. </a:t>
            </a:r>
          </a:p>
          <a:p>
            <a:r>
              <a:rPr lang="en-US" dirty="0"/>
              <a:t>A DB instance is an isolated database environment in the cloud. A DB instance can contain multiple user-created database, and you can access it by using the same tools and applications that you use with a stand-alone database instance.</a:t>
            </a:r>
          </a:p>
          <a:p>
            <a:r>
              <a:rPr lang="en-US" dirty="0"/>
              <a:t>Each DB instance runs a DB engine. Amazon RDS currently supports Amazon Aurora, MySQL, MariaDB, PostgreSQL, Oracle, and Microsoft SQL Server DB engine</a:t>
            </a:r>
          </a:p>
        </p:txBody>
      </p:sp>
    </p:spTree>
    <p:extLst>
      <p:ext uri="{BB962C8B-B14F-4D97-AF65-F5344CB8AC3E}">
        <p14:creationId xmlns:p14="http://schemas.microsoft.com/office/powerpoint/2010/main" val="428684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Amazon Aurora?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D0704B-8C63-4AB4-BEA4-C26F0FBE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Amazon Aurora is a MySQL- and PostgreSQL-compatible enterprise-class database, starting at &lt;$1/day</a:t>
            </a:r>
          </a:p>
          <a:p>
            <a:r>
              <a:rPr lang="en-US" dirty="0"/>
              <a:t>Up to 5 times the throughput of MySQL and 3 times the throughput of PostgreSQL</a:t>
            </a:r>
          </a:p>
          <a:p>
            <a:r>
              <a:rPr lang="en-US" dirty="0"/>
              <a:t>Up to 64TiB of auto-scaling SSD storage </a:t>
            </a:r>
          </a:p>
          <a:p>
            <a:r>
              <a:rPr lang="en-US" dirty="0"/>
              <a:t>6-way replication across three Availability Zones</a:t>
            </a:r>
          </a:p>
          <a:p>
            <a:r>
              <a:rPr lang="en-US" dirty="0"/>
              <a:t>Up to 15 Read Replicas with sub-10ms replica lag</a:t>
            </a:r>
          </a:p>
          <a:p>
            <a:r>
              <a:rPr lang="en-US" dirty="0"/>
              <a:t>Automatic monitoring and failover in less than 30 seconds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4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</a:t>
            </a:r>
            <a:endParaRPr lang="en-CA" dirty="0"/>
          </a:p>
        </p:txBody>
      </p:sp>
      <p:pic>
        <p:nvPicPr>
          <p:cNvPr id="3" name="Content Placeholder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7D6F1A50-A196-4270-BDC7-82E0335D8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295" y="2249488"/>
            <a:ext cx="6466235" cy="3541712"/>
          </a:xfrm>
        </p:spPr>
      </p:pic>
    </p:spTree>
    <p:extLst>
      <p:ext uri="{BB962C8B-B14F-4D97-AF65-F5344CB8AC3E}">
        <p14:creationId xmlns:p14="http://schemas.microsoft.com/office/powerpoint/2010/main" val="413030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B648FD96-C3F8-4307-8506-2B5247CB8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295" y="2249488"/>
            <a:ext cx="6466235" cy="3541712"/>
          </a:xfrm>
        </p:spPr>
      </p:pic>
    </p:spTree>
    <p:extLst>
      <p:ext uri="{BB962C8B-B14F-4D97-AF65-F5344CB8AC3E}">
        <p14:creationId xmlns:p14="http://schemas.microsoft.com/office/powerpoint/2010/main" val="287340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9" name="Content Placeholder 8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3917A439-54F8-4CB6-9C03-E720DA886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9445" y="2249488"/>
            <a:ext cx="5389935" cy="3541712"/>
          </a:xfrm>
        </p:spPr>
      </p:pic>
    </p:spTree>
    <p:extLst>
      <p:ext uri="{BB962C8B-B14F-4D97-AF65-F5344CB8AC3E}">
        <p14:creationId xmlns:p14="http://schemas.microsoft.com/office/powerpoint/2010/main" val="174167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572902-D65F-4BC2-AA27-0DB08FDE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MySQL DB Instance (CONT’D)</a:t>
            </a:r>
            <a:endParaRPr lang="en-CA" dirty="0"/>
          </a:p>
        </p:txBody>
      </p:sp>
      <p:pic>
        <p:nvPicPr>
          <p:cNvPr id="3" name="Content Placeholder 2" descr="A screenshot of a computer screen&#10;&#10;Description generated with very high confidence">
            <a:extLst>
              <a:ext uri="{FF2B5EF4-FFF2-40B4-BE49-F238E27FC236}">
                <a16:creationId xmlns:a16="http://schemas.microsoft.com/office/drawing/2014/main" id="{53D98222-E456-43A1-B1BE-89D05F4F1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295" y="2249488"/>
            <a:ext cx="6466235" cy="3541712"/>
          </a:xfrm>
        </p:spPr>
      </p:pic>
    </p:spTree>
    <p:extLst>
      <p:ext uri="{BB962C8B-B14F-4D97-AF65-F5344CB8AC3E}">
        <p14:creationId xmlns:p14="http://schemas.microsoft.com/office/powerpoint/2010/main" val="2096685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511</Words>
  <Application>Microsoft Office PowerPoint</Application>
  <PresentationFormat>Widescreen</PresentationFormat>
  <Paragraphs>60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Trebuchet MS</vt:lpstr>
      <vt:lpstr>Tw Cen MT</vt:lpstr>
      <vt:lpstr>Wingdings</vt:lpstr>
      <vt:lpstr>Circuit</vt:lpstr>
      <vt:lpstr>COMP 306:  API Engineering &amp; Cloud Computing</vt:lpstr>
      <vt:lpstr>Class Activity 02 – AWS RDS Workshop</vt:lpstr>
      <vt:lpstr>What is AWS RDS?</vt:lpstr>
      <vt:lpstr>What are DB Instances?</vt:lpstr>
      <vt:lpstr>What is Amazon Aurora?</vt:lpstr>
      <vt:lpstr>Create MySQL DB Instance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Create MySQL DB Instance (CONT’D)</vt:lpstr>
      <vt:lpstr>Connect to MySQL DB Instance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Connect to MySQL DB Instance (CONT’D)</vt:lpstr>
      <vt:lpstr>Creating a Table called Student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306:  API Engineering &amp; Cloud Computing</dc:title>
  <dc:creator>Kevin Ma</dc:creator>
  <cp:lastModifiedBy>Kevin Ma</cp:lastModifiedBy>
  <cp:revision>17</cp:revision>
  <dcterms:created xsi:type="dcterms:W3CDTF">2018-10-13T23:01:29Z</dcterms:created>
  <dcterms:modified xsi:type="dcterms:W3CDTF">2018-10-13T23:15:21Z</dcterms:modified>
</cp:coreProperties>
</file>