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4"/>
  </p:notesMasterIdLst>
  <p:sldIdLst>
    <p:sldId id="256" r:id="rId2"/>
    <p:sldId id="278" r:id="rId3"/>
    <p:sldId id="288" r:id="rId4"/>
    <p:sldId id="289" r:id="rId5"/>
    <p:sldId id="290" r:id="rId6"/>
    <p:sldId id="291" r:id="rId7"/>
    <p:sldId id="292" r:id="rId8"/>
    <p:sldId id="293" r:id="rId9"/>
    <p:sldId id="296" r:id="rId10"/>
    <p:sldId id="297" r:id="rId11"/>
    <p:sldId id="298" r:id="rId12"/>
    <p:sldId id="300" r:id="rId13"/>
    <p:sldId id="301" r:id="rId14"/>
    <p:sldId id="302" r:id="rId15"/>
    <p:sldId id="303" r:id="rId16"/>
    <p:sldId id="304" r:id="rId17"/>
    <p:sldId id="305" r:id="rId18"/>
    <p:sldId id="306" r:id="rId19"/>
    <p:sldId id="307" r:id="rId20"/>
    <p:sldId id="308" r:id="rId21"/>
    <p:sldId id="310" r:id="rId22"/>
    <p:sldId id="311" r:id="rId23"/>
    <p:sldId id="312" r:id="rId24"/>
    <p:sldId id="313" r:id="rId25"/>
    <p:sldId id="316" r:id="rId26"/>
    <p:sldId id="314" r:id="rId27"/>
    <p:sldId id="318" r:id="rId28"/>
    <p:sldId id="319" r:id="rId29"/>
    <p:sldId id="320" r:id="rId30"/>
    <p:sldId id="321" r:id="rId31"/>
    <p:sldId id="322" r:id="rId32"/>
    <p:sldId id="323" r:id="rId33"/>
    <p:sldId id="324" r:id="rId34"/>
    <p:sldId id="325" r:id="rId35"/>
    <p:sldId id="327" r:id="rId36"/>
    <p:sldId id="328" r:id="rId37"/>
    <p:sldId id="329" r:id="rId38"/>
    <p:sldId id="330" r:id="rId39"/>
    <p:sldId id="331" r:id="rId40"/>
    <p:sldId id="332" r:id="rId41"/>
    <p:sldId id="333" r:id="rId42"/>
    <p:sldId id="334"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947" autoAdjust="0"/>
  </p:normalViewPr>
  <p:slideViewPr>
    <p:cSldViewPr snapToGrid="0">
      <p:cViewPr>
        <p:scale>
          <a:sx n="75" d="100"/>
          <a:sy n="75" d="100"/>
        </p:scale>
        <p:origin x="216" y="5"/>
      </p:cViewPr>
      <p:guideLst/>
    </p:cSldViewPr>
  </p:slideViewPr>
  <p:outlineViewPr>
    <p:cViewPr>
      <p:scale>
        <a:sx n="33" d="100"/>
        <a:sy n="33" d="100"/>
      </p:scale>
      <p:origin x="0" y="-206"/>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3A38E5F-B2D0-413C-82A7-473777DA1F5D}"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ABBC87C9-E502-4800-918E-981FA1E354AB}">
      <dgm:prSet/>
      <dgm:spPr/>
      <dgm:t>
        <a:bodyPr/>
        <a:lstStyle/>
        <a:p>
          <a:pPr>
            <a:lnSpc>
              <a:spcPct val="100000"/>
            </a:lnSpc>
          </a:pPr>
          <a:r>
            <a:rPr lang="en-US"/>
            <a:t>The AWS Toolkit for Visual Studio is an extension for Microsoft Visual Studio running on Microsoft Windows that makes it easier for developers to develop, debug, and deploy .NET applications using Amazon Web Service</a:t>
          </a:r>
        </a:p>
      </dgm:t>
    </dgm:pt>
    <dgm:pt modelId="{A30D3A74-C0F4-4C8B-9DDF-F633CF1FC7F2}" type="parTrans" cxnId="{D12CEFFD-F766-4079-A855-E00DA8EA1449}">
      <dgm:prSet/>
      <dgm:spPr/>
      <dgm:t>
        <a:bodyPr/>
        <a:lstStyle/>
        <a:p>
          <a:endParaRPr lang="en-US"/>
        </a:p>
      </dgm:t>
    </dgm:pt>
    <dgm:pt modelId="{E62E8EA7-C4CD-451C-B7AE-77E40A99BB7A}" type="sibTrans" cxnId="{D12CEFFD-F766-4079-A855-E00DA8EA1449}">
      <dgm:prSet/>
      <dgm:spPr/>
      <dgm:t>
        <a:bodyPr/>
        <a:lstStyle/>
        <a:p>
          <a:endParaRPr lang="en-US"/>
        </a:p>
      </dgm:t>
    </dgm:pt>
    <dgm:pt modelId="{2444983C-B9EF-495B-A62A-5695A424B4DC}">
      <dgm:prSet/>
      <dgm:spPr/>
      <dgm:t>
        <a:bodyPr/>
        <a:lstStyle/>
        <a:p>
          <a:pPr>
            <a:lnSpc>
              <a:spcPct val="100000"/>
            </a:lnSpc>
          </a:pPr>
          <a:r>
            <a:rPr lang="en-US"/>
            <a:t>It can be downloaded by visiting the URL:</a:t>
          </a:r>
        </a:p>
      </dgm:t>
    </dgm:pt>
    <dgm:pt modelId="{E4B03F36-0379-4B5F-894E-4DBC96E1F911}" type="parTrans" cxnId="{C9B2CDDA-88CE-4301-A5EA-93FD79C2415E}">
      <dgm:prSet/>
      <dgm:spPr/>
      <dgm:t>
        <a:bodyPr/>
        <a:lstStyle/>
        <a:p>
          <a:endParaRPr lang="en-US"/>
        </a:p>
      </dgm:t>
    </dgm:pt>
    <dgm:pt modelId="{E53A47CD-E0CA-49D8-94CE-E1BA6F8B3B17}" type="sibTrans" cxnId="{C9B2CDDA-88CE-4301-A5EA-93FD79C2415E}">
      <dgm:prSet/>
      <dgm:spPr/>
      <dgm:t>
        <a:bodyPr/>
        <a:lstStyle/>
        <a:p>
          <a:endParaRPr lang="en-US"/>
        </a:p>
      </dgm:t>
    </dgm:pt>
    <dgm:pt modelId="{05F84199-59B0-4E05-8D45-322C30812F99}">
      <dgm:prSet/>
      <dgm:spPr/>
      <dgm:t>
        <a:bodyPr/>
        <a:lstStyle/>
        <a:p>
          <a:pPr>
            <a:lnSpc>
              <a:spcPct val="100000"/>
            </a:lnSpc>
          </a:pPr>
          <a:r>
            <a:rPr lang="en-US"/>
            <a:t>https://aws.amazon.com/visualstudio/</a:t>
          </a:r>
        </a:p>
      </dgm:t>
    </dgm:pt>
    <dgm:pt modelId="{08F6848C-6376-4FB8-AC60-442D6C1C74F4}" type="parTrans" cxnId="{B5DF2B44-F89C-4005-BD5E-FEB86A68B329}">
      <dgm:prSet/>
      <dgm:spPr/>
      <dgm:t>
        <a:bodyPr/>
        <a:lstStyle/>
        <a:p>
          <a:endParaRPr lang="en-US"/>
        </a:p>
      </dgm:t>
    </dgm:pt>
    <dgm:pt modelId="{2FA713F9-D33D-40B7-B833-CFB8ACD7DDC7}" type="sibTrans" cxnId="{B5DF2B44-F89C-4005-BD5E-FEB86A68B329}">
      <dgm:prSet/>
      <dgm:spPr/>
      <dgm:t>
        <a:bodyPr/>
        <a:lstStyle/>
        <a:p>
          <a:endParaRPr lang="en-US"/>
        </a:p>
      </dgm:t>
    </dgm:pt>
    <dgm:pt modelId="{4914BD0C-AE13-4C04-B931-36D9EDB77F96}" type="pres">
      <dgm:prSet presAssocID="{93A38E5F-B2D0-413C-82A7-473777DA1F5D}" presName="root" presStyleCnt="0">
        <dgm:presLayoutVars>
          <dgm:dir/>
          <dgm:resizeHandles val="exact"/>
        </dgm:presLayoutVars>
      </dgm:prSet>
      <dgm:spPr/>
    </dgm:pt>
    <dgm:pt modelId="{1DBF7628-85DB-4812-B05A-C33BD0DAAB5A}" type="pres">
      <dgm:prSet presAssocID="{ABBC87C9-E502-4800-918E-981FA1E354AB}" presName="compNode" presStyleCnt="0"/>
      <dgm:spPr/>
    </dgm:pt>
    <dgm:pt modelId="{5A477B40-88CF-4B67-BAA5-52E6C2FE38C1}" type="pres">
      <dgm:prSet presAssocID="{ABBC87C9-E502-4800-918E-981FA1E354AB}" presName="bgRect" presStyleLbl="bgShp" presStyleIdx="0" presStyleCnt="2"/>
      <dgm:spPr/>
    </dgm:pt>
    <dgm:pt modelId="{8EEB588F-E805-4961-8784-03FD596ABAD8}" type="pres">
      <dgm:prSet presAssocID="{ABBC87C9-E502-4800-918E-981FA1E354A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EF5E2997-EEB1-41D3-AC89-0EEEF5CD4808}" type="pres">
      <dgm:prSet presAssocID="{ABBC87C9-E502-4800-918E-981FA1E354AB}" presName="spaceRect" presStyleCnt="0"/>
      <dgm:spPr/>
    </dgm:pt>
    <dgm:pt modelId="{9A3CCDF9-E9D3-4C17-B3CA-50ECDF9748CF}" type="pres">
      <dgm:prSet presAssocID="{ABBC87C9-E502-4800-918E-981FA1E354AB}" presName="parTx" presStyleLbl="revTx" presStyleIdx="0" presStyleCnt="3">
        <dgm:presLayoutVars>
          <dgm:chMax val="0"/>
          <dgm:chPref val="0"/>
        </dgm:presLayoutVars>
      </dgm:prSet>
      <dgm:spPr/>
    </dgm:pt>
    <dgm:pt modelId="{7793612F-8856-486F-95EF-53C584C65261}" type="pres">
      <dgm:prSet presAssocID="{E62E8EA7-C4CD-451C-B7AE-77E40A99BB7A}" presName="sibTrans" presStyleCnt="0"/>
      <dgm:spPr/>
    </dgm:pt>
    <dgm:pt modelId="{7D3D8AEC-E71D-48EA-938C-A860911AACB3}" type="pres">
      <dgm:prSet presAssocID="{2444983C-B9EF-495B-A62A-5695A424B4DC}" presName="compNode" presStyleCnt="0"/>
      <dgm:spPr/>
    </dgm:pt>
    <dgm:pt modelId="{E923361F-B50F-4070-A3D7-D9BDCD03A735}" type="pres">
      <dgm:prSet presAssocID="{2444983C-B9EF-495B-A62A-5695A424B4DC}" presName="bgRect" presStyleLbl="bgShp" presStyleIdx="1" presStyleCnt="2"/>
      <dgm:spPr/>
    </dgm:pt>
    <dgm:pt modelId="{BF901ECF-56B6-4961-9B22-849BBD831CF2}" type="pres">
      <dgm:prSet presAssocID="{2444983C-B9EF-495B-A62A-5695A424B4D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53D98071-F652-4CDE-88D0-78C80FE322BB}" type="pres">
      <dgm:prSet presAssocID="{2444983C-B9EF-495B-A62A-5695A424B4DC}" presName="spaceRect" presStyleCnt="0"/>
      <dgm:spPr/>
    </dgm:pt>
    <dgm:pt modelId="{4737ABAB-700F-432C-9FBF-8CE6EE5FD0D4}" type="pres">
      <dgm:prSet presAssocID="{2444983C-B9EF-495B-A62A-5695A424B4DC}" presName="parTx" presStyleLbl="revTx" presStyleIdx="1" presStyleCnt="3">
        <dgm:presLayoutVars>
          <dgm:chMax val="0"/>
          <dgm:chPref val="0"/>
        </dgm:presLayoutVars>
      </dgm:prSet>
      <dgm:spPr/>
    </dgm:pt>
    <dgm:pt modelId="{9B10FC18-C56F-4CDC-A26D-011E42D2B514}" type="pres">
      <dgm:prSet presAssocID="{2444983C-B9EF-495B-A62A-5695A424B4DC}" presName="desTx" presStyleLbl="revTx" presStyleIdx="2" presStyleCnt="3">
        <dgm:presLayoutVars/>
      </dgm:prSet>
      <dgm:spPr/>
    </dgm:pt>
  </dgm:ptLst>
  <dgm:cxnLst>
    <dgm:cxn modelId="{23E45306-1306-4DCA-AA6A-E72014F81F40}" type="presOf" srcId="{93A38E5F-B2D0-413C-82A7-473777DA1F5D}" destId="{4914BD0C-AE13-4C04-B931-36D9EDB77F96}" srcOrd="0" destOrd="0" presId="urn:microsoft.com/office/officeart/2018/2/layout/IconVerticalSolidList"/>
    <dgm:cxn modelId="{11B3AF17-2CEC-4B3E-9C42-0BC6F28DF3F4}" type="presOf" srcId="{ABBC87C9-E502-4800-918E-981FA1E354AB}" destId="{9A3CCDF9-E9D3-4C17-B3CA-50ECDF9748CF}" srcOrd="0" destOrd="0" presId="urn:microsoft.com/office/officeart/2018/2/layout/IconVerticalSolidList"/>
    <dgm:cxn modelId="{76D8665C-77F8-46B4-85D7-AC1480686948}" type="presOf" srcId="{05F84199-59B0-4E05-8D45-322C30812F99}" destId="{9B10FC18-C56F-4CDC-A26D-011E42D2B514}" srcOrd="0" destOrd="0" presId="urn:microsoft.com/office/officeart/2018/2/layout/IconVerticalSolidList"/>
    <dgm:cxn modelId="{B5DF2B44-F89C-4005-BD5E-FEB86A68B329}" srcId="{2444983C-B9EF-495B-A62A-5695A424B4DC}" destId="{05F84199-59B0-4E05-8D45-322C30812F99}" srcOrd="0" destOrd="0" parTransId="{08F6848C-6376-4FB8-AC60-442D6C1C74F4}" sibTransId="{2FA713F9-D33D-40B7-B833-CFB8ACD7DDC7}"/>
    <dgm:cxn modelId="{C0986CB5-8856-4955-8626-D8AA944205DF}" type="presOf" srcId="{2444983C-B9EF-495B-A62A-5695A424B4DC}" destId="{4737ABAB-700F-432C-9FBF-8CE6EE5FD0D4}" srcOrd="0" destOrd="0" presId="urn:microsoft.com/office/officeart/2018/2/layout/IconVerticalSolidList"/>
    <dgm:cxn modelId="{C9B2CDDA-88CE-4301-A5EA-93FD79C2415E}" srcId="{93A38E5F-B2D0-413C-82A7-473777DA1F5D}" destId="{2444983C-B9EF-495B-A62A-5695A424B4DC}" srcOrd="1" destOrd="0" parTransId="{E4B03F36-0379-4B5F-894E-4DBC96E1F911}" sibTransId="{E53A47CD-E0CA-49D8-94CE-E1BA6F8B3B17}"/>
    <dgm:cxn modelId="{D12CEFFD-F766-4079-A855-E00DA8EA1449}" srcId="{93A38E5F-B2D0-413C-82A7-473777DA1F5D}" destId="{ABBC87C9-E502-4800-918E-981FA1E354AB}" srcOrd="0" destOrd="0" parTransId="{A30D3A74-C0F4-4C8B-9DDF-F633CF1FC7F2}" sibTransId="{E62E8EA7-C4CD-451C-B7AE-77E40A99BB7A}"/>
    <dgm:cxn modelId="{CB73E668-8040-46F5-A510-A102CD43FC3E}" type="presParOf" srcId="{4914BD0C-AE13-4C04-B931-36D9EDB77F96}" destId="{1DBF7628-85DB-4812-B05A-C33BD0DAAB5A}" srcOrd="0" destOrd="0" presId="urn:microsoft.com/office/officeart/2018/2/layout/IconVerticalSolidList"/>
    <dgm:cxn modelId="{93B20B4C-2F4A-432F-9EED-DD86A23F68CE}" type="presParOf" srcId="{1DBF7628-85DB-4812-B05A-C33BD0DAAB5A}" destId="{5A477B40-88CF-4B67-BAA5-52E6C2FE38C1}" srcOrd="0" destOrd="0" presId="urn:microsoft.com/office/officeart/2018/2/layout/IconVerticalSolidList"/>
    <dgm:cxn modelId="{5917C14E-CC3C-43AD-BF95-BA15449F15A9}" type="presParOf" srcId="{1DBF7628-85DB-4812-B05A-C33BD0DAAB5A}" destId="{8EEB588F-E805-4961-8784-03FD596ABAD8}" srcOrd="1" destOrd="0" presId="urn:microsoft.com/office/officeart/2018/2/layout/IconVerticalSolidList"/>
    <dgm:cxn modelId="{A11A81DB-0AAC-4B7D-8FD0-5BE97D9A4CAF}" type="presParOf" srcId="{1DBF7628-85DB-4812-B05A-C33BD0DAAB5A}" destId="{EF5E2997-EEB1-41D3-AC89-0EEEF5CD4808}" srcOrd="2" destOrd="0" presId="urn:microsoft.com/office/officeart/2018/2/layout/IconVerticalSolidList"/>
    <dgm:cxn modelId="{77BC5B37-645D-4CBD-B340-2F0B5BECF173}" type="presParOf" srcId="{1DBF7628-85DB-4812-B05A-C33BD0DAAB5A}" destId="{9A3CCDF9-E9D3-4C17-B3CA-50ECDF9748CF}" srcOrd="3" destOrd="0" presId="urn:microsoft.com/office/officeart/2018/2/layout/IconVerticalSolidList"/>
    <dgm:cxn modelId="{FD6C5A4C-379B-4835-A717-624E8CD1E98F}" type="presParOf" srcId="{4914BD0C-AE13-4C04-B931-36D9EDB77F96}" destId="{7793612F-8856-486F-95EF-53C584C65261}" srcOrd="1" destOrd="0" presId="urn:microsoft.com/office/officeart/2018/2/layout/IconVerticalSolidList"/>
    <dgm:cxn modelId="{B2F48827-5E72-4662-BF27-107000676E41}" type="presParOf" srcId="{4914BD0C-AE13-4C04-B931-36D9EDB77F96}" destId="{7D3D8AEC-E71D-48EA-938C-A860911AACB3}" srcOrd="2" destOrd="0" presId="urn:microsoft.com/office/officeart/2018/2/layout/IconVerticalSolidList"/>
    <dgm:cxn modelId="{512B535A-C3CE-49F4-81DF-79A0231E99B0}" type="presParOf" srcId="{7D3D8AEC-E71D-48EA-938C-A860911AACB3}" destId="{E923361F-B50F-4070-A3D7-D9BDCD03A735}" srcOrd="0" destOrd="0" presId="urn:microsoft.com/office/officeart/2018/2/layout/IconVerticalSolidList"/>
    <dgm:cxn modelId="{1A11E661-72FD-42F3-8168-C8E18CD3EF13}" type="presParOf" srcId="{7D3D8AEC-E71D-48EA-938C-A860911AACB3}" destId="{BF901ECF-56B6-4961-9B22-849BBD831CF2}" srcOrd="1" destOrd="0" presId="urn:microsoft.com/office/officeart/2018/2/layout/IconVerticalSolidList"/>
    <dgm:cxn modelId="{04CE24EF-3E59-4139-9E8A-423C91EDFEFB}" type="presParOf" srcId="{7D3D8AEC-E71D-48EA-938C-A860911AACB3}" destId="{53D98071-F652-4CDE-88D0-78C80FE322BB}" srcOrd="2" destOrd="0" presId="urn:microsoft.com/office/officeart/2018/2/layout/IconVerticalSolidList"/>
    <dgm:cxn modelId="{4A288F1E-CB18-4CBF-81F0-589DC5053467}" type="presParOf" srcId="{7D3D8AEC-E71D-48EA-938C-A860911AACB3}" destId="{4737ABAB-700F-432C-9FBF-8CE6EE5FD0D4}" srcOrd="3" destOrd="0" presId="urn:microsoft.com/office/officeart/2018/2/layout/IconVerticalSolidList"/>
    <dgm:cxn modelId="{66DA9CCF-81B0-4A50-9A27-7F966C4C8360}" type="presParOf" srcId="{7D3D8AEC-E71D-48EA-938C-A860911AACB3}" destId="{9B10FC18-C56F-4CDC-A26D-011E42D2B514}"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477B40-88CF-4B67-BAA5-52E6C2FE38C1}">
      <dsp:nvSpPr>
        <dsp:cNvPr id="0" name=""/>
        <dsp:cNvSpPr/>
      </dsp:nvSpPr>
      <dsp:spPr>
        <a:xfrm>
          <a:off x="0" y="575528"/>
          <a:ext cx="9906000" cy="106251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EB588F-E805-4961-8784-03FD596ABAD8}">
      <dsp:nvSpPr>
        <dsp:cNvPr id="0" name=""/>
        <dsp:cNvSpPr/>
      </dsp:nvSpPr>
      <dsp:spPr>
        <a:xfrm>
          <a:off x="321410" y="814593"/>
          <a:ext cx="584382" cy="584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3CCDF9-E9D3-4C17-B3CA-50ECDF9748CF}">
      <dsp:nvSpPr>
        <dsp:cNvPr id="0" name=""/>
        <dsp:cNvSpPr/>
      </dsp:nvSpPr>
      <dsp:spPr>
        <a:xfrm>
          <a:off x="1227203" y="575528"/>
          <a:ext cx="8678796" cy="1062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49" tIns="112449" rIns="112449" bIns="112449" numCol="1" spcCol="1270" anchor="ctr" anchorCtr="0">
          <a:noAutofit/>
        </a:bodyPr>
        <a:lstStyle/>
        <a:p>
          <a:pPr marL="0" lvl="0" indent="0" algn="l" defTabSz="889000">
            <a:lnSpc>
              <a:spcPct val="100000"/>
            </a:lnSpc>
            <a:spcBef>
              <a:spcPct val="0"/>
            </a:spcBef>
            <a:spcAft>
              <a:spcPct val="35000"/>
            </a:spcAft>
            <a:buNone/>
          </a:pPr>
          <a:r>
            <a:rPr lang="en-US" sz="2000" kern="1200"/>
            <a:t>The AWS Toolkit for Visual Studio is an extension for Microsoft Visual Studio running on Microsoft Windows that makes it easier for developers to develop, debug, and deploy .NET applications using Amazon Web Service</a:t>
          </a:r>
        </a:p>
      </dsp:txBody>
      <dsp:txXfrm>
        <a:off x="1227203" y="575528"/>
        <a:ext cx="8678796" cy="1062513"/>
      </dsp:txXfrm>
    </dsp:sp>
    <dsp:sp modelId="{E923361F-B50F-4070-A3D7-D9BDCD03A735}">
      <dsp:nvSpPr>
        <dsp:cNvPr id="0" name=""/>
        <dsp:cNvSpPr/>
      </dsp:nvSpPr>
      <dsp:spPr>
        <a:xfrm>
          <a:off x="0" y="1903670"/>
          <a:ext cx="9906000" cy="1062513"/>
        </a:xfrm>
        <a:prstGeom prst="roundRect">
          <a:avLst>
            <a:gd name="adj" fmla="val 10000"/>
          </a:avLst>
        </a:prstGeom>
        <a:solidFill>
          <a:schemeClr val="accent2">
            <a:hueOff val="-1469031"/>
            <a:satOff val="-32495"/>
            <a:lumOff val="-6470"/>
            <a:alphaOff val="0"/>
          </a:schemeClr>
        </a:solidFill>
        <a:ln>
          <a:noFill/>
        </a:ln>
        <a:effectLst/>
      </dsp:spPr>
      <dsp:style>
        <a:lnRef idx="0">
          <a:scrgbClr r="0" g="0" b="0"/>
        </a:lnRef>
        <a:fillRef idx="1">
          <a:scrgbClr r="0" g="0" b="0"/>
        </a:fillRef>
        <a:effectRef idx="0">
          <a:scrgbClr r="0" g="0" b="0"/>
        </a:effectRef>
        <a:fontRef idx="minor"/>
      </dsp:style>
    </dsp:sp>
    <dsp:sp modelId="{BF901ECF-56B6-4961-9B22-849BBD831CF2}">
      <dsp:nvSpPr>
        <dsp:cNvPr id="0" name=""/>
        <dsp:cNvSpPr/>
      </dsp:nvSpPr>
      <dsp:spPr>
        <a:xfrm>
          <a:off x="321410" y="2142735"/>
          <a:ext cx="584382" cy="5843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37ABAB-700F-432C-9FBF-8CE6EE5FD0D4}">
      <dsp:nvSpPr>
        <dsp:cNvPr id="0" name=""/>
        <dsp:cNvSpPr/>
      </dsp:nvSpPr>
      <dsp:spPr>
        <a:xfrm>
          <a:off x="1227203" y="1903670"/>
          <a:ext cx="4457700" cy="1062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49" tIns="112449" rIns="112449" bIns="112449" numCol="1" spcCol="1270" anchor="ctr" anchorCtr="0">
          <a:noAutofit/>
        </a:bodyPr>
        <a:lstStyle/>
        <a:p>
          <a:pPr marL="0" lvl="0" indent="0" algn="l" defTabSz="889000">
            <a:lnSpc>
              <a:spcPct val="100000"/>
            </a:lnSpc>
            <a:spcBef>
              <a:spcPct val="0"/>
            </a:spcBef>
            <a:spcAft>
              <a:spcPct val="35000"/>
            </a:spcAft>
            <a:buNone/>
          </a:pPr>
          <a:r>
            <a:rPr lang="en-US" sz="2000" kern="1200"/>
            <a:t>It can be downloaded by visiting the URL:</a:t>
          </a:r>
        </a:p>
      </dsp:txBody>
      <dsp:txXfrm>
        <a:off x="1227203" y="1903670"/>
        <a:ext cx="4457700" cy="1062513"/>
      </dsp:txXfrm>
    </dsp:sp>
    <dsp:sp modelId="{9B10FC18-C56F-4CDC-A26D-011E42D2B514}">
      <dsp:nvSpPr>
        <dsp:cNvPr id="0" name=""/>
        <dsp:cNvSpPr/>
      </dsp:nvSpPr>
      <dsp:spPr>
        <a:xfrm>
          <a:off x="5684903" y="1903670"/>
          <a:ext cx="4221096" cy="1062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49" tIns="112449" rIns="112449" bIns="112449" numCol="1" spcCol="1270" anchor="ctr" anchorCtr="0">
          <a:noAutofit/>
        </a:bodyPr>
        <a:lstStyle/>
        <a:p>
          <a:pPr marL="0" lvl="0" indent="0" algn="l" defTabSz="666750">
            <a:lnSpc>
              <a:spcPct val="100000"/>
            </a:lnSpc>
            <a:spcBef>
              <a:spcPct val="0"/>
            </a:spcBef>
            <a:spcAft>
              <a:spcPct val="35000"/>
            </a:spcAft>
            <a:buNone/>
          </a:pPr>
          <a:r>
            <a:rPr lang="en-US" sz="1500" kern="1200"/>
            <a:t>https://aws.amazon.com/visualstudio/</a:t>
          </a:r>
        </a:p>
      </dsp:txBody>
      <dsp:txXfrm>
        <a:off x="5684903" y="1903670"/>
        <a:ext cx="4221096" cy="106251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D115DF-F8A8-4A29-83C9-AA018FE5093D}" type="datetimeFigureOut">
              <a:rPr lang="en-CA" smtClean="0"/>
              <a:t>2018-10-13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873031-5E84-4CB0-BF16-B693B542090B}" type="slidenum">
              <a:rPr lang="en-CA" smtClean="0"/>
              <a:t>‹#›</a:t>
            </a:fld>
            <a:endParaRPr lang="en-CA"/>
          </a:p>
        </p:txBody>
      </p:sp>
    </p:spTree>
    <p:extLst>
      <p:ext uri="{BB962C8B-B14F-4D97-AF65-F5344CB8AC3E}">
        <p14:creationId xmlns:p14="http://schemas.microsoft.com/office/powerpoint/2010/main" val="1561509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Output from running the program</a:t>
            </a:r>
            <a:endParaRPr lang="en-CA" dirty="0"/>
          </a:p>
        </p:txBody>
      </p:sp>
      <p:sp>
        <p:nvSpPr>
          <p:cNvPr id="4" name="Slide Number Placeholder 3"/>
          <p:cNvSpPr>
            <a:spLocks noGrp="1"/>
          </p:cNvSpPr>
          <p:nvPr>
            <p:ph type="sldNum" sz="quarter" idx="5"/>
          </p:nvPr>
        </p:nvSpPr>
        <p:spPr/>
        <p:txBody>
          <a:bodyPr/>
          <a:lstStyle/>
          <a:p>
            <a:fld id="{5A873031-5E84-4CB0-BF16-B693B542090B}" type="slidenum">
              <a:rPr lang="en-CA" smtClean="0"/>
              <a:t>41</a:t>
            </a:fld>
            <a:endParaRPr lang="en-CA"/>
          </a:p>
        </p:txBody>
      </p:sp>
    </p:spTree>
    <p:extLst>
      <p:ext uri="{BB962C8B-B14F-4D97-AF65-F5344CB8AC3E}">
        <p14:creationId xmlns:p14="http://schemas.microsoft.com/office/powerpoint/2010/main" val="3534619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Results online in AWS s3</a:t>
            </a:r>
            <a:endParaRPr lang="en-CA" dirty="0"/>
          </a:p>
        </p:txBody>
      </p:sp>
      <p:sp>
        <p:nvSpPr>
          <p:cNvPr id="4" name="Slide Number Placeholder 3"/>
          <p:cNvSpPr>
            <a:spLocks noGrp="1"/>
          </p:cNvSpPr>
          <p:nvPr>
            <p:ph type="sldNum" sz="quarter" idx="5"/>
          </p:nvPr>
        </p:nvSpPr>
        <p:spPr/>
        <p:txBody>
          <a:bodyPr/>
          <a:lstStyle/>
          <a:p>
            <a:fld id="{5A873031-5E84-4CB0-BF16-B693B542090B}" type="slidenum">
              <a:rPr lang="en-CA" smtClean="0"/>
              <a:t>42</a:t>
            </a:fld>
            <a:endParaRPr lang="en-CA"/>
          </a:p>
        </p:txBody>
      </p:sp>
    </p:spTree>
    <p:extLst>
      <p:ext uri="{BB962C8B-B14F-4D97-AF65-F5344CB8AC3E}">
        <p14:creationId xmlns:p14="http://schemas.microsoft.com/office/powerpoint/2010/main" val="27491842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10/13/2018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10/13/2018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DC7E7-7432-4E5E-AB24-CF07A794CA82}"/>
              </a:ext>
            </a:extLst>
          </p:cNvPr>
          <p:cNvSpPr>
            <a:spLocks noGrp="1"/>
          </p:cNvSpPr>
          <p:nvPr>
            <p:ph type="ctrTitle"/>
          </p:nvPr>
        </p:nvSpPr>
        <p:spPr/>
        <p:txBody>
          <a:bodyPr/>
          <a:lstStyle/>
          <a:p>
            <a:r>
              <a:rPr lang="en-US" dirty="0"/>
              <a:t>COMP 306: </a:t>
            </a:r>
            <a:br>
              <a:rPr lang="en-US" dirty="0"/>
            </a:br>
            <a:r>
              <a:rPr lang="en-US" sz="3600" dirty="0"/>
              <a:t>API Engineering &amp; Cloud Computing</a:t>
            </a:r>
            <a:endParaRPr lang="en-CA" dirty="0"/>
          </a:p>
        </p:txBody>
      </p:sp>
      <p:sp>
        <p:nvSpPr>
          <p:cNvPr id="3" name="Subtitle 2">
            <a:extLst>
              <a:ext uri="{FF2B5EF4-FFF2-40B4-BE49-F238E27FC236}">
                <a16:creationId xmlns:a16="http://schemas.microsoft.com/office/drawing/2014/main" id="{8391A6CF-1A4C-4888-A5A2-079A6924F60D}"/>
              </a:ext>
            </a:extLst>
          </p:cNvPr>
          <p:cNvSpPr>
            <a:spLocks noGrp="1"/>
          </p:cNvSpPr>
          <p:nvPr>
            <p:ph type="subTitle" idx="1"/>
          </p:nvPr>
        </p:nvSpPr>
        <p:spPr/>
        <p:txBody>
          <a:bodyPr/>
          <a:lstStyle/>
          <a:p>
            <a:r>
              <a:rPr lang="en-US" dirty="0"/>
              <a:t>Class Activity 02 – AWS Toolkit for Visual Studio, AWS IAM, and AWS S3</a:t>
            </a:r>
          </a:p>
          <a:p>
            <a:r>
              <a:rPr lang="en-US" dirty="0"/>
              <a:t>Created By: Kevin Ma (#300867968)</a:t>
            </a:r>
          </a:p>
          <a:p>
            <a:r>
              <a:rPr lang="en-US" dirty="0"/>
              <a:t>Fall 2018</a:t>
            </a:r>
            <a:endParaRPr lang="en-CA" dirty="0"/>
          </a:p>
        </p:txBody>
      </p:sp>
    </p:spTree>
    <p:extLst>
      <p:ext uri="{BB962C8B-B14F-4D97-AF65-F5344CB8AC3E}">
        <p14:creationId xmlns:p14="http://schemas.microsoft.com/office/powerpoint/2010/main" val="61950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44" name="Rectangle 1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45"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a:xfrm>
            <a:off x="1141413" y="618518"/>
            <a:ext cx="4459286" cy="1478570"/>
          </a:xfrm>
        </p:spPr>
        <p:txBody>
          <a:bodyPr>
            <a:normAutofit/>
          </a:bodyPr>
          <a:lstStyle/>
          <a:p>
            <a:r>
              <a:rPr lang="en-US" sz="3200"/>
              <a:t>What is IAM?</a:t>
            </a:r>
            <a:endParaRPr lang="en-CA" sz="3200"/>
          </a:p>
        </p:txBody>
      </p:sp>
      <p:sp>
        <p:nvSpPr>
          <p:cNvPr id="3" name="Content Placeholder 2">
            <a:extLst>
              <a:ext uri="{FF2B5EF4-FFF2-40B4-BE49-F238E27FC236}">
                <a16:creationId xmlns:a16="http://schemas.microsoft.com/office/drawing/2014/main" id="{DC9636EE-807C-493C-B968-E422A9B726BD}"/>
              </a:ext>
            </a:extLst>
          </p:cNvPr>
          <p:cNvSpPr>
            <a:spLocks noGrp="1"/>
          </p:cNvSpPr>
          <p:nvPr>
            <p:ph idx="1"/>
          </p:nvPr>
        </p:nvSpPr>
        <p:spPr>
          <a:xfrm>
            <a:off x="1141412" y="2249487"/>
            <a:ext cx="4459287" cy="3965046"/>
          </a:xfrm>
        </p:spPr>
        <p:txBody>
          <a:bodyPr>
            <a:normAutofit/>
          </a:bodyPr>
          <a:lstStyle/>
          <a:p>
            <a:pPr marL="0" indent="0">
              <a:buNone/>
            </a:pPr>
            <a:r>
              <a:rPr lang="en-US" sz="2000" dirty="0"/>
              <a:t>AWS Identity and Access Management (IAM) is a web service for securely controlling access to AWS services. IAM is used to centrally manage users, security credentials such as access keys, and permissions that control the access level of users to resources and services</a:t>
            </a:r>
          </a:p>
          <a:p>
            <a:endParaRPr lang="en-CA" sz="2000" dirty="0"/>
          </a:p>
        </p:txBody>
      </p:sp>
      <p:pic>
        <p:nvPicPr>
          <p:cNvPr id="46" name="Graphic 7" descr="Lock">
            <a:extLst>
              <a:ext uri="{FF2B5EF4-FFF2-40B4-BE49-F238E27FC236}">
                <a16:creationId xmlns:a16="http://schemas.microsoft.com/office/drawing/2014/main" id="{6A24ABDF-7640-40BB-839B-7A17F1B0D3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6000" y="688386"/>
            <a:ext cx="5456279" cy="545627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47" name="Group 1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527921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lstStyle/>
          <a:p>
            <a:r>
              <a:rPr lang="en-US" dirty="0"/>
              <a:t>Concepts of IAM</a:t>
            </a:r>
            <a:endParaRPr lang="en-CA" dirty="0"/>
          </a:p>
        </p:txBody>
      </p:sp>
      <p:sp>
        <p:nvSpPr>
          <p:cNvPr id="7" name="Content Placeholder 6">
            <a:extLst>
              <a:ext uri="{FF2B5EF4-FFF2-40B4-BE49-F238E27FC236}">
                <a16:creationId xmlns:a16="http://schemas.microsoft.com/office/drawing/2014/main" id="{FE474B1F-9C4C-432C-9EA4-B79BD69051F3}"/>
              </a:ext>
            </a:extLst>
          </p:cNvPr>
          <p:cNvSpPr>
            <a:spLocks noGrp="1"/>
          </p:cNvSpPr>
          <p:nvPr>
            <p:ph idx="1"/>
          </p:nvPr>
        </p:nvSpPr>
        <p:spPr/>
        <p:txBody>
          <a:bodyPr>
            <a:normAutofit fontScale="85000" lnSpcReduction="10000"/>
          </a:bodyPr>
          <a:lstStyle/>
          <a:p>
            <a:pPr marL="0" indent="0">
              <a:buNone/>
            </a:pPr>
            <a:r>
              <a:rPr lang="en-US" b="1" dirty="0"/>
              <a:t>User:  </a:t>
            </a:r>
            <a:r>
              <a:rPr lang="en-US" dirty="0"/>
              <a:t>A person or an application that requires access to various AWS  resources to perform designated tasks</a:t>
            </a:r>
          </a:p>
          <a:p>
            <a:pPr marL="0" indent="0">
              <a:buNone/>
            </a:pPr>
            <a:r>
              <a:rPr lang="en-US" b="1" dirty="0"/>
              <a:t>Access key:</a:t>
            </a:r>
            <a:r>
              <a:rPr lang="en-US" dirty="0"/>
              <a:t> A 20-character alphanumeric key that acts as an user ID</a:t>
            </a:r>
          </a:p>
          <a:p>
            <a:pPr marL="0" indent="0">
              <a:buNone/>
            </a:pPr>
            <a:r>
              <a:rPr lang="en-US" b="1" dirty="0"/>
              <a:t>Secret key: </a:t>
            </a:r>
            <a:r>
              <a:rPr lang="en-US" dirty="0"/>
              <a:t>A 40-character alphanumeric key that acts as a password or  secret key</a:t>
            </a:r>
          </a:p>
          <a:p>
            <a:pPr marL="0" indent="0">
              <a:buNone/>
            </a:pPr>
            <a:r>
              <a:rPr lang="en-US" b="1" dirty="0"/>
              <a:t>Group: </a:t>
            </a:r>
            <a:r>
              <a:rPr lang="en-US" dirty="0"/>
              <a:t>A collection of IAM users</a:t>
            </a:r>
          </a:p>
          <a:p>
            <a:pPr marL="0" indent="0">
              <a:buNone/>
            </a:pPr>
            <a:r>
              <a:rPr lang="en-US" b="1" dirty="0"/>
              <a:t>Role:</a:t>
            </a:r>
            <a:r>
              <a:rPr lang="en-US" dirty="0"/>
              <a:t> An IAM entity that constitute one or more IAM policies defining  resource permissions</a:t>
            </a:r>
          </a:p>
          <a:p>
            <a:pPr marL="0" indent="0">
              <a:buNone/>
            </a:pPr>
            <a:r>
              <a:rPr lang="en-US" b="1" dirty="0"/>
              <a:t>Policy:</a:t>
            </a:r>
            <a:r>
              <a:rPr lang="en-US" dirty="0"/>
              <a:t> A document written in JSON format that formally states one or more  permissions as per the IAM policy standards</a:t>
            </a:r>
          </a:p>
          <a:p>
            <a:endParaRPr lang="en-CA" dirty="0"/>
          </a:p>
        </p:txBody>
      </p:sp>
    </p:spTree>
    <p:extLst>
      <p:ext uri="{BB962C8B-B14F-4D97-AF65-F5344CB8AC3E}">
        <p14:creationId xmlns:p14="http://schemas.microsoft.com/office/powerpoint/2010/main" val="3358435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lstStyle/>
          <a:p>
            <a:r>
              <a:rPr lang="en-US" dirty="0"/>
              <a:t>Identity Access Management (IAM)</a:t>
            </a:r>
            <a:endParaRPr lang="en-CA" dirty="0"/>
          </a:p>
        </p:txBody>
      </p:sp>
      <p:pic>
        <p:nvPicPr>
          <p:cNvPr id="5" name="Content Placeholder 4" descr="A screenshot of a computer screen&#10;&#10;Description generated with very high confidence">
            <a:extLst>
              <a:ext uri="{FF2B5EF4-FFF2-40B4-BE49-F238E27FC236}">
                <a16:creationId xmlns:a16="http://schemas.microsoft.com/office/drawing/2014/main" id="{449414CC-53A6-463E-A238-AF56960B2255}"/>
              </a:ext>
            </a:extLst>
          </p:cNvPr>
          <p:cNvPicPr>
            <a:picLocks noGrp="1" noChangeAspect="1"/>
          </p:cNvPicPr>
          <p:nvPr>
            <p:ph idx="1"/>
          </p:nvPr>
        </p:nvPicPr>
        <p:blipFill>
          <a:blip r:embed="rId2"/>
          <a:stretch>
            <a:fillRect/>
          </a:stretch>
        </p:blipFill>
        <p:spPr>
          <a:xfrm>
            <a:off x="2861295" y="2249488"/>
            <a:ext cx="6466235" cy="3541712"/>
          </a:xfrm>
        </p:spPr>
      </p:pic>
    </p:spTree>
    <p:extLst>
      <p:ext uri="{BB962C8B-B14F-4D97-AF65-F5344CB8AC3E}">
        <p14:creationId xmlns:p14="http://schemas.microsoft.com/office/powerpoint/2010/main" val="183025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normAutofit/>
          </a:bodyPr>
          <a:lstStyle/>
          <a:p>
            <a:r>
              <a:rPr lang="en-US" dirty="0"/>
              <a:t>Create a user to allow an APP to Upload object(s) to S3</a:t>
            </a:r>
            <a:endParaRPr lang="en-CA" dirty="0"/>
          </a:p>
        </p:txBody>
      </p:sp>
      <p:pic>
        <p:nvPicPr>
          <p:cNvPr id="6" name="Content Placeholder 5" descr="A screenshot of a computer&#10;&#10;Description generated with very high confidence">
            <a:extLst>
              <a:ext uri="{FF2B5EF4-FFF2-40B4-BE49-F238E27FC236}">
                <a16:creationId xmlns:a16="http://schemas.microsoft.com/office/drawing/2014/main" id="{33796821-AD54-4C8D-A735-4C90AAEFE65C}"/>
              </a:ext>
            </a:extLst>
          </p:cNvPr>
          <p:cNvPicPr>
            <a:picLocks noGrp="1" noChangeAspect="1"/>
          </p:cNvPicPr>
          <p:nvPr>
            <p:ph idx="1"/>
          </p:nvPr>
        </p:nvPicPr>
        <p:blipFill>
          <a:blip r:embed="rId2"/>
          <a:stretch>
            <a:fillRect/>
          </a:stretch>
        </p:blipFill>
        <p:spPr>
          <a:xfrm>
            <a:off x="2861295" y="2249488"/>
            <a:ext cx="6466235" cy="3541712"/>
          </a:xfrm>
        </p:spPr>
      </p:pic>
    </p:spTree>
    <p:extLst>
      <p:ext uri="{BB962C8B-B14F-4D97-AF65-F5344CB8AC3E}">
        <p14:creationId xmlns:p14="http://schemas.microsoft.com/office/powerpoint/2010/main" val="301080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normAutofit/>
          </a:bodyPr>
          <a:lstStyle/>
          <a:p>
            <a:r>
              <a:rPr lang="en-US" dirty="0"/>
              <a:t>Create a user to allow an APP to Upload object(s) to S3</a:t>
            </a:r>
            <a:endParaRPr lang="en-CA" dirty="0"/>
          </a:p>
        </p:txBody>
      </p:sp>
      <p:pic>
        <p:nvPicPr>
          <p:cNvPr id="5" name="Content Placeholder 4" descr="A screenshot of a cell phone&#10;&#10;Description generated with very high confidence">
            <a:extLst>
              <a:ext uri="{FF2B5EF4-FFF2-40B4-BE49-F238E27FC236}">
                <a16:creationId xmlns:a16="http://schemas.microsoft.com/office/drawing/2014/main" id="{AE759D2D-93B4-4CD4-AFE7-E81BD6FFD959}"/>
              </a:ext>
            </a:extLst>
          </p:cNvPr>
          <p:cNvPicPr>
            <a:picLocks noGrp="1" noChangeAspect="1"/>
          </p:cNvPicPr>
          <p:nvPr>
            <p:ph idx="1"/>
          </p:nvPr>
        </p:nvPicPr>
        <p:blipFill>
          <a:blip r:embed="rId2"/>
          <a:stretch>
            <a:fillRect/>
          </a:stretch>
        </p:blipFill>
        <p:spPr>
          <a:xfrm>
            <a:off x="2861295" y="2249488"/>
            <a:ext cx="6466235" cy="3541712"/>
          </a:xfrm>
        </p:spPr>
      </p:pic>
    </p:spTree>
    <p:extLst>
      <p:ext uri="{BB962C8B-B14F-4D97-AF65-F5344CB8AC3E}">
        <p14:creationId xmlns:p14="http://schemas.microsoft.com/office/powerpoint/2010/main" val="438707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normAutofit/>
          </a:bodyPr>
          <a:lstStyle/>
          <a:p>
            <a:r>
              <a:rPr lang="en-US" dirty="0"/>
              <a:t>Create a user to allow an APP to Upload object(s) to S3</a:t>
            </a:r>
            <a:endParaRPr lang="en-CA" dirty="0"/>
          </a:p>
        </p:txBody>
      </p:sp>
      <p:pic>
        <p:nvPicPr>
          <p:cNvPr id="5" name="Content Placeholder 4" descr="A screenshot of a computer&#10;&#10;Description generated with very high confidence">
            <a:extLst>
              <a:ext uri="{FF2B5EF4-FFF2-40B4-BE49-F238E27FC236}">
                <a16:creationId xmlns:a16="http://schemas.microsoft.com/office/drawing/2014/main" id="{CE41E439-719E-4DB4-A0E4-CAF37A4AD318}"/>
              </a:ext>
            </a:extLst>
          </p:cNvPr>
          <p:cNvPicPr>
            <a:picLocks noGrp="1" noChangeAspect="1"/>
          </p:cNvPicPr>
          <p:nvPr>
            <p:ph idx="1"/>
          </p:nvPr>
        </p:nvPicPr>
        <p:blipFill>
          <a:blip r:embed="rId2"/>
          <a:stretch>
            <a:fillRect/>
          </a:stretch>
        </p:blipFill>
        <p:spPr>
          <a:xfrm>
            <a:off x="2861295" y="2249488"/>
            <a:ext cx="6466235" cy="3541712"/>
          </a:xfrm>
        </p:spPr>
      </p:pic>
    </p:spTree>
    <p:extLst>
      <p:ext uri="{BB962C8B-B14F-4D97-AF65-F5344CB8AC3E}">
        <p14:creationId xmlns:p14="http://schemas.microsoft.com/office/powerpoint/2010/main" val="6760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normAutofit/>
          </a:bodyPr>
          <a:lstStyle/>
          <a:p>
            <a:r>
              <a:rPr lang="en-US" dirty="0"/>
              <a:t>Create a user to allow an APP to Upload object(s) to S3</a:t>
            </a:r>
            <a:endParaRPr lang="en-CA" dirty="0"/>
          </a:p>
        </p:txBody>
      </p:sp>
      <p:pic>
        <p:nvPicPr>
          <p:cNvPr id="5" name="Content Placeholder 4" descr="A screenshot of a social media post&#10;&#10;Description generated with very high confidence">
            <a:extLst>
              <a:ext uri="{FF2B5EF4-FFF2-40B4-BE49-F238E27FC236}">
                <a16:creationId xmlns:a16="http://schemas.microsoft.com/office/drawing/2014/main" id="{CBF996AB-9112-4ED0-B6A7-C9A05AF60CAD}"/>
              </a:ext>
            </a:extLst>
          </p:cNvPr>
          <p:cNvPicPr>
            <a:picLocks noGrp="1" noChangeAspect="1"/>
          </p:cNvPicPr>
          <p:nvPr>
            <p:ph idx="1"/>
          </p:nvPr>
        </p:nvPicPr>
        <p:blipFill>
          <a:blip r:embed="rId2"/>
          <a:stretch>
            <a:fillRect/>
          </a:stretch>
        </p:blipFill>
        <p:spPr>
          <a:xfrm>
            <a:off x="2861295" y="2249488"/>
            <a:ext cx="6466235" cy="3541712"/>
          </a:xfrm>
        </p:spPr>
      </p:pic>
    </p:spTree>
    <p:extLst>
      <p:ext uri="{BB962C8B-B14F-4D97-AF65-F5344CB8AC3E}">
        <p14:creationId xmlns:p14="http://schemas.microsoft.com/office/powerpoint/2010/main" val="4294288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normAutofit/>
          </a:bodyPr>
          <a:lstStyle/>
          <a:p>
            <a:r>
              <a:rPr lang="en-US" dirty="0"/>
              <a:t>Create a user to allow an APP to Upload object(s) to S3</a:t>
            </a:r>
            <a:endParaRPr lang="en-CA" dirty="0"/>
          </a:p>
        </p:txBody>
      </p:sp>
      <p:pic>
        <p:nvPicPr>
          <p:cNvPr id="5" name="Content Placeholder 4" descr="A screenshot of a computer&#10;&#10;Description generated with very high confidence">
            <a:extLst>
              <a:ext uri="{FF2B5EF4-FFF2-40B4-BE49-F238E27FC236}">
                <a16:creationId xmlns:a16="http://schemas.microsoft.com/office/drawing/2014/main" id="{EE991259-B3BF-4455-80DC-08F65A1CB2E5}"/>
              </a:ext>
            </a:extLst>
          </p:cNvPr>
          <p:cNvPicPr>
            <a:picLocks noGrp="1" noChangeAspect="1"/>
          </p:cNvPicPr>
          <p:nvPr>
            <p:ph idx="1"/>
          </p:nvPr>
        </p:nvPicPr>
        <p:blipFill>
          <a:blip r:embed="rId2"/>
          <a:stretch>
            <a:fillRect/>
          </a:stretch>
        </p:blipFill>
        <p:spPr>
          <a:xfrm>
            <a:off x="2861295" y="2249488"/>
            <a:ext cx="6466235" cy="3541712"/>
          </a:xfrm>
        </p:spPr>
      </p:pic>
    </p:spTree>
    <p:extLst>
      <p:ext uri="{BB962C8B-B14F-4D97-AF65-F5344CB8AC3E}">
        <p14:creationId xmlns:p14="http://schemas.microsoft.com/office/powerpoint/2010/main" val="2285711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normAutofit/>
          </a:bodyPr>
          <a:lstStyle/>
          <a:p>
            <a:r>
              <a:rPr lang="en-US" dirty="0"/>
              <a:t>Create a user to allow an APP to Upload object(s) to S3</a:t>
            </a:r>
            <a:endParaRPr lang="en-CA" dirty="0"/>
          </a:p>
        </p:txBody>
      </p:sp>
      <p:pic>
        <p:nvPicPr>
          <p:cNvPr id="5" name="Content Placeholder 4" descr="A screenshot of a cell phone&#10;&#10;Description generated with very high confidence">
            <a:extLst>
              <a:ext uri="{FF2B5EF4-FFF2-40B4-BE49-F238E27FC236}">
                <a16:creationId xmlns:a16="http://schemas.microsoft.com/office/drawing/2014/main" id="{EF667D5A-B170-4CF1-A129-7B0F731D4274}"/>
              </a:ext>
            </a:extLst>
          </p:cNvPr>
          <p:cNvPicPr>
            <a:picLocks noGrp="1" noChangeAspect="1"/>
          </p:cNvPicPr>
          <p:nvPr>
            <p:ph idx="1"/>
          </p:nvPr>
        </p:nvPicPr>
        <p:blipFill>
          <a:blip r:embed="rId2"/>
          <a:stretch>
            <a:fillRect/>
          </a:stretch>
        </p:blipFill>
        <p:spPr>
          <a:xfrm>
            <a:off x="2861295" y="2249488"/>
            <a:ext cx="6466235" cy="3541712"/>
          </a:xfrm>
        </p:spPr>
      </p:pic>
    </p:spTree>
    <p:extLst>
      <p:ext uri="{BB962C8B-B14F-4D97-AF65-F5344CB8AC3E}">
        <p14:creationId xmlns:p14="http://schemas.microsoft.com/office/powerpoint/2010/main" val="2253815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normAutofit/>
          </a:bodyPr>
          <a:lstStyle/>
          <a:p>
            <a:r>
              <a:rPr lang="en-US" dirty="0"/>
              <a:t>Create a user to allow an APP to Upload object(s) to S3</a:t>
            </a:r>
            <a:endParaRPr lang="en-CA" dirty="0"/>
          </a:p>
        </p:txBody>
      </p:sp>
      <p:pic>
        <p:nvPicPr>
          <p:cNvPr id="5" name="Content Placeholder 4" descr="A screenshot of a cell phone&#10;&#10;Description generated with very high confidence">
            <a:extLst>
              <a:ext uri="{FF2B5EF4-FFF2-40B4-BE49-F238E27FC236}">
                <a16:creationId xmlns:a16="http://schemas.microsoft.com/office/drawing/2014/main" id="{23DFF49D-B594-4B30-A5DC-7E9F4212922F}"/>
              </a:ext>
            </a:extLst>
          </p:cNvPr>
          <p:cNvPicPr>
            <a:picLocks noGrp="1" noChangeAspect="1"/>
          </p:cNvPicPr>
          <p:nvPr>
            <p:ph idx="1"/>
          </p:nvPr>
        </p:nvPicPr>
        <p:blipFill>
          <a:blip r:embed="rId2"/>
          <a:stretch>
            <a:fillRect/>
          </a:stretch>
        </p:blipFill>
        <p:spPr>
          <a:xfrm>
            <a:off x="2861295" y="2249488"/>
            <a:ext cx="6466235" cy="3541712"/>
          </a:xfrm>
        </p:spPr>
      </p:pic>
    </p:spTree>
    <p:extLst>
      <p:ext uri="{BB962C8B-B14F-4D97-AF65-F5344CB8AC3E}">
        <p14:creationId xmlns:p14="http://schemas.microsoft.com/office/powerpoint/2010/main" val="4038635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5C323-4018-4E77-8E62-60F0CB50B799}"/>
              </a:ext>
            </a:extLst>
          </p:cNvPr>
          <p:cNvSpPr>
            <a:spLocks noGrp="1"/>
          </p:cNvSpPr>
          <p:nvPr>
            <p:ph type="title"/>
          </p:nvPr>
        </p:nvSpPr>
        <p:spPr/>
        <p:txBody>
          <a:bodyPr/>
          <a:lstStyle/>
          <a:p>
            <a:r>
              <a:rPr lang="en-US" dirty="0"/>
              <a:t>Class Activity 02 – AWS Toolkit for Visual Studio, AWS IAM, and AWS S3</a:t>
            </a:r>
          </a:p>
        </p:txBody>
      </p:sp>
      <p:sp>
        <p:nvSpPr>
          <p:cNvPr id="3" name="Text Placeholder 2">
            <a:extLst>
              <a:ext uri="{FF2B5EF4-FFF2-40B4-BE49-F238E27FC236}">
                <a16:creationId xmlns:a16="http://schemas.microsoft.com/office/drawing/2014/main" id="{48B221F8-55A8-4568-AD15-0153F5471B2E}"/>
              </a:ext>
            </a:extLst>
          </p:cNvPr>
          <p:cNvSpPr>
            <a:spLocks noGrp="1"/>
          </p:cNvSpPr>
          <p:nvPr>
            <p:ph type="body" idx="1"/>
          </p:nvPr>
        </p:nvSpPr>
        <p:spPr/>
        <p:txBody>
          <a:bodyPr/>
          <a:lstStyle/>
          <a:p>
            <a:r>
              <a:rPr lang="en-US" dirty="0"/>
              <a:t>AWS Toolkit for Visual Studio</a:t>
            </a:r>
            <a:endParaRPr lang="en-CA" dirty="0"/>
          </a:p>
        </p:txBody>
      </p:sp>
    </p:spTree>
    <p:extLst>
      <p:ext uri="{BB962C8B-B14F-4D97-AF65-F5344CB8AC3E}">
        <p14:creationId xmlns:p14="http://schemas.microsoft.com/office/powerpoint/2010/main" val="2137269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normAutofit/>
          </a:bodyPr>
          <a:lstStyle/>
          <a:p>
            <a:r>
              <a:rPr lang="en-US" dirty="0"/>
              <a:t>Create a user to allow an APP to Upload object(s) to S3</a:t>
            </a:r>
            <a:endParaRPr lang="en-CA" dirty="0"/>
          </a:p>
        </p:txBody>
      </p:sp>
      <p:pic>
        <p:nvPicPr>
          <p:cNvPr id="5" name="Content Placeholder 4">
            <a:extLst>
              <a:ext uri="{FF2B5EF4-FFF2-40B4-BE49-F238E27FC236}">
                <a16:creationId xmlns:a16="http://schemas.microsoft.com/office/drawing/2014/main" id="{880429B1-FF29-4FF2-AB65-83CD3AEEF092}"/>
              </a:ext>
            </a:extLst>
          </p:cNvPr>
          <p:cNvPicPr>
            <a:picLocks noGrp="1" noChangeAspect="1"/>
          </p:cNvPicPr>
          <p:nvPr>
            <p:ph idx="1"/>
          </p:nvPr>
        </p:nvPicPr>
        <p:blipFill>
          <a:blip r:embed="rId2"/>
          <a:stretch>
            <a:fillRect/>
          </a:stretch>
        </p:blipFill>
        <p:spPr>
          <a:xfrm>
            <a:off x="2861295" y="2249488"/>
            <a:ext cx="6466235" cy="3541712"/>
          </a:xfrm>
        </p:spPr>
      </p:pic>
    </p:spTree>
    <p:extLst>
      <p:ext uri="{BB962C8B-B14F-4D97-AF65-F5344CB8AC3E}">
        <p14:creationId xmlns:p14="http://schemas.microsoft.com/office/powerpoint/2010/main" val="803371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normAutofit/>
          </a:bodyPr>
          <a:lstStyle/>
          <a:p>
            <a:r>
              <a:rPr lang="en-US" dirty="0"/>
              <a:t>Create a user to allow an APP to Upload object(s) to S3</a:t>
            </a:r>
            <a:endParaRPr lang="en-CA" dirty="0"/>
          </a:p>
        </p:txBody>
      </p:sp>
      <p:pic>
        <p:nvPicPr>
          <p:cNvPr id="5" name="Content Placeholder 4" descr="A screenshot of a social media post&#10;&#10;Description generated with very high confidence">
            <a:extLst>
              <a:ext uri="{FF2B5EF4-FFF2-40B4-BE49-F238E27FC236}">
                <a16:creationId xmlns:a16="http://schemas.microsoft.com/office/drawing/2014/main" id="{C4190765-4753-4274-98D7-E6DDADF107D7}"/>
              </a:ext>
            </a:extLst>
          </p:cNvPr>
          <p:cNvPicPr>
            <a:picLocks noGrp="1" noChangeAspect="1"/>
          </p:cNvPicPr>
          <p:nvPr>
            <p:ph idx="1"/>
          </p:nvPr>
        </p:nvPicPr>
        <p:blipFill>
          <a:blip r:embed="rId2"/>
          <a:stretch>
            <a:fillRect/>
          </a:stretch>
        </p:blipFill>
        <p:spPr>
          <a:xfrm>
            <a:off x="2861295" y="2249488"/>
            <a:ext cx="6466235" cy="3541712"/>
          </a:xfrm>
        </p:spPr>
      </p:pic>
    </p:spTree>
    <p:extLst>
      <p:ext uri="{BB962C8B-B14F-4D97-AF65-F5344CB8AC3E}">
        <p14:creationId xmlns:p14="http://schemas.microsoft.com/office/powerpoint/2010/main" val="3272463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normAutofit/>
          </a:bodyPr>
          <a:lstStyle/>
          <a:p>
            <a:r>
              <a:rPr lang="en-US" dirty="0"/>
              <a:t>Retrieving Credentials for later use</a:t>
            </a:r>
            <a:endParaRPr lang="en-CA" dirty="0"/>
          </a:p>
        </p:txBody>
      </p:sp>
      <p:pic>
        <p:nvPicPr>
          <p:cNvPr id="5" name="Content Placeholder 4" descr="A screenshot of a computer&#10;&#10;Description generated with very high confidence">
            <a:extLst>
              <a:ext uri="{FF2B5EF4-FFF2-40B4-BE49-F238E27FC236}">
                <a16:creationId xmlns:a16="http://schemas.microsoft.com/office/drawing/2014/main" id="{BC7DA407-19FB-42C6-B34C-7D595D437985}"/>
              </a:ext>
            </a:extLst>
          </p:cNvPr>
          <p:cNvPicPr>
            <a:picLocks noGrp="1" noChangeAspect="1"/>
          </p:cNvPicPr>
          <p:nvPr>
            <p:ph idx="1"/>
          </p:nvPr>
        </p:nvPicPr>
        <p:blipFill>
          <a:blip r:embed="rId2"/>
          <a:stretch>
            <a:fillRect/>
          </a:stretch>
        </p:blipFill>
        <p:spPr>
          <a:xfrm>
            <a:off x="2861295" y="2249488"/>
            <a:ext cx="6466235" cy="3541712"/>
          </a:xfrm>
        </p:spPr>
      </p:pic>
    </p:spTree>
    <p:extLst>
      <p:ext uri="{BB962C8B-B14F-4D97-AF65-F5344CB8AC3E}">
        <p14:creationId xmlns:p14="http://schemas.microsoft.com/office/powerpoint/2010/main" val="3861484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normAutofit/>
          </a:bodyPr>
          <a:lstStyle/>
          <a:p>
            <a:r>
              <a:rPr lang="en-US" dirty="0"/>
              <a:t>Retrieving Credentials for later use</a:t>
            </a:r>
            <a:endParaRPr lang="en-CA" dirty="0"/>
          </a:p>
        </p:txBody>
      </p:sp>
      <p:pic>
        <p:nvPicPr>
          <p:cNvPr id="5" name="Content Placeholder 4" descr="A screenshot of a computer screen&#10;&#10;Description generated with very high confidence">
            <a:extLst>
              <a:ext uri="{FF2B5EF4-FFF2-40B4-BE49-F238E27FC236}">
                <a16:creationId xmlns:a16="http://schemas.microsoft.com/office/drawing/2014/main" id="{B7498C9E-6201-49B9-BE73-EE89E1F53292}"/>
              </a:ext>
            </a:extLst>
          </p:cNvPr>
          <p:cNvPicPr>
            <a:picLocks noGrp="1" noChangeAspect="1"/>
          </p:cNvPicPr>
          <p:nvPr>
            <p:ph idx="1"/>
          </p:nvPr>
        </p:nvPicPr>
        <p:blipFill>
          <a:blip r:embed="rId2"/>
          <a:stretch>
            <a:fillRect/>
          </a:stretch>
        </p:blipFill>
        <p:spPr>
          <a:xfrm>
            <a:off x="2861295" y="2249488"/>
            <a:ext cx="6466235" cy="3541712"/>
          </a:xfrm>
        </p:spPr>
      </p:pic>
    </p:spTree>
    <p:extLst>
      <p:ext uri="{BB962C8B-B14F-4D97-AF65-F5344CB8AC3E}">
        <p14:creationId xmlns:p14="http://schemas.microsoft.com/office/powerpoint/2010/main" val="320381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normAutofit/>
          </a:bodyPr>
          <a:lstStyle/>
          <a:p>
            <a:r>
              <a:rPr lang="en-US" dirty="0"/>
              <a:t>Retrieving Credentials for later use</a:t>
            </a:r>
            <a:endParaRPr lang="en-CA" dirty="0"/>
          </a:p>
        </p:txBody>
      </p:sp>
      <p:pic>
        <p:nvPicPr>
          <p:cNvPr id="5" name="Content Placeholder 4" descr="A screenshot of a computer screen&#10;&#10;Description generated with very high confidence">
            <a:extLst>
              <a:ext uri="{FF2B5EF4-FFF2-40B4-BE49-F238E27FC236}">
                <a16:creationId xmlns:a16="http://schemas.microsoft.com/office/drawing/2014/main" id="{46818427-9933-4B52-B1EC-B3123C466F0F}"/>
              </a:ext>
            </a:extLst>
          </p:cNvPr>
          <p:cNvPicPr>
            <a:picLocks noGrp="1" noChangeAspect="1"/>
          </p:cNvPicPr>
          <p:nvPr>
            <p:ph idx="1"/>
          </p:nvPr>
        </p:nvPicPr>
        <p:blipFill>
          <a:blip r:embed="rId2"/>
          <a:stretch>
            <a:fillRect/>
          </a:stretch>
        </p:blipFill>
        <p:spPr>
          <a:xfrm>
            <a:off x="2861295" y="2249488"/>
            <a:ext cx="6466235" cy="3541712"/>
          </a:xfrm>
        </p:spPr>
      </p:pic>
    </p:spTree>
    <p:extLst>
      <p:ext uri="{BB962C8B-B14F-4D97-AF65-F5344CB8AC3E}">
        <p14:creationId xmlns:p14="http://schemas.microsoft.com/office/powerpoint/2010/main" val="4069805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5C323-4018-4E77-8E62-60F0CB50B799}"/>
              </a:ext>
            </a:extLst>
          </p:cNvPr>
          <p:cNvSpPr>
            <a:spLocks noGrp="1"/>
          </p:cNvSpPr>
          <p:nvPr>
            <p:ph type="title"/>
          </p:nvPr>
        </p:nvSpPr>
        <p:spPr/>
        <p:txBody>
          <a:bodyPr/>
          <a:lstStyle/>
          <a:p>
            <a:r>
              <a:rPr lang="en-US" dirty="0"/>
              <a:t>Class Activity 02 – AWS Toolkit for Visual Studio, AWS IAM, and AWS S3</a:t>
            </a:r>
          </a:p>
        </p:txBody>
      </p:sp>
      <p:sp>
        <p:nvSpPr>
          <p:cNvPr id="3" name="Text Placeholder 2">
            <a:extLst>
              <a:ext uri="{FF2B5EF4-FFF2-40B4-BE49-F238E27FC236}">
                <a16:creationId xmlns:a16="http://schemas.microsoft.com/office/drawing/2014/main" id="{48B221F8-55A8-4568-AD15-0153F5471B2E}"/>
              </a:ext>
            </a:extLst>
          </p:cNvPr>
          <p:cNvSpPr>
            <a:spLocks noGrp="1"/>
          </p:cNvSpPr>
          <p:nvPr>
            <p:ph type="body" idx="1"/>
          </p:nvPr>
        </p:nvSpPr>
        <p:spPr/>
        <p:txBody>
          <a:bodyPr/>
          <a:lstStyle/>
          <a:p>
            <a:r>
              <a:rPr lang="en-US" dirty="0"/>
              <a:t>AWS S3</a:t>
            </a:r>
            <a:endParaRPr lang="en-CA" dirty="0"/>
          </a:p>
        </p:txBody>
      </p:sp>
    </p:spTree>
    <p:extLst>
      <p:ext uri="{BB962C8B-B14F-4D97-AF65-F5344CB8AC3E}">
        <p14:creationId xmlns:p14="http://schemas.microsoft.com/office/powerpoint/2010/main" val="1083133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normAutofit/>
          </a:bodyPr>
          <a:lstStyle/>
          <a:p>
            <a:r>
              <a:rPr lang="en-US" dirty="0"/>
              <a:t>Accessing S3 Storage Programmatically</a:t>
            </a:r>
            <a:endParaRPr lang="en-CA" dirty="0"/>
          </a:p>
        </p:txBody>
      </p:sp>
      <p:pic>
        <p:nvPicPr>
          <p:cNvPr id="2" name="Content Placeholder 1">
            <a:extLst>
              <a:ext uri="{FF2B5EF4-FFF2-40B4-BE49-F238E27FC236}">
                <a16:creationId xmlns:a16="http://schemas.microsoft.com/office/drawing/2014/main" id="{50E7FB09-9B10-4467-BE8A-4D1E0EBA2F36}"/>
              </a:ext>
            </a:extLst>
          </p:cNvPr>
          <p:cNvPicPr>
            <a:picLocks noGrp="1" noChangeAspect="1"/>
          </p:cNvPicPr>
          <p:nvPr>
            <p:ph idx="1"/>
          </p:nvPr>
        </p:nvPicPr>
        <p:blipFill>
          <a:blip r:embed="rId2"/>
          <a:stretch>
            <a:fillRect/>
          </a:stretch>
        </p:blipFill>
        <p:spPr>
          <a:xfrm>
            <a:off x="5015775" y="2249488"/>
            <a:ext cx="2157275" cy="3541712"/>
          </a:xfrm>
          <a:prstGeom prst="rect">
            <a:avLst/>
          </a:prstGeom>
        </p:spPr>
      </p:pic>
    </p:spTree>
    <p:extLst>
      <p:ext uri="{BB962C8B-B14F-4D97-AF65-F5344CB8AC3E}">
        <p14:creationId xmlns:p14="http://schemas.microsoft.com/office/powerpoint/2010/main" val="1521714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normAutofit/>
          </a:bodyPr>
          <a:lstStyle/>
          <a:p>
            <a:r>
              <a:rPr lang="en-US" dirty="0"/>
              <a:t>Accessing S3 Storage Programmatically</a:t>
            </a:r>
            <a:endParaRPr lang="en-CA" dirty="0"/>
          </a:p>
        </p:txBody>
      </p:sp>
      <p:pic>
        <p:nvPicPr>
          <p:cNvPr id="5" name="Content Placeholder 4" descr="A screenshot of a computer screen&#10;&#10;Description generated with very high confidence">
            <a:extLst>
              <a:ext uri="{FF2B5EF4-FFF2-40B4-BE49-F238E27FC236}">
                <a16:creationId xmlns:a16="http://schemas.microsoft.com/office/drawing/2014/main" id="{4EE7826A-2B3E-4701-B0A0-8A41633B173D}"/>
              </a:ext>
            </a:extLst>
          </p:cNvPr>
          <p:cNvPicPr>
            <a:picLocks noGrp="1" noChangeAspect="1"/>
          </p:cNvPicPr>
          <p:nvPr>
            <p:ph idx="1"/>
          </p:nvPr>
        </p:nvPicPr>
        <p:blipFill>
          <a:blip r:embed="rId2"/>
          <a:stretch>
            <a:fillRect/>
          </a:stretch>
        </p:blipFill>
        <p:spPr>
          <a:xfrm>
            <a:off x="3542536" y="2249488"/>
            <a:ext cx="5103753" cy="3541712"/>
          </a:xfrm>
        </p:spPr>
      </p:pic>
    </p:spTree>
    <p:extLst>
      <p:ext uri="{BB962C8B-B14F-4D97-AF65-F5344CB8AC3E}">
        <p14:creationId xmlns:p14="http://schemas.microsoft.com/office/powerpoint/2010/main" val="759711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normAutofit/>
          </a:bodyPr>
          <a:lstStyle/>
          <a:p>
            <a:r>
              <a:rPr lang="en-US" dirty="0"/>
              <a:t>Accessing S3 Storage Programmatically</a:t>
            </a:r>
            <a:endParaRPr lang="en-CA" dirty="0"/>
          </a:p>
        </p:txBody>
      </p:sp>
      <p:pic>
        <p:nvPicPr>
          <p:cNvPr id="5" name="Content Placeholder 4" descr="A screenshot of a cell phone&#10;&#10;Description generated with very high confidence">
            <a:extLst>
              <a:ext uri="{FF2B5EF4-FFF2-40B4-BE49-F238E27FC236}">
                <a16:creationId xmlns:a16="http://schemas.microsoft.com/office/drawing/2014/main" id="{D4E3C219-CDD8-4050-A99D-F51E86E0CD34}"/>
              </a:ext>
            </a:extLst>
          </p:cNvPr>
          <p:cNvPicPr>
            <a:picLocks noGrp="1" noChangeAspect="1"/>
          </p:cNvPicPr>
          <p:nvPr>
            <p:ph idx="1"/>
          </p:nvPr>
        </p:nvPicPr>
        <p:blipFill>
          <a:blip r:embed="rId2"/>
          <a:stretch>
            <a:fillRect/>
          </a:stretch>
        </p:blipFill>
        <p:spPr>
          <a:xfrm>
            <a:off x="3691109" y="2249488"/>
            <a:ext cx="4806608" cy="3541712"/>
          </a:xfrm>
        </p:spPr>
      </p:pic>
    </p:spTree>
    <p:extLst>
      <p:ext uri="{BB962C8B-B14F-4D97-AF65-F5344CB8AC3E}">
        <p14:creationId xmlns:p14="http://schemas.microsoft.com/office/powerpoint/2010/main" val="1072883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normAutofit/>
          </a:bodyPr>
          <a:lstStyle/>
          <a:p>
            <a:r>
              <a:rPr lang="en-US" dirty="0"/>
              <a:t>Accessing S3 Storage Programmatically</a:t>
            </a:r>
            <a:endParaRPr lang="en-CA" dirty="0"/>
          </a:p>
        </p:txBody>
      </p:sp>
      <p:pic>
        <p:nvPicPr>
          <p:cNvPr id="5" name="Content Placeholder 4" descr="A screenshot of a social media post&#10;&#10;Description generated with very high confidence">
            <a:extLst>
              <a:ext uri="{FF2B5EF4-FFF2-40B4-BE49-F238E27FC236}">
                <a16:creationId xmlns:a16="http://schemas.microsoft.com/office/drawing/2014/main" id="{51AFB9AF-88CC-4755-8F9E-021665E31F05}"/>
              </a:ext>
            </a:extLst>
          </p:cNvPr>
          <p:cNvPicPr>
            <a:picLocks noGrp="1" noChangeAspect="1"/>
          </p:cNvPicPr>
          <p:nvPr>
            <p:ph idx="1"/>
          </p:nvPr>
        </p:nvPicPr>
        <p:blipFill>
          <a:blip r:embed="rId2"/>
          <a:stretch>
            <a:fillRect/>
          </a:stretch>
        </p:blipFill>
        <p:spPr>
          <a:xfrm>
            <a:off x="1179596" y="2249488"/>
            <a:ext cx="9829634" cy="3541712"/>
          </a:xfrm>
        </p:spPr>
      </p:pic>
    </p:spTree>
    <p:extLst>
      <p:ext uri="{BB962C8B-B14F-4D97-AF65-F5344CB8AC3E}">
        <p14:creationId xmlns:p14="http://schemas.microsoft.com/office/powerpoint/2010/main" val="2558486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93" name="Rectangle 90">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a:xfrm>
            <a:off x="1141413" y="618518"/>
            <a:ext cx="9905998" cy="1478570"/>
          </a:xfrm>
        </p:spPr>
        <p:txBody>
          <a:bodyPr>
            <a:normAutofit/>
          </a:bodyPr>
          <a:lstStyle/>
          <a:p>
            <a:r>
              <a:rPr lang="en-US"/>
              <a:t>What is AWS Toolkit for Visual Studio?</a:t>
            </a:r>
            <a:endParaRPr lang="en-CA"/>
          </a:p>
        </p:txBody>
      </p:sp>
      <p:graphicFrame>
        <p:nvGraphicFramePr>
          <p:cNvPr id="7" name="Content Placeholder 4">
            <a:extLst>
              <a:ext uri="{FF2B5EF4-FFF2-40B4-BE49-F238E27FC236}">
                <a16:creationId xmlns:a16="http://schemas.microsoft.com/office/drawing/2014/main" id="{7AF1BFF5-053A-4515-A0D5-1C59843F11AD}"/>
              </a:ext>
            </a:extLst>
          </p:cNvPr>
          <p:cNvGraphicFramePr>
            <a:graphicFrameLocks noGrp="1"/>
          </p:cNvGraphicFramePr>
          <p:nvPr>
            <p:ph idx="1"/>
            <p:extLst>
              <p:ext uri="{D42A27DB-BD31-4B8C-83A1-F6EECF244321}">
                <p14:modId xmlns:p14="http://schemas.microsoft.com/office/powerpoint/2010/main" val="2189864038"/>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0930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normAutofit/>
          </a:bodyPr>
          <a:lstStyle/>
          <a:p>
            <a:r>
              <a:rPr lang="en-US" dirty="0"/>
              <a:t>Accessing S3 Storage Programmatically</a:t>
            </a:r>
            <a:endParaRPr lang="en-CA" dirty="0"/>
          </a:p>
        </p:txBody>
      </p:sp>
      <p:pic>
        <p:nvPicPr>
          <p:cNvPr id="5" name="Content Placeholder 4" descr="A screenshot of a cell phone&#10;&#10;Description generated with very high confidence">
            <a:extLst>
              <a:ext uri="{FF2B5EF4-FFF2-40B4-BE49-F238E27FC236}">
                <a16:creationId xmlns:a16="http://schemas.microsoft.com/office/drawing/2014/main" id="{B61F4741-67F3-459C-AD55-5BD1AE362050}"/>
              </a:ext>
            </a:extLst>
          </p:cNvPr>
          <p:cNvPicPr>
            <a:picLocks noGrp="1" noChangeAspect="1"/>
          </p:cNvPicPr>
          <p:nvPr>
            <p:ph idx="1"/>
          </p:nvPr>
        </p:nvPicPr>
        <p:blipFill>
          <a:blip r:embed="rId2"/>
          <a:stretch>
            <a:fillRect/>
          </a:stretch>
        </p:blipFill>
        <p:spPr>
          <a:xfrm>
            <a:off x="2083500" y="2249488"/>
            <a:ext cx="8021825" cy="3541712"/>
          </a:xfrm>
        </p:spPr>
      </p:pic>
    </p:spTree>
    <p:extLst>
      <p:ext uri="{BB962C8B-B14F-4D97-AF65-F5344CB8AC3E}">
        <p14:creationId xmlns:p14="http://schemas.microsoft.com/office/powerpoint/2010/main" val="208933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normAutofit/>
          </a:bodyPr>
          <a:lstStyle/>
          <a:p>
            <a:r>
              <a:rPr lang="en-US" dirty="0"/>
              <a:t>Accessing S3 Storage Programmatically</a:t>
            </a:r>
            <a:endParaRPr lang="en-CA" dirty="0"/>
          </a:p>
        </p:txBody>
      </p:sp>
      <p:pic>
        <p:nvPicPr>
          <p:cNvPr id="5" name="Content Placeholder 4" descr="A screenshot of a computer screen&#10;&#10;Description generated with very high confidence">
            <a:extLst>
              <a:ext uri="{FF2B5EF4-FFF2-40B4-BE49-F238E27FC236}">
                <a16:creationId xmlns:a16="http://schemas.microsoft.com/office/drawing/2014/main" id="{CEC46F98-C97C-4D7A-B532-78C80EEC5249}"/>
              </a:ext>
            </a:extLst>
          </p:cNvPr>
          <p:cNvPicPr>
            <a:picLocks noGrp="1" noChangeAspect="1"/>
          </p:cNvPicPr>
          <p:nvPr>
            <p:ph idx="1"/>
          </p:nvPr>
        </p:nvPicPr>
        <p:blipFill>
          <a:blip r:embed="rId2"/>
          <a:stretch>
            <a:fillRect/>
          </a:stretch>
        </p:blipFill>
        <p:spPr>
          <a:xfrm>
            <a:off x="2791541" y="2249488"/>
            <a:ext cx="6605744" cy="3541712"/>
          </a:xfrm>
        </p:spPr>
      </p:pic>
    </p:spTree>
    <p:extLst>
      <p:ext uri="{BB962C8B-B14F-4D97-AF65-F5344CB8AC3E}">
        <p14:creationId xmlns:p14="http://schemas.microsoft.com/office/powerpoint/2010/main" val="7429161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normAutofit/>
          </a:bodyPr>
          <a:lstStyle/>
          <a:p>
            <a:r>
              <a:rPr lang="en-US" dirty="0"/>
              <a:t>Accessing S3 Storage Programmatically</a:t>
            </a:r>
            <a:endParaRPr lang="en-CA" dirty="0"/>
          </a:p>
        </p:txBody>
      </p:sp>
      <p:pic>
        <p:nvPicPr>
          <p:cNvPr id="5" name="Content Placeholder 4" descr="A screenshot of a computer screen&#10;&#10;Description generated with very high confidence">
            <a:extLst>
              <a:ext uri="{FF2B5EF4-FFF2-40B4-BE49-F238E27FC236}">
                <a16:creationId xmlns:a16="http://schemas.microsoft.com/office/drawing/2014/main" id="{FC19DDAB-BFFC-4855-A20C-FB3A8DD02298}"/>
              </a:ext>
            </a:extLst>
          </p:cNvPr>
          <p:cNvPicPr>
            <a:picLocks noGrp="1" noChangeAspect="1"/>
          </p:cNvPicPr>
          <p:nvPr>
            <p:ph idx="1"/>
          </p:nvPr>
        </p:nvPicPr>
        <p:blipFill>
          <a:blip r:embed="rId2"/>
          <a:stretch>
            <a:fillRect/>
          </a:stretch>
        </p:blipFill>
        <p:spPr>
          <a:xfrm>
            <a:off x="2861295" y="2249488"/>
            <a:ext cx="6466235" cy="3541712"/>
          </a:xfrm>
        </p:spPr>
      </p:pic>
    </p:spTree>
    <p:extLst>
      <p:ext uri="{BB962C8B-B14F-4D97-AF65-F5344CB8AC3E}">
        <p14:creationId xmlns:p14="http://schemas.microsoft.com/office/powerpoint/2010/main" val="1182892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normAutofit/>
          </a:bodyPr>
          <a:lstStyle/>
          <a:p>
            <a:r>
              <a:rPr lang="en-US" dirty="0"/>
              <a:t>Accessing S3 Storage Programmatically</a:t>
            </a:r>
            <a:endParaRPr lang="en-CA" dirty="0"/>
          </a:p>
        </p:txBody>
      </p:sp>
      <p:pic>
        <p:nvPicPr>
          <p:cNvPr id="5" name="Content Placeholder 4" descr="A screenshot of a cell phone&#10;&#10;Description generated with very high confidence">
            <a:extLst>
              <a:ext uri="{FF2B5EF4-FFF2-40B4-BE49-F238E27FC236}">
                <a16:creationId xmlns:a16="http://schemas.microsoft.com/office/drawing/2014/main" id="{49ADF6C5-DC74-42CC-A62D-7D1BFE842B7A}"/>
              </a:ext>
            </a:extLst>
          </p:cNvPr>
          <p:cNvPicPr>
            <a:picLocks noGrp="1" noChangeAspect="1"/>
          </p:cNvPicPr>
          <p:nvPr>
            <p:ph idx="1"/>
          </p:nvPr>
        </p:nvPicPr>
        <p:blipFill>
          <a:blip r:embed="rId2"/>
          <a:stretch>
            <a:fillRect/>
          </a:stretch>
        </p:blipFill>
        <p:spPr>
          <a:xfrm>
            <a:off x="2861295" y="2249488"/>
            <a:ext cx="6466235" cy="3541712"/>
          </a:xfrm>
        </p:spPr>
      </p:pic>
    </p:spTree>
    <p:extLst>
      <p:ext uri="{BB962C8B-B14F-4D97-AF65-F5344CB8AC3E}">
        <p14:creationId xmlns:p14="http://schemas.microsoft.com/office/powerpoint/2010/main" val="3072600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normAutofit/>
          </a:bodyPr>
          <a:lstStyle/>
          <a:p>
            <a:r>
              <a:rPr lang="en-US" dirty="0"/>
              <a:t>Accessing S3 Storage Programmatically</a:t>
            </a:r>
            <a:endParaRPr lang="en-CA" dirty="0"/>
          </a:p>
        </p:txBody>
      </p:sp>
      <p:pic>
        <p:nvPicPr>
          <p:cNvPr id="5" name="Content Placeholder 4" descr="A screenshot of a cell phone&#10;&#10;Description generated with very high confidence">
            <a:extLst>
              <a:ext uri="{FF2B5EF4-FFF2-40B4-BE49-F238E27FC236}">
                <a16:creationId xmlns:a16="http://schemas.microsoft.com/office/drawing/2014/main" id="{F57B65E8-8C2F-4BD2-A652-5739CBB58E53}"/>
              </a:ext>
            </a:extLst>
          </p:cNvPr>
          <p:cNvPicPr>
            <a:picLocks noGrp="1" noChangeAspect="1"/>
          </p:cNvPicPr>
          <p:nvPr>
            <p:ph idx="1"/>
          </p:nvPr>
        </p:nvPicPr>
        <p:blipFill>
          <a:blip r:embed="rId2"/>
          <a:stretch>
            <a:fillRect/>
          </a:stretch>
        </p:blipFill>
        <p:spPr>
          <a:xfrm>
            <a:off x="2861295" y="2249488"/>
            <a:ext cx="6466235" cy="3541712"/>
          </a:xfrm>
        </p:spPr>
      </p:pic>
    </p:spTree>
    <p:extLst>
      <p:ext uri="{BB962C8B-B14F-4D97-AF65-F5344CB8AC3E}">
        <p14:creationId xmlns:p14="http://schemas.microsoft.com/office/powerpoint/2010/main" val="3910919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normAutofit/>
          </a:bodyPr>
          <a:lstStyle/>
          <a:p>
            <a:r>
              <a:rPr lang="en-US" dirty="0"/>
              <a:t>Accessing S3 Storage Programmatically</a:t>
            </a:r>
            <a:endParaRPr lang="en-CA" dirty="0"/>
          </a:p>
        </p:txBody>
      </p:sp>
      <p:pic>
        <p:nvPicPr>
          <p:cNvPr id="5" name="Content Placeholder 4" descr="A screenshot of a cell phone&#10;&#10;Description generated with very high confidence">
            <a:extLst>
              <a:ext uri="{FF2B5EF4-FFF2-40B4-BE49-F238E27FC236}">
                <a16:creationId xmlns:a16="http://schemas.microsoft.com/office/drawing/2014/main" id="{E4225669-5D5A-4888-81AF-067E0D28271A}"/>
              </a:ext>
            </a:extLst>
          </p:cNvPr>
          <p:cNvPicPr>
            <a:picLocks noGrp="1" noChangeAspect="1"/>
          </p:cNvPicPr>
          <p:nvPr>
            <p:ph idx="1"/>
          </p:nvPr>
        </p:nvPicPr>
        <p:blipFill>
          <a:blip r:embed="rId2"/>
          <a:stretch>
            <a:fillRect/>
          </a:stretch>
        </p:blipFill>
        <p:spPr>
          <a:xfrm>
            <a:off x="2861295" y="2249488"/>
            <a:ext cx="6466235" cy="3541712"/>
          </a:xfrm>
        </p:spPr>
      </p:pic>
    </p:spTree>
    <p:extLst>
      <p:ext uri="{BB962C8B-B14F-4D97-AF65-F5344CB8AC3E}">
        <p14:creationId xmlns:p14="http://schemas.microsoft.com/office/powerpoint/2010/main" val="1977427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normAutofit/>
          </a:bodyPr>
          <a:lstStyle/>
          <a:p>
            <a:r>
              <a:rPr lang="en-US" dirty="0"/>
              <a:t>Accessing S3 Storage Programmatically</a:t>
            </a:r>
            <a:endParaRPr lang="en-CA" dirty="0"/>
          </a:p>
        </p:txBody>
      </p:sp>
      <p:pic>
        <p:nvPicPr>
          <p:cNvPr id="5" name="Content Placeholder 4" descr="A screenshot of a computer screen&#10;&#10;Description generated with very high confidence">
            <a:extLst>
              <a:ext uri="{FF2B5EF4-FFF2-40B4-BE49-F238E27FC236}">
                <a16:creationId xmlns:a16="http://schemas.microsoft.com/office/drawing/2014/main" id="{70B52E09-0D90-4312-B5C4-BD0BDDDCF85C}"/>
              </a:ext>
            </a:extLst>
          </p:cNvPr>
          <p:cNvPicPr>
            <a:picLocks noGrp="1" noChangeAspect="1"/>
          </p:cNvPicPr>
          <p:nvPr>
            <p:ph idx="1"/>
          </p:nvPr>
        </p:nvPicPr>
        <p:blipFill>
          <a:blip r:embed="rId2"/>
          <a:stretch>
            <a:fillRect/>
          </a:stretch>
        </p:blipFill>
        <p:spPr>
          <a:xfrm>
            <a:off x="2861295" y="2249488"/>
            <a:ext cx="6466235" cy="3541712"/>
          </a:xfrm>
        </p:spPr>
      </p:pic>
    </p:spTree>
    <p:extLst>
      <p:ext uri="{BB962C8B-B14F-4D97-AF65-F5344CB8AC3E}">
        <p14:creationId xmlns:p14="http://schemas.microsoft.com/office/powerpoint/2010/main" val="29684642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normAutofit/>
          </a:bodyPr>
          <a:lstStyle/>
          <a:p>
            <a:r>
              <a:rPr lang="en-US" dirty="0"/>
              <a:t>Accessing S3 Storage Programmatically</a:t>
            </a:r>
            <a:endParaRPr lang="en-CA" dirty="0"/>
          </a:p>
        </p:txBody>
      </p:sp>
      <p:pic>
        <p:nvPicPr>
          <p:cNvPr id="5" name="Content Placeholder 4" descr="A screenshot of a cell phone&#10;&#10;Description generated with very high confidence">
            <a:extLst>
              <a:ext uri="{FF2B5EF4-FFF2-40B4-BE49-F238E27FC236}">
                <a16:creationId xmlns:a16="http://schemas.microsoft.com/office/drawing/2014/main" id="{93002EF3-4545-4375-B198-B393359A445C}"/>
              </a:ext>
            </a:extLst>
          </p:cNvPr>
          <p:cNvPicPr>
            <a:picLocks noGrp="1" noChangeAspect="1"/>
          </p:cNvPicPr>
          <p:nvPr>
            <p:ph idx="1"/>
          </p:nvPr>
        </p:nvPicPr>
        <p:blipFill>
          <a:blip r:embed="rId2"/>
          <a:stretch>
            <a:fillRect/>
          </a:stretch>
        </p:blipFill>
        <p:spPr>
          <a:xfrm>
            <a:off x="2861295" y="2249488"/>
            <a:ext cx="6466235" cy="3541712"/>
          </a:xfrm>
        </p:spPr>
      </p:pic>
    </p:spTree>
    <p:extLst>
      <p:ext uri="{BB962C8B-B14F-4D97-AF65-F5344CB8AC3E}">
        <p14:creationId xmlns:p14="http://schemas.microsoft.com/office/powerpoint/2010/main" val="2212584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normAutofit/>
          </a:bodyPr>
          <a:lstStyle/>
          <a:p>
            <a:r>
              <a:rPr lang="en-US" dirty="0"/>
              <a:t>Accessing S3 Storage Programmatically</a:t>
            </a:r>
            <a:endParaRPr lang="en-CA" dirty="0"/>
          </a:p>
        </p:txBody>
      </p:sp>
      <p:pic>
        <p:nvPicPr>
          <p:cNvPr id="6" name="Content Placeholder 5" descr="A screenshot of a computer screen&#10;&#10;Description generated with very high confidence">
            <a:extLst>
              <a:ext uri="{FF2B5EF4-FFF2-40B4-BE49-F238E27FC236}">
                <a16:creationId xmlns:a16="http://schemas.microsoft.com/office/drawing/2014/main" id="{7EB77750-0419-4A36-9454-FE4570E7D370}"/>
              </a:ext>
            </a:extLst>
          </p:cNvPr>
          <p:cNvPicPr>
            <a:picLocks noGrp="1" noChangeAspect="1"/>
          </p:cNvPicPr>
          <p:nvPr>
            <p:ph idx="1"/>
          </p:nvPr>
        </p:nvPicPr>
        <p:blipFill>
          <a:blip r:embed="rId2"/>
          <a:stretch>
            <a:fillRect/>
          </a:stretch>
        </p:blipFill>
        <p:spPr>
          <a:xfrm>
            <a:off x="2861295" y="2249488"/>
            <a:ext cx="6466235" cy="3541712"/>
          </a:xfrm>
        </p:spPr>
      </p:pic>
    </p:spTree>
    <p:extLst>
      <p:ext uri="{BB962C8B-B14F-4D97-AF65-F5344CB8AC3E}">
        <p14:creationId xmlns:p14="http://schemas.microsoft.com/office/powerpoint/2010/main" val="1127412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normAutofit/>
          </a:bodyPr>
          <a:lstStyle/>
          <a:p>
            <a:r>
              <a:rPr lang="en-US" dirty="0"/>
              <a:t>Accessing S3 Storage Programmatically</a:t>
            </a:r>
            <a:endParaRPr lang="en-CA" dirty="0"/>
          </a:p>
        </p:txBody>
      </p:sp>
      <p:pic>
        <p:nvPicPr>
          <p:cNvPr id="17" name="Content Placeholder 16" descr="A screenshot of a cell phone&#10;&#10;Description generated with very high confidence">
            <a:extLst>
              <a:ext uri="{FF2B5EF4-FFF2-40B4-BE49-F238E27FC236}">
                <a16:creationId xmlns:a16="http://schemas.microsoft.com/office/drawing/2014/main" id="{54A799A0-0031-4DA7-A504-2EC4E8539B8E}"/>
              </a:ext>
            </a:extLst>
          </p:cNvPr>
          <p:cNvPicPr>
            <a:picLocks noGrp="1" noChangeAspect="1"/>
          </p:cNvPicPr>
          <p:nvPr>
            <p:ph idx="1"/>
          </p:nvPr>
        </p:nvPicPr>
        <p:blipFill>
          <a:blip r:embed="rId2"/>
          <a:stretch>
            <a:fillRect/>
          </a:stretch>
        </p:blipFill>
        <p:spPr>
          <a:xfrm>
            <a:off x="2091455" y="2249488"/>
            <a:ext cx="8005915" cy="3541712"/>
          </a:xfrm>
        </p:spPr>
      </p:pic>
    </p:spTree>
    <p:extLst>
      <p:ext uri="{BB962C8B-B14F-4D97-AF65-F5344CB8AC3E}">
        <p14:creationId xmlns:p14="http://schemas.microsoft.com/office/powerpoint/2010/main" val="3609796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a:xfrm>
            <a:off x="1141413" y="618518"/>
            <a:ext cx="9905998" cy="1478570"/>
          </a:xfrm>
        </p:spPr>
        <p:txBody>
          <a:bodyPr/>
          <a:lstStyle/>
          <a:p>
            <a:r>
              <a:rPr lang="en-US"/>
              <a:t>Setting Up AWS Toolkit for Visual Studio</a:t>
            </a:r>
            <a:endParaRPr lang="en-CA" dirty="0"/>
          </a:p>
        </p:txBody>
      </p:sp>
      <p:pic>
        <p:nvPicPr>
          <p:cNvPr id="3" name="Content Placeholder 2" descr="A screenshot of a cell phone&#10;&#10;Description generated with very high confidence">
            <a:extLst>
              <a:ext uri="{FF2B5EF4-FFF2-40B4-BE49-F238E27FC236}">
                <a16:creationId xmlns:a16="http://schemas.microsoft.com/office/drawing/2014/main" id="{BAD228D8-B06E-4AE7-B5DC-81F77512376B}"/>
              </a:ext>
            </a:extLst>
          </p:cNvPr>
          <p:cNvPicPr>
            <a:picLocks noGrp="1" noChangeAspect="1"/>
          </p:cNvPicPr>
          <p:nvPr>
            <p:ph idx="1"/>
          </p:nvPr>
        </p:nvPicPr>
        <p:blipFill>
          <a:blip r:embed="rId2"/>
          <a:stretch>
            <a:fillRect/>
          </a:stretch>
        </p:blipFill>
        <p:spPr>
          <a:xfrm>
            <a:off x="2912328" y="2249488"/>
            <a:ext cx="6364169" cy="3541712"/>
          </a:xfrm>
        </p:spPr>
      </p:pic>
    </p:spTree>
    <p:extLst>
      <p:ext uri="{BB962C8B-B14F-4D97-AF65-F5344CB8AC3E}">
        <p14:creationId xmlns:p14="http://schemas.microsoft.com/office/powerpoint/2010/main" val="28679199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normAutofit/>
          </a:bodyPr>
          <a:lstStyle/>
          <a:p>
            <a:r>
              <a:rPr lang="en-US" dirty="0"/>
              <a:t>Accessing S3 Storage Programmatically</a:t>
            </a:r>
            <a:endParaRPr lang="en-CA" dirty="0"/>
          </a:p>
        </p:txBody>
      </p:sp>
      <p:pic>
        <p:nvPicPr>
          <p:cNvPr id="13" name="Content Placeholder 12" descr="A screenshot of a cell phone&#10;&#10;Description generated with very high confidence">
            <a:extLst>
              <a:ext uri="{FF2B5EF4-FFF2-40B4-BE49-F238E27FC236}">
                <a16:creationId xmlns:a16="http://schemas.microsoft.com/office/drawing/2014/main" id="{E29F999E-DC34-4217-B294-0A725575EFA8}"/>
              </a:ext>
            </a:extLst>
          </p:cNvPr>
          <p:cNvPicPr>
            <a:picLocks noGrp="1" noChangeAspect="1"/>
          </p:cNvPicPr>
          <p:nvPr>
            <p:ph idx="1"/>
          </p:nvPr>
        </p:nvPicPr>
        <p:blipFill>
          <a:blip r:embed="rId2"/>
          <a:stretch>
            <a:fillRect/>
          </a:stretch>
        </p:blipFill>
        <p:spPr>
          <a:xfrm>
            <a:off x="3136590" y="2249488"/>
            <a:ext cx="5915645" cy="3541712"/>
          </a:xfrm>
        </p:spPr>
      </p:pic>
    </p:spTree>
    <p:extLst>
      <p:ext uri="{BB962C8B-B14F-4D97-AF65-F5344CB8AC3E}">
        <p14:creationId xmlns:p14="http://schemas.microsoft.com/office/powerpoint/2010/main" val="33366022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normAutofit/>
          </a:bodyPr>
          <a:lstStyle/>
          <a:p>
            <a:r>
              <a:rPr lang="en-US" dirty="0"/>
              <a:t>Accessing S3 Storage Programmatically</a:t>
            </a:r>
            <a:endParaRPr lang="en-CA" dirty="0"/>
          </a:p>
        </p:txBody>
      </p:sp>
      <p:pic>
        <p:nvPicPr>
          <p:cNvPr id="5" name="Content Placeholder 4" descr="A screenshot of a computer&#10;&#10;Description generated with very high confidence">
            <a:extLst>
              <a:ext uri="{FF2B5EF4-FFF2-40B4-BE49-F238E27FC236}">
                <a16:creationId xmlns:a16="http://schemas.microsoft.com/office/drawing/2014/main" id="{D38AD302-4108-49A5-9A33-ABBBD30A08B9}"/>
              </a:ext>
            </a:extLst>
          </p:cNvPr>
          <p:cNvPicPr>
            <a:picLocks noGrp="1" noChangeAspect="1"/>
          </p:cNvPicPr>
          <p:nvPr>
            <p:ph idx="1"/>
          </p:nvPr>
        </p:nvPicPr>
        <p:blipFill>
          <a:blip r:embed="rId3"/>
          <a:stretch>
            <a:fillRect/>
          </a:stretch>
        </p:blipFill>
        <p:spPr>
          <a:xfrm>
            <a:off x="2708343" y="2249488"/>
            <a:ext cx="6772140" cy="3541712"/>
          </a:xfrm>
        </p:spPr>
      </p:pic>
    </p:spTree>
    <p:extLst>
      <p:ext uri="{BB962C8B-B14F-4D97-AF65-F5344CB8AC3E}">
        <p14:creationId xmlns:p14="http://schemas.microsoft.com/office/powerpoint/2010/main" val="469780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normAutofit/>
          </a:bodyPr>
          <a:lstStyle/>
          <a:p>
            <a:r>
              <a:rPr lang="en-US" dirty="0"/>
              <a:t>Accessing S3 Storage Programmatically</a:t>
            </a:r>
            <a:endParaRPr lang="en-CA" dirty="0"/>
          </a:p>
        </p:txBody>
      </p:sp>
      <p:pic>
        <p:nvPicPr>
          <p:cNvPr id="5" name="Content Placeholder 4" descr="A screenshot of a social media post&#10;&#10;Description generated with very high confidence">
            <a:extLst>
              <a:ext uri="{FF2B5EF4-FFF2-40B4-BE49-F238E27FC236}">
                <a16:creationId xmlns:a16="http://schemas.microsoft.com/office/drawing/2014/main" id="{3581DB59-4425-41EF-966D-789ACF4A06B0}"/>
              </a:ext>
            </a:extLst>
          </p:cNvPr>
          <p:cNvPicPr>
            <a:picLocks noGrp="1" noChangeAspect="1"/>
          </p:cNvPicPr>
          <p:nvPr>
            <p:ph idx="1"/>
          </p:nvPr>
        </p:nvPicPr>
        <p:blipFill>
          <a:blip r:embed="rId3"/>
          <a:stretch>
            <a:fillRect/>
          </a:stretch>
        </p:blipFill>
        <p:spPr>
          <a:xfrm>
            <a:off x="2861295" y="2249488"/>
            <a:ext cx="6466235" cy="3541712"/>
          </a:xfrm>
        </p:spPr>
      </p:pic>
    </p:spTree>
    <p:extLst>
      <p:ext uri="{BB962C8B-B14F-4D97-AF65-F5344CB8AC3E}">
        <p14:creationId xmlns:p14="http://schemas.microsoft.com/office/powerpoint/2010/main" val="2448923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lstStyle/>
          <a:p>
            <a:r>
              <a:rPr lang="en-US" dirty="0"/>
              <a:t>Setting Up AWS Toolkit for Visual Studio (CONT’D)</a:t>
            </a:r>
            <a:endParaRPr lang="en-CA" dirty="0"/>
          </a:p>
        </p:txBody>
      </p:sp>
      <p:pic>
        <p:nvPicPr>
          <p:cNvPr id="7" name="Content Placeholder 6" descr="A screenshot of a cell phone&#10;&#10;Description generated with very high confidence">
            <a:extLst>
              <a:ext uri="{FF2B5EF4-FFF2-40B4-BE49-F238E27FC236}">
                <a16:creationId xmlns:a16="http://schemas.microsoft.com/office/drawing/2014/main" id="{9A3CA255-B9D4-4EB5-B410-110809DBC901}"/>
              </a:ext>
            </a:extLst>
          </p:cNvPr>
          <p:cNvPicPr>
            <a:picLocks noGrp="1" noChangeAspect="1"/>
          </p:cNvPicPr>
          <p:nvPr>
            <p:ph idx="1"/>
          </p:nvPr>
        </p:nvPicPr>
        <p:blipFill>
          <a:blip r:embed="rId2"/>
          <a:stretch>
            <a:fillRect/>
          </a:stretch>
        </p:blipFill>
        <p:spPr>
          <a:xfrm>
            <a:off x="2912328" y="2249488"/>
            <a:ext cx="6364169" cy="3541712"/>
          </a:xfrm>
        </p:spPr>
      </p:pic>
    </p:spTree>
    <p:extLst>
      <p:ext uri="{BB962C8B-B14F-4D97-AF65-F5344CB8AC3E}">
        <p14:creationId xmlns:p14="http://schemas.microsoft.com/office/powerpoint/2010/main" val="1017735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lstStyle/>
          <a:p>
            <a:r>
              <a:rPr lang="en-US" dirty="0"/>
              <a:t>Setting Up AWS Toolkit for Visual Studio (CONT’D)</a:t>
            </a:r>
            <a:endParaRPr lang="en-CA" dirty="0"/>
          </a:p>
        </p:txBody>
      </p:sp>
      <p:pic>
        <p:nvPicPr>
          <p:cNvPr id="6" name="Content Placeholder 5" descr="A screenshot of a cell phone&#10;&#10;Description generated with very high confidence">
            <a:extLst>
              <a:ext uri="{FF2B5EF4-FFF2-40B4-BE49-F238E27FC236}">
                <a16:creationId xmlns:a16="http://schemas.microsoft.com/office/drawing/2014/main" id="{1B8DDFA8-892C-47DE-9603-CAFCADF9A27D}"/>
              </a:ext>
            </a:extLst>
          </p:cNvPr>
          <p:cNvPicPr>
            <a:picLocks noGrp="1" noChangeAspect="1"/>
          </p:cNvPicPr>
          <p:nvPr>
            <p:ph idx="1"/>
          </p:nvPr>
        </p:nvPicPr>
        <p:blipFill>
          <a:blip r:embed="rId2"/>
          <a:stretch>
            <a:fillRect/>
          </a:stretch>
        </p:blipFill>
        <p:spPr>
          <a:xfrm>
            <a:off x="3759590" y="2249488"/>
            <a:ext cx="4669645" cy="3541712"/>
          </a:xfrm>
        </p:spPr>
      </p:pic>
    </p:spTree>
    <p:extLst>
      <p:ext uri="{BB962C8B-B14F-4D97-AF65-F5344CB8AC3E}">
        <p14:creationId xmlns:p14="http://schemas.microsoft.com/office/powerpoint/2010/main" val="291922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lstStyle/>
          <a:p>
            <a:r>
              <a:rPr lang="en-US" dirty="0"/>
              <a:t>Setting Up AWS Toolkit for Visual Studio (CONT’D)</a:t>
            </a:r>
            <a:endParaRPr lang="en-CA" dirty="0"/>
          </a:p>
        </p:txBody>
      </p:sp>
      <p:pic>
        <p:nvPicPr>
          <p:cNvPr id="7" name="Content Placeholder 6" descr="A screenshot of a cell phone&#10;&#10;Description generated with very high confidence">
            <a:extLst>
              <a:ext uri="{FF2B5EF4-FFF2-40B4-BE49-F238E27FC236}">
                <a16:creationId xmlns:a16="http://schemas.microsoft.com/office/drawing/2014/main" id="{1EDC6EA6-8BB5-421D-87AF-2FA59185EC5C}"/>
              </a:ext>
            </a:extLst>
          </p:cNvPr>
          <p:cNvPicPr>
            <a:picLocks noGrp="1" noChangeAspect="1"/>
          </p:cNvPicPr>
          <p:nvPr>
            <p:ph idx="1"/>
          </p:nvPr>
        </p:nvPicPr>
        <p:blipFill>
          <a:blip r:embed="rId2"/>
          <a:stretch>
            <a:fillRect/>
          </a:stretch>
        </p:blipFill>
        <p:spPr>
          <a:xfrm>
            <a:off x="3754050" y="2249488"/>
            <a:ext cx="4680726" cy="3541712"/>
          </a:xfrm>
        </p:spPr>
      </p:pic>
    </p:spTree>
    <p:extLst>
      <p:ext uri="{BB962C8B-B14F-4D97-AF65-F5344CB8AC3E}">
        <p14:creationId xmlns:p14="http://schemas.microsoft.com/office/powerpoint/2010/main" val="2954879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63410-2572-44E1-85B2-12F948787E93}"/>
              </a:ext>
            </a:extLst>
          </p:cNvPr>
          <p:cNvSpPr>
            <a:spLocks noGrp="1"/>
          </p:cNvSpPr>
          <p:nvPr>
            <p:ph type="title"/>
          </p:nvPr>
        </p:nvSpPr>
        <p:spPr/>
        <p:txBody>
          <a:bodyPr/>
          <a:lstStyle/>
          <a:p>
            <a:r>
              <a:rPr lang="en-US" dirty="0"/>
              <a:t>Setting Up AWS Toolkit for Visual Studio (CONT’D)</a:t>
            </a:r>
            <a:endParaRPr lang="en-CA" dirty="0"/>
          </a:p>
        </p:txBody>
      </p:sp>
      <p:pic>
        <p:nvPicPr>
          <p:cNvPr id="5" name="Content Placeholder 4">
            <a:extLst>
              <a:ext uri="{FF2B5EF4-FFF2-40B4-BE49-F238E27FC236}">
                <a16:creationId xmlns:a16="http://schemas.microsoft.com/office/drawing/2014/main" id="{F0171C14-9098-4D39-BE0E-21A159F21D35}"/>
              </a:ext>
            </a:extLst>
          </p:cNvPr>
          <p:cNvPicPr>
            <a:picLocks noGrp="1" noChangeAspect="1"/>
          </p:cNvPicPr>
          <p:nvPr>
            <p:ph idx="1"/>
          </p:nvPr>
        </p:nvPicPr>
        <p:blipFill>
          <a:blip r:embed="rId2"/>
          <a:stretch>
            <a:fillRect/>
          </a:stretch>
        </p:blipFill>
        <p:spPr>
          <a:xfrm>
            <a:off x="3767002" y="2249488"/>
            <a:ext cx="4654821" cy="3541712"/>
          </a:xfrm>
        </p:spPr>
      </p:pic>
    </p:spTree>
    <p:extLst>
      <p:ext uri="{BB962C8B-B14F-4D97-AF65-F5344CB8AC3E}">
        <p14:creationId xmlns:p14="http://schemas.microsoft.com/office/powerpoint/2010/main" val="2624269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5C323-4018-4E77-8E62-60F0CB50B799}"/>
              </a:ext>
            </a:extLst>
          </p:cNvPr>
          <p:cNvSpPr>
            <a:spLocks noGrp="1"/>
          </p:cNvSpPr>
          <p:nvPr>
            <p:ph type="title"/>
          </p:nvPr>
        </p:nvSpPr>
        <p:spPr/>
        <p:txBody>
          <a:bodyPr/>
          <a:lstStyle/>
          <a:p>
            <a:r>
              <a:rPr lang="en-US" dirty="0"/>
              <a:t>Class Activity 02 – AWS Toolkit for Visual Studio, AWS IAM, and AWS S3</a:t>
            </a:r>
          </a:p>
        </p:txBody>
      </p:sp>
      <p:sp>
        <p:nvSpPr>
          <p:cNvPr id="3" name="Text Placeholder 2">
            <a:extLst>
              <a:ext uri="{FF2B5EF4-FFF2-40B4-BE49-F238E27FC236}">
                <a16:creationId xmlns:a16="http://schemas.microsoft.com/office/drawing/2014/main" id="{48B221F8-55A8-4568-AD15-0153F5471B2E}"/>
              </a:ext>
            </a:extLst>
          </p:cNvPr>
          <p:cNvSpPr>
            <a:spLocks noGrp="1"/>
          </p:cNvSpPr>
          <p:nvPr>
            <p:ph type="body" idx="1"/>
          </p:nvPr>
        </p:nvSpPr>
        <p:spPr/>
        <p:txBody>
          <a:bodyPr/>
          <a:lstStyle/>
          <a:p>
            <a:r>
              <a:rPr lang="en-US" dirty="0"/>
              <a:t>AWS IAM</a:t>
            </a:r>
            <a:endParaRPr lang="en-CA" dirty="0"/>
          </a:p>
        </p:txBody>
      </p:sp>
    </p:spTree>
    <p:extLst>
      <p:ext uri="{BB962C8B-B14F-4D97-AF65-F5344CB8AC3E}">
        <p14:creationId xmlns:p14="http://schemas.microsoft.com/office/powerpoint/2010/main" val="36256542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577</Words>
  <Application>Microsoft Office PowerPoint</Application>
  <PresentationFormat>Widescreen</PresentationFormat>
  <Paragraphs>62</Paragraphs>
  <Slides>42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Trebuchet MS</vt:lpstr>
      <vt:lpstr>Tw Cen MT</vt:lpstr>
      <vt:lpstr>Circuit</vt:lpstr>
      <vt:lpstr>COMP 306:  API Engineering &amp; Cloud Computing</vt:lpstr>
      <vt:lpstr>Class Activity 02 – AWS Toolkit for Visual Studio, AWS IAM, and AWS S3</vt:lpstr>
      <vt:lpstr>What is AWS Toolkit for Visual Studio?</vt:lpstr>
      <vt:lpstr>Setting Up AWS Toolkit for Visual Studio</vt:lpstr>
      <vt:lpstr>Setting Up AWS Toolkit for Visual Studio (CONT’D)</vt:lpstr>
      <vt:lpstr>Setting Up AWS Toolkit for Visual Studio (CONT’D)</vt:lpstr>
      <vt:lpstr>Setting Up AWS Toolkit for Visual Studio (CONT’D)</vt:lpstr>
      <vt:lpstr>Setting Up AWS Toolkit for Visual Studio (CONT’D)</vt:lpstr>
      <vt:lpstr>Class Activity 02 – AWS Toolkit for Visual Studio, AWS IAM, and AWS S3</vt:lpstr>
      <vt:lpstr>What is IAM?</vt:lpstr>
      <vt:lpstr>Concepts of IAM</vt:lpstr>
      <vt:lpstr>Identity Access Management (IAM)</vt:lpstr>
      <vt:lpstr>Create a user to allow an APP to Upload object(s) to S3</vt:lpstr>
      <vt:lpstr>Create a user to allow an APP to Upload object(s) to S3</vt:lpstr>
      <vt:lpstr>Create a user to allow an APP to Upload object(s) to S3</vt:lpstr>
      <vt:lpstr>Create a user to allow an APP to Upload object(s) to S3</vt:lpstr>
      <vt:lpstr>Create a user to allow an APP to Upload object(s) to S3</vt:lpstr>
      <vt:lpstr>Create a user to allow an APP to Upload object(s) to S3</vt:lpstr>
      <vt:lpstr>Create a user to allow an APP to Upload object(s) to S3</vt:lpstr>
      <vt:lpstr>Create a user to allow an APP to Upload object(s) to S3</vt:lpstr>
      <vt:lpstr>Create a user to allow an APP to Upload object(s) to S3</vt:lpstr>
      <vt:lpstr>Retrieving Credentials for later use</vt:lpstr>
      <vt:lpstr>Retrieving Credentials for later use</vt:lpstr>
      <vt:lpstr>Retrieving Credentials for later use</vt:lpstr>
      <vt:lpstr>Class Activity 02 – AWS Toolkit for Visual Studio, AWS IAM, and AWS S3</vt:lpstr>
      <vt:lpstr>Accessing S3 Storage Programmatically</vt:lpstr>
      <vt:lpstr>Accessing S3 Storage Programmatically</vt:lpstr>
      <vt:lpstr>Accessing S3 Storage Programmatically</vt:lpstr>
      <vt:lpstr>Accessing S3 Storage Programmatically</vt:lpstr>
      <vt:lpstr>Accessing S3 Storage Programmatically</vt:lpstr>
      <vt:lpstr>Accessing S3 Storage Programmatically</vt:lpstr>
      <vt:lpstr>Accessing S3 Storage Programmatically</vt:lpstr>
      <vt:lpstr>Accessing S3 Storage Programmatically</vt:lpstr>
      <vt:lpstr>Accessing S3 Storage Programmatically</vt:lpstr>
      <vt:lpstr>Accessing S3 Storage Programmatically</vt:lpstr>
      <vt:lpstr>Accessing S3 Storage Programmatically</vt:lpstr>
      <vt:lpstr>Accessing S3 Storage Programmatically</vt:lpstr>
      <vt:lpstr>Accessing S3 Storage Programmatically</vt:lpstr>
      <vt:lpstr>Accessing S3 Storage Programmatically</vt:lpstr>
      <vt:lpstr>Accessing S3 Storage Programmatically</vt:lpstr>
      <vt:lpstr>Accessing S3 Storage Programmatically</vt:lpstr>
      <vt:lpstr>Accessing S3 Storage Programmatically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306:  API Engineering &amp; Cloud Computing</dc:title>
  <dc:creator>Kevin Ma</dc:creator>
  <cp:lastModifiedBy>Kevin Ma</cp:lastModifiedBy>
  <cp:revision>54</cp:revision>
  <dcterms:created xsi:type="dcterms:W3CDTF">2018-10-13T21:05:46Z</dcterms:created>
  <dcterms:modified xsi:type="dcterms:W3CDTF">2018-10-13T21:56:55Z</dcterms:modified>
</cp:coreProperties>
</file>