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1" r:id="rId2"/>
    <p:sldMasterId id="2147483652" r:id="rId3"/>
    <p:sldMasterId id="2147483653" r:id="rId4"/>
    <p:sldMasterId id="2147483654" r:id="rId5"/>
    <p:sldMasterId id="2147483655" r:id="rId6"/>
    <p:sldMasterId id="2147483656" r:id="rId7"/>
    <p:sldMasterId id="2147483782" r:id="rId8"/>
  </p:sldMasterIdLst>
  <p:notesMasterIdLst>
    <p:notesMasterId r:id="rId23"/>
  </p:notesMasterIdLst>
  <p:handoutMasterIdLst>
    <p:handoutMasterId r:id="rId24"/>
  </p:handoutMasterIdLst>
  <p:sldIdLst>
    <p:sldId id="450" r:id="rId9"/>
    <p:sldId id="674" r:id="rId10"/>
    <p:sldId id="675" r:id="rId11"/>
    <p:sldId id="676" r:id="rId12"/>
    <p:sldId id="677" r:id="rId13"/>
    <p:sldId id="678" r:id="rId14"/>
    <p:sldId id="672" r:id="rId15"/>
    <p:sldId id="673" r:id="rId16"/>
    <p:sldId id="679" r:id="rId17"/>
    <p:sldId id="682" r:id="rId18"/>
    <p:sldId id="680" r:id="rId19"/>
    <p:sldId id="681" r:id="rId20"/>
    <p:sldId id="683" r:id="rId21"/>
    <p:sldId id="671" r:id="rId2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E" initials="CE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E4C"/>
    <a:srgbClr val="CCCC00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90" autoAdjust="0"/>
    <p:restoredTop sz="94660" autoAdjust="0"/>
  </p:normalViewPr>
  <p:slideViewPr>
    <p:cSldViewPr>
      <p:cViewPr varScale="1">
        <p:scale>
          <a:sx n="89" d="100"/>
          <a:sy n="89" d="100"/>
        </p:scale>
        <p:origin x="798" y="6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05-08-01T16:59:26.960" idx="8">
    <p:pos x="10" y="10"/>
    <p:text>Global comments:
1. Is it okay that the title slides have a purple background?
2. The titles on every slide (including the first slide) are in navy blue, instead of black - okay?
3. The bullets (acual bullet icon) on every other slide are in navy blue - okay?
4. Also, please note that the 'g' in Oracle 10g  in the footer is not italicized (I don't think it can be).
Global to this PPT: Please note that the figure slides have the figure caption as slide title, not heading  - okay? (The individual slides are commented.)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pPr>
              <a:defRPr/>
            </a:pPr>
            <a:fld id="{30FC2F4D-A961-46C2-868E-5FAD0D53AD94}" type="datetimeFigureOut">
              <a:rPr lang="en-US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pPr>
              <a:defRPr/>
            </a:pPr>
            <a:r>
              <a:rPr lang="en-US"/>
              <a:t>Revised Based on the slides "Guide to Oracle 10g"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pPr>
              <a:defRPr/>
            </a:pPr>
            <a:fld id="{30F7C61C-A489-4FC8-B3E2-0798594B91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9021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/>
            </a:lvl1pPr>
          </a:lstStyle>
          <a:p>
            <a:pPr>
              <a:defRPr/>
            </a:pPr>
            <a:r>
              <a:rPr lang="en-US"/>
              <a:t>Revised Based on the slides "Guide to Oracle 10g"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/>
            </a:lvl1pPr>
          </a:lstStyle>
          <a:p>
            <a:pPr>
              <a:defRPr/>
            </a:pPr>
            <a:fld id="{9E5D15BB-FF28-44E5-AD62-3248361403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797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A1CA51-E80C-450D-AB1A-EFE254D510E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7F38F7-A199-432E-89EE-8998C7C3E9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23966B-32C6-40CF-9159-94330DE653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412065-C0B6-4AF2-AD1C-120D1854FC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FC4D3-5B8F-4CC4-90CB-18EDA1BEFA47}" type="datetime1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520D19-5D44-40B5-804B-8CFB7DF50A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9464D3-E00D-4994-A8FF-A52331D6DF6E}" type="datetime1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A2564E-4F70-458E-8224-79B01374F7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1B77E-E5DE-4B8E-AC30-69D4A4D83681}" type="datetime1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DC726F-90CD-42DE-BD04-162EB97F36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990723-3136-4C45-ABC1-77E89E91395B}" type="datetime1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C559EC-613D-4621-BD39-2945533B71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0273A4-CBCA-49F4-A481-A9A9E2BA4A0C}" type="datetime1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B5845-22D0-4079-B4BE-D44A55AFDB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55AA76-7C3B-4894-A61D-6844FD704B2F}" type="datetime1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A79AD6-AAFC-482E-8F57-E3E82774AB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05F03-B8B0-4E70-BB71-5BDEED7445C5}" type="datetime1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F44AE2-A9F7-461F-8ED1-8DC675DAD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DC22CA-30CB-4B03-B11C-D6DDBCCADE19}" type="datetime1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92000D-9584-49B2-B272-139DFC8058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F27FC5-DBC2-4384-8DA9-668C63F72A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90C688-1747-4BB4-B4F0-7E60FAEAA0E9}" type="datetime1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6819F0-BF05-49CB-9885-994DEFB95A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0B2971-2D58-4598-A74E-7B82D581D26D}" type="datetime1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520EFB-C227-4FA8-BD46-5EEBCEA3CA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301965-C29E-466A-BD02-0347974FB808}" type="datetime1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FDF39-F9C8-44E4-91B0-9910BCCFF7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E8B1D6-8F4A-4081-9502-81BF1D7ED809}" type="datetime1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57A6EA-DF6B-414B-AF5E-FCDADCA775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CCAC6-B447-4D59-8CE2-8912CF71002D}" type="datetime1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1CBEA-5469-4674-8B62-15C7C6F77C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FFFBD5-1F29-489F-B913-C1B9E85D76BD}" type="datetime1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1722AB-0B71-40F3-9760-3DBC6841DB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2E22BB-2B00-458C-A5FC-E2D9BC827FEA}" type="datetime1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B46855-DF1C-461E-A2F0-743BF429DC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9ADF40-3A1D-4DDA-AC02-C4D3D973E9A4}" type="datetime1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E13B2-75A7-4C8B-9C82-D614F458AF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B08C8A-71FD-4BD7-AE72-B8B5239F38AC}" type="datetime1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6EE76-5082-4D84-BA60-7EFB72A91F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847C64-D0FC-4F77-8A39-E53CF673CB76}" type="datetime1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BBDC8F-7554-4D81-B395-030F85949A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6F686B-9732-46B9-9175-289337AC33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FB41A1-B4EC-4CA3-B54A-564941FB639E}" type="datetime1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BA3410-2046-41BC-ADF3-4859695DD6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319353-0FA0-4A0D-A194-45315A4E98AE}" type="datetime1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92DF53-BB5F-4873-B625-CA0AA43948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55E796-F38D-43AD-AC45-BFD2953398B7}" type="datetime1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35340-6C05-4E25-8F1E-7F5256BF78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D06F16-7F9E-4E88-A3AD-A380F388830D}" type="datetime1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D49151-F078-4900-AFE9-6A018485B5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59690A-0B36-4162-BB4B-B98DF2D779BC}" type="datetime1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88650A-45BF-4079-843F-7EC8DC5070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2E52BA-AF7B-4360-B408-16DF44B1667E}" type="datetime1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51746D-60B8-4971-B471-0CDC14C47B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3A3ED6-EC01-4A07-8409-BE379147E2AE}" type="datetime1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BB5759-C8E2-4729-8D4E-A9B22C987A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CFB84A-DFF9-469F-90D9-CABD2174B419}" type="datetime1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458623-F662-41CC-BC2C-11C8583BC4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C37A71-4976-4229-8047-0D03A2E0A49C}" type="datetime1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B22472-AC26-4433-A977-2115C689CE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BC2F68-3591-4B25-A860-D8E33823C584}" type="datetime1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3ACB4E-AB33-4C0F-96B2-73F7CA9A0C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D8DE44-695A-48C8-8ECD-4618407AC9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54922B-CE21-4F74-8689-A4AC97D2988B}" type="datetime1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558327-5360-4947-9BFB-C912C4A23C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9FEE56-2D75-4BA7-A8FB-B4B5E9FEC0F5}" type="datetime1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5787FC-DA52-406C-99D0-1B5FCF23E7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4AA66E-7E0C-4CF5-92E8-E3631C8F6704}" type="datetime1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D1CE15-CC88-44C0-9633-6F41CC4B53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ADE9A-A04C-4EA5-96DD-BF83C0367111}" type="datetime1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D10E8-D9BE-449E-A837-D619CBEEDB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9745CD-C29B-452B-9256-5325278F81E9}" type="datetime1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A36236-C256-4F58-BE5B-9D72D97874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D694C1-437C-4ABD-9924-6434E97EF5CD}" type="datetime1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1C7E8F-591F-4FAB-94F5-52E76EC4CE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A49DEC-C8B5-4A50-BDC7-9B22F9F9B535}" type="datetime1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732B17-4C6E-4DCD-9359-C8EB8FEB7D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AB5BE8-5AC9-41EC-8169-3CD0B03930CC}" type="datetime1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FD607C-7AF3-4DB5-BC7F-4FE319A146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D99007-F999-4DC4-A992-DCB8909101B8}" type="datetime1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DF217E-0164-4805-BB00-A6CA3CFCF7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73A7E0-24A8-4B83-BFFF-9DEAA7BC7696}" type="datetime1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9E64CE-22BB-4190-B3CB-D82E2DEAD0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C82D89-8223-438F-9925-12A9B05FEA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A1439D-3F03-4A56-A989-AF560102A4DA}" type="datetime1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AD7E99-17CD-441D-A963-1654B8A79E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80DA28-80C7-4FAC-A77A-D6DFBBAF80E5}" type="datetime1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82E81C-6F4F-4D61-9AE7-534188E3E9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4317E6-CB85-421D-83F3-2315B6B1E541}" type="datetime1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A8FF0-0985-4644-9670-88D263BECF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00D7EB-D538-4779-B571-D95682AF4E54}" type="datetime1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AF2495-17F0-4988-8315-A14E5267F1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50FBB8-1B3A-45AD-8139-5EFF7FD32211}" type="datetime1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753772-107B-43AC-9F08-1D343E98A7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C6A6FF-5932-4957-8C93-9BA3792A7684}" type="datetime1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F2A5D9-1E4F-4E54-AECF-74F6DE7716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6702A4-FBA1-4A92-8201-779B7891D26C}" type="datetime1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B8CC7B-0BBD-42DD-9618-01520A9139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8F7D64-57FF-4148-91D3-F2A55A4454DD}" type="datetime1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263EF8-3AC6-4A2E-88FA-3ACCB98A2B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46E0A8-0A73-4D1F-9317-2D6F05D88D78}" type="datetime1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455F50-4FEE-4E61-812C-EE961AC453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BAA113-7B07-47EB-AAF3-C94CD1AEBEFE}" type="datetime1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05BC0-7B16-404F-8A6D-4A6FC6309B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795B5-0125-457E-AB7B-B103BD3771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4C6529-21F6-4160-ACA8-4FBB237D073A}" type="datetime1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EFBA5D-DEB5-4079-8AD1-6EA6419F8D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FBE29D-4941-4A1D-A842-AF267229439A}" type="datetime1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3F11B4-5AD9-4131-BB37-E5E74CF2FE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E69C0A-B44D-4866-BEC1-0C8057CA4B78}" type="datetime1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CB269A-5C85-4BFE-A9E0-D6A5EEFD30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461B20-E503-4CA4-BE8D-C272373A63F4}" type="datetime1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F92E3E-74DF-4BD2-8C13-35E6B43C97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343D46-3D85-4736-9F2A-66A2D90DE2E6}" type="datetime1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02D66A-0835-4D01-A149-F0B5AABE3F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6E8D2F-5BD4-4433-ABD9-79460CA9F726}" type="datetime1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B61BF0-FF86-4626-8773-171CB2BDC0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670935-E774-48A7-8123-364C4AD09CB3}" type="datetime1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6CCF90-A648-4E53-837D-7EE160BFF7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0653F1-99A6-4B25-B1CA-B9F6B1735B6E}" type="datetime1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43963-3497-4335-A757-AC4541047B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3C4ADB-DD21-4EEB-9E1A-3F2A92EEFFA3}" type="datetime1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C8FA7A-73C3-4D0B-B4FC-2ED48483EA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114766-0D0D-4A21-A1B4-03D9B2688698}" type="datetime1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7002D6-9B2A-4891-BDCD-12A26A4615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39C14D-AA80-4A28-9E80-167B6D37EC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948261-FF2E-4527-B473-84D71335131A}" type="datetime1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DE17B3-930D-4CB7-870B-7C3B5037C8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CABA7E-D401-44D3-B054-006A587AEA52}" type="datetime1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AED0EE-47F5-485A-BC8B-C1F600F365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965E20-E7E7-4B43-9148-818C6CEB0708}" type="datetime1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025BB0-8491-45FD-9531-930391EAA9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FB0C2A-941F-4653-90CA-7701C3DBDFB2}" type="datetime1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91A728-EF09-45BB-BE2E-AE15EBC9D9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FE02A6-1F45-4B4B-8F9A-0C1144D099F2}" type="datetime1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D89FE4-6E05-41E5-BD2F-339DE73556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06E4BC-1547-48B1-A055-69A356B23CA2}" type="datetime1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EF6AA1-8D04-486C-A3C7-747F5175EA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EDFF79-2478-45C9-B9D9-5B4527EA651B}" type="datetime1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B3EE92-E04E-4222-8DA7-2339943219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C15AA6-75F4-4ECF-9C1D-F6421BBD3EC0}" type="datetime1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7E5ED8-3EAA-42C9-B4F7-3509A147B2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8B2E-9511-449F-BD46-B2DACC09AC34}" type="datetime1">
              <a:rPr lang="en-US" sz="1100" smtClean="0">
                <a:solidFill>
                  <a:schemeClr val="tx2"/>
                </a:solidFill>
              </a:rPr>
              <a:pPr/>
              <a:t>9/10/2018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7F38F7-A199-432E-89EE-8998C7C3E99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3C5C8-A875-452D-B55A-9282C7A59DB1}" type="datetime1">
              <a:rPr lang="en-US" sz="1100" smtClean="0">
                <a:solidFill>
                  <a:schemeClr val="tx2"/>
                </a:solidFill>
              </a:rPr>
              <a:pPr/>
              <a:t>9/10/2018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F27FC5-DBC2-4384-8DA9-668C63F72A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267F75-495A-4E08-A00B-86655D149D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017A9-EC74-4FDE-8AE9-04D3635DADDA}" type="datetime1">
              <a:rPr lang="en-US" sz="1100" smtClean="0">
                <a:solidFill>
                  <a:schemeClr val="tx2"/>
                </a:solidFill>
              </a:rPr>
              <a:pPr/>
              <a:t>9/10/2018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6F686B-9732-46B9-9175-289337AC33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8D5B-3503-4FAB-BC95-5A3C75345B68}" type="datetime1">
              <a:rPr lang="en-US" sz="1100" smtClean="0">
                <a:solidFill>
                  <a:schemeClr val="tx2"/>
                </a:solidFill>
              </a:rPr>
              <a:pPr/>
              <a:t>9/10/2018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D8DE44-695A-48C8-8ECD-4618407AC92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D1071-CF74-47C9-8325-E94D02E08D3E}" type="datetime1">
              <a:rPr lang="en-US" sz="1100" smtClean="0">
                <a:solidFill>
                  <a:schemeClr val="tx2"/>
                </a:solidFill>
              </a:rPr>
              <a:pPr/>
              <a:t>9/10/2018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82D89-8223-438F-9925-12A9B05FEA5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B516A-1805-4E0D-AFE3-ECA65163C124}" type="datetime1">
              <a:rPr lang="en-US" sz="1100" smtClean="0">
                <a:solidFill>
                  <a:schemeClr val="tx2"/>
                </a:solidFill>
              </a:rPr>
              <a:pPr/>
              <a:t>9/10/2018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795B5-0125-457E-AB7B-B103BD3771F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E250-C96C-4F17-987C-3D3CE7454520}" type="datetime1">
              <a:rPr lang="en-US" sz="1100" smtClean="0">
                <a:solidFill>
                  <a:schemeClr val="tx2"/>
                </a:solidFill>
              </a:rPr>
              <a:pPr/>
              <a:t>9/10/2018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39C14D-AA80-4A28-9E80-167B6D37EC3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9DD6-3123-4FBC-875F-65A2870FD5F1}" type="datetime1">
              <a:rPr lang="en-US" sz="1100" smtClean="0">
                <a:solidFill>
                  <a:schemeClr val="tx2"/>
                </a:solidFill>
              </a:rPr>
              <a:pPr/>
              <a:t>9/10/2018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267F75-495A-4E08-A00B-86655D149D8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02548852-FF9E-4CFF-82B2-4A5E7345F186}" type="datetime1">
              <a:rPr lang="en-US" sz="1100" smtClean="0">
                <a:solidFill>
                  <a:schemeClr val="tx2"/>
                </a:solidFill>
              </a:rPr>
              <a:pPr/>
              <a:t>9/10/2018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pPr>
              <a:defRPr/>
            </a:pPr>
            <a:fld id="{FBA41324-ED64-4BD0-928C-BAB329FEB1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F582-5A5C-4A90-8066-35D2CD0F81F0}" type="datetime1">
              <a:rPr lang="en-US" sz="1100" smtClean="0">
                <a:solidFill>
                  <a:schemeClr val="tx2"/>
                </a:solidFill>
              </a:rPr>
              <a:pPr/>
              <a:t>9/10/2018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23966B-32C6-40CF-9159-94330DE653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B1B1-6784-47B3-AE4A-A0F7BA1641EE}" type="datetime1">
              <a:rPr lang="en-US" sz="1100" smtClean="0">
                <a:solidFill>
                  <a:schemeClr val="tx2"/>
                </a:solidFill>
              </a:rPr>
              <a:pPr/>
              <a:t>9/10/2018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12065-C0B6-4AF2-AD1C-120D1854FC5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A41324-ED64-4BD0-928C-BAB329FEB1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5021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487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35021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24A81BD-7C28-4CD4-A0A2-CE3E28EEDF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6F766F"/>
            </a:gs>
            <a:gs pos="50000">
              <a:srgbClr val="EFFFEF"/>
            </a:gs>
            <a:gs pos="100000">
              <a:srgbClr val="6F766F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512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EA553121-05D0-4070-8682-1849518C2D8A}" type="datetime1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3512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248400"/>
            <a:ext cx="373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3512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FCAEEC7-31E5-4A4E-A0A4-26D1A6AC6E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6F766F"/>
            </a:gs>
            <a:gs pos="50000">
              <a:srgbClr val="EFFFEF"/>
            </a:gs>
            <a:gs pos="100000">
              <a:srgbClr val="6F766F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522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pPr>
              <a:defRPr/>
            </a:pPr>
            <a:fld id="{24BAB3E0-7559-4BC4-9418-7E7EA8A8FBD5}" type="datetime1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3522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3522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pPr>
              <a:defRPr/>
            </a:pPr>
            <a:fld id="{1AA7275B-799A-4C1E-A143-FE28EEA1AB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6F766F"/>
            </a:gs>
            <a:gs pos="50000">
              <a:srgbClr val="EFFFEF"/>
            </a:gs>
            <a:gs pos="100000">
              <a:srgbClr val="6F766F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532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pPr>
              <a:defRPr/>
            </a:pPr>
            <a:fld id="{7EC36430-9C12-4280-A9FE-BF37BB53D1D7}" type="datetime1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3532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3532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pPr>
              <a:defRPr/>
            </a:pPr>
            <a:fld id="{73548245-ED5B-4983-9BBD-DF5285F261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6F766F"/>
            </a:gs>
            <a:gs pos="50000">
              <a:srgbClr val="EFFFEF"/>
            </a:gs>
            <a:gs pos="100000">
              <a:srgbClr val="6F766F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584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5CDC0DF2-BE8C-4B55-A16B-3D3EBF28AAEE}" type="datetime1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3584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248400"/>
            <a:ext cx="373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3584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6E4A3F3E-C8AF-469C-8BF9-0DB2ED1858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6F766F"/>
            </a:gs>
            <a:gs pos="50000">
              <a:srgbClr val="EFFFEF"/>
            </a:gs>
            <a:gs pos="100000">
              <a:srgbClr val="6F766F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594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pPr>
              <a:defRPr/>
            </a:pPr>
            <a:fld id="{37E7D9B7-CD77-42A0-AF63-B87192D9F83F}" type="datetime1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3594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3594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pPr>
              <a:defRPr/>
            </a:pPr>
            <a:fld id="{93F66043-F32C-4CB8-A71E-6630EC0ECC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6F766F"/>
            </a:gs>
            <a:gs pos="50000">
              <a:srgbClr val="EFFFEF"/>
            </a:gs>
            <a:gs pos="100000">
              <a:srgbClr val="6F766F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604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pPr>
              <a:defRPr/>
            </a:pPr>
            <a:fld id="{8BBC9954-CA91-4D6B-9D55-A31613D270BA}" type="datetime1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3604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3604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pPr>
              <a:defRPr/>
            </a:pPr>
            <a:fld id="{B4758245-39C4-425B-9F54-0FCEBEEFB0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164364B-1BF1-4253-A96B-22FE0FBD69E1}" type="datetime1">
              <a:rPr lang="en-US" smtClean="0"/>
              <a:pPr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fld id="{B24A81BD-7C28-4CD4-A0A2-CE3E28EEDF2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457200"/>
            <a:ext cx="7848600" cy="1371600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API Engineering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363" name="TextBox 4"/>
          <p:cNvSpPr txBox="1">
            <a:spLocks noChangeArrowheads="1"/>
          </p:cNvSpPr>
          <p:nvPr/>
        </p:nvSpPr>
        <p:spPr bwMode="auto">
          <a:xfrm>
            <a:off x="3268645" y="1685925"/>
            <a:ext cx="1953805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dirty="0"/>
              <a:t>Yin Hua Li</a:t>
            </a:r>
          </a:p>
          <a:p>
            <a:pPr algn="ctr"/>
            <a:r>
              <a:rPr lang="en-US" sz="1600" dirty="0"/>
              <a:t>Centennial College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Week#2 ,2018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68645" y="3889674"/>
            <a:ext cx="2562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AWS  DynamoDB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7F38F7-A199-432E-89EE-8998C7C3E99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C1F27-DB0F-42FB-A64B-A206FDA60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4000" dirty="0"/>
              <a:t>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5A1E8-6ABA-4B2F-BF19-A9EB4C5DA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String</a:t>
            </a:r>
          </a:p>
          <a:p>
            <a:r>
              <a:rPr lang="en-CA" dirty="0"/>
              <a:t>Number</a:t>
            </a:r>
          </a:p>
          <a:p>
            <a:r>
              <a:rPr lang="en-CA" dirty="0"/>
              <a:t>Binary</a:t>
            </a:r>
          </a:p>
          <a:p>
            <a:r>
              <a:rPr lang="en-CA" dirty="0"/>
              <a:t>Bool</a:t>
            </a:r>
          </a:p>
          <a:p>
            <a:r>
              <a:rPr lang="en-CA" dirty="0"/>
              <a:t>Null</a:t>
            </a:r>
          </a:p>
          <a:p>
            <a:r>
              <a:rPr lang="en-CA" dirty="0"/>
              <a:t>Set of string, number or binary</a:t>
            </a:r>
          </a:p>
          <a:p>
            <a:r>
              <a:rPr lang="en-CA" dirty="0"/>
              <a:t>Map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F66AB-8DAC-4D85-ABDD-D3CD361E4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F27FC5-DBC2-4384-8DA9-668C63F72A7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968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023C6-7C54-4AB5-840D-26D2B8339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4000" dirty="0"/>
              <a:t>Create a DynamoDB Table(1/2)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E81A8F-BABC-4430-B4A0-C85880870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F27FC5-DBC2-4384-8DA9-668C63F72A7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0D9B5D0-2FA7-4D42-90BF-4E2327A072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88" y="1600200"/>
            <a:ext cx="8562603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505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BD55F-AE57-457A-8487-E4378D460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4000" dirty="0"/>
              <a:t>Create a DynamoDB Table(2/2)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40B973-E6C6-4406-BE27-8D2259ED0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F27FC5-DBC2-4384-8DA9-668C63F72A7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657B57-06BC-473F-9A9D-F7231FACF1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54" y="1927301"/>
            <a:ext cx="8670291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23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DA638-EFF3-45DA-A884-699DCC9C0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4000" dirty="0"/>
              <a:t>Query table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5745538-B522-4F9C-8FE7-6E81C3CD0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4" y="1814279"/>
            <a:ext cx="8794732" cy="463761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E4A10F-7754-48E3-9769-D9E34B321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F27FC5-DBC2-4384-8DA9-668C63F72A7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4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75191"/>
            <a:ext cx="8839200" cy="4625609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F27FC5-DBC2-4384-8DA9-668C63F72A7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35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9BD1B-C7AC-40DF-B005-7DFBA5D2C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What is </a:t>
            </a:r>
            <a:r>
              <a:rPr lang="en-CA" sz="4000" dirty="0"/>
              <a:t>NoSQL</a:t>
            </a:r>
            <a:r>
              <a:rPr lang="en-CA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24FAB-3B5D-4E1D-A498-1C10B66E0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752601"/>
            <a:ext cx="8610600" cy="4648199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A NoSQL database provides a way to store and retrieve data that is in a non-tabular format</a:t>
            </a:r>
          </a:p>
          <a:p>
            <a:r>
              <a:rPr lang="en-CA" dirty="0"/>
              <a:t>NoSQL databases are used for managing large sets of data that are frequently updated in a distributed system</a:t>
            </a:r>
          </a:p>
          <a:p>
            <a:r>
              <a:rPr lang="en-CA" dirty="0"/>
              <a:t>It eliminates the need for a rigid schema</a:t>
            </a:r>
          </a:p>
          <a:p>
            <a:r>
              <a:rPr lang="en-CA" dirty="0"/>
              <a:t>Four types of NoSQL databases</a:t>
            </a:r>
          </a:p>
          <a:p>
            <a:pPr lvl="1"/>
            <a:r>
              <a:rPr lang="en-CA" dirty="0"/>
              <a:t>Key-value pair databases</a:t>
            </a:r>
          </a:p>
          <a:p>
            <a:pPr lvl="1"/>
            <a:r>
              <a:rPr lang="en-CA" dirty="0"/>
              <a:t>Document databases</a:t>
            </a:r>
          </a:p>
          <a:p>
            <a:pPr lvl="1"/>
            <a:r>
              <a:rPr lang="en-CA" dirty="0"/>
              <a:t>Graph databases</a:t>
            </a:r>
          </a:p>
          <a:p>
            <a:pPr lvl="1"/>
            <a:r>
              <a:rPr lang="en-CA" dirty="0"/>
              <a:t>Wide column stores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7765CD-040B-4A94-B813-3B34CC1FD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F27FC5-DBC2-4384-8DA9-668C63F72A7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390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E5942-B751-489B-9457-7D70F1B37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4000" dirty="0"/>
              <a:t>Key-Value Pair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D56A1-B563-485D-B2DB-A05D7A716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Uses a very simple data model that stores data in a pair of unique keys and associated value</a:t>
            </a:r>
          </a:p>
          <a:p>
            <a:r>
              <a:rPr lang="en-CA" dirty="0"/>
              <a:t>Commonly used for storing time series data, click stream data, and application logs</a:t>
            </a:r>
          </a:p>
          <a:p>
            <a:r>
              <a:rPr lang="en-CA" dirty="0"/>
              <a:t>Examples of key-value pair databases are: DynamoDB, Redis, </a:t>
            </a:r>
            <a:r>
              <a:rPr lang="en-CA" dirty="0" err="1"/>
              <a:t>etc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966A08-8795-48AD-98D1-859DD270F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F27FC5-DBC2-4384-8DA9-668C63F72A7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353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EEA59-67DA-4E12-A431-FE34AB093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4000" dirty="0"/>
              <a:t>Document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6AAB1-38E2-4C56-AE1E-CE17CE188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Stores data elements in a structure that represents a document-like format such as JSON, XML, or YMAL</a:t>
            </a:r>
          </a:p>
          <a:p>
            <a:r>
              <a:rPr lang="en-CA" dirty="0"/>
              <a:t>Commonly used for content management and monitoring application</a:t>
            </a:r>
          </a:p>
          <a:p>
            <a:r>
              <a:rPr lang="en-CA" dirty="0"/>
              <a:t>Examples of document databases: MongoDB, CouchDB, </a:t>
            </a:r>
            <a:r>
              <a:rPr lang="en-CA" dirty="0" err="1"/>
              <a:t>etc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8352E-30A7-4897-8ADE-542105735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F27FC5-DBC2-4384-8DA9-668C63F72A7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665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7D819-BA99-4E98-9215-3648EA4E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4000" dirty="0"/>
              <a:t>Graph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75D04-40CF-4606-ABD9-564FEE06A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Use graph structures and stores related data in nodes</a:t>
            </a:r>
          </a:p>
          <a:p>
            <a:r>
              <a:rPr lang="en-CA" dirty="0"/>
              <a:t>Emphasizes on the connection between the data elements to accelerate query performance</a:t>
            </a:r>
          </a:p>
          <a:p>
            <a:r>
              <a:rPr lang="en-CA" dirty="0"/>
              <a:t>Mainly used for storing geographical data and recommendation engines</a:t>
            </a:r>
          </a:p>
          <a:p>
            <a:r>
              <a:rPr lang="en-CA" dirty="0"/>
              <a:t>Examples of graph databases: IBM graph, Neo4J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711BD-7ED8-47AA-9380-1A627169B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F27FC5-DBC2-4384-8DA9-668C63F72A7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384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5A043-AB99-4958-A374-ADB7FC135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4000" dirty="0"/>
              <a:t>Wide Column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CE03B-1437-4726-87F1-C5D87AAF1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Stores data using column-oriented model</a:t>
            </a:r>
          </a:p>
          <a:p>
            <a:r>
              <a:rPr lang="en-CA" dirty="0"/>
              <a:t>Stores data in a table-like structure and it can store large numbers of columns</a:t>
            </a:r>
          </a:p>
          <a:p>
            <a:r>
              <a:rPr lang="en-CA" dirty="0"/>
              <a:t>Generally used for storing data related to internet searches and other similar large-scale web apps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2455AE-0B5C-40B1-AA31-E9000C912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F27FC5-DBC2-4384-8DA9-668C63F72A7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780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8AAB3-448F-4FDF-8B42-24824D20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4000" dirty="0"/>
              <a:t>Amazon DynamoDB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0A57A-D90F-476F-9F59-08C30EF2E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Amazon DynamoDB is a fast and flexible NoSQL database service for all applications that need consistent, single-digit millisecond latency at any scale. Its flexible data model and reliable performance make it a great fit for mobile, web, gaming, ad-tech, IoT, and many other applications.</a:t>
            </a:r>
          </a:p>
          <a:p>
            <a:r>
              <a:rPr lang="en-US" dirty="0"/>
              <a:t>It is not designed to support transaction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079E5-BE54-4F37-8061-770C2A23D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F27FC5-DBC2-4384-8DA9-668C63F72A7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48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829E8-2E9D-4DFA-9F04-2BD9D15B1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4000" dirty="0"/>
              <a:t>DynamoDB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C2116-8EBB-418F-B626-FA8C88F18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524000"/>
            <a:ext cx="8229600" cy="4625609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Tables</a:t>
            </a:r>
          </a:p>
          <a:p>
            <a:pPr lvl="1"/>
            <a:r>
              <a:rPr lang="en-CA" dirty="0"/>
              <a:t>DynamoDB stores data in an entity called a table</a:t>
            </a:r>
          </a:p>
          <a:p>
            <a:pPr lvl="1"/>
            <a:r>
              <a:rPr lang="en-CA" dirty="0"/>
              <a:t> A table consists of a set of data</a:t>
            </a:r>
          </a:p>
          <a:p>
            <a:r>
              <a:rPr lang="en-CA" dirty="0"/>
              <a:t>Item</a:t>
            </a:r>
          </a:p>
          <a:p>
            <a:pPr lvl="1"/>
            <a:r>
              <a:rPr lang="en-CA" dirty="0"/>
              <a:t>Like a record or row in an RDBMS table</a:t>
            </a:r>
          </a:p>
          <a:p>
            <a:pPr lvl="1"/>
            <a:r>
              <a:rPr lang="en-CA" dirty="0"/>
              <a:t>A table consists of multiple items</a:t>
            </a:r>
          </a:p>
          <a:p>
            <a:r>
              <a:rPr lang="en-CA" dirty="0"/>
              <a:t>Attributes</a:t>
            </a:r>
          </a:p>
          <a:p>
            <a:pPr lvl="1"/>
            <a:r>
              <a:rPr lang="en-CA" dirty="0"/>
              <a:t>Similar to a field or column in RDBMS</a:t>
            </a:r>
          </a:p>
          <a:p>
            <a:pPr lvl="1"/>
            <a:r>
              <a:rPr lang="en-CA" dirty="0"/>
              <a:t>An attribute is the basic data element of an item</a:t>
            </a:r>
          </a:p>
          <a:p>
            <a:pPr lvl="1"/>
            <a:r>
              <a:rPr lang="en-CA" dirty="0"/>
              <a:t>An item in a table consists of multiple attributes</a:t>
            </a:r>
          </a:p>
          <a:p>
            <a:pPr lvl="1"/>
            <a:r>
              <a:rPr lang="en-CA" dirty="0"/>
              <a:t>An attribute can have </a:t>
            </a:r>
            <a:r>
              <a:rPr lang="en-CA" dirty="0" err="1"/>
              <a:t>subattributes</a:t>
            </a:r>
            <a:endParaRPr lang="en-CA" dirty="0"/>
          </a:p>
          <a:p>
            <a:pPr lvl="1"/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A069C7-08E2-4DE8-95A1-14AE25D9A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F27FC5-DBC2-4384-8DA9-668C63F72A7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2B845C-BC21-4D20-BC3C-AEB7D2670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391920"/>
            <a:ext cx="440055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17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E0714-3015-4C63-A576-9DD84D8A7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4000" dirty="0"/>
              <a:t>Primary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14B37-7A71-4771-A410-FB4AF79F6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600200"/>
            <a:ext cx="8709660" cy="4800601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A primary key is a mechanism to uniquely identify each item in a table. Two items in the same table are not allowed to have same key value</a:t>
            </a:r>
          </a:p>
          <a:p>
            <a:r>
              <a:rPr lang="en-CA" dirty="0"/>
              <a:t>Two types of primary keys</a:t>
            </a:r>
          </a:p>
          <a:p>
            <a:pPr lvl="1"/>
            <a:r>
              <a:rPr lang="en-CA" dirty="0"/>
              <a:t>Partition key</a:t>
            </a:r>
          </a:p>
          <a:p>
            <a:pPr lvl="2"/>
            <a:r>
              <a:rPr lang="en-CA" dirty="0"/>
              <a:t>Primary key composed of a single attribute </a:t>
            </a:r>
          </a:p>
          <a:p>
            <a:pPr lvl="2"/>
            <a:r>
              <a:rPr lang="en-CA" dirty="0"/>
              <a:t>DynamoDB partitions the data in sections based on partition key value</a:t>
            </a:r>
          </a:p>
          <a:p>
            <a:pPr lvl="2"/>
            <a:r>
              <a:rPr lang="en-CA" dirty="0"/>
              <a:t>Partition key value is used as an input to internal hash functions to determine in which partition the data is stored</a:t>
            </a:r>
          </a:p>
          <a:p>
            <a:pPr lvl="1"/>
            <a:r>
              <a:rPr lang="en-CA" dirty="0"/>
              <a:t>Partition key and sort key</a:t>
            </a:r>
          </a:p>
          <a:p>
            <a:pPr lvl="2"/>
            <a:r>
              <a:rPr lang="en-CA" dirty="0"/>
              <a:t>Composed of two attributes and called composite primary key</a:t>
            </a:r>
          </a:p>
          <a:p>
            <a:pPr lvl="2"/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EAD9D-4318-43EC-A174-BEDBEDA69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F27FC5-DBC2-4384-8DA9-668C63F72A7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722675"/>
      </p:ext>
    </p:extLst>
  </p:cSld>
  <p:clrMapOvr>
    <a:masterClrMapping/>
  </p:clrMapOvr>
</p:sld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Ch01 MCSE 70-290">
  <a:themeElements>
    <a:clrScheme name="1_Ch01 MCSE 70-290 13">
      <a:dk1>
        <a:srgbClr val="000000"/>
      </a:dk1>
      <a:lt1>
        <a:srgbClr val="FFFFFF"/>
      </a:lt1>
      <a:dk2>
        <a:srgbClr val="003366"/>
      </a:dk2>
      <a:lt2>
        <a:srgbClr val="808080"/>
      </a:lt2>
      <a:accent1>
        <a:srgbClr val="0000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AA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Ch01 MCSE 70-290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h01 MCSE 70-29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MCSE 70-290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01 MCSE 70-290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MCSE 70-290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MCSE 70-290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MCSE 70-29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MCSE 70-29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MCSE 70-290 8">
        <a:dk1>
          <a:srgbClr val="000000"/>
        </a:dk1>
        <a:lt1>
          <a:srgbClr val="FFFFFF"/>
        </a:lt1>
        <a:dk2>
          <a:srgbClr val="0033CC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MCSE 70-290 9">
        <a:dk1>
          <a:srgbClr val="000000"/>
        </a:dk1>
        <a:lt1>
          <a:srgbClr val="FFFFFF"/>
        </a:lt1>
        <a:dk2>
          <a:srgbClr val="000099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MCSE 70-290 10">
        <a:dk1>
          <a:srgbClr val="000000"/>
        </a:dk1>
        <a:lt1>
          <a:srgbClr val="FFFFFF"/>
        </a:lt1>
        <a:dk2>
          <a:srgbClr val="000099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MCSE 70-290 11">
        <a:dk1>
          <a:srgbClr val="000099"/>
        </a:dk1>
        <a:lt1>
          <a:srgbClr val="FFFFFF"/>
        </a:lt1>
        <a:dk2>
          <a:srgbClr val="000099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82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MCSE 70-290 12">
        <a:dk1>
          <a:srgbClr val="000000"/>
        </a:dk1>
        <a:lt1>
          <a:srgbClr val="FFFFFF"/>
        </a:lt1>
        <a:dk2>
          <a:srgbClr val="003399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MCSE 70-290 13">
        <a:dk1>
          <a:srgbClr val="000000"/>
        </a:dk1>
        <a:lt1>
          <a:srgbClr val="FFFFFF"/>
        </a:lt1>
        <a:dk2>
          <a:srgbClr val="003366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h01 MCSE 70-290">
  <a:themeElements>
    <a:clrScheme name="Ch01 MCSE 70-290 13">
      <a:dk1>
        <a:srgbClr val="000000"/>
      </a:dk1>
      <a:lt1>
        <a:srgbClr val="FFFFFF"/>
      </a:lt1>
      <a:dk2>
        <a:srgbClr val="003366"/>
      </a:dk2>
      <a:lt2>
        <a:srgbClr val="808080"/>
      </a:lt2>
      <a:accent1>
        <a:srgbClr val="0000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AA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h01 MCSE 70-290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h01 MCSE 70-29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MCSE 70-290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MCSE 70-290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MCSE 70-290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MCSE 70-290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MCSE 70-29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MCSE 70-29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MCSE 70-290 8">
        <a:dk1>
          <a:srgbClr val="000000"/>
        </a:dk1>
        <a:lt1>
          <a:srgbClr val="FFFFFF"/>
        </a:lt1>
        <a:dk2>
          <a:srgbClr val="0033CC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MCSE 70-290 9">
        <a:dk1>
          <a:srgbClr val="000000"/>
        </a:dk1>
        <a:lt1>
          <a:srgbClr val="FFFFFF"/>
        </a:lt1>
        <a:dk2>
          <a:srgbClr val="000099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MCSE 70-290 10">
        <a:dk1>
          <a:srgbClr val="000000"/>
        </a:dk1>
        <a:lt1>
          <a:srgbClr val="FFFFFF"/>
        </a:lt1>
        <a:dk2>
          <a:srgbClr val="000099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MCSE 70-290 11">
        <a:dk1>
          <a:srgbClr val="000099"/>
        </a:dk1>
        <a:lt1>
          <a:srgbClr val="FFFFFF"/>
        </a:lt1>
        <a:dk2>
          <a:srgbClr val="000099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82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MCSE 70-290 12">
        <a:dk1>
          <a:srgbClr val="000000"/>
        </a:dk1>
        <a:lt1>
          <a:srgbClr val="FFFFFF"/>
        </a:lt1>
        <a:dk2>
          <a:srgbClr val="003399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MCSE 70-290 13">
        <a:dk1>
          <a:srgbClr val="000000"/>
        </a:dk1>
        <a:lt1>
          <a:srgbClr val="FFFFFF"/>
        </a:lt1>
        <a:dk2>
          <a:srgbClr val="003366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3366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3">
        <a:dk1>
          <a:srgbClr val="000000"/>
        </a:dk1>
        <a:lt1>
          <a:srgbClr val="FFFFFF"/>
        </a:lt1>
        <a:dk2>
          <a:srgbClr val="003366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Ch01 MCSE 70-290">
  <a:themeElements>
    <a:clrScheme name="2_Ch01 MCSE 70-290 13">
      <a:dk1>
        <a:srgbClr val="000000"/>
      </a:dk1>
      <a:lt1>
        <a:srgbClr val="FFFFFF"/>
      </a:lt1>
      <a:dk2>
        <a:srgbClr val="003366"/>
      </a:dk2>
      <a:lt2>
        <a:srgbClr val="808080"/>
      </a:lt2>
      <a:accent1>
        <a:srgbClr val="0000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AA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Ch01 MCSE 70-290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Ch01 MCSE 70-29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h01 MCSE 70-290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h01 MCSE 70-290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h01 MCSE 70-290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h01 MCSE 70-290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h01 MCSE 70-29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h01 MCSE 70-29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h01 MCSE 70-290 8">
        <a:dk1>
          <a:srgbClr val="000000"/>
        </a:dk1>
        <a:lt1>
          <a:srgbClr val="FFFFFF"/>
        </a:lt1>
        <a:dk2>
          <a:srgbClr val="0033CC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h01 MCSE 70-290 9">
        <a:dk1>
          <a:srgbClr val="000000"/>
        </a:dk1>
        <a:lt1>
          <a:srgbClr val="FFFFFF"/>
        </a:lt1>
        <a:dk2>
          <a:srgbClr val="000099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h01 MCSE 70-290 10">
        <a:dk1>
          <a:srgbClr val="000000"/>
        </a:dk1>
        <a:lt1>
          <a:srgbClr val="FFFFFF"/>
        </a:lt1>
        <a:dk2>
          <a:srgbClr val="000099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h01 MCSE 70-290 11">
        <a:dk1>
          <a:srgbClr val="000099"/>
        </a:dk1>
        <a:lt1>
          <a:srgbClr val="FFFFFF"/>
        </a:lt1>
        <a:dk2>
          <a:srgbClr val="000099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82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h01 MCSE 70-290 12">
        <a:dk1>
          <a:srgbClr val="000000"/>
        </a:dk1>
        <a:lt1>
          <a:srgbClr val="FFFFFF"/>
        </a:lt1>
        <a:dk2>
          <a:srgbClr val="003399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h01 MCSE 70-290 13">
        <a:dk1>
          <a:srgbClr val="000000"/>
        </a:dk1>
        <a:lt1>
          <a:srgbClr val="FFFFFF"/>
        </a:lt1>
        <a:dk2>
          <a:srgbClr val="003366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2_Custom Design">
  <a:themeElements>
    <a:clrScheme name="2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3">
        <a:dk1>
          <a:srgbClr val="000000"/>
        </a:dk1>
        <a:lt1>
          <a:srgbClr val="FFFFFF"/>
        </a:lt1>
        <a:dk2>
          <a:srgbClr val="003366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3_Custom Design">
  <a:themeElements>
    <a:clrScheme name="3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3">
        <a:dk1>
          <a:srgbClr val="000000"/>
        </a:dk1>
        <a:lt1>
          <a:srgbClr val="FFFFFF"/>
        </a:lt1>
        <a:dk2>
          <a:srgbClr val="003366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</Template>
  <TotalTime>25259</TotalTime>
  <Words>509</Words>
  <Application>Microsoft Office PowerPoint</Application>
  <PresentationFormat>On-screen Show (4:3)</PresentationFormat>
  <Paragraphs>83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14</vt:i4>
      </vt:variant>
    </vt:vector>
  </HeadingPairs>
  <TitlesOfParts>
    <vt:vector size="28" baseType="lpstr">
      <vt:lpstr>Arial</vt:lpstr>
      <vt:lpstr>Corbel</vt:lpstr>
      <vt:lpstr>Times New Roman</vt:lpstr>
      <vt:lpstr>Wingdings</vt:lpstr>
      <vt:lpstr>Wingdings 2</vt:lpstr>
      <vt:lpstr>Wingdings 3</vt:lpstr>
      <vt:lpstr>1_Ch01 MCSE 70-290</vt:lpstr>
      <vt:lpstr>Ch01 MCSE 70-290</vt:lpstr>
      <vt:lpstr>Custom Design</vt:lpstr>
      <vt:lpstr>1_Custom Design</vt:lpstr>
      <vt:lpstr>2_Ch01 MCSE 70-290</vt:lpstr>
      <vt:lpstr>2_Custom Design</vt:lpstr>
      <vt:lpstr>3_Custom Design</vt:lpstr>
      <vt:lpstr>Module</vt:lpstr>
      <vt:lpstr>PowerPoint Presentation</vt:lpstr>
      <vt:lpstr>What is NoSQL </vt:lpstr>
      <vt:lpstr>Key-Value Pair Databases</vt:lpstr>
      <vt:lpstr>Document Databases</vt:lpstr>
      <vt:lpstr>Graph Databases</vt:lpstr>
      <vt:lpstr>Wide Column Databases</vt:lpstr>
      <vt:lpstr>Amazon DynamoDB </vt:lpstr>
      <vt:lpstr>DynamoDB Components</vt:lpstr>
      <vt:lpstr>Primary Key</vt:lpstr>
      <vt:lpstr>Data Type</vt:lpstr>
      <vt:lpstr>Create a DynamoDB Table(1/2)</vt:lpstr>
      <vt:lpstr>Create a DynamoDB Table(2/2)</vt:lpstr>
      <vt:lpstr>Query table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Yinhua</dc:creator>
  <cp:lastModifiedBy>Yin Hua Li</cp:lastModifiedBy>
  <cp:revision>532</cp:revision>
  <dcterms:created xsi:type="dcterms:W3CDTF">2009-04-22T19:24:48Z</dcterms:created>
  <dcterms:modified xsi:type="dcterms:W3CDTF">2018-09-10T21:25:15Z</dcterms:modified>
</cp:coreProperties>
</file>