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0"/>
  </p:notesMasterIdLst>
  <p:sldIdLst>
    <p:sldId id="354" r:id="rId2"/>
    <p:sldId id="259"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6" r:id="rId19"/>
    <p:sldId id="332" r:id="rId20"/>
    <p:sldId id="333" r:id="rId21"/>
    <p:sldId id="334" r:id="rId22"/>
    <p:sldId id="335" r:id="rId23"/>
    <p:sldId id="337" r:id="rId24"/>
    <p:sldId id="353" r:id="rId25"/>
    <p:sldId id="338" r:id="rId26"/>
    <p:sldId id="339" r:id="rId27"/>
    <p:sldId id="340" r:id="rId28"/>
    <p:sldId id="343" r:id="rId29"/>
    <p:sldId id="341" r:id="rId30"/>
    <p:sldId id="342" r:id="rId31"/>
    <p:sldId id="344" r:id="rId32"/>
    <p:sldId id="345" r:id="rId33"/>
    <p:sldId id="346" r:id="rId34"/>
    <p:sldId id="347" r:id="rId35"/>
    <p:sldId id="348" r:id="rId36"/>
    <p:sldId id="349" r:id="rId37"/>
    <p:sldId id="350" r:id="rId38"/>
    <p:sldId id="352" r:id="rId39"/>
    <p:sldId id="267" r:id="rId40"/>
    <p:sldId id="298" r:id="rId41"/>
    <p:sldId id="299" r:id="rId42"/>
    <p:sldId id="300" r:id="rId43"/>
    <p:sldId id="301" r:id="rId44"/>
    <p:sldId id="309" r:id="rId45"/>
    <p:sldId id="311" r:id="rId46"/>
    <p:sldId id="312" r:id="rId47"/>
    <p:sldId id="297" r:id="rId48"/>
    <p:sldId id="29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567" autoAdjust="0"/>
  </p:normalViewPr>
  <p:slideViewPr>
    <p:cSldViewPr>
      <p:cViewPr varScale="1">
        <p:scale>
          <a:sx n="65" d="100"/>
          <a:sy n="65" d="100"/>
        </p:scale>
        <p:origin x="15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7353C-2671-4BBB-AC1F-14988F73AE8E}" type="datetimeFigureOut">
              <a:rPr lang="en-CA" smtClean="0"/>
              <a:t>2018-09-09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3B56-4DF1-44DF-8B15-FD0EB1A1F614}" type="slidenum">
              <a:rPr lang="en-CA" smtClean="0"/>
              <a:t>‹#›</a:t>
            </a:fld>
            <a:endParaRPr lang="en-CA"/>
          </a:p>
        </p:txBody>
      </p:sp>
    </p:spTree>
    <p:extLst>
      <p:ext uri="{BB962C8B-B14F-4D97-AF65-F5344CB8AC3E}">
        <p14:creationId xmlns:p14="http://schemas.microsoft.com/office/powerpoint/2010/main" val="282463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a:t>
            </a:fld>
            <a:endParaRPr lang="en-CA" dirty="0"/>
          </a:p>
        </p:txBody>
      </p:sp>
    </p:spTree>
    <p:extLst>
      <p:ext uri="{BB962C8B-B14F-4D97-AF65-F5344CB8AC3E}">
        <p14:creationId xmlns:p14="http://schemas.microsoft.com/office/powerpoint/2010/main" val="2045198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10</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11</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12</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13</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14</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15</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16</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17</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18</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19</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20</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21</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22</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23</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24</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25</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26</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27</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28</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29</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30</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31</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32</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33</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34</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35</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36</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37</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38</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39</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40</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41</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42</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43</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44</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45</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46</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47</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48</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5</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6</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7</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8</a:t>
            </a:fld>
            <a:endParaRPr lang="en-CA"/>
          </a:p>
        </p:txBody>
      </p:sp>
    </p:spTree>
    <p:extLst>
      <p:ext uri="{BB962C8B-B14F-4D97-AF65-F5344CB8AC3E}">
        <p14:creationId xmlns:p14="http://schemas.microsoft.com/office/powerpoint/2010/main" val="316953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9</a:t>
            </a:fld>
            <a:endParaRPr lang="en-CA"/>
          </a:p>
        </p:txBody>
      </p:sp>
    </p:spTree>
    <p:extLst>
      <p:ext uri="{BB962C8B-B14F-4D97-AF65-F5344CB8AC3E}">
        <p14:creationId xmlns:p14="http://schemas.microsoft.com/office/powerpoint/2010/main" val="316953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07662873-44EE-4748-ADB0-0E8B8F7F1F96}"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416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3756023-925C-4F2B-B6B3-9EB3E5E0D7A4}"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255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E0411BD-1278-456A-889F-57EF6CDD3B56}"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15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AA5CEDD-260B-4470-B2E2-F5757872A802}"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082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A5764D-D429-4A9D-A9CE-4503B4B062C2}"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179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DA9EC38-DF51-4692-B41E-04BF8B29FFDF}" type="datetime1">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11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4D220BA-6F8B-4170-AF9A-B0054695113B}" type="datetime1">
              <a:rPr lang="en-US" smtClean="0"/>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182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FC9B1-C4F2-482F-B490-D8102A4BA46F}" type="datetime1">
              <a:rPr lang="en-US" smtClean="0"/>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138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BEA3A-88FF-4003-915F-34166F7D514F}" type="datetime1">
              <a:rPr lang="en-US" smtClean="0"/>
              <a:t>9/9/2018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3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9225C-1891-479F-96F5-008AF0986058}" type="datetime1">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989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D03492-B204-4631-A5EC-09826AAEC9BD}" type="datetime1">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770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58046-1F56-46DB-A2AE-6A3D272F41AC}" type="datetime1">
              <a:rPr lang="en-US" smtClean="0"/>
              <a:t>9/9/2018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48179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4800" y="2129286"/>
            <a:ext cx="849630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800" dirty="0">
                <a:latin typeface="Times New Roman" pitchFamily="18" charset="0"/>
                <a:cs typeface="Times New Roman" pitchFamily="18" charset="0"/>
              </a:rPr>
              <a:t>Performance Provisioning in MapReduce</a:t>
            </a:r>
            <a:endParaRPr lang="en-US" sz="4800" dirty="0">
              <a:latin typeface="Times New Roman" pitchFamily="18" charset="0"/>
              <a:cs typeface="Times New Roman" pitchFamily="18" charset="0"/>
            </a:endParaRPr>
          </a:p>
        </p:txBody>
      </p:sp>
      <p:sp>
        <p:nvSpPr>
          <p:cNvPr id="7" name="Rectangle 6"/>
          <p:cNvSpPr>
            <a:spLocks noChangeArrowheads="1"/>
          </p:cNvSpPr>
          <p:nvPr/>
        </p:nvSpPr>
        <p:spPr bwMode="auto">
          <a:xfrm>
            <a:off x="1470163" y="1408454"/>
            <a:ext cx="617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latin typeface="+mj-lt"/>
                <a:cs typeface="Times New Roman" pitchFamily="18" charset="0"/>
              </a:rPr>
              <a:t>School of Engineering Technology and Applied Science</a:t>
            </a:r>
          </a:p>
        </p:txBody>
      </p:sp>
      <p:sp>
        <p:nvSpPr>
          <p:cNvPr id="8" name="Rectangle 7"/>
          <p:cNvSpPr>
            <a:spLocks noChangeArrowheads="1"/>
          </p:cNvSpPr>
          <p:nvPr/>
        </p:nvSpPr>
        <p:spPr bwMode="auto">
          <a:xfrm>
            <a:off x="1470163" y="5562600"/>
            <a:ext cx="6172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latin typeface="+mj-lt"/>
                <a:cs typeface="Times New Roman" pitchFamily="18" charset="0"/>
              </a:rPr>
              <a:t>Reza Dibaj</a:t>
            </a:r>
            <a:br>
              <a:rPr lang="en-US" sz="2000" dirty="0">
                <a:latin typeface="+mj-lt"/>
                <a:cs typeface="Times New Roman" pitchFamily="18" charset="0"/>
              </a:rPr>
            </a:br>
            <a:endParaRPr lang="en-US" sz="2000" dirty="0">
              <a:latin typeface="+mj-lt"/>
              <a:cs typeface="Times New Roman" pitchFamily="18" charset="0"/>
            </a:endParaRPr>
          </a:p>
        </p:txBody>
      </p:sp>
      <p:pic>
        <p:nvPicPr>
          <p:cNvPr id="1026" name="Picture 2" descr="Image result for centennial college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59839"/>
            <a:ext cx="2658483" cy="8554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encrypted-tbn1.gstatic.com/images?q=tbn:ANd9GcROTyNtgIhC9B5cGSJ2F7iZtpKqzH9seCECPo_DsYpWt5bCPKZeKS_i9Q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8719" y="3886200"/>
            <a:ext cx="2828461" cy="111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44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143000" y="2802395"/>
            <a:ext cx="20574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Hadoop</a:t>
            </a:r>
            <a:endParaRPr lang="en-CA" dirty="0"/>
          </a:p>
        </p:txBody>
      </p:sp>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10</a:t>
            </a:fld>
            <a:endParaRPr lang="en-US" sz="2400" dirty="0"/>
          </a:p>
        </p:txBody>
      </p:sp>
      <p:sp>
        <p:nvSpPr>
          <p:cNvPr id="7" name="Rectangle 6"/>
          <p:cNvSpPr/>
          <p:nvPr/>
        </p:nvSpPr>
        <p:spPr>
          <a:xfrm>
            <a:off x="4876800" y="2954795"/>
            <a:ext cx="3429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Running  applications on Big Data</a:t>
            </a:r>
            <a:endParaRPr lang="en-CA" dirty="0"/>
          </a:p>
        </p:txBody>
      </p:sp>
      <p:cxnSp>
        <p:nvCxnSpPr>
          <p:cNvPr id="12" name="Straight Arrow Connector 11"/>
          <p:cNvCxnSpPr>
            <a:stCxn id="5" idx="6"/>
            <a:endCxn id="7" idx="1"/>
          </p:cNvCxnSpPr>
          <p:nvPr/>
        </p:nvCxnSpPr>
        <p:spPr>
          <a:xfrm>
            <a:off x="3200400" y="3488195"/>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44209" y="3130531"/>
            <a:ext cx="1024639" cy="369332"/>
          </a:xfrm>
          <a:prstGeom prst="rect">
            <a:avLst/>
          </a:prstGeom>
          <a:noFill/>
        </p:spPr>
        <p:txBody>
          <a:bodyPr wrap="none" rtlCol="0">
            <a:spAutoFit/>
          </a:bodyPr>
          <a:lstStyle/>
          <a:p>
            <a:r>
              <a:rPr lang="en-US" dirty="0" smtClean="0"/>
              <a:t>Supports</a:t>
            </a:r>
            <a:endParaRPr lang="en-CA" dirty="0"/>
          </a:p>
        </p:txBody>
      </p:sp>
      <p:sp>
        <p:nvSpPr>
          <p:cNvPr id="14" name="Title 1"/>
          <p:cNvSpPr>
            <a:spLocks noGrp="1"/>
          </p:cNvSpPr>
          <p:nvPr>
            <p:ph type="title"/>
          </p:nvPr>
        </p:nvSpPr>
        <p:spPr>
          <a:xfrm>
            <a:off x="454048" y="457200"/>
            <a:ext cx="8229600" cy="1143000"/>
          </a:xfrm>
        </p:spPr>
        <p:txBody>
          <a:bodyPr/>
          <a:lstStyle/>
          <a:p>
            <a:r>
              <a:rPr lang="en-US" dirty="0" smtClean="0"/>
              <a:t>Hadoop Objectives</a:t>
            </a:r>
            <a:endParaRPr lang="en-CA" dirty="0"/>
          </a:p>
        </p:txBody>
      </p:sp>
    </p:spTree>
    <p:extLst>
      <p:ext uri="{BB962C8B-B14F-4D97-AF65-F5344CB8AC3E}">
        <p14:creationId xmlns:p14="http://schemas.microsoft.com/office/powerpoint/2010/main" val="20971942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143000" y="2802395"/>
            <a:ext cx="20574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Hadoop</a:t>
            </a:r>
            <a:endParaRPr lang="en-CA" dirty="0"/>
          </a:p>
        </p:txBody>
      </p:sp>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11</a:t>
            </a:fld>
            <a:endParaRPr lang="en-US" sz="2400" dirty="0"/>
          </a:p>
        </p:txBody>
      </p:sp>
      <p:sp>
        <p:nvSpPr>
          <p:cNvPr id="7" name="Rectangle 6"/>
          <p:cNvSpPr/>
          <p:nvPr/>
        </p:nvSpPr>
        <p:spPr>
          <a:xfrm>
            <a:off x="4876800" y="2954795"/>
            <a:ext cx="3429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Open-Source set of tools distributed under Apache License</a:t>
            </a:r>
            <a:endParaRPr lang="en-CA" dirty="0"/>
          </a:p>
        </p:txBody>
      </p:sp>
      <p:cxnSp>
        <p:nvCxnSpPr>
          <p:cNvPr id="12" name="Straight Arrow Connector 11"/>
          <p:cNvCxnSpPr>
            <a:stCxn id="5" idx="6"/>
            <a:endCxn id="7" idx="1"/>
          </p:cNvCxnSpPr>
          <p:nvPr/>
        </p:nvCxnSpPr>
        <p:spPr>
          <a:xfrm>
            <a:off x="3200400" y="3488195"/>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74933" y="3130531"/>
            <a:ext cx="327334" cy="369332"/>
          </a:xfrm>
          <a:prstGeom prst="rect">
            <a:avLst/>
          </a:prstGeom>
          <a:noFill/>
        </p:spPr>
        <p:txBody>
          <a:bodyPr wrap="none" rtlCol="0">
            <a:spAutoFit/>
          </a:bodyPr>
          <a:lstStyle/>
          <a:p>
            <a:r>
              <a:rPr lang="en-US" dirty="0" smtClean="0"/>
              <a:t>is</a:t>
            </a:r>
            <a:endParaRPr lang="en-CA" dirty="0"/>
          </a:p>
        </p:txBody>
      </p:sp>
      <p:sp>
        <p:nvSpPr>
          <p:cNvPr id="14" name="Title 1"/>
          <p:cNvSpPr>
            <a:spLocks noGrp="1"/>
          </p:cNvSpPr>
          <p:nvPr>
            <p:ph type="title"/>
          </p:nvPr>
        </p:nvSpPr>
        <p:spPr>
          <a:xfrm>
            <a:off x="454048" y="457200"/>
            <a:ext cx="8229600" cy="1143000"/>
          </a:xfrm>
        </p:spPr>
        <p:txBody>
          <a:bodyPr/>
          <a:lstStyle/>
          <a:p>
            <a:r>
              <a:rPr lang="en-US" dirty="0" smtClean="0"/>
              <a:t>Open-Source Environment</a:t>
            </a:r>
            <a:endParaRPr lang="en-CA" dirty="0"/>
          </a:p>
        </p:txBody>
      </p:sp>
    </p:spTree>
    <p:extLst>
      <p:ext uri="{BB962C8B-B14F-4D97-AF65-F5344CB8AC3E}">
        <p14:creationId xmlns:p14="http://schemas.microsoft.com/office/powerpoint/2010/main" val="25483410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219200" y="2802395"/>
            <a:ext cx="20574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Velocity</a:t>
            </a:r>
            <a:endParaRPr lang="en-CA" dirty="0"/>
          </a:p>
        </p:txBody>
      </p:sp>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12</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Big Data Challenge Points</a:t>
            </a:r>
            <a:endParaRPr lang="en-CA" dirty="0"/>
          </a:p>
        </p:txBody>
      </p:sp>
      <p:sp>
        <p:nvSpPr>
          <p:cNvPr id="8" name="Oval 7"/>
          <p:cNvSpPr/>
          <p:nvPr/>
        </p:nvSpPr>
        <p:spPr>
          <a:xfrm>
            <a:off x="3527612" y="2802395"/>
            <a:ext cx="20574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Volume</a:t>
            </a:r>
            <a:endParaRPr lang="en-CA" dirty="0"/>
          </a:p>
        </p:txBody>
      </p:sp>
      <p:sp>
        <p:nvSpPr>
          <p:cNvPr id="9" name="Oval 8"/>
          <p:cNvSpPr/>
          <p:nvPr/>
        </p:nvSpPr>
        <p:spPr>
          <a:xfrm>
            <a:off x="5791200" y="2816766"/>
            <a:ext cx="20574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Variety</a:t>
            </a:r>
            <a:endParaRPr lang="en-CA" dirty="0"/>
          </a:p>
        </p:txBody>
      </p:sp>
    </p:spTree>
    <p:extLst>
      <p:ext uri="{BB962C8B-B14F-4D97-AF65-F5344CB8AC3E}">
        <p14:creationId xmlns:p14="http://schemas.microsoft.com/office/powerpoint/2010/main" val="26255375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143000" y="2802395"/>
            <a:ext cx="20574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Big Data</a:t>
            </a:r>
            <a:endParaRPr lang="en-CA" sz="2400" dirty="0"/>
          </a:p>
        </p:txBody>
      </p:sp>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13</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Traditional Approach</a:t>
            </a:r>
            <a:endParaRPr lang="en-CA" dirty="0"/>
          </a:p>
        </p:txBody>
      </p:sp>
      <p:sp>
        <p:nvSpPr>
          <p:cNvPr id="2" name="Cube 1"/>
          <p:cNvSpPr/>
          <p:nvPr/>
        </p:nvSpPr>
        <p:spPr>
          <a:xfrm>
            <a:off x="5181600" y="2362200"/>
            <a:ext cx="2209800" cy="2051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Powerful Computer</a:t>
            </a:r>
            <a:endParaRPr lang="en-CA" sz="2400" dirty="0"/>
          </a:p>
        </p:txBody>
      </p:sp>
      <p:sp>
        <p:nvSpPr>
          <p:cNvPr id="10" name="Title 1"/>
          <p:cNvSpPr txBox="1">
            <a:spLocks/>
          </p:cNvSpPr>
          <p:nvPr/>
        </p:nvSpPr>
        <p:spPr>
          <a:xfrm>
            <a:off x="425823" y="1685144"/>
            <a:ext cx="3491753"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Enterprise Approach</a:t>
            </a:r>
            <a:endParaRPr lang="en-CA" sz="2400" dirty="0"/>
          </a:p>
        </p:txBody>
      </p:sp>
      <p:sp>
        <p:nvSpPr>
          <p:cNvPr id="3" name="Right Arrow 2"/>
          <p:cNvSpPr/>
          <p:nvPr/>
        </p:nvSpPr>
        <p:spPr>
          <a:xfrm>
            <a:off x="3352800" y="3183395"/>
            <a:ext cx="1676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Processed by</a:t>
            </a:r>
            <a:endParaRPr lang="en-CA" dirty="0"/>
          </a:p>
        </p:txBody>
      </p:sp>
    </p:spTree>
    <p:extLst>
      <p:ext uri="{BB962C8B-B14F-4D97-AF65-F5344CB8AC3E}">
        <p14:creationId xmlns:p14="http://schemas.microsoft.com/office/powerpoint/2010/main" val="3823307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52400" y="2423409"/>
            <a:ext cx="3505200" cy="22268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5400" dirty="0" smtClean="0"/>
              <a:t> Big Data</a:t>
            </a:r>
            <a:endParaRPr lang="en-CA" sz="5400" dirty="0"/>
          </a:p>
        </p:txBody>
      </p:sp>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14</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Traditional Approach</a:t>
            </a:r>
            <a:endParaRPr lang="en-CA" dirty="0"/>
          </a:p>
        </p:txBody>
      </p:sp>
      <p:sp>
        <p:nvSpPr>
          <p:cNvPr id="2" name="Cube 1"/>
          <p:cNvSpPr/>
          <p:nvPr/>
        </p:nvSpPr>
        <p:spPr>
          <a:xfrm>
            <a:off x="5181600" y="2362200"/>
            <a:ext cx="2209800" cy="2051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Powerful Computer</a:t>
            </a:r>
            <a:endParaRPr lang="en-CA" sz="2400" dirty="0"/>
          </a:p>
        </p:txBody>
      </p:sp>
      <p:sp>
        <p:nvSpPr>
          <p:cNvPr id="10" name="Title 1"/>
          <p:cNvSpPr txBox="1">
            <a:spLocks/>
          </p:cNvSpPr>
          <p:nvPr/>
        </p:nvSpPr>
        <p:spPr>
          <a:xfrm>
            <a:off x="425823" y="1685144"/>
            <a:ext cx="3491753"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Enterprise Approach</a:t>
            </a:r>
            <a:endParaRPr lang="en-CA" sz="2400" dirty="0"/>
          </a:p>
        </p:txBody>
      </p:sp>
      <p:sp>
        <p:nvSpPr>
          <p:cNvPr id="3" name="Right Arrow 2"/>
          <p:cNvSpPr/>
          <p:nvPr/>
        </p:nvSpPr>
        <p:spPr>
          <a:xfrm>
            <a:off x="3284095" y="3232011"/>
            <a:ext cx="189750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 Limit</a:t>
            </a:r>
            <a:endParaRPr lang="en-CA" dirty="0"/>
          </a:p>
        </p:txBody>
      </p:sp>
    </p:spTree>
    <p:extLst>
      <p:ext uri="{BB962C8B-B14F-4D97-AF65-F5344CB8AC3E}">
        <p14:creationId xmlns:p14="http://schemas.microsoft.com/office/powerpoint/2010/main" val="25383060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990600" y="2829635"/>
            <a:ext cx="20574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Big Data</a:t>
            </a:r>
            <a:endParaRPr lang="en-CA" sz="2400" dirty="0"/>
          </a:p>
        </p:txBody>
      </p:sp>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15</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Breaking the Data</a:t>
            </a:r>
            <a:endParaRPr lang="en-CA" dirty="0"/>
          </a:p>
        </p:txBody>
      </p:sp>
      <p:sp>
        <p:nvSpPr>
          <p:cNvPr id="10" name="Title 1"/>
          <p:cNvSpPr txBox="1">
            <a:spLocks/>
          </p:cNvSpPr>
          <p:nvPr/>
        </p:nvSpPr>
        <p:spPr>
          <a:xfrm>
            <a:off x="425823" y="1685144"/>
            <a:ext cx="3491753"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Hadoop’s Approach</a:t>
            </a:r>
            <a:endParaRPr lang="en-CA" sz="2400" dirty="0"/>
          </a:p>
        </p:txBody>
      </p:sp>
      <p:sp>
        <p:nvSpPr>
          <p:cNvPr id="3" name="Right Arrow 2"/>
          <p:cNvSpPr/>
          <p:nvPr/>
        </p:nvSpPr>
        <p:spPr>
          <a:xfrm>
            <a:off x="3429000" y="3183395"/>
            <a:ext cx="2517871"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broken into pieces</a:t>
            </a:r>
            <a:endParaRPr lang="en-CA" dirty="0"/>
          </a:p>
        </p:txBody>
      </p:sp>
      <p:sp>
        <p:nvSpPr>
          <p:cNvPr id="8" name="Oval 7"/>
          <p:cNvSpPr/>
          <p:nvPr/>
        </p:nvSpPr>
        <p:spPr>
          <a:xfrm>
            <a:off x="6781800" y="1591939"/>
            <a:ext cx="1219200" cy="779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9" name="Oval 8"/>
          <p:cNvSpPr/>
          <p:nvPr/>
        </p:nvSpPr>
        <p:spPr>
          <a:xfrm>
            <a:off x="6798039" y="2514600"/>
            <a:ext cx="1219200" cy="779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11" name="Oval 10"/>
          <p:cNvSpPr/>
          <p:nvPr/>
        </p:nvSpPr>
        <p:spPr>
          <a:xfrm>
            <a:off x="6800537" y="3394990"/>
            <a:ext cx="1219200" cy="779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12" name="Oval 11"/>
          <p:cNvSpPr/>
          <p:nvPr/>
        </p:nvSpPr>
        <p:spPr>
          <a:xfrm>
            <a:off x="6801786" y="4343400"/>
            <a:ext cx="1219200" cy="779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Tree>
    <p:extLst>
      <p:ext uri="{BB962C8B-B14F-4D97-AF65-F5344CB8AC3E}">
        <p14:creationId xmlns:p14="http://schemas.microsoft.com/office/powerpoint/2010/main" val="12573527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990600" y="2829635"/>
            <a:ext cx="20574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Big Data</a:t>
            </a:r>
            <a:endParaRPr lang="en-CA" sz="2400" dirty="0"/>
          </a:p>
        </p:txBody>
      </p:sp>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16</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Move Computation to the Data</a:t>
            </a:r>
            <a:endParaRPr lang="en-CA" dirty="0"/>
          </a:p>
        </p:txBody>
      </p:sp>
      <p:sp>
        <p:nvSpPr>
          <p:cNvPr id="10" name="Title 1"/>
          <p:cNvSpPr txBox="1">
            <a:spLocks/>
          </p:cNvSpPr>
          <p:nvPr/>
        </p:nvSpPr>
        <p:spPr>
          <a:xfrm>
            <a:off x="425823" y="1685144"/>
            <a:ext cx="3491753"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Hadoop’s Approach</a:t>
            </a:r>
            <a:endParaRPr lang="en-CA" sz="2400" dirty="0"/>
          </a:p>
        </p:txBody>
      </p:sp>
      <p:sp>
        <p:nvSpPr>
          <p:cNvPr id="8" name="Oval 7"/>
          <p:cNvSpPr/>
          <p:nvPr/>
        </p:nvSpPr>
        <p:spPr>
          <a:xfrm>
            <a:off x="6781800" y="1591939"/>
            <a:ext cx="1676400" cy="779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Computation</a:t>
            </a:r>
            <a:endParaRPr lang="en-CA" sz="1400" dirty="0"/>
          </a:p>
        </p:txBody>
      </p:sp>
      <p:sp>
        <p:nvSpPr>
          <p:cNvPr id="2" name="Left Arrow 1"/>
          <p:cNvSpPr/>
          <p:nvPr/>
        </p:nvSpPr>
        <p:spPr>
          <a:xfrm>
            <a:off x="3412761" y="3252825"/>
            <a:ext cx="2517871" cy="5316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Combined Result</a:t>
            </a:r>
            <a:endParaRPr lang="en-CA" dirty="0"/>
          </a:p>
        </p:txBody>
      </p:sp>
      <p:sp>
        <p:nvSpPr>
          <p:cNvPr id="13" name="Oval 12"/>
          <p:cNvSpPr/>
          <p:nvPr/>
        </p:nvSpPr>
        <p:spPr>
          <a:xfrm>
            <a:off x="6781800" y="2488770"/>
            <a:ext cx="1676400" cy="779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Computation</a:t>
            </a:r>
            <a:endParaRPr lang="en-CA" sz="1400" dirty="0"/>
          </a:p>
        </p:txBody>
      </p:sp>
      <p:sp>
        <p:nvSpPr>
          <p:cNvPr id="15" name="Oval 14"/>
          <p:cNvSpPr/>
          <p:nvPr/>
        </p:nvSpPr>
        <p:spPr>
          <a:xfrm>
            <a:off x="6781800" y="3394989"/>
            <a:ext cx="1676400" cy="779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Computation</a:t>
            </a:r>
            <a:endParaRPr lang="en-CA" sz="1400" dirty="0"/>
          </a:p>
        </p:txBody>
      </p:sp>
      <p:sp>
        <p:nvSpPr>
          <p:cNvPr id="16" name="Oval 15"/>
          <p:cNvSpPr/>
          <p:nvPr/>
        </p:nvSpPr>
        <p:spPr>
          <a:xfrm>
            <a:off x="6781800" y="4241974"/>
            <a:ext cx="1676400" cy="779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Computation</a:t>
            </a:r>
            <a:endParaRPr lang="en-CA" sz="1400" dirty="0"/>
          </a:p>
        </p:txBody>
      </p:sp>
      <p:cxnSp>
        <p:nvCxnSpPr>
          <p:cNvPr id="7" name="Straight Arrow Connector 6"/>
          <p:cNvCxnSpPr>
            <a:stCxn id="8" idx="2"/>
          </p:cNvCxnSpPr>
          <p:nvPr/>
        </p:nvCxnSpPr>
        <p:spPr>
          <a:xfrm flipH="1">
            <a:off x="5930632" y="1981442"/>
            <a:ext cx="851168" cy="14135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p:cNvCxnSpPr>
          <p:nvPr/>
        </p:nvCxnSpPr>
        <p:spPr>
          <a:xfrm flipH="1">
            <a:off x="5930632" y="2878273"/>
            <a:ext cx="851168" cy="637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5930632" y="3530708"/>
            <a:ext cx="851168" cy="1268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930632" y="3657600"/>
            <a:ext cx="851168" cy="898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0478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17</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Hadoop’s Architecture</a:t>
            </a:r>
            <a:endParaRPr lang="en-CA" dirty="0"/>
          </a:p>
        </p:txBody>
      </p:sp>
      <p:sp>
        <p:nvSpPr>
          <p:cNvPr id="3" name="Rectangle 2"/>
          <p:cNvSpPr/>
          <p:nvPr/>
        </p:nvSpPr>
        <p:spPr>
          <a:xfrm>
            <a:off x="2590800" y="1676400"/>
            <a:ext cx="37338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2590800" y="4800600"/>
            <a:ext cx="3733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Projects</a:t>
            </a:r>
            <a:endParaRPr lang="en-CA" sz="2400" dirty="0"/>
          </a:p>
        </p:txBody>
      </p:sp>
      <p:sp>
        <p:nvSpPr>
          <p:cNvPr id="17" name="Rectangle 16"/>
          <p:cNvSpPr/>
          <p:nvPr/>
        </p:nvSpPr>
        <p:spPr>
          <a:xfrm>
            <a:off x="3086100" y="1962462"/>
            <a:ext cx="27432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err="1" smtClean="0"/>
              <a:t>MapReduce</a:t>
            </a:r>
            <a:endParaRPr lang="en-CA" sz="2400" dirty="0"/>
          </a:p>
        </p:txBody>
      </p:sp>
      <p:sp>
        <p:nvSpPr>
          <p:cNvPr id="18" name="Rectangle 17"/>
          <p:cNvSpPr/>
          <p:nvPr/>
        </p:nvSpPr>
        <p:spPr>
          <a:xfrm>
            <a:off x="3086100" y="3048000"/>
            <a:ext cx="27432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t>File System</a:t>
            </a:r>
          </a:p>
          <a:p>
            <a:pPr algn="ctr"/>
            <a:r>
              <a:rPr lang="en-US" sz="2000" dirty="0" smtClean="0"/>
              <a:t>(HDFS)</a:t>
            </a:r>
            <a:endParaRPr lang="en-CA" sz="2400" dirty="0"/>
          </a:p>
        </p:txBody>
      </p:sp>
    </p:spTree>
    <p:extLst>
      <p:ext uri="{BB962C8B-B14F-4D97-AF65-F5344CB8AC3E}">
        <p14:creationId xmlns:p14="http://schemas.microsoft.com/office/powerpoint/2010/main" val="41136729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18</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err="1" smtClean="0"/>
              <a:t>MapReduce</a:t>
            </a:r>
            <a:r>
              <a:rPr lang="en-US" dirty="0" smtClean="0"/>
              <a:t> and HDFS</a:t>
            </a:r>
            <a:endParaRPr lang="en-CA" dirty="0"/>
          </a:p>
        </p:txBody>
      </p:sp>
      <p:sp>
        <p:nvSpPr>
          <p:cNvPr id="23" name="Rectangle 22"/>
          <p:cNvSpPr/>
          <p:nvPr/>
        </p:nvSpPr>
        <p:spPr>
          <a:xfrm>
            <a:off x="1431285" y="2065619"/>
            <a:ext cx="990600"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25" name="Rectangle 24"/>
          <p:cNvSpPr/>
          <p:nvPr/>
        </p:nvSpPr>
        <p:spPr>
          <a:xfrm>
            <a:off x="1431285" y="3663126"/>
            <a:ext cx="990600"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sp>
        <p:nvSpPr>
          <p:cNvPr id="26" name="Rectangle 25"/>
          <p:cNvSpPr/>
          <p:nvPr/>
        </p:nvSpPr>
        <p:spPr>
          <a:xfrm>
            <a:off x="2552773" y="2065619"/>
            <a:ext cx="990600" cy="909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Job Tracker</a:t>
            </a:r>
            <a:endParaRPr lang="en-CA" sz="2000" dirty="0"/>
          </a:p>
        </p:txBody>
      </p:sp>
      <p:sp>
        <p:nvSpPr>
          <p:cNvPr id="27" name="Rectangle 26"/>
          <p:cNvSpPr/>
          <p:nvPr/>
        </p:nvSpPr>
        <p:spPr>
          <a:xfrm>
            <a:off x="2552773" y="3663126"/>
            <a:ext cx="990600" cy="909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Name Node</a:t>
            </a:r>
            <a:endParaRPr lang="en-CA" sz="2000" dirty="0"/>
          </a:p>
        </p:txBody>
      </p:sp>
      <p:sp>
        <p:nvSpPr>
          <p:cNvPr id="44" name="Right Brace 43"/>
          <p:cNvSpPr/>
          <p:nvPr/>
        </p:nvSpPr>
        <p:spPr>
          <a:xfrm>
            <a:off x="3755785" y="1983893"/>
            <a:ext cx="459442" cy="10733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5" name="Title 1"/>
          <p:cNvSpPr txBox="1">
            <a:spLocks/>
          </p:cNvSpPr>
          <p:nvPr/>
        </p:nvSpPr>
        <p:spPr>
          <a:xfrm>
            <a:off x="4215227" y="2177678"/>
            <a:ext cx="171665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err="1" smtClean="0"/>
              <a:t>MapReduce</a:t>
            </a:r>
            <a:endParaRPr lang="en-CA" sz="2400" b="1" dirty="0"/>
          </a:p>
        </p:txBody>
      </p:sp>
      <p:sp>
        <p:nvSpPr>
          <p:cNvPr id="46" name="Right Brace 45"/>
          <p:cNvSpPr/>
          <p:nvPr/>
        </p:nvSpPr>
        <p:spPr>
          <a:xfrm>
            <a:off x="3755785" y="3581400"/>
            <a:ext cx="459442" cy="10733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7" name="Title 1"/>
          <p:cNvSpPr txBox="1">
            <a:spLocks/>
          </p:cNvSpPr>
          <p:nvPr/>
        </p:nvSpPr>
        <p:spPr>
          <a:xfrm>
            <a:off x="4215227" y="3775184"/>
            <a:ext cx="949858"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HDFS</a:t>
            </a:r>
            <a:endParaRPr lang="en-CA" sz="2400" b="1" dirty="0"/>
          </a:p>
        </p:txBody>
      </p:sp>
      <p:sp>
        <p:nvSpPr>
          <p:cNvPr id="48" name="Rectangle 47"/>
          <p:cNvSpPr/>
          <p:nvPr/>
        </p:nvSpPr>
        <p:spPr>
          <a:xfrm>
            <a:off x="1402049" y="5029200"/>
            <a:ext cx="4252190" cy="646331"/>
          </a:xfrm>
          <a:prstGeom prst="rect">
            <a:avLst/>
          </a:prstGeom>
        </p:spPr>
        <p:txBody>
          <a:bodyPr wrap="none">
            <a:spAutoFit/>
          </a:bodyPr>
          <a:lstStyle/>
          <a:p>
            <a:r>
              <a:rPr lang="en-US" b="1" dirty="0" smtClean="0"/>
              <a:t>Any application contacts the Master Node.</a:t>
            </a:r>
          </a:p>
          <a:p>
            <a:r>
              <a:rPr lang="en-US" b="1" dirty="0" smtClean="0"/>
              <a:t>Then the task will go into the queue. </a:t>
            </a:r>
            <a:endParaRPr lang="en-CA" b="1" dirty="0"/>
          </a:p>
        </p:txBody>
      </p:sp>
    </p:spTree>
    <p:extLst>
      <p:ext uri="{BB962C8B-B14F-4D97-AF65-F5344CB8AC3E}">
        <p14:creationId xmlns:p14="http://schemas.microsoft.com/office/powerpoint/2010/main" val="26176326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19</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Hadoop’s Architecture</a:t>
            </a:r>
            <a:endParaRPr lang="en-CA" dirty="0"/>
          </a:p>
        </p:txBody>
      </p:sp>
      <p:pic>
        <p:nvPicPr>
          <p:cNvPr id="9" name="Picture 2" descr="File:Hadoop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52598"/>
            <a:ext cx="4953000"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548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a:t>
            </a:fld>
            <a:endParaRPr lang="en-US" sz="2400" dirty="0"/>
          </a:p>
        </p:txBody>
      </p:sp>
      <p:sp>
        <p:nvSpPr>
          <p:cNvPr id="19" name="Rectangle 18"/>
          <p:cNvSpPr/>
          <p:nvPr/>
        </p:nvSpPr>
        <p:spPr>
          <a:xfrm>
            <a:off x="918148" y="685800"/>
            <a:ext cx="4369530" cy="5139869"/>
          </a:xfrm>
          <a:prstGeom prst="rect">
            <a:avLst/>
          </a:prstGeom>
        </p:spPr>
        <p:txBody>
          <a:bodyPr wrap="none">
            <a:spAutoFit/>
          </a:bodyPr>
          <a:lstStyle/>
          <a:p>
            <a:r>
              <a:rPr lang="en-US" sz="4000" b="1" dirty="0" smtClean="0"/>
              <a:t>Contents</a:t>
            </a:r>
            <a:r>
              <a:rPr lang="en-US" sz="2800" b="1" dirty="0" smtClean="0"/>
              <a:t>:</a:t>
            </a:r>
          </a:p>
          <a:p>
            <a:pPr marL="457200" indent="-457200">
              <a:buFont typeface="Arial" pitchFamily="34" charset="0"/>
              <a:buChar char="•"/>
            </a:pPr>
            <a:endParaRPr lang="en-US" sz="2400" dirty="0" smtClean="0"/>
          </a:p>
          <a:p>
            <a:pPr marL="457200" indent="-457200">
              <a:buFont typeface="Arial" pitchFamily="34" charset="0"/>
              <a:buChar char="•"/>
            </a:pPr>
            <a:r>
              <a:rPr lang="en-US" sz="2400" dirty="0" smtClean="0"/>
              <a:t>History </a:t>
            </a:r>
            <a:r>
              <a:rPr lang="en-US" sz="2400" dirty="0"/>
              <a:t>of Databases</a:t>
            </a:r>
          </a:p>
          <a:p>
            <a:pPr marL="457200" indent="-457200">
              <a:buFont typeface="Arial" pitchFamily="34" charset="0"/>
              <a:buChar char="•"/>
            </a:pPr>
            <a:r>
              <a:rPr lang="en-US" sz="2400" dirty="0"/>
              <a:t>NoSQL</a:t>
            </a:r>
          </a:p>
          <a:p>
            <a:pPr marL="457200" indent="-457200">
              <a:buFont typeface="Arial" pitchFamily="34" charset="0"/>
              <a:buChar char="•"/>
            </a:pPr>
            <a:r>
              <a:rPr lang="en-US" sz="2400" dirty="0"/>
              <a:t>Hadoop</a:t>
            </a:r>
          </a:p>
          <a:p>
            <a:pPr marL="457200" indent="-457200">
              <a:buFont typeface="Arial" pitchFamily="34" charset="0"/>
              <a:buChar char="•"/>
            </a:pPr>
            <a:r>
              <a:rPr lang="en-US" sz="2400" dirty="0" smtClean="0"/>
              <a:t>Structured </a:t>
            </a:r>
            <a:r>
              <a:rPr lang="en-US" sz="2400" dirty="0"/>
              <a:t>vs </a:t>
            </a:r>
            <a:r>
              <a:rPr lang="en-US" sz="2400" dirty="0" smtClean="0"/>
              <a:t>Unstructured</a:t>
            </a:r>
          </a:p>
          <a:p>
            <a:pPr marL="457200" indent="-457200">
              <a:buFont typeface="Arial" pitchFamily="34" charset="0"/>
              <a:buChar char="•"/>
            </a:pPr>
            <a:r>
              <a:rPr lang="en-US" sz="2400" dirty="0"/>
              <a:t>Relational Tables vs </a:t>
            </a:r>
            <a:r>
              <a:rPr lang="en-US" sz="2400" dirty="0" smtClean="0"/>
              <a:t>Key-Value</a:t>
            </a:r>
          </a:p>
          <a:p>
            <a:pPr marL="457200" indent="-457200">
              <a:buFont typeface="Arial" pitchFamily="34" charset="0"/>
              <a:buChar char="•"/>
            </a:pPr>
            <a:r>
              <a:rPr lang="en-US" sz="2400" dirty="0" err="1" smtClean="0"/>
              <a:t>MapReduce</a:t>
            </a:r>
            <a:endParaRPr lang="en-US" sz="2400" dirty="0" smtClean="0"/>
          </a:p>
          <a:p>
            <a:pPr marL="914400" lvl="1" indent="-457200">
              <a:buFont typeface="Arial" pitchFamily="34" charset="0"/>
              <a:buChar char="•"/>
            </a:pPr>
            <a:r>
              <a:rPr lang="en-US" sz="2400" dirty="0" smtClean="0"/>
              <a:t>Introduction</a:t>
            </a:r>
          </a:p>
          <a:p>
            <a:pPr marL="914400" lvl="1" indent="-457200">
              <a:buFont typeface="Arial" pitchFamily="34" charset="0"/>
              <a:buChar char="•"/>
            </a:pPr>
            <a:r>
              <a:rPr lang="en-US" sz="2400" dirty="0" smtClean="0"/>
              <a:t>Architecture</a:t>
            </a:r>
          </a:p>
          <a:p>
            <a:pPr marL="914400" lvl="1" indent="-457200">
              <a:buFont typeface="Arial" pitchFamily="34" charset="0"/>
              <a:buChar char="•"/>
            </a:pPr>
            <a:r>
              <a:rPr lang="en-US" sz="2400" dirty="0" smtClean="0"/>
              <a:t>Basic Concepts</a:t>
            </a:r>
          </a:p>
          <a:p>
            <a:pPr marL="914400" lvl="1" indent="-457200">
              <a:buFont typeface="Arial" pitchFamily="34" charset="0"/>
              <a:buChar char="•"/>
            </a:pPr>
            <a:r>
              <a:rPr lang="en-US" sz="2400" dirty="0"/>
              <a:t>DBMS vs </a:t>
            </a:r>
            <a:r>
              <a:rPr lang="en-US" sz="2400" dirty="0" err="1"/>
              <a:t>MapReduce</a:t>
            </a:r>
            <a:endParaRPr lang="en-US" sz="2400" dirty="0" smtClean="0"/>
          </a:p>
          <a:p>
            <a:pPr marL="914400" lvl="1" indent="-457200">
              <a:buFont typeface="Arial" pitchFamily="34" charset="0"/>
              <a:buChar char="•"/>
            </a:pPr>
            <a:r>
              <a:rPr lang="en-CA" sz="2400" dirty="0" smtClean="0"/>
              <a:t>Advantages </a:t>
            </a:r>
            <a:r>
              <a:rPr lang="en-CA" sz="2400" dirty="0"/>
              <a:t>and </a:t>
            </a:r>
            <a:r>
              <a:rPr lang="en-CA" sz="2400" dirty="0" smtClean="0"/>
              <a:t>Pitfalls</a:t>
            </a:r>
          </a:p>
        </p:txBody>
      </p:sp>
    </p:spTree>
    <p:extLst>
      <p:ext uri="{BB962C8B-B14F-4D97-AF65-F5344CB8AC3E}">
        <p14:creationId xmlns:p14="http://schemas.microsoft.com/office/powerpoint/2010/main" val="16739714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20</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Distributed Model</a:t>
            </a:r>
            <a:endParaRPr lang="en-CA" dirty="0"/>
          </a:p>
        </p:txBody>
      </p:sp>
      <p:grpSp>
        <p:nvGrpSpPr>
          <p:cNvPr id="2" name="Group 1"/>
          <p:cNvGrpSpPr/>
          <p:nvPr/>
        </p:nvGrpSpPr>
        <p:grpSpPr>
          <a:xfrm>
            <a:off x="1355912" y="3307168"/>
            <a:ext cx="1295400" cy="2813920"/>
            <a:chOff x="685800" y="2819400"/>
            <a:chExt cx="1295400" cy="2813920"/>
          </a:xfrm>
        </p:grpSpPr>
        <p:sp>
          <p:nvSpPr>
            <p:cNvPr id="9" name="Cube 8"/>
            <p:cNvSpPr/>
            <p:nvPr/>
          </p:nvSpPr>
          <p:spPr>
            <a:xfrm>
              <a:off x="685800" y="2819400"/>
              <a:ext cx="1295400"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17" name="Rectangle 16"/>
            <p:cNvSpPr/>
            <p:nvPr/>
          </p:nvSpPr>
          <p:spPr>
            <a:xfrm>
              <a:off x="708212" y="4288304"/>
              <a:ext cx="8763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t>Linux</a:t>
              </a:r>
              <a:endParaRPr lang="en-CA" sz="2400" dirty="0"/>
            </a:p>
          </p:txBody>
        </p:sp>
      </p:grpSp>
      <p:grpSp>
        <p:nvGrpSpPr>
          <p:cNvPr id="19" name="Group 18"/>
          <p:cNvGrpSpPr/>
          <p:nvPr/>
        </p:nvGrpSpPr>
        <p:grpSpPr>
          <a:xfrm>
            <a:off x="2956112" y="3275792"/>
            <a:ext cx="1295400" cy="2813920"/>
            <a:chOff x="685800" y="2819400"/>
            <a:chExt cx="1295400" cy="2813920"/>
          </a:xfrm>
        </p:grpSpPr>
        <p:sp>
          <p:nvSpPr>
            <p:cNvPr id="21" name="Cube 20"/>
            <p:cNvSpPr/>
            <p:nvPr/>
          </p:nvSpPr>
          <p:spPr>
            <a:xfrm>
              <a:off x="685800" y="2819400"/>
              <a:ext cx="1295400"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22" name="Rectangle 21"/>
            <p:cNvSpPr/>
            <p:nvPr/>
          </p:nvSpPr>
          <p:spPr>
            <a:xfrm>
              <a:off x="708212" y="4288304"/>
              <a:ext cx="8763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t>Linux</a:t>
              </a:r>
              <a:endParaRPr lang="en-CA" sz="2400" dirty="0"/>
            </a:p>
          </p:txBody>
        </p:sp>
      </p:grpSp>
      <p:grpSp>
        <p:nvGrpSpPr>
          <p:cNvPr id="23" name="Group 22"/>
          <p:cNvGrpSpPr/>
          <p:nvPr/>
        </p:nvGrpSpPr>
        <p:grpSpPr>
          <a:xfrm>
            <a:off x="4632512" y="3275792"/>
            <a:ext cx="1295400" cy="2813920"/>
            <a:chOff x="685800" y="2819400"/>
            <a:chExt cx="1295400" cy="2813920"/>
          </a:xfrm>
        </p:grpSpPr>
        <p:sp>
          <p:nvSpPr>
            <p:cNvPr id="24" name="Cube 23"/>
            <p:cNvSpPr/>
            <p:nvPr/>
          </p:nvSpPr>
          <p:spPr>
            <a:xfrm>
              <a:off x="685800" y="2819400"/>
              <a:ext cx="1295400"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25" name="Rectangle 24"/>
            <p:cNvSpPr/>
            <p:nvPr/>
          </p:nvSpPr>
          <p:spPr>
            <a:xfrm>
              <a:off x="708212" y="4288304"/>
              <a:ext cx="8763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t>Linux</a:t>
              </a:r>
              <a:endParaRPr lang="en-CA" sz="2400" dirty="0"/>
            </a:p>
          </p:txBody>
        </p:sp>
      </p:grpSp>
      <p:grpSp>
        <p:nvGrpSpPr>
          <p:cNvPr id="26" name="Group 25"/>
          <p:cNvGrpSpPr/>
          <p:nvPr/>
        </p:nvGrpSpPr>
        <p:grpSpPr>
          <a:xfrm>
            <a:off x="6385112" y="3275792"/>
            <a:ext cx="1295400" cy="2813920"/>
            <a:chOff x="685800" y="2819400"/>
            <a:chExt cx="1295400" cy="2813920"/>
          </a:xfrm>
        </p:grpSpPr>
        <p:sp>
          <p:nvSpPr>
            <p:cNvPr id="27" name="Cube 26"/>
            <p:cNvSpPr/>
            <p:nvPr/>
          </p:nvSpPr>
          <p:spPr>
            <a:xfrm>
              <a:off x="685800" y="2819400"/>
              <a:ext cx="1295400"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28" name="Rectangle 27"/>
            <p:cNvSpPr/>
            <p:nvPr/>
          </p:nvSpPr>
          <p:spPr>
            <a:xfrm>
              <a:off x="708212" y="4288304"/>
              <a:ext cx="8763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t>Linux</a:t>
              </a:r>
              <a:endParaRPr lang="en-CA" sz="2400" dirty="0"/>
            </a:p>
          </p:txBody>
        </p:sp>
      </p:grpSp>
      <p:sp>
        <p:nvSpPr>
          <p:cNvPr id="8" name="Oval Callout 7"/>
          <p:cNvSpPr/>
          <p:nvPr/>
        </p:nvSpPr>
        <p:spPr>
          <a:xfrm>
            <a:off x="41462" y="1292352"/>
            <a:ext cx="1775012" cy="993648"/>
          </a:xfrm>
          <a:prstGeom prst="wedgeEllipseCallout">
            <a:avLst>
              <a:gd name="adj1" fmla="val 50280"/>
              <a:gd name="adj2" fmla="val 1248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Cost Computers</a:t>
            </a:r>
            <a:endParaRPr lang="en-CA" dirty="0"/>
          </a:p>
        </p:txBody>
      </p:sp>
      <p:sp>
        <p:nvSpPr>
          <p:cNvPr id="29" name="Oval Callout 28"/>
          <p:cNvSpPr/>
          <p:nvPr/>
        </p:nvSpPr>
        <p:spPr>
          <a:xfrm>
            <a:off x="2091018" y="1292352"/>
            <a:ext cx="2160494" cy="993648"/>
          </a:xfrm>
          <a:prstGeom prst="wedgeEllipseCallout">
            <a:avLst>
              <a:gd name="adj1" fmla="val 29281"/>
              <a:gd name="adj2" fmla="val 137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Works on Linux Based Machines</a:t>
            </a:r>
            <a:endParaRPr lang="en-CA" dirty="0"/>
          </a:p>
        </p:txBody>
      </p:sp>
    </p:spTree>
    <p:extLst>
      <p:ext uri="{BB962C8B-B14F-4D97-AF65-F5344CB8AC3E}">
        <p14:creationId xmlns:p14="http://schemas.microsoft.com/office/powerpoint/2010/main" val="21240075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21</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Task Trackers and Data Nodes</a:t>
            </a:r>
            <a:endParaRPr lang="en-CA" dirty="0"/>
          </a:p>
        </p:txBody>
      </p:sp>
      <p:grpSp>
        <p:nvGrpSpPr>
          <p:cNvPr id="3" name="Group 2"/>
          <p:cNvGrpSpPr/>
          <p:nvPr/>
        </p:nvGrpSpPr>
        <p:grpSpPr>
          <a:xfrm>
            <a:off x="1110502" y="3256056"/>
            <a:ext cx="1432112" cy="2813920"/>
            <a:chOff x="1219200" y="3307168"/>
            <a:chExt cx="1432112" cy="2813920"/>
          </a:xfrm>
        </p:grpSpPr>
        <p:sp>
          <p:nvSpPr>
            <p:cNvPr id="9" name="Cube 8"/>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0" name="Rectangle 29"/>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1" name="Rectangle 30"/>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32" name="Group 31"/>
          <p:cNvGrpSpPr/>
          <p:nvPr/>
        </p:nvGrpSpPr>
        <p:grpSpPr>
          <a:xfrm>
            <a:off x="2740958" y="3212601"/>
            <a:ext cx="1432112" cy="2813920"/>
            <a:chOff x="1219200" y="3307168"/>
            <a:chExt cx="1432112" cy="2813920"/>
          </a:xfrm>
        </p:grpSpPr>
        <p:sp>
          <p:nvSpPr>
            <p:cNvPr id="33" name="Cube 32"/>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4" name="Rectangle 33"/>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5" name="Rectangle 34"/>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36" name="Group 35"/>
          <p:cNvGrpSpPr/>
          <p:nvPr/>
        </p:nvGrpSpPr>
        <p:grpSpPr>
          <a:xfrm>
            <a:off x="4417358" y="3212601"/>
            <a:ext cx="1432112" cy="2813920"/>
            <a:chOff x="1219200" y="3307168"/>
            <a:chExt cx="1432112" cy="2813920"/>
          </a:xfrm>
        </p:grpSpPr>
        <p:sp>
          <p:nvSpPr>
            <p:cNvPr id="37" name="Cube 36"/>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8" name="Rectangle 37"/>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9" name="Rectangle 38"/>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40" name="Group 39"/>
          <p:cNvGrpSpPr/>
          <p:nvPr/>
        </p:nvGrpSpPr>
        <p:grpSpPr>
          <a:xfrm>
            <a:off x="6169958" y="3212601"/>
            <a:ext cx="1432112" cy="2813920"/>
            <a:chOff x="1219200" y="3307168"/>
            <a:chExt cx="1432112" cy="2813920"/>
          </a:xfrm>
        </p:grpSpPr>
        <p:sp>
          <p:nvSpPr>
            <p:cNvPr id="41" name="Cube 40"/>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42" name="Rectangle 41"/>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43" name="Rectangle 42"/>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sp>
        <p:nvSpPr>
          <p:cNvPr id="4" name="Right Brace 3"/>
          <p:cNvSpPr/>
          <p:nvPr/>
        </p:nvSpPr>
        <p:spPr>
          <a:xfrm rot="16200000">
            <a:off x="4348441" y="312083"/>
            <a:ext cx="459442" cy="48644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4" name="Title 1"/>
          <p:cNvSpPr txBox="1">
            <a:spLocks/>
          </p:cNvSpPr>
          <p:nvPr/>
        </p:nvSpPr>
        <p:spPr>
          <a:xfrm>
            <a:off x="2820600" y="1752600"/>
            <a:ext cx="3491753"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t>Slaves</a:t>
            </a:r>
            <a:endParaRPr lang="en-CA" sz="2400" b="1" dirty="0"/>
          </a:p>
        </p:txBody>
      </p:sp>
    </p:spTree>
    <p:extLst>
      <p:ext uri="{BB962C8B-B14F-4D97-AF65-F5344CB8AC3E}">
        <p14:creationId xmlns:p14="http://schemas.microsoft.com/office/powerpoint/2010/main" val="11033728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22</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Master</a:t>
            </a:r>
            <a:endParaRPr lang="en-CA" dirty="0"/>
          </a:p>
        </p:txBody>
      </p:sp>
      <p:grpSp>
        <p:nvGrpSpPr>
          <p:cNvPr id="3" name="Group 2"/>
          <p:cNvGrpSpPr/>
          <p:nvPr/>
        </p:nvGrpSpPr>
        <p:grpSpPr>
          <a:xfrm>
            <a:off x="2416888" y="4098357"/>
            <a:ext cx="1297642" cy="2426199"/>
            <a:chOff x="1219200" y="3307168"/>
            <a:chExt cx="1432112" cy="2813920"/>
          </a:xfrm>
        </p:grpSpPr>
        <p:sp>
          <p:nvSpPr>
            <p:cNvPr id="9" name="Cube 8"/>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0" name="Rectangle 29"/>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1" name="Rectangle 30"/>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32" name="Group 31"/>
          <p:cNvGrpSpPr/>
          <p:nvPr/>
        </p:nvGrpSpPr>
        <p:grpSpPr>
          <a:xfrm>
            <a:off x="4047344" y="4054902"/>
            <a:ext cx="1297642" cy="2426199"/>
            <a:chOff x="1219200" y="3307168"/>
            <a:chExt cx="1432112" cy="2813920"/>
          </a:xfrm>
        </p:grpSpPr>
        <p:sp>
          <p:nvSpPr>
            <p:cNvPr id="33" name="Cube 32"/>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4" name="Rectangle 33"/>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5" name="Rectangle 34"/>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36" name="Group 35"/>
          <p:cNvGrpSpPr/>
          <p:nvPr/>
        </p:nvGrpSpPr>
        <p:grpSpPr>
          <a:xfrm>
            <a:off x="5723744" y="4054902"/>
            <a:ext cx="1297642" cy="2426199"/>
            <a:chOff x="1219200" y="3307168"/>
            <a:chExt cx="1432112" cy="2813920"/>
          </a:xfrm>
        </p:grpSpPr>
        <p:sp>
          <p:nvSpPr>
            <p:cNvPr id="37" name="Cube 36"/>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8" name="Rectangle 37"/>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9" name="Rectangle 38"/>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40" name="Group 39"/>
          <p:cNvGrpSpPr/>
          <p:nvPr/>
        </p:nvGrpSpPr>
        <p:grpSpPr>
          <a:xfrm>
            <a:off x="7476344" y="4054902"/>
            <a:ext cx="1297642" cy="2426199"/>
            <a:chOff x="1219200" y="3307168"/>
            <a:chExt cx="1432112" cy="2813920"/>
          </a:xfrm>
        </p:grpSpPr>
        <p:sp>
          <p:nvSpPr>
            <p:cNvPr id="41" name="Cube 40"/>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42" name="Rectangle 41"/>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43" name="Rectangle 42"/>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2" name="Group 1"/>
          <p:cNvGrpSpPr/>
          <p:nvPr/>
        </p:nvGrpSpPr>
        <p:grpSpPr>
          <a:xfrm>
            <a:off x="173958" y="1066800"/>
            <a:ext cx="3181131" cy="2813920"/>
            <a:chOff x="173958" y="1066800"/>
            <a:chExt cx="3181131" cy="2813920"/>
          </a:xfrm>
        </p:grpSpPr>
        <p:sp>
          <p:nvSpPr>
            <p:cNvPr id="22" name="Cube 21"/>
            <p:cNvSpPr/>
            <p:nvPr/>
          </p:nvSpPr>
          <p:spPr>
            <a:xfrm>
              <a:off x="173958" y="1066800"/>
              <a:ext cx="3181131"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23" name="Rectangle 22"/>
            <p:cNvSpPr/>
            <p:nvPr/>
          </p:nvSpPr>
          <p:spPr>
            <a:xfrm>
              <a:off x="304800" y="1878607"/>
              <a:ext cx="990600"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25" name="Rectangle 24"/>
            <p:cNvSpPr/>
            <p:nvPr/>
          </p:nvSpPr>
          <p:spPr>
            <a:xfrm>
              <a:off x="304800" y="2863475"/>
              <a:ext cx="990600"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sp>
          <p:nvSpPr>
            <p:cNvPr id="26" name="Rectangle 25"/>
            <p:cNvSpPr/>
            <p:nvPr/>
          </p:nvSpPr>
          <p:spPr>
            <a:xfrm>
              <a:off x="1426288" y="1878607"/>
              <a:ext cx="990600" cy="909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Job Tracker</a:t>
              </a:r>
              <a:endParaRPr lang="en-CA" sz="2000" dirty="0"/>
            </a:p>
          </p:txBody>
        </p:sp>
        <p:sp>
          <p:nvSpPr>
            <p:cNvPr id="27" name="Rectangle 26"/>
            <p:cNvSpPr/>
            <p:nvPr/>
          </p:nvSpPr>
          <p:spPr>
            <a:xfrm>
              <a:off x="1426288" y="2863475"/>
              <a:ext cx="990600" cy="909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Name Node</a:t>
              </a:r>
              <a:endParaRPr lang="en-CA" sz="2000" dirty="0"/>
            </a:p>
          </p:txBody>
        </p:sp>
      </p:grpSp>
      <p:sp>
        <p:nvSpPr>
          <p:cNvPr id="28" name="Right Brace 27"/>
          <p:cNvSpPr/>
          <p:nvPr/>
        </p:nvSpPr>
        <p:spPr>
          <a:xfrm rot="16200000">
            <a:off x="5665429" y="1078643"/>
            <a:ext cx="459442" cy="5389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9" name="Title 1"/>
          <p:cNvSpPr txBox="1">
            <a:spLocks/>
          </p:cNvSpPr>
          <p:nvPr/>
        </p:nvSpPr>
        <p:spPr>
          <a:xfrm>
            <a:off x="3960840" y="2868219"/>
            <a:ext cx="386862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t>Slaves</a:t>
            </a:r>
            <a:endParaRPr lang="en-CA" sz="2400" b="1" dirty="0"/>
          </a:p>
        </p:txBody>
      </p:sp>
      <p:sp>
        <p:nvSpPr>
          <p:cNvPr id="44" name="Right Brace 43"/>
          <p:cNvSpPr/>
          <p:nvPr/>
        </p:nvSpPr>
        <p:spPr>
          <a:xfrm>
            <a:off x="3358181" y="1603097"/>
            <a:ext cx="459442" cy="14609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5" name="Title 1"/>
          <p:cNvSpPr txBox="1">
            <a:spLocks/>
          </p:cNvSpPr>
          <p:nvPr/>
        </p:nvSpPr>
        <p:spPr>
          <a:xfrm>
            <a:off x="2398150" y="1990666"/>
            <a:ext cx="386862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t>Master</a:t>
            </a:r>
            <a:endParaRPr lang="en-CA" sz="2400" b="1" dirty="0"/>
          </a:p>
        </p:txBody>
      </p:sp>
    </p:spTree>
    <p:extLst>
      <p:ext uri="{BB962C8B-B14F-4D97-AF65-F5344CB8AC3E}">
        <p14:creationId xmlns:p14="http://schemas.microsoft.com/office/powerpoint/2010/main" val="39623363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23</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err="1" smtClean="0"/>
              <a:t>MapReduce</a:t>
            </a:r>
            <a:r>
              <a:rPr lang="en-US" dirty="0" smtClean="0"/>
              <a:t> and HDFS</a:t>
            </a:r>
            <a:endParaRPr lang="en-CA" dirty="0"/>
          </a:p>
        </p:txBody>
      </p:sp>
      <p:sp>
        <p:nvSpPr>
          <p:cNvPr id="26" name="Rectangle 25"/>
          <p:cNvSpPr/>
          <p:nvPr/>
        </p:nvSpPr>
        <p:spPr>
          <a:xfrm>
            <a:off x="685800" y="2036305"/>
            <a:ext cx="990600" cy="909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Job Tracker</a:t>
            </a:r>
            <a:endParaRPr lang="en-CA" sz="2000" dirty="0"/>
          </a:p>
        </p:txBody>
      </p:sp>
      <p:sp>
        <p:nvSpPr>
          <p:cNvPr id="27" name="Rectangle 26"/>
          <p:cNvSpPr/>
          <p:nvPr/>
        </p:nvSpPr>
        <p:spPr>
          <a:xfrm>
            <a:off x="685800" y="4200079"/>
            <a:ext cx="990600" cy="909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Name Node</a:t>
            </a:r>
            <a:endParaRPr lang="en-CA" sz="2000" dirty="0"/>
          </a:p>
        </p:txBody>
      </p:sp>
      <p:sp>
        <p:nvSpPr>
          <p:cNvPr id="44" name="Right Brace 43"/>
          <p:cNvSpPr/>
          <p:nvPr/>
        </p:nvSpPr>
        <p:spPr>
          <a:xfrm>
            <a:off x="1888812" y="1954579"/>
            <a:ext cx="459442" cy="10733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6" name="Right Brace 45"/>
          <p:cNvSpPr/>
          <p:nvPr/>
        </p:nvSpPr>
        <p:spPr>
          <a:xfrm>
            <a:off x="1888812" y="4118353"/>
            <a:ext cx="459442" cy="10733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 name="Rectangle 1"/>
          <p:cNvSpPr/>
          <p:nvPr/>
        </p:nvSpPr>
        <p:spPr>
          <a:xfrm>
            <a:off x="2590800" y="1891098"/>
            <a:ext cx="4572000" cy="1200329"/>
          </a:xfrm>
          <a:prstGeom prst="rect">
            <a:avLst/>
          </a:prstGeom>
        </p:spPr>
        <p:txBody>
          <a:bodyPr>
            <a:spAutoFit/>
          </a:bodyPr>
          <a:lstStyle/>
          <a:p>
            <a:r>
              <a:rPr lang="en-US" dirty="0"/>
              <a:t>Break higher bigger task to smaller pieces and to send each smaller piece of computation to the task trackers. It also can combine the results and send it back to the application. </a:t>
            </a:r>
            <a:endParaRPr lang="en-CA" dirty="0"/>
          </a:p>
        </p:txBody>
      </p:sp>
      <p:sp>
        <p:nvSpPr>
          <p:cNvPr id="3" name="Rectangle 2"/>
          <p:cNvSpPr/>
          <p:nvPr/>
        </p:nvSpPr>
        <p:spPr>
          <a:xfrm>
            <a:off x="2590800" y="3916374"/>
            <a:ext cx="4572000" cy="1477328"/>
          </a:xfrm>
          <a:prstGeom prst="rect">
            <a:avLst/>
          </a:prstGeom>
        </p:spPr>
        <p:txBody>
          <a:bodyPr>
            <a:spAutoFit/>
          </a:bodyPr>
          <a:lstStyle/>
          <a:p>
            <a:r>
              <a:rPr lang="en-US" dirty="0"/>
              <a:t>It is responsible to keep the index that which data is resides on which data node. When application contacts a Name Node, it tells the application that in order to get your particular data; you should go to which computer. </a:t>
            </a:r>
            <a:endParaRPr lang="en-CA" dirty="0"/>
          </a:p>
        </p:txBody>
      </p:sp>
    </p:spTree>
    <p:extLst>
      <p:ext uri="{BB962C8B-B14F-4D97-AF65-F5344CB8AC3E}">
        <p14:creationId xmlns:p14="http://schemas.microsoft.com/office/powerpoint/2010/main" val="37575527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24</a:t>
            </a:fld>
            <a:endParaRPr lang="en-US" sz="2400" dirty="0"/>
          </a:p>
        </p:txBody>
      </p:sp>
      <p:sp>
        <p:nvSpPr>
          <p:cNvPr id="14" name="Title 1"/>
          <p:cNvSpPr>
            <a:spLocks noGrp="1"/>
          </p:cNvSpPr>
          <p:nvPr>
            <p:ph type="title"/>
          </p:nvPr>
        </p:nvSpPr>
        <p:spPr>
          <a:xfrm>
            <a:off x="454048" y="457200"/>
            <a:ext cx="8229600" cy="1143000"/>
          </a:xfrm>
        </p:spPr>
        <p:txBody>
          <a:bodyPr vert="horz" lIns="91440" tIns="45720" rIns="91440" bIns="45720" rtlCol="0" anchor="ctr">
            <a:noAutofit/>
          </a:bodyPr>
          <a:lstStyle/>
          <a:p>
            <a:r>
              <a:rPr lang="en-US" sz="3600" dirty="0" smtClean="0"/>
              <a:t>An Introduction to </a:t>
            </a:r>
            <a:r>
              <a:rPr lang="en-US" sz="3600" dirty="0" err="1" smtClean="0"/>
              <a:t>MapReduce</a:t>
            </a:r>
            <a:endParaRPr lang="en-CA" sz="3600" dirty="0"/>
          </a:p>
        </p:txBody>
      </p:sp>
      <p:sp>
        <p:nvSpPr>
          <p:cNvPr id="7" name="Rectangle 6"/>
          <p:cNvSpPr/>
          <p:nvPr/>
        </p:nvSpPr>
        <p:spPr>
          <a:xfrm>
            <a:off x="457200" y="1752600"/>
            <a:ext cx="7924800" cy="2339102"/>
          </a:xfrm>
          <a:prstGeom prst="rect">
            <a:avLst/>
          </a:prstGeom>
        </p:spPr>
        <p:txBody>
          <a:bodyPr wrap="square">
            <a:spAutoFit/>
          </a:bodyPr>
          <a:lstStyle/>
          <a:p>
            <a:r>
              <a:rPr lang="en-US" b="1" dirty="0" err="1" smtClean="0"/>
              <a:t>MapReduce</a:t>
            </a:r>
            <a:endParaRPr lang="en-US" b="1" dirty="0" smtClean="0"/>
          </a:p>
          <a:p>
            <a:endParaRPr lang="en-US" sz="1600" b="1" dirty="0" smtClean="0"/>
          </a:p>
          <a:p>
            <a:endParaRPr lang="en-US" sz="1600" dirty="0" smtClean="0"/>
          </a:p>
          <a:p>
            <a:pPr marL="742950" lvl="1" indent="-285750">
              <a:buFont typeface="Arial" pitchFamily="34" charset="0"/>
              <a:buChar char="•"/>
            </a:pPr>
            <a:r>
              <a:rPr lang="en-US" sz="1600" dirty="0" smtClean="0"/>
              <a:t>Simple</a:t>
            </a:r>
          </a:p>
          <a:p>
            <a:pPr marL="742950" lvl="1" indent="-285750">
              <a:buFont typeface="Arial" pitchFamily="34" charset="0"/>
              <a:buChar char="•"/>
            </a:pPr>
            <a:r>
              <a:rPr lang="en-US" sz="1600" dirty="0" smtClean="0"/>
              <a:t>Scalable</a:t>
            </a:r>
          </a:p>
          <a:p>
            <a:pPr marL="742950" lvl="1" indent="-285750">
              <a:buFont typeface="Arial" pitchFamily="34" charset="0"/>
              <a:buChar char="•"/>
            </a:pPr>
            <a:r>
              <a:rPr lang="en-US" sz="1600" dirty="0" smtClean="0"/>
              <a:t>Fault-tolerant</a:t>
            </a:r>
          </a:p>
          <a:p>
            <a:pPr marL="742950" lvl="1" indent="-285750">
              <a:buFont typeface="Arial" pitchFamily="34" charset="0"/>
              <a:buChar char="•"/>
            </a:pPr>
            <a:endParaRPr lang="en-US" sz="1600" dirty="0" smtClean="0"/>
          </a:p>
          <a:p>
            <a:pPr marL="742950" lvl="1" indent="-285750">
              <a:buFont typeface="Arial" pitchFamily="34" charset="0"/>
              <a:buChar char="•"/>
            </a:pPr>
            <a:endParaRPr lang="en-US" sz="1600" dirty="0"/>
          </a:p>
          <a:p>
            <a:pPr marL="742950" lvl="1" indent="-285750">
              <a:buFont typeface="Arial" pitchFamily="34" charset="0"/>
              <a:buChar char="•"/>
            </a:pPr>
            <a:r>
              <a:rPr lang="en-US" sz="1600" dirty="0"/>
              <a:t>limitations on its performance and efficiency</a:t>
            </a:r>
            <a:endParaRPr lang="en-CA" sz="1600" dirty="0"/>
          </a:p>
        </p:txBody>
      </p:sp>
      <p:sp>
        <p:nvSpPr>
          <p:cNvPr id="8" name="Smiley Face 7"/>
          <p:cNvSpPr/>
          <p:nvPr/>
        </p:nvSpPr>
        <p:spPr>
          <a:xfrm>
            <a:off x="457200" y="3421428"/>
            <a:ext cx="428136" cy="388572"/>
          </a:xfrm>
          <a:prstGeom prst="smileyFace">
            <a:avLst>
              <a:gd name="adj" fmla="val -4653"/>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9" name="Smiley Face 8"/>
          <p:cNvSpPr/>
          <p:nvPr/>
        </p:nvSpPr>
        <p:spPr>
          <a:xfrm>
            <a:off x="446914" y="2208423"/>
            <a:ext cx="460037" cy="381553"/>
          </a:xfrm>
          <a:prstGeom prst="smileyFace">
            <a:avLst/>
          </a:prstGeom>
          <a:ln w="3810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41610411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25</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err="1" smtClean="0"/>
              <a:t>MapReduce</a:t>
            </a:r>
            <a:r>
              <a:rPr lang="en-US" dirty="0" smtClean="0"/>
              <a:t> Architecture</a:t>
            </a:r>
            <a:endParaRPr lang="en-CA" dirty="0"/>
          </a:p>
        </p:txBody>
      </p:sp>
      <p:pic>
        <p:nvPicPr>
          <p:cNvPr id="11" name="Picture 4" descr="http://www.rabidgremlin.com/data20/MapReduceWordCountOverview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484784"/>
            <a:ext cx="8208912" cy="436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8896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26</a:t>
            </a:fld>
            <a:endParaRPr lang="en-US" sz="2400" dirty="0"/>
          </a:p>
        </p:txBody>
      </p:sp>
      <p:grpSp>
        <p:nvGrpSpPr>
          <p:cNvPr id="3" name="Group 2"/>
          <p:cNvGrpSpPr/>
          <p:nvPr/>
        </p:nvGrpSpPr>
        <p:grpSpPr>
          <a:xfrm>
            <a:off x="2416888" y="4098357"/>
            <a:ext cx="1297642" cy="2426199"/>
            <a:chOff x="1219200" y="3307168"/>
            <a:chExt cx="1432112" cy="2813920"/>
          </a:xfrm>
        </p:grpSpPr>
        <p:sp>
          <p:nvSpPr>
            <p:cNvPr id="9" name="Cube 8"/>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0" name="Rectangle 29"/>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1" name="Rectangle 30"/>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32" name="Group 31"/>
          <p:cNvGrpSpPr/>
          <p:nvPr/>
        </p:nvGrpSpPr>
        <p:grpSpPr>
          <a:xfrm>
            <a:off x="4047344" y="4054902"/>
            <a:ext cx="1297642" cy="2426199"/>
            <a:chOff x="1219200" y="3307168"/>
            <a:chExt cx="1432112" cy="2813920"/>
          </a:xfrm>
        </p:grpSpPr>
        <p:sp>
          <p:nvSpPr>
            <p:cNvPr id="33" name="Cube 32"/>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4" name="Rectangle 33"/>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5" name="Rectangle 34"/>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36" name="Group 35"/>
          <p:cNvGrpSpPr/>
          <p:nvPr/>
        </p:nvGrpSpPr>
        <p:grpSpPr>
          <a:xfrm>
            <a:off x="5723744" y="4054902"/>
            <a:ext cx="1297642" cy="2426199"/>
            <a:chOff x="1219200" y="3307168"/>
            <a:chExt cx="1432112" cy="2813920"/>
          </a:xfrm>
        </p:grpSpPr>
        <p:sp>
          <p:nvSpPr>
            <p:cNvPr id="37" name="Cube 36"/>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8" name="Rectangle 37"/>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9" name="Rectangle 38"/>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40" name="Group 39"/>
          <p:cNvGrpSpPr/>
          <p:nvPr/>
        </p:nvGrpSpPr>
        <p:grpSpPr>
          <a:xfrm>
            <a:off x="7476344" y="4054902"/>
            <a:ext cx="1297642" cy="2426199"/>
            <a:chOff x="1219200" y="3307168"/>
            <a:chExt cx="1432112" cy="2813920"/>
          </a:xfrm>
        </p:grpSpPr>
        <p:sp>
          <p:nvSpPr>
            <p:cNvPr id="41" name="Cube 40"/>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42" name="Rectangle 41"/>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43" name="Rectangle 42"/>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2" name="Group 1"/>
          <p:cNvGrpSpPr/>
          <p:nvPr/>
        </p:nvGrpSpPr>
        <p:grpSpPr>
          <a:xfrm>
            <a:off x="173958" y="1224680"/>
            <a:ext cx="3181131" cy="2813920"/>
            <a:chOff x="173958" y="1066800"/>
            <a:chExt cx="3181131" cy="2813920"/>
          </a:xfrm>
        </p:grpSpPr>
        <p:sp>
          <p:nvSpPr>
            <p:cNvPr id="22" name="Cube 21"/>
            <p:cNvSpPr/>
            <p:nvPr/>
          </p:nvSpPr>
          <p:spPr>
            <a:xfrm>
              <a:off x="173958" y="1066800"/>
              <a:ext cx="3181131"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23" name="Rectangle 22"/>
            <p:cNvSpPr/>
            <p:nvPr/>
          </p:nvSpPr>
          <p:spPr>
            <a:xfrm>
              <a:off x="304800" y="1878607"/>
              <a:ext cx="990600"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25" name="Rectangle 24"/>
            <p:cNvSpPr/>
            <p:nvPr/>
          </p:nvSpPr>
          <p:spPr>
            <a:xfrm>
              <a:off x="304800" y="2863475"/>
              <a:ext cx="990600"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sp>
          <p:nvSpPr>
            <p:cNvPr id="26" name="Rectangle 25"/>
            <p:cNvSpPr/>
            <p:nvPr/>
          </p:nvSpPr>
          <p:spPr>
            <a:xfrm>
              <a:off x="1426288" y="1878607"/>
              <a:ext cx="990600" cy="909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Job Tracker</a:t>
              </a:r>
              <a:endParaRPr lang="en-CA" sz="2000" dirty="0"/>
            </a:p>
          </p:txBody>
        </p:sp>
        <p:sp>
          <p:nvSpPr>
            <p:cNvPr id="27" name="Rectangle 26"/>
            <p:cNvSpPr/>
            <p:nvPr/>
          </p:nvSpPr>
          <p:spPr>
            <a:xfrm>
              <a:off x="1426288" y="2863475"/>
              <a:ext cx="990600" cy="909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Name Node</a:t>
              </a:r>
              <a:endParaRPr lang="en-CA" sz="2000" dirty="0"/>
            </a:p>
          </p:txBody>
        </p:sp>
      </p:grpSp>
      <p:sp>
        <p:nvSpPr>
          <p:cNvPr id="4" name="Title 3"/>
          <p:cNvSpPr>
            <a:spLocks noGrp="1"/>
          </p:cNvSpPr>
          <p:nvPr>
            <p:ph type="title"/>
          </p:nvPr>
        </p:nvSpPr>
        <p:spPr/>
        <p:txBody>
          <a:bodyPr/>
          <a:lstStyle/>
          <a:p>
            <a:r>
              <a:rPr lang="en-US" dirty="0" smtClean="0"/>
              <a:t>Fault Tolerance for Data</a:t>
            </a:r>
            <a:endParaRPr lang="en-CA" dirty="0"/>
          </a:p>
        </p:txBody>
      </p:sp>
      <p:sp>
        <p:nvSpPr>
          <p:cNvPr id="5" name="Multiply 4"/>
          <p:cNvSpPr/>
          <p:nvPr/>
        </p:nvSpPr>
        <p:spPr>
          <a:xfrm>
            <a:off x="5583244" y="5268001"/>
            <a:ext cx="1219200" cy="1111985"/>
          </a:xfrm>
          <a:prstGeom prst="mathMultiply">
            <a:avLst>
              <a:gd name="adj1" fmla="val 106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651275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27</a:t>
            </a:fld>
            <a:endParaRPr lang="en-US" sz="2400" dirty="0"/>
          </a:p>
        </p:txBody>
      </p:sp>
      <p:grpSp>
        <p:nvGrpSpPr>
          <p:cNvPr id="3" name="Group 2"/>
          <p:cNvGrpSpPr/>
          <p:nvPr/>
        </p:nvGrpSpPr>
        <p:grpSpPr>
          <a:xfrm>
            <a:off x="2416888" y="4098357"/>
            <a:ext cx="1297642" cy="2426199"/>
            <a:chOff x="1219200" y="3307168"/>
            <a:chExt cx="1432112" cy="2813920"/>
          </a:xfrm>
        </p:grpSpPr>
        <p:sp>
          <p:nvSpPr>
            <p:cNvPr id="9" name="Cube 8"/>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0" name="Rectangle 29"/>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1" name="Rectangle 30"/>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32" name="Group 31"/>
          <p:cNvGrpSpPr/>
          <p:nvPr/>
        </p:nvGrpSpPr>
        <p:grpSpPr>
          <a:xfrm>
            <a:off x="4047344" y="4054902"/>
            <a:ext cx="1297642" cy="2426199"/>
            <a:chOff x="1219200" y="3307168"/>
            <a:chExt cx="1432112" cy="2813920"/>
          </a:xfrm>
        </p:grpSpPr>
        <p:sp>
          <p:nvSpPr>
            <p:cNvPr id="33" name="Cube 32"/>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4" name="Rectangle 33"/>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5" name="Rectangle 34"/>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36" name="Group 35"/>
          <p:cNvGrpSpPr/>
          <p:nvPr/>
        </p:nvGrpSpPr>
        <p:grpSpPr>
          <a:xfrm>
            <a:off x="5723744" y="4054902"/>
            <a:ext cx="1297642" cy="2426199"/>
            <a:chOff x="1219200" y="3307168"/>
            <a:chExt cx="1432112" cy="2813920"/>
          </a:xfrm>
        </p:grpSpPr>
        <p:sp>
          <p:nvSpPr>
            <p:cNvPr id="37" name="Cube 36"/>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8" name="Rectangle 37"/>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9" name="Rectangle 38"/>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40" name="Group 39"/>
          <p:cNvGrpSpPr/>
          <p:nvPr/>
        </p:nvGrpSpPr>
        <p:grpSpPr>
          <a:xfrm>
            <a:off x="7476344" y="4054902"/>
            <a:ext cx="1297642" cy="2426199"/>
            <a:chOff x="1219200" y="3307168"/>
            <a:chExt cx="1432112" cy="2813920"/>
          </a:xfrm>
        </p:grpSpPr>
        <p:sp>
          <p:nvSpPr>
            <p:cNvPr id="41" name="Cube 40"/>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42" name="Rectangle 41"/>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43" name="Rectangle 42"/>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2" name="Group 1"/>
          <p:cNvGrpSpPr/>
          <p:nvPr/>
        </p:nvGrpSpPr>
        <p:grpSpPr>
          <a:xfrm>
            <a:off x="173958" y="1224680"/>
            <a:ext cx="3181131" cy="2813920"/>
            <a:chOff x="173958" y="1066800"/>
            <a:chExt cx="3181131" cy="2813920"/>
          </a:xfrm>
        </p:grpSpPr>
        <p:sp>
          <p:nvSpPr>
            <p:cNvPr id="22" name="Cube 21"/>
            <p:cNvSpPr/>
            <p:nvPr/>
          </p:nvSpPr>
          <p:spPr>
            <a:xfrm>
              <a:off x="173958" y="1066800"/>
              <a:ext cx="3181131"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23" name="Rectangle 22"/>
            <p:cNvSpPr/>
            <p:nvPr/>
          </p:nvSpPr>
          <p:spPr>
            <a:xfrm>
              <a:off x="304800" y="1878607"/>
              <a:ext cx="990600"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25" name="Rectangle 24"/>
            <p:cNvSpPr/>
            <p:nvPr/>
          </p:nvSpPr>
          <p:spPr>
            <a:xfrm>
              <a:off x="304800" y="2863475"/>
              <a:ext cx="990600"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sp>
          <p:nvSpPr>
            <p:cNvPr id="26" name="Rectangle 25"/>
            <p:cNvSpPr/>
            <p:nvPr/>
          </p:nvSpPr>
          <p:spPr>
            <a:xfrm>
              <a:off x="1426288" y="1878607"/>
              <a:ext cx="990600" cy="909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Job Tracker</a:t>
              </a:r>
              <a:endParaRPr lang="en-CA" sz="2000" dirty="0"/>
            </a:p>
          </p:txBody>
        </p:sp>
        <p:sp>
          <p:nvSpPr>
            <p:cNvPr id="27" name="Rectangle 26"/>
            <p:cNvSpPr/>
            <p:nvPr/>
          </p:nvSpPr>
          <p:spPr>
            <a:xfrm>
              <a:off x="1426288" y="2863475"/>
              <a:ext cx="990600" cy="909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Name Node</a:t>
              </a:r>
              <a:endParaRPr lang="en-CA" sz="2000" dirty="0"/>
            </a:p>
          </p:txBody>
        </p:sp>
      </p:grpSp>
      <p:sp>
        <p:nvSpPr>
          <p:cNvPr id="4" name="Title 3"/>
          <p:cNvSpPr>
            <a:spLocks noGrp="1"/>
          </p:cNvSpPr>
          <p:nvPr>
            <p:ph type="title"/>
          </p:nvPr>
        </p:nvSpPr>
        <p:spPr/>
        <p:txBody>
          <a:bodyPr/>
          <a:lstStyle/>
          <a:p>
            <a:r>
              <a:rPr lang="en-US" dirty="0" smtClean="0"/>
              <a:t>Fault Tolerance for Processing</a:t>
            </a:r>
            <a:endParaRPr lang="en-CA" dirty="0"/>
          </a:p>
        </p:txBody>
      </p:sp>
      <p:sp>
        <p:nvSpPr>
          <p:cNvPr id="5" name="Multiply 4"/>
          <p:cNvSpPr/>
          <p:nvPr/>
        </p:nvSpPr>
        <p:spPr>
          <a:xfrm>
            <a:off x="5583244" y="4319096"/>
            <a:ext cx="1219200" cy="1111985"/>
          </a:xfrm>
          <a:prstGeom prst="mathMultiply">
            <a:avLst>
              <a:gd name="adj1" fmla="val 106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81394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28</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Scalable</a:t>
            </a:r>
            <a:endParaRPr lang="en-CA" dirty="0"/>
          </a:p>
        </p:txBody>
      </p:sp>
      <p:grpSp>
        <p:nvGrpSpPr>
          <p:cNvPr id="3" name="Group 2"/>
          <p:cNvGrpSpPr/>
          <p:nvPr/>
        </p:nvGrpSpPr>
        <p:grpSpPr>
          <a:xfrm>
            <a:off x="2416888" y="4098357"/>
            <a:ext cx="1297642" cy="2426199"/>
            <a:chOff x="1219200" y="3307168"/>
            <a:chExt cx="1432112" cy="2813920"/>
          </a:xfrm>
        </p:grpSpPr>
        <p:sp>
          <p:nvSpPr>
            <p:cNvPr id="9" name="Cube 8"/>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0" name="Rectangle 29"/>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1" name="Rectangle 30"/>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32" name="Group 31"/>
          <p:cNvGrpSpPr/>
          <p:nvPr/>
        </p:nvGrpSpPr>
        <p:grpSpPr>
          <a:xfrm>
            <a:off x="4047344" y="4054902"/>
            <a:ext cx="1297642" cy="2426199"/>
            <a:chOff x="1219200" y="3307168"/>
            <a:chExt cx="1432112" cy="2813920"/>
          </a:xfrm>
        </p:grpSpPr>
        <p:sp>
          <p:nvSpPr>
            <p:cNvPr id="33" name="Cube 32"/>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4" name="Rectangle 33"/>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5" name="Rectangle 34"/>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36" name="Group 35"/>
          <p:cNvGrpSpPr/>
          <p:nvPr/>
        </p:nvGrpSpPr>
        <p:grpSpPr>
          <a:xfrm>
            <a:off x="5723744" y="4054902"/>
            <a:ext cx="1297642" cy="2426199"/>
            <a:chOff x="1219200" y="3307168"/>
            <a:chExt cx="1432112" cy="2813920"/>
          </a:xfrm>
        </p:grpSpPr>
        <p:sp>
          <p:nvSpPr>
            <p:cNvPr id="37" name="Cube 36"/>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38" name="Rectangle 37"/>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39" name="Rectangle 38"/>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40" name="Group 39"/>
          <p:cNvGrpSpPr/>
          <p:nvPr/>
        </p:nvGrpSpPr>
        <p:grpSpPr>
          <a:xfrm>
            <a:off x="7476344" y="4054902"/>
            <a:ext cx="1297642" cy="2426199"/>
            <a:chOff x="1219200" y="3307168"/>
            <a:chExt cx="1432112" cy="2813920"/>
          </a:xfrm>
        </p:grpSpPr>
        <p:sp>
          <p:nvSpPr>
            <p:cNvPr id="41" name="Cube 40"/>
            <p:cNvSpPr/>
            <p:nvPr/>
          </p:nvSpPr>
          <p:spPr>
            <a:xfrm>
              <a:off x="1219200" y="3307168"/>
              <a:ext cx="1432112"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42" name="Rectangle 41"/>
            <p:cNvSpPr/>
            <p:nvPr/>
          </p:nvSpPr>
          <p:spPr>
            <a:xfrm>
              <a:off x="1219200" y="380421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43" name="Rectangle 42"/>
            <p:cNvSpPr/>
            <p:nvPr/>
          </p:nvSpPr>
          <p:spPr>
            <a:xfrm>
              <a:off x="1219200" y="4953000"/>
              <a:ext cx="1035423"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grpSp>
      <p:grpSp>
        <p:nvGrpSpPr>
          <p:cNvPr id="2" name="Group 1"/>
          <p:cNvGrpSpPr/>
          <p:nvPr/>
        </p:nvGrpSpPr>
        <p:grpSpPr>
          <a:xfrm>
            <a:off x="173958" y="1066800"/>
            <a:ext cx="3181131" cy="2813920"/>
            <a:chOff x="173958" y="1066800"/>
            <a:chExt cx="3181131" cy="2813920"/>
          </a:xfrm>
        </p:grpSpPr>
        <p:sp>
          <p:nvSpPr>
            <p:cNvPr id="22" name="Cube 21"/>
            <p:cNvSpPr/>
            <p:nvPr/>
          </p:nvSpPr>
          <p:spPr>
            <a:xfrm>
              <a:off x="173958" y="1066800"/>
              <a:ext cx="3181131" cy="28139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23" name="Rectangle 22"/>
            <p:cNvSpPr/>
            <p:nvPr/>
          </p:nvSpPr>
          <p:spPr>
            <a:xfrm>
              <a:off x="304800" y="1878607"/>
              <a:ext cx="990600"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Task Tracker</a:t>
              </a:r>
              <a:endParaRPr lang="en-CA" sz="2000" dirty="0"/>
            </a:p>
          </p:txBody>
        </p:sp>
        <p:sp>
          <p:nvSpPr>
            <p:cNvPr id="25" name="Rectangle 24"/>
            <p:cNvSpPr/>
            <p:nvPr/>
          </p:nvSpPr>
          <p:spPr>
            <a:xfrm>
              <a:off x="304800" y="2863475"/>
              <a:ext cx="990600" cy="9099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Data Node</a:t>
              </a:r>
              <a:endParaRPr lang="en-CA" sz="2000" dirty="0"/>
            </a:p>
          </p:txBody>
        </p:sp>
        <p:sp>
          <p:nvSpPr>
            <p:cNvPr id="26" name="Rectangle 25"/>
            <p:cNvSpPr/>
            <p:nvPr/>
          </p:nvSpPr>
          <p:spPr>
            <a:xfrm>
              <a:off x="1426288" y="1878607"/>
              <a:ext cx="990600" cy="909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Job Tracker</a:t>
              </a:r>
              <a:endParaRPr lang="en-CA" sz="2000" dirty="0"/>
            </a:p>
          </p:txBody>
        </p:sp>
        <p:sp>
          <p:nvSpPr>
            <p:cNvPr id="27" name="Rectangle 26"/>
            <p:cNvSpPr/>
            <p:nvPr/>
          </p:nvSpPr>
          <p:spPr>
            <a:xfrm>
              <a:off x="1426288" y="2863475"/>
              <a:ext cx="990600" cy="909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Name Node</a:t>
              </a:r>
              <a:endParaRPr lang="en-CA" sz="2000" dirty="0"/>
            </a:p>
          </p:txBody>
        </p:sp>
      </p:grpSp>
      <p:sp>
        <p:nvSpPr>
          <p:cNvPr id="45" name="Title 1"/>
          <p:cNvSpPr txBox="1">
            <a:spLocks/>
          </p:cNvSpPr>
          <p:nvPr/>
        </p:nvSpPr>
        <p:spPr>
          <a:xfrm>
            <a:off x="7476344" y="3048000"/>
            <a:ext cx="1280358" cy="539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t>1000s</a:t>
            </a:r>
            <a:endParaRPr lang="en-CA" sz="2400" b="1" dirty="0"/>
          </a:p>
        </p:txBody>
      </p:sp>
      <p:sp>
        <p:nvSpPr>
          <p:cNvPr id="4" name="Right Arrow 3"/>
          <p:cNvSpPr/>
          <p:nvPr/>
        </p:nvSpPr>
        <p:spPr>
          <a:xfrm>
            <a:off x="2993991" y="3623733"/>
            <a:ext cx="5887998" cy="299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Callout 45"/>
          <p:cNvSpPr/>
          <p:nvPr/>
        </p:nvSpPr>
        <p:spPr>
          <a:xfrm>
            <a:off x="4113451" y="2552669"/>
            <a:ext cx="1775012" cy="538689"/>
          </a:xfrm>
          <a:prstGeom prst="wedgeEllipseCallout">
            <a:avLst>
              <a:gd name="adj1" fmla="val 45229"/>
              <a:gd name="adj2" fmla="val 1448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Scalable</a:t>
            </a:r>
            <a:endParaRPr lang="en-CA" sz="2400" b="1" dirty="0"/>
          </a:p>
        </p:txBody>
      </p:sp>
    </p:spTree>
    <p:extLst>
      <p:ext uri="{BB962C8B-B14F-4D97-AF65-F5344CB8AC3E}">
        <p14:creationId xmlns:p14="http://schemas.microsoft.com/office/powerpoint/2010/main" val="22764367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29</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Easy Programming</a:t>
            </a:r>
            <a:endParaRPr lang="en-CA" dirty="0"/>
          </a:p>
        </p:txBody>
      </p:sp>
      <p:sp>
        <p:nvSpPr>
          <p:cNvPr id="10" name="Title 1"/>
          <p:cNvSpPr txBox="1">
            <a:spLocks/>
          </p:cNvSpPr>
          <p:nvPr/>
        </p:nvSpPr>
        <p:spPr>
          <a:xfrm>
            <a:off x="-340549" y="1685144"/>
            <a:ext cx="3491753"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Programmers</a:t>
            </a:r>
            <a:endParaRPr lang="en-CA" sz="2400" dirty="0"/>
          </a:p>
        </p:txBody>
      </p:sp>
      <p:sp>
        <p:nvSpPr>
          <p:cNvPr id="3" name="Right Arrow 2"/>
          <p:cNvSpPr/>
          <p:nvPr/>
        </p:nvSpPr>
        <p:spPr>
          <a:xfrm>
            <a:off x="2454640" y="3216640"/>
            <a:ext cx="3429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 not have to worry about</a:t>
            </a:r>
            <a:endParaRPr lang="en-CA" dirty="0"/>
          </a:p>
        </p:txBody>
      </p:sp>
      <p:pic>
        <p:nvPicPr>
          <p:cNvPr id="2050" name="Picture 2" descr="http://toonclips.com/600/1006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664"/>
          <a:stretch/>
        </p:blipFill>
        <p:spPr bwMode="auto">
          <a:xfrm flipH="1">
            <a:off x="186128" y="2514601"/>
            <a:ext cx="2438400" cy="2402174"/>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Brace 14"/>
          <p:cNvSpPr/>
          <p:nvPr/>
        </p:nvSpPr>
        <p:spPr>
          <a:xfrm rot="10800000">
            <a:off x="5885199" y="1492237"/>
            <a:ext cx="459442" cy="40243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 name="Rounded Rectangle 16"/>
          <p:cNvSpPr/>
          <p:nvPr/>
        </p:nvSpPr>
        <p:spPr>
          <a:xfrm>
            <a:off x="6486643" y="1441499"/>
            <a:ext cx="2255473" cy="947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Where the program is located </a:t>
            </a:r>
            <a:endParaRPr lang="en-CA" dirty="0"/>
          </a:p>
        </p:txBody>
      </p:sp>
      <p:sp>
        <p:nvSpPr>
          <p:cNvPr id="20" name="Rounded Rectangle 19"/>
          <p:cNvSpPr/>
          <p:nvPr/>
        </p:nvSpPr>
        <p:spPr>
          <a:xfrm>
            <a:off x="6473525" y="2492031"/>
            <a:ext cx="2255473" cy="947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to manage the failures </a:t>
            </a:r>
            <a:endParaRPr lang="en-CA" dirty="0"/>
          </a:p>
        </p:txBody>
      </p:sp>
      <p:sp>
        <p:nvSpPr>
          <p:cNvPr id="21" name="Rounded Rectangle 20"/>
          <p:cNvSpPr/>
          <p:nvPr/>
        </p:nvSpPr>
        <p:spPr>
          <a:xfrm>
            <a:off x="6500384" y="3537625"/>
            <a:ext cx="2255473" cy="947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to break computations into smaller pieces </a:t>
            </a:r>
            <a:endParaRPr lang="en-CA" dirty="0"/>
          </a:p>
        </p:txBody>
      </p:sp>
      <p:sp>
        <p:nvSpPr>
          <p:cNvPr id="22" name="Rounded Rectangle 21"/>
          <p:cNvSpPr/>
          <p:nvPr/>
        </p:nvSpPr>
        <p:spPr>
          <a:xfrm>
            <a:off x="6500384" y="4583190"/>
            <a:ext cx="2255473" cy="947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to program for scaling </a:t>
            </a:r>
            <a:endParaRPr lang="en-CA" dirty="0"/>
          </a:p>
        </p:txBody>
      </p:sp>
    </p:spTree>
    <p:extLst>
      <p:ext uri="{BB962C8B-B14F-4D97-AF65-F5344CB8AC3E}">
        <p14:creationId xmlns:p14="http://schemas.microsoft.com/office/powerpoint/2010/main" val="4817232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History</a:t>
            </a:r>
            <a:endParaRPr lang="en-CA" dirty="0"/>
          </a:p>
        </p:txBody>
      </p:sp>
      <p:sp>
        <p:nvSpPr>
          <p:cNvPr id="2" name="Rectangle 1"/>
          <p:cNvSpPr/>
          <p:nvPr/>
        </p:nvSpPr>
        <p:spPr>
          <a:xfrm>
            <a:off x="762000" y="1600200"/>
            <a:ext cx="7543800" cy="400110"/>
          </a:xfrm>
          <a:prstGeom prst="rect">
            <a:avLst/>
          </a:prstGeom>
        </p:spPr>
        <p:txBody>
          <a:bodyPr wrap="square">
            <a:spAutoFit/>
          </a:bodyPr>
          <a:lstStyle/>
          <a:p>
            <a:r>
              <a:rPr lang="en-US" sz="2000" b="1" dirty="0" smtClean="0"/>
              <a:t>1980s</a:t>
            </a:r>
            <a:endParaRPr lang="en-CA" sz="2000" b="1" dirty="0"/>
          </a:p>
        </p:txBody>
      </p:sp>
      <p:sp>
        <p:nvSpPr>
          <p:cNvPr id="10" name="Smiley Face 9"/>
          <p:cNvSpPr/>
          <p:nvPr/>
        </p:nvSpPr>
        <p:spPr>
          <a:xfrm>
            <a:off x="776714" y="4499896"/>
            <a:ext cx="442486" cy="464772"/>
          </a:xfrm>
          <a:prstGeom prst="smileyFace">
            <a:avLst>
              <a:gd name="adj" fmla="val -4653"/>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3" name="Rectangle 2"/>
          <p:cNvSpPr/>
          <p:nvPr/>
        </p:nvSpPr>
        <p:spPr>
          <a:xfrm>
            <a:off x="762000" y="4964668"/>
            <a:ext cx="2197909" cy="369332"/>
          </a:xfrm>
          <a:prstGeom prst="rect">
            <a:avLst/>
          </a:prstGeom>
        </p:spPr>
        <p:txBody>
          <a:bodyPr wrap="none">
            <a:spAutoFit/>
          </a:bodyPr>
          <a:lstStyle/>
          <a:p>
            <a:pPr lvl="0"/>
            <a:r>
              <a:rPr lang="en-US" dirty="0"/>
              <a:t>Impedance mismatch</a:t>
            </a:r>
            <a:endParaRPr lang="en-CA" dirty="0"/>
          </a:p>
        </p:txBody>
      </p:sp>
      <p:sp>
        <p:nvSpPr>
          <p:cNvPr id="17" name="Rectangle 16"/>
          <p:cNvSpPr/>
          <p:nvPr/>
        </p:nvSpPr>
        <p:spPr>
          <a:xfrm>
            <a:off x="801698" y="3315056"/>
            <a:ext cx="1717458" cy="369332"/>
          </a:xfrm>
          <a:prstGeom prst="rect">
            <a:avLst/>
          </a:prstGeom>
        </p:spPr>
        <p:txBody>
          <a:bodyPr wrap="none">
            <a:spAutoFit/>
          </a:bodyPr>
          <a:lstStyle/>
          <a:p>
            <a:pPr lvl="0"/>
            <a:r>
              <a:rPr lang="en-US" dirty="0" smtClean="0"/>
              <a:t>Data Persistency</a:t>
            </a:r>
            <a:endParaRPr lang="en-CA" dirty="0"/>
          </a:p>
        </p:txBody>
      </p:sp>
      <p:sp>
        <p:nvSpPr>
          <p:cNvPr id="18" name="Rectangle 17"/>
          <p:cNvSpPr/>
          <p:nvPr/>
        </p:nvSpPr>
        <p:spPr>
          <a:xfrm>
            <a:off x="801698" y="3694780"/>
            <a:ext cx="4820935" cy="369332"/>
          </a:xfrm>
          <a:prstGeom prst="rect">
            <a:avLst/>
          </a:prstGeom>
        </p:spPr>
        <p:txBody>
          <a:bodyPr wrap="none">
            <a:spAutoFit/>
          </a:bodyPr>
          <a:lstStyle/>
          <a:p>
            <a:pPr lvl="0"/>
            <a:r>
              <a:rPr lang="en-US" dirty="0" smtClean="0"/>
              <a:t>Integration and Reporting for many Organizations</a:t>
            </a:r>
            <a:endParaRPr lang="en-CA" dirty="0"/>
          </a:p>
        </p:txBody>
      </p:sp>
      <p:sp>
        <p:nvSpPr>
          <p:cNvPr id="4" name="Rectangle 3"/>
          <p:cNvSpPr/>
          <p:nvPr/>
        </p:nvSpPr>
        <p:spPr>
          <a:xfrm>
            <a:off x="801698" y="2000310"/>
            <a:ext cx="3969292" cy="369332"/>
          </a:xfrm>
          <a:prstGeom prst="rect">
            <a:avLst/>
          </a:prstGeom>
        </p:spPr>
        <p:txBody>
          <a:bodyPr wrap="none">
            <a:spAutoFit/>
          </a:bodyPr>
          <a:lstStyle/>
          <a:p>
            <a:r>
              <a:rPr lang="en-US" b="1" dirty="0"/>
              <a:t>SQL, a dominant database environment</a:t>
            </a:r>
            <a:endParaRPr lang="en-CA" b="1" dirty="0"/>
          </a:p>
        </p:txBody>
      </p:sp>
      <p:sp>
        <p:nvSpPr>
          <p:cNvPr id="5" name="Can 4"/>
          <p:cNvSpPr/>
          <p:nvPr/>
        </p:nvSpPr>
        <p:spPr>
          <a:xfrm>
            <a:off x="6499485" y="3147344"/>
            <a:ext cx="1676400" cy="12054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SQL</a:t>
            </a:r>
            <a:endParaRPr lang="en-CA" sz="3200" b="1" dirty="0"/>
          </a:p>
        </p:txBody>
      </p:sp>
      <p:sp>
        <p:nvSpPr>
          <p:cNvPr id="16" name="Oval 15"/>
          <p:cNvSpPr/>
          <p:nvPr/>
        </p:nvSpPr>
        <p:spPr>
          <a:xfrm>
            <a:off x="6498534" y="4981545"/>
            <a:ext cx="1677349" cy="8858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Inventory</a:t>
            </a:r>
            <a:endParaRPr lang="en-CA" b="1" dirty="0"/>
          </a:p>
        </p:txBody>
      </p:sp>
      <p:sp>
        <p:nvSpPr>
          <p:cNvPr id="19" name="Oval 18"/>
          <p:cNvSpPr/>
          <p:nvPr/>
        </p:nvSpPr>
        <p:spPr>
          <a:xfrm>
            <a:off x="6498536" y="1601396"/>
            <a:ext cx="1677349" cy="8858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Billing</a:t>
            </a:r>
            <a:endParaRPr lang="en-CA" b="1" dirty="0"/>
          </a:p>
        </p:txBody>
      </p:sp>
      <p:sp>
        <p:nvSpPr>
          <p:cNvPr id="9" name="Down Arrow 8"/>
          <p:cNvSpPr/>
          <p:nvPr/>
        </p:nvSpPr>
        <p:spPr>
          <a:xfrm>
            <a:off x="7147659" y="2487251"/>
            <a:ext cx="381000" cy="660093"/>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0" name="Down Arrow 19"/>
          <p:cNvSpPr/>
          <p:nvPr/>
        </p:nvSpPr>
        <p:spPr>
          <a:xfrm rot="10800000">
            <a:off x="7146710" y="4284975"/>
            <a:ext cx="381000" cy="660093"/>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5" name="Smiley Face 14"/>
          <p:cNvSpPr/>
          <p:nvPr/>
        </p:nvSpPr>
        <p:spPr>
          <a:xfrm>
            <a:off x="731044" y="2841209"/>
            <a:ext cx="475456" cy="456376"/>
          </a:xfrm>
          <a:prstGeom prst="smileyFace">
            <a:avLst/>
          </a:prstGeom>
          <a:ln w="3810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8030533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30</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Easy Programming</a:t>
            </a:r>
            <a:endParaRPr lang="en-CA" dirty="0"/>
          </a:p>
        </p:txBody>
      </p:sp>
      <p:sp>
        <p:nvSpPr>
          <p:cNvPr id="10" name="Title 1"/>
          <p:cNvSpPr txBox="1">
            <a:spLocks/>
          </p:cNvSpPr>
          <p:nvPr/>
        </p:nvSpPr>
        <p:spPr>
          <a:xfrm>
            <a:off x="-340549" y="1685144"/>
            <a:ext cx="3491753"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Programmers</a:t>
            </a:r>
            <a:endParaRPr lang="en-CA" sz="2400" dirty="0"/>
          </a:p>
        </p:txBody>
      </p:sp>
      <p:sp>
        <p:nvSpPr>
          <p:cNvPr id="3" name="Right Arrow 2"/>
          <p:cNvSpPr/>
          <p:nvPr/>
        </p:nvSpPr>
        <p:spPr>
          <a:xfrm>
            <a:off x="2971800" y="3216640"/>
            <a:ext cx="242216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Could focus on</a:t>
            </a:r>
            <a:endParaRPr lang="en-CA" dirty="0"/>
          </a:p>
        </p:txBody>
      </p:sp>
      <p:pic>
        <p:nvPicPr>
          <p:cNvPr id="2050" name="Picture 2" descr="http://toonclips.com/600/1006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664"/>
          <a:stretch/>
        </p:blipFill>
        <p:spPr bwMode="auto">
          <a:xfrm flipH="1">
            <a:off x="186128" y="2514601"/>
            <a:ext cx="2438400" cy="2402174"/>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5715000" y="3047523"/>
            <a:ext cx="2883002" cy="947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Writing Scale-free Programs</a:t>
            </a:r>
            <a:endParaRPr lang="en-CA" dirty="0"/>
          </a:p>
        </p:txBody>
      </p:sp>
    </p:spTree>
    <p:extLst>
      <p:ext uri="{BB962C8B-B14F-4D97-AF65-F5344CB8AC3E}">
        <p14:creationId xmlns:p14="http://schemas.microsoft.com/office/powerpoint/2010/main" val="25175497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31</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Scalability Cost</a:t>
            </a:r>
            <a:endParaRPr lang="en-CA" dirty="0"/>
          </a:p>
        </p:txBody>
      </p:sp>
      <p:sp>
        <p:nvSpPr>
          <p:cNvPr id="46" name="Oval Callout 45"/>
          <p:cNvSpPr/>
          <p:nvPr/>
        </p:nvSpPr>
        <p:spPr>
          <a:xfrm>
            <a:off x="3720179" y="1743053"/>
            <a:ext cx="1775012" cy="800069"/>
          </a:xfrm>
          <a:prstGeom prst="wedgeEllipseCallout">
            <a:avLst>
              <a:gd name="adj1" fmla="val -16023"/>
              <a:gd name="adj2" fmla="val 1564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Linear</a:t>
            </a:r>
            <a:endParaRPr lang="en-CA" sz="2400" b="1" dirty="0"/>
          </a:p>
        </p:txBody>
      </p:sp>
      <p:sp>
        <p:nvSpPr>
          <p:cNvPr id="44" name="Title 1"/>
          <p:cNvSpPr txBox="1">
            <a:spLocks/>
          </p:cNvSpPr>
          <p:nvPr/>
        </p:nvSpPr>
        <p:spPr>
          <a:xfrm>
            <a:off x="412376" y="2743200"/>
            <a:ext cx="1783977" cy="13628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Processing Speed</a:t>
            </a:r>
            <a:endParaRPr lang="en-CA" sz="2400" dirty="0"/>
          </a:p>
        </p:txBody>
      </p:sp>
      <p:sp>
        <p:nvSpPr>
          <p:cNvPr id="47" name="Title 1"/>
          <p:cNvSpPr txBox="1">
            <a:spLocks/>
          </p:cNvSpPr>
          <p:nvPr/>
        </p:nvSpPr>
        <p:spPr>
          <a:xfrm>
            <a:off x="2446237" y="5257800"/>
            <a:ext cx="3491753"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Number of Computers</a:t>
            </a:r>
            <a:endParaRPr lang="en-CA" sz="2400" dirty="0"/>
          </a:p>
        </p:txBody>
      </p:sp>
      <p:grpSp>
        <p:nvGrpSpPr>
          <p:cNvPr id="12" name="Group 11"/>
          <p:cNvGrpSpPr/>
          <p:nvPr/>
        </p:nvGrpSpPr>
        <p:grpSpPr>
          <a:xfrm>
            <a:off x="2400287" y="2032589"/>
            <a:ext cx="4425209" cy="2978682"/>
            <a:chOff x="2400287" y="2032589"/>
            <a:chExt cx="4425209" cy="2978682"/>
          </a:xfrm>
        </p:grpSpPr>
        <p:sp>
          <p:nvSpPr>
            <p:cNvPr id="11" name="Right Arrow 10"/>
            <p:cNvSpPr/>
            <p:nvPr/>
          </p:nvSpPr>
          <p:spPr>
            <a:xfrm>
              <a:off x="2446237" y="4867835"/>
              <a:ext cx="4379259" cy="143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Right Arrow 47"/>
            <p:cNvSpPr/>
            <p:nvPr/>
          </p:nvSpPr>
          <p:spPr>
            <a:xfrm rot="16200000" flipV="1">
              <a:off x="1016282" y="3416594"/>
              <a:ext cx="2911446" cy="143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5" name="Straight Arrow Connector 14"/>
          <p:cNvCxnSpPr>
            <a:stCxn id="48" idx="1"/>
          </p:cNvCxnSpPr>
          <p:nvPr/>
        </p:nvCxnSpPr>
        <p:spPr>
          <a:xfrm flipV="1">
            <a:off x="2472005" y="2959396"/>
            <a:ext cx="2578479" cy="19846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12-Point Star 15"/>
          <p:cNvSpPr/>
          <p:nvPr/>
        </p:nvSpPr>
        <p:spPr>
          <a:xfrm>
            <a:off x="3162300" y="4106355"/>
            <a:ext cx="381000" cy="321689"/>
          </a:xfrm>
          <a:prstGeom prst="star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49" name="12-Point Star 48"/>
          <p:cNvSpPr/>
          <p:nvPr/>
        </p:nvSpPr>
        <p:spPr>
          <a:xfrm>
            <a:off x="4001613" y="3445564"/>
            <a:ext cx="381000" cy="321689"/>
          </a:xfrm>
          <a:prstGeom prst="star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676392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32</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Hadoop’s Projects</a:t>
            </a:r>
            <a:endParaRPr lang="en-CA" dirty="0"/>
          </a:p>
        </p:txBody>
      </p:sp>
      <p:sp>
        <p:nvSpPr>
          <p:cNvPr id="3" name="Rectangle 2"/>
          <p:cNvSpPr/>
          <p:nvPr/>
        </p:nvSpPr>
        <p:spPr>
          <a:xfrm>
            <a:off x="2590800" y="1676400"/>
            <a:ext cx="37338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2590800" y="4800600"/>
            <a:ext cx="3733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Projects</a:t>
            </a:r>
            <a:endParaRPr lang="en-CA" sz="2400" dirty="0"/>
          </a:p>
        </p:txBody>
      </p:sp>
      <p:sp>
        <p:nvSpPr>
          <p:cNvPr id="17" name="Rectangle 16"/>
          <p:cNvSpPr/>
          <p:nvPr/>
        </p:nvSpPr>
        <p:spPr>
          <a:xfrm>
            <a:off x="3086100" y="1962462"/>
            <a:ext cx="27432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err="1" smtClean="0"/>
              <a:t>MapReduce</a:t>
            </a:r>
            <a:endParaRPr lang="en-CA" sz="2400" dirty="0"/>
          </a:p>
        </p:txBody>
      </p:sp>
      <p:sp>
        <p:nvSpPr>
          <p:cNvPr id="18" name="Rectangle 17"/>
          <p:cNvSpPr/>
          <p:nvPr/>
        </p:nvSpPr>
        <p:spPr>
          <a:xfrm>
            <a:off x="3086100" y="3048000"/>
            <a:ext cx="27432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t>File System</a:t>
            </a:r>
          </a:p>
          <a:p>
            <a:pPr algn="ctr"/>
            <a:r>
              <a:rPr lang="en-US" sz="2000" dirty="0" smtClean="0"/>
              <a:t>(HDFS)</a:t>
            </a:r>
            <a:endParaRPr lang="en-CA" sz="2400" dirty="0"/>
          </a:p>
        </p:txBody>
      </p:sp>
    </p:spTree>
    <p:extLst>
      <p:ext uri="{BB962C8B-B14F-4D97-AF65-F5344CB8AC3E}">
        <p14:creationId xmlns:p14="http://schemas.microsoft.com/office/powerpoint/2010/main" val="38797878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33</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Hadoop’s Projects</a:t>
            </a:r>
            <a:endParaRPr lang="en-CA" dirty="0"/>
          </a:p>
        </p:txBody>
      </p:sp>
      <p:sp>
        <p:nvSpPr>
          <p:cNvPr id="4" name="Rectangle 3"/>
          <p:cNvSpPr/>
          <p:nvPr/>
        </p:nvSpPr>
        <p:spPr>
          <a:xfrm>
            <a:off x="2057400" y="3336101"/>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Projects</a:t>
            </a:r>
            <a:endParaRPr lang="en-CA" sz="2400" dirty="0"/>
          </a:p>
        </p:txBody>
      </p:sp>
      <p:sp>
        <p:nvSpPr>
          <p:cNvPr id="17" name="Rectangle 16"/>
          <p:cNvSpPr/>
          <p:nvPr/>
        </p:nvSpPr>
        <p:spPr>
          <a:xfrm>
            <a:off x="7239000" y="1136092"/>
            <a:ext cx="1143000" cy="6283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t>Hive</a:t>
            </a:r>
            <a:endParaRPr lang="en-CA" sz="2400" dirty="0"/>
          </a:p>
        </p:txBody>
      </p:sp>
      <p:sp>
        <p:nvSpPr>
          <p:cNvPr id="9" name="Rectangle 8"/>
          <p:cNvSpPr/>
          <p:nvPr/>
        </p:nvSpPr>
        <p:spPr>
          <a:xfrm>
            <a:off x="7239000" y="2661709"/>
            <a:ext cx="1143000" cy="6283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sz="2000" dirty="0" smtClean="0"/>
              <a:t>Mahout</a:t>
            </a:r>
            <a:endParaRPr lang="en-CA" sz="2000" dirty="0"/>
          </a:p>
        </p:txBody>
      </p:sp>
      <p:sp>
        <p:nvSpPr>
          <p:cNvPr id="10" name="Rectangle 9"/>
          <p:cNvSpPr/>
          <p:nvPr/>
        </p:nvSpPr>
        <p:spPr>
          <a:xfrm>
            <a:off x="7239000" y="1907461"/>
            <a:ext cx="1143000" cy="6283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sz="2400" dirty="0" err="1" smtClean="0"/>
              <a:t>HBase</a:t>
            </a:r>
            <a:endParaRPr lang="en-CA" sz="2400" dirty="0"/>
          </a:p>
        </p:txBody>
      </p:sp>
      <p:sp>
        <p:nvSpPr>
          <p:cNvPr id="11" name="Rectangle 10"/>
          <p:cNvSpPr/>
          <p:nvPr/>
        </p:nvSpPr>
        <p:spPr>
          <a:xfrm>
            <a:off x="7239000" y="3439213"/>
            <a:ext cx="1143000" cy="6283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sz="2400" dirty="0" smtClean="0"/>
              <a:t>Pig</a:t>
            </a:r>
            <a:endParaRPr lang="en-CA" sz="2400" dirty="0"/>
          </a:p>
        </p:txBody>
      </p:sp>
      <p:sp>
        <p:nvSpPr>
          <p:cNvPr id="12" name="Rectangle 11"/>
          <p:cNvSpPr/>
          <p:nvPr/>
        </p:nvSpPr>
        <p:spPr>
          <a:xfrm>
            <a:off x="7239000" y="4964830"/>
            <a:ext cx="1143000" cy="6283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sz="2400" dirty="0" smtClean="0"/>
              <a:t>Flume</a:t>
            </a:r>
            <a:endParaRPr lang="en-CA" sz="2400" dirty="0"/>
          </a:p>
        </p:txBody>
      </p:sp>
      <p:sp>
        <p:nvSpPr>
          <p:cNvPr id="13" name="Rectangle 12"/>
          <p:cNvSpPr/>
          <p:nvPr/>
        </p:nvSpPr>
        <p:spPr>
          <a:xfrm>
            <a:off x="7239000" y="4210582"/>
            <a:ext cx="1143000" cy="6283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sz="2400" dirty="0" err="1" smtClean="0"/>
              <a:t>Oozie</a:t>
            </a:r>
            <a:endParaRPr lang="en-CA" sz="2400" dirty="0"/>
          </a:p>
        </p:txBody>
      </p:sp>
      <p:sp>
        <p:nvSpPr>
          <p:cNvPr id="15" name="Rectangle 14"/>
          <p:cNvSpPr/>
          <p:nvPr/>
        </p:nvSpPr>
        <p:spPr>
          <a:xfrm>
            <a:off x="7239000" y="5721537"/>
            <a:ext cx="1143000" cy="6283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t>Scoop</a:t>
            </a:r>
            <a:endParaRPr lang="en-CA" sz="2400" dirty="0"/>
          </a:p>
        </p:txBody>
      </p:sp>
      <p:sp>
        <p:nvSpPr>
          <p:cNvPr id="16" name="Right Brace 15"/>
          <p:cNvSpPr/>
          <p:nvPr/>
        </p:nvSpPr>
        <p:spPr>
          <a:xfrm rot="10800000">
            <a:off x="6400800" y="1450261"/>
            <a:ext cx="459442" cy="47219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5" name="Straight Arrow Connector 4"/>
          <p:cNvCxnSpPr>
            <a:stCxn id="16" idx="1"/>
            <a:endCxn id="4" idx="3"/>
          </p:cNvCxnSpPr>
          <p:nvPr/>
        </p:nvCxnSpPr>
        <p:spPr>
          <a:xfrm flipH="1" flipV="1">
            <a:off x="4343400" y="3793301"/>
            <a:ext cx="2057400" cy="179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8485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34</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Little about Hadoop’s History</a:t>
            </a:r>
            <a:endParaRPr lang="en-CA" dirty="0"/>
          </a:p>
        </p:txBody>
      </p:sp>
      <p:sp>
        <p:nvSpPr>
          <p:cNvPr id="4" name="Rectangle 3"/>
          <p:cNvSpPr/>
          <p:nvPr/>
        </p:nvSpPr>
        <p:spPr>
          <a:xfrm>
            <a:off x="887506" y="1764430"/>
            <a:ext cx="185569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2004-2005</a:t>
            </a:r>
            <a:endParaRPr lang="en-CA" sz="2400" dirty="0"/>
          </a:p>
        </p:txBody>
      </p:sp>
      <p:sp>
        <p:nvSpPr>
          <p:cNvPr id="17" name="Rectangle 16"/>
          <p:cNvSpPr/>
          <p:nvPr/>
        </p:nvSpPr>
        <p:spPr>
          <a:xfrm>
            <a:off x="869575" y="2382371"/>
            <a:ext cx="7933766" cy="990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2400" dirty="0"/>
              <a:t>Hadoop was created in 2005 by Doug Cutting and Michael </a:t>
            </a:r>
            <a:r>
              <a:rPr lang="en-US" sz="2400" dirty="0" err="1"/>
              <a:t>Cafarella</a:t>
            </a:r>
            <a:r>
              <a:rPr lang="en-US" sz="2400" dirty="0"/>
              <a:t> who both worked for Yahoo! </a:t>
            </a:r>
            <a:endParaRPr lang="en-CA" sz="2400" dirty="0"/>
          </a:p>
        </p:txBody>
      </p:sp>
      <p:sp>
        <p:nvSpPr>
          <p:cNvPr id="19" name="Rectangle 18"/>
          <p:cNvSpPr/>
          <p:nvPr/>
        </p:nvSpPr>
        <p:spPr>
          <a:xfrm>
            <a:off x="887506" y="3877859"/>
            <a:ext cx="185569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2006</a:t>
            </a:r>
            <a:endParaRPr lang="en-CA" sz="2400" dirty="0"/>
          </a:p>
        </p:txBody>
      </p:sp>
      <p:sp>
        <p:nvSpPr>
          <p:cNvPr id="21" name="Rectangle 20"/>
          <p:cNvSpPr/>
          <p:nvPr/>
        </p:nvSpPr>
        <p:spPr>
          <a:xfrm>
            <a:off x="869575" y="4495800"/>
            <a:ext cx="7933766" cy="4953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2400" dirty="0"/>
              <a:t>In 2006 the project was donated to Apache.</a:t>
            </a:r>
            <a:endParaRPr lang="en-CA" sz="2400" dirty="0"/>
          </a:p>
        </p:txBody>
      </p:sp>
    </p:spTree>
    <p:extLst>
      <p:ext uri="{BB962C8B-B14F-4D97-AF65-F5344CB8AC3E}">
        <p14:creationId xmlns:p14="http://schemas.microsoft.com/office/powerpoint/2010/main" val="38454167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35</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Hadoop’s Users</a:t>
            </a:r>
            <a:endParaRPr lang="en-CA" dirty="0"/>
          </a:p>
        </p:txBody>
      </p:sp>
      <p:sp>
        <p:nvSpPr>
          <p:cNvPr id="4" name="Rectangle 3"/>
          <p:cNvSpPr/>
          <p:nvPr/>
        </p:nvSpPr>
        <p:spPr>
          <a:xfrm>
            <a:off x="887506" y="1764430"/>
            <a:ext cx="223669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Administrators</a:t>
            </a:r>
            <a:endParaRPr lang="en-CA" sz="2400" dirty="0"/>
          </a:p>
        </p:txBody>
      </p:sp>
      <p:sp>
        <p:nvSpPr>
          <p:cNvPr id="17" name="Rectangle 16"/>
          <p:cNvSpPr/>
          <p:nvPr/>
        </p:nvSpPr>
        <p:spPr>
          <a:xfrm>
            <a:off x="869575" y="2382370"/>
            <a:ext cx="4921625" cy="127522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marL="342900" lvl="0" indent="-342900">
              <a:buFont typeface="Arial" pitchFamily="34" charset="0"/>
              <a:buChar char="•"/>
            </a:pPr>
            <a:r>
              <a:rPr lang="en-US" sz="2400" dirty="0" smtClean="0"/>
              <a:t>Installation</a:t>
            </a:r>
          </a:p>
          <a:p>
            <a:pPr marL="342900" lvl="0" indent="-342900">
              <a:buFont typeface="Arial" pitchFamily="34" charset="0"/>
              <a:buChar char="•"/>
            </a:pPr>
            <a:r>
              <a:rPr lang="en-US" sz="2400" dirty="0" smtClean="0"/>
              <a:t>monitoring/managing </a:t>
            </a:r>
            <a:r>
              <a:rPr lang="en-US" sz="2400" dirty="0"/>
              <a:t>the system </a:t>
            </a:r>
          </a:p>
          <a:p>
            <a:pPr marL="342900" lvl="0" indent="-342900">
              <a:buFont typeface="Arial" pitchFamily="34" charset="0"/>
              <a:buChar char="•"/>
            </a:pPr>
            <a:r>
              <a:rPr lang="en-US" sz="2400" dirty="0" smtClean="0"/>
              <a:t>tuning </a:t>
            </a:r>
            <a:r>
              <a:rPr lang="en-US" sz="2400" dirty="0"/>
              <a:t>the </a:t>
            </a:r>
            <a:r>
              <a:rPr lang="en-US" sz="2400" dirty="0" smtClean="0"/>
              <a:t>system</a:t>
            </a:r>
            <a:endParaRPr lang="en-CA" sz="2400" dirty="0"/>
          </a:p>
        </p:txBody>
      </p:sp>
      <p:sp>
        <p:nvSpPr>
          <p:cNvPr id="21" name="Rectangle 20"/>
          <p:cNvSpPr/>
          <p:nvPr/>
        </p:nvSpPr>
        <p:spPr>
          <a:xfrm>
            <a:off x="856130" y="4572000"/>
            <a:ext cx="4921625" cy="12192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marL="342900" lvl="0" indent="-342900">
              <a:buFont typeface="Arial" pitchFamily="34" charset="0"/>
              <a:buChar char="•"/>
            </a:pPr>
            <a:r>
              <a:rPr lang="en-US" sz="2400" dirty="0" smtClean="0"/>
              <a:t>Design </a:t>
            </a:r>
            <a:r>
              <a:rPr lang="en-US" sz="2400" dirty="0"/>
              <a:t>Applications</a:t>
            </a:r>
            <a:endParaRPr lang="en-CA" sz="2400" dirty="0"/>
          </a:p>
          <a:p>
            <a:pPr marL="342900" lvl="0" indent="-342900">
              <a:buFont typeface="Arial" pitchFamily="34" charset="0"/>
              <a:buChar char="•"/>
            </a:pPr>
            <a:r>
              <a:rPr lang="en-US" sz="2400" dirty="0"/>
              <a:t>Import/Export Data</a:t>
            </a:r>
            <a:endParaRPr lang="en-CA" sz="2400" dirty="0"/>
          </a:p>
          <a:p>
            <a:pPr marL="342900" lvl="0" indent="-342900">
              <a:buFont typeface="Arial" pitchFamily="34" charset="0"/>
              <a:buChar char="•"/>
            </a:pPr>
            <a:r>
              <a:rPr lang="en-US" sz="2400" dirty="0"/>
              <a:t>Work with tools</a:t>
            </a:r>
            <a:endParaRPr lang="en-CA" sz="2400" dirty="0"/>
          </a:p>
        </p:txBody>
      </p:sp>
      <p:sp>
        <p:nvSpPr>
          <p:cNvPr id="9" name="Rectangle 8"/>
          <p:cNvSpPr/>
          <p:nvPr/>
        </p:nvSpPr>
        <p:spPr>
          <a:xfrm>
            <a:off x="856130" y="3962400"/>
            <a:ext cx="223669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Users</a:t>
            </a:r>
            <a:endParaRPr lang="en-CA" sz="2400" dirty="0"/>
          </a:p>
        </p:txBody>
      </p:sp>
    </p:spTree>
    <p:extLst>
      <p:ext uri="{BB962C8B-B14F-4D97-AF65-F5344CB8AC3E}">
        <p14:creationId xmlns:p14="http://schemas.microsoft.com/office/powerpoint/2010/main" val="23793978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36</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Hadoop’s Usage Areas</a:t>
            </a:r>
            <a:endParaRPr lang="en-CA" dirty="0"/>
          </a:p>
        </p:txBody>
      </p:sp>
      <p:sp>
        <p:nvSpPr>
          <p:cNvPr id="17" name="Rectangle 16"/>
          <p:cNvSpPr/>
          <p:nvPr/>
        </p:nvSpPr>
        <p:spPr>
          <a:xfrm>
            <a:off x="869575" y="2382370"/>
            <a:ext cx="4921625" cy="249443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marL="342900" lvl="0" indent="-342900">
              <a:buFont typeface="Arial" pitchFamily="34" charset="0"/>
              <a:buChar char="•"/>
            </a:pPr>
            <a:r>
              <a:rPr lang="en-US" sz="2400" dirty="0" smtClean="0"/>
              <a:t>Social Media</a:t>
            </a:r>
          </a:p>
          <a:p>
            <a:pPr marL="342900" lvl="0" indent="-342900">
              <a:buFont typeface="Arial" pitchFamily="34" charset="0"/>
              <a:buChar char="•"/>
            </a:pPr>
            <a:r>
              <a:rPr lang="en-US" sz="2400" dirty="0" smtClean="0"/>
              <a:t>Retail</a:t>
            </a:r>
          </a:p>
          <a:p>
            <a:pPr marL="342900" lvl="0" indent="-342900">
              <a:buFont typeface="Arial" pitchFamily="34" charset="0"/>
              <a:buChar char="•"/>
            </a:pPr>
            <a:r>
              <a:rPr lang="en-US" sz="2400" dirty="0" smtClean="0"/>
              <a:t>Financial Services</a:t>
            </a:r>
          </a:p>
          <a:p>
            <a:pPr marL="342900" lvl="0" indent="-342900">
              <a:buFont typeface="Arial" pitchFamily="34" charset="0"/>
              <a:buChar char="•"/>
            </a:pPr>
            <a:r>
              <a:rPr lang="en-US" sz="2400" dirty="0" smtClean="0"/>
              <a:t>Searching Tools</a:t>
            </a:r>
          </a:p>
          <a:p>
            <a:pPr marL="342900" lvl="0" indent="-342900">
              <a:buFont typeface="Arial" pitchFamily="34" charset="0"/>
              <a:buChar char="•"/>
            </a:pPr>
            <a:r>
              <a:rPr lang="en-US" sz="2400" dirty="0" smtClean="0"/>
              <a:t>Governments</a:t>
            </a:r>
          </a:p>
          <a:p>
            <a:pPr marL="342900" lvl="0" indent="-342900">
              <a:buFont typeface="Arial" pitchFamily="34" charset="0"/>
              <a:buChar char="•"/>
            </a:pPr>
            <a:r>
              <a:rPr lang="en-US" sz="2400" dirty="0" smtClean="0"/>
              <a:t>Intelligence</a:t>
            </a:r>
          </a:p>
        </p:txBody>
      </p:sp>
    </p:spTree>
    <p:extLst>
      <p:ext uri="{BB962C8B-B14F-4D97-AF65-F5344CB8AC3E}">
        <p14:creationId xmlns:p14="http://schemas.microsoft.com/office/powerpoint/2010/main" val="16916528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37</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Hadoop’s User Companies</a:t>
            </a:r>
            <a:endParaRPr lang="en-CA" dirty="0"/>
          </a:p>
        </p:txBody>
      </p:sp>
      <p:sp>
        <p:nvSpPr>
          <p:cNvPr id="17" name="Rectangle 16"/>
          <p:cNvSpPr/>
          <p:nvPr/>
        </p:nvSpPr>
        <p:spPr>
          <a:xfrm>
            <a:off x="900951" y="1981200"/>
            <a:ext cx="4921625" cy="356123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marL="342900" lvl="0" indent="-342900">
              <a:buFont typeface="Arial" pitchFamily="34" charset="0"/>
              <a:buChar char="•"/>
            </a:pPr>
            <a:r>
              <a:rPr lang="en-US" sz="2400" dirty="0"/>
              <a:t>Yahoo</a:t>
            </a:r>
            <a:endParaRPr lang="en-CA" sz="2400" dirty="0"/>
          </a:p>
          <a:p>
            <a:pPr marL="342900" lvl="0" indent="-342900">
              <a:buFont typeface="Arial" pitchFamily="34" charset="0"/>
              <a:buChar char="•"/>
            </a:pPr>
            <a:r>
              <a:rPr lang="en-US" sz="2400" dirty="0"/>
              <a:t>Facebook</a:t>
            </a:r>
            <a:endParaRPr lang="en-CA" sz="2400" dirty="0"/>
          </a:p>
          <a:p>
            <a:pPr marL="342900" lvl="0" indent="-342900">
              <a:buFont typeface="Arial" pitchFamily="34" charset="0"/>
              <a:buChar char="•"/>
            </a:pPr>
            <a:r>
              <a:rPr lang="en-US" sz="2400" dirty="0"/>
              <a:t>Amazon</a:t>
            </a:r>
            <a:endParaRPr lang="en-CA" sz="2400" dirty="0"/>
          </a:p>
          <a:p>
            <a:pPr marL="342900" lvl="0" indent="-342900">
              <a:buFont typeface="Arial" pitchFamily="34" charset="0"/>
              <a:buChar char="•"/>
            </a:pPr>
            <a:r>
              <a:rPr lang="en-US" sz="2400" dirty="0"/>
              <a:t>eBay</a:t>
            </a:r>
            <a:endParaRPr lang="en-CA" sz="2400" dirty="0"/>
          </a:p>
          <a:p>
            <a:pPr marL="342900" lvl="0" indent="-342900">
              <a:buFont typeface="Arial" pitchFamily="34" charset="0"/>
              <a:buChar char="•"/>
            </a:pPr>
            <a:r>
              <a:rPr lang="en-US" sz="2400" dirty="0"/>
              <a:t>American Airline</a:t>
            </a:r>
            <a:endParaRPr lang="en-CA" sz="2400" dirty="0"/>
          </a:p>
          <a:p>
            <a:pPr marL="342900" lvl="0" indent="-342900">
              <a:buFont typeface="Arial" pitchFamily="34" charset="0"/>
              <a:buChar char="•"/>
            </a:pPr>
            <a:r>
              <a:rPr lang="en-US" sz="2400" dirty="0"/>
              <a:t>The New York Times</a:t>
            </a:r>
            <a:endParaRPr lang="en-CA" sz="2400" dirty="0"/>
          </a:p>
          <a:p>
            <a:pPr marL="342900" lvl="0" indent="-342900">
              <a:buFont typeface="Arial" pitchFamily="34" charset="0"/>
              <a:buChar char="•"/>
            </a:pPr>
            <a:r>
              <a:rPr lang="en-US" sz="2400" dirty="0"/>
              <a:t>Federal Reserve Board</a:t>
            </a:r>
            <a:endParaRPr lang="en-CA" sz="2400" dirty="0"/>
          </a:p>
          <a:p>
            <a:pPr marL="342900" lvl="0" indent="-342900">
              <a:buFont typeface="Arial" pitchFamily="34" charset="0"/>
              <a:buChar char="•"/>
            </a:pPr>
            <a:r>
              <a:rPr lang="en-US" sz="2400" dirty="0"/>
              <a:t>Chevron</a:t>
            </a:r>
            <a:endParaRPr lang="en-CA" sz="2400" dirty="0"/>
          </a:p>
          <a:p>
            <a:pPr marL="342900" lvl="0" indent="-342900">
              <a:buFont typeface="Arial" pitchFamily="34" charset="0"/>
              <a:buChar char="•"/>
            </a:pPr>
            <a:r>
              <a:rPr lang="en-US" sz="2400" dirty="0"/>
              <a:t>IBM</a:t>
            </a:r>
            <a:endParaRPr lang="en-CA" sz="2400" dirty="0"/>
          </a:p>
        </p:txBody>
      </p:sp>
    </p:spTree>
    <p:extLst>
      <p:ext uri="{BB962C8B-B14F-4D97-AF65-F5344CB8AC3E}">
        <p14:creationId xmlns:p14="http://schemas.microsoft.com/office/powerpoint/2010/main" val="38664555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38</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Outlook of Hadoop</a:t>
            </a:r>
            <a:endParaRPr lang="en-CA" dirty="0"/>
          </a:p>
        </p:txBody>
      </p:sp>
      <p:sp>
        <p:nvSpPr>
          <p:cNvPr id="17" name="Rectangle 16"/>
          <p:cNvSpPr/>
          <p:nvPr/>
        </p:nvSpPr>
        <p:spPr>
          <a:xfrm>
            <a:off x="900951" y="1981200"/>
            <a:ext cx="6871449" cy="990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marL="342900" lvl="0" indent="-342900">
              <a:buFont typeface="Arial" pitchFamily="34" charset="0"/>
              <a:buChar char="•"/>
            </a:pPr>
            <a:r>
              <a:rPr lang="en-US" sz="2400" dirty="0"/>
              <a:t>By 2015 more than 50% of Enterprise Data </a:t>
            </a:r>
            <a:r>
              <a:rPr lang="en-US" sz="2400" dirty="0" smtClean="0"/>
              <a:t>was processed </a:t>
            </a:r>
            <a:r>
              <a:rPr lang="en-US" sz="2400" dirty="0"/>
              <a:t>by Hadoop</a:t>
            </a:r>
            <a:endParaRPr lang="en-CA" sz="2400" dirty="0"/>
          </a:p>
        </p:txBody>
      </p:sp>
    </p:spTree>
    <p:extLst>
      <p:ext uri="{BB962C8B-B14F-4D97-AF65-F5344CB8AC3E}">
        <p14:creationId xmlns:p14="http://schemas.microsoft.com/office/powerpoint/2010/main" val="24394145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39</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Structured vs Unstructured</a:t>
            </a:r>
            <a:endParaRPr lang="en-CA" dirty="0"/>
          </a:p>
        </p:txBody>
      </p:sp>
      <p:sp>
        <p:nvSpPr>
          <p:cNvPr id="17" name="Rectangle 16"/>
          <p:cNvSpPr/>
          <p:nvPr/>
        </p:nvSpPr>
        <p:spPr>
          <a:xfrm>
            <a:off x="608317" y="1974711"/>
            <a:ext cx="3657600" cy="646331"/>
          </a:xfrm>
          <a:prstGeom prst="rect">
            <a:avLst/>
          </a:prstGeom>
        </p:spPr>
        <p:txBody>
          <a:bodyPr wrap="square">
            <a:spAutoFit/>
          </a:bodyPr>
          <a:lstStyle/>
          <a:p>
            <a:r>
              <a:rPr lang="en-US" dirty="0" smtClean="0"/>
              <a:t>is </a:t>
            </a:r>
            <a:r>
              <a:rPr lang="en-US" dirty="0"/>
              <a:t>by design targeted at structured data</a:t>
            </a:r>
            <a:r>
              <a:rPr lang="en-US" dirty="0" smtClean="0"/>
              <a:t>.</a:t>
            </a:r>
            <a:endParaRPr lang="en-CA" dirty="0"/>
          </a:p>
        </p:txBody>
      </p:sp>
      <p:sp>
        <p:nvSpPr>
          <p:cNvPr id="4" name="Rectangle 3"/>
          <p:cNvSpPr/>
          <p:nvPr/>
        </p:nvSpPr>
        <p:spPr>
          <a:xfrm>
            <a:off x="2162042" y="1605379"/>
            <a:ext cx="550151" cy="369332"/>
          </a:xfrm>
          <a:prstGeom prst="rect">
            <a:avLst/>
          </a:prstGeom>
        </p:spPr>
        <p:txBody>
          <a:bodyPr wrap="none">
            <a:spAutoFit/>
          </a:bodyPr>
          <a:lstStyle/>
          <a:p>
            <a:r>
              <a:rPr lang="en-US" b="1" dirty="0" smtClean="0"/>
              <a:t>SQL</a:t>
            </a:r>
            <a:endParaRPr lang="en-CA" b="1" dirty="0"/>
          </a:p>
        </p:txBody>
      </p:sp>
      <p:pic>
        <p:nvPicPr>
          <p:cNvPr id="2050" name="Picture 2" descr="User interface window, as explained in surrounding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18" y="2743200"/>
            <a:ext cx="3735083" cy="307525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876800" y="1974711"/>
            <a:ext cx="3962399" cy="646331"/>
          </a:xfrm>
          <a:prstGeom prst="rect">
            <a:avLst/>
          </a:prstGeom>
        </p:spPr>
        <p:txBody>
          <a:bodyPr wrap="square">
            <a:spAutoFit/>
          </a:bodyPr>
          <a:lstStyle/>
          <a:p>
            <a:r>
              <a:rPr lang="en-US" dirty="0" smtClean="0"/>
              <a:t>many </a:t>
            </a:r>
            <a:r>
              <a:rPr lang="en-US" dirty="0"/>
              <a:t>of </a:t>
            </a:r>
            <a:r>
              <a:rPr lang="en-US" dirty="0" smtClean="0"/>
              <a:t>its initial </a:t>
            </a:r>
            <a:r>
              <a:rPr lang="en-US" dirty="0"/>
              <a:t>applications deal with unstructured data such as text</a:t>
            </a:r>
            <a:r>
              <a:rPr lang="en-US" dirty="0" smtClean="0"/>
              <a:t>.</a:t>
            </a:r>
            <a:endParaRPr lang="en-CA" dirty="0"/>
          </a:p>
        </p:txBody>
      </p:sp>
      <p:sp>
        <p:nvSpPr>
          <p:cNvPr id="22" name="Rectangle 21"/>
          <p:cNvSpPr/>
          <p:nvPr/>
        </p:nvSpPr>
        <p:spPr>
          <a:xfrm>
            <a:off x="6388960" y="1605379"/>
            <a:ext cx="938077" cy="369332"/>
          </a:xfrm>
          <a:prstGeom prst="rect">
            <a:avLst/>
          </a:prstGeom>
        </p:spPr>
        <p:txBody>
          <a:bodyPr wrap="none">
            <a:spAutoFit/>
          </a:bodyPr>
          <a:lstStyle/>
          <a:p>
            <a:r>
              <a:rPr lang="en-US" b="1" dirty="0" smtClean="0"/>
              <a:t>Hadoop</a:t>
            </a:r>
            <a:endParaRPr lang="en-CA" b="1" dirty="0"/>
          </a:p>
        </p:txBody>
      </p:sp>
      <p:pic>
        <p:nvPicPr>
          <p:cNvPr id="2052" name="Picture 4" descr="http://practicalanalytics.files.wordpress.com/2011/05/dataexplosion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399" y="2670211"/>
            <a:ext cx="3733800" cy="3110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0806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History</a:t>
            </a:r>
            <a:endParaRPr lang="en-CA" dirty="0"/>
          </a:p>
        </p:txBody>
      </p:sp>
      <p:sp>
        <p:nvSpPr>
          <p:cNvPr id="2" name="Rectangle 1"/>
          <p:cNvSpPr/>
          <p:nvPr/>
        </p:nvSpPr>
        <p:spPr>
          <a:xfrm>
            <a:off x="762000" y="1600200"/>
            <a:ext cx="7543800" cy="400110"/>
          </a:xfrm>
          <a:prstGeom prst="rect">
            <a:avLst/>
          </a:prstGeom>
        </p:spPr>
        <p:txBody>
          <a:bodyPr wrap="square">
            <a:spAutoFit/>
          </a:bodyPr>
          <a:lstStyle/>
          <a:p>
            <a:r>
              <a:rPr lang="en-US" sz="2000" b="1" dirty="0" smtClean="0"/>
              <a:t>1990s</a:t>
            </a:r>
            <a:endParaRPr lang="en-CA" sz="2000" b="1" dirty="0"/>
          </a:p>
        </p:txBody>
      </p:sp>
      <p:sp>
        <p:nvSpPr>
          <p:cNvPr id="3" name="Rectangle 2"/>
          <p:cNvSpPr/>
          <p:nvPr/>
        </p:nvSpPr>
        <p:spPr>
          <a:xfrm>
            <a:off x="794211" y="3017807"/>
            <a:ext cx="3466142" cy="369332"/>
          </a:xfrm>
          <a:prstGeom prst="rect">
            <a:avLst/>
          </a:prstGeom>
        </p:spPr>
        <p:txBody>
          <a:bodyPr wrap="none">
            <a:spAutoFit/>
          </a:bodyPr>
          <a:lstStyle/>
          <a:p>
            <a:pPr lvl="0"/>
            <a:r>
              <a:rPr lang="en-US" dirty="0" smtClean="0"/>
              <a:t>Still we have Relational Dominance</a:t>
            </a:r>
            <a:endParaRPr lang="en-CA" dirty="0"/>
          </a:p>
        </p:txBody>
      </p:sp>
      <p:sp>
        <p:nvSpPr>
          <p:cNvPr id="18" name="Rectangle 17"/>
          <p:cNvSpPr/>
          <p:nvPr/>
        </p:nvSpPr>
        <p:spPr>
          <a:xfrm>
            <a:off x="762000" y="2526268"/>
            <a:ext cx="6408293" cy="369332"/>
          </a:xfrm>
          <a:prstGeom prst="rect">
            <a:avLst/>
          </a:prstGeom>
        </p:spPr>
        <p:txBody>
          <a:bodyPr wrap="none">
            <a:spAutoFit/>
          </a:bodyPr>
          <a:lstStyle/>
          <a:p>
            <a:pPr marL="285750" lvl="0" indent="-285750">
              <a:buFont typeface="Arial" pitchFamily="34" charset="0"/>
              <a:buChar char="•"/>
            </a:pPr>
            <a:r>
              <a:rPr lang="en-US" dirty="0" smtClean="0"/>
              <a:t>In memory structure </a:t>
            </a:r>
            <a:r>
              <a:rPr lang="en-US" dirty="0" smtClean="0">
                <a:sym typeface="Wingdings" pitchFamily="2" charset="2"/>
              </a:rPr>
              <a:t> Save data directly from memory to disk</a:t>
            </a:r>
            <a:endParaRPr lang="en-CA" dirty="0"/>
          </a:p>
        </p:txBody>
      </p:sp>
      <p:sp>
        <p:nvSpPr>
          <p:cNvPr id="4" name="Rectangle 3"/>
          <p:cNvSpPr/>
          <p:nvPr/>
        </p:nvSpPr>
        <p:spPr>
          <a:xfrm>
            <a:off x="762000" y="2084271"/>
            <a:ext cx="2547942" cy="369332"/>
          </a:xfrm>
          <a:prstGeom prst="rect">
            <a:avLst/>
          </a:prstGeom>
        </p:spPr>
        <p:txBody>
          <a:bodyPr wrap="none">
            <a:spAutoFit/>
          </a:bodyPr>
          <a:lstStyle/>
          <a:p>
            <a:r>
              <a:rPr lang="en-US" b="1" dirty="0" smtClean="0"/>
              <a:t>Rise of Object Databases</a:t>
            </a:r>
          </a:p>
        </p:txBody>
      </p:sp>
    </p:spTree>
    <p:extLst>
      <p:ext uri="{BB962C8B-B14F-4D97-AF65-F5344CB8AC3E}">
        <p14:creationId xmlns:p14="http://schemas.microsoft.com/office/powerpoint/2010/main" val="36681995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40</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Structured vs Unstructured</a:t>
            </a:r>
            <a:endParaRPr lang="en-CA" dirty="0"/>
          </a:p>
        </p:txBody>
      </p:sp>
      <p:sp>
        <p:nvSpPr>
          <p:cNvPr id="17" name="Rectangle 16"/>
          <p:cNvSpPr/>
          <p:nvPr/>
        </p:nvSpPr>
        <p:spPr>
          <a:xfrm>
            <a:off x="863339" y="1524000"/>
            <a:ext cx="7366261" cy="646331"/>
          </a:xfrm>
          <a:prstGeom prst="rect">
            <a:avLst/>
          </a:prstGeom>
        </p:spPr>
        <p:txBody>
          <a:bodyPr wrap="square">
            <a:spAutoFit/>
          </a:bodyPr>
          <a:lstStyle/>
          <a:p>
            <a:pPr algn="just"/>
            <a:r>
              <a:rPr lang="en-US" dirty="0" smtClean="0"/>
              <a:t>SQL </a:t>
            </a:r>
            <a:r>
              <a:rPr lang="en-US" dirty="0"/>
              <a:t>and Hadoop can be complementary, as SQL is a query language which can be implemented on top of Hadoop as the execution </a:t>
            </a:r>
            <a:r>
              <a:rPr lang="en-US" dirty="0" smtClean="0"/>
              <a:t>engine.</a:t>
            </a:r>
            <a:endParaRPr lang="en-CA" dirty="0"/>
          </a:p>
        </p:txBody>
      </p:sp>
      <p:pic>
        <p:nvPicPr>
          <p:cNvPr id="3074" name="Picture 2" descr="http://www.teradata.com/uploadedImages/Pages/Products/Applications/Teradata_Communication_Service_Providers_Next_Generation_Framework/TEAH-small.png?n=44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155" y="2413000"/>
            <a:ext cx="474662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9336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41</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Structured vs Unstructured</a:t>
            </a:r>
            <a:endParaRPr lang="en-CA" dirty="0"/>
          </a:p>
        </p:txBody>
      </p:sp>
      <p:sp>
        <p:nvSpPr>
          <p:cNvPr id="17" name="Rectangle 16"/>
          <p:cNvSpPr/>
          <p:nvPr/>
        </p:nvSpPr>
        <p:spPr>
          <a:xfrm>
            <a:off x="863339" y="1524000"/>
            <a:ext cx="3556261" cy="646331"/>
          </a:xfrm>
          <a:prstGeom prst="rect">
            <a:avLst/>
          </a:prstGeom>
        </p:spPr>
        <p:txBody>
          <a:bodyPr wrap="square">
            <a:spAutoFit/>
          </a:bodyPr>
          <a:lstStyle/>
          <a:p>
            <a:r>
              <a:rPr lang="en-US" b="1" dirty="0" smtClean="0"/>
              <a:t>SQL</a:t>
            </a:r>
            <a:r>
              <a:rPr lang="en-US" dirty="0" smtClean="0"/>
              <a:t> design </a:t>
            </a:r>
            <a:r>
              <a:rPr lang="en-US" dirty="0"/>
              <a:t>is more friendly to </a:t>
            </a:r>
            <a:r>
              <a:rPr lang="en-US" b="1" dirty="0"/>
              <a:t>scaling up</a:t>
            </a:r>
            <a:r>
              <a:rPr lang="en-US" dirty="0"/>
              <a:t>.</a:t>
            </a:r>
            <a:endParaRPr lang="en-CA" dirty="0"/>
          </a:p>
        </p:txBody>
      </p:sp>
      <p:sp>
        <p:nvSpPr>
          <p:cNvPr id="7" name="Rectangle 6"/>
          <p:cNvSpPr/>
          <p:nvPr/>
        </p:nvSpPr>
        <p:spPr>
          <a:xfrm>
            <a:off x="4419600" y="1524000"/>
            <a:ext cx="3784600" cy="923330"/>
          </a:xfrm>
          <a:prstGeom prst="rect">
            <a:avLst/>
          </a:prstGeom>
        </p:spPr>
        <p:txBody>
          <a:bodyPr wrap="square">
            <a:spAutoFit/>
          </a:bodyPr>
          <a:lstStyle/>
          <a:p>
            <a:r>
              <a:rPr lang="en-US" b="1" dirty="0" smtClean="0"/>
              <a:t>Hadoop</a:t>
            </a:r>
            <a:r>
              <a:rPr lang="en-US" dirty="0" smtClean="0"/>
              <a:t> </a:t>
            </a:r>
            <a:r>
              <a:rPr lang="en-US" dirty="0"/>
              <a:t>is designed to be a </a:t>
            </a:r>
            <a:r>
              <a:rPr lang="en-US" b="1" dirty="0"/>
              <a:t>scale-out</a:t>
            </a:r>
            <a:r>
              <a:rPr lang="en-US" dirty="0"/>
              <a:t> architecture operating on a cluster of commodity PC </a:t>
            </a:r>
            <a:r>
              <a:rPr lang="en-US" dirty="0" smtClean="0"/>
              <a:t>machines.</a:t>
            </a:r>
            <a:endParaRPr lang="en-CA"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081"/>
          <a:stretch/>
        </p:blipFill>
        <p:spPr bwMode="auto">
          <a:xfrm>
            <a:off x="1522032" y="2648902"/>
            <a:ext cx="2238873" cy="277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536230"/>
            <a:ext cx="2362200" cy="2853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8576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42</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Relational Tables vs Key-Value</a:t>
            </a:r>
            <a:endParaRPr lang="en-CA" dirty="0"/>
          </a:p>
        </p:txBody>
      </p:sp>
      <p:sp>
        <p:nvSpPr>
          <p:cNvPr id="17" name="Rectangle 16"/>
          <p:cNvSpPr/>
          <p:nvPr/>
        </p:nvSpPr>
        <p:spPr>
          <a:xfrm>
            <a:off x="685801" y="1524000"/>
            <a:ext cx="3924300" cy="923330"/>
          </a:xfrm>
          <a:prstGeom prst="rect">
            <a:avLst/>
          </a:prstGeom>
        </p:spPr>
        <p:txBody>
          <a:bodyPr wrap="square">
            <a:spAutoFit/>
          </a:bodyPr>
          <a:lstStyle/>
          <a:p>
            <a:r>
              <a:rPr lang="en-US" dirty="0" smtClean="0"/>
              <a:t>In </a:t>
            </a:r>
            <a:r>
              <a:rPr lang="en-US" b="1" dirty="0" smtClean="0"/>
              <a:t>SQL</a:t>
            </a:r>
            <a:r>
              <a:rPr lang="en-US" dirty="0" smtClean="0"/>
              <a:t> </a:t>
            </a:r>
            <a:r>
              <a:rPr lang="en-US" dirty="0"/>
              <a:t>data resides in tables having relational structure defined by a schema</a:t>
            </a:r>
            <a:r>
              <a:rPr lang="en-US" dirty="0" smtClean="0"/>
              <a:t>.</a:t>
            </a:r>
            <a:endParaRPr lang="en-CA" dirty="0"/>
          </a:p>
        </p:txBody>
      </p:sp>
      <p:sp>
        <p:nvSpPr>
          <p:cNvPr id="7" name="Rectangle 6"/>
          <p:cNvSpPr/>
          <p:nvPr/>
        </p:nvSpPr>
        <p:spPr>
          <a:xfrm>
            <a:off x="4610100" y="1524000"/>
            <a:ext cx="4000500" cy="923330"/>
          </a:xfrm>
          <a:prstGeom prst="rect">
            <a:avLst/>
          </a:prstGeom>
        </p:spPr>
        <p:txBody>
          <a:bodyPr wrap="square">
            <a:spAutoFit/>
          </a:bodyPr>
          <a:lstStyle/>
          <a:p>
            <a:r>
              <a:rPr lang="en-US" b="1" dirty="0" smtClean="0"/>
              <a:t>Hadoop</a:t>
            </a:r>
            <a:r>
              <a:rPr lang="en-US" dirty="0" smtClean="0"/>
              <a:t> uses </a:t>
            </a:r>
            <a:r>
              <a:rPr lang="en-US" dirty="0"/>
              <a:t>key/value pairs as its basic data unit, which is flexible enough to work with the less-structured data </a:t>
            </a:r>
            <a:r>
              <a:rPr lang="en-US" dirty="0" smtClean="0"/>
              <a:t>types.</a:t>
            </a:r>
            <a:endParaRPr lang="en-CA" dirty="0"/>
          </a:p>
        </p:txBody>
      </p:sp>
      <p:pic>
        <p:nvPicPr>
          <p:cNvPr id="5128" name="Picture 8" descr="http://www.gridgain.com/images/in_memory_data_gr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322" y="2669404"/>
            <a:ext cx="3932055" cy="265807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files.phpclasses.org/files/blog/file/data-struc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639" y="2447330"/>
            <a:ext cx="3476624" cy="310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2080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43</a:t>
            </a:fld>
            <a:endParaRPr lang="en-US" sz="2400" dirty="0"/>
          </a:p>
        </p:txBody>
      </p:sp>
      <p:sp>
        <p:nvSpPr>
          <p:cNvPr id="14" name="Title 1"/>
          <p:cNvSpPr>
            <a:spLocks noGrp="1"/>
          </p:cNvSpPr>
          <p:nvPr>
            <p:ph type="title"/>
          </p:nvPr>
        </p:nvSpPr>
        <p:spPr>
          <a:xfrm>
            <a:off x="0" y="457200"/>
            <a:ext cx="9144000" cy="1143000"/>
          </a:xfrm>
        </p:spPr>
        <p:txBody>
          <a:bodyPr>
            <a:normAutofit/>
          </a:bodyPr>
          <a:lstStyle/>
          <a:p>
            <a:r>
              <a:rPr lang="en-US" sz="3600" dirty="0" smtClean="0"/>
              <a:t>Declarative Query vs Functional Programming</a:t>
            </a:r>
            <a:endParaRPr lang="en-CA" sz="3600" dirty="0"/>
          </a:p>
        </p:txBody>
      </p:sp>
      <p:sp>
        <p:nvSpPr>
          <p:cNvPr id="17" name="Rectangle 16"/>
          <p:cNvSpPr/>
          <p:nvPr/>
        </p:nvSpPr>
        <p:spPr>
          <a:xfrm>
            <a:off x="685801" y="1524000"/>
            <a:ext cx="3924300" cy="369332"/>
          </a:xfrm>
          <a:prstGeom prst="rect">
            <a:avLst/>
          </a:prstGeom>
        </p:spPr>
        <p:txBody>
          <a:bodyPr wrap="square">
            <a:spAutoFit/>
          </a:bodyPr>
          <a:lstStyle/>
          <a:p>
            <a:r>
              <a:rPr lang="en-US" dirty="0" smtClean="0"/>
              <a:t>Under </a:t>
            </a:r>
            <a:r>
              <a:rPr lang="en-US" b="1" dirty="0"/>
              <a:t>SQL </a:t>
            </a:r>
            <a:r>
              <a:rPr lang="en-US" dirty="0"/>
              <a:t>you have query </a:t>
            </a:r>
            <a:r>
              <a:rPr lang="en-US" dirty="0" smtClean="0"/>
              <a:t>statements.</a:t>
            </a:r>
            <a:endParaRPr lang="en-CA" dirty="0"/>
          </a:p>
        </p:txBody>
      </p:sp>
      <p:sp>
        <p:nvSpPr>
          <p:cNvPr id="7" name="Rectangle 6"/>
          <p:cNvSpPr/>
          <p:nvPr/>
        </p:nvSpPr>
        <p:spPr>
          <a:xfrm>
            <a:off x="4610100" y="1524000"/>
            <a:ext cx="4229100" cy="923330"/>
          </a:xfrm>
          <a:prstGeom prst="rect">
            <a:avLst/>
          </a:prstGeom>
        </p:spPr>
        <p:txBody>
          <a:bodyPr wrap="square">
            <a:spAutoFit/>
          </a:bodyPr>
          <a:lstStyle/>
          <a:p>
            <a:r>
              <a:rPr lang="en-US" dirty="0" smtClean="0"/>
              <a:t>Under Hadoop </a:t>
            </a:r>
            <a:r>
              <a:rPr lang="en-US" dirty="0"/>
              <a:t>you have scripts and codes. </a:t>
            </a:r>
            <a:r>
              <a:rPr lang="en-US" dirty="0" err="1"/>
              <a:t>MapReduce</a:t>
            </a:r>
            <a:r>
              <a:rPr lang="en-US" dirty="0"/>
              <a:t> allows you to process data in a more general fashion than SQL queries</a:t>
            </a:r>
            <a:r>
              <a:rPr lang="en-US" dirty="0" smtClean="0"/>
              <a:t>.</a:t>
            </a:r>
            <a:endParaRPr lang="en-CA" dirty="0"/>
          </a:p>
        </p:txBody>
      </p:sp>
      <p:sp>
        <p:nvSpPr>
          <p:cNvPr id="9" name="Rectangle 8"/>
          <p:cNvSpPr/>
          <p:nvPr/>
        </p:nvSpPr>
        <p:spPr>
          <a:xfrm>
            <a:off x="533400" y="2669404"/>
            <a:ext cx="3924300" cy="1754326"/>
          </a:xfrm>
          <a:prstGeom prst="rect">
            <a:avLst/>
          </a:prstGeom>
        </p:spPr>
        <p:txBody>
          <a:bodyPr wrap="square">
            <a:spAutoFit/>
          </a:bodyPr>
          <a:lstStyle/>
          <a:p>
            <a:r>
              <a:rPr lang="en-US" b="1" dirty="0"/>
              <a:t>SELECT</a:t>
            </a:r>
            <a:r>
              <a:rPr lang="en-US" dirty="0"/>
              <a:t> </a:t>
            </a:r>
            <a:r>
              <a:rPr lang="en-US" dirty="0" err="1"/>
              <a:t>Book.title</a:t>
            </a:r>
            <a:r>
              <a:rPr lang="en-US" dirty="0"/>
              <a:t> </a:t>
            </a:r>
            <a:r>
              <a:rPr lang="en-US" b="1" dirty="0"/>
              <a:t>AS</a:t>
            </a:r>
            <a:r>
              <a:rPr lang="en-US" dirty="0"/>
              <a:t> Title, </a:t>
            </a:r>
            <a:r>
              <a:rPr lang="en-US" b="1" dirty="0"/>
              <a:t>COUNT</a:t>
            </a:r>
            <a:r>
              <a:rPr lang="en-US" dirty="0"/>
              <a:t>(*) </a:t>
            </a:r>
            <a:r>
              <a:rPr lang="en-US" b="1" dirty="0"/>
              <a:t>AS</a:t>
            </a:r>
            <a:r>
              <a:rPr lang="en-US" dirty="0"/>
              <a:t> Authors </a:t>
            </a:r>
            <a:endParaRPr lang="en-US" dirty="0" smtClean="0"/>
          </a:p>
          <a:p>
            <a:r>
              <a:rPr lang="en-US" b="1" dirty="0" smtClean="0"/>
              <a:t>FROM</a:t>
            </a:r>
            <a:r>
              <a:rPr lang="en-US" dirty="0" smtClean="0"/>
              <a:t> Book</a:t>
            </a:r>
          </a:p>
          <a:p>
            <a:r>
              <a:rPr lang="en-US" b="1" dirty="0" smtClean="0"/>
              <a:t>JOIN</a:t>
            </a:r>
            <a:r>
              <a:rPr lang="en-US" dirty="0" smtClean="0"/>
              <a:t> </a:t>
            </a:r>
            <a:r>
              <a:rPr lang="en-US" dirty="0" err="1"/>
              <a:t>Book_author</a:t>
            </a:r>
            <a:r>
              <a:rPr lang="en-US" dirty="0"/>
              <a:t> </a:t>
            </a:r>
            <a:endParaRPr lang="en-US" dirty="0" smtClean="0"/>
          </a:p>
          <a:p>
            <a:r>
              <a:rPr lang="en-US" b="1" dirty="0" smtClean="0"/>
              <a:t>ON</a:t>
            </a:r>
            <a:r>
              <a:rPr lang="en-US" dirty="0" smtClean="0"/>
              <a:t> </a:t>
            </a:r>
            <a:r>
              <a:rPr lang="en-US" dirty="0" err="1" smtClean="0"/>
              <a:t>Book.isbn</a:t>
            </a:r>
            <a:r>
              <a:rPr lang="en-US" dirty="0" smtClean="0"/>
              <a:t> </a:t>
            </a:r>
            <a:r>
              <a:rPr lang="en-US" dirty="0"/>
              <a:t>= </a:t>
            </a:r>
            <a:r>
              <a:rPr lang="en-US" dirty="0" err="1"/>
              <a:t>Book_author.isbn</a:t>
            </a:r>
            <a:r>
              <a:rPr lang="en-US" dirty="0"/>
              <a:t> </a:t>
            </a:r>
            <a:r>
              <a:rPr lang="en-US" b="1" dirty="0"/>
              <a:t>GROUP</a:t>
            </a:r>
            <a:r>
              <a:rPr lang="en-US" dirty="0"/>
              <a:t> </a:t>
            </a:r>
            <a:r>
              <a:rPr lang="en-US" b="1" dirty="0"/>
              <a:t>BY</a:t>
            </a:r>
            <a:r>
              <a:rPr lang="en-US" dirty="0"/>
              <a:t> </a:t>
            </a:r>
            <a:r>
              <a:rPr lang="en-US" dirty="0" err="1"/>
              <a:t>Book.title</a:t>
            </a:r>
            <a:r>
              <a:rPr lang="en-US" dirty="0"/>
              <a:t>;</a:t>
            </a:r>
            <a:endParaRPr lang="en-CA" dirty="0"/>
          </a:p>
        </p:txBody>
      </p:sp>
      <p:sp>
        <p:nvSpPr>
          <p:cNvPr id="10" name="Rectangle 9"/>
          <p:cNvSpPr/>
          <p:nvPr/>
        </p:nvSpPr>
        <p:spPr>
          <a:xfrm>
            <a:off x="4610101" y="2669404"/>
            <a:ext cx="4533899" cy="3293209"/>
          </a:xfrm>
          <a:prstGeom prst="rect">
            <a:avLst/>
          </a:prstGeom>
        </p:spPr>
        <p:txBody>
          <a:bodyPr wrap="square">
            <a:spAutoFit/>
          </a:bodyPr>
          <a:lstStyle/>
          <a:p>
            <a:r>
              <a:rPr lang="en-CA" sz="1600" b="1" dirty="0"/>
              <a:t>function</a:t>
            </a:r>
            <a:r>
              <a:rPr lang="en-CA" sz="1600" dirty="0"/>
              <a:t> </a:t>
            </a:r>
            <a:r>
              <a:rPr lang="en-CA" sz="1600" u="sng" dirty="0"/>
              <a:t>map</a:t>
            </a:r>
            <a:r>
              <a:rPr lang="en-CA" sz="1600" dirty="0"/>
              <a:t>(String name, String document): </a:t>
            </a:r>
            <a:endParaRPr lang="en-CA" sz="1600" dirty="0" smtClean="0"/>
          </a:p>
          <a:p>
            <a:r>
              <a:rPr lang="en-CA" sz="1600" i="1" dirty="0" smtClean="0"/>
              <a:t>// </a:t>
            </a:r>
            <a:r>
              <a:rPr lang="en-CA" sz="1600" i="1" dirty="0"/>
              <a:t>name: document name</a:t>
            </a:r>
            <a:r>
              <a:rPr lang="en-CA" sz="1600" dirty="0"/>
              <a:t> </a:t>
            </a:r>
            <a:endParaRPr lang="en-CA" sz="1600" dirty="0" smtClean="0"/>
          </a:p>
          <a:p>
            <a:r>
              <a:rPr lang="en-CA" sz="1600" i="1" dirty="0" smtClean="0"/>
              <a:t>// </a:t>
            </a:r>
            <a:r>
              <a:rPr lang="en-CA" sz="1600" i="1" dirty="0"/>
              <a:t>document: document contents</a:t>
            </a:r>
            <a:r>
              <a:rPr lang="en-CA" sz="1600" dirty="0"/>
              <a:t> </a:t>
            </a:r>
            <a:endParaRPr lang="en-CA" sz="1600" dirty="0" smtClean="0"/>
          </a:p>
          <a:p>
            <a:r>
              <a:rPr lang="en-CA" sz="1600" b="1" dirty="0" smtClean="0"/>
              <a:t>for </a:t>
            </a:r>
            <a:r>
              <a:rPr lang="en-CA" sz="1600" b="1" dirty="0"/>
              <a:t>each</a:t>
            </a:r>
            <a:r>
              <a:rPr lang="en-CA" sz="1600" dirty="0"/>
              <a:t> word w </a:t>
            </a:r>
            <a:r>
              <a:rPr lang="en-CA" sz="1600" b="1" dirty="0"/>
              <a:t>in</a:t>
            </a:r>
            <a:r>
              <a:rPr lang="en-CA" sz="1600" dirty="0"/>
              <a:t> document: </a:t>
            </a:r>
            <a:endParaRPr lang="en-CA" sz="1600" dirty="0" smtClean="0"/>
          </a:p>
          <a:p>
            <a:r>
              <a:rPr lang="en-CA" sz="1600" dirty="0"/>
              <a:t>	</a:t>
            </a:r>
            <a:r>
              <a:rPr lang="en-CA" sz="1600" dirty="0" smtClean="0"/>
              <a:t>emit </a:t>
            </a:r>
            <a:r>
              <a:rPr lang="en-CA" sz="1600" dirty="0"/>
              <a:t>(w, 1) </a:t>
            </a:r>
            <a:endParaRPr lang="en-CA" sz="1600" dirty="0" smtClean="0"/>
          </a:p>
          <a:p>
            <a:endParaRPr lang="en-CA" sz="1600" b="1" dirty="0"/>
          </a:p>
          <a:p>
            <a:r>
              <a:rPr lang="en-CA" sz="1600" b="1" dirty="0" smtClean="0"/>
              <a:t>function</a:t>
            </a:r>
            <a:r>
              <a:rPr lang="en-CA" sz="1600" dirty="0" smtClean="0"/>
              <a:t> </a:t>
            </a:r>
            <a:r>
              <a:rPr lang="en-CA" sz="1600" u="sng" dirty="0"/>
              <a:t>reduce</a:t>
            </a:r>
            <a:r>
              <a:rPr lang="en-CA" sz="1600" dirty="0"/>
              <a:t>(String word, Iterator </a:t>
            </a:r>
            <a:r>
              <a:rPr lang="en-CA" sz="1600" dirty="0" err="1"/>
              <a:t>partialCounts</a:t>
            </a:r>
            <a:r>
              <a:rPr lang="en-CA" sz="1600" dirty="0"/>
              <a:t>): </a:t>
            </a:r>
            <a:endParaRPr lang="en-CA" sz="1600" dirty="0" smtClean="0"/>
          </a:p>
          <a:p>
            <a:r>
              <a:rPr lang="en-CA" sz="1600" i="1" dirty="0" smtClean="0"/>
              <a:t>// </a:t>
            </a:r>
            <a:r>
              <a:rPr lang="en-CA" sz="1600" i="1" dirty="0"/>
              <a:t>word: a word</a:t>
            </a:r>
            <a:r>
              <a:rPr lang="en-CA" sz="1600" dirty="0"/>
              <a:t> </a:t>
            </a:r>
            <a:endParaRPr lang="en-CA" sz="1600" dirty="0" smtClean="0"/>
          </a:p>
          <a:p>
            <a:r>
              <a:rPr lang="en-CA" sz="1600" i="1" dirty="0" smtClean="0"/>
              <a:t>// </a:t>
            </a:r>
            <a:r>
              <a:rPr lang="en-CA" sz="1600" i="1" dirty="0" err="1"/>
              <a:t>partialCounts</a:t>
            </a:r>
            <a:r>
              <a:rPr lang="en-CA" sz="1600" i="1" dirty="0"/>
              <a:t>: a list of aggregated partial </a:t>
            </a:r>
            <a:r>
              <a:rPr lang="en-CA" sz="1600" i="1" dirty="0" smtClean="0"/>
              <a:t>counts</a:t>
            </a:r>
          </a:p>
          <a:p>
            <a:r>
              <a:rPr lang="en-CA" sz="1600" dirty="0" smtClean="0"/>
              <a:t>sum </a:t>
            </a:r>
            <a:r>
              <a:rPr lang="en-CA" sz="1600" dirty="0"/>
              <a:t>= 0 </a:t>
            </a:r>
            <a:endParaRPr lang="en-CA" sz="1600" dirty="0" smtClean="0"/>
          </a:p>
          <a:p>
            <a:r>
              <a:rPr lang="en-CA" sz="1600" b="1" dirty="0" smtClean="0"/>
              <a:t>for </a:t>
            </a:r>
            <a:r>
              <a:rPr lang="en-CA" sz="1600" b="1" dirty="0"/>
              <a:t>each</a:t>
            </a:r>
            <a:r>
              <a:rPr lang="en-CA" sz="1600" dirty="0"/>
              <a:t> pc </a:t>
            </a:r>
            <a:r>
              <a:rPr lang="en-CA" sz="1600" b="1" dirty="0"/>
              <a:t>in</a:t>
            </a:r>
            <a:r>
              <a:rPr lang="en-CA" sz="1600" dirty="0"/>
              <a:t> </a:t>
            </a:r>
            <a:r>
              <a:rPr lang="en-CA" sz="1600" dirty="0" err="1"/>
              <a:t>partialCounts</a:t>
            </a:r>
            <a:r>
              <a:rPr lang="en-CA" sz="1600" dirty="0"/>
              <a:t>: </a:t>
            </a:r>
            <a:endParaRPr lang="en-CA" sz="1600" dirty="0" smtClean="0"/>
          </a:p>
          <a:p>
            <a:r>
              <a:rPr lang="en-CA" sz="1600" dirty="0"/>
              <a:t>	</a:t>
            </a:r>
            <a:r>
              <a:rPr lang="en-CA" sz="1600" dirty="0" smtClean="0"/>
              <a:t>sum </a:t>
            </a:r>
            <a:r>
              <a:rPr lang="en-CA" sz="1600" dirty="0"/>
              <a:t>+= </a:t>
            </a:r>
            <a:r>
              <a:rPr lang="en-CA" sz="1600" dirty="0" err="1"/>
              <a:t>ParseInt</a:t>
            </a:r>
            <a:r>
              <a:rPr lang="en-CA" sz="1600" dirty="0"/>
              <a:t>(pc) </a:t>
            </a:r>
            <a:endParaRPr lang="en-CA" sz="1600" dirty="0" smtClean="0"/>
          </a:p>
          <a:p>
            <a:r>
              <a:rPr lang="en-CA" sz="1600" dirty="0" smtClean="0"/>
              <a:t>emit </a:t>
            </a:r>
            <a:r>
              <a:rPr lang="en-CA" sz="1600" dirty="0"/>
              <a:t>(word, sum)</a:t>
            </a:r>
          </a:p>
        </p:txBody>
      </p:sp>
    </p:spTree>
    <p:extLst>
      <p:ext uri="{BB962C8B-B14F-4D97-AF65-F5344CB8AC3E}">
        <p14:creationId xmlns:p14="http://schemas.microsoft.com/office/powerpoint/2010/main" val="6021503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44</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DBMS vs </a:t>
            </a:r>
            <a:r>
              <a:rPr lang="en-US" dirty="0" err="1" smtClean="0"/>
              <a:t>MapReduce</a:t>
            </a:r>
            <a:endParaRPr lang="en-CA" dirty="0"/>
          </a:p>
        </p:txBody>
      </p:sp>
      <p:sp>
        <p:nvSpPr>
          <p:cNvPr id="69" name="Rectangle 68"/>
          <p:cNvSpPr/>
          <p:nvPr/>
        </p:nvSpPr>
        <p:spPr>
          <a:xfrm>
            <a:off x="368421" y="1354314"/>
            <a:ext cx="8229600" cy="1717393"/>
          </a:xfrm>
          <a:prstGeom prst="rect">
            <a:avLst/>
          </a:prstGeom>
        </p:spPr>
        <p:txBody>
          <a:bodyPr wrap="square">
            <a:spAutoFit/>
          </a:bodyPr>
          <a:lstStyle/>
          <a:p>
            <a:pPr>
              <a:lnSpc>
                <a:spcPct val="150000"/>
              </a:lnSpc>
              <a:spcBef>
                <a:spcPct val="20000"/>
              </a:spcBef>
              <a:buClr>
                <a:schemeClr val="tx2"/>
              </a:buClr>
              <a:buSzPct val="70000"/>
            </a:pPr>
            <a:r>
              <a:rPr lang="en-AU" altLang="zh-CN" sz="1600" dirty="0" smtClean="0"/>
              <a:t>DBMS</a:t>
            </a:r>
          </a:p>
          <a:p>
            <a:pPr marL="742950" lvl="1" indent="-285750">
              <a:lnSpc>
                <a:spcPct val="150000"/>
              </a:lnSpc>
              <a:spcBef>
                <a:spcPct val="20000"/>
              </a:spcBef>
              <a:buClr>
                <a:schemeClr val="tx2"/>
              </a:buClr>
              <a:buSzPct val="70000"/>
              <a:buFont typeface="Arial" pitchFamily="34" charset="0"/>
              <a:buChar char="•"/>
            </a:pPr>
            <a:r>
              <a:rPr lang="en-US" sz="1600" dirty="0" smtClean="0"/>
              <a:t>Generates </a:t>
            </a:r>
            <a:r>
              <a:rPr lang="en-US" sz="1600" dirty="0"/>
              <a:t>a query plan tree for </a:t>
            </a:r>
            <a:r>
              <a:rPr lang="en-US" sz="1600" dirty="0" smtClean="0"/>
              <a:t>execution</a:t>
            </a:r>
            <a:endParaRPr lang="en-US" sz="1600" dirty="0"/>
          </a:p>
          <a:p>
            <a:pPr>
              <a:lnSpc>
                <a:spcPct val="150000"/>
              </a:lnSpc>
              <a:spcBef>
                <a:spcPct val="20000"/>
              </a:spcBef>
              <a:buClr>
                <a:schemeClr val="tx2"/>
              </a:buClr>
              <a:buSzPct val="70000"/>
            </a:pPr>
            <a:r>
              <a:rPr lang="en-AU" altLang="zh-CN" sz="1600" dirty="0" err="1" smtClean="0"/>
              <a:t>MapReduce</a:t>
            </a:r>
            <a:endParaRPr lang="en-AU" altLang="zh-CN" sz="1600" dirty="0" smtClean="0"/>
          </a:p>
          <a:p>
            <a:pPr marL="742950" lvl="1" indent="-285750">
              <a:lnSpc>
                <a:spcPct val="150000"/>
              </a:lnSpc>
              <a:spcBef>
                <a:spcPct val="20000"/>
              </a:spcBef>
              <a:buClr>
                <a:schemeClr val="tx2"/>
              </a:buClr>
              <a:buSzPct val="70000"/>
              <a:buFont typeface="Arial" pitchFamily="34" charset="0"/>
              <a:buChar char="•"/>
            </a:pPr>
            <a:r>
              <a:rPr lang="en-US" sz="1600" dirty="0" smtClean="0"/>
              <a:t>A </a:t>
            </a:r>
            <a:r>
              <a:rPr lang="en-US" sz="1600" dirty="0"/>
              <a:t>plan for executions in </a:t>
            </a:r>
            <a:r>
              <a:rPr lang="en-US" sz="1600" dirty="0" err="1"/>
              <a:t>MapReduce</a:t>
            </a:r>
            <a:r>
              <a:rPr lang="en-US" sz="1600" dirty="0"/>
              <a:t> is determined </a:t>
            </a:r>
            <a:r>
              <a:rPr lang="en-US" sz="1600" dirty="0" smtClean="0"/>
              <a:t>entirely </a:t>
            </a:r>
            <a:r>
              <a:rPr lang="en-CA" sz="1600" dirty="0" smtClean="0"/>
              <a:t>at </a:t>
            </a:r>
            <a:r>
              <a:rPr lang="en-CA" sz="1600" dirty="0"/>
              <a:t>runtime</a:t>
            </a:r>
            <a:endParaRPr lang="en-AU" sz="1600" dirty="0"/>
          </a:p>
        </p:txBody>
      </p:sp>
    </p:spTree>
    <p:extLst>
      <p:ext uri="{BB962C8B-B14F-4D97-AF65-F5344CB8AC3E}">
        <p14:creationId xmlns:p14="http://schemas.microsoft.com/office/powerpoint/2010/main" val="12513168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45</a:t>
            </a:fld>
            <a:endParaRPr lang="en-US" sz="2400" dirty="0"/>
          </a:p>
        </p:txBody>
      </p:sp>
      <p:sp>
        <p:nvSpPr>
          <p:cNvPr id="14" name="Title 1"/>
          <p:cNvSpPr>
            <a:spLocks noGrp="1"/>
          </p:cNvSpPr>
          <p:nvPr>
            <p:ph type="title"/>
          </p:nvPr>
        </p:nvSpPr>
        <p:spPr>
          <a:xfrm>
            <a:off x="454048" y="457200"/>
            <a:ext cx="8229600" cy="1143000"/>
          </a:xfrm>
        </p:spPr>
        <p:txBody>
          <a:bodyPr>
            <a:normAutofit/>
          </a:bodyPr>
          <a:lstStyle/>
          <a:p>
            <a:r>
              <a:rPr lang="en-CA" dirty="0" smtClean="0"/>
              <a:t>Pros and Cons</a:t>
            </a:r>
            <a:endParaRPr lang="en-CA" dirty="0"/>
          </a:p>
        </p:txBody>
      </p:sp>
      <p:sp>
        <p:nvSpPr>
          <p:cNvPr id="69" name="Rectangle 68"/>
          <p:cNvSpPr/>
          <p:nvPr/>
        </p:nvSpPr>
        <p:spPr>
          <a:xfrm>
            <a:off x="368420" y="2552343"/>
            <a:ext cx="8546979" cy="707886"/>
          </a:xfrm>
          <a:prstGeom prst="rect">
            <a:avLst/>
          </a:prstGeom>
        </p:spPr>
        <p:txBody>
          <a:bodyPr wrap="square">
            <a:spAutoFit/>
          </a:bodyPr>
          <a:lstStyle/>
          <a:p>
            <a:pPr>
              <a:lnSpc>
                <a:spcPct val="150000"/>
              </a:lnSpc>
              <a:spcBef>
                <a:spcPct val="20000"/>
              </a:spcBef>
              <a:buClr>
                <a:schemeClr val="tx2"/>
              </a:buClr>
              <a:buSzPct val="70000"/>
            </a:pPr>
            <a:r>
              <a:rPr lang="en-AU" sz="1600" dirty="0" smtClean="0"/>
              <a:t>Slow</a:t>
            </a:r>
            <a:endParaRPr lang="en-US" sz="1600" dirty="0" smtClean="0"/>
          </a:p>
          <a:p>
            <a:pPr marL="742950" lvl="1" indent="-285750">
              <a:buFont typeface="Arial" pitchFamily="34" charset="0"/>
              <a:buChar char="•"/>
            </a:pPr>
            <a:r>
              <a:rPr lang="en-CA" sz="1600" dirty="0" smtClean="0"/>
              <a:t>Hadoop </a:t>
            </a:r>
            <a:r>
              <a:rPr lang="en-CA" sz="1600" dirty="0"/>
              <a:t>is 2∼</a:t>
            </a:r>
            <a:r>
              <a:rPr lang="en-CA" sz="1600" dirty="0" smtClean="0"/>
              <a:t>50 </a:t>
            </a:r>
            <a:r>
              <a:rPr lang="en-US" sz="1600" dirty="0" smtClean="0"/>
              <a:t>times </a:t>
            </a:r>
            <a:r>
              <a:rPr lang="en-US" sz="1600" dirty="0"/>
              <a:t>slower than parallel DBMS except in the case of </a:t>
            </a:r>
            <a:r>
              <a:rPr lang="en-CA" sz="1600" dirty="0"/>
              <a:t>data </a:t>
            </a:r>
            <a:r>
              <a:rPr lang="en-CA" sz="1600" dirty="0" smtClean="0"/>
              <a:t>loading.</a:t>
            </a:r>
            <a:endParaRPr lang="en-US" sz="1600" dirty="0"/>
          </a:p>
        </p:txBody>
      </p:sp>
      <p:sp>
        <p:nvSpPr>
          <p:cNvPr id="7" name="Rectangle 6"/>
          <p:cNvSpPr/>
          <p:nvPr/>
        </p:nvSpPr>
        <p:spPr>
          <a:xfrm>
            <a:off x="330320" y="3260229"/>
            <a:ext cx="8546979" cy="1692771"/>
          </a:xfrm>
          <a:prstGeom prst="rect">
            <a:avLst/>
          </a:prstGeom>
        </p:spPr>
        <p:txBody>
          <a:bodyPr wrap="square">
            <a:spAutoFit/>
          </a:bodyPr>
          <a:lstStyle/>
          <a:p>
            <a:pPr>
              <a:lnSpc>
                <a:spcPct val="150000"/>
              </a:lnSpc>
              <a:spcBef>
                <a:spcPct val="20000"/>
              </a:spcBef>
              <a:buClr>
                <a:schemeClr val="tx2"/>
              </a:buClr>
              <a:buSzPct val="70000"/>
            </a:pPr>
            <a:r>
              <a:rPr lang="en-AU" sz="1600" dirty="0" smtClean="0"/>
              <a:t>Poor Efficiency</a:t>
            </a:r>
            <a:endParaRPr lang="en-US" sz="1600" dirty="0" smtClean="0"/>
          </a:p>
          <a:p>
            <a:pPr marL="742950" lvl="1" indent="-285750">
              <a:buFont typeface="Arial" pitchFamily="34" charset="0"/>
              <a:buChar char="•"/>
            </a:pPr>
            <a:r>
              <a:rPr lang="en-US" sz="1600" dirty="0"/>
              <a:t>Hadoop system is scalable, but achieves very low efficiency per node, less than 5MB/s processing rates, repeating a mistake that previous studies on high performance systems often made by “focusing on scalability </a:t>
            </a:r>
            <a:r>
              <a:rPr lang="en-CA" sz="1600" dirty="0"/>
              <a:t>but missing efficiency</a:t>
            </a:r>
            <a:r>
              <a:rPr lang="en-CA" sz="1600" dirty="0" smtClean="0"/>
              <a:t>”</a:t>
            </a:r>
          </a:p>
          <a:p>
            <a:pPr marL="742950" lvl="1" indent="-285750">
              <a:buFont typeface="Arial" pitchFamily="34" charset="0"/>
              <a:buChar char="•"/>
            </a:pPr>
            <a:r>
              <a:rPr lang="en-US" sz="1600" dirty="0" smtClean="0"/>
              <a:t>Loosing efficiency for the fault </a:t>
            </a:r>
            <a:r>
              <a:rPr lang="en-US" sz="1600" dirty="0"/>
              <a:t>tolerance: </a:t>
            </a:r>
            <a:r>
              <a:rPr lang="en-US" sz="1600" dirty="0" err="1"/>
              <a:t>MapReduce</a:t>
            </a:r>
            <a:r>
              <a:rPr lang="en-US" sz="1600" dirty="0"/>
              <a:t> increases the fault </a:t>
            </a:r>
            <a:r>
              <a:rPr lang="en-US" sz="1600" dirty="0" smtClean="0"/>
              <a:t>tolerance of </a:t>
            </a:r>
            <a:r>
              <a:rPr lang="en-US" sz="1600" dirty="0"/>
              <a:t>long-time analysis by frequent checkpoints </a:t>
            </a:r>
            <a:r>
              <a:rPr lang="en-US" sz="1600" dirty="0" smtClean="0"/>
              <a:t>of completed </a:t>
            </a:r>
            <a:r>
              <a:rPr lang="en-US" sz="1600" dirty="0"/>
              <a:t>tasks and data replication.</a:t>
            </a:r>
          </a:p>
        </p:txBody>
      </p:sp>
      <p:sp>
        <p:nvSpPr>
          <p:cNvPr id="8" name="Rectangle 7"/>
          <p:cNvSpPr/>
          <p:nvPr/>
        </p:nvSpPr>
        <p:spPr>
          <a:xfrm>
            <a:off x="368420" y="1354314"/>
            <a:ext cx="8546979" cy="1200329"/>
          </a:xfrm>
          <a:prstGeom prst="rect">
            <a:avLst/>
          </a:prstGeom>
        </p:spPr>
        <p:txBody>
          <a:bodyPr wrap="square">
            <a:spAutoFit/>
          </a:bodyPr>
          <a:lstStyle/>
          <a:p>
            <a:pPr>
              <a:lnSpc>
                <a:spcPct val="150000"/>
              </a:lnSpc>
              <a:spcBef>
                <a:spcPct val="20000"/>
              </a:spcBef>
              <a:buClr>
                <a:schemeClr val="tx2"/>
              </a:buClr>
              <a:buSzPct val="70000"/>
            </a:pPr>
            <a:r>
              <a:rPr lang="en-AU" altLang="zh-CN" sz="1600" dirty="0" smtClean="0"/>
              <a:t>Debate</a:t>
            </a:r>
          </a:p>
          <a:p>
            <a:pPr marL="742950" lvl="1" indent="-285750">
              <a:buFont typeface="Arial" pitchFamily="34" charset="0"/>
              <a:buChar char="•"/>
            </a:pPr>
            <a:r>
              <a:rPr lang="en-US" sz="1600" dirty="0"/>
              <a:t>DBMSs have adopted “one size fits all” strategy and are </a:t>
            </a:r>
            <a:r>
              <a:rPr lang="en-US" sz="1600" dirty="0" smtClean="0"/>
              <a:t>not suited </a:t>
            </a:r>
            <a:r>
              <a:rPr lang="en-US" sz="1600" dirty="0"/>
              <a:t>for solving extremely large scale data </a:t>
            </a:r>
            <a:r>
              <a:rPr lang="en-US" sz="1600" dirty="0" smtClean="0"/>
              <a:t>processing </a:t>
            </a:r>
            <a:r>
              <a:rPr lang="en-CA" sz="1600" dirty="0" smtClean="0"/>
              <a:t>tasks.</a:t>
            </a:r>
            <a:endParaRPr lang="en-US" dirty="0"/>
          </a:p>
          <a:p>
            <a:pPr marL="742950" lvl="1" indent="-285750">
              <a:buFont typeface="Arial" pitchFamily="34" charset="0"/>
              <a:buChar char="•"/>
            </a:pPr>
            <a:r>
              <a:rPr lang="en-US" sz="1600" dirty="0" err="1" smtClean="0"/>
              <a:t>MapReduce</a:t>
            </a:r>
            <a:r>
              <a:rPr lang="en-US" sz="1600" dirty="0" smtClean="0"/>
              <a:t> </a:t>
            </a:r>
            <a:r>
              <a:rPr lang="en-US" sz="1600" dirty="0"/>
              <a:t>is referred to as a </a:t>
            </a:r>
            <a:r>
              <a:rPr lang="en-US" sz="1600" dirty="0" smtClean="0"/>
              <a:t>new way </a:t>
            </a:r>
            <a:r>
              <a:rPr lang="en-US" sz="1600" dirty="0"/>
              <a:t>of processing big data in </a:t>
            </a:r>
            <a:r>
              <a:rPr lang="en-US" sz="1600" dirty="0" smtClean="0"/>
              <a:t>data-center computing.</a:t>
            </a:r>
          </a:p>
        </p:txBody>
      </p:sp>
    </p:spTree>
    <p:extLst>
      <p:ext uri="{BB962C8B-B14F-4D97-AF65-F5344CB8AC3E}">
        <p14:creationId xmlns:p14="http://schemas.microsoft.com/office/powerpoint/2010/main" val="30364913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46</a:t>
            </a:fld>
            <a:endParaRPr lang="en-US" sz="2400" dirty="0"/>
          </a:p>
        </p:txBody>
      </p:sp>
      <p:sp>
        <p:nvSpPr>
          <p:cNvPr id="14" name="Title 1"/>
          <p:cNvSpPr>
            <a:spLocks noGrp="1"/>
          </p:cNvSpPr>
          <p:nvPr>
            <p:ph type="title"/>
          </p:nvPr>
        </p:nvSpPr>
        <p:spPr>
          <a:xfrm>
            <a:off x="454048" y="457200"/>
            <a:ext cx="8229600" cy="1143000"/>
          </a:xfrm>
        </p:spPr>
        <p:txBody>
          <a:bodyPr>
            <a:normAutofit fontScale="90000"/>
          </a:bodyPr>
          <a:lstStyle/>
          <a:p>
            <a:r>
              <a:rPr lang="en-CA" dirty="0" err="1" smtClean="0"/>
              <a:t>MapReduce</a:t>
            </a:r>
            <a:r>
              <a:rPr lang="en-CA" dirty="0" smtClean="0"/>
              <a:t> Advantages and Pitfalls</a:t>
            </a:r>
            <a:endParaRPr lang="en-CA" dirty="0"/>
          </a:p>
        </p:txBody>
      </p:sp>
      <p:sp>
        <p:nvSpPr>
          <p:cNvPr id="69" name="Rectangle 68"/>
          <p:cNvSpPr/>
          <p:nvPr/>
        </p:nvSpPr>
        <p:spPr>
          <a:xfrm>
            <a:off x="228600" y="1828800"/>
            <a:ext cx="8546979" cy="1569660"/>
          </a:xfrm>
          <a:prstGeom prst="rect">
            <a:avLst/>
          </a:prstGeom>
        </p:spPr>
        <p:txBody>
          <a:bodyPr wrap="square">
            <a:spAutoFit/>
          </a:bodyPr>
          <a:lstStyle/>
          <a:p>
            <a:pPr marL="742950" lvl="1" indent="-285750">
              <a:buFont typeface="Arial" pitchFamily="34" charset="0"/>
              <a:buChar char="•"/>
            </a:pPr>
            <a:r>
              <a:rPr lang="en-US" sz="1600" dirty="0" smtClean="0"/>
              <a:t>Simple and easy to use</a:t>
            </a:r>
          </a:p>
          <a:p>
            <a:pPr marL="742950" lvl="1" indent="-285750">
              <a:buFont typeface="Arial" pitchFamily="34" charset="0"/>
              <a:buChar char="•"/>
            </a:pPr>
            <a:r>
              <a:rPr lang="en-US" sz="1600" dirty="0" smtClean="0"/>
              <a:t>Flexible</a:t>
            </a:r>
          </a:p>
          <a:p>
            <a:pPr marL="742950" lvl="1" indent="-285750">
              <a:buFont typeface="Arial" pitchFamily="34" charset="0"/>
              <a:buChar char="•"/>
            </a:pPr>
            <a:r>
              <a:rPr lang="en-US" sz="1600" dirty="0" smtClean="0"/>
              <a:t>Independent of the storage</a:t>
            </a:r>
          </a:p>
          <a:p>
            <a:pPr marL="742950" lvl="1" indent="-285750">
              <a:buFont typeface="Arial" pitchFamily="34" charset="0"/>
              <a:buChar char="•"/>
            </a:pPr>
            <a:r>
              <a:rPr lang="en-US" sz="1600" dirty="0" smtClean="0"/>
              <a:t>Fault-tolerance</a:t>
            </a:r>
          </a:p>
          <a:p>
            <a:pPr marL="742950" lvl="1" indent="-285750">
              <a:buFont typeface="Arial" pitchFamily="34" charset="0"/>
              <a:buChar char="•"/>
            </a:pPr>
            <a:r>
              <a:rPr lang="en-US" sz="1600" dirty="0" smtClean="0"/>
              <a:t>High scalability</a:t>
            </a:r>
          </a:p>
          <a:p>
            <a:pPr marL="742950" lvl="1" indent="-285750">
              <a:buFont typeface="Arial" pitchFamily="34" charset="0"/>
              <a:buChar char="•"/>
            </a:pPr>
            <a:endParaRPr lang="en-US" sz="1600" dirty="0"/>
          </a:p>
        </p:txBody>
      </p:sp>
      <p:sp>
        <p:nvSpPr>
          <p:cNvPr id="8" name="Smiley Face 7"/>
          <p:cNvSpPr/>
          <p:nvPr/>
        </p:nvSpPr>
        <p:spPr>
          <a:xfrm>
            <a:off x="457200" y="3200400"/>
            <a:ext cx="428136" cy="388572"/>
          </a:xfrm>
          <a:prstGeom prst="smileyFace">
            <a:avLst>
              <a:gd name="adj" fmla="val -4653"/>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9" name="Smiley Face 8"/>
          <p:cNvSpPr/>
          <p:nvPr/>
        </p:nvSpPr>
        <p:spPr>
          <a:xfrm>
            <a:off x="436106" y="1447247"/>
            <a:ext cx="460037" cy="381553"/>
          </a:xfrm>
          <a:prstGeom prst="smileyFace">
            <a:avLst/>
          </a:prstGeom>
          <a:ln w="3810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CA"/>
          </a:p>
        </p:txBody>
      </p:sp>
      <p:sp>
        <p:nvSpPr>
          <p:cNvPr id="10" name="Rectangle 9"/>
          <p:cNvSpPr/>
          <p:nvPr/>
        </p:nvSpPr>
        <p:spPr>
          <a:xfrm>
            <a:off x="228599" y="3588972"/>
            <a:ext cx="8546979" cy="1569660"/>
          </a:xfrm>
          <a:prstGeom prst="rect">
            <a:avLst/>
          </a:prstGeom>
        </p:spPr>
        <p:txBody>
          <a:bodyPr wrap="square">
            <a:spAutoFit/>
          </a:bodyPr>
          <a:lstStyle/>
          <a:p>
            <a:pPr marL="742950" lvl="1" indent="-285750">
              <a:buFont typeface="Arial" pitchFamily="34" charset="0"/>
              <a:buChar char="•"/>
            </a:pPr>
            <a:r>
              <a:rPr lang="en-US" sz="1600" dirty="0" smtClean="0"/>
              <a:t>No high-level language</a:t>
            </a:r>
          </a:p>
          <a:p>
            <a:pPr marL="742950" lvl="1" indent="-285750">
              <a:buFont typeface="Arial" pitchFamily="34" charset="0"/>
              <a:buChar char="•"/>
            </a:pPr>
            <a:r>
              <a:rPr lang="en-US" sz="1600" dirty="0" smtClean="0"/>
              <a:t>No schema and no index</a:t>
            </a:r>
          </a:p>
          <a:p>
            <a:pPr marL="742950" lvl="1" indent="-285750">
              <a:buFont typeface="Arial" pitchFamily="34" charset="0"/>
              <a:buChar char="•"/>
            </a:pPr>
            <a:r>
              <a:rPr lang="en-US" sz="1600" dirty="0" smtClean="0"/>
              <a:t>A single fixed dataflow</a:t>
            </a:r>
          </a:p>
          <a:p>
            <a:pPr marL="742950" lvl="1" indent="-285750">
              <a:buFont typeface="Arial" pitchFamily="34" charset="0"/>
              <a:buChar char="•"/>
            </a:pPr>
            <a:r>
              <a:rPr lang="en-US" sz="1600" dirty="0" smtClean="0"/>
              <a:t>Low efficiency</a:t>
            </a:r>
          </a:p>
          <a:p>
            <a:pPr marL="742950" lvl="1" indent="-285750">
              <a:buFont typeface="Arial" pitchFamily="34" charset="0"/>
              <a:buChar char="•"/>
            </a:pPr>
            <a:r>
              <a:rPr lang="en-US" sz="1600" dirty="0" smtClean="0"/>
              <a:t>Very young</a:t>
            </a:r>
          </a:p>
          <a:p>
            <a:pPr marL="742950" lvl="1" indent="-285750">
              <a:buFont typeface="Arial" pitchFamily="34" charset="0"/>
              <a:buChar char="•"/>
            </a:pPr>
            <a:endParaRPr lang="en-US" sz="1600" dirty="0"/>
          </a:p>
        </p:txBody>
      </p:sp>
    </p:spTree>
    <p:extLst>
      <p:ext uri="{BB962C8B-B14F-4D97-AF65-F5344CB8AC3E}">
        <p14:creationId xmlns:p14="http://schemas.microsoft.com/office/powerpoint/2010/main" val="24077836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47</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References</a:t>
            </a:r>
            <a:endParaRPr lang="en-CA" dirty="0"/>
          </a:p>
        </p:txBody>
      </p:sp>
      <p:sp>
        <p:nvSpPr>
          <p:cNvPr id="7" name="Content Placeholder 2"/>
          <p:cNvSpPr>
            <a:spLocks noGrp="1"/>
          </p:cNvSpPr>
          <p:nvPr>
            <p:ph idx="1"/>
          </p:nvPr>
        </p:nvSpPr>
        <p:spPr>
          <a:xfrm>
            <a:off x="457200" y="1600200"/>
            <a:ext cx="8229600" cy="4525963"/>
          </a:xfrm>
        </p:spPr>
        <p:txBody>
          <a:bodyPr>
            <a:normAutofit fontScale="92500" lnSpcReduction="10000"/>
          </a:bodyPr>
          <a:lstStyle/>
          <a:p>
            <a:pPr marL="0" indent="0">
              <a:buNone/>
            </a:pPr>
            <a:r>
              <a:rPr lang="en-CA" sz="1800" dirty="0" smtClean="0"/>
              <a:t>[1]Lee, K. H., Lee, Y. J., Choi, H., Chung, Y. D., &amp; Moon, B. (2012). Parallel data processing with </a:t>
            </a:r>
            <a:r>
              <a:rPr lang="en-CA" sz="1800" dirty="0" err="1" smtClean="0"/>
              <a:t>MapReduce</a:t>
            </a:r>
            <a:r>
              <a:rPr lang="en-CA" sz="1800" dirty="0" smtClean="0"/>
              <a:t>: a survey. </a:t>
            </a:r>
            <a:r>
              <a:rPr lang="en-CA" sz="1800" i="1" dirty="0" err="1" smtClean="0"/>
              <a:t>AcM</a:t>
            </a:r>
            <a:r>
              <a:rPr lang="en-CA" sz="1800" i="1" dirty="0" smtClean="0"/>
              <a:t> </a:t>
            </a:r>
            <a:r>
              <a:rPr lang="en-CA" sz="1800" i="1" dirty="0" err="1" smtClean="0"/>
              <a:t>sIGMoD</a:t>
            </a:r>
            <a:r>
              <a:rPr lang="en-CA" sz="1800" i="1" dirty="0" smtClean="0"/>
              <a:t> Record</a:t>
            </a:r>
            <a:r>
              <a:rPr lang="en-CA" sz="1800" dirty="0" smtClean="0"/>
              <a:t>, </a:t>
            </a:r>
            <a:r>
              <a:rPr lang="en-CA" sz="1800" i="1" dirty="0" smtClean="0"/>
              <a:t>40</a:t>
            </a:r>
            <a:r>
              <a:rPr lang="en-CA" sz="1800" dirty="0" smtClean="0"/>
              <a:t>(4), 11-20. </a:t>
            </a:r>
            <a:r>
              <a:rPr lang="en-CA" sz="1800" dirty="0" err="1" smtClean="0"/>
              <a:t>doi</a:t>
            </a:r>
            <a:r>
              <a:rPr lang="en-CA" sz="1800" dirty="0" smtClean="0"/>
              <a:t>: 10.1145/2094114.2094118</a:t>
            </a:r>
            <a:endParaRPr lang="en-US" sz="1800" dirty="0" smtClean="0"/>
          </a:p>
          <a:p>
            <a:pPr marL="0" indent="0">
              <a:buNone/>
            </a:pPr>
            <a:r>
              <a:rPr lang="en-CA" sz="1800" dirty="0" smtClean="0"/>
              <a:t>[2]</a:t>
            </a:r>
            <a:r>
              <a:rPr lang="en-CA" sz="1800" dirty="0" err="1" smtClean="0"/>
              <a:t>Pavlo</a:t>
            </a:r>
            <a:r>
              <a:rPr lang="en-CA" sz="1800" dirty="0"/>
              <a:t>, A., Paulson, E., </a:t>
            </a:r>
            <a:r>
              <a:rPr lang="en-CA" sz="1800" dirty="0" err="1"/>
              <a:t>Rasin</a:t>
            </a:r>
            <a:r>
              <a:rPr lang="en-CA" sz="1800" dirty="0"/>
              <a:t>, A., </a:t>
            </a:r>
            <a:r>
              <a:rPr lang="en-CA" sz="1800" dirty="0" err="1"/>
              <a:t>Abadi</a:t>
            </a:r>
            <a:r>
              <a:rPr lang="en-CA" sz="1800" dirty="0"/>
              <a:t>, D. J., DeWitt, D. J., Madden, S., &amp; </a:t>
            </a:r>
            <a:r>
              <a:rPr lang="en-CA" sz="1800" dirty="0" err="1"/>
              <a:t>Stonebraker</a:t>
            </a:r>
            <a:r>
              <a:rPr lang="en-CA" sz="1800" dirty="0"/>
              <a:t>, M. (2009, June). A comparison of approaches to large-scale data analysis. In </a:t>
            </a:r>
            <a:r>
              <a:rPr lang="en-CA" sz="1800" i="1" dirty="0"/>
              <a:t>Proceedings of the 2009 ACM SIGMOD International Conference on Management of data</a:t>
            </a:r>
            <a:r>
              <a:rPr lang="en-CA" sz="1800" dirty="0"/>
              <a:t> (pp. 165-178). ACM. (3) The performance of </a:t>
            </a:r>
            <a:r>
              <a:rPr lang="en-CA" sz="1800" dirty="0" err="1"/>
              <a:t>MapReduce</a:t>
            </a:r>
            <a:r>
              <a:rPr lang="en-CA" sz="1800" dirty="0"/>
              <a:t>: an in-depth study. </a:t>
            </a:r>
            <a:r>
              <a:rPr lang="en-CA" sz="1800" dirty="0" err="1"/>
              <a:t>doi</a:t>
            </a:r>
            <a:r>
              <a:rPr lang="en-CA" sz="1800" dirty="0"/>
              <a:t>: 10.1145/1559845.1559865</a:t>
            </a:r>
            <a:endParaRPr lang="en-US" sz="1800" dirty="0"/>
          </a:p>
          <a:p>
            <a:pPr marL="0" indent="0">
              <a:buNone/>
            </a:pPr>
            <a:r>
              <a:rPr lang="en-CA" sz="1800" dirty="0" smtClean="0"/>
              <a:t>[3]Jiang, D., </a:t>
            </a:r>
            <a:r>
              <a:rPr lang="en-CA" sz="1800" dirty="0" err="1" smtClean="0"/>
              <a:t>Ooi</a:t>
            </a:r>
            <a:r>
              <a:rPr lang="en-CA" sz="1800" dirty="0" smtClean="0"/>
              <a:t>, B. C., Shi, L., &amp; Wu, S. (2010). The performance of </a:t>
            </a:r>
            <a:r>
              <a:rPr lang="en-CA" sz="1800" dirty="0" err="1" smtClean="0"/>
              <a:t>MapReduce</a:t>
            </a:r>
            <a:r>
              <a:rPr lang="en-CA" sz="1800" dirty="0" smtClean="0"/>
              <a:t>: an in-depth study. </a:t>
            </a:r>
            <a:r>
              <a:rPr lang="en-CA" sz="1800" i="1" dirty="0" smtClean="0"/>
              <a:t>Proceedings of the VLDB Endowment</a:t>
            </a:r>
            <a:r>
              <a:rPr lang="en-CA" sz="1800" dirty="0" smtClean="0"/>
              <a:t>, </a:t>
            </a:r>
            <a:r>
              <a:rPr lang="en-CA" sz="1800" i="1" dirty="0" smtClean="0"/>
              <a:t>3</a:t>
            </a:r>
            <a:r>
              <a:rPr lang="en-CA" sz="1800" dirty="0" smtClean="0"/>
              <a:t>(1-2), 472-483. </a:t>
            </a:r>
            <a:r>
              <a:rPr lang="en-CA" sz="1800" dirty="0" err="1" smtClean="0"/>
              <a:t>doi</a:t>
            </a:r>
            <a:r>
              <a:rPr lang="en-CA" sz="1800" dirty="0" smtClean="0"/>
              <a:t>: 10.14778/1920841.1920903</a:t>
            </a:r>
            <a:endParaRPr lang="en-US" sz="1800" dirty="0" smtClean="0"/>
          </a:p>
          <a:p>
            <a:pPr marL="0" indent="0">
              <a:buNone/>
            </a:pPr>
            <a:r>
              <a:rPr lang="en-CA" sz="1800" dirty="0" smtClean="0"/>
              <a:t>[4]</a:t>
            </a:r>
            <a:r>
              <a:rPr lang="en-CA" sz="1800" dirty="0" err="1" smtClean="0"/>
              <a:t>Eltabakh</a:t>
            </a:r>
            <a:r>
              <a:rPr lang="en-CA" sz="1800" dirty="0"/>
              <a:t>, M. Y., </a:t>
            </a:r>
            <a:r>
              <a:rPr lang="en-CA" sz="1800" dirty="0" err="1"/>
              <a:t>Özcan</a:t>
            </a:r>
            <a:r>
              <a:rPr lang="en-CA" sz="1800" dirty="0"/>
              <a:t>, F., </a:t>
            </a:r>
            <a:r>
              <a:rPr lang="en-CA" sz="1800" dirty="0" err="1"/>
              <a:t>Sismanis</a:t>
            </a:r>
            <a:r>
              <a:rPr lang="en-CA" sz="1800" dirty="0"/>
              <a:t>, Y., Haas, P. J., </a:t>
            </a:r>
            <a:r>
              <a:rPr lang="en-CA" sz="1800" dirty="0" err="1"/>
              <a:t>Pirahesh</a:t>
            </a:r>
            <a:r>
              <a:rPr lang="en-CA" sz="1800" dirty="0"/>
              <a:t>, H., &amp; </a:t>
            </a:r>
            <a:r>
              <a:rPr lang="en-CA" sz="1800" dirty="0" err="1"/>
              <a:t>Vondrak</a:t>
            </a:r>
            <a:r>
              <a:rPr lang="en-CA" sz="1800" dirty="0"/>
              <a:t>, J. (2013, March). Eagle-eyed elephant: split-oriented indexing in </a:t>
            </a:r>
            <a:r>
              <a:rPr lang="en-CA" sz="1800" dirty="0" err="1"/>
              <a:t>hadoop</a:t>
            </a:r>
            <a:r>
              <a:rPr lang="en-CA" sz="1800" dirty="0"/>
              <a:t>. </a:t>
            </a:r>
            <a:r>
              <a:rPr lang="en-CA" sz="1800" dirty="0" err="1"/>
              <a:t>In</a:t>
            </a:r>
            <a:r>
              <a:rPr lang="en-CA" sz="1800" i="1" dirty="0" err="1"/>
              <a:t>Proceedings</a:t>
            </a:r>
            <a:r>
              <a:rPr lang="en-CA" sz="1800" i="1" dirty="0"/>
              <a:t> of the 16th International Conference on Extending Database Technology</a:t>
            </a:r>
            <a:r>
              <a:rPr lang="en-CA" sz="1800" dirty="0"/>
              <a:t> (pp. 89-100). ACM. </a:t>
            </a:r>
            <a:r>
              <a:rPr lang="en-CA" sz="1800" dirty="0" err="1"/>
              <a:t>doi</a:t>
            </a:r>
            <a:r>
              <a:rPr lang="en-CA" sz="1800" dirty="0"/>
              <a:t>: 10.1145/2452376.2452388</a:t>
            </a:r>
            <a:endParaRPr lang="en-US" sz="1800" dirty="0"/>
          </a:p>
          <a:p>
            <a:pPr marL="0" indent="0">
              <a:buNone/>
            </a:pPr>
            <a:r>
              <a:rPr lang="en-CA" sz="1800" dirty="0" smtClean="0"/>
              <a:t>[5]Chen</a:t>
            </a:r>
            <a:r>
              <a:rPr lang="en-CA" sz="1800" dirty="0"/>
              <a:t>, G., Vo, H. T., Wu, S., </a:t>
            </a:r>
            <a:r>
              <a:rPr lang="en-CA" sz="1800" dirty="0" err="1"/>
              <a:t>Ooi</a:t>
            </a:r>
            <a:r>
              <a:rPr lang="en-CA" sz="1800" dirty="0"/>
              <a:t>, B. C., &amp; </a:t>
            </a:r>
            <a:r>
              <a:rPr lang="en-CA" sz="1800" dirty="0" err="1"/>
              <a:t>Özsu</a:t>
            </a:r>
            <a:r>
              <a:rPr lang="en-CA" sz="1800" dirty="0"/>
              <a:t>, M. T. (2011). A Framework for Supporting DBMS-like Indexes in the Cloud. </a:t>
            </a:r>
            <a:r>
              <a:rPr lang="en-CA" sz="1800" i="1" dirty="0"/>
              <a:t>Proceedings of the VLDB Endowment</a:t>
            </a:r>
            <a:r>
              <a:rPr lang="en-CA" sz="1800" dirty="0"/>
              <a:t>, </a:t>
            </a:r>
            <a:r>
              <a:rPr lang="en-CA" sz="1800" i="1" dirty="0"/>
              <a:t>4</a:t>
            </a:r>
            <a:r>
              <a:rPr lang="en-CA" sz="1800" dirty="0"/>
              <a:t>(11), 702-713. </a:t>
            </a:r>
            <a:r>
              <a:rPr lang="en-CA" sz="1800" dirty="0" err="1"/>
              <a:t>doi</a:t>
            </a:r>
            <a:r>
              <a:rPr lang="en-CA" sz="1800" dirty="0"/>
              <a:t>: 10.14778/2556549.2556550</a:t>
            </a:r>
            <a:endParaRPr lang="en-US" sz="1800" dirty="0"/>
          </a:p>
          <a:p>
            <a:pPr marL="0" indent="0">
              <a:buNone/>
            </a:pPr>
            <a:endParaRPr lang="en-CA" sz="1800" dirty="0" smtClean="0">
              <a:effectLst/>
            </a:endParaRPr>
          </a:p>
          <a:p>
            <a:pPr marL="0" indent="0">
              <a:buNone/>
            </a:pPr>
            <a:endParaRPr lang="en-CA" sz="1600" dirty="0" smtClean="0"/>
          </a:p>
          <a:p>
            <a:pPr marL="0" indent="0">
              <a:buNone/>
            </a:pPr>
            <a:endParaRPr lang="en-CA" sz="1600" dirty="0"/>
          </a:p>
        </p:txBody>
      </p:sp>
    </p:spTree>
    <p:extLst>
      <p:ext uri="{BB962C8B-B14F-4D97-AF65-F5344CB8AC3E}">
        <p14:creationId xmlns:p14="http://schemas.microsoft.com/office/powerpoint/2010/main" val="15072350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48</a:t>
            </a:fld>
            <a:endParaRPr lang="en-US" sz="2400" dirty="0"/>
          </a:p>
        </p:txBody>
      </p:sp>
      <p:sp>
        <p:nvSpPr>
          <p:cNvPr id="8" name="TextBox 7"/>
          <p:cNvSpPr txBox="1"/>
          <p:nvPr/>
        </p:nvSpPr>
        <p:spPr>
          <a:xfrm>
            <a:off x="2704265" y="762000"/>
            <a:ext cx="3523129" cy="1323439"/>
          </a:xfrm>
          <a:prstGeom prst="rect">
            <a:avLst/>
          </a:prstGeom>
          <a:noFill/>
        </p:spPr>
        <p:txBody>
          <a:bodyPr wrap="square" rtlCol="0">
            <a:spAutoFit/>
          </a:bodyPr>
          <a:lstStyle/>
          <a:p>
            <a:r>
              <a:rPr lang="en-CA" sz="8000" dirty="0" smtClean="0">
                <a:latin typeface="Edwardian Script ITC" panose="030303020407070D0804" pitchFamily="66" charset="0"/>
              </a:rPr>
              <a:t>Thank you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38400"/>
            <a:ext cx="663540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977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5</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History</a:t>
            </a:r>
            <a:endParaRPr lang="en-CA" dirty="0"/>
          </a:p>
        </p:txBody>
      </p:sp>
      <p:sp>
        <p:nvSpPr>
          <p:cNvPr id="2" name="Rectangle 1"/>
          <p:cNvSpPr/>
          <p:nvPr/>
        </p:nvSpPr>
        <p:spPr>
          <a:xfrm>
            <a:off x="762000" y="1600200"/>
            <a:ext cx="7543800" cy="400110"/>
          </a:xfrm>
          <a:prstGeom prst="rect">
            <a:avLst/>
          </a:prstGeom>
        </p:spPr>
        <p:txBody>
          <a:bodyPr wrap="square">
            <a:spAutoFit/>
          </a:bodyPr>
          <a:lstStyle/>
          <a:p>
            <a:r>
              <a:rPr lang="en-US" sz="2000" b="1" dirty="0" smtClean="0"/>
              <a:t>2000s</a:t>
            </a:r>
            <a:endParaRPr lang="en-CA" sz="2000" b="1" dirty="0"/>
          </a:p>
        </p:txBody>
      </p:sp>
      <p:sp>
        <p:nvSpPr>
          <p:cNvPr id="3" name="Rectangle 2"/>
          <p:cNvSpPr/>
          <p:nvPr/>
        </p:nvSpPr>
        <p:spPr>
          <a:xfrm>
            <a:off x="812421" y="2908836"/>
            <a:ext cx="3526778" cy="646331"/>
          </a:xfrm>
          <a:prstGeom prst="rect">
            <a:avLst/>
          </a:prstGeom>
        </p:spPr>
        <p:txBody>
          <a:bodyPr wrap="square">
            <a:spAutoFit/>
          </a:bodyPr>
          <a:lstStyle/>
          <a:p>
            <a:pPr lvl="0"/>
            <a:r>
              <a:rPr lang="en-US" dirty="0" smtClean="0"/>
              <a:t>1</a:t>
            </a:r>
            <a:r>
              <a:rPr lang="en-US" baseline="30000" dirty="0" smtClean="0"/>
              <a:t>st</a:t>
            </a:r>
            <a:r>
              <a:rPr lang="en-US" dirty="0" smtClean="0"/>
              <a:t> Solution: Scale up the hardware</a:t>
            </a:r>
          </a:p>
          <a:p>
            <a:pPr lvl="0"/>
            <a:r>
              <a:rPr lang="en-US" dirty="0" smtClean="0"/>
              <a:t>	Buy Bigger Boxes (BBB)</a:t>
            </a:r>
            <a:endParaRPr lang="en-CA" dirty="0"/>
          </a:p>
        </p:txBody>
      </p:sp>
      <p:grpSp>
        <p:nvGrpSpPr>
          <p:cNvPr id="9" name="Group 8"/>
          <p:cNvGrpSpPr/>
          <p:nvPr/>
        </p:nvGrpSpPr>
        <p:grpSpPr>
          <a:xfrm>
            <a:off x="837932" y="2115447"/>
            <a:ext cx="2892086" cy="646331"/>
            <a:chOff x="4062585" y="2116643"/>
            <a:chExt cx="2892086" cy="646331"/>
          </a:xfrm>
        </p:grpSpPr>
        <p:sp>
          <p:nvSpPr>
            <p:cNvPr id="4" name="Rectangle 3"/>
            <p:cNvSpPr/>
            <p:nvPr/>
          </p:nvSpPr>
          <p:spPr>
            <a:xfrm>
              <a:off x="4062585" y="2116643"/>
              <a:ext cx="959750" cy="646331"/>
            </a:xfrm>
            <a:prstGeom prst="rect">
              <a:avLst/>
            </a:prstGeom>
          </p:spPr>
          <p:txBody>
            <a:bodyPr wrap="none">
              <a:spAutoFit/>
            </a:bodyPr>
            <a:lstStyle/>
            <a:p>
              <a:r>
                <a:rPr lang="en-US" b="1" dirty="0" smtClean="0"/>
                <a:t>Amazon</a:t>
              </a:r>
            </a:p>
            <a:p>
              <a:r>
                <a:rPr lang="en-US" b="1" dirty="0" smtClean="0"/>
                <a:t>Google</a:t>
              </a:r>
            </a:p>
          </p:txBody>
        </p:sp>
        <p:sp>
          <p:nvSpPr>
            <p:cNvPr id="7" name="Right Brace 6"/>
            <p:cNvSpPr/>
            <p:nvPr/>
          </p:nvSpPr>
          <p:spPr>
            <a:xfrm>
              <a:off x="5061427" y="2116643"/>
              <a:ext cx="252585" cy="646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Rectangle 10"/>
            <p:cNvSpPr/>
            <p:nvPr/>
          </p:nvSpPr>
          <p:spPr>
            <a:xfrm>
              <a:off x="5638798" y="2255142"/>
              <a:ext cx="1315873" cy="369332"/>
            </a:xfrm>
            <a:prstGeom prst="rect">
              <a:avLst/>
            </a:prstGeom>
          </p:spPr>
          <p:txBody>
            <a:bodyPr wrap="none">
              <a:spAutoFit/>
            </a:bodyPr>
            <a:lstStyle/>
            <a:p>
              <a:r>
                <a:rPr lang="en-US" b="1" dirty="0" smtClean="0"/>
                <a:t>High Traffic </a:t>
              </a:r>
            </a:p>
          </p:txBody>
        </p:sp>
      </p:grpSp>
      <p:sp>
        <p:nvSpPr>
          <p:cNvPr id="12" name="Rectangle 11"/>
          <p:cNvSpPr/>
          <p:nvPr/>
        </p:nvSpPr>
        <p:spPr>
          <a:xfrm>
            <a:off x="762000" y="3581400"/>
            <a:ext cx="3577198" cy="646331"/>
          </a:xfrm>
          <a:prstGeom prst="rect">
            <a:avLst/>
          </a:prstGeom>
        </p:spPr>
        <p:txBody>
          <a:bodyPr wrap="none">
            <a:spAutoFit/>
          </a:bodyPr>
          <a:lstStyle/>
          <a:p>
            <a:pPr lvl="0"/>
            <a:r>
              <a:rPr lang="en-US" dirty="0" smtClean="0"/>
              <a:t>2</a:t>
            </a:r>
            <a:r>
              <a:rPr lang="en-US" baseline="30000" dirty="0" smtClean="0"/>
              <a:t>nd</a:t>
            </a:r>
            <a:r>
              <a:rPr lang="en-US" dirty="0" smtClean="0"/>
              <a:t> Solution: Scale out the hardware</a:t>
            </a:r>
          </a:p>
          <a:p>
            <a:pPr lvl="0"/>
            <a:r>
              <a:rPr lang="en-US" dirty="0" smtClean="0"/>
              <a:t>	 Buy Lots of Little Boxes</a:t>
            </a:r>
            <a:endParaRPr lang="en-CA" dirty="0"/>
          </a:p>
        </p:txBody>
      </p:sp>
      <p:sp>
        <p:nvSpPr>
          <p:cNvPr id="15" name="Smiley Face 14"/>
          <p:cNvSpPr/>
          <p:nvPr/>
        </p:nvSpPr>
        <p:spPr>
          <a:xfrm>
            <a:off x="837932" y="4410265"/>
            <a:ext cx="442486" cy="464772"/>
          </a:xfrm>
          <a:prstGeom prst="smileyFace">
            <a:avLst>
              <a:gd name="adj" fmla="val -4653"/>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16" name="Rectangle 15"/>
          <p:cNvSpPr/>
          <p:nvPr/>
        </p:nvSpPr>
        <p:spPr>
          <a:xfrm>
            <a:off x="755754" y="4898540"/>
            <a:ext cx="7626245" cy="646331"/>
          </a:xfrm>
          <a:prstGeom prst="rect">
            <a:avLst/>
          </a:prstGeom>
        </p:spPr>
        <p:txBody>
          <a:bodyPr wrap="square">
            <a:spAutoFit/>
          </a:bodyPr>
          <a:lstStyle/>
          <a:p>
            <a:pPr lvl="0"/>
            <a:r>
              <a:rPr lang="en-US" b="1" dirty="0" smtClean="0"/>
              <a:t>Problem:</a:t>
            </a:r>
            <a:r>
              <a:rPr lang="en-US" dirty="0" smtClean="0"/>
              <a:t> SQL was designed to work on a large box, and not on a large amount of small boxes. </a:t>
            </a:r>
            <a:endParaRPr lang="en-CA" dirty="0"/>
          </a:p>
        </p:txBody>
      </p:sp>
    </p:spTree>
    <p:extLst>
      <p:ext uri="{BB962C8B-B14F-4D97-AF65-F5344CB8AC3E}">
        <p14:creationId xmlns:p14="http://schemas.microsoft.com/office/powerpoint/2010/main" val="26743987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6</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History</a:t>
            </a:r>
            <a:endParaRPr lang="en-CA" dirty="0"/>
          </a:p>
        </p:txBody>
      </p:sp>
      <p:sp>
        <p:nvSpPr>
          <p:cNvPr id="2" name="Rectangle 1"/>
          <p:cNvSpPr/>
          <p:nvPr/>
        </p:nvSpPr>
        <p:spPr>
          <a:xfrm>
            <a:off x="762000" y="1600200"/>
            <a:ext cx="7543800" cy="400110"/>
          </a:xfrm>
          <a:prstGeom prst="rect">
            <a:avLst/>
          </a:prstGeom>
        </p:spPr>
        <p:txBody>
          <a:bodyPr wrap="square">
            <a:spAutoFit/>
          </a:bodyPr>
          <a:lstStyle/>
          <a:p>
            <a:r>
              <a:rPr lang="en-US" sz="2000" b="1" dirty="0" smtClean="0"/>
              <a:t>2000s  </a:t>
            </a:r>
            <a:endParaRPr lang="en-CA" sz="2000" b="1" dirty="0"/>
          </a:p>
        </p:txBody>
      </p:sp>
      <p:sp>
        <p:nvSpPr>
          <p:cNvPr id="16" name="Rectangle 15"/>
          <p:cNvSpPr/>
          <p:nvPr/>
        </p:nvSpPr>
        <p:spPr>
          <a:xfrm>
            <a:off x="755754" y="2133600"/>
            <a:ext cx="7039106" cy="646331"/>
          </a:xfrm>
          <a:prstGeom prst="rect">
            <a:avLst/>
          </a:prstGeom>
        </p:spPr>
        <p:txBody>
          <a:bodyPr wrap="none">
            <a:spAutoFit/>
          </a:bodyPr>
          <a:lstStyle/>
          <a:p>
            <a:pPr lvl="0"/>
            <a:r>
              <a:rPr lang="en-US" dirty="0" smtClean="0"/>
              <a:t>Some organizations started to work on something rather than traditional </a:t>
            </a:r>
          </a:p>
          <a:p>
            <a:pPr lvl="0"/>
            <a:r>
              <a:rPr lang="en-US" dirty="0" smtClean="0"/>
              <a:t>SQL environments</a:t>
            </a:r>
            <a:endParaRPr lang="en-CA" dirty="0"/>
          </a:p>
        </p:txBody>
      </p:sp>
      <p:sp>
        <p:nvSpPr>
          <p:cNvPr id="17" name="Rectangle 16"/>
          <p:cNvSpPr/>
          <p:nvPr/>
        </p:nvSpPr>
        <p:spPr>
          <a:xfrm>
            <a:off x="755754" y="2895600"/>
            <a:ext cx="3542765" cy="369332"/>
          </a:xfrm>
          <a:prstGeom prst="rect">
            <a:avLst/>
          </a:prstGeom>
        </p:spPr>
        <p:txBody>
          <a:bodyPr wrap="none">
            <a:spAutoFit/>
          </a:bodyPr>
          <a:lstStyle/>
          <a:p>
            <a:pPr lvl="0"/>
            <a:r>
              <a:rPr lang="en-US" dirty="0" smtClean="0"/>
              <a:t>Google </a:t>
            </a:r>
            <a:r>
              <a:rPr lang="en-US" dirty="0" smtClean="0">
                <a:sym typeface="Wingdings" pitchFamily="2" charset="2"/>
              </a:rPr>
              <a:t> </a:t>
            </a:r>
            <a:r>
              <a:rPr lang="en-US" dirty="0" err="1" smtClean="0">
                <a:sym typeface="Wingdings" pitchFamily="2" charset="2"/>
              </a:rPr>
              <a:t>BigTable</a:t>
            </a:r>
            <a:r>
              <a:rPr lang="en-US" dirty="0" smtClean="0">
                <a:sym typeface="Wingdings" pitchFamily="2" charset="2"/>
              </a:rPr>
              <a:t> (Column Family)</a:t>
            </a:r>
            <a:endParaRPr lang="en-CA" dirty="0"/>
          </a:p>
        </p:txBody>
      </p:sp>
      <p:sp>
        <p:nvSpPr>
          <p:cNvPr id="18" name="Rectangle 17"/>
          <p:cNvSpPr/>
          <p:nvPr/>
        </p:nvSpPr>
        <p:spPr>
          <a:xfrm>
            <a:off x="1676400" y="1630978"/>
            <a:ext cx="2000741" cy="369332"/>
          </a:xfrm>
          <a:prstGeom prst="rect">
            <a:avLst/>
          </a:prstGeom>
        </p:spPr>
        <p:txBody>
          <a:bodyPr wrap="none">
            <a:spAutoFit/>
          </a:bodyPr>
          <a:lstStyle/>
          <a:p>
            <a:r>
              <a:rPr lang="en-US" b="1" dirty="0" smtClean="0"/>
              <a:t>NoSQL Movement</a:t>
            </a:r>
            <a:endParaRPr lang="en-CA" b="1" dirty="0"/>
          </a:p>
        </p:txBody>
      </p:sp>
      <p:sp>
        <p:nvSpPr>
          <p:cNvPr id="19" name="Rectangle 18"/>
          <p:cNvSpPr/>
          <p:nvPr/>
        </p:nvSpPr>
        <p:spPr>
          <a:xfrm>
            <a:off x="771993" y="3419830"/>
            <a:ext cx="3177986" cy="369332"/>
          </a:xfrm>
          <a:prstGeom prst="rect">
            <a:avLst/>
          </a:prstGeom>
        </p:spPr>
        <p:txBody>
          <a:bodyPr wrap="none">
            <a:spAutoFit/>
          </a:bodyPr>
          <a:lstStyle/>
          <a:p>
            <a:pPr lvl="0"/>
            <a:r>
              <a:rPr lang="en-US" dirty="0" smtClean="0"/>
              <a:t>Amazon </a:t>
            </a:r>
            <a:r>
              <a:rPr lang="en-US" dirty="0" smtClean="0">
                <a:sym typeface="Wingdings" pitchFamily="2" charset="2"/>
              </a:rPr>
              <a:t> Dynamo (Key-Value)</a:t>
            </a:r>
            <a:endParaRPr lang="en-CA" dirty="0"/>
          </a:p>
        </p:txBody>
      </p:sp>
    </p:spTree>
    <p:extLst>
      <p:ext uri="{BB962C8B-B14F-4D97-AF65-F5344CB8AC3E}">
        <p14:creationId xmlns:p14="http://schemas.microsoft.com/office/powerpoint/2010/main" val="33262456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7</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NoSQL</a:t>
            </a:r>
            <a:endParaRPr lang="en-CA" dirty="0"/>
          </a:p>
        </p:txBody>
      </p:sp>
      <p:sp>
        <p:nvSpPr>
          <p:cNvPr id="16" name="Rectangle 15"/>
          <p:cNvSpPr/>
          <p:nvPr/>
        </p:nvSpPr>
        <p:spPr>
          <a:xfrm>
            <a:off x="755754" y="2891135"/>
            <a:ext cx="3267754" cy="923330"/>
          </a:xfrm>
          <a:prstGeom prst="rect">
            <a:avLst/>
          </a:prstGeom>
        </p:spPr>
        <p:txBody>
          <a:bodyPr wrap="none">
            <a:spAutoFit/>
          </a:bodyPr>
          <a:lstStyle/>
          <a:p>
            <a:pPr marL="285750" lvl="0" indent="-285750">
              <a:buFont typeface="Arial" pitchFamily="34" charset="0"/>
              <a:buChar char="•"/>
            </a:pPr>
            <a:r>
              <a:rPr lang="en-US" dirty="0" smtClean="0"/>
              <a:t>Non-relational (Unstructured)</a:t>
            </a:r>
          </a:p>
          <a:p>
            <a:pPr marL="285750" lvl="0" indent="-285750">
              <a:buFont typeface="Arial" pitchFamily="34" charset="0"/>
              <a:buChar char="•"/>
            </a:pPr>
            <a:r>
              <a:rPr lang="en-US" dirty="0" smtClean="0"/>
              <a:t>Cluster-friendly</a:t>
            </a:r>
          </a:p>
          <a:p>
            <a:pPr marL="285750" lvl="0" indent="-285750">
              <a:buFont typeface="Arial" pitchFamily="34" charset="0"/>
              <a:buChar char="•"/>
            </a:pPr>
            <a:r>
              <a:rPr lang="en-US" dirty="0" smtClean="0"/>
              <a:t>Open-source</a:t>
            </a:r>
            <a:endParaRPr lang="en-US" dirty="0"/>
          </a:p>
        </p:txBody>
      </p:sp>
      <p:sp>
        <p:nvSpPr>
          <p:cNvPr id="18" name="Rectangle 17"/>
          <p:cNvSpPr/>
          <p:nvPr/>
        </p:nvSpPr>
        <p:spPr>
          <a:xfrm>
            <a:off x="755754" y="2388513"/>
            <a:ext cx="2920543" cy="369332"/>
          </a:xfrm>
          <a:prstGeom prst="rect">
            <a:avLst/>
          </a:prstGeom>
        </p:spPr>
        <p:txBody>
          <a:bodyPr wrap="none">
            <a:spAutoFit/>
          </a:bodyPr>
          <a:lstStyle/>
          <a:p>
            <a:r>
              <a:rPr lang="en-US" b="1" dirty="0" smtClean="0"/>
              <a:t>Some NoSQL Characteristics</a:t>
            </a:r>
            <a:endParaRPr lang="en-CA" b="1" dirty="0"/>
          </a:p>
        </p:txBody>
      </p:sp>
      <p:sp>
        <p:nvSpPr>
          <p:cNvPr id="10" name="Rectangle 9"/>
          <p:cNvSpPr/>
          <p:nvPr/>
        </p:nvSpPr>
        <p:spPr>
          <a:xfrm>
            <a:off x="755754" y="1775909"/>
            <a:ext cx="6590715" cy="369332"/>
          </a:xfrm>
          <a:prstGeom prst="rect">
            <a:avLst/>
          </a:prstGeom>
        </p:spPr>
        <p:txBody>
          <a:bodyPr wrap="none">
            <a:spAutoFit/>
          </a:bodyPr>
          <a:lstStyle/>
          <a:p>
            <a:r>
              <a:rPr lang="en-US" b="1" dirty="0" smtClean="0"/>
              <a:t>Whenever we talk about Big Data we talk about unstructured data.</a:t>
            </a:r>
            <a:endParaRPr lang="en-CA" b="1" dirty="0"/>
          </a:p>
        </p:txBody>
      </p:sp>
      <p:pic>
        <p:nvPicPr>
          <p:cNvPr id="9" name="Picture 8"/>
          <p:cNvPicPr/>
          <p:nvPr/>
        </p:nvPicPr>
        <p:blipFill rotWithShape="1">
          <a:blip r:embed="rId3">
            <a:extLst>
              <a:ext uri="{28A0092B-C50C-407E-A947-70E740481C1C}">
                <a14:useLocalDpi xmlns:a14="http://schemas.microsoft.com/office/drawing/2010/main" val="0"/>
              </a:ext>
            </a:extLst>
          </a:blip>
          <a:srcRect l="10680" t="5675" r="8082" b="5806"/>
          <a:stretch/>
        </p:blipFill>
        <p:spPr bwMode="auto">
          <a:xfrm>
            <a:off x="4876800" y="2176617"/>
            <a:ext cx="2874010" cy="35725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87239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8</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NoSQL</a:t>
            </a:r>
            <a:endParaRPr lang="en-CA" dirty="0"/>
          </a:p>
        </p:txBody>
      </p:sp>
      <p:sp>
        <p:nvSpPr>
          <p:cNvPr id="18" name="Rectangle 17"/>
          <p:cNvSpPr/>
          <p:nvPr/>
        </p:nvSpPr>
        <p:spPr>
          <a:xfrm>
            <a:off x="635834" y="1630978"/>
            <a:ext cx="2092689" cy="369332"/>
          </a:xfrm>
          <a:prstGeom prst="rect">
            <a:avLst/>
          </a:prstGeom>
        </p:spPr>
        <p:txBody>
          <a:bodyPr wrap="none">
            <a:spAutoFit/>
          </a:bodyPr>
          <a:lstStyle/>
          <a:p>
            <a:r>
              <a:rPr lang="en-US" b="1" dirty="0" smtClean="0"/>
              <a:t>NoSQL Data Models</a:t>
            </a:r>
            <a:endParaRPr lang="en-CA" b="1" dirty="0"/>
          </a:p>
        </p:txBody>
      </p:sp>
      <p:grpSp>
        <p:nvGrpSpPr>
          <p:cNvPr id="3" name="Group 2"/>
          <p:cNvGrpSpPr/>
          <p:nvPr/>
        </p:nvGrpSpPr>
        <p:grpSpPr>
          <a:xfrm>
            <a:off x="635834" y="2133600"/>
            <a:ext cx="7101097" cy="1213645"/>
            <a:chOff x="635834" y="2133600"/>
            <a:chExt cx="7101097" cy="1213645"/>
          </a:xfrm>
        </p:grpSpPr>
        <p:sp>
          <p:nvSpPr>
            <p:cNvPr id="16" name="Rectangle 15"/>
            <p:cNvSpPr/>
            <p:nvPr/>
          </p:nvSpPr>
          <p:spPr>
            <a:xfrm>
              <a:off x="635834" y="2133600"/>
              <a:ext cx="2570897" cy="1200329"/>
            </a:xfrm>
            <a:prstGeom prst="rect">
              <a:avLst/>
            </a:prstGeom>
          </p:spPr>
          <p:txBody>
            <a:bodyPr wrap="none">
              <a:spAutoFit/>
            </a:bodyPr>
            <a:lstStyle/>
            <a:p>
              <a:pPr marL="285750" lvl="0" indent="-285750">
                <a:buFont typeface="Arial" pitchFamily="34" charset="0"/>
                <a:buChar char="•"/>
              </a:pPr>
              <a:r>
                <a:rPr lang="en-US" dirty="0" smtClean="0"/>
                <a:t>Key-value</a:t>
              </a:r>
            </a:p>
            <a:p>
              <a:pPr marL="285750" lvl="0" indent="-285750">
                <a:buFont typeface="Arial" pitchFamily="34" charset="0"/>
                <a:buChar char="•"/>
              </a:pPr>
              <a:r>
                <a:rPr lang="en-US" dirty="0" smtClean="0"/>
                <a:t>Document data model</a:t>
              </a:r>
            </a:p>
            <a:p>
              <a:pPr marL="285750" lvl="0" indent="-285750">
                <a:buFont typeface="Arial" pitchFamily="34" charset="0"/>
                <a:buChar char="•"/>
              </a:pPr>
              <a:r>
                <a:rPr lang="en-US" dirty="0" smtClean="0"/>
                <a:t>Column-family </a:t>
              </a:r>
            </a:p>
            <a:p>
              <a:pPr marL="285750" lvl="0" indent="-285750">
                <a:buFont typeface="Arial" pitchFamily="34" charset="0"/>
                <a:buChar char="•"/>
              </a:pPr>
              <a:r>
                <a:rPr lang="en-US" dirty="0" smtClean="0"/>
                <a:t>Graph</a:t>
              </a:r>
              <a:endParaRPr lang="en-US" dirty="0"/>
            </a:p>
          </p:txBody>
        </p:sp>
        <p:sp>
          <p:nvSpPr>
            <p:cNvPr id="2" name="Right Brace 1"/>
            <p:cNvSpPr/>
            <p:nvPr/>
          </p:nvSpPr>
          <p:spPr>
            <a:xfrm>
              <a:off x="3206731" y="2209800"/>
              <a:ext cx="254749"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Rectangle 8"/>
            <p:cNvSpPr/>
            <p:nvPr/>
          </p:nvSpPr>
          <p:spPr>
            <a:xfrm>
              <a:off x="3613880" y="2406134"/>
              <a:ext cx="3002681" cy="369332"/>
            </a:xfrm>
            <a:prstGeom prst="rect">
              <a:avLst/>
            </a:prstGeom>
          </p:spPr>
          <p:txBody>
            <a:bodyPr wrap="none">
              <a:spAutoFit/>
            </a:bodyPr>
            <a:lstStyle/>
            <a:p>
              <a:pPr lvl="0"/>
              <a:r>
                <a:rPr lang="en-US" dirty="0" smtClean="0"/>
                <a:t>Aggregate-Oriented, </a:t>
              </a:r>
              <a:r>
                <a:rPr lang="en-US" smtClean="0"/>
                <a:t>Not ACID</a:t>
              </a:r>
              <a:endParaRPr lang="en-CA" dirty="0"/>
            </a:p>
          </p:txBody>
        </p:sp>
        <p:sp>
          <p:nvSpPr>
            <p:cNvPr id="10" name="Rectangle 9"/>
            <p:cNvSpPr/>
            <p:nvPr/>
          </p:nvSpPr>
          <p:spPr>
            <a:xfrm>
              <a:off x="2371744" y="2977913"/>
              <a:ext cx="5365187" cy="369332"/>
            </a:xfrm>
            <a:prstGeom prst="rect">
              <a:avLst/>
            </a:prstGeom>
          </p:spPr>
          <p:txBody>
            <a:bodyPr wrap="none">
              <a:spAutoFit/>
            </a:bodyPr>
            <a:lstStyle/>
            <a:p>
              <a:pPr lvl="0"/>
              <a:r>
                <a:rPr lang="en-US" dirty="0" smtClean="0"/>
                <a:t>Graphs are ACID (Atomic, Consistent, Isolated, Durable)</a:t>
              </a:r>
              <a:endParaRPr lang="en-CA" dirty="0"/>
            </a:p>
          </p:txBody>
        </p:sp>
      </p:grpSp>
      <p:sp>
        <p:nvSpPr>
          <p:cNvPr id="11" name="Rectangle 10"/>
          <p:cNvSpPr/>
          <p:nvPr/>
        </p:nvSpPr>
        <p:spPr>
          <a:xfrm>
            <a:off x="606094" y="4431933"/>
            <a:ext cx="7974766" cy="1200329"/>
          </a:xfrm>
          <a:prstGeom prst="rect">
            <a:avLst/>
          </a:prstGeom>
        </p:spPr>
        <p:txBody>
          <a:bodyPr wrap="square">
            <a:spAutoFit/>
          </a:bodyPr>
          <a:lstStyle/>
          <a:p>
            <a:pPr lvl="0"/>
            <a:r>
              <a:rPr lang="en-US" dirty="0" smtClean="0"/>
              <a:t>Graphs are good for handling relationship between things. Even relational Databases work with a high degree of complexity with relationships, while graphs are very good at this feature. There is a kind of query language specifically designed for that.</a:t>
            </a:r>
            <a:endParaRPr lang="en-CA" dirty="0"/>
          </a:p>
        </p:txBody>
      </p:sp>
      <p:sp>
        <p:nvSpPr>
          <p:cNvPr id="13" name="Rectangle 12"/>
          <p:cNvSpPr/>
          <p:nvPr/>
        </p:nvSpPr>
        <p:spPr>
          <a:xfrm>
            <a:off x="646595" y="4107571"/>
            <a:ext cx="6928435" cy="369332"/>
          </a:xfrm>
          <a:prstGeom prst="rect">
            <a:avLst/>
          </a:prstGeom>
        </p:spPr>
        <p:txBody>
          <a:bodyPr wrap="none">
            <a:spAutoFit/>
          </a:bodyPr>
          <a:lstStyle/>
          <a:p>
            <a:pPr lvl="0"/>
            <a:r>
              <a:rPr lang="en-US" dirty="0" smtClean="0"/>
              <a:t>Aggregate-Oriented DBs are naturally fit-in storing data on large clusters.</a:t>
            </a:r>
            <a:endParaRPr lang="en-CA" dirty="0"/>
          </a:p>
        </p:txBody>
      </p:sp>
      <p:sp>
        <p:nvSpPr>
          <p:cNvPr id="15" name="Rectangle 14"/>
          <p:cNvSpPr/>
          <p:nvPr/>
        </p:nvSpPr>
        <p:spPr>
          <a:xfrm>
            <a:off x="646595" y="3738239"/>
            <a:ext cx="3964034" cy="369332"/>
          </a:xfrm>
          <a:prstGeom prst="rect">
            <a:avLst/>
          </a:prstGeom>
        </p:spPr>
        <p:txBody>
          <a:bodyPr wrap="none">
            <a:spAutoFit/>
          </a:bodyPr>
          <a:lstStyle/>
          <a:p>
            <a:r>
              <a:rPr lang="en-US" b="1" dirty="0" smtClean="0"/>
              <a:t>All NoSQL Data Models are Schema-less</a:t>
            </a:r>
            <a:endParaRPr lang="en-CA" b="1" dirty="0"/>
          </a:p>
        </p:txBody>
      </p:sp>
    </p:spTree>
    <p:extLst>
      <p:ext uri="{BB962C8B-B14F-4D97-AF65-F5344CB8AC3E}">
        <p14:creationId xmlns:p14="http://schemas.microsoft.com/office/powerpoint/2010/main" val="5518477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9</a:t>
            </a:fld>
            <a:endParaRPr lang="en-US" sz="2400" dirty="0"/>
          </a:p>
        </p:txBody>
      </p:sp>
      <p:sp>
        <p:nvSpPr>
          <p:cNvPr id="14" name="Title 1"/>
          <p:cNvSpPr>
            <a:spLocks noGrp="1"/>
          </p:cNvSpPr>
          <p:nvPr>
            <p:ph type="title"/>
          </p:nvPr>
        </p:nvSpPr>
        <p:spPr>
          <a:xfrm>
            <a:off x="454048" y="457200"/>
            <a:ext cx="8229600" cy="1143000"/>
          </a:xfrm>
        </p:spPr>
        <p:txBody>
          <a:bodyPr/>
          <a:lstStyle/>
          <a:p>
            <a:r>
              <a:rPr lang="en-US" dirty="0" smtClean="0"/>
              <a:t>NoSQL</a:t>
            </a:r>
            <a:endParaRPr lang="en-CA" dirty="0"/>
          </a:p>
        </p:txBody>
      </p:sp>
      <p:sp>
        <p:nvSpPr>
          <p:cNvPr id="18" name="Rectangle 17"/>
          <p:cNvSpPr/>
          <p:nvPr/>
        </p:nvSpPr>
        <p:spPr>
          <a:xfrm>
            <a:off x="635834" y="1630978"/>
            <a:ext cx="825867" cy="369332"/>
          </a:xfrm>
          <a:prstGeom prst="rect">
            <a:avLst/>
          </a:prstGeom>
        </p:spPr>
        <p:txBody>
          <a:bodyPr wrap="none">
            <a:spAutoFit/>
          </a:bodyPr>
          <a:lstStyle/>
          <a:p>
            <a:r>
              <a:rPr lang="en-US" b="1" dirty="0" smtClean="0"/>
              <a:t>NoSQL</a:t>
            </a:r>
            <a:endParaRPr lang="en-CA" b="1" dirty="0"/>
          </a:p>
        </p:txBody>
      </p:sp>
      <p:sp>
        <p:nvSpPr>
          <p:cNvPr id="11" name="Rectangle 10"/>
          <p:cNvSpPr/>
          <p:nvPr/>
        </p:nvSpPr>
        <p:spPr>
          <a:xfrm>
            <a:off x="762000" y="2172828"/>
            <a:ext cx="2953822" cy="646331"/>
          </a:xfrm>
          <a:prstGeom prst="rect">
            <a:avLst/>
          </a:prstGeom>
        </p:spPr>
        <p:txBody>
          <a:bodyPr wrap="none">
            <a:spAutoFit/>
          </a:bodyPr>
          <a:lstStyle/>
          <a:p>
            <a:pPr marL="285750" lvl="0" indent="-285750">
              <a:buFont typeface="Arial" pitchFamily="34" charset="0"/>
              <a:buChar char="•"/>
            </a:pPr>
            <a:r>
              <a:rPr lang="en-US" dirty="0" smtClean="0"/>
              <a:t>Easier development</a:t>
            </a:r>
          </a:p>
          <a:p>
            <a:pPr marL="285750" lvl="0" indent="-285750">
              <a:buFont typeface="Arial" pitchFamily="34" charset="0"/>
              <a:buChar char="•"/>
            </a:pPr>
            <a:r>
              <a:rPr lang="en-US" dirty="0" smtClean="0"/>
              <a:t>Large-scale data (Big Data)</a:t>
            </a:r>
            <a:endParaRPr lang="en-CA" dirty="0"/>
          </a:p>
        </p:txBody>
      </p:sp>
      <p:sp>
        <p:nvSpPr>
          <p:cNvPr id="12" name="Rectangle 11"/>
          <p:cNvSpPr/>
          <p:nvPr/>
        </p:nvSpPr>
        <p:spPr>
          <a:xfrm>
            <a:off x="635834" y="3276600"/>
            <a:ext cx="3446264" cy="369332"/>
          </a:xfrm>
          <a:prstGeom prst="rect">
            <a:avLst/>
          </a:prstGeom>
        </p:spPr>
        <p:txBody>
          <a:bodyPr wrap="none">
            <a:spAutoFit/>
          </a:bodyPr>
          <a:lstStyle/>
          <a:p>
            <a:r>
              <a:rPr lang="en-US" b="1" dirty="0" smtClean="0"/>
              <a:t>Is NoSQL the future of Databases?</a:t>
            </a:r>
            <a:endParaRPr lang="en-CA" b="1" dirty="0"/>
          </a:p>
        </p:txBody>
      </p:sp>
      <p:sp>
        <p:nvSpPr>
          <p:cNvPr id="13" name="Rectangle 12"/>
          <p:cNvSpPr/>
          <p:nvPr/>
        </p:nvSpPr>
        <p:spPr>
          <a:xfrm>
            <a:off x="635834" y="3645932"/>
            <a:ext cx="7315200" cy="646331"/>
          </a:xfrm>
          <a:prstGeom prst="rect">
            <a:avLst/>
          </a:prstGeom>
        </p:spPr>
        <p:txBody>
          <a:bodyPr wrap="square">
            <a:spAutoFit/>
          </a:bodyPr>
          <a:lstStyle/>
          <a:p>
            <a:pPr lvl="0"/>
            <a:r>
              <a:rPr lang="en-US" dirty="0" smtClean="0"/>
              <a:t>We will have different models of Databases, and we should chose the appropriate one for our specific problem.</a:t>
            </a:r>
            <a:endParaRPr lang="en-CA" dirty="0"/>
          </a:p>
        </p:txBody>
      </p:sp>
    </p:spTree>
    <p:extLst>
      <p:ext uri="{BB962C8B-B14F-4D97-AF65-F5344CB8AC3E}">
        <p14:creationId xmlns:p14="http://schemas.microsoft.com/office/powerpoint/2010/main" val="9666163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3611</TotalTime>
  <Words>1352</Words>
  <Application>Microsoft Office PowerPoint</Application>
  <PresentationFormat>On-screen Show (4:3)</PresentationFormat>
  <Paragraphs>431</Paragraphs>
  <Slides>48</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宋体</vt:lpstr>
      <vt:lpstr>Arial</vt:lpstr>
      <vt:lpstr>Calibri</vt:lpstr>
      <vt:lpstr>Edwardian Script ITC</vt:lpstr>
      <vt:lpstr>Times New Roman</vt:lpstr>
      <vt:lpstr>Wingdings</vt:lpstr>
      <vt:lpstr>Office Theme</vt:lpstr>
      <vt:lpstr>PowerPoint Presentation</vt:lpstr>
      <vt:lpstr>PowerPoint Presentation</vt:lpstr>
      <vt:lpstr>History</vt:lpstr>
      <vt:lpstr>History</vt:lpstr>
      <vt:lpstr>History</vt:lpstr>
      <vt:lpstr>History</vt:lpstr>
      <vt:lpstr>NoSQL</vt:lpstr>
      <vt:lpstr>NoSQL</vt:lpstr>
      <vt:lpstr>NoSQL</vt:lpstr>
      <vt:lpstr>Hadoop Objectives</vt:lpstr>
      <vt:lpstr>Open-Source Environment</vt:lpstr>
      <vt:lpstr>Big Data Challenge Points</vt:lpstr>
      <vt:lpstr>Traditional Approach</vt:lpstr>
      <vt:lpstr>Traditional Approach</vt:lpstr>
      <vt:lpstr>Breaking the Data</vt:lpstr>
      <vt:lpstr>Move Computation to the Data</vt:lpstr>
      <vt:lpstr>Hadoop’s Architecture</vt:lpstr>
      <vt:lpstr>MapReduce and HDFS</vt:lpstr>
      <vt:lpstr>Hadoop’s Architecture</vt:lpstr>
      <vt:lpstr>Distributed Model</vt:lpstr>
      <vt:lpstr>Task Trackers and Data Nodes</vt:lpstr>
      <vt:lpstr>Master</vt:lpstr>
      <vt:lpstr>MapReduce and HDFS</vt:lpstr>
      <vt:lpstr>An Introduction to MapReduce</vt:lpstr>
      <vt:lpstr>MapReduce Architecture</vt:lpstr>
      <vt:lpstr>Fault Tolerance for Data</vt:lpstr>
      <vt:lpstr>Fault Tolerance for Processing</vt:lpstr>
      <vt:lpstr>Scalable</vt:lpstr>
      <vt:lpstr>Easy Programming</vt:lpstr>
      <vt:lpstr>Easy Programming</vt:lpstr>
      <vt:lpstr>Scalability Cost</vt:lpstr>
      <vt:lpstr>Hadoop’s Projects</vt:lpstr>
      <vt:lpstr>Hadoop’s Projects</vt:lpstr>
      <vt:lpstr>Little about Hadoop’s History</vt:lpstr>
      <vt:lpstr>Hadoop’s Users</vt:lpstr>
      <vt:lpstr>Hadoop’s Usage Areas</vt:lpstr>
      <vt:lpstr>Hadoop’s User Companies</vt:lpstr>
      <vt:lpstr>Outlook of Hadoop</vt:lpstr>
      <vt:lpstr>Structured vs Unstructured</vt:lpstr>
      <vt:lpstr>Structured vs Unstructured</vt:lpstr>
      <vt:lpstr>Structured vs Unstructured</vt:lpstr>
      <vt:lpstr>Relational Tables vs Key-Value</vt:lpstr>
      <vt:lpstr>Declarative Query vs Functional Programming</vt:lpstr>
      <vt:lpstr>DBMS vs MapReduce</vt:lpstr>
      <vt:lpstr>Pros and Cons</vt:lpstr>
      <vt:lpstr>MapReduce Advantages and Pitfalls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Developer</dc:creator>
  <cp:lastModifiedBy>S.M.Reza Dibaj</cp:lastModifiedBy>
  <cp:revision>133</cp:revision>
  <dcterms:created xsi:type="dcterms:W3CDTF">2006-08-16T00:00:00Z</dcterms:created>
  <dcterms:modified xsi:type="dcterms:W3CDTF">2018-09-09T08:18:16Z</dcterms:modified>
</cp:coreProperties>
</file>