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9" r:id="rId2"/>
    <p:sldId id="269" r:id="rId3"/>
    <p:sldId id="278" r:id="rId4"/>
    <p:sldId id="270" r:id="rId5"/>
    <p:sldId id="271" r:id="rId6"/>
    <p:sldId id="272" r:id="rId7"/>
    <p:sldId id="273" r:id="rId8"/>
    <p:sldId id="274" r:id="rId9"/>
    <p:sldId id="275" r:id="rId10"/>
    <p:sldId id="276" r:id="rId11"/>
    <p:sldId id="267" r:id="rId12"/>
    <p:sldId id="268" r:id="rId13"/>
    <p:sldId id="257" r:id="rId14"/>
    <p:sldId id="258" r:id="rId15"/>
    <p:sldId id="266" r:id="rId16"/>
    <p:sldId id="260" r:id="rId17"/>
    <p:sldId id="262" r:id="rId18"/>
    <p:sldId id="261" r:id="rId19"/>
    <p:sldId id="263" r:id="rId20"/>
    <p:sldId id="264" r:id="rId21"/>
    <p:sldId id="265"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19" autoAdjust="0"/>
    <p:restoredTop sz="94660"/>
  </p:normalViewPr>
  <p:slideViewPr>
    <p:cSldViewPr>
      <p:cViewPr varScale="1">
        <p:scale>
          <a:sx n="82" d="100"/>
          <a:sy n="82" d="100"/>
        </p:scale>
        <p:origin x="151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1BC02F-66F6-4755-954F-5E7DCCA246FB}" type="datetimeFigureOut">
              <a:rPr lang="en-US" smtClean="0"/>
              <a:t>9/16/2018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E3FF3-CE6E-4CC1-8C49-A21FFDBB494A}" type="slidenum">
              <a:rPr lang="en-US" smtClean="0"/>
              <a:t>‹#›</a:t>
            </a:fld>
            <a:endParaRPr lang="en-US"/>
          </a:p>
        </p:txBody>
      </p:sp>
    </p:spTree>
    <p:extLst>
      <p:ext uri="{BB962C8B-B14F-4D97-AF65-F5344CB8AC3E}">
        <p14:creationId xmlns:p14="http://schemas.microsoft.com/office/powerpoint/2010/main" val="3121493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a:t>
            </a:fld>
            <a:endParaRPr lang="en-CA" dirty="0"/>
          </a:p>
        </p:txBody>
      </p:sp>
    </p:spTree>
    <p:extLst>
      <p:ext uri="{BB962C8B-B14F-4D97-AF65-F5344CB8AC3E}">
        <p14:creationId xmlns:p14="http://schemas.microsoft.com/office/powerpoint/2010/main" val="4224578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04799" y="1976638"/>
            <a:ext cx="84963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4800" b="1" dirty="0">
                <a:latin typeface="+mj-lt"/>
                <a:cs typeface="Times New Roman" pitchFamily="18" charset="0"/>
              </a:rPr>
              <a:t>Cloud Computing</a:t>
            </a:r>
            <a:endParaRPr lang="en-US" sz="4400" dirty="0">
              <a:latin typeface="+mj-lt"/>
              <a:cs typeface="Times New Roman" pitchFamily="18" charset="0"/>
            </a:endParaRPr>
          </a:p>
        </p:txBody>
      </p:sp>
      <p:sp>
        <p:nvSpPr>
          <p:cNvPr id="7" name="Rectangle 6"/>
          <p:cNvSpPr>
            <a:spLocks noChangeArrowheads="1"/>
          </p:cNvSpPr>
          <p:nvPr/>
        </p:nvSpPr>
        <p:spPr bwMode="auto">
          <a:xfrm>
            <a:off x="1470163" y="1408454"/>
            <a:ext cx="6172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dirty="0">
                <a:latin typeface="+mj-lt"/>
                <a:cs typeface="Times New Roman" pitchFamily="18" charset="0"/>
              </a:rPr>
              <a:t>School of Engineering Technology and Applied Science</a:t>
            </a:r>
          </a:p>
        </p:txBody>
      </p:sp>
      <p:sp>
        <p:nvSpPr>
          <p:cNvPr id="8" name="Rectangle 7"/>
          <p:cNvSpPr>
            <a:spLocks noChangeArrowheads="1"/>
          </p:cNvSpPr>
          <p:nvPr/>
        </p:nvSpPr>
        <p:spPr bwMode="auto">
          <a:xfrm>
            <a:off x="1470163" y="5562600"/>
            <a:ext cx="6172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dirty="0">
                <a:latin typeface="+mj-lt"/>
                <a:cs typeface="Times New Roman" pitchFamily="18" charset="0"/>
              </a:rPr>
              <a:t>Reza Dibaj</a:t>
            </a:r>
          </a:p>
        </p:txBody>
      </p:sp>
      <p:pic>
        <p:nvPicPr>
          <p:cNvPr id="1026" name="Picture 2" descr="Image result for centennial college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59839"/>
            <a:ext cx="2658483" cy="85549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3488055" y="2960283"/>
            <a:ext cx="2129790" cy="2129790"/>
          </a:xfrm>
          <a:prstGeom prst="rect">
            <a:avLst/>
          </a:prstGeom>
        </p:spPr>
      </p:pic>
    </p:spTree>
    <p:extLst>
      <p:ext uri="{BB962C8B-B14F-4D97-AF65-F5344CB8AC3E}">
        <p14:creationId xmlns:p14="http://schemas.microsoft.com/office/powerpoint/2010/main" val="77997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10</a:t>
            </a:fld>
            <a:endParaRPr lang="en-US" sz="2400" dirty="0"/>
          </a:p>
        </p:txBody>
      </p:sp>
      <p:sp>
        <p:nvSpPr>
          <p:cNvPr id="13" name="Rectangle 12"/>
          <p:cNvSpPr>
            <a:spLocks noChangeArrowheads="1"/>
          </p:cNvSpPr>
          <p:nvPr/>
        </p:nvSpPr>
        <p:spPr bwMode="auto">
          <a:xfrm>
            <a:off x="533400" y="914400"/>
            <a:ext cx="64008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CA" sz="1600" b="1" dirty="0" err="1"/>
              <a:t>IaaS</a:t>
            </a:r>
            <a:r>
              <a:rPr lang="en-CA" sz="1600" b="1" dirty="0"/>
              <a:t> Companies:</a:t>
            </a:r>
            <a:endParaRPr lang="en-CA" sz="1600" dirty="0">
              <a:solidFill>
                <a:srgbClr val="FF0000"/>
              </a:solidFill>
            </a:endParaRPr>
          </a:p>
          <a:p>
            <a:pPr marL="285750" indent="-285750">
              <a:buFont typeface="Arial" panose="020B0604020202020204" pitchFamily="34" charset="0"/>
              <a:buChar char="•"/>
            </a:pPr>
            <a:r>
              <a:rPr lang="en-CA" sz="1600" dirty="0"/>
              <a:t>Amazon</a:t>
            </a:r>
          </a:p>
          <a:p>
            <a:pPr marL="742950" lvl="1" indent="-285750">
              <a:buFont typeface="Wingdings" panose="05000000000000000000" pitchFamily="2" charset="2"/>
              <a:buChar char="ü"/>
            </a:pPr>
            <a:r>
              <a:rPr lang="en-CA" sz="1600" dirty="0"/>
              <a:t>Offers a number of Cloud Hosting products which can be rented based on customers’ hourly usage</a:t>
            </a:r>
          </a:p>
          <a:p>
            <a:pPr marL="742950" lvl="1" indent="-285750">
              <a:buFont typeface="Wingdings" panose="05000000000000000000" pitchFamily="2" charset="2"/>
              <a:buChar char="ü"/>
            </a:pPr>
            <a:endParaRPr lang="en-CA" sz="1600" dirty="0"/>
          </a:p>
          <a:p>
            <a:pPr marL="285750" indent="-285750">
              <a:buFont typeface="Arial" panose="020B0604020202020204" pitchFamily="34" charset="0"/>
              <a:buChar char="•"/>
            </a:pPr>
            <a:r>
              <a:rPr lang="en-CA" sz="1600" dirty="0" err="1"/>
              <a:t>Rackspace</a:t>
            </a:r>
            <a:endParaRPr lang="en-CA" sz="1600" dirty="0"/>
          </a:p>
          <a:p>
            <a:pPr marL="742950" lvl="1" indent="-285750">
              <a:buFont typeface="Wingdings" panose="05000000000000000000" pitchFamily="2" charset="2"/>
              <a:buChar char="ü"/>
            </a:pPr>
            <a:r>
              <a:rPr lang="en-CA" sz="1600" dirty="0"/>
              <a:t>Offers all four hosting categories</a:t>
            </a:r>
          </a:p>
          <a:p>
            <a:pPr marL="742950" lvl="1" indent="-285750">
              <a:buFont typeface="Wingdings" panose="05000000000000000000" pitchFamily="2" charset="2"/>
              <a:buChar char="ü"/>
            </a:pPr>
            <a:endParaRPr lang="en-CA" sz="1600" dirty="0"/>
          </a:p>
          <a:p>
            <a:pPr marL="285750" indent="-285750">
              <a:buFont typeface="Arial" panose="020B0604020202020204" pitchFamily="34" charset="0"/>
              <a:buChar char="•"/>
            </a:pPr>
            <a:r>
              <a:rPr lang="en-CA" sz="1600" dirty="0" err="1"/>
              <a:t>Gogrid</a:t>
            </a:r>
            <a:endParaRPr lang="en-CA" sz="1600" dirty="0"/>
          </a:p>
          <a:p>
            <a:pPr marL="742950" lvl="1" indent="-285750">
              <a:buFont typeface="Wingdings" panose="05000000000000000000" pitchFamily="2" charset="2"/>
              <a:buChar char="ü"/>
            </a:pPr>
            <a:r>
              <a:rPr lang="en-CA" sz="1600" dirty="0"/>
              <a:t>Offers Cloud Hosting, Hybrid Hosting, and Dedicated Hosting solutions.</a:t>
            </a:r>
          </a:p>
          <a:p>
            <a:pPr marL="285750" indent="-285750">
              <a:buFont typeface="Arial" panose="020B0604020202020204" pitchFamily="34" charset="0"/>
              <a:buChar char="•"/>
            </a:pPr>
            <a:endParaRPr lang="en-CA" sz="1600" dirty="0"/>
          </a:p>
        </p:txBody>
      </p:sp>
      <p:pic>
        <p:nvPicPr>
          <p:cNvPr id="5124" name="Picture 4" descr="http://710f25a9ce6ab606d153-41334622ff0ee0ab1b4bc9774e4e88f1.r49.cf2.rackcdn.com/wp-content/uploads/2011/11/rackspace-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22300" y="2003877"/>
            <a:ext cx="2206625" cy="856906"/>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media.corporate-ir.net/media_files/IROL/97/97664/images/amazon_logo_RGB.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2300" y="1295400"/>
            <a:ext cx="1933616" cy="70847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insidebigdata.com/wp-content/uploads/2014/05/gogri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1257" y="2819398"/>
            <a:ext cx="2209800" cy="1304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092157"/>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11</a:t>
            </a:fld>
            <a:endParaRPr lang="en-US" sz="2400" dirty="0"/>
          </a:p>
        </p:txBody>
      </p:sp>
      <p:sp>
        <p:nvSpPr>
          <p:cNvPr id="13" name="Rectangle 12"/>
          <p:cNvSpPr>
            <a:spLocks noChangeArrowheads="1"/>
          </p:cNvSpPr>
          <p:nvPr/>
        </p:nvSpPr>
        <p:spPr bwMode="auto">
          <a:xfrm>
            <a:off x="533400" y="914400"/>
            <a:ext cx="8077200"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b="1" dirty="0"/>
              <a:t>Today’s Infrastructure as a Service (</a:t>
            </a:r>
            <a:r>
              <a:rPr lang="en-US" sz="1600" b="1" dirty="0" err="1"/>
              <a:t>IaaS</a:t>
            </a:r>
            <a:r>
              <a:rPr lang="en-US" sz="1600" b="1" dirty="0"/>
              <a:t>) from the Cloud Perspective</a:t>
            </a:r>
          </a:p>
          <a:p>
            <a:pPr marL="285750" indent="-285750">
              <a:buFont typeface="Arial" panose="020B0604020202020204" pitchFamily="34" charset="0"/>
              <a:buChar char="•"/>
            </a:pPr>
            <a:r>
              <a:rPr lang="en-CA" sz="1600" dirty="0"/>
              <a:t>Storage Infrastructure: Should be highly available, using </a:t>
            </a:r>
            <a:r>
              <a:rPr lang="en-CA" sz="1600" dirty="0" err="1"/>
              <a:t>Rade</a:t>
            </a:r>
            <a:r>
              <a:rPr lang="en-CA" sz="1600" dirty="0"/>
              <a:t> and number of other high available technologies</a:t>
            </a:r>
          </a:p>
          <a:p>
            <a:pPr marL="285750" indent="-285750">
              <a:buFont typeface="Arial" panose="020B0604020202020204" pitchFamily="34" charset="0"/>
              <a:buChar char="•"/>
            </a:pPr>
            <a:r>
              <a:rPr lang="en-CA" sz="1600" dirty="0"/>
              <a:t>Network Infrastructure: Should be highly available, using multi-link and number of other high available technologies</a:t>
            </a:r>
          </a:p>
          <a:p>
            <a:pPr marL="285750" indent="-285750">
              <a:buFont typeface="Arial" panose="020B0604020202020204" pitchFamily="34" charset="0"/>
              <a:buChar char="•"/>
            </a:pPr>
            <a:r>
              <a:rPr lang="en-CA" sz="1600" dirty="0" err="1"/>
              <a:t>vCenter</a:t>
            </a:r>
            <a:r>
              <a:rPr lang="en-CA" sz="1600" dirty="0"/>
              <a:t> Infrastructure: This part is responsible to manage the virtual machines</a:t>
            </a:r>
          </a:p>
          <a:p>
            <a:pPr marL="285750" indent="-285750">
              <a:buFont typeface="Arial" panose="020B0604020202020204" pitchFamily="34" charset="0"/>
              <a:buChar char="•"/>
            </a:pPr>
            <a:r>
              <a:rPr lang="en-CA" sz="1600" dirty="0" err="1"/>
              <a:t>vCloud</a:t>
            </a:r>
            <a:r>
              <a:rPr lang="en-CA" sz="1600" dirty="0"/>
              <a:t> Infrastructure : This is to manage Cloud that contains different customers, virtual machines that shape a specific business or function</a:t>
            </a:r>
          </a:p>
          <a:p>
            <a:pPr marL="285750" indent="-285750">
              <a:buFont typeface="Arial" panose="020B0604020202020204" pitchFamily="34" charset="0"/>
              <a:buChar char="•"/>
            </a:pPr>
            <a:r>
              <a:rPr lang="en-CA" sz="1600" dirty="0" err="1"/>
              <a:t>vApps</a:t>
            </a:r>
            <a:r>
              <a:rPr lang="en-CA" sz="1600" dirty="0"/>
              <a:t> Infrastructure: This is the way of building the applications whether it is new or a legacy application </a:t>
            </a:r>
          </a:p>
          <a:p>
            <a:pPr marL="285750" indent="-285750">
              <a:buFont typeface="Arial" panose="020B0604020202020204" pitchFamily="34" charset="0"/>
              <a:buChar char="•"/>
            </a:pPr>
            <a:r>
              <a:rPr lang="en-CA" sz="1600" dirty="0"/>
              <a:t>In this approach the expectation is the infrastructure should be always available for the applications</a:t>
            </a:r>
          </a:p>
          <a:p>
            <a:pPr marL="285750" indent="-285750">
              <a:buFont typeface="Arial" panose="020B0604020202020204" pitchFamily="34" charset="0"/>
              <a:buChar char="•"/>
            </a:pPr>
            <a:endParaRPr lang="en-CA" sz="1600" dirty="0"/>
          </a:p>
          <a:p>
            <a:r>
              <a:rPr lang="en-CA" sz="1600" dirty="0"/>
              <a:t>The examples for this approach is VMware, Citrix, and many more </a:t>
            </a:r>
          </a:p>
          <a:p>
            <a:endParaRPr lang="en-CA" sz="1600" dirty="0"/>
          </a:p>
          <a:p>
            <a:endParaRPr lang="en-CA" sz="1600" dirty="0"/>
          </a:p>
          <a:p>
            <a:endParaRPr lang="en-CA" sz="1600" dirty="0"/>
          </a:p>
        </p:txBody>
      </p:sp>
    </p:spTree>
    <p:extLst>
      <p:ext uri="{BB962C8B-B14F-4D97-AF65-F5344CB8AC3E}">
        <p14:creationId xmlns:p14="http://schemas.microsoft.com/office/powerpoint/2010/main" val="2312891077"/>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12</a:t>
            </a:fld>
            <a:endParaRPr lang="en-US" sz="2400" dirty="0"/>
          </a:p>
        </p:txBody>
      </p:sp>
      <p:sp>
        <p:nvSpPr>
          <p:cNvPr id="13" name="Rectangle 12"/>
          <p:cNvSpPr>
            <a:spLocks noChangeArrowheads="1"/>
          </p:cNvSpPr>
          <p:nvPr/>
        </p:nvSpPr>
        <p:spPr bwMode="auto">
          <a:xfrm>
            <a:off x="533400" y="914400"/>
            <a:ext cx="80772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b="1" dirty="0" err="1"/>
              <a:t>OpenStack</a:t>
            </a:r>
            <a:r>
              <a:rPr lang="en-US" sz="1600" b="1" dirty="0"/>
              <a:t> Infrastructure as a Service</a:t>
            </a:r>
          </a:p>
          <a:p>
            <a:pPr marL="285750" indent="-285750">
              <a:buFont typeface="Arial" panose="020B0604020202020204" pitchFamily="34" charset="0"/>
              <a:buChar char="•"/>
            </a:pPr>
            <a:r>
              <a:rPr lang="en-CA" sz="1600" dirty="0" err="1"/>
              <a:t>OpenStack</a:t>
            </a:r>
            <a:r>
              <a:rPr lang="en-CA" sz="1600" dirty="0"/>
              <a:t> is completely open-source and community-based</a:t>
            </a:r>
          </a:p>
          <a:p>
            <a:pPr marL="285750" indent="-285750">
              <a:buFont typeface="Arial" panose="020B0604020202020204" pitchFamily="34" charset="0"/>
              <a:buChar char="•"/>
            </a:pPr>
            <a:r>
              <a:rPr lang="en-CA" sz="1600" dirty="0"/>
              <a:t>It is not built-on legacy application, but web applications, </a:t>
            </a:r>
            <a:r>
              <a:rPr lang="en-CA" sz="1600" dirty="0" err="1"/>
              <a:t>BigData</a:t>
            </a:r>
            <a:r>
              <a:rPr lang="en-CA" sz="1600" dirty="0"/>
              <a:t> applications, and Cloud applications </a:t>
            </a:r>
          </a:p>
          <a:p>
            <a:pPr marL="1200150" lvl="2" indent="-285750">
              <a:buFont typeface="Wingdings" panose="05000000000000000000" pitchFamily="2" charset="2"/>
              <a:buChar char="ü"/>
            </a:pPr>
            <a:r>
              <a:rPr lang="en-CA" sz="1600" dirty="0"/>
              <a:t>These are the applications that automatically scale up, or scale down</a:t>
            </a:r>
          </a:p>
          <a:p>
            <a:pPr marL="1200150" lvl="2" indent="-285750">
              <a:buFont typeface="Wingdings" panose="05000000000000000000" pitchFamily="2" charset="2"/>
              <a:buChar char="ü"/>
            </a:pPr>
            <a:r>
              <a:rPr lang="en-CA" sz="1600" dirty="0"/>
              <a:t>These applications know how to deal with infrastructures that may not be highly available as we experienced in the traditional Cloud Environments (Designed to fail!)</a:t>
            </a:r>
          </a:p>
          <a:p>
            <a:pPr marL="1200150" lvl="2" indent="-285750">
              <a:buFont typeface="Wingdings" panose="05000000000000000000" pitchFamily="2" charset="2"/>
              <a:buChar char="ü"/>
            </a:pPr>
            <a:r>
              <a:rPr lang="en-CA" sz="1600" dirty="0"/>
              <a:t>Some name these new generation applications as “Intelligent Applications” which is really appropriate</a:t>
            </a:r>
          </a:p>
          <a:p>
            <a:pPr marL="285750" indent="-285750">
              <a:buFont typeface="Arial" panose="020B0604020202020204" pitchFamily="34" charset="0"/>
              <a:buChar char="•"/>
            </a:pPr>
            <a:r>
              <a:rPr lang="en-CA" sz="1600" dirty="0" err="1"/>
              <a:t>OpenStack’s</a:t>
            </a:r>
            <a:r>
              <a:rPr lang="en-CA" sz="1600" dirty="0"/>
              <a:t> Main Components:</a:t>
            </a:r>
          </a:p>
          <a:p>
            <a:pPr marL="1200150" lvl="2" indent="-285750">
              <a:buFont typeface="Wingdings" panose="05000000000000000000" pitchFamily="2" charset="2"/>
              <a:buChar char="ü"/>
            </a:pPr>
            <a:r>
              <a:rPr lang="en-CA" sz="1600" dirty="0"/>
              <a:t>Glance: Name of a project for image repository and keeps track of ISO, and all we need to put together and build an application</a:t>
            </a:r>
          </a:p>
          <a:p>
            <a:pPr marL="1200150" lvl="2" indent="-285750">
              <a:buFont typeface="Wingdings" panose="05000000000000000000" pitchFamily="2" charset="2"/>
              <a:buChar char="ü"/>
            </a:pPr>
            <a:r>
              <a:rPr lang="en-CA" sz="1600" dirty="0"/>
              <a:t>Nova: Name of a project that focuses on the compute layer for commodity or any x86 platform to be able to boot, load images and compute functions </a:t>
            </a:r>
          </a:p>
          <a:p>
            <a:pPr marL="1200150" lvl="2" indent="-285750">
              <a:buFont typeface="Wingdings" panose="05000000000000000000" pitchFamily="2" charset="2"/>
              <a:buChar char="ü"/>
            </a:pPr>
            <a:r>
              <a:rPr lang="en-CA" sz="1600" dirty="0"/>
              <a:t>SWIFT: Name of a project that supports object-based storage data</a:t>
            </a:r>
          </a:p>
          <a:p>
            <a:pPr marL="1200150" lvl="2" indent="-285750">
              <a:buFont typeface="Wingdings" panose="05000000000000000000" pitchFamily="2" charset="2"/>
              <a:buChar char="ü"/>
            </a:pPr>
            <a:r>
              <a:rPr lang="en-CA" sz="1600" dirty="0"/>
              <a:t>Quantum: Name of a project that supports network services in the </a:t>
            </a:r>
            <a:r>
              <a:rPr lang="en-CA" sz="1600" dirty="0" err="1"/>
              <a:t>OpenStack</a:t>
            </a:r>
            <a:endParaRPr lang="en-CA" sz="1600" dirty="0"/>
          </a:p>
          <a:p>
            <a:pPr marL="1200150" lvl="2" indent="-285750">
              <a:buFont typeface="Wingdings" panose="05000000000000000000" pitchFamily="2" charset="2"/>
              <a:buChar char="ü"/>
            </a:pPr>
            <a:endParaRPr lang="en-CA" sz="1600" dirty="0"/>
          </a:p>
          <a:p>
            <a:pPr marL="1200150" lvl="2" indent="-285750">
              <a:buFont typeface="Wingdings" panose="05000000000000000000" pitchFamily="2" charset="2"/>
              <a:buChar char="ü"/>
            </a:pPr>
            <a:endParaRPr lang="en-CA" sz="1600" dirty="0"/>
          </a:p>
          <a:p>
            <a:endParaRPr lang="en-CA" sz="1600" dirty="0"/>
          </a:p>
        </p:txBody>
      </p:sp>
    </p:spTree>
    <p:extLst>
      <p:ext uri="{BB962C8B-B14F-4D97-AF65-F5344CB8AC3E}">
        <p14:creationId xmlns:p14="http://schemas.microsoft.com/office/powerpoint/2010/main" val="1818564610"/>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13</a:t>
            </a:fld>
            <a:endParaRPr lang="en-US" sz="2400" dirty="0"/>
          </a:p>
        </p:txBody>
      </p:sp>
      <p:sp>
        <p:nvSpPr>
          <p:cNvPr id="13" name="Rectangle 12"/>
          <p:cNvSpPr>
            <a:spLocks noChangeArrowheads="1"/>
          </p:cNvSpPr>
          <p:nvPr/>
        </p:nvSpPr>
        <p:spPr bwMode="auto">
          <a:xfrm>
            <a:off x="533400" y="914400"/>
            <a:ext cx="8077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b="1" dirty="0"/>
              <a:t>What is </a:t>
            </a:r>
            <a:r>
              <a:rPr lang="en-US" sz="1600" b="1" dirty="0" err="1"/>
              <a:t>OpenStack</a:t>
            </a:r>
            <a:r>
              <a:rPr lang="en-US" sz="1600" b="1" dirty="0"/>
              <a:t>?</a:t>
            </a:r>
          </a:p>
          <a:p>
            <a:r>
              <a:rPr lang="en-CA" sz="1600" dirty="0"/>
              <a:t>It is an open-source cloud operating system.  Furthermore, it is a community of thousands of people all over the globe.</a:t>
            </a:r>
          </a:p>
          <a:p>
            <a:r>
              <a:rPr lang="en-CA" sz="1600" dirty="0" err="1"/>
              <a:t>OpenStack</a:t>
            </a:r>
            <a:r>
              <a:rPr lang="en-CA" sz="1600" dirty="0"/>
              <a:t> was founded on July of 2010, by </a:t>
            </a:r>
            <a:r>
              <a:rPr lang="en-CA" sz="1600" dirty="0" err="1"/>
              <a:t>Rackspace</a:t>
            </a:r>
            <a:r>
              <a:rPr lang="en-CA" sz="1600" dirty="0"/>
              <a:t> and NASA. Its mission is to enable any organization regardless of size to create and offer cloud computing servers running on standardized hardware.</a:t>
            </a:r>
          </a:p>
        </p:txBody>
      </p:sp>
    </p:spTree>
    <p:extLst>
      <p:ext uri="{BB962C8B-B14F-4D97-AF65-F5344CB8AC3E}">
        <p14:creationId xmlns:p14="http://schemas.microsoft.com/office/powerpoint/2010/main" val="750696053"/>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14</a:t>
            </a:fld>
            <a:endParaRPr lang="en-US" sz="2400" dirty="0"/>
          </a:p>
        </p:txBody>
      </p:sp>
      <p:sp>
        <p:nvSpPr>
          <p:cNvPr id="13" name="Rectangle 12"/>
          <p:cNvSpPr>
            <a:spLocks noChangeArrowheads="1"/>
          </p:cNvSpPr>
          <p:nvPr/>
        </p:nvSpPr>
        <p:spPr bwMode="auto">
          <a:xfrm>
            <a:off x="533400" y="914400"/>
            <a:ext cx="80772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b="1" dirty="0"/>
              <a:t>Who supports </a:t>
            </a:r>
            <a:r>
              <a:rPr lang="en-US" sz="1600" b="1" dirty="0" err="1"/>
              <a:t>OpenStack</a:t>
            </a:r>
            <a:r>
              <a:rPr lang="en-US" sz="1600" b="1" dirty="0"/>
              <a:t>?</a:t>
            </a:r>
          </a:p>
          <a:p>
            <a:r>
              <a:rPr lang="en-CA" sz="1600" dirty="0"/>
              <a:t>In early 2012, the </a:t>
            </a:r>
            <a:r>
              <a:rPr lang="en-CA" sz="1600" dirty="0" err="1"/>
              <a:t>OpenStack</a:t>
            </a:r>
            <a:r>
              <a:rPr lang="en-CA" sz="1600" dirty="0"/>
              <a:t> had 6700 members in over 83 countries. Developers contribute to different projects with </a:t>
            </a:r>
            <a:r>
              <a:rPr lang="en-CA" sz="1600" dirty="0" err="1"/>
              <a:t>OpenStack</a:t>
            </a:r>
            <a:r>
              <a:rPr lang="en-CA" sz="1600" dirty="0"/>
              <a:t> primarily in Python, that is freely available under the Apache 2.0 license. </a:t>
            </a:r>
          </a:p>
          <a:p>
            <a:r>
              <a:rPr lang="en-CA" sz="1600" dirty="0"/>
              <a:t>There are some of the teams and technologies that support </a:t>
            </a:r>
            <a:r>
              <a:rPr lang="en-CA" sz="1600" dirty="0" err="1"/>
              <a:t>OpenStack</a:t>
            </a:r>
            <a:r>
              <a:rPr lang="en-CA" sz="1600"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725" y="2362200"/>
            <a:ext cx="5924550"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3713002"/>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15</a:t>
            </a:fld>
            <a:endParaRPr lang="en-US" sz="2400" dirty="0"/>
          </a:p>
        </p:txBody>
      </p:sp>
      <p:sp>
        <p:nvSpPr>
          <p:cNvPr id="13" name="Rectangle 12"/>
          <p:cNvSpPr>
            <a:spLocks noChangeArrowheads="1"/>
          </p:cNvSpPr>
          <p:nvPr/>
        </p:nvSpPr>
        <p:spPr bwMode="auto">
          <a:xfrm>
            <a:off x="533400" y="914400"/>
            <a:ext cx="8077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b="1" dirty="0"/>
              <a:t>What are people doing with </a:t>
            </a:r>
            <a:r>
              <a:rPr lang="en-US" sz="1600" b="1" dirty="0" err="1"/>
              <a:t>OpenStack</a:t>
            </a:r>
            <a:r>
              <a:rPr lang="en-US" sz="1600" b="1" dirty="0"/>
              <a:t>?</a:t>
            </a:r>
          </a:p>
          <a:p>
            <a:pPr marL="285750" indent="-285750">
              <a:buFont typeface="Arial" panose="020B0604020202020204" pitchFamily="34" charset="0"/>
              <a:buChar char="•"/>
            </a:pPr>
            <a:r>
              <a:rPr lang="en-US" sz="1600" b="1" dirty="0"/>
              <a:t>Research Institutions</a:t>
            </a:r>
          </a:p>
          <a:p>
            <a:pPr marL="285750" indent="-285750">
              <a:buFont typeface="Arial" panose="020B0604020202020204" pitchFamily="34" charset="0"/>
              <a:buChar char="•"/>
            </a:pPr>
            <a:r>
              <a:rPr lang="en-US" sz="1600" b="1" dirty="0"/>
              <a:t>Government Agencies</a:t>
            </a:r>
          </a:p>
          <a:p>
            <a:pPr marL="285750" indent="-285750">
              <a:buFont typeface="Arial" panose="020B0604020202020204" pitchFamily="34" charset="0"/>
              <a:buChar char="•"/>
            </a:pPr>
            <a:r>
              <a:rPr lang="en-US" sz="1600" b="1" dirty="0"/>
              <a:t>Financial Institutions</a:t>
            </a:r>
          </a:p>
          <a:p>
            <a:pPr marL="285750" indent="-285750">
              <a:buFont typeface="Arial" panose="020B0604020202020204" pitchFamily="34" charset="0"/>
              <a:buChar char="•"/>
            </a:pPr>
            <a:r>
              <a:rPr lang="en-US" sz="1600" b="1" dirty="0"/>
              <a:t>Biomedical Research Companies</a:t>
            </a:r>
          </a:p>
          <a:p>
            <a:pPr marL="285750" indent="-285750">
              <a:buFont typeface="Arial" panose="020B0604020202020204" pitchFamily="34" charset="0"/>
              <a:buChar char="•"/>
            </a:pPr>
            <a:r>
              <a:rPr lang="en-US" sz="1600" b="1" dirty="0"/>
              <a:t>Ecommerce Companies</a:t>
            </a:r>
          </a:p>
          <a:p>
            <a:endParaRPr lang="en-US" sz="1600" b="1" dirty="0"/>
          </a:p>
        </p:txBody>
      </p:sp>
    </p:spTree>
    <p:extLst>
      <p:ext uri="{BB962C8B-B14F-4D97-AF65-F5344CB8AC3E}">
        <p14:creationId xmlns:p14="http://schemas.microsoft.com/office/powerpoint/2010/main" val="3998715849"/>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16</a:t>
            </a:fld>
            <a:endParaRPr lang="en-US" sz="2400" dirty="0"/>
          </a:p>
        </p:txBody>
      </p:sp>
      <p:sp>
        <p:nvSpPr>
          <p:cNvPr id="13" name="Rectangle 12"/>
          <p:cNvSpPr>
            <a:spLocks noChangeArrowheads="1"/>
          </p:cNvSpPr>
          <p:nvPr/>
        </p:nvSpPr>
        <p:spPr bwMode="auto">
          <a:xfrm>
            <a:off x="533400" y="914400"/>
            <a:ext cx="8077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b="1" dirty="0"/>
              <a:t>Why Switching to </a:t>
            </a:r>
            <a:r>
              <a:rPr lang="en-US" sz="1600" b="1" dirty="0" err="1"/>
              <a:t>OpenStack</a:t>
            </a:r>
            <a:r>
              <a:rPr lang="en-US" sz="1600" b="1" dirty="0"/>
              <a:t>?</a:t>
            </a:r>
          </a:p>
          <a:p>
            <a:r>
              <a:rPr lang="en-US" sz="1600" b="1" dirty="0"/>
              <a:t>Companies demands for more resources</a:t>
            </a:r>
          </a:p>
          <a:p>
            <a:r>
              <a:rPr lang="en-CA" sz="1600" dirty="0"/>
              <a:t>For many years developers provide applications and point to them in the dedicated servers. </a:t>
            </a:r>
          </a:p>
          <a:p>
            <a:r>
              <a:rPr lang="en-CA" sz="1600" dirty="0"/>
              <a:t>Adding more applications required more servers, and each server needs more RAM, bigger Hard Drives, and added CPUs.  That made a huge amount of troubles for the companies dealing with different servers, include racking, stacking, configuring and networking those servers. </a:t>
            </a:r>
          </a:p>
        </p:txBody>
      </p:sp>
      <p:pic>
        <p:nvPicPr>
          <p:cNvPr id="3074" name="Picture 2" descr="C:\Users\reza.dibaj\Desktop\Serv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895600"/>
            <a:ext cx="4267200" cy="2639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873241"/>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17</a:t>
            </a:fld>
            <a:endParaRPr lang="en-US" sz="2400" dirty="0"/>
          </a:p>
        </p:txBody>
      </p:sp>
      <p:sp>
        <p:nvSpPr>
          <p:cNvPr id="13" name="Rectangle 12"/>
          <p:cNvSpPr>
            <a:spLocks noChangeArrowheads="1"/>
          </p:cNvSpPr>
          <p:nvPr/>
        </p:nvSpPr>
        <p:spPr bwMode="auto">
          <a:xfrm>
            <a:off x="533400" y="914400"/>
            <a:ext cx="80772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b="1" dirty="0"/>
              <a:t>Why Switching to </a:t>
            </a:r>
            <a:r>
              <a:rPr lang="en-US" sz="1600" b="1" dirty="0" err="1"/>
              <a:t>OpenStack</a:t>
            </a:r>
            <a:r>
              <a:rPr lang="en-US" sz="1600" b="1" dirty="0"/>
              <a:t>?</a:t>
            </a:r>
          </a:p>
          <a:p>
            <a:r>
              <a:rPr lang="en-US" sz="1600" b="1" dirty="0"/>
              <a:t>Hypervisor: The first attempt towards virtualization</a:t>
            </a:r>
          </a:p>
          <a:p>
            <a:r>
              <a:rPr lang="en-CA" sz="1600" dirty="0"/>
              <a:t>In the last decade virtualization came to market to cover some of these problems. </a:t>
            </a:r>
          </a:p>
          <a:p>
            <a:r>
              <a:rPr lang="en-CA" sz="1600" dirty="0"/>
              <a:t>Virtualization added a Hypervisor to the servers that allowed people to access to applications through virtual machines instead of physical machines.</a:t>
            </a:r>
          </a:p>
        </p:txBody>
      </p:sp>
      <p:pic>
        <p:nvPicPr>
          <p:cNvPr id="6" name="Picture 2" descr="http://www.ibm.com/developerworks/cloud/library/cl-hypervisorcompare/figure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3562" y="2667000"/>
            <a:ext cx="5476875"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310303"/>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18</a:t>
            </a:fld>
            <a:endParaRPr lang="en-US" sz="2400" dirty="0"/>
          </a:p>
        </p:txBody>
      </p:sp>
      <p:sp>
        <p:nvSpPr>
          <p:cNvPr id="13" name="Rectangle 12"/>
          <p:cNvSpPr>
            <a:spLocks noChangeArrowheads="1"/>
          </p:cNvSpPr>
          <p:nvPr/>
        </p:nvSpPr>
        <p:spPr bwMode="auto">
          <a:xfrm>
            <a:off x="533400" y="914400"/>
            <a:ext cx="8077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b="1" dirty="0"/>
              <a:t>Why Switching to </a:t>
            </a:r>
            <a:r>
              <a:rPr lang="en-US" sz="1600" b="1" dirty="0" err="1"/>
              <a:t>OpenStack</a:t>
            </a:r>
            <a:r>
              <a:rPr lang="en-US" sz="1600" b="1" dirty="0"/>
              <a:t>?</a:t>
            </a:r>
          </a:p>
          <a:p>
            <a:r>
              <a:rPr lang="en-US" sz="1600" b="1" dirty="0"/>
              <a:t>When does Hypervisor fail?</a:t>
            </a:r>
          </a:p>
          <a:p>
            <a:r>
              <a:rPr lang="en-CA" sz="1600" dirty="0"/>
              <a:t>The Hypervisor works fine up to a certain level, before adding more and more servers which makes it hard for the Hypervisor to manage them. This is a complex situation not only for the administrators, but also for the developers. In this situation both groups cannot get what they need on demand, and there is no ability to automate the routines that they frequently do in this architecture. </a:t>
            </a:r>
          </a:p>
        </p:txBody>
      </p:sp>
      <p:pic>
        <p:nvPicPr>
          <p:cNvPr id="7" name="Picture 2" descr="http://info300.net/akhan3/hypervis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429000"/>
            <a:ext cx="762000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500536"/>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19</a:t>
            </a:fld>
            <a:endParaRPr lang="en-US" sz="2400" dirty="0"/>
          </a:p>
        </p:txBody>
      </p:sp>
      <p:sp>
        <p:nvSpPr>
          <p:cNvPr id="13" name="Rectangle 12"/>
          <p:cNvSpPr>
            <a:spLocks noChangeArrowheads="1"/>
          </p:cNvSpPr>
          <p:nvPr/>
        </p:nvSpPr>
        <p:spPr bwMode="auto">
          <a:xfrm>
            <a:off x="533400" y="914400"/>
            <a:ext cx="80772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b="1" dirty="0"/>
              <a:t>Why Switching to </a:t>
            </a:r>
            <a:r>
              <a:rPr lang="en-US" sz="1600" b="1" dirty="0" err="1"/>
              <a:t>OpenStack</a:t>
            </a:r>
            <a:r>
              <a:rPr lang="en-US" sz="1600" b="1" dirty="0"/>
              <a:t>?</a:t>
            </a:r>
          </a:p>
          <a:p>
            <a:r>
              <a:rPr lang="en-US" sz="1600" b="1" dirty="0"/>
              <a:t>What </a:t>
            </a:r>
            <a:r>
              <a:rPr lang="en-US" sz="1600" b="1" dirty="0" err="1"/>
              <a:t>OpenStack</a:t>
            </a:r>
            <a:r>
              <a:rPr lang="en-US" sz="1600" b="1" dirty="0"/>
              <a:t> Does?</a:t>
            </a:r>
          </a:p>
          <a:p>
            <a:r>
              <a:rPr lang="en-CA" sz="1600" dirty="0" err="1"/>
              <a:t>OpenStack</a:t>
            </a:r>
            <a:r>
              <a:rPr lang="en-CA" sz="1600" dirty="0"/>
              <a:t> turns all set of Hypervisors within a datacentre or number of datacentres, providing pools of different resources. Those pools of resources can be managed and consumed from a single place, which is </a:t>
            </a:r>
            <a:r>
              <a:rPr lang="en-CA" sz="1600" dirty="0" err="1"/>
              <a:t>OpenStack</a:t>
            </a:r>
            <a:r>
              <a:rPr lang="en-CA" sz="1600" dirty="0"/>
              <a:t>. The APIs are available which are programing interfaces, and </a:t>
            </a:r>
            <a:r>
              <a:rPr lang="en-CA" sz="1600" dirty="0" err="1"/>
              <a:t>OpenStack</a:t>
            </a:r>
            <a:r>
              <a:rPr lang="en-CA" sz="1600" dirty="0"/>
              <a:t> Dashboard provides the ability to manage whatever can be achieved by </a:t>
            </a:r>
            <a:r>
              <a:rPr lang="en-CA" sz="1600" dirty="0" err="1"/>
              <a:t>OpenStack</a:t>
            </a:r>
            <a:r>
              <a:rPr lang="en-CA" sz="1600" dirty="0"/>
              <a:t> through a visual interface.</a:t>
            </a:r>
          </a:p>
          <a:p>
            <a:r>
              <a:rPr lang="en-CA" sz="1600" dirty="0"/>
              <a:t>From another perspective we can say,  </a:t>
            </a:r>
            <a:r>
              <a:rPr lang="en-CA" sz="1600" dirty="0" err="1"/>
              <a:t>OpenStack</a:t>
            </a:r>
            <a:r>
              <a:rPr lang="en-CA" sz="1600" dirty="0"/>
              <a:t> is a controller above all the virtual resources that are already available in a datacentre.    </a:t>
            </a:r>
          </a:p>
        </p:txBody>
      </p:sp>
      <p:pic>
        <p:nvPicPr>
          <p:cNvPr id="6" name="Picture 5"/>
          <p:cNvPicPr>
            <a:picLocks noChangeAspect="1"/>
          </p:cNvPicPr>
          <p:nvPr/>
        </p:nvPicPr>
        <p:blipFill>
          <a:blip r:embed="rId2">
            <a:lum/>
            <a:alphaModFix/>
          </a:blip>
          <a:srcRect/>
          <a:stretch>
            <a:fillRect/>
          </a:stretch>
        </p:blipFill>
        <p:spPr>
          <a:xfrm>
            <a:off x="457200" y="2203704"/>
            <a:ext cx="3746773" cy="4267200"/>
          </a:xfrm>
          <a:prstGeom prst="rect">
            <a:avLst/>
          </a:prstGeom>
        </p:spPr>
      </p:pic>
      <p:pic>
        <p:nvPicPr>
          <p:cNvPr id="9218" name="Picture 2" descr="https://www.openstack.org/themes/openstack/images/essex/project-users.jpg"/>
          <p:cNvPicPr>
            <a:picLocks noChangeAspect="1" noChangeArrowheads="1"/>
          </p:cNvPicPr>
          <p:nvPr/>
        </p:nvPicPr>
        <p:blipFill rotWithShape="1">
          <a:blip r:embed="rId3">
            <a:extLst>
              <a:ext uri="{28A0092B-C50C-407E-A947-70E740481C1C}">
                <a14:useLocalDpi xmlns:a14="http://schemas.microsoft.com/office/drawing/2010/main" val="0"/>
              </a:ext>
            </a:extLst>
          </a:blip>
          <a:srcRect l="1372" t="10173" r="3324" b="4841"/>
          <a:stretch/>
        </p:blipFill>
        <p:spPr bwMode="auto">
          <a:xfrm>
            <a:off x="4328941" y="3259300"/>
            <a:ext cx="4281659" cy="2889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512889"/>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a:t>
            </a:fld>
            <a:endParaRPr lang="en-US" sz="2400" dirty="0"/>
          </a:p>
        </p:txBody>
      </p:sp>
      <p:sp>
        <p:nvSpPr>
          <p:cNvPr id="13" name="Rectangle 12"/>
          <p:cNvSpPr>
            <a:spLocks noChangeArrowheads="1"/>
          </p:cNvSpPr>
          <p:nvPr/>
        </p:nvSpPr>
        <p:spPr bwMode="auto">
          <a:xfrm>
            <a:off x="533400" y="914400"/>
            <a:ext cx="80772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b="1" dirty="0"/>
              <a:t>Contents:</a:t>
            </a:r>
          </a:p>
          <a:p>
            <a:pPr marL="285750" indent="-285750">
              <a:buFont typeface="Arial" panose="020B0604020202020204" pitchFamily="34" charset="0"/>
              <a:buChar char="•"/>
            </a:pPr>
            <a:r>
              <a:rPr lang="en-CA" sz="1600" dirty="0"/>
              <a:t>Cloud Computing </a:t>
            </a:r>
          </a:p>
          <a:p>
            <a:pPr marL="742950" lvl="1" indent="-285750">
              <a:buFont typeface="Arial" panose="020B0604020202020204" pitchFamily="34" charset="0"/>
              <a:buChar char="•"/>
            </a:pPr>
            <a:r>
              <a:rPr lang="en-CA" sz="1600" dirty="0"/>
              <a:t>SaaS</a:t>
            </a:r>
          </a:p>
          <a:p>
            <a:pPr marL="742950" lvl="1" indent="-285750">
              <a:buFont typeface="Arial" panose="020B0604020202020204" pitchFamily="34" charset="0"/>
              <a:buChar char="•"/>
            </a:pPr>
            <a:r>
              <a:rPr lang="en-CA" sz="1600" dirty="0" err="1"/>
              <a:t>PaaS</a:t>
            </a:r>
            <a:endParaRPr lang="en-CA" sz="1600" dirty="0"/>
          </a:p>
          <a:p>
            <a:pPr marL="742950" lvl="1" indent="-285750">
              <a:buFont typeface="Arial" panose="020B0604020202020204" pitchFamily="34" charset="0"/>
              <a:buChar char="•"/>
            </a:pPr>
            <a:r>
              <a:rPr lang="en-CA" sz="1600" dirty="0" err="1"/>
              <a:t>IaaS</a:t>
            </a:r>
            <a:endParaRPr lang="en-CA" sz="1600" dirty="0"/>
          </a:p>
          <a:p>
            <a:pPr marL="285750" indent="-285750">
              <a:buFont typeface="Arial" panose="020B0604020202020204" pitchFamily="34" charset="0"/>
              <a:buChar char="•"/>
            </a:pPr>
            <a:r>
              <a:rPr lang="en-CA" sz="1600" dirty="0"/>
              <a:t>Comparing Traditional and Modern Approaches in Cloud Computing</a:t>
            </a:r>
          </a:p>
          <a:p>
            <a:pPr marL="285750" indent="-285750">
              <a:buFont typeface="Arial" panose="020B0604020202020204" pitchFamily="34" charset="0"/>
              <a:buChar char="•"/>
            </a:pPr>
            <a:r>
              <a:rPr lang="en-CA" sz="1600" dirty="0" err="1"/>
              <a:t>OpenStack</a:t>
            </a:r>
            <a:endParaRPr lang="en-CA" sz="1600" dirty="0"/>
          </a:p>
          <a:p>
            <a:pPr marL="742950" lvl="1" indent="-285750">
              <a:buFont typeface="Arial" panose="020B0604020202020204" pitchFamily="34" charset="0"/>
              <a:buChar char="•"/>
            </a:pPr>
            <a:r>
              <a:rPr lang="en-CA" sz="1600" dirty="0"/>
              <a:t>What is </a:t>
            </a:r>
            <a:r>
              <a:rPr lang="en-CA" sz="1600" dirty="0" err="1"/>
              <a:t>OpenStack</a:t>
            </a:r>
            <a:r>
              <a:rPr lang="en-CA" sz="1600" dirty="0"/>
              <a:t>?</a:t>
            </a:r>
          </a:p>
          <a:p>
            <a:pPr marL="742950" lvl="1" indent="-285750">
              <a:buFont typeface="Arial" panose="020B0604020202020204" pitchFamily="34" charset="0"/>
              <a:buChar char="•"/>
            </a:pPr>
            <a:r>
              <a:rPr lang="en-CA" sz="1600" dirty="0"/>
              <a:t>Why Switching to </a:t>
            </a:r>
            <a:r>
              <a:rPr lang="en-CA" sz="1600" dirty="0" err="1"/>
              <a:t>OpenStack</a:t>
            </a:r>
            <a:r>
              <a:rPr lang="en-CA" sz="1600" dirty="0"/>
              <a:t>?</a:t>
            </a:r>
          </a:p>
          <a:p>
            <a:pPr marL="742950" lvl="1" indent="-285750">
              <a:buFont typeface="Arial" panose="020B0604020202020204" pitchFamily="34" charset="0"/>
              <a:buChar char="•"/>
            </a:pPr>
            <a:r>
              <a:rPr lang="en-CA" sz="1600" dirty="0" err="1"/>
              <a:t>OpenStack’s</a:t>
            </a:r>
            <a:r>
              <a:rPr lang="en-CA" sz="1600" dirty="0"/>
              <a:t> Components</a:t>
            </a:r>
          </a:p>
          <a:p>
            <a:pPr marL="742950" lvl="1" indent="-285750">
              <a:buFont typeface="Arial" panose="020B0604020202020204" pitchFamily="34" charset="0"/>
              <a:buChar char="•"/>
            </a:pPr>
            <a:endParaRPr lang="en-CA" sz="1600" dirty="0"/>
          </a:p>
        </p:txBody>
      </p:sp>
    </p:spTree>
    <p:extLst>
      <p:ext uri="{BB962C8B-B14F-4D97-AF65-F5344CB8AC3E}">
        <p14:creationId xmlns:p14="http://schemas.microsoft.com/office/powerpoint/2010/main" val="4243293246"/>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20</a:t>
            </a:fld>
            <a:endParaRPr lang="en-US" sz="2400" dirty="0"/>
          </a:p>
        </p:txBody>
      </p:sp>
      <p:sp>
        <p:nvSpPr>
          <p:cNvPr id="13" name="Rectangle 12"/>
          <p:cNvSpPr>
            <a:spLocks noChangeArrowheads="1"/>
          </p:cNvSpPr>
          <p:nvPr/>
        </p:nvSpPr>
        <p:spPr bwMode="auto">
          <a:xfrm>
            <a:off x="533400" y="914400"/>
            <a:ext cx="8077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b="1" dirty="0" err="1"/>
              <a:t>OpenStack’s</a:t>
            </a:r>
            <a:r>
              <a:rPr lang="en-US" sz="1600" b="1" dirty="0"/>
              <a:t> Components</a:t>
            </a:r>
          </a:p>
          <a:p>
            <a:r>
              <a:rPr lang="en-CA" sz="1600" dirty="0"/>
              <a:t>Nova is a component that controls the compute environment regardless of the Hypervisor that is available.  It is possible to run </a:t>
            </a:r>
            <a:r>
              <a:rPr lang="en-CA" sz="1600" dirty="0" err="1"/>
              <a:t>Xen</a:t>
            </a:r>
            <a:r>
              <a:rPr lang="en-CA" sz="1600" dirty="0"/>
              <a:t>, KVM, Hyper-V, VMware ESX, and many other Hypervisor, and the way to access them is consistent. </a:t>
            </a:r>
          </a:p>
          <a:p>
            <a:r>
              <a:rPr lang="en-CA" sz="1600" dirty="0"/>
              <a:t>The same story is for the block storage in </a:t>
            </a:r>
            <a:r>
              <a:rPr lang="en-CA" sz="1600" dirty="0" err="1"/>
              <a:t>OpenStack</a:t>
            </a:r>
            <a:r>
              <a:rPr lang="en-CA" sz="1600" dirty="0"/>
              <a:t> which is called Cinder, as well as the object storage which is called SWIFT. For the network, this component is called Quantum. </a:t>
            </a:r>
          </a:p>
        </p:txBody>
      </p:sp>
      <p:pic>
        <p:nvPicPr>
          <p:cNvPr id="7" name="Picture 2" descr="http://1.bp.blogspot.com/-iJxy9A8nYtc/VEv4oURNxoI/AAAAAAAAAG8/O3bRZLsJxKs/s1600/openstack_building_block_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923" y="2895600"/>
            <a:ext cx="6690154" cy="3036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00516"/>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21</a:t>
            </a:fld>
            <a:endParaRPr lang="en-US" sz="2400" dirty="0"/>
          </a:p>
        </p:txBody>
      </p:sp>
      <p:sp>
        <p:nvSpPr>
          <p:cNvPr id="13" name="Rectangle 12"/>
          <p:cNvSpPr>
            <a:spLocks noChangeArrowheads="1"/>
          </p:cNvSpPr>
          <p:nvPr/>
        </p:nvSpPr>
        <p:spPr bwMode="auto">
          <a:xfrm>
            <a:off x="533400" y="914400"/>
            <a:ext cx="8077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b="1" dirty="0"/>
              <a:t>The Complexity in Managing and Consuming  Resources</a:t>
            </a:r>
          </a:p>
          <a:p>
            <a:r>
              <a:rPr lang="en-CA" sz="1600" dirty="0"/>
              <a:t>The complexity in managing and consuming resources across the heterogeneous environments and from different vendors and Hypervisors is made much easier. </a:t>
            </a:r>
          </a:p>
          <a:p>
            <a:r>
              <a:rPr lang="en-CA" sz="1600" dirty="0"/>
              <a:t>The idea of </a:t>
            </a:r>
            <a:r>
              <a:rPr lang="en-CA" sz="1600" dirty="0" err="1"/>
              <a:t>OpenStack</a:t>
            </a:r>
            <a:r>
              <a:rPr lang="en-CA" sz="1600" dirty="0"/>
              <a:t> is to abstract administrators, and users away from the underling components, and allows them to consume those resources as a service, using the consistent set of APIs and a common Dashboard.  </a:t>
            </a:r>
          </a:p>
        </p:txBody>
      </p:sp>
      <p:pic>
        <p:nvPicPr>
          <p:cNvPr id="7170" name="Picture 2" descr="http://image.slidesharecdn.com/gordonh0945deepdive-openstackcompute-140417174059-phpapp02/95/deep-dive-openstack-summit-red-hat-summit-2014-4-638.jpg?cb=1397774820"/>
          <p:cNvPicPr>
            <a:picLocks noChangeAspect="1" noChangeArrowheads="1"/>
          </p:cNvPicPr>
          <p:nvPr/>
        </p:nvPicPr>
        <p:blipFill rotWithShape="1">
          <a:blip r:embed="rId2">
            <a:extLst>
              <a:ext uri="{28A0092B-C50C-407E-A947-70E740481C1C}">
                <a14:useLocalDpi xmlns:a14="http://schemas.microsoft.com/office/drawing/2010/main" val="0"/>
              </a:ext>
            </a:extLst>
          </a:blip>
          <a:srcRect b="9866"/>
          <a:stretch/>
        </p:blipFill>
        <p:spPr bwMode="auto">
          <a:xfrm>
            <a:off x="1533525" y="2472665"/>
            <a:ext cx="6076950" cy="3082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92941"/>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22</a:t>
            </a:fld>
            <a:endParaRPr lang="en-US" sz="2400" dirty="0"/>
          </a:p>
        </p:txBody>
      </p:sp>
      <p:sp>
        <p:nvSpPr>
          <p:cNvPr id="6" name="TextBox 7"/>
          <p:cNvSpPr txBox="1"/>
          <p:nvPr/>
        </p:nvSpPr>
        <p:spPr>
          <a:xfrm>
            <a:off x="2590800" y="2644170"/>
            <a:ext cx="3962400" cy="15696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9600" dirty="0">
                <a:latin typeface="Edwardian Script ITC" panose="030303020407070D0804" pitchFamily="66" charset="0"/>
              </a:rPr>
              <a:t>Thank you </a:t>
            </a:r>
          </a:p>
        </p:txBody>
      </p:sp>
    </p:spTree>
    <p:extLst>
      <p:ext uri="{BB962C8B-B14F-4D97-AF65-F5344CB8AC3E}">
        <p14:creationId xmlns:p14="http://schemas.microsoft.com/office/powerpoint/2010/main" val="63037177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by="(-#ppt_w*2)" calcmode="lin" valueType="num">
                                      <p:cBhvr rctx="PPT">
                                        <p:cTn id="7" dur="500" autoRev="1" fill="hold">
                                          <p:stCondLst>
                                            <p:cond delay="0"/>
                                          </p:stCondLst>
                                        </p:cTn>
                                        <p:tgtEl>
                                          <p:spTgt spid="6"/>
                                        </p:tgtEl>
                                        <p:attrNameLst>
                                          <p:attrName>ppt_w</p:attrName>
                                        </p:attrNameLst>
                                      </p:cBhvr>
                                    </p:anim>
                                    <p:anim by="(#ppt_w*0.50)" calcmode="lin" valueType="num">
                                      <p:cBhvr>
                                        <p:cTn id="8" dur="500" decel="50000" autoRev="1" fill="hold">
                                          <p:stCondLst>
                                            <p:cond delay="0"/>
                                          </p:stCondLst>
                                        </p:cTn>
                                        <p:tgtEl>
                                          <p:spTgt spid="6"/>
                                        </p:tgtEl>
                                        <p:attrNameLst>
                                          <p:attrName>ppt_x</p:attrName>
                                        </p:attrNameLst>
                                      </p:cBhvr>
                                    </p:anim>
                                    <p:anim from="(-#ppt_h/2)" to="(#ppt_y)" calcmode="lin" valueType="num">
                                      <p:cBhvr>
                                        <p:cTn id="9" dur="1000" fill="hold">
                                          <p:stCondLst>
                                            <p:cond delay="0"/>
                                          </p:stCondLst>
                                        </p:cTn>
                                        <p:tgtEl>
                                          <p:spTgt spid="6"/>
                                        </p:tgtEl>
                                        <p:attrNameLst>
                                          <p:attrName>ppt_y</p:attrName>
                                        </p:attrNameLst>
                                      </p:cBhvr>
                                    </p:anim>
                                    <p:animRot by="21600000">
                                      <p:cBhvr>
                                        <p:cTn id="10" dur="1000" fill="hold">
                                          <p:stCondLst>
                                            <p:cond delay="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3</a:t>
            </a:fld>
            <a:endParaRPr lang="en-US" sz="2400" dirty="0"/>
          </a:p>
        </p:txBody>
      </p:sp>
      <p:sp>
        <p:nvSpPr>
          <p:cNvPr id="13" name="Rectangle 12"/>
          <p:cNvSpPr>
            <a:spLocks noChangeArrowheads="1"/>
          </p:cNvSpPr>
          <p:nvPr/>
        </p:nvSpPr>
        <p:spPr bwMode="auto">
          <a:xfrm>
            <a:off x="533400" y="914400"/>
            <a:ext cx="8077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b="1" dirty="0"/>
              <a:t>Cloud Computing</a:t>
            </a:r>
          </a:p>
          <a:p>
            <a:pPr marL="285750" indent="-285750">
              <a:buFont typeface="Arial" panose="020B0604020202020204" pitchFamily="34" charset="0"/>
              <a:buChar char="•"/>
            </a:pPr>
            <a:r>
              <a:rPr lang="en-CA" sz="1600" dirty="0"/>
              <a:t>Cloud Computing is where software applications, data storage, and processing capacity are accessed over the internet. </a:t>
            </a:r>
          </a:p>
        </p:txBody>
      </p:sp>
      <p:sp>
        <p:nvSpPr>
          <p:cNvPr id="5" name="Rectangle 4"/>
          <p:cNvSpPr>
            <a:spLocks noChangeArrowheads="1"/>
          </p:cNvSpPr>
          <p:nvPr/>
        </p:nvSpPr>
        <p:spPr bwMode="auto">
          <a:xfrm>
            <a:off x="533400" y="1836003"/>
            <a:ext cx="8077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b="1" dirty="0"/>
              <a:t>Cloud Computing Building Blocks</a:t>
            </a:r>
          </a:p>
          <a:p>
            <a:pPr marL="285750" indent="-285750">
              <a:buFont typeface="Arial" panose="020B0604020202020204" pitchFamily="34" charset="0"/>
              <a:buChar char="•"/>
            </a:pPr>
            <a:r>
              <a:rPr lang="en-CA" sz="1600" dirty="0"/>
              <a:t>SaaS (Software as a Service)</a:t>
            </a:r>
          </a:p>
          <a:p>
            <a:pPr marL="285750" indent="-285750">
              <a:buFont typeface="Arial" panose="020B0604020202020204" pitchFamily="34" charset="0"/>
              <a:buChar char="•"/>
            </a:pPr>
            <a:r>
              <a:rPr lang="en-CA" sz="1600" dirty="0" err="1"/>
              <a:t>PaaS</a:t>
            </a:r>
            <a:r>
              <a:rPr lang="en-CA" sz="1600" dirty="0"/>
              <a:t> (Platform as a Service)</a:t>
            </a:r>
          </a:p>
          <a:p>
            <a:pPr marL="285750" indent="-285750">
              <a:buFont typeface="Arial" panose="020B0604020202020204" pitchFamily="34" charset="0"/>
              <a:buChar char="•"/>
            </a:pPr>
            <a:r>
              <a:rPr lang="en-CA" sz="1600" dirty="0" err="1"/>
              <a:t>IaaS</a:t>
            </a:r>
            <a:r>
              <a:rPr lang="en-CA" sz="1600" dirty="0"/>
              <a:t> (Infrastructure as a Service)</a:t>
            </a:r>
          </a:p>
          <a:p>
            <a:r>
              <a:rPr lang="en-CA" sz="1600" dirty="0"/>
              <a:t>All these building blocks allows users to run applications and store data online; however, each offers a different level of user flexibility and control. </a:t>
            </a:r>
          </a:p>
        </p:txBody>
      </p:sp>
    </p:spTree>
    <p:extLst>
      <p:ext uri="{BB962C8B-B14F-4D97-AF65-F5344CB8AC3E}">
        <p14:creationId xmlns:p14="http://schemas.microsoft.com/office/powerpoint/2010/main" val="200513740"/>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4</a:t>
            </a:fld>
            <a:endParaRPr lang="en-US" sz="2400" dirty="0"/>
          </a:p>
        </p:txBody>
      </p:sp>
      <p:sp>
        <p:nvSpPr>
          <p:cNvPr id="13" name="Rectangle 12"/>
          <p:cNvSpPr>
            <a:spLocks noChangeArrowheads="1"/>
          </p:cNvSpPr>
          <p:nvPr/>
        </p:nvSpPr>
        <p:spPr bwMode="auto">
          <a:xfrm>
            <a:off x="533400" y="914400"/>
            <a:ext cx="80772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b="1" dirty="0"/>
              <a:t>Building Blocks of Cloud Computing:</a:t>
            </a:r>
          </a:p>
          <a:p>
            <a:pPr marL="285750" indent="-285750">
              <a:buFont typeface="Arial" panose="020B0604020202020204" pitchFamily="34" charset="0"/>
              <a:buChar char="•"/>
            </a:pPr>
            <a:r>
              <a:rPr lang="en-CA" sz="1600" dirty="0"/>
              <a:t>SaaS (Software as a Service)</a:t>
            </a:r>
          </a:p>
          <a:p>
            <a:pPr marL="1200150" lvl="2" indent="-285750">
              <a:buFont typeface="Wingdings" panose="05000000000000000000" pitchFamily="2" charset="2"/>
              <a:buChar char="ü"/>
            </a:pPr>
            <a:r>
              <a:rPr lang="en-CA" sz="1600" dirty="0"/>
              <a:t>Allows users to run existing online applications</a:t>
            </a:r>
          </a:p>
          <a:p>
            <a:pPr marL="285750" indent="-285750">
              <a:buFont typeface="Arial" panose="020B0604020202020204" pitchFamily="34" charset="0"/>
              <a:buChar char="•"/>
            </a:pPr>
            <a:r>
              <a:rPr lang="en-CA" sz="1600" dirty="0" err="1"/>
              <a:t>PaaS</a:t>
            </a:r>
            <a:r>
              <a:rPr lang="en-CA" sz="1600" dirty="0"/>
              <a:t> (Platform as a Service)</a:t>
            </a:r>
          </a:p>
          <a:p>
            <a:pPr marL="1200150" lvl="2" indent="-285750">
              <a:buFont typeface="Wingdings" panose="05000000000000000000" pitchFamily="2" charset="2"/>
              <a:buChar char="ü"/>
            </a:pPr>
            <a:r>
              <a:rPr lang="en-CA" sz="1600" dirty="0"/>
              <a:t>Allows users to create their own cloud applications using supplier-specific tools and language</a:t>
            </a:r>
          </a:p>
          <a:p>
            <a:pPr marL="285750" indent="-285750">
              <a:buFont typeface="Arial" panose="020B0604020202020204" pitchFamily="34" charset="0"/>
              <a:buChar char="•"/>
            </a:pPr>
            <a:r>
              <a:rPr lang="en-CA" sz="1600" dirty="0" err="1"/>
              <a:t>IaaS</a:t>
            </a:r>
            <a:r>
              <a:rPr lang="en-CA" sz="1600" dirty="0"/>
              <a:t> (Infrastructure as a Service)</a:t>
            </a:r>
          </a:p>
          <a:p>
            <a:pPr marL="1200150" lvl="4" indent="-285750">
              <a:buFont typeface="Wingdings" panose="05000000000000000000" pitchFamily="2" charset="2"/>
              <a:buChar char="ü"/>
            </a:pPr>
            <a:r>
              <a:rPr lang="en-CA" sz="1600" dirty="0"/>
              <a:t>Allows users to run any applications they please on cloud hardware of their own choice</a:t>
            </a:r>
          </a:p>
        </p:txBody>
      </p:sp>
      <p:pic>
        <p:nvPicPr>
          <p:cNvPr id="5" name="Picture 4" descr="https://kevinfielder.files.wordpress.com/2012/06/new-pi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569" y="3276600"/>
            <a:ext cx="4362862" cy="3048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34599"/>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riority-software.com/wp-content/uploads/2014/10/icon_saa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0150" y="1600200"/>
            <a:ext cx="2609850" cy="2228850"/>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5</a:t>
            </a:fld>
            <a:endParaRPr lang="en-US" sz="2400" dirty="0"/>
          </a:p>
        </p:txBody>
      </p:sp>
      <p:sp>
        <p:nvSpPr>
          <p:cNvPr id="13" name="Rectangle 12"/>
          <p:cNvSpPr>
            <a:spLocks noChangeArrowheads="1"/>
          </p:cNvSpPr>
          <p:nvPr/>
        </p:nvSpPr>
        <p:spPr bwMode="auto">
          <a:xfrm>
            <a:off x="533400" y="914400"/>
            <a:ext cx="807720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b="1" dirty="0"/>
              <a:t>Building Blocks of Cloud Computing:</a:t>
            </a:r>
          </a:p>
          <a:p>
            <a:pPr marL="285750" indent="-285750">
              <a:buFont typeface="Arial" panose="020B0604020202020204" pitchFamily="34" charset="0"/>
              <a:buChar char="•"/>
            </a:pPr>
            <a:r>
              <a:rPr lang="en-CA" sz="1600" dirty="0"/>
              <a:t>SaaS (Software as a Service)</a:t>
            </a:r>
          </a:p>
          <a:p>
            <a:pPr marL="1200150" lvl="2" indent="-285750">
              <a:buFont typeface="Wingdings" panose="05000000000000000000" pitchFamily="2" charset="2"/>
              <a:buChar char="ü"/>
            </a:pPr>
            <a:r>
              <a:rPr lang="en-CA" sz="1600" dirty="0"/>
              <a:t>Allows users to run existing online applications</a:t>
            </a:r>
          </a:p>
          <a:p>
            <a:pPr marL="1200150" lvl="2" indent="-285750">
              <a:buFont typeface="Wingdings" panose="05000000000000000000" pitchFamily="2" charset="2"/>
              <a:buChar char="ü"/>
            </a:pPr>
            <a:r>
              <a:rPr lang="en-CA" sz="1600" dirty="0"/>
              <a:t>This is the easiest way to cloud compute, and is where off-the-shelf applications are accessed over the internet.</a:t>
            </a:r>
          </a:p>
          <a:p>
            <a:pPr marL="1657350" lvl="3" indent="-285750">
              <a:buFont typeface="Courier New" panose="02070309020205020404" pitchFamily="49" charset="0"/>
              <a:buChar char="o"/>
            </a:pPr>
            <a:r>
              <a:rPr lang="en-CA" sz="1600" dirty="0"/>
              <a:t>Google Docs</a:t>
            </a:r>
          </a:p>
          <a:p>
            <a:pPr marL="1657350" lvl="3" indent="-285750">
              <a:buFont typeface="Courier New" panose="02070309020205020404" pitchFamily="49" charset="0"/>
              <a:buChar char="o"/>
            </a:pPr>
            <a:r>
              <a:rPr lang="en-CA" sz="1600" dirty="0"/>
              <a:t>Microsoft Office Web Apps</a:t>
            </a:r>
          </a:p>
          <a:p>
            <a:pPr marL="1657350" lvl="3" indent="-285750">
              <a:buFont typeface="Courier New" panose="02070309020205020404" pitchFamily="49" charset="0"/>
              <a:buChar char="o"/>
            </a:pPr>
            <a:r>
              <a:rPr lang="en-CA" sz="1600" dirty="0" err="1"/>
              <a:t>Zoho</a:t>
            </a:r>
            <a:endParaRPr lang="en-CA" sz="1600" dirty="0"/>
          </a:p>
          <a:p>
            <a:pPr marL="285750" indent="-285750">
              <a:buFont typeface="Arial" panose="020B0604020202020204" pitchFamily="34" charset="0"/>
              <a:buChar char="•"/>
            </a:pPr>
            <a:r>
              <a:rPr lang="en-CA" sz="1600" dirty="0"/>
              <a:t>SaaS Pros &amp; Cons</a:t>
            </a:r>
          </a:p>
          <a:p>
            <a:pPr marL="1200150" lvl="2" indent="-285750">
              <a:buFont typeface="Wingdings" panose="05000000000000000000" pitchFamily="2" charset="2"/>
              <a:buChar char="ü"/>
            </a:pPr>
            <a:r>
              <a:rPr lang="en-CA" sz="1600" dirty="0">
                <a:solidFill>
                  <a:schemeClr val="tx2">
                    <a:lumMod val="60000"/>
                    <a:lumOff val="40000"/>
                  </a:schemeClr>
                </a:solidFill>
              </a:rPr>
              <a:t>Free or paid via subscription</a:t>
            </a:r>
          </a:p>
          <a:p>
            <a:pPr marL="1200150" lvl="2" indent="-285750">
              <a:buFont typeface="Wingdings" panose="05000000000000000000" pitchFamily="2" charset="2"/>
              <a:buChar char="ü"/>
            </a:pPr>
            <a:r>
              <a:rPr lang="en-CA" sz="1600" dirty="0">
                <a:solidFill>
                  <a:schemeClr val="tx2">
                    <a:lumMod val="60000"/>
                    <a:lumOff val="40000"/>
                  </a:schemeClr>
                </a:solidFill>
              </a:rPr>
              <a:t>Accessible from any computer on the internet</a:t>
            </a:r>
          </a:p>
          <a:p>
            <a:pPr marL="1200150" lvl="2" indent="-285750">
              <a:buFont typeface="Wingdings" panose="05000000000000000000" pitchFamily="2" charset="2"/>
              <a:buChar char="ü"/>
            </a:pPr>
            <a:r>
              <a:rPr lang="en-CA" sz="1600" dirty="0">
                <a:solidFill>
                  <a:schemeClr val="tx2">
                    <a:lumMod val="60000"/>
                    <a:lumOff val="40000"/>
                  </a:schemeClr>
                </a:solidFill>
              </a:rPr>
              <a:t>Excellent for collaborative working</a:t>
            </a:r>
          </a:p>
          <a:p>
            <a:pPr marL="1200150" lvl="2" indent="-285750">
              <a:buFont typeface="Calibri" panose="020F0502020204030204" pitchFamily="34" charset="0"/>
              <a:buChar char="⁻"/>
            </a:pPr>
            <a:r>
              <a:rPr lang="en-CA" sz="1600" dirty="0">
                <a:solidFill>
                  <a:srgbClr val="FF0000"/>
                </a:solidFill>
              </a:rPr>
              <a:t>Generic applications not always suitable for business use</a:t>
            </a:r>
          </a:p>
        </p:txBody>
      </p:sp>
    </p:spTree>
    <p:extLst>
      <p:ext uri="{BB962C8B-B14F-4D97-AF65-F5344CB8AC3E}">
        <p14:creationId xmlns:p14="http://schemas.microsoft.com/office/powerpoint/2010/main" val="1583147391"/>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rapidconsultingusa.com/wp-content/uploads/2013/07/maas-paa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3809999"/>
            <a:ext cx="3124200" cy="2337943"/>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6</a:t>
            </a:fld>
            <a:endParaRPr lang="en-US" sz="2400" dirty="0"/>
          </a:p>
        </p:txBody>
      </p:sp>
      <p:sp>
        <p:nvSpPr>
          <p:cNvPr id="13" name="Rectangle 12"/>
          <p:cNvSpPr>
            <a:spLocks noChangeArrowheads="1"/>
          </p:cNvSpPr>
          <p:nvPr/>
        </p:nvSpPr>
        <p:spPr bwMode="auto">
          <a:xfrm>
            <a:off x="533400" y="914400"/>
            <a:ext cx="70866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b="1" dirty="0"/>
              <a:t>Building Blocks of Cloud Computing:</a:t>
            </a:r>
          </a:p>
          <a:p>
            <a:pPr marL="285750" indent="-285750">
              <a:buFont typeface="Arial" panose="020B0604020202020204" pitchFamily="34" charset="0"/>
              <a:buChar char="•"/>
            </a:pPr>
            <a:r>
              <a:rPr lang="en-CA" sz="1600" dirty="0" err="1"/>
              <a:t>PaaS</a:t>
            </a:r>
            <a:r>
              <a:rPr lang="en-CA" sz="1600" dirty="0"/>
              <a:t> (Platform as a Service)</a:t>
            </a:r>
          </a:p>
          <a:p>
            <a:pPr marL="1200150" lvl="2" indent="-285750">
              <a:buFont typeface="Wingdings" panose="05000000000000000000" pitchFamily="2" charset="2"/>
              <a:buChar char="ü"/>
            </a:pPr>
            <a:r>
              <a:rPr lang="en-CA" sz="1600" dirty="0"/>
              <a:t>Allows users to create their own cloud applications using supplier-specific tools and language</a:t>
            </a:r>
          </a:p>
          <a:p>
            <a:pPr marL="1200150" lvl="2" indent="-285750">
              <a:buFont typeface="Wingdings" panose="05000000000000000000" pitchFamily="2" charset="2"/>
              <a:buChar char="ü"/>
            </a:pPr>
            <a:r>
              <a:rPr lang="en-CA" sz="1600" dirty="0"/>
              <a:t>Provides environment and set of tools for creating new online applications</a:t>
            </a:r>
          </a:p>
          <a:p>
            <a:pPr marL="1657350" lvl="3" indent="-285750">
              <a:buFont typeface="Courier New" panose="02070309020205020404" pitchFamily="49" charset="0"/>
              <a:buChar char="o"/>
            </a:pPr>
            <a:r>
              <a:rPr lang="en-CA" sz="1600" dirty="0"/>
              <a:t>Google App Engine (Enables anybody to develop and run maintainable web applications on Googles web infrastructures)</a:t>
            </a:r>
          </a:p>
          <a:p>
            <a:pPr lvl="3"/>
            <a:r>
              <a:rPr lang="en-CA" sz="1600" dirty="0"/>
              <a:t>     (building and hosting the application is free    </a:t>
            </a:r>
          </a:p>
          <a:p>
            <a:pPr marL="1657350" lvl="3" indent="-285750">
              <a:buFont typeface="Courier New" panose="02070309020205020404" pitchFamily="49" charset="0"/>
              <a:buChar char="o"/>
            </a:pPr>
            <a:r>
              <a:rPr lang="en-CA" sz="1600" dirty="0"/>
              <a:t>Microsoft Azure Platform (Allows users to develop and run windows applications in Microsoft region of the cloud)</a:t>
            </a:r>
          </a:p>
          <a:p>
            <a:pPr marL="1657350" lvl="3" indent="-285750">
              <a:buFont typeface="Courier New" panose="02070309020205020404" pitchFamily="49" charset="0"/>
              <a:buChar char="o"/>
            </a:pPr>
            <a:r>
              <a:rPr lang="en-CA" sz="1600" dirty="0" err="1"/>
              <a:t>Salesforcce</a:t>
            </a:r>
            <a:r>
              <a:rPr lang="en-CA" sz="1600" dirty="0"/>
              <a:t> (building and hosting the application is free) </a:t>
            </a:r>
          </a:p>
          <a:p>
            <a:pPr marL="285750" indent="-285750">
              <a:buFont typeface="Arial" panose="020B0604020202020204" pitchFamily="34" charset="0"/>
              <a:buChar char="•"/>
            </a:pPr>
            <a:r>
              <a:rPr lang="en-CA" sz="1600" dirty="0" err="1"/>
              <a:t>PaaS</a:t>
            </a:r>
            <a:r>
              <a:rPr lang="en-CA" sz="1600" dirty="0"/>
              <a:t> Pros &amp; Cons</a:t>
            </a:r>
          </a:p>
          <a:p>
            <a:pPr marL="1200150" lvl="2" indent="-285750">
              <a:buFont typeface="Wingdings" panose="05000000000000000000" pitchFamily="2" charset="2"/>
              <a:buChar char="ü"/>
            </a:pPr>
            <a:r>
              <a:rPr lang="en-CA" sz="1600" dirty="0">
                <a:solidFill>
                  <a:schemeClr val="tx2">
                    <a:lumMod val="60000"/>
                    <a:lumOff val="40000"/>
                  </a:schemeClr>
                </a:solidFill>
              </a:rPr>
              <a:t>Rapid development at low cost</a:t>
            </a:r>
          </a:p>
          <a:p>
            <a:pPr marL="1200150" lvl="2" indent="-285750">
              <a:buFont typeface="Wingdings" panose="05000000000000000000" pitchFamily="2" charset="2"/>
              <a:buChar char="ü"/>
            </a:pPr>
            <a:r>
              <a:rPr lang="en-CA" sz="1600" dirty="0">
                <a:solidFill>
                  <a:schemeClr val="tx2">
                    <a:lumMod val="60000"/>
                    <a:lumOff val="40000"/>
                  </a:schemeClr>
                </a:solidFill>
              </a:rPr>
              <a:t>These application are deployed privately or publicly</a:t>
            </a:r>
          </a:p>
          <a:p>
            <a:pPr marL="1200150" lvl="2" indent="-285750">
              <a:buFont typeface="Calibri" panose="020F0502020204030204" pitchFamily="34" charset="0"/>
              <a:buChar char="⁻"/>
            </a:pPr>
            <a:r>
              <a:rPr lang="en-CA" sz="1600" dirty="0">
                <a:solidFill>
                  <a:srgbClr val="FF0000"/>
                </a:solidFill>
              </a:rPr>
              <a:t>Limits developers to provides languages and tools that </a:t>
            </a:r>
            <a:r>
              <a:rPr lang="en-CA" sz="1600" dirty="0" err="1">
                <a:solidFill>
                  <a:srgbClr val="FF0000"/>
                </a:solidFill>
              </a:rPr>
              <a:t>PaaS</a:t>
            </a:r>
            <a:r>
              <a:rPr lang="en-CA" sz="1600" dirty="0">
                <a:solidFill>
                  <a:srgbClr val="FF0000"/>
                </a:solidFill>
              </a:rPr>
              <a:t> providers have offered</a:t>
            </a:r>
          </a:p>
          <a:p>
            <a:pPr marL="1200150" lvl="2" indent="-285750">
              <a:buFont typeface="Calibri" panose="020F0502020204030204" pitchFamily="34" charset="0"/>
              <a:buChar char="⁻"/>
            </a:pPr>
            <a:r>
              <a:rPr lang="en-CA" sz="1600" dirty="0">
                <a:solidFill>
                  <a:srgbClr val="FF0000"/>
                </a:solidFill>
              </a:rPr>
              <a:t>Risk of vendor lock-in</a:t>
            </a:r>
          </a:p>
        </p:txBody>
      </p:sp>
    </p:spTree>
    <p:extLst>
      <p:ext uri="{BB962C8B-B14F-4D97-AF65-F5344CB8AC3E}">
        <p14:creationId xmlns:p14="http://schemas.microsoft.com/office/powerpoint/2010/main" val="3148468056"/>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7</a:t>
            </a:fld>
            <a:endParaRPr lang="en-US" sz="2400" dirty="0"/>
          </a:p>
        </p:txBody>
      </p:sp>
      <p:sp>
        <p:nvSpPr>
          <p:cNvPr id="13" name="Rectangle 12"/>
          <p:cNvSpPr>
            <a:spLocks noChangeArrowheads="1"/>
          </p:cNvSpPr>
          <p:nvPr/>
        </p:nvSpPr>
        <p:spPr bwMode="auto">
          <a:xfrm>
            <a:off x="533400" y="914400"/>
            <a:ext cx="8077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b="1" dirty="0"/>
              <a:t>Building Blocks of Cloud Computing:</a:t>
            </a:r>
            <a:endParaRPr lang="en-CA" sz="1600" dirty="0">
              <a:solidFill>
                <a:srgbClr val="FF0000"/>
              </a:solidFill>
            </a:endParaRPr>
          </a:p>
          <a:p>
            <a:pPr marL="285750" indent="-285750">
              <a:buFont typeface="Arial" panose="020B0604020202020204" pitchFamily="34" charset="0"/>
              <a:buChar char="•"/>
            </a:pPr>
            <a:r>
              <a:rPr lang="en-CA" sz="1600" dirty="0" err="1"/>
              <a:t>IaaS</a:t>
            </a:r>
            <a:r>
              <a:rPr lang="en-CA" sz="1600" dirty="0"/>
              <a:t> (Infrastructure as a Service)</a:t>
            </a:r>
          </a:p>
          <a:p>
            <a:pPr marL="1200150" lvl="4" indent="-285750">
              <a:buFont typeface="Wingdings" panose="05000000000000000000" pitchFamily="2" charset="2"/>
              <a:buChar char="ü"/>
            </a:pPr>
            <a:r>
              <a:rPr lang="en-CA" sz="1600" dirty="0"/>
              <a:t>Allows users to run any applications they please on cloud hardware of their own choice</a:t>
            </a:r>
          </a:p>
          <a:p>
            <a:pPr marL="1200150" lvl="4" indent="-285750">
              <a:buFont typeface="Wingdings" panose="05000000000000000000" pitchFamily="2" charset="2"/>
              <a:buChar char="ü"/>
            </a:pPr>
            <a:r>
              <a:rPr lang="en-CA" sz="1600" dirty="0"/>
              <a:t>Allows existing applications to be run on a cloud supplier’s hardware</a:t>
            </a:r>
          </a:p>
          <a:p>
            <a:pPr marL="1657350" lvl="5" indent="-285750">
              <a:buFont typeface="Courier New" panose="02070309020205020404" pitchFamily="49" charset="0"/>
              <a:buChar char="o"/>
            </a:pPr>
            <a:r>
              <a:rPr lang="en-CA" sz="1600" dirty="0"/>
              <a:t>This allows the existing applications can be migrated from a company data centre to </a:t>
            </a:r>
            <a:r>
              <a:rPr lang="en-CA" sz="1600" dirty="0" err="1"/>
              <a:t>IaaS</a:t>
            </a:r>
            <a:r>
              <a:rPr lang="en-CA" sz="1600" dirty="0"/>
              <a:t> environment in order to reduce IT costs</a:t>
            </a:r>
          </a:p>
        </p:txBody>
      </p:sp>
      <p:pic>
        <p:nvPicPr>
          <p:cNvPr id="3074" name="Picture 2" descr="http://store.donanimhaber.com/92/96/f0/9296F02E89DDAEF91ACDB9C132E7A5D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2262" y="3048000"/>
            <a:ext cx="3419475" cy="2689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192056"/>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8</a:t>
            </a:fld>
            <a:endParaRPr lang="en-US" sz="2400" dirty="0"/>
          </a:p>
        </p:txBody>
      </p:sp>
      <p:sp>
        <p:nvSpPr>
          <p:cNvPr id="13" name="Rectangle 12"/>
          <p:cNvSpPr>
            <a:spLocks noChangeArrowheads="1"/>
          </p:cNvSpPr>
          <p:nvPr/>
        </p:nvSpPr>
        <p:spPr bwMode="auto">
          <a:xfrm>
            <a:off x="533400" y="914400"/>
            <a:ext cx="8077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CA" sz="1600" b="1" dirty="0"/>
              <a:t>The Cloud Fundamental Unit of Cloud Infrastructure</a:t>
            </a:r>
            <a:endParaRPr lang="en-CA" sz="1600" dirty="0">
              <a:solidFill>
                <a:srgbClr val="FF0000"/>
              </a:solidFill>
            </a:endParaRPr>
          </a:p>
          <a:p>
            <a:pPr marL="285750" indent="-285750">
              <a:buFont typeface="Arial" panose="020B0604020202020204" pitchFamily="34" charset="0"/>
              <a:buChar char="•"/>
            </a:pPr>
            <a:r>
              <a:rPr lang="en-CA" sz="1600" dirty="0"/>
              <a:t>The Cloud Fundamental Unit of Cloud Infrastructure is the server. Today, the servers could be either physical, or virtual. </a:t>
            </a:r>
          </a:p>
          <a:p>
            <a:pPr marL="742950" lvl="1" indent="-285750">
              <a:buFont typeface="Wingdings" panose="05000000000000000000" pitchFamily="2" charset="2"/>
              <a:buChar char="§"/>
            </a:pPr>
            <a:r>
              <a:rPr lang="en-CA" sz="1600" dirty="0"/>
              <a:t>Physical Servers: Individual discrete individual computers</a:t>
            </a:r>
          </a:p>
          <a:p>
            <a:pPr marL="742950" lvl="1" indent="-285750">
              <a:buFont typeface="Wingdings" panose="05000000000000000000" pitchFamily="2" charset="2"/>
              <a:buChar char="§"/>
            </a:pPr>
            <a:r>
              <a:rPr lang="en-CA" sz="1600" dirty="0"/>
              <a:t>Virtual Servers (or Virtual Server Instances): Software control slices of real physical servers. This virtualization allows many users to share one physical server.</a:t>
            </a:r>
          </a:p>
        </p:txBody>
      </p:sp>
      <p:pic>
        <p:nvPicPr>
          <p:cNvPr id="1026" name="Picture 2" descr="http://upload.wikimedia.org/wikipedia/commons/thumb/0/08/Hardware_Virtualization_%28copy%29.svg/220px-Hardware_Virtualization_%28copy%29.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0" y="2860588"/>
            <a:ext cx="2095500" cy="27432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bigwetfish.co.uk/wp-content/uploads/2012/10/photodune-2392898-server-m.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8213" r="20960" b="2896"/>
          <a:stretch/>
        </p:blipFill>
        <p:spPr bwMode="auto">
          <a:xfrm>
            <a:off x="914400" y="2920990"/>
            <a:ext cx="3505200" cy="2626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857863"/>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9</a:t>
            </a:fld>
            <a:endParaRPr lang="en-US" sz="2400" dirty="0"/>
          </a:p>
        </p:txBody>
      </p:sp>
      <p:sp>
        <p:nvSpPr>
          <p:cNvPr id="13" name="Rectangle 12"/>
          <p:cNvSpPr>
            <a:spLocks noChangeArrowheads="1"/>
          </p:cNvSpPr>
          <p:nvPr/>
        </p:nvSpPr>
        <p:spPr bwMode="auto">
          <a:xfrm>
            <a:off x="533400" y="914400"/>
            <a:ext cx="64008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CA" sz="1600" b="1" dirty="0" err="1"/>
              <a:t>IaaS</a:t>
            </a:r>
            <a:r>
              <a:rPr lang="en-CA" sz="1600" b="1" dirty="0"/>
              <a:t> Categories:</a:t>
            </a:r>
            <a:endParaRPr lang="en-CA" sz="1600" dirty="0">
              <a:solidFill>
                <a:srgbClr val="FF0000"/>
              </a:solidFill>
            </a:endParaRPr>
          </a:p>
          <a:p>
            <a:pPr marL="285750" indent="-285750">
              <a:buFont typeface="Arial" panose="020B0604020202020204" pitchFamily="34" charset="0"/>
              <a:buChar char="•"/>
            </a:pPr>
            <a:r>
              <a:rPr lang="en-CA" sz="1600" dirty="0"/>
              <a:t>Based on the servers which are used and the services that involved, </a:t>
            </a:r>
            <a:r>
              <a:rPr lang="en-CA" sz="1600" dirty="0" err="1"/>
              <a:t>IaaS</a:t>
            </a:r>
            <a:r>
              <a:rPr lang="en-CA" sz="1600" dirty="0"/>
              <a:t> Categories are classified into four different hosting levels</a:t>
            </a:r>
          </a:p>
          <a:p>
            <a:pPr marL="742950" lvl="1" indent="-285750">
              <a:buFont typeface="Wingdings" panose="05000000000000000000" pitchFamily="2" charset="2"/>
              <a:buChar char="ü"/>
            </a:pPr>
            <a:r>
              <a:rPr lang="en-CA" sz="1600" dirty="0"/>
              <a:t>Private Cloud </a:t>
            </a:r>
          </a:p>
          <a:p>
            <a:pPr marL="1200150" lvl="2" indent="-285750">
              <a:buFont typeface="Wingdings" panose="05000000000000000000" pitchFamily="2" charset="2"/>
              <a:buChar char="§"/>
            </a:pPr>
            <a:r>
              <a:rPr lang="en-CA" sz="1600" dirty="0"/>
              <a:t>The most secure and costly option: In this architecture,  a number of physical servers are dedicated to one customer.</a:t>
            </a:r>
          </a:p>
          <a:p>
            <a:pPr marL="1200150" lvl="2" indent="-285750">
              <a:buFont typeface="Wingdings" panose="05000000000000000000" pitchFamily="2" charset="2"/>
              <a:buChar char="§"/>
            </a:pPr>
            <a:endParaRPr lang="en-CA" sz="1600" dirty="0"/>
          </a:p>
          <a:p>
            <a:pPr marL="742950" lvl="1" indent="-285750">
              <a:buFont typeface="Wingdings" panose="05000000000000000000" pitchFamily="2" charset="2"/>
              <a:buChar char="ü"/>
            </a:pPr>
            <a:r>
              <a:rPr lang="en-CA" sz="1600" dirty="0"/>
              <a:t>Dedicated Hosting</a:t>
            </a:r>
          </a:p>
          <a:p>
            <a:pPr marL="1200150" lvl="2" indent="-285750">
              <a:buFont typeface="Wingdings" panose="05000000000000000000" pitchFamily="2" charset="2"/>
              <a:buChar char="§"/>
            </a:pPr>
            <a:r>
              <a:rPr lang="en-CA" sz="1600" dirty="0"/>
              <a:t>In this architecture, customers rent physical servers on demand, In order to match their requirements. </a:t>
            </a:r>
          </a:p>
          <a:p>
            <a:pPr marL="1200150" lvl="2" indent="-285750">
              <a:buFont typeface="Wingdings" panose="05000000000000000000" pitchFamily="2" charset="2"/>
              <a:buChar char="§"/>
            </a:pPr>
            <a:endParaRPr lang="en-CA" sz="1600" dirty="0"/>
          </a:p>
          <a:p>
            <a:pPr marL="742950" lvl="1" indent="-285750">
              <a:buFont typeface="Wingdings" panose="05000000000000000000" pitchFamily="2" charset="2"/>
              <a:buChar char="ü"/>
            </a:pPr>
            <a:r>
              <a:rPr lang="en-CA" sz="1600" dirty="0"/>
              <a:t>Hybrid Hosting</a:t>
            </a:r>
          </a:p>
          <a:p>
            <a:pPr marL="1200150" lvl="2" indent="-285750">
              <a:buFont typeface="Wingdings" panose="05000000000000000000" pitchFamily="2" charset="2"/>
              <a:buChar char="§"/>
            </a:pPr>
            <a:r>
              <a:rPr lang="en-CA" sz="1600" dirty="0"/>
              <a:t>This architecture is the mix of physical servers and virtual server instances, and they are rented on demand, in an effort to reduce cost and further increase flexibility. </a:t>
            </a:r>
          </a:p>
          <a:p>
            <a:pPr marL="1200150" lvl="2" indent="-285750">
              <a:buFont typeface="Wingdings" panose="05000000000000000000" pitchFamily="2" charset="2"/>
              <a:buChar char="§"/>
            </a:pPr>
            <a:endParaRPr lang="en-CA" sz="1600" dirty="0"/>
          </a:p>
          <a:p>
            <a:pPr marL="742950" lvl="1" indent="-285750">
              <a:buFont typeface="Wingdings" panose="05000000000000000000" pitchFamily="2" charset="2"/>
              <a:buChar char="ü"/>
            </a:pPr>
            <a:r>
              <a:rPr lang="en-CA" sz="1600" dirty="0"/>
              <a:t>Cloud Hosting</a:t>
            </a:r>
          </a:p>
          <a:p>
            <a:pPr marL="1200150" lvl="2" indent="-285750">
              <a:buFont typeface="Wingdings" panose="05000000000000000000" pitchFamily="2" charset="2"/>
              <a:buChar char="§"/>
            </a:pPr>
            <a:r>
              <a:rPr lang="en-CA" sz="1600" dirty="0"/>
              <a:t>In this architecture the customers rent the virtual instances on demand, mostly on an hourly bases.  </a:t>
            </a:r>
          </a:p>
          <a:p>
            <a:pPr marL="285750" indent="-285750">
              <a:buFont typeface="Arial" panose="020B0604020202020204" pitchFamily="34" charset="0"/>
              <a:buChar char="•"/>
            </a:pPr>
            <a:endParaRPr lang="en-CA" sz="1600"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6307" t="33153" r="26261" b="55086"/>
          <a:stretch/>
        </p:blipFill>
        <p:spPr bwMode="auto">
          <a:xfrm>
            <a:off x="7207398" y="4723147"/>
            <a:ext cx="1397887" cy="1063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19" t="33153" r="79278" b="54581"/>
          <a:stretch/>
        </p:blipFill>
        <p:spPr bwMode="auto">
          <a:xfrm>
            <a:off x="7189576" y="1501345"/>
            <a:ext cx="1415709" cy="1062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699" t="33153" r="62544" b="54415"/>
          <a:stretch/>
        </p:blipFill>
        <p:spPr bwMode="auto">
          <a:xfrm>
            <a:off x="7189576" y="2564027"/>
            <a:ext cx="1334529" cy="1072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514" t="33153" r="44710" b="54852"/>
          <a:stretch/>
        </p:blipFill>
        <p:spPr bwMode="auto">
          <a:xfrm>
            <a:off x="7189576" y="3636673"/>
            <a:ext cx="1334528" cy="1069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2598548"/>
      </p:ext>
    </p:extLst>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875</TotalTime>
  <Words>1563</Words>
  <Application>Microsoft Office PowerPoint</Application>
  <PresentationFormat>On-screen Show (4:3)</PresentationFormat>
  <Paragraphs>161</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Courier New</vt:lpstr>
      <vt:lpstr>Edwardian Script ITC</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 Dibaj</dc:creator>
  <cp:lastModifiedBy>Kevin Ma</cp:lastModifiedBy>
  <cp:revision>50</cp:revision>
  <dcterms:created xsi:type="dcterms:W3CDTF">2006-08-16T00:00:00Z</dcterms:created>
  <dcterms:modified xsi:type="dcterms:W3CDTF">2018-09-16T15:08:34Z</dcterms:modified>
</cp:coreProperties>
</file>