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61" r:id="rId2"/>
    <p:sldId id="256" r:id="rId3"/>
    <p:sldId id="367" r:id="rId4"/>
    <p:sldId id="377" r:id="rId5"/>
    <p:sldId id="262" r:id="rId6"/>
    <p:sldId id="268" r:id="rId7"/>
    <p:sldId id="270" r:id="rId8"/>
    <p:sldId id="276" r:id="rId9"/>
    <p:sldId id="277" r:id="rId10"/>
    <p:sldId id="385" r:id="rId11"/>
    <p:sldId id="287" r:id="rId12"/>
    <p:sldId id="387" r:id="rId13"/>
    <p:sldId id="289" r:id="rId14"/>
    <p:sldId id="388" r:id="rId15"/>
    <p:sldId id="292" r:id="rId16"/>
    <p:sldId id="293" r:id="rId17"/>
    <p:sldId id="297" r:id="rId18"/>
    <p:sldId id="300" r:id="rId19"/>
    <p:sldId id="302" r:id="rId20"/>
    <p:sldId id="301" r:id="rId21"/>
    <p:sldId id="389" r:id="rId22"/>
    <p:sldId id="343" r:id="rId23"/>
    <p:sldId id="391" r:id="rId24"/>
    <p:sldId id="411" r:id="rId25"/>
    <p:sldId id="324" r:id="rId26"/>
    <p:sldId id="390" r:id="rId27"/>
    <p:sldId id="321" r:id="rId28"/>
    <p:sldId id="323" r:id="rId29"/>
    <p:sldId id="325" r:id="rId30"/>
    <p:sldId id="326" r:id="rId31"/>
    <p:sldId id="327" r:id="rId32"/>
    <p:sldId id="328" r:id="rId33"/>
    <p:sldId id="332" r:id="rId34"/>
    <p:sldId id="334" r:id="rId35"/>
    <p:sldId id="337" r:id="rId36"/>
    <p:sldId id="340" r:id="rId37"/>
    <p:sldId id="341" r:id="rId38"/>
    <p:sldId id="342" r:id="rId39"/>
    <p:sldId id="346" r:id="rId40"/>
    <p:sldId id="347" r:id="rId41"/>
    <p:sldId id="348" r:id="rId42"/>
    <p:sldId id="349" r:id="rId43"/>
    <p:sldId id="394" r:id="rId44"/>
    <p:sldId id="376" r:id="rId45"/>
    <p:sldId id="395" r:id="rId46"/>
    <p:sldId id="345" r:id="rId47"/>
    <p:sldId id="350" r:id="rId48"/>
    <p:sldId id="351" r:id="rId49"/>
    <p:sldId id="397" r:id="rId50"/>
    <p:sldId id="364" r:id="rId51"/>
    <p:sldId id="357" r:id="rId52"/>
    <p:sldId id="358" r:id="rId53"/>
    <p:sldId id="359" r:id="rId54"/>
    <p:sldId id="360" r:id="rId55"/>
    <p:sldId id="361" r:id="rId56"/>
    <p:sldId id="398" r:id="rId57"/>
    <p:sldId id="267" r:id="rId58"/>
    <p:sldId id="274" r:id="rId59"/>
    <p:sldId id="269" r:id="rId60"/>
    <p:sldId id="317" r:id="rId61"/>
    <p:sldId id="288" r:id="rId62"/>
    <p:sldId id="320" r:id="rId63"/>
    <p:sldId id="412" r:id="rId64"/>
    <p:sldId id="414" r:id="rId65"/>
    <p:sldId id="415" r:id="rId66"/>
    <p:sldId id="416" r:id="rId67"/>
    <p:sldId id="417" r:id="rId68"/>
    <p:sldId id="418" r:id="rId69"/>
    <p:sldId id="419" r:id="rId70"/>
    <p:sldId id="42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F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75698" autoAdjust="0"/>
  </p:normalViewPr>
  <p:slideViewPr>
    <p:cSldViewPr snapToGrid="0">
      <p:cViewPr varScale="1">
        <p:scale>
          <a:sx n="65" d="100"/>
          <a:sy n="65" d="100"/>
        </p:scale>
        <p:origin x="112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C54013-AB77-4A46-8790-C51CAA84390A}" type="datetimeFigureOut">
              <a:rPr lang="en-CA" smtClean="0"/>
              <a:t>2018-09-16</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0D57AE-0944-4EFE-ADE4-96AA4319123E}" type="slidenum">
              <a:rPr lang="en-CA" smtClean="0"/>
              <a:t>‹#›</a:t>
            </a:fld>
            <a:endParaRPr lang="en-CA"/>
          </a:p>
        </p:txBody>
      </p:sp>
    </p:spTree>
    <p:extLst>
      <p:ext uri="{BB962C8B-B14F-4D97-AF65-F5344CB8AC3E}">
        <p14:creationId xmlns:p14="http://schemas.microsoft.com/office/powerpoint/2010/main" val="29994973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21C47-0ACB-49AC-A2FE-021F3EBD964F}" type="datetimeFigureOut">
              <a:rPr lang="en-CA" smtClean="0"/>
              <a:t>2018-09-16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9F0F0-A7A9-4497-9474-A1F5907C4101}" type="slidenum">
              <a:rPr lang="en-CA" smtClean="0"/>
              <a:t>‹#›</a:t>
            </a:fld>
            <a:endParaRPr lang="en-CA"/>
          </a:p>
        </p:txBody>
      </p:sp>
    </p:spTree>
    <p:extLst>
      <p:ext uri="{BB962C8B-B14F-4D97-AF65-F5344CB8AC3E}">
        <p14:creationId xmlns:p14="http://schemas.microsoft.com/office/powerpoint/2010/main" val="5173648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charge ppl money</a:t>
            </a:r>
            <a:r>
              <a:rPr lang="en-CA" dirty="0"/>
              <a:t> for electricity</a:t>
            </a:r>
          </a:p>
          <a:p>
            <a:r>
              <a:rPr lang="en-US" dirty="0"/>
              <a:t>U</a:t>
            </a:r>
            <a:r>
              <a:rPr lang="en-CA" dirty="0"/>
              <a:t>sed to illustrate concept of cloud</a:t>
            </a:r>
          </a:p>
          <a:p>
            <a:endParaRPr lang="en-US"/>
          </a:p>
        </p:txBody>
      </p:sp>
      <p:sp>
        <p:nvSpPr>
          <p:cNvPr id="4" name="Slide Number Placeholder 3"/>
          <p:cNvSpPr>
            <a:spLocks noGrp="1"/>
          </p:cNvSpPr>
          <p:nvPr>
            <p:ph type="sldNum" sz="quarter" idx="10"/>
          </p:nvPr>
        </p:nvSpPr>
        <p:spPr/>
        <p:txBody>
          <a:bodyPr/>
          <a:lstStyle/>
          <a:p>
            <a:fld id="{3349F0F0-A7A9-4497-9474-A1F5907C4101}" type="slidenum">
              <a:rPr lang="en-CA" smtClean="0"/>
              <a:t>1</a:t>
            </a:fld>
            <a:endParaRPr lang="en-CA"/>
          </a:p>
        </p:txBody>
      </p:sp>
    </p:spTree>
    <p:extLst>
      <p:ext uri="{BB962C8B-B14F-4D97-AF65-F5344CB8AC3E}">
        <p14:creationId xmlns:p14="http://schemas.microsoft.com/office/powerpoint/2010/main" val="384955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10</a:t>
            </a:fld>
            <a:endParaRPr lang="en-CA"/>
          </a:p>
        </p:txBody>
      </p:sp>
    </p:spTree>
    <p:extLst>
      <p:ext uri="{BB962C8B-B14F-4D97-AF65-F5344CB8AC3E}">
        <p14:creationId xmlns:p14="http://schemas.microsoft.com/office/powerpoint/2010/main" val="751477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rPr>
              <a:t>Ref: [31]</a:t>
            </a:r>
          </a:p>
          <a:p>
            <a:endParaRPr lang="en-US" sz="1000" b="0" kern="1200" baseline="0" dirty="0">
              <a:solidFill>
                <a:schemeClr val="tx1"/>
              </a:solidFill>
              <a:latin typeface="+mn-lt"/>
              <a:ea typeface="+mn-ea"/>
              <a:cs typeface="+mn-cs"/>
            </a:endParaRPr>
          </a:p>
          <a:p>
            <a:r>
              <a:rPr lang="en-CA" sz="1000" b="0" kern="1200" baseline="0" dirty="0">
                <a:solidFill>
                  <a:schemeClr val="tx1"/>
                </a:solidFill>
                <a:latin typeface="+mn-lt"/>
                <a:ea typeface="+mn-ea"/>
                <a:cs typeface="+mn-cs"/>
              </a:rPr>
              <a:t>1: The billing process is not clear enough as it happens within the cloud infrastructure </a:t>
            </a:r>
          </a:p>
          <a:p>
            <a:r>
              <a:rPr lang="en-CA" sz="1000" b="0" kern="1200" baseline="0" dirty="0">
                <a:solidFill>
                  <a:schemeClr val="tx1"/>
                </a:solidFill>
                <a:latin typeface="+mn-lt"/>
                <a:ea typeface="+mn-ea"/>
                <a:cs typeface="+mn-cs"/>
              </a:rPr>
              <a:t>One of the targets of the current thesis is clarifying the pricing processes to make the billing mechanism as transparent as possible.</a:t>
            </a:r>
          </a:p>
          <a:p>
            <a:r>
              <a:rPr lang="en-CA" sz="1000" b="0" kern="1200" baseline="0" dirty="0">
                <a:solidFill>
                  <a:schemeClr val="tx1"/>
                </a:solidFill>
                <a:latin typeface="+mn-lt"/>
                <a:ea typeface="+mn-ea"/>
                <a:cs typeface="+mn-cs"/>
              </a:rPr>
              <a:t>For transparency we need:</a:t>
            </a:r>
          </a:p>
          <a:p>
            <a:r>
              <a:rPr lang="en-CA" sz="1000" b="0" kern="1200" baseline="0" dirty="0">
                <a:solidFill>
                  <a:schemeClr val="tx1"/>
                </a:solidFill>
                <a:latin typeface="+mn-lt"/>
                <a:ea typeface="+mn-ea"/>
                <a:cs typeface="+mn-cs"/>
              </a:rPr>
              <a:t>	</a:t>
            </a:r>
            <a:r>
              <a:rPr lang="en-CA" sz="1000" b="0" kern="1200" baseline="0" dirty="0">
                <a:solidFill>
                  <a:schemeClr val="tx1"/>
                </a:solidFill>
                <a:latin typeface="+mn-lt"/>
                <a:ea typeface="+mn-ea"/>
                <a:cs typeface="+mn-cs"/>
                <a:sym typeface="Wingdings" panose="05000000000000000000" pitchFamily="2" charset="2"/>
              </a:rPr>
              <a:t></a:t>
            </a:r>
            <a:r>
              <a:rPr lang="en-CA" sz="1000" b="0" kern="1200" baseline="0" dirty="0">
                <a:solidFill>
                  <a:schemeClr val="tx1"/>
                </a:solidFill>
                <a:latin typeface="+mn-lt"/>
                <a:ea typeface="+mn-ea"/>
                <a:cs typeface="+mn-cs"/>
              </a:rPr>
              <a:t> a comprehensive taxonomy that the current thesis tries to offer one</a:t>
            </a:r>
          </a:p>
          <a:p>
            <a:r>
              <a:rPr lang="en-CA" sz="1000" b="0" kern="1200" baseline="0" dirty="0">
                <a:solidFill>
                  <a:schemeClr val="tx1"/>
                </a:solidFill>
                <a:latin typeface="+mn-lt"/>
                <a:ea typeface="+mn-ea"/>
                <a:cs typeface="+mn-cs"/>
              </a:rPr>
              <a:t>	</a:t>
            </a:r>
            <a:r>
              <a:rPr lang="en-CA" sz="1000" b="0" kern="1200" baseline="0" dirty="0">
                <a:solidFill>
                  <a:schemeClr val="tx1"/>
                </a:solidFill>
                <a:latin typeface="+mn-lt"/>
                <a:ea typeface="+mn-ea"/>
                <a:cs typeface="+mn-cs"/>
                <a:sym typeface="Wingdings" panose="05000000000000000000" pitchFamily="2" charset="2"/>
              </a:rPr>
              <a:t> a flexible classification</a:t>
            </a:r>
            <a:endParaRPr lang="en-CA"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11</a:t>
            </a:fld>
            <a:endParaRPr lang="en-CA"/>
          </a:p>
        </p:txBody>
      </p:sp>
    </p:spTree>
    <p:extLst>
      <p:ext uri="{BB962C8B-B14F-4D97-AF65-F5344CB8AC3E}">
        <p14:creationId xmlns:p14="http://schemas.microsoft.com/office/powerpoint/2010/main" val="322404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12</a:t>
            </a:fld>
            <a:endParaRPr lang="en-CA"/>
          </a:p>
        </p:txBody>
      </p:sp>
    </p:spTree>
    <p:extLst>
      <p:ext uri="{BB962C8B-B14F-4D97-AF65-F5344CB8AC3E}">
        <p14:creationId xmlns:p14="http://schemas.microsoft.com/office/powerpoint/2010/main" val="345618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rPr>
              <a:t>Ref: [32]</a:t>
            </a: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13</a:t>
            </a:fld>
            <a:endParaRPr lang="en-CA"/>
          </a:p>
        </p:txBody>
      </p:sp>
    </p:spTree>
    <p:extLst>
      <p:ext uri="{BB962C8B-B14F-4D97-AF65-F5344CB8AC3E}">
        <p14:creationId xmlns:p14="http://schemas.microsoft.com/office/powerpoint/2010/main" val="1313660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14</a:t>
            </a:fld>
            <a:endParaRPr lang="en-CA"/>
          </a:p>
        </p:txBody>
      </p:sp>
    </p:spTree>
    <p:extLst>
      <p:ext uri="{BB962C8B-B14F-4D97-AF65-F5344CB8AC3E}">
        <p14:creationId xmlns:p14="http://schemas.microsoft.com/office/powerpoint/2010/main" val="3784553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15</a:t>
            </a:fld>
            <a:endParaRPr lang="en-CA"/>
          </a:p>
        </p:txBody>
      </p:sp>
    </p:spTree>
    <p:extLst>
      <p:ext uri="{BB962C8B-B14F-4D97-AF65-F5344CB8AC3E}">
        <p14:creationId xmlns:p14="http://schemas.microsoft.com/office/powerpoint/2010/main" val="24511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16</a:t>
            </a:fld>
            <a:endParaRPr lang="en-CA"/>
          </a:p>
        </p:txBody>
      </p:sp>
    </p:spTree>
    <p:extLst>
      <p:ext uri="{BB962C8B-B14F-4D97-AF65-F5344CB8AC3E}">
        <p14:creationId xmlns:p14="http://schemas.microsoft.com/office/powerpoint/2010/main" val="3213441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 [11], [15], [17], [18], [19]</a:t>
            </a:r>
          </a:p>
          <a:p>
            <a:endParaRPr lang="en-CA" dirty="0"/>
          </a:p>
          <a:p>
            <a:r>
              <a:rPr lang="en-US" sz="1200" b="1" i="0" u="none" strike="noStrike" kern="1200" baseline="0" dirty="0">
                <a:solidFill>
                  <a:schemeClr val="tx1"/>
                </a:solidFill>
                <a:latin typeface="+mn-lt"/>
                <a:ea typeface="+mn-ea"/>
                <a:cs typeface="+mn-cs"/>
              </a:rPr>
              <a:t>Service Pricing Definition:</a:t>
            </a:r>
            <a:r>
              <a:rPr lang="en-US" sz="1200" b="0" i="0" u="none" strike="noStrike" kern="1200" baseline="0" dirty="0">
                <a:solidFill>
                  <a:schemeClr val="tx1"/>
                </a:solidFill>
                <a:latin typeface="+mn-lt"/>
                <a:ea typeface="+mn-ea"/>
                <a:cs typeface="+mn-cs"/>
              </a:rPr>
              <a:t> The process of service measurement and the exchange of finance for the delivered services to end users is called pricing.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Any organization for its success needs fair pricing mechanism.</a:t>
            </a:r>
          </a:p>
          <a:p>
            <a:r>
              <a:rPr lang="en-US" sz="1200" b="0" i="0" u="none" strike="noStrike" kern="1200" baseline="0" dirty="0">
                <a:solidFill>
                  <a:schemeClr val="tx1"/>
                </a:solidFill>
                <a:latin typeface="+mn-lt"/>
                <a:ea typeface="+mn-ea"/>
                <a:cs typeface="+mn-cs"/>
              </a:rPr>
              <a:t>Fairness is a subjective concept.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Unbiased</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Rational</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Transparency</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Both satisfied </a:t>
            </a:r>
          </a:p>
          <a:p>
            <a:pPr marL="0" lvl="0" indent="0">
              <a:buFont typeface="Arial" panose="020B0604020202020204" pitchFamily="34" charset="0"/>
              <a:buNone/>
            </a:pPr>
            <a:r>
              <a:rPr lang="en-US" sz="1200" b="0" i="0" u="none" strike="noStrike" kern="1200" baseline="0" dirty="0">
                <a:solidFill>
                  <a:schemeClr val="tx1"/>
                </a:solidFill>
                <a:latin typeface="+mn-lt"/>
                <a:ea typeface="+mn-ea"/>
                <a:cs typeface="+mn-cs"/>
              </a:rPr>
              <a:t>Current market: strongly biased towards providers. =&gt; we need to know and consider customers' point of view</a:t>
            </a:r>
          </a:p>
          <a:p>
            <a:pPr marL="0" lvl="0" indent="0">
              <a:buFont typeface="Arial" panose="020B0604020202020204" pitchFamily="34" charset="0"/>
              <a:buNone/>
            </a:pPr>
            <a:r>
              <a:rPr lang="en-US" sz="1200" b="0" i="0" u="none" strike="noStrike" kern="1200" baseline="0" dirty="0">
                <a:solidFill>
                  <a:schemeClr val="tx1"/>
                </a:solidFill>
                <a:latin typeface="+mn-lt"/>
                <a:ea typeface="+mn-ea"/>
                <a:cs typeface="+mn-cs"/>
              </a:rPr>
              <a:t>Customers =&gt; need lower prices and higher qualities (natural tendency)</a:t>
            </a:r>
          </a:p>
          <a:p>
            <a:pPr marL="0" lvl="0" indent="0">
              <a:buFont typeface="Arial" panose="020B0604020202020204" pitchFamily="34" charset="0"/>
              <a:buNone/>
            </a:pPr>
            <a:r>
              <a:rPr lang="en-US" sz="1200" b="0" i="0" u="none" strike="noStrike" kern="1200" baseline="0" dirty="0">
                <a:solidFill>
                  <a:schemeClr val="tx1"/>
                </a:solidFill>
                <a:latin typeface="+mn-lt"/>
                <a:ea typeface="+mn-ea"/>
                <a:cs typeface="+mn-cs"/>
              </a:rPr>
              <a:t>Providers =&gt; use newer technologies to lower their prices and increase their revenue </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VM migrations</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Server consolidations</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Energy and traffic management</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Analysis</a:t>
            </a:r>
          </a:p>
          <a:p>
            <a:pPr marL="0" lvl="0" indent="0">
              <a:buFont typeface="Arial" panose="020B0604020202020204" pitchFamily="34" charset="0"/>
              <a:buNone/>
            </a:pPr>
            <a:r>
              <a:rPr lang="en-US" sz="1200" b="1" i="0" u="none" strike="noStrike" kern="1200" baseline="0" dirty="0">
                <a:solidFill>
                  <a:schemeClr val="tx1"/>
                </a:solidFill>
                <a:latin typeface="+mn-lt"/>
                <a:ea typeface="+mn-ea"/>
                <a:cs typeface="+mn-cs"/>
              </a:rPr>
              <a:t>The rule of supply and demand:</a:t>
            </a:r>
          </a:p>
          <a:p>
            <a:r>
              <a:rPr lang="en-US" sz="1200" b="0" i="0" u="none" strike="noStrike" kern="1200" baseline="0" dirty="0">
                <a:solidFill>
                  <a:schemeClr val="tx1"/>
                </a:solidFill>
                <a:latin typeface="+mn-lt"/>
                <a:ea typeface="+mn-ea"/>
                <a:cs typeface="+mn-cs"/>
              </a:rPr>
              <a:t>Demand: the amount of service or good which is needed in the market</a:t>
            </a:r>
          </a:p>
          <a:p>
            <a:r>
              <a:rPr lang="en-US" sz="1200" b="0" i="0" u="none" strike="noStrike" kern="1200" baseline="0" dirty="0">
                <a:solidFill>
                  <a:schemeClr val="tx1"/>
                </a:solidFill>
                <a:latin typeface="+mn-lt"/>
                <a:ea typeface="+mn-ea"/>
                <a:cs typeface="+mn-cs"/>
              </a:rPr>
              <a:t>Supply: the amount of service or good that can be produced in the market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fair pricing it is necessary to have a good understanding of the factors that engage in cloud pricing mechanism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fair pricing we need a </a:t>
            </a:r>
            <a:r>
              <a:rPr lang="en-US" sz="1200" b="1" i="0" u="none" strike="noStrike" kern="1200" baseline="0" dirty="0">
                <a:solidFill>
                  <a:schemeClr val="tx1"/>
                </a:solidFill>
                <a:latin typeface="+mn-lt"/>
                <a:ea typeface="+mn-ea"/>
                <a:cs typeface="+mn-cs"/>
              </a:rPr>
              <a:t>Dynamic Mechanism </a:t>
            </a:r>
            <a:r>
              <a:rPr lang="en-US" sz="1200" b="0" i="0" u="none" strike="noStrike" kern="1200" baseline="0" dirty="0">
                <a:solidFill>
                  <a:schemeClr val="tx1"/>
                </a:solidFill>
                <a:latin typeface="+mn-lt"/>
                <a:ea typeface="+mn-ea"/>
                <a:cs typeface="+mn-cs"/>
              </a:rPr>
              <a:t>that can accept any parameter that was not considered before.</a:t>
            </a:r>
          </a:p>
          <a:p>
            <a:r>
              <a:rPr lang="en-US" sz="1200" b="0" i="0" u="none" strike="noStrike" kern="1200" baseline="0" dirty="0">
                <a:solidFill>
                  <a:schemeClr val="tx1"/>
                </a:solidFill>
                <a:latin typeface="+mn-lt"/>
                <a:ea typeface="+mn-ea"/>
                <a:cs typeface="+mn-cs"/>
              </a:rPr>
              <a:t>Before Formulating, an appropriate taxonomy of pricing elements is necessary.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CA" dirty="0"/>
          </a:p>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17</a:t>
            </a:fld>
            <a:endParaRPr lang="en-CA"/>
          </a:p>
        </p:txBody>
      </p:sp>
    </p:spTree>
    <p:extLst>
      <p:ext uri="{BB962C8B-B14F-4D97-AF65-F5344CB8AC3E}">
        <p14:creationId xmlns:p14="http://schemas.microsoft.com/office/powerpoint/2010/main" val="263694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18</a:t>
            </a:fld>
            <a:endParaRPr lang="en-CA"/>
          </a:p>
        </p:txBody>
      </p:sp>
    </p:spTree>
    <p:extLst>
      <p:ext uri="{BB962C8B-B14F-4D97-AF65-F5344CB8AC3E}">
        <p14:creationId xmlns:p14="http://schemas.microsoft.com/office/powerpoint/2010/main" val="1915881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Scalability</a:t>
            </a:r>
            <a:r>
              <a:rPr lang="en-CA" baseline="0" dirty="0"/>
              <a:t> 	</a:t>
            </a:r>
            <a:r>
              <a:rPr lang="en-CA" baseline="0" dirty="0">
                <a:sym typeface="Wingdings" panose="05000000000000000000" pitchFamily="2" charset="2"/>
              </a:rPr>
              <a:t> Application architecture (Ready for </a:t>
            </a:r>
            <a:r>
              <a:rPr lang="en-CA" baseline="0" dirty="0" err="1">
                <a:sym typeface="Wingdings" panose="05000000000000000000" pitchFamily="2" charset="2"/>
              </a:rPr>
              <a:t>bursty</a:t>
            </a:r>
            <a:r>
              <a:rPr lang="en-CA" baseline="0" dirty="0">
                <a:sym typeface="Wingdings" panose="05000000000000000000" pitchFamily="2" charset="2"/>
              </a:rPr>
              <a:t> requests)</a:t>
            </a:r>
          </a:p>
          <a:p>
            <a:r>
              <a:rPr lang="en-CA" baseline="0" dirty="0">
                <a:sym typeface="Wingdings" panose="05000000000000000000" pitchFamily="2" charset="2"/>
              </a:rPr>
              <a:t>	 Hardware (Servers)</a:t>
            </a:r>
          </a:p>
          <a:p>
            <a:r>
              <a:rPr lang="en-CA" baseline="0" dirty="0">
                <a:sym typeface="Wingdings" panose="05000000000000000000" pitchFamily="2" charset="2"/>
              </a:rPr>
              <a:t>	 Network</a:t>
            </a:r>
          </a:p>
          <a:p>
            <a:endParaRPr lang="en-CA" baseline="0" dirty="0">
              <a:sym typeface="Wingdings" panose="05000000000000000000" pitchFamily="2" charset="2"/>
            </a:endParaRPr>
          </a:p>
          <a:p>
            <a:r>
              <a:rPr lang="en-CA" baseline="0" dirty="0">
                <a:sym typeface="Wingdings" panose="05000000000000000000" pitchFamily="2" charset="2"/>
              </a:rPr>
              <a:t>Performance Evaluation Challenges: 	 Not standard terminology</a:t>
            </a:r>
          </a:p>
          <a:p>
            <a:r>
              <a:rPr lang="en-CA" baseline="0" dirty="0">
                <a:sym typeface="Wingdings" panose="05000000000000000000" pitchFamily="2" charset="2"/>
              </a:rPr>
              <a:t>			 Correct but imprecise analysis</a:t>
            </a:r>
          </a:p>
          <a:p>
            <a:r>
              <a:rPr lang="en-CA" baseline="0" dirty="0">
                <a:sym typeface="Wingdings" panose="05000000000000000000" pitchFamily="2" charset="2"/>
              </a:rPr>
              <a:t>			 Incorrect analysis</a:t>
            </a:r>
          </a:p>
          <a:p>
            <a:endParaRPr lang="en-CA" baseline="0" dirty="0">
              <a:sym typeface="Wingdings" panose="05000000000000000000" pitchFamily="2" charset="2"/>
            </a:endParaRPr>
          </a:p>
          <a:p>
            <a:r>
              <a:rPr lang="en-CA" b="1" baseline="0" dirty="0">
                <a:sym typeface="Wingdings" panose="05000000000000000000" pitchFamily="2" charset="2"/>
              </a:rPr>
              <a:t>Point: </a:t>
            </a:r>
            <a:r>
              <a:rPr lang="en-CA" baseline="0" dirty="0">
                <a:sym typeface="Wingdings" panose="05000000000000000000" pitchFamily="2" charset="2"/>
              </a:rPr>
              <a:t>System failure is different from service availability</a:t>
            </a:r>
          </a:p>
          <a:p>
            <a:r>
              <a:rPr lang="en-CA" b="1" baseline="0" dirty="0">
                <a:sym typeface="Wingdings" panose="05000000000000000000" pitchFamily="2" charset="2"/>
              </a:rPr>
              <a:t>Point: </a:t>
            </a:r>
            <a:r>
              <a:rPr lang="en-CA" baseline="0" dirty="0">
                <a:sym typeface="Wingdings" panose="05000000000000000000" pitchFamily="2" charset="2"/>
              </a:rPr>
              <a:t>Hardware failure has a direct relationship with the age of resources</a:t>
            </a:r>
          </a:p>
          <a:p>
            <a:endParaRPr lang="en-CA"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baseline="0" dirty="0">
                <a:sym typeface="Wingdings" panose="05000000000000000000" pitchFamily="2" charset="2"/>
              </a:rPr>
              <a:t>Point: @</a:t>
            </a:r>
            <a:r>
              <a:rPr lang="en-CA" b="0" baseline="0" dirty="0">
                <a:sym typeface="Wingdings" panose="05000000000000000000" pitchFamily="2" charset="2"/>
              </a:rPr>
              <a:t>Hardware failures  </a:t>
            </a:r>
            <a:r>
              <a:rPr lang="en-CA" baseline="0" dirty="0">
                <a:sym typeface="Wingdings" panose="05000000000000000000" pitchFamily="2" charset="2"/>
              </a:rPr>
              <a:t>Age of resources is quite difficult as age does not impact equally on all components and brands.</a:t>
            </a:r>
          </a:p>
          <a:p>
            <a:endParaRPr lang="en-CA" b="1" baseline="0" dirty="0">
              <a:sym typeface="Wingdings" panose="05000000000000000000" pitchFamily="2" charset="2"/>
            </a:endParaRPr>
          </a:p>
          <a:p>
            <a:r>
              <a:rPr lang="en-CA" b="1" baseline="0" dirty="0">
                <a:sym typeface="Wingdings" panose="05000000000000000000" pitchFamily="2" charset="2"/>
              </a:rPr>
              <a:t>Point: </a:t>
            </a:r>
            <a:r>
              <a:rPr lang="en-CA" b="0" baseline="0" dirty="0">
                <a:sym typeface="Wingdings" panose="05000000000000000000" pitchFamily="2" charset="2"/>
              </a:rPr>
              <a:t>Software failures such as 	Viruses</a:t>
            </a:r>
          </a:p>
          <a:p>
            <a:r>
              <a:rPr lang="en-CA" b="0" baseline="0" dirty="0">
                <a:sym typeface="Wingdings" panose="05000000000000000000" pitchFamily="2" charset="2"/>
              </a:rPr>
              <a:t>			Malware</a:t>
            </a:r>
          </a:p>
          <a:p>
            <a:r>
              <a:rPr lang="en-CA" b="0" baseline="0" dirty="0">
                <a:sym typeface="Wingdings" panose="05000000000000000000" pitchFamily="2" charset="2"/>
              </a:rPr>
              <a:t>			O.S. Failure</a:t>
            </a:r>
          </a:p>
          <a:p>
            <a:r>
              <a:rPr lang="en-CA" b="0" baseline="0" dirty="0">
                <a:sym typeface="Wingdings" panose="05000000000000000000" pitchFamily="2" charset="2"/>
              </a:rPr>
              <a:t>			Slowness due to lack of H/W resources			</a:t>
            </a:r>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19</a:t>
            </a:fld>
            <a:endParaRPr lang="en-CA"/>
          </a:p>
        </p:txBody>
      </p:sp>
    </p:spTree>
    <p:extLst>
      <p:ext uri="{BB962C8B-B14F-4D97-AF65-F5344CB8AC3E}">
        <p14:creationId xmlns:p14="http://schemas.microsoft.com/office/powerpoint/2010/main" val="15345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2</a:t>
            </a:fld>
            <a:endParaRPr lang="en-CA"/>
          </a:p>
        </p:txBody>
      </p:sp>
    </p:spTree>
    <p:extLst>
      <p:ext uri="{BB962C8B-B14F-4D97-AF65-F5344CB8AC3E}">
        <p14:creationId xmlns:p14="http://schemas.microsoft.com/office/powerpoint/2010/main" val="1738839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 [34]</a:t>
            </a:r>
          </a:p>
          <a:p>
            <a:endParaRPr lang="en-CA" dirty="0"/>
          </a:p>
          <a:p>
            <a:r>
              <a:rPr lang="en-CA" dirty="0"/>
              <a:t>Technical</a:t>
            </a:r>
            <a:r>
              <a:rPr lang="en-CA" baseline="0" dirty="0"/>
              <a:t> maintenance	</a:t>
            </a:r>
            <a:r>
              <a:rPr lang="en-CA" baseline="0" dirty="0">
                <a:sym typeface="Wingdings" panose="05000000000000000000" pitchFamily="2" charset="2"/>
              </a:rPr>
              <a:t> Fixing H/W &amp; S/W failure</a:t>
            </a:r>
          </a:p>
          <a:p>
            <a:r>
              <a:rPr lang="en-CA" baseline="0" dirty="0">
                <a:sym typeface="Wingdings" panose="05000000000000000000" pitchFamily="2" charset="2"/>
              </a:rPr>
              <a:t>		 Keep services up &amp; running</a:t>
            </a:r>
          </a:p>
          <a:p>
            <a:endParaRPr lang="en-CA" dirty="0"/>
          </a:p>
          <a:p>
            <a:r>
              <a:rPr lang="en-CA" sz="1200" b="0" i="0" u="none" strike="noStrike" kern="1200" baseline="0" dirty="0">
                <a:solidFill>
                  <a:schemeClr val="tx1"/>
                </a:solidFill>
                <a:latin typeface="+mn-lt"/>
                <a:ea typeface="+mn-ea"/>
                <a:cs typeface="+mn-cs"/>
              </a:rPr>
              <a:t>Computer resources </a:t>
            </a:r>
            <a:r>
              <a:rPr lang="en-CA" sz="1200" b="0" i="0" u="none" strike="noStrike" kern="1200" baseline="0" dirty="0">
                <a:solidFill>
                  <a:schemeClr val="tx1"/>
                </a:solidFill>
                <a:latin typeface="+mn-lt"/>
                <a:ea typeface="+mn-ea"/>
                <a:cs typeface="+mn-cs"/>
                <a:sym typeface="Wingdings" panose="05000000000000000000" pitchFamily="2" charset="2"/>
              </a:rPr>
              <a:t> </a:t>
            </a:r>
            <a:r>
              <a:rPr lang="en-CA" sz="1200" b="0" i="0" u="none" strike="noStrike" kern="1200" baseline="0" dirty="0">
                <a:solidFill>
                  <a:schemeClr val="tx1"/>
                </a:solidFill>
                <a:latin typeface="+mn-lt"/>
                <a:ea typeface="+mn-ea"/>
                <a:cs typeface="+mn-cs"/>
              </a:rPr>
              <a:t>Hardware and network components </a:t>
            </a:r>
            <a:r>
              <a:rPr lang="en-CA" sz="1200" b="0" i="0" u="none" strike="noStrike" kern="1200" baseline="0" dirty="0">
                <a:solidFill>
                  <a:schemeClr val="tx1"/>
                </a:solidFill>
                <a:latin typeface="+mn-lt"/>
                <a:ea typeface="+mn-ea"/>
                <a:cs typeface="+mn-cs"/>
                <a:sym typeface="Wingdings" panose="05000000000000000000" pitchFamily="2" charset="2"/>
              </a:rPr>
              <a:t> </a:t>
            </a:r>
            <a:r>
              <a:rPr lang="en-CA" sz="1200" b="0" i="0" u="none" strike="noStrike" kern="1200" baseline="0" dirty="0">
                <a:solidFill>
                  <a:schemeClr val="tx1"/>
                </a:solidFill>
                <a:latin typeface="+mn-lt"/>
                <a:ea typeface="+mn-ea"/>
                <a:cs typeface="+mn-cs"/>
              </a:rPr>
              <a:t>Moore's law says the increase in [performance per dollar &amp; serial interface speed for communications]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Green Source of Energy: Renewable &amp; much less environmental impacts</a:t>
            </a:r>
          </a:p>
          <a:p>
            <a:r>
              <a:rPr lang="en-CA" sz="1200" b="0" i="0" u="none" strike="noStrike" kern="1200" baseline="0" dirty="0">
                <a:solidFill>
                  <a:schemeClr val="tx1"/>
                </a:solidFill>
                <a:latin typeface="+mn-lt"/>
                <a:ea typeface="+mn-ea"/>
                <a:cs typeface="+mn-cs"/>
              </a:rPr>
              <a:t>Google  [100% by 2017]</a:t>
            </a:r>
          </a:p>
          <a:p>
            <a:r>
              <a:rPr lang="en-CA" sz="1200" b="0" i="0" u="none" strike="noStrike" kern="1200" baseline="0" dirty="0">
                <a:solidFill>
                  <a:schemeClr val="tx1"/>
                </a:solidFill>
                <a:latin typeface="+mn-lt"/>
                <a:ea typeface="+mn-ea"/>
                <a:cs typeface="+mn-cs"/>
              </a:rPr>
              <a:t>Microsoft [60% by 2020]</a:t>
            </a:r>
          </a:p>
          <a:p>
            <a:r>
              <a:rPr lang="en-CA" sz="1200" b="0" i="0" u="none" strike="noStrike" kern="1200" baseline="0" dirty="0">
                <a:solidFill>
                  <a:schemeClr val="tx1"/>
                </a:solidFill>
                <a:latin typeface="+mn-lt"/>
                <a:ea typeface="+mn-ea"/>
                <a:cs typeface="+mn-cs"/>
              </a:rPr>
              <a:t>Amazon [50% by 2017]</a:t>
            </a:r>
          </a:p>
          <a:p>
            <a:r>
              <a:rPr lang="en-CA" sz="1200" b="0" i="0" u="none" strike="noStrike" kern="1200" baseline="0" dirty="0" err="1">
                <a:solidFill>
                  <a:schemeClr val="tx1"/>
                </a:solidFill>
                <a:latin typeface="+mn-lt"/>
                <a:ea typeface="+mn-ea"/>
                <a:cs typeface="+mn-cs"/>
              </a:rPr>
              <a:t>Rackspace</a:t>
            </a:r>
            <a:r>
              <a:rPr lang="en-CA" sz="1200" b="0" i="0" u="none" strike="noStrike" kern="1200" baseline="0" dirty="0">
                <a:solidFill>
                  <a:schemeClr val="tx1"/>
                </a:solidFill>
                <a:latin typeface="+mn-lt"/>
                <a:ea typeface="+mn-ea"/>
                <a:cs typeface="+mn-cs"/>
              </a:rPr>
              <a:t> [50% by 2016]</a:t>
            </a:r>
          </a:p>
          <a:p>
            <a:endParaRPr lang="en-CA"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Energy source classification</a:t>
            </a:r>
            <a:r>
              <a:rPr lang="en-CA" sz="1200" b="1" i="0" u="none" strike="noStrike" kern="1200" baseline="0" dirty="0">
                <a:solidFill>
                  <a:schemeClr val="tx1"/>
                </a:solidFill>
                <a:latin typeface="+mn-lt"/>
                <a:ea typeface="+mn-ea"/>
                <a:cs typeface="+mn-cs"/>
              </a:rPr>
              <a:t>:</a:t>
            </a:r>
            <a:r>
              <a:rPr lang="en-US" sz="1000" b="0" i="0" u="none" strike="noStrike" kern="1200" baseline="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sym typeface="Wingdings" panose="05000000000000000000" pitchFamily="2" charset="2"/>
              </a:rPr>
              <a:t> Fossil fuel &amp; nuclear electric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tx1"/>
                </a:solidFill>
                <a:latin typeface="+mn-lt"/>
                <a:ea typeface="+mn-ea"/>
                <a:cs typeface="+mn-cs"/>
                <a:sym typeface="Wingdings" panose="05000000000000000000" pitchFamily="2" charset="2"/>
              </a:rPr>
              <a:t>		 Renewable energy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baseline="0" dirty="0">
              <a:solidFill>
                <a:schemeClr val="tx1"/>
              </a:solidFill>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tx1"/>
                </a:solidFill>
                <a:latin typeface="+mn-lt"/>
                <a:ea typeface="+mn-ea"/>
                <a:cs typeface="+mn-cs"/>
                <a:sym typeface="Wingdings" panose="05000000000000000000" pitchFamily="2" charset="2"/>
              </a:rPr>
              <a:t>Resource idle time: 	 Virtual Machine idle time (VM Consolidation)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tx1"/>
                </a:solidFill>
                <a:latin typeface="+mn-lt"/>
                <a:ea typeface="+mn-ea"/>
                <a:cs typeface="+mn-cs"/>
                <a:sym typeface="Wingdings" panose="05000000000000000000" pitchFamily="2" charset="2"/>
              </a:rPr>
              <a:t>		 Server idle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tx1"/>
                </a:solidFill>
                <a:latin typeface="+mn-lt"/>
                <a:ea typeface="+mn-ea"/>
                <a:cs typeface="+mn-cs"/>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20</a:t>
            </a:fld>
            <a:endParaRPr lang="en-CA"/>
          </a:p>
        </p:txBody>
      </p:sp>
    </p:spTree>
    <p:extLst>
      <p:ext uri="{BB962C8B-B14F-4D97-AF65-F5344CB8AC3E}">
        <p14:creationId xmlns:p14="http://schemas.microsoft.com/office/powerpoint/2010/main" val="284700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21</a:t>
            </a:fld>
            <a:endParaRPr lang="en-CA"/>
          </a:p>
        </p:txBody>
      </p:sp>
    </p:spTree>
    <p:extLst>
      <p:ext uri="{BB962C8B-B14F-4D97-AF65-F5344CB8AC3E}">
        <p14:creationId xmlns:p14="http://schemas.microsoft.com/office/powerpoint/2010/main" val="444996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23</a:t>
            </a:fld>
            <a:endParaRPr lang="en-CA"/>
          </a:p>
        </p:txBody>
      </p:sp>
    </p:spTree>
    <p:extLst>
      <p:ext uri="{BB962C8B-B14F-4D97-AF65-F5344CB8AC3E}">
        <p14:creationId xmlns:p14="http://schemas.microsoft.com/office/powerpoint/2010/main" val="3419730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a:latin typeface="Times New Roman" panose="02020603050405020304" pitchFamily="18" charset="0"/>
                <a:cs typeface="Times New Roman" panose="02020603050405020304" pitchFamily="18" charset="0"/>
              </a:rPr>
              <a:t>[36]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a:latin typeface="Times New Roman" panose="02020603050405020304" pitchFamily="18" charset="0"/>
                <a:cs typeface="Times New Roman" panose="02020603050405020304" pitchFamily="18" charset="0"/>
              </a:rPr>
              <a:t>No configuration suggestion for customers </a:t>
            </a:r>
            <a:r>
              <a:rPr lang="en-CA" sz="1000" dirty="0">
                <a:latin typeface="Times New Roman" panose="02020603050405020304" pitchFamily="18" charset="0"/>
                <a:cs typeface="Times New Roman" panose="02020603050405020304" pitchFamily="18" charset="0"/>
                <a:sym typeface="Wingdings" panose="05000000000000000000" pitchFamily="2" charset="2"/>
              </a:rPr>
              <a:t> Customers are responsible for their resource</a:t>
            </a:r>
            <a:r>
              <a:rPr lang="en-CA" sz="1000" baseline="0" dirty="0">
                <a:latin typeface="Times New Roman" panose="02020603050405020304" pitchFamily="18" charset="0"/>
                <a:cs typeface="Times New Roman" panose="02020603050405020304" pitchFamily="18" charset="0"/>
                <a:sym typeface="Wingdings" panose="05000000000000000000" pitchFamily="2" charset="2"/>
              </a:rPr>
              <a:t> usage</a:t>
            </a:r>
            <a:endParaRPr lang="en-US" sz="1000" b="0" kern="1200" baseline="0" dirty="0">
              <a:solidFill>
                <a:schemeClr val="tx1"/>
              </a:solidFill>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kern="1200" baseline="0" dirty="0">
              <a:solidFill>
                <a:schemeClr val="tx1"/>
              </a:solidFill>
              <a:latin typeface="+mn-lt"/>
              <a:ea typeface="+mn-ea"/>
              <a:cs typeface="+mn-cs"/>
              <a:sym typeface="Wingdings" panose="05000000000000000000" pitchFamily="2" charset="2"/>
            </a:endParaRPr>
          </a:p>
          <a:p>
            <a:pPr algn="just"/>
            <a:r>
              <a:rPr lang="en-US" sz="1000" dirty="0">
                <a:latin typeface="Times New Roman" panose="02020603050405020304" pitchFamily="18" charset="0"/>
                <a:cs typeface="Times New Roman" panose="02020603050405020304" pitchFamily="18" charset="0"/>
              </a:rPr>
              <a:t>Pricing models for on-demand computing [38]:</a:t>
            </a:r>
            <a:endParaRPr lang="en-CA" sz="1000" dirty="0">
              <a:latin typeface="Times New Roman" panose="02020603050405020304" pitchFamily="18" charset="0"/>
              <a:cs typeface="Times New Roman" panose="02020603050405020304" pitchFamily="18" charset="0"/>
            </a:endParaRPr>
          </a:p>
          <a:p>
            <a:pPr algn="just"/>
            <a:endParaRPr lang="en-CA" sz="1000" dirty="0">
              <a:latin typeface="Times New Roman" panose="02020603050405020304" pitchFamily="18" charset="0"/>
              <a:cs typeface="Times New Roman" panose="02020603050405020304" pitchFamily="18" charset="0"/>
            </a:endParaRPr>
          </a:p>
          <a:p>
            <a:pPr algn="just"/>
            <a:r>
              <a:rPr lang="en-CA" sz="1000" dirty="0">
                <a:latin typeface="Times New Roman" panose="02020603050405020304" pitchFamily="18" charset="0"/>
                <a:cs typeface="Times New Roman" panose="02020603050405020304" pitchFamily="18" charset="0"/>
              </a:rPr>
              <a:t>This study has suggested an </a:t>
            </a:r>
            <a:r>
              <a:rPr lang="en-US" sz="1000" dirty="0">
                <a:latin typeface="Times New Roman" panose="02020603050405020304" pitchFamily="18" charset="0"/>
                <a:cs typeface="Times New Roman" panose="02020603050405020304" pitchFamily="18" charset="0"/>
              </a:rPr>
              <a:t>optimal pricing model for on-demand computing services considering four important components:</a:t>
            </a:r>
          </a:p>
          <a:p>
            <a:pPr marL="342900" indent="-342900" algn="just">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The cost of providing the same service in-house</a:t>
            </a:r>
          </a:p>
          <a:p>
            <a:pPr marL="342900" indent="-342900" algn="just">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The business value of the current infrastructure</a:t>
            </a:r>
          </a:p>
          <a:p>
            <a:pPr marL="342900" indent="-342900" algn="just">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The cloud provider's infrastructure scale for the on-demand computing services</a:t>
            </a:r>
          </a:p>
          <a:p>
            <a:pPr marL="342900" indent="-342900" algn="just">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Variable costs of on-demand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kern="1200" baseline="0" dirty="0">
              <a:solidFill>
                <a:schemeClr val="tx1"/>
              </a:solidFill>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kern="1200" baseline="0" dirty="0">
              <a:solidFill>
                <a:schemeClr val="tx1"/>
              </a:solidFill>
              <a:latin typeface="+mn-lt"/>
              <a:ea typeface="+mn-ea"/>
              <a:cs typeface="+mn-cs"/>
              <a:sym typeface="Wingdings" panose="05000000000000000000" pitchFamily="2" charset="2"/>
            </a:endParaRPr>
          </a:p>
          <a:p>
            <a:r>
              <a:rPr lang="en-US" sz="1000" b="0" kern="1200" baseline="0" dirty="0">
                <a:solidFill>
                  <a:schemeClr val="tx1"/>
                </a:solidFill>
                <a:latin typeface="+mn-lt"/>
                <a:ea typeface="+mn-ea"/>
                <a:cs typeface="+mn-cs"/>
                <a:sym typeface="Wingdings" panose="05000000000000000000" pitchFamily="2" charset="2"/>
              </a:rPr>
              <a:t>		</a:t>
            </a:r>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24</a:t>
            </a:fld>
            <a:endParaRPr lang="en-CA"/>
          </a:p>
        </p:txBody>
      </p:sp>
    </p:spTree>
    <p:extLst>
      <p:ext uri="{BB962C8B-B14F-4D97-AF65-F5344CB8AC3E}">
        <p14:creationId xmlns:p14="http://schemas.microsoft.com/office/powerpoint/2010/main" val="3019361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25</a:t>
            </a:fld>
            <a:endParaRPr lang="en-CA"/>
          </a:p>
        </p:txBody>
      </p:sp>
    </p:spTree>
    <p:extLst>
      <p:ext uri="{BB962C8B-B14F-4D97-AF65-F5344CB8AC3E}">
        <p14:creationId xmlns:p14="http://schemas.microsoft.com/office/powerpoint/2010/main" val="4263745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26</a:t>
            </a:fld>
            <a:endParaRPr lang="en-CA"/>
          </a:p>
        </p:txBody>
      </p:sp>
    </p:spTree>
    <p:extLst>
      <p:ext uri="{BB962C8B-B14F-4D97-AF65-F5344CB8AC3E}">
        <p14:creationId xmlns:p14="http://schemas.microsoft.com/office/powerpoint/2010/main" val="3591129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Fairer pricing mechanism + Clarity of the process </a:t>
            </a:r>
            <a:r>
              <a:rPr lang="en-US" sz="800" kern="1200" dirty="0">
                <a:solidFill>
                  <a:schemeClr val="tx1"/>
                </a:solidFill>
                <a:latin typeface="+mn-lt"/>
                <a:ea typeface="+mn-ea"/>
                <a:cs typeface="+mn-cs"/>
                <a:sym typeface="Wingdings" panose="05000000000000000000" pitchFamily="2" charset="2"/>
              </a:rPr>
              <a:t> Provides a higher revenue</a:t>
            </a:r>
            <a:endParaRPr lang="en-US" sz="8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27</a:t>
            </a:fld>
            <a:endParaRPr lang="en-CA"/>
          </a:p>
        </p:txBody>
      </p:sp>
    </p:spTree>
    <p:extLst>
      <p:ext uri="{BB962C8B-B14F-4D97-AF65-F5344CB8AC3E}">
        <p14:creationId xmlns:p14="http://schemas.microsoft.com/office/powerpoint/2010/main" val="3047854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rPr>
              <a:t>Ref: [42]</a:t>
            </a:r>
          </a:p>
          <a:p>
            <a:endParaRPr lang="en-US" sz="1000" b="0" kern="1200" baseline="0" dirty="0">
              <a:solidFill>
                <a:schemeClr val="tx1"/>
              </a:solidFill>
              <a:latin typeface="+mn-lt"/>
              <a:ea typeface="+mn-ea"/>
              <a:cs typeface="+mn-cs"/>
            </a:endParaRPr>
          </a:p>
          <a:p>
            <a:r>
              <a:rPr lang="en-US" sz="1000" b="0" kern="1200" baseline="0" dirty="0">
                <a:solidFill>
                  <a:schemeClr val="tx1"/>
                </a:solidFill>
                <a:latin typeface="+mn-lt"/>
                <a:ea typeface="+mn-ea"/>
                <a:cs typeface="+mn-cs"/>
                <a:sym typeface="Wingdings" panose="05000000000000000000" pitchFamily="2" charset="2"/>
              </a:rPr>
              <a:t>All the following items can be achieved in cloud services:</a:t>
            </a:r>
          </a:p>
          <a:p>
            <a:endParaRPr lang="en-US" sz="1000" b="0" kern="1200" baseline="0" dirty="0">
              <a:solidFill>
                <a:schemeClr val="tx1"/>
              </a:solidFill>
              <a:latin typeface="+mn-lt"/>
              <a:ea typeface="+mn-ea"/>
              <a:cs typeface="+mn-cs"/>
              <a:sym typeface="Wingdings" panose="05000000000000000000" pitchFamily="2" charset="2"/>
            </a:endParaRP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kern="1200" dirty="0">
                <a:solidFill>
                  <a:schemeClr val="tx1"/>
                </a:solidFill>
                <a:latin typeface="+mn-lt"/>
                <a:ea typeface="+mn-ea"/>
                <a:cs typeface="+mn-cs"/>
              </a:rPr>
              <a:t>The system experiences variable, but predictable demands</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kern="1200" dirty="0">
                <a:solidFill>
                  <a:schemeClr val="tx1"/>
                </a:solidFill>
                <a:latin typeface="+mn-lt"/>
                <a:ea typeface="+mn-ea"/>
                <a:cs typeface="+mn-cs"/>
              </a:rPr>
              <a:t>Its capacity for providing services is fixed</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kern="1200" dirty="0">
                <a:solidFill>
                  <a:schemeClr val="tx1"/>
                </a:solidFill>
                <a:latin typeface="+mn-lt"/>
                <a:ea typeface="+mn-ea"/>
                <a:cs typeface="+mn-cs"/>
              </a:rPr>
              <a:t>Resources are wasted if not used</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kern="1200" dirty="0">
                <a:solidFill>
                  <a:schemeClr val="tx1"/>
                </a:solidFill>
                <a:latin typeface="+mn-lt"/>
                <a:ea typeface="+mn-ea"/>
                <a:cs typeface="+mn-cs"/>
              </a:rPr>
              <a:t>Service providers are able to regulate the prices</a:t>
            </a:r>
          </a:p>
          <a:p>
            <a:endParaRPr lang="en-US" sz="1000" b="0" kern="1200" baseline="0" dirty="0">
              <a:solidFill>
                <a:schemeClr val="tx1"/>
              </a:solidFill>
              <a:latin typeface="+mn-lt"/>
              <a:ea typeface="+mn-ea"/>
              <a:cs typeface="+mn-cs"/>
              <a:sym typeface="Wingdings" panose="05000000000000000000" pitchFamily="2" charset="2"/>
            </a:endParaRPr>
          </a:p>
          <a:p>
            <a:r>
              <a:rPr lang="en-US" sz="1000" b="0" kern="1200" baseline="0" dirty="0">
                <a:solidFill>
                  <a:schemeClr val="tx1"/>
                </a:solidFill>
                <a:latin typeface="+mn-lt"/>
                <a:ea typeface="+mn-ea"/>
                <a:cs typeface="+mn-cs"/>
                <a:sym typeface="Wingdings" panose="05000000000000000000" pitchFamily="2" charset="2"/>
              </a:rPr>
              <a:t>All the above mentioned factors are available for cloud service providers.	</a:t>
            </a:r>
            <a:endParaRPr lang="en-US" sz="1000" b="0" kern="1200" baseline="0" dirty="0">
              <a:solidFill>
                <a:schemeClr val="tx1"/>
              </a:solidFill>
              <a:latin typeface="+mn-lt"/>
              <a:ea typeface="+mn-ea"/>
              <a:cs typeface="+mn-cs"/>
            </a:endParaRPr>
          </a:p>
          <a:p>
            <a:r>
              <a:rPr lang="en-US" sz="1000" b="0" kern="1200" baseline="0" dirty="0">
                <a:solidFill>
                  <a:schemeClr val="tx1"/>
                </a:solidFill>
                <a:latin typeface="+mn-lt"/>
                <a:ea typeface="+mn-ea"/>
                <a:cs typeface="+mn-cs"/>
              </a:rPr>
              <a:t>So the Dynamic Pricing Mechanism is possible for cloud service providers.</a:t>
            </a: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28</a:t>
            </a:fld>
            <a:endParaRPr lang="en-CA"/>
          </a:p>
        </p:txBody>
      </p:sp>
    </p:spTree>
    <p:extLst>
      <p:ext uri="{BB962C8B-B14F-4D97-AF65-F5344CB8AC3E}">
        <p14:creationId xmlns:p14="http://schemas.microsoft.com/office/powerpoint/2010/main" val="1434673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rPr>
              <a:t>Subscribed users: for determined amount of time</a:t>
            </a:r>
          </a:p>
          <a:p>
            <a:r>
              <a:rPr lang="en-US" sz="1000" b="0" kern="1200" baseline="0" dirty="0">
                <a:solidFill>
                  <a:schemeClr val="tx1"/>
                </a:solidFill>
                <a:latin typeface="+mn-lt"/>
                <a:ea typeface="+mn-ea"/>
                <a:cs typeface="+mn-cs"/>
              </a:rPr>
              <a:t>Ad hoc users: for fulfilling limited services or tasks</a:t>
            </a: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29</a:t>
            </a:fld>
            <a:endParaRPr lang="en-CA"/>
          </a:p>
        </p:txBody>
      </p:sp>
    </p:spTree>
    <p:extLst>
      <p:ext uri="{BB962C8B-B14F-4D97-AF65-F5344CB8AC3E}">
        <p14:creationId xmlns:p14="http://schemas.microsoft.com/office/powerpoint/2010/main" val="201888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30</a:t>
            </a:fld>
            <a:endParaRPr lang="en-CA"/>
          </a:p>
        </p:txBody>
      </p:sp>
    </p:spTree>
    <p:extLst>
      <p:ext uri="{BB962C8B-B14F-4D97-AF65-F5344CB8AC3E}">
        <p14:creationId xmlns:p14="http://schemas.microsoft.com/office/powerpoint/2010/main" val="2154768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a:t>
            </a:fld>
            <a:endParaRPr lang="en-CA"/>
          </a:p>
        </p:txBody>
      </p:sp>
    </p:spTree>
    <p:extLst>
      <p:ext uri="{BB962C8B-B14F-4D97-AF65-F5344CB8AC3E}">
        <p14:creationId xmlns:p14="http://schemas.microsoft.com/office/powerpoint/2010/main" val="3480865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31</a:t>
            </a:fld>
            <a:endParaRPr lang="en-CA"/>
          </a:p>
        </p:txBody>
      </p:sp>
    </p:spTree>
    <p:extLst>
      <p:ext uri="{BB962C8B-B14F-4D97-AF65-F5344CB8AC3E}">
        <p14:creationId xmlns:p14="http://schemas.microsoft.com/office/powerpoint/2010/main" val="401137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32</a:t>
            </a:fld>
            <a:endParaRPr lang="en-CA"/>
          </a:p>
        </p:txBody>
      </p:sp>
    </p:spTree>
    <p:extLst>
      <p:ext uri="{BB962C8B-B14F-4D97-AF65-F5344CB8AC3E}">
        <p14:creationId xmlns:p14="http://schemas.microsoft.com/office/powerpoint/2010/main" val="264172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Idle resources are inevitable part of cloud ecosystem.</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If we try to calculate the idle time for each hardware component, such as CPU, RAM and so on, it would be quite sophisticated to keep track and calculate all idle hardware components separately.</a:t>
            </a:r>
          </a:p>
          <a:p>
            <a:r>
              <a:rPr lang="en-CA" sz="1200" b="0" i="0" u="none" strike="noStrike" kern="1200" baseline="0" dirty="0">
                <a:solidFill>
                  <a:schemeClr val="tx1"/>
                </a:solidFill>
                <a:latin typeface="+mn-lt"/>
                <a:ea typeface="+mn-ea"/>
                <a:cs typeface="+mn-cs"/>
              </a:rPr>
              <a:t>If we consider an entire server as a unit to be considered for the idle cases, it would be very rough course granularity. </a:t>
            </a:r>
          </a:p>
          <a:p>
            <a:r>
              <a:rPr lang="en-CA" sz="1200" b="0" i="0" u="none" strike="noStrike" kern="1200" baseline="0" dirty="0">
                <a:solidFill>
                  <a:schemeClr val="tx1"/>
                </a:solidFill>
                <a:latin typeface="+mn-lt"/>
                <a:ea typeface="+mn-ea"/>
                <a:cs typeface="+mn-cs"/>
              </a:rPr>
              <a:t>Moreover, the normal tendency is to shut down the idle servers, and it cannot be considered as idle resource costs, the way that we consider other components.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With all aforementioned facts, the best unit to choose is virtual machines, but the problem is not all VMs have the same configuration.</a:t>
            </a:r>
          </a:p>
          <a:p>
            <a:r>
              <a:rPr lang="en-CA" sz="1200" b="0" i="0" u="none" strike="noStrike" kern="1200" baseline="0" dirty="0">
                <a:solidFill>
                  <a:schemeClr val="tx1"/>
                </a:solidFill>
                <a:latin typeface="+mn-lt"/>
                <a:ea typeface="+mn-ea"/>
                <a:cs typeface="+mn-cs"/>
              </a:rPr>
              <a:t>The remedy for this challenge is to define a bare minimum VM configuration as a unit to deal with and consider any VM as a coefficient of the bare minimum VM unit.</a:t>
            </a: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33</a:t>
            </a:fld>
            <a:endParaRPr lang="en-CA"/>
          </a:p>
        </p:txBody>
      </p:sp>
    </p:spTree>
    <p:extLst>
      <p:ext uri="{BB962C8B-B14F-4D97-AF65-F5344CB8AC3E}">
        <p14:creationId xmlns:p14="http://schemas.microsoft.com/office/powerpoint/2010/main" val="2285359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34</a:t>
            </a:fld>
            <a:endParaRPr lang="en-CA"/>
          </a:p>
        </p:txBody>
      </p:sp>
    </p:spTree>
    <p:extLst>
      <p:ext uri="{BB962C8B-B14F-4D97-AF65-F5344CB8AC3E}">
        <p14:creationId xmlns:p14="http://schemas.microsoft.com/office/powerpoint/2010/main" val="1805999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35</a:t>
            </a:fld>
            <a:endParaRPr lang="en-CA"/>
          </a:p>
        </p:txBody>
      </p:sp>
    </p:spTree>
    <p:extLst>
      <p:ext uri="{BB962C8B-B14F-4D97-AF65-F5344CB8AC3E}">
        <p14:creationId xmlns:p14="http://schemas.microsoft.com/office/powerpoint/2010/main" val="1321246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Ref: [44]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Processing factor = P</a:t>
            </a:r>
            <a:endParaRPr lang="en-US" sz="1000" b="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Main Memory (RAM) factor = 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Storage (Data) factor =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Network factor =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These are the factors</a:t>
            </a:r>
            <a:r>
              <a:rPr lang="en-US" sz="800" kern="1200" baseline="0" dirty="0">
                <a:solidFill>
                  <a:schemeClr val="tx1"/>
                </a:solidFill>
                <a:latin typeface="+mn-lt"/>
                <a:ea typeface="+mn-ea"/>
                <a:cs typeface="+mn-cs"/>
              </a:rPr>
              <a:t> that are mostly used in the utilization assessments.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36</a:t>
            </a:fld>
            <a:endParaRPr lang="en-CA"/>
          </a:p>
        </p:txBody>
      </p:sp>
    </p:spTree>
    <p:extLst>
      <p:ext uri="{BB962C8B-B14F-4D97-AF65-F5344CB8AC3E}">
        <p14:creationId xmlns:p14="http://schemas.microsoft.com/office/powerpoint/2010/main" val="258882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37</a:t>
            </a:fld>
            <a:endParaRPr lang="en-CA"/>
          </a:p>
        </p:txBody>
      </p:sp>
    </p:spTree>
    <p:extLst>
      <p:ext uri="{BB962C8B-B14F-4D97-AF65-F5344CB8AC3E}">
        <p14:creationId xmlns:p14="http://schemas.microsoft.com/office/powerpoint/2010/main" val="2581922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the sake of simplicity we assume that we only have two electricity price category: high price and low price.</a:t>
            </a:r>
          </a:p>
          <a:p>
            <a:r>
              <a:rPr lang="en-US" sz="1200" b="0" i="0" u="none" strike="noStrike" kern="1200" baseline="0" dirty="0">
                <a:solidFill>
                  <a:schemeClr val="tx1"/>
                </a:solidFill>
                <a:latin typeface="+mn-lt"/>
                <a:ea typeface="+mn-ea"/>
                <a:cs typeface="+mn-cs"/>
              </a:rPr>
              <a:t>Once we calculate the total electricity cost, as if we only paid the high price.</a:t>
            </a:r>
            <a:endParaRPr lang="en-US" sz="8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38</a:t>
            </a:fld>
            <a:endParaRPr lang="en-CA"/>
          </a:p>
        </p:txBody>
      </p:sp>
    </p:spTree>
    <p:extLst>
      <p:ext uri="{BB962C8B-B14F-4D97-AF65-F5344CB8AC3E}">
        <p14:creationId xmlns:p14="http://schemas.microsoft.com/office/powerpoint/2010/main" val="3114851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39</a:t>
            </a:fld>
            <a:endParaRPr lang="en-CA"/>
          </a:p>
        </p:txBody>
      </p:sp>
    </p:spTree>
    <p:extLst>
      <p:ext uri="{BB962C8B-B14F-4D97-AF65-F5344CB8AC3E}">
        <p14:creationId xmlns:p14="http://schemas.microsoft.com/office/powerpoint/2010/main" val="2973574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40</a:t>
            </a:fld>
            <a:endParaRPr lang="en-CA"/>
          </a:p>
        </p:txBody>
      </p:sp>
    </p:spTree>
    <p:extLst>
      <p:ext uri="{BB962C8B-B14F-4D97-AF65-F5344CB8AC3E}">
        <p14:creationId xmlns:p14="http://schemas.microsoft.com/office/powerpoint/2010/main" val="3116941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a:t>
            </a:fld>
            <a:endParaRPr lang="en-CA"/>
          </a:p>
        </p:txBody>
      </p:sp>
    </p:spTree>
    <p:extLst>
      <p:ext uri="{BB962C8B-B14F-4D97-AF65-F5344CB8AC3E}">
        <p14:creationId xmlns:p14="http://schemas.microsoft.com/office/powerpoint/2010/main" val="35844576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41</a:t>
            </a:fld>
            <a:endParaRPr lang="en-CA"/>
          </a:p>
        </p:txBody>
      </p:sp>
    </p:spTree>
    <p:extLst>
      <p:ext uri="{BB962C8B-B14F-4D97-AF65-F5344CB8AC3E}">
        <p14:creationId xmlns:p14="http://schemas.microsoft.com/office/powerpoint/2010/main" val="8705490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42</a:t>
            </a:fld>
            <a:endParaRPr lang="en-CA"/>
          </a:p>
        </p:txBody>
      </p:sp>
    </p:spTree>
    <p:extLst>
      <p:ext uri="{BB962C8B-B14F-4D97-AF65-F5344CB8AC3E}">
        <p14:creationId xmlns:p14="http://schemas.microsoft.com/office/powerpoint/2010/main" val="15810686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43</a:t>
            </a:fld>
            <a:endParaRPr lang="en-CA"/>
          </a:p>
        </p:txBody>
      </p:sp>
    </p:spTree>
    <p:extLst>
      <p:ext uri="{BB962C8B-B14F-4D97-AF65-F5344CB8AC3E}">
        <p14:creationId xmlns:p14="http://schemas.microsoft.com/office/powerpoint/2010/main" val="18074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45</a:t>
            </a:fld>
            <a:endParaRPr lang="en-CA"/>
          </a:p>
        </p:txBody>
      </p:sp>
    </p:spTree>
    <p:extLst>
      <p:ext uri="{BB962C8B-B14F-4D97-AF65-F5344CB8AC3E}">
        <p14:creationId xmlns:p14="http://schemas.microsoft.com/office/powerpoint/2010/main" val="3272815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Ref: [44]</a:t>
            </a:r>
          </a:p>
        </p:txBody>
      </p:sp>
      <p:sp>
        <p:nvSpPr>
          <p:cNvPr id="4" name="Slide Number Placeholder 3"/>
          <p:cNvSpPr>
            <a:spLocks noGrp="1"/>
          </p:cNvSpPr>
          <p:nvPr>
            <p:ph type="sldNum" sz="quarter" idx="10"/>
          </p:nvPr>
        </p:nvSpPr>
        <p:spPr/>
        <p:txBody>
          <a:bodyPr/>
          <a:lstStyle/>
          <a:p>
            <a:fld id="{3349F0F0-A7A9-4497-9474-A1F5907C4101}" type="slidenum">
              <a:rPr lang="en-CA" smtClean="0"/>
              <a:t>46</a:t>
            </a:fld>
            <a:endParaRPr lang="en-CA"/>
          </a:p>
        </p:txBody>
      </p:sp>
    </p:spTree>
    <p:extLst>
      <p:ext uri="{BB962C8B-B14F-4D97-AF65-F5344CB8AC3E}">
        <p14:creationId xmlns:p14="http://schemas.microsoft.com/office/powerpoint/2010/main" val="30384150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47</a:t>
            </a:fld>
            <a:endParaRPr lang="en-CA"/>
          </a:p>
        </p:txBody>
      </p:sp>
    </p:spTree>
    <p:extLst>
      <p:ext uri="{BB962C8B-B14F-4D97-AF65-F5344CB8AC3E}">
        <p14:creationId xmlns:p14="http://schemas.microsoft.com/office/powerpoint/2010/main" val="14135628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48</a:t>
            </a:fld>
            <a:endParaRPr lang="en-CA"/>
          </a:p>
        </p:txBody>
      </p:sp>
    </p:spTree>
    <p:extLst>
      <p:ext uri="{BB962C8B-B14F-4D97-AF65-F5344CB8AC3E}">
        <p14:creationId xmlns:p14="http://schemas.microsoft.com/office/powerpoint/2010/main" val="29608732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49</a:t>
            </a:fld>
            <a:endParaRPr lang="en-CA"/>
          </a:p>
        </p:txBody>
      </p:sp>
    </p:spTree>
    <p:extLst>
      <p:ext uri="{BB962C8B-B14F-4D97-AF65-F5344CB8AC3E}">
        <p14:creationId xmlns:p14="http://schemas.microsoft.com/office/powerpoint/2010/main" val="2867183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sym typeface="Wingdings" panose="05000000000000000000" pitchFamily="2" charset="2"/>
              </a:rPr>
              <a:t>	</a:t>
            </a:r>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50</a:t>
            </a:fld>
            <a:endParaRPr lang="en-CA"/>
          </a:p>
        </p:txBody>
      </p:sp>
    </p:spTree>
    <p:extLst>
      <p:ext uri="{BB962C8B-B14F-4D97-AF65-F5344CB8AC3E}">
        <p14:creationId xmlns:p14="http://schemas.microsoft.com/office/powerpoint/2010/main" val="21455055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sym typeface="Wingdings" panose="05000000000000000000" pitchFamily="2" charset="2"/>
              </a:rPr>
              <a:t>		</a:t>
            </a:r>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51</a:t>
            </a:fld>
            <a:endParaRPr lang="en-CA"/>
          </a:p>
        </p:txBody>
      </p:sp>
    </p:spTree>
    <p:extLst>
      <p:ext uri="{BB962C8B-B14F-4D97-AF65-F5344CB8AC3E}">
        <p14:creationId xmlns:p14="http://schemas.microsoft.com/office/powerpoint/2010/main" val="251492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a:solidFill>
                  <a:schemeClr val="tx1"/>
                </a:solidFill>
                <a:latin typeface="+mn-lt"/>
                <a:ea typeface="+mn-ea"/>
                <a:cs typeface="+mn-cs"/>
              </a:rPr>
              <a:t>Ref: [03], </a:t>
            </a:r>
            <a:r>
              <a:rPr lang="en-CA" baseline="0" dirty="0"/>
              <a:t>[08]</a:t>
            </a:r>
            <a:endParaRPr lang="en-CA" dirty="0"/>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Lower cost, easier resource management, and less installation requirement are some of the benefits of using cloud ecosystems.</a:t>
            </a:r>
          </a:p>
          <a:p>
            <a:r>
              <a:rPr lang="en-CA" sz="1200" b="0" i="0" u="none" strike="noStrike" kern="1200" baseline="0" dirty="0">
                <a:solidFill>
                  <a:schemeClr val="tx1"/>
                </a:solidFill>
                <a:latin typeface="+mn-lt"/>
                <a:ea typeface="+mn-ea"/>
                <a:cs typeface="+mn-cs"/>
              </a:rPr>
              <a:t>One of Google's white papers, task centric, user centric, intelligence, powerfulness, and programmability are five main features of cloud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any other service utilities, (water, electricity, gas, and telephony) cloud computing services have</a:t>
            </a:r>
            <a:r>
              <a:rPr lang="en-CA" baseline="0" dirty="0"/>
              <a:t> their own advantages as well as challenges.</a:t>
            </a:r>
          </a:p>
          <a:p>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a:t>
            </a:fld>
            <a:endParaRPr lang="en-CA"/>
          </a:p>
        </p:txBody>
      </p:sp>
    </p:spTree>
    <p:extLst>
      <p:ext uri="{BB962C8B-B14F-4D97-AF65-F5344CB8AC3E}">
        <p14:creationId xmlns:p14="http://schemas.microsoft.com/office/powerpoint/2010/main" val="33097234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sym typeface="Wingdings" panose="05000000000000000000" pitchFamily="2" charset="2"/>
              </a:rPr>
              <a:t>Ref: [48]</a:t>
            </a:r>
          </a:p>
          <a:p>
            <a:r>
              <a:rPr lang="en-US" sz="1000" b="0" kern="1200" baseline="0" dirty="0">
                <a:solidFill>
                  <a:schemeClr val="tx1"/>
                </a:solidFill>
                <a:latin typeface="+mn-lt"/>
                <a:ea typeface="+mn-ea"/>
                <a:cs typeface="+mn-cs"/>
                <a:sym typeface="Wingdings" panose="05000000000000000000" pitchFamily="2" charset="2"/>
              </a:rPr>
              <a:t>		</a:t>
            </a:r>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52</a:t>
            </a:fld>
            <a:endParaRPr lang="en-CA"/>
          </a:p>
        </p:txBody>
      </p:sp>
    </p:spTree>
    <p:extLst>
      <p:ext uri="{BB962C8B-B14F-4D97-AF65-F5344CB8AC3E}">
        <p14:creationId xmlns:p14="http://schemas.microsoft.com/office/powerpoint/2010/main" val="3802074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sym typeface="Wingdings" panose="05000000000000000000" pitchFamily="2" charset="2"/>
            </a:endParaRPr>
          </a:p>
          <a:p>
            <a:r>
              <a:rPr lang="en-US" sz="1000" b="0" kern="1200" baseline="0" dirty="0">
                <a:solidFill>
                  <a:schemeClr val="tx1"/>
                </a:solidFill>
                <a:latin typeface="+mn-lt"/>
                <a:ea typeface="+mn-ea"/>
                <a:cs typeface="+mn-cs"/>
                <a:sym typeface="Wingdings" panose="05000000000000000000" pitchFamily="2" charset="2"/>
              </a:rPr>
              <a:t>		</a:t>
            </a:r>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53</a:t>
            </a:fld>
            <a:endParaRPr lang="en-CA"/>
          </a:p>
        </p:txBody>
      </p:sp>
    </p:spTree>
    <p:extLst>
      <p:ext uri="{BB962C8B-B14F-4D97-AF65-F5344CB8AC3E}">
        <p14:creationId xmlns:p14="http://schemas.microsoft.com/office/powerpoint/2010/main" val="41729406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sym typeface="Wingdings" panose="05000000000000000000" pitchFamily="2" charset="2"/>
              </a:rPr>
              <a:t>Ref: [49]</a:t>
            </a:r>
          </a:p>
          <a:p>
            <a:r>
              <a:rPr lang="en-US" sz="1000" b="0" kern="1200" baseline="0" dirty="0">
                <a:solidFill>
                  <a:schemeClr val="tx1"/>
                </a:solidFill>
                <a:latin typeface="+mn-lt"/>
                <a:ea typeface="+mn-ea"/>
                <a:cs typeface="+mn-cs"/>
                <a:sym typeface="Wingdings" panose="05000000000000000000" pitchFamily="2" charset="2"/>
              </a:rPr>
              <a:t>		</a:t>
            </a:r>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54</a:t>
            </a:fld>
            <a:endParaRPr lang="en-CA"/>
          </a:p>
        </p:txBody>
      </p:sp>
    </p:spTree>
    <p:extLst>
      <p:ext uri="{BB962C8B-B14F-4D97-AF65-F5344CB8AC3E}">
        <p14:creationId xmlns:p14="http://schemas.microsoft.com/office/powerpoint/2010/main" val="4137701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sym typeface="Wingdings" panose="05000000000000000000" pitchFamily="2" charset="2"/>
              </a:rPr>
              <a:t>Ref: [49]</a:t>
            </a:r>
          </a:p>
          <a:p>
            <a:r>
              <a:rPr lang="en-US" sz="1000" b="0" kern="1200" baseline="0" dirty="0">
                <a:solidFill>
                  <a:schemeClr val="tx1"/>
                </a:solidFill>
                <a:latin typeface="+mn-lt"/>
                <a:ea typeface="+mn-ea"/>
                <a:cs typeface="+mn-cs"/>
                <a:sym typeface="Wingdings" panose="05000000000000000000" pitchFamily="2" charset="2"/>
              </a:rPr>
              <a:t>		</a:t>
            </a:r>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55</a:t>
            </a:fld>
            <a:endParaRPr lang="en-CA"/>
          </a:p>
        </p:txBody>
      </p:sp>
    </p:spTree>
    <p:extLst>
      <p:ext uri="{BB962C8B-B14F-4D97-AF65-F5344CB8AC3E}">
        <p14:creationId xmlns:p14="http://schemas.microsoft.com/office/powerpoint/2010/main" val="16060927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56</a:t>
            </a:fld>
            <a:endParaRPr lang="en-CA"/>
          </a:p>
        </p:txBody>
      </p:sp>
    </p:spTree>
    <p:extLst>
      <p:ext uri="{BB962C8B-B14F-4D97-AF65-F5344CB8AC3E}">
        <p14:creationId xmlns:p14="http://schemas.microsoft.com/office/powerpoint/2010/main" val="14801711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57</a:t>
            </a:fld>
            <a:endParaRPr lang="en-CA"/>
          </a:p>
        </p:txBody>
      </p:sp>
    </p:spTree>
    <p:extLst>
      <p:ext uri="{BB962C8B-B14F-4D97-AF65-F5344CB8AC3E}">
        <p14:creationId xmlns:p14="http://schemas.microsoft.com/office/powerpoint/2010/main" val="37858096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58</a:t>
            </a:fld>
            <a:endParaRPr lang="en-CA"/>
          </a:p>
        </p:txBody>
      </p:sp>
    </p:spTree>
    <p:extLst>
      <p:ext uri="{BB962C8B-B14F-4D97-AF65-F5344CB8AC3E}">
        <p14:creationId xmlns:p14="http://schemas.microsoft.com/office/powerpoint/2010/main" val="35530181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59</a:t>
            </a:fld>
            <a:endParaRPr lang="en-CA"/>
          </a:p>
        </p:txBody>
      </p:sp>
    </p:spTree>
    <p:extLst>
      <p:ext uri="{BB962C8B-B14F-4D97-AF65-F5344CB8AC3E}">
        <p14:creationId xmlns:p14="http://schemas.microsoft.com/office/powerpoint/2010/main" val="31256813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60</a:t>
            </a:fld>
            <a:endParaRPr lang="en-CA"/>
          </a:p>
        </p:txBody>
      </p:sp>
    </p:spTree>
    <p:extLst>
      <p:ext uri="{BB962C8B-B14F-4D97-AF65-F5344CB8AC3E}">
        <p14:creationId xmlns:p14="http://schemas.microsoft.com/office/powerpoint/2010/main" val="4218605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61</a:t>
            </a:fld>
            <a:endParaRPr lang="en-CA"/>
          </a:p>
        </p:txBody>
      </p:sp>
    </p:spTree>
    <p:extLst>
      <p:ext uri="{BB962C8B-B14F-4D97-AF65-F5344CB8AC3E}">
        <p14:creationId xmlns:p14="http://schemas.microsoft.com/office/powerpoint/2010/main" val="2571231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 [07], [10]</a:t>
            </a:r>
          </a:p>
          <a:p>
            <a:endParaRPr lang="en-CA" dirty="0"/>
          </a:p>
          <a:p>
            <a:r>
              <a:rPr lang="en-CA" dirty="0"/>
              <a:t>Energy-aware cloud architecture:</a:t>
            </a:r>
          </a:p>
          <a:p>
            <a:r>
              <a:rPr lang="en-CA" dirty="0"/>
              <a:t>Load balancing and</a:t>
            </a:r>
            <a:r>
              <a:rPr lang="en-CA" baseline="0" dirty="0"/>
              <a:t> scaling algorithms </a:t>
            </a:r>
            <a:r>
              <a:rPr lang="en-CA" baseline="0" dirty="0">
                <a:sym typeface="Wingdings" panose="05000000000000000000" pitchFamily="2" charset="2"/>
              </a:rPr>
              <a:t> Load on a subset of servers and switch the rest of them off (or to the low energy consumption mood, such as hibernate)</a:t>
            </a:r>
          </a:p>
          <a:p>
            <a:r>
              <a:rPr lang="en-CA" dirty="0"/>
              <a:t>				</a:t>
            </a:r>
            <a:r>
              <a:rPr lang="en-CA" dirty="0">
                <a:sym typeface="Wingdings" panose="05000000000000000000" pitchFamily="2" charset="2"/>
              </a:rPr>
              <a:t>Servers work at optimal or near optimal energy level (observing SLA)</a:t>
            </a:r>
          </a:p>
          <a:p>
            <a:r>
              <a:rPr lang="en-CA" dirty="0">
                <a:sym typeface="Wingdings" panose="05000000000000000000" pitchFamily="2" charset="2"/>
              </a:rPr>
              <a:t>				Optimal</a:t>
            </a:r>
            <a:r>
              <a:rPr lang="en-CA" baseline="0" dirty="0">
                <a:sym typeface="Wingdings" panose="05000000000000000000" pitchFamily="2" charset="2"/>
              </a:rPr>
              <a:t> energy level =&gt;When the performance per Watt is maximized</a:t>
            </a:r>
          </a:p>
          <a:p>
            <a:r>
              <a:rPr lang="en-CA" baseline="0" dirty="0">
                <a:sym typeface="Wingdings" panose="05000000000000000000" pitchFamily="2" charset="2"/>
              </a:rPr>
              <a:t>				Balance between computational efficiency and SLA violation (maximizing computational efficiency and minimizing SLA violation)</a:t>
            </a:r>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Reducing energy causes the reduction</a:t>
            </a:r>
            <a:r>
              <a:rPr lang="en-US" sz="1000" kern="1200" baseline="0" dirty="0">
                <a:solidFill>
                  <a:schemeClr val="tx1"/>
                </a:solidFill>
                <a:latin typeface="+mn-lt"/>
                <a:ea typeface="+mn-ea"/>
                <a:cs typeface="+mn-cs"/>
              </a:rPr>
              <a:t> in electricity usage and as electricity is one of the most dynamic parameters, it is very important to utilize the offered services with energy-based pricing mechanism.</a:t>
            </a:r>
            <a:endParaRPr lang="en-US" sz="10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Reduce the total service costs =&gt;then</a:t>
            </a:r>
            <a:r>
              <a:rPr lang="en-US" sz="1000" kern="1200" baseline="0" dirty="0">
                <a:solidFill>
                  <a:schemeClr val="tx1"/>
                </a:solidFill>
                <a:latin typeface="+mn-lt"/>
                <a:ea typeface="+mn-ea"/>
                <a:cs typeface="+mn-cs"/>
              </a:rPr>
              <a:t> the customer should pay less =&gt; Bring higher revenue to cloud service providers</a:t>
            </a:r>
          </a:p>
        </p:txBody>
      </p:sp>
      <p:sp>
        <p:nvSpPr>
          <p:cNvPr id="4" name="Slide Number Placeholder 3"/>
          <p:cNvSpPr>
            <a:spLocks noGrp="1"/>
          </p:cNvSpPr>
          <p:nvPr>
            <p:ph type="sldNum" sz="quarter" idx="10"/>
          </p:nvPr>
        </p:nvSpPr>
        <p:spPr/>
        <p:txBody>
          <a:bodyPr/>
          <a:lstStyle/>
          <a:p>
            <a:fld id="{3349F0F0-A7A9-4497-9474-A1F5907C4101}" type="slidenum">
              <a:rPr lang="en-CA" smtClean="0"/>
              <a:t>6</a:t>
            </a:fld>
            <a:endParaRPr lang="en-CA"/>
          </a:p>
        </p:txBody>
      </p:sp>
    </p:spTree>
    <p:extLst>
      <p:ext uri="{BB962C8B-B14F-4D97-AF65-F5344CB8AC3E}">
        <p14:creationId xmlns:p14="http://schemas.microsoft.com/office/powerpoint/2010/main" val="2967202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349F0F0-A7A9-4497-9474-A1F5907C4101}" type="slidenum">
              <a:rPr lang="en-CA" smtClean="0"/>
              <a:t>63</a:t>
            </a:fld>
            <a:endParaRPr lang="en-CA"/>
          </a:p>
        </p:txBody>
      </p:sp>
    </p:spTree>
    <p:extLst>
      <p:ext uri="{BB962C8B-B14F-4D97-AF65-F5344CB8AC3E}">
        <p14:creationId xmlns:p14="http://schemas.microsoft.com/office/powerpoint/2010/main" val="1527368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64</a:t>
            </a:fld>
            <a:endParaRPr lang="en-CA"/>
          </a:p>
        </p:txBody>
      </p:sp>
    </p:spTree>
    <p:extLst>
      <p:ext uri="{BB962C8B-B14F-4D97-AF65-F5344CB8AC3E}">
        <p14:creationId xmlns:p14="http://schemas.microsoft.com/office/powerpoint/2010/main" val="3741826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65</a:t>
            </a:fld>
            <a:endParaRPr lang="en-CA"/>
          </a:p>
        </p:txBody>
      </p:sp>
    </p:spTree>
    <p:extLst>
      <p:ext uri="{BB962C8B-B14F-4D97-AF65-F5344CB8AC3E}">
        <p14:creationId xmlns:p14="http://schemas.microsoft.com/office/powerpoint/2010/main" val="21225769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66</a:t>
            </a:fld>
            <a:endParaRPr lang="en-CA"/>
          </a:p>
        </p:txBody>
      </p:sp>
    </p:spTree>
    <p:extLst>
      <p:ext uri="{BB962C8B-B14F-4D97-AF65-F5344CB8AC3E}">
        <p14:creationId xmlns:p14="http://schemas.microsoft.com/office/powerpoint/2010/main" val="12949673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67</a:t>
            </a:fld>
            <a:endParaRPr lang="en-CA"/>
          </a:p>
        </p:txBody>
      </p:sp>
    </p:spTree>
    <p:extLst>
      <p:ext uri="{BB962C8B-B14F-4D97-AF65-F5344CB8AC3E}">
        <p14:creationId xmlns:p14="http://schemas.microsoft.com/office/powerpoint/2010/main" val="26098531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68</a:t>
            </a:fld>
            <a:endParaRPr lang="en-CA"/>
          </a:p>
        </p:txBody>
      </p:sp>
    </p:spTree>
    <p:extLst>
      <p:ext uri="{BB962C8B-B14F-4D97-AF65-F5344CB8AC3E}">
        <p14:creationId xmlns:p14="http://schemas.microsoft.com/office/powerpoint/2010/main" val="315109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69</a:t>
            </a:fld>
            <a:endParaRPr lang="en-CA"/>
          </a:p>
        </p:txBody>
      </p:sp>
    </p:spTree>
    <p:extLst>
      <p:ext uri="{BB962C8B-B14F-4D97-AF65-F5344CB8AC3E}">
        <p14:creationId xmlns:p14="http://schemas.microsoft.com/office/powerpoint/2010/main" val="2436131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70</a:t>
            </a:fld>
            <a:endParaRPr lang="en-CA"/>
          </a:p>
        </p:txBody>
      </p:sp>
    </p:spTree>
    <p:extLst>
      <p:ext uri="{BB962C8B-B14F-4D97-AF65-F5344CB8AC3E}">
        <p14:creationId xmlns:p14="http://schemas.microsoft.com/office/powerpoint/2010/main" val="204240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 [10], [11], [12], [13], [14]</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a:solidFill>
                  <a:schemeClr val="tx1"/>
                </a:solidFill>
                <a:latin typeface="+mn-lt"/>
                <a:ea typeface="+mn-ea"/>
                <a:cs typeface="+mn-cs"/>
              </a:rPr>
              <a:t>Most research =&gt; Reducing the total power consumption, e.g. VM consolidation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a:solidFill>
                  <a:schemeClr val="tx1"/>
                </a:solidFill>
                <a:latin typeface="+mn-lt"/>
                <a:ea typeface="+mn-ea"/>
                <a:cs typeface="+mn-cs"/>
              </a:rPr>
              <a:t>Less attention to: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a:solidFill>
                  <a:schemeClr val="tx1"/>
                </a:solidFill>
                <a:latin typeface="+mn-lt"/>
                <a:ea typeface="+mn-ea"/>
                <a:cs typeface="+mn-cs"/>
              </a:rPr>
              <a:t>Task behavior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a:solidFill>
                  <a:schemeClr val="tx1"/>
                </a:solidFill>
                <a:latin typeface="+mn-lt"/>
                <a:ea typeface="+mn-ea"/>
                <a:cs typeface="+mn-cs"/>
              </a:rPr>
              <a:t>Required 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a:solidFill>
                  <a:schemeClr val="tx1"/>
                </a:solidFill>
                <a:latin typeface="+mn-lt"/>
                <a:ea typeface="+mn-ea"/>
                <a:cs typeface="+mn-cs"/>
              </a:rPr>
              <a:t>Cost/Price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a:solidFill>
                  <a:schemeClr val="tx1"/>
                </a:solidFill>
                <a:latin typeface="+mn-lt"/>
                <a:ea typeface="+mn-ea"/>
                <a:cs typeface="+mn-cs"/>
              </a:rPr>
              <a:t>Role of customer behaviors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000" dirty="0"/>
              <a:t>Service providers try to lower their costs by applying newer technologies.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000" dirty="0"/>
          </a:p>
          <a:p>
            <a:r>
              <a:rPr lang="en-CA" sz="1200" b="0" i="0" u="none" strike="noStrike" kern="1200" baseline="0" dirty="0">
                <a:solidFill>
                  <a:schemeClr val="tx1"/>
                </a:solidFill>
                <a:latin typeface="+mn-lt"/>
                <a:ea typeface="+mn-ea"/>
                <a:cs typeface="+mn-cs"/>
              </a:rPr>
              <a:t>Service Level Agreement (SLA) is a contract between cloud providers and cloud service users. [Contains charging customers and the quality of offered service]</a:t>
            </a:r>
          </a:p>
          <a:p>
            <a:endParaRPr lang="en-US" sz="1000" kern="1200" baseline="0" dirty="0">
              <a:solidFill>
                <a:schemeClr val="tx1"/>
              </a:solidFill>
              <a:latin typeface="+mn-lt"/>
              <a:ea typeface="+mn-ea"/>
              <a:cs typeface="+mn-cs"/>
            </a:endParaRPr>
          </a:p>
          <a:p>
            <a:r>
              <a:rPr lang="en-US" sz="1000" kern="1200" baseline="0" dirty="0">
                <a:solidFill>
                  <a:schemeClr val="tx1"/>
                </a:solidFill>
                <a:latin typeface="+mn-lt"/>
                <a:ea typeface="+mn-ea"/>
                <a:cs typeface="+mn-cs"/>
              </a:rPr>
              <a:t>Pricing approach + SLA =&gt; Customers’ loyalty + Cloud providers’ revenue</a:t>
            </a:r>
          </a:p>
          <a:p>
            <a:endParaRPr lang="en-US" sz="1000" kern="1200" baseline="0" dirty="0">
              <a:solidFill>
                <a:schemeClr val="tx1"/>
              </a:solidFill>
              <a:latin typeface="+mn-lt"/>
              <a:ea typeface="+mn-ea"/>
              <a:cs typeface="+mn-cs"/>
            </a:endParaRPr>
          </a:p>
          <a:p>
            <a:r>
              <a:rPr lang="en-US" sz="1000" kern="1200" baseline="0" dirty="0">
                <a:solidFill>
                  <a:schemeClr val="tx1"/>
                </a:solidFill>
                <a:latin typeface="+mn-lt"/>
                <a:ea typeface="+mn-ea"/>
                <a:cs typeface="+mn-cs"/>
              </a:rPr>
              <a:t>Many factors should be considered in finalizing service prices, such as:</a:t>
            </a:r>
          </a:p>
          <a:p>
            <a:pPr marL="628650" lvl="1" indent="-171450">
              <a:buFont typeface="Arial" panose="020B0604020202020204" pitchFamily="34" charset="0"/>
              <a:buChar char="•"/>
            </a:pPr>
            <a:r>
              <a:rPr lang="en-US" sz="1000" kern="1200" baseline="0" dirty="0">
                <a:solidFill>
                  <a:schemeClr val="tx1"/>
                </a:solidFill>
                <a:latin typeface="+mn-lt"/>
                <a:ea typeface="+mn-ea"/>
                <a:cs typeface="+mn-cs"/>
              </a:rPr>
              <a:t>Competition in the market</a:t>
            </a:r>
          </a:p>
          <a:p>
            <a:pPr marL="628650" lvl="1" indent="-171450">
              <a:buFont typeface="Arial" panose="020B0604020202020204" pitchFamily="34" charset="0"/>
              <a:buChar char="•"/>
            </a:pPr>
            <a:r>
              <a:rPr lang="en-US" sz="1000" kern="1200" baseline="0" dirty="0">
                <a:solidFill>
                  <a:schemeClr val="tx1"/>
                </a:solidFill>
                <a:latin typeface="+mn-lt"/>
                <a:ea typeface="+mn-ea"/>
                <a:cs typeface="+mn-cs"/>
              </a:rPr>
              <a:t>Maintenance costs</a:t>
            </a:r>
          </a:p>
          <a:p>
            <a:pPr marL="628650" lvl="1" indent="-171450">
              <a:buFont typeface="Arial" panose="020B0604020202020204" pitchFamily="34" charset="0"/>
              <a:buChar char="•"/>
            </a:pPr>
            <a:r>
              <a:rPr lang="en-US" sz="1000" kern="1200" baseline="0" dirty="0">
                <a:solidFill>
                  <a:schemeClr val="tx1"/>
                </a:solidFill>
                <a:latin typeface="+mn-lt"/>
                <a:ea typeface="+mn-ea"/>
                <a:cs typeface="+mn-cs"/>
              </a:rPr>
              <a:t>Lease period</a:t>
            </a:r>
          </a:p>
          <a:p>
            <a:pPr marL="628650" lvl="1" indent="-171450">
              <a:buFont typeface="Arial" panose="020B0604020202020204" pitchFamily="34" charset="0"/>
              <a:buChar char="•"/>
            </a:pPr>
            <a:r>
              <a:rPr lang="en-US" sz="1000" kern="1200" baseline="0" dirty="0">
                <a:solidFill>
                  <a:schemeClr val="tx1"/>
                </a:solidFill>
                <a:latin typeface="+mn-lt"/>
                <a:ea typeface="+mn-ea"/>
                <a:cs typeface="+mn-cs"/>
              </a:rPr>
              <a:t>QoS</a:t>
            </a:r>
          </a:p>
          <a:p>
            <a:pPr marL="628650" lvl="1" indent="-171450">
              <a:buFont typeface="Arial" panose="020B0604020202020204" pitchFamily="34" charset="0"/>
              <a:buChar char="•"/>
            </a:pPr>
            <a:r>
              <a:rPr lang="en-US" sz="1000" kern="1200" baseline="0" dirty="0">
                <a:solidFill>
                  <a:schemeClr val="tx1"/>
                </a:solidFill>
                <a:latin typeface="+mn-lt"/>
                <a:ea typeface="+mn-ea"/>
                <a:cs typeface="+mn-cs"/>
              </a:rPr>
              <a:t>Idle resources</a:t>
            </a:r>
          </a:p>
          <a:p>
            <a:pPr marL="628650" lvl="1" indent="-171450">
              <a:buFont typeface="Arial" panose="020B0604020202020204" pitchFamily="34" charset="0"/>
              <a:buChar char="•"/>
            </a:pPr>
            <a:r>
              <a:rPr lang="en-US" sz="1000" kern="1200" baseline="0" dirty="0">
                <a:solidFill>
                  <a:schemeClr val="tx1"/>
                </a:solidFill>
                <a:latin typeface="+mn-lt"/>
                <a:ea typeface="+mn-ea"/>
                <a:cs typeface="+mn-cs"/>
              </a:rPr>
              <a:t>Electricity costs</a:t>
            </a:r>
          </a:p>
          <a:p>
            <a:pPr marL="628650" lvl="1" indent="-171450">
              <a:buFont typeface="Arial" panose="020B0604020202020204" pitchFamily="34" charset="0"/>
              <a:buChar char="•"/>
            </a:pPr>
            <a:r>
              <a:rPr lang="en-US" sz="1000" kern="1200" baseline="0" dirty="0">
                <a:solidFill>
                  <a:schemeClr val="tx1"/>
                </a:solidFill>
                <a:latin typeface="+mn-lt"/>
                <a:ea typeface="+mn-ea"/>
                <a:cs typeface="+mn-cs"/>
              </a:rPr>
              <a:t>&amp;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000"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7</a:t>
            </a:fld>
            <a:endParaRPr lang="en-CA"/>
          </a:p>
        </p:txBody>
      </p:sp>
    </p:spTree>
    <p:extLst>
      <p:ext uri="{BB962C8B-B14F-4D97-AF65-F5344CB8AC3E}">
        <p14:creationId xmlns:p14="http://schemas.microsoft.com/office/powerpoint/2010/main" val="4243102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baseline="0" dirty="0">
                <a:solidFill>
                  <a:schemeClr val="tx1"/>
                </a:solidFill>
                <a:latin typeface="+mn-lt"/>
                <a:ea typeface="+mn-ea"/>
                <a:cs typeface="+mn-cs"/>
              </a:rPr>
              <a:t>Ref: [11], [21]</a:t>
            </a:r>
          </a:p>
          <a:p>
            <a:endParaRPr lang="en-US" sz="10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kern="1200" baseline="0" dirty="0">
                <a:solidFill>
                  <a:schemeClr val="tx1"/>
                </a:solidFill>
                <a:latin typeface="+mn-lt"/>
                <a:ea typeface="+mn-ea"/>
                <a:cs typeface="+mn-cs"/>
              </a:rPr>
              <a:t>Fixed</a:t>
            </a:r>
            <a:r>
              <a:rPr lang="en-US" sz="800" kern="1200" baseline="0" dirty="0">
                <a:solidFill>
                  <a:schemeClr val="tx1"/>
                </a:solidFill>
                <a:latin typeface="+mn-lt"/>
                <a:ea typeface="+mn-ea"/>
                <a:cs typeface="+mn-cs"/>
              </a:rPr>
              <a:t> or static pricing VS </a:t>
            </a:r>
            <a:r>
              <a:rPr lang="en-US" sz="800" b="1" kern="1200" baseline="0" dirty="0">
                <a:solidFill>
                  <a:schemeClr val="tx1"/>
                </a:solidFill>
                <a:latin typeface="+mn-lt"/>
                <a:ea typeface="+mn-ea"/>
                <a:cs typeface="+mn-cs"/>
              </a:rPr>
              <a:t>Dynamic</a:t>
            </a:r>
            <a:r>
              <a:rPr lang="en-US" sz="800" kern="1200" baseline="0" dirty="0">
                <a:solidFill>
                  <a:schemeClr val="tx1"/>
                </a:solidFill>
                <a:latin typeface="+mn-lt"/>
                <a:ea typeface="+mn-ea"/>
                <a:cs typeface="+mn-cs"/>
              </a:rPr>
              <a:t> or variable pricing</a:t>
            </a:r>
          </a:p>
          <a:p>
            <a:r>
              <a:rPr lang="en-US" sz="1000" kern="1200" baseline="0" dirty="0">
                <a:solidFill>
                  <a:schemeClr val="tx1"/>
                </a:solidFill>
                <a:latin typeface="+mn-lt"/>
                <a:ea typeface="+mn-ea"/>
                <a:cs typeface="+mn-cs"/>
              </a:rPr>
              <a:t>Fixed pricing : </a:t>
            </a:r>
            <a:r>
              <a:rPr lang="en-US" sz="1000" b="0" i="0" u="none" strike="noStrike" kern="1200" baseline="0" dirty="0">
                <a:solidFill>
                  <a:schemeClr val="tx1"/>
                </a:solidFill>
                <a:latin typeface="+mn-lt"/>
                <a:ea typeface="+mn-ea"/>
                <a:cs typeface="+mn-cs"/>
              </a:rPr>
              <a:t>charging price should remain constant during the service time</a:t>
            </a:r>
          </a:p>
          <a:p>
            <a:r>
              <a:rPr lang="en-US" sz="800" kern="1200" baseline="0" dirty="0">
                <a:solidFill>
                  <a:schemeClr val="tx1"/>
                </a:solidFill>
                <a:latin typeface="+mn-lt"/>
                <a:ea typeface="+mn-ea"/>
                <a:cs typeface="+mn-cs"/>
              </a:rPr>
              <a:t>Dynamic pricing: </a:t>
            </a:r>
            <a:r>
              <a:rPr lang="en-US" sz="1000" b="0" i="0" u="none" strike="noStrike" kern="1200" baseline="0" dirty="0">
                <a:solidFill>
                  <a:schemeClr val="tx1"/>
                </a:solidFill>
                <a:latin typeface="+mn-lt"/>
                <a:ea typeface="+mn-ea"/>
                <a:cs typeface="+mn-cs"/>
              </a:rPr>
              <a:t>The price should change in a dynamic way based on a variety of factors, including the usage amount, traffic, electricity cost, technical maintenance fees, and et cetera</a:t>
            </a:r>
          </a:p>
          <a:p>
            <a:r>
              <a:rPr lang="en-US" sz="1000" b="0" i="0" u="none" strike="noStrike" kern="1200" baseline="0" dirty="0">
                <a:solidFill>
                  <a:schemeClr val="tx1"/>
                </a:solidFill>
                <a:latin typeface="+mn-lt"/>
                <a:ea typeface="+mn-ea"/>
                <a:cs typeface="+mn-cs"/>
              </a:rPr>
              <a:t>Why not </a:t>
            </a:r>
            <a:r>
              <a:rPr lang="en-US" sz="1000" b="1" i="0" u="none" strike="noStrike" kern="1200" baseline="0" dirty="0">
                <a:solidFill>
                  <a:schemeClr val="tx1"/>
                </a:solidFill>
                <a:latin typeface="+mn-lt"/>
                <a:ea typeface="+mn-ea"/>
                <a:cs typeface="+mn-cs"/>
              </a:rPr>
              <a:t>market dependent</a:t>
            </a:r>
            <a:r>
              <a:rPr lang="en-US" sz="1000" b="0" i="0" u="none" strike="noStrike" kern="1200" baseline="0" dirty="0">
                <a:solidFill>
                  <a:schemeClr val="tx1"/>
                </a:solidFill>
                <a:latin typeface="+mn-lt"/>
                <a:ea typeface="+mn-ea"/>
                <a:cs typeface="+mn-cs"/>
              </a:rPr>
              <a:t> as a separated group?</a:t>
            </a:r>
          </a:p>
          <a:p>
            <a:r>
              <a:rPr lang="en-US" sz="800" kern="1200" baseline="0" dirty="0">
                <a:solidFill>
                  <a:schemeClr val="tx1"/>
                </a:solidFill>
                <a:latin typeface="+mn-lt"/>
                <a:ea typeface="+mn-ea"/>
                <a:cs typeface="+mn-cs"/>
              </a:rPr>
              <a:t>Why not </a:t>
            </a:r>
            <a:r>
              <a:rPr lang="en-US" sz="800" b="1" kern="1200" baseline="0" dirty="0">
                <a:solidFill>
                  <a:schemeClr val="tx1"/>
                </a:solidFill>
                <a:latin typeface="+mn-lt"/>
                <a:ea typeface="+mn-ea"/>
                <a:cs typeface="+mn-cs"/>
              </a:rPr>
              <a:t>list price </a:t>
            </a:r>
            <a:r>
              <a:rPr lang="en-US" sz="800" kern="1200" baseline="0" dirty="0">
                <a:solidFill>
                  <a:schemeClr val="tx1"/>
                </a:solidFill>
                <a:latin typeface="+mn-lt"/>
                <a:ea typeface="+mn-ea"/>
                <a:cs typeface="+mn-cs"/>
              </a:rPr>
              <a:t>model </a:t>
            </a:r>
            <a:r>
              <a:rPr lang="en-US" sz="800" b="0" i="0" u="none" strike="noStrike" kern="1200" baseline="0" dirty="0">
                <a:solidFill>
                  <a:schemeClr val="tx1"/>
                </a:solidFill>
                <a:latin typeface="+mn-lt"/>
                <a:ea typeface="+mn-ea"/>
                <a:cs typeface="+mn-cs"/>
              </a:rPr>
              <a:t>as a separated group</a:t>
            </a:r>
            <a:r>
              <a:rPr lang="en-US" sz="800" kern="1200" baseline="0" dirty="0">
                <a:solidFill>
                  <a:schemeClr val="tx1"/>
                </a:solidFill>
                <a:latin typeface="+mn-lt"/>
                <a:ea typeface="+mn-ea"/>
                <a:cs typeface="+mn-cs"/>
              </a:rPr>
              <a:t>?</a:t>
            </a:r>
          </a:p>
          <a:p>
            <a:r>
              <a:rPr lang="en-CA" sz="1000" b="0" i="0" u="none" strike="noStrike" kern="1200" baseline="0" dirty="0">
                <a:solidFill>
                  <a:schemeClr val="tx1"/>
                </a:solidFill>
                <a:latin typeface="+mn-lt"/>
                <a:ea typeface="+mn-ea"/>
                <a:cs typeface="+mn-cs"/>
              </a:rPr>
              <a:t>tiered-pricing classifies each service into a specific quality level, but it is still a type of Pay-per-use pricing</a:t>
            </a:r>
            <a:endParaRPr lang="en-US" sz="800" b="1" kern="1200" baseline="0" dirty="0">
              <a:solidFill>
                <a:schemeClr val="tx1"/>
              </a:solidFill>
              <a:latin typeface="+mn-lt"/>
              <a:ea typeface="+mn-ea"/>
              <a:cs typeface="+mn-cs"/>
            </a:endParaRPr>
          </a:p>
          <a:p>
            <a:endParaRPr lang="en-US" sz="1000" kern="1200" baseline="0" dirty="0">
              <a:solidFill>
                <a:schemeClr val="tx1"/>
              </a:solidFill>
              <a:latin typeface="+mn-lt"/>
              <a:ea typeface="+mn-ea"/>
              <a:cs typeface="+mn-cs"/>
            </a:endParaRPr>
          </a:p>
          <a:p>
            <a:r>
              <a:rPr lang="en-US" sz="1000" kern="1200" baseline="0" dirty="0">
                <a:solidFill>
                  <a:schemeClr val="tx1"/>
                </a:solidFill>
                <a:latin typeface="+mn-lt"/>
                <a:ea typeface="+mn-ea"/>
                <a:cs typeface="+mn-cs"/>
              </a:rPr>
              <a:t>Summary: The problem of current pricing approach is they more represents the market tricks to provide enough incentives to attract more customers.</a:t>
            </a:r>
          </a:p>
          <a:p>
            <a:r>
              <a:rPr lang="en-US" sz="1000" kern="1200" baseline="0" dirty="0">
                <a:solidFill>
                  <a:schemeClr val="tx1"/>
                </a:solidFill>
                <a:latin typeface="+mn-lt"/>
                <a:ea typeface="+mn-ea"/>
                <a:cs typeface="+mn-cs"/>
              </a:rPr>
              <a:t>They do not represent a relationship between pricing factors and final offered prices and how the pricing system can cover the initial costs and bring benefits.</a:t>
            </a:r>
          </a:p>
        </p:txBody>
      </p:sp>
      <p:sp>
        <p:nvSpPr>
          <p:cNvPr id="4" name="Slide Number Placeholder 3"/>
          <p:cNvSpPr>
            <a:spLocks noGrp="1"/>
          </p:cNvSpPr>
          <p:nvPr>
            <p:ph type="sldNum" sz="quarter" idx="10"/>
          </p:nvPr>
        </p:nvSpPr>
        <p:spPr/>
        <p:txBody>
          <a:bodyPr/>
          <a:lstStyle/>
          <a:p>
            <a:fld id="{3349F0F0-A7A9-4497-9474-A1F5907C4101}" type="slidenum">
              <a:rPr lang="en-CA" smtClean="0"/>
              <a:t>8</a:t>
            </a:fld>
            <a:endParaRPr lang="en-CA"/>
          </a:p>
        </p:txBody>
      </p:sp>
    </p:spTree>
    <p:extLst>
      <p:ext uri="{BB962C8B-B14F-4D97-AF65-F5344CB8AC3E}">
        <p14:creationId xmlns:p14="http://schemas.microsoft.com/office/powerpoint/2010/main" val="3007654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a:solidFill>
                  <a:schemeClr val="tx1"/>
                </a:solidFill>
                <a:latin typeface="+mn-lt"/>
                <a:ea typeface="+mn-ea"/>
                <a:cs typeface="+mn-cs"/>
              </a:rPr>
              <a:t>If we a good estimation of number of subscribed users and ad-hoc users, we can divide the fixed costs among the customers in a fairer and more accountable way.</a:t>
            </a:r>
          </a:p>
          <a:p>
            <a:r>
              <a:rPr lang="en-US" sz="1000" b="0" kern="1200" baseline="0" dirty="0">
                <a:solidFill>
                  <a:schemeClr val="tx1"/>
                </a:solidFill>
                <a:latin typeface="+mn-lt"/>
                <a:ea typeface="+mn-ea"/>
                <a:cs typeface="+mn-cs"/>
              </a:rPr>
              <a:t>The drawback of subscribed users: No guarantee to keep the registered customers =&gt; No necessary accurate resource usage</a:t>
            </a:r>
          </a:p>
          <a:p>
            <a:r>
              <a:rPr lang="en-US" sz="1000" b="0" kern="1200" baseline="0" dirty="0">
                <a:solidFill>
                  <a:schemeClr val="tx1"/>
                </a:solidFill>
                <a:latin typeface="+mn-lt"/>
                <a:ea typeface="+mn-ea"/>
                <a:cs typeface="+mn-cs"/>
              </a:rPr>
              <a:t>Finding accurate enough resource demands predictions without firm dependency to subscribed customers is one of the challenges.</a:t>
            </a:r>
          </a:p>
          <a:p>
            <a:endParaRPr lang="en-US" sz="10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9</a:t>
            </a:fld>
            <a:endParaRPr lang="en-CA"/>
          </a:p>
        </p:txBody>
      </p:sp>
    </p:spTree>
    <p:extLst>
      <p:ext uri="{BB962C8B-B14F-4D97-AF65-F5344CB8AC3E}">
        <p14:creationId xmlns:p14="http://schemas.microsoft.com/office/powerpoint/2010/main" val="21486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F826574B-962F-490B-9A63-015EF6498584}" type="datetime1">
              <a:rPr lang="en-CA" smtClean="0"/>
              <a:t>2018-09-16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213483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51EBEA9-5DFF-41E0-9642-C28F1E260938}" type="datetime1">
              <a:rPr lang="en-CA" smtClean="0"/>
              <a:t>2018-09-16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97026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F06D04D3-05D0-491F-8AAA-B44285D992E8}" type="datetime1">
              <a:rPr lang="en-CA" smtClean="0"/>
              <a:t>2018-09-16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396449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995F58A-D24B-4617-9ED1-169F9A57EC66}" type="datetime1">
              <a:rPr lang="en-CA" smtClean="0"/>
              <a:t>2018-09-16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147339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9A749-2343-436E-8E78-1E8D9B3CD032}" type="datetime1">
              <a:rPr lang="en-CA" smtClean="0"/>
              <a:t>2018-09-16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419496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5A6D4C4-8D6F-4A3B-99EF-493C6D6788B4}" type="datetime1">
              <a:rPr lang="en-CA" smtClean="0"/>
              <a:t>2018-09-16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197086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A59B3F7C-D5B8-471A-81E2-7599DF77F0FC}" type="datetime1">
              <a:rPr lang="en-CA" smtClean="0"/>
              <a:t>2018-09-16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99945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BAB1C38-B42E-4B82-80FA-671AB38FC1B3}" type="datetime1">
              <a:rPr lang="en-CA" smtClean="0"/>
              <a:t>2018-09-16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57372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EADE7-A489-426B-88FD-1519413606E6}" type="datetime1">
              <a:rPr lang="en-CA" smtClean="0"/>
              <a:t>2018-09-16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162520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B449D9-2520-420E-A7FF-A4D1E88B6C78}" type="datetime1">
              <a:rPr lang="en-CA" smtClean="0"/>
              <a:t>2018-09-16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427551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4973E-D3A4-4F77-AADC-C46BF19251DC}" type="datetime1">
              <a:rPr lang="en-CA" smtClean="0"/>
              <a:t>2018-09-16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325403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0BCB2-71E0-4AB5-A0F4-2738778FE939}" type="datetime1">
              <a:rPr lang="en-CA" smtClean="0"/>
              <a:t>2018-09-16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BF04F-5E08-4613-84BF-4FAFE2B04B40}" type="slidenum">
              <a:rPr lang="en-CA" smtClean="0"/>
              <a:t>‹#›</a:t>
            </a:fld>
            <a:endParaRPr lang="en-CA"/>
          </a:p>
        </p:txBody>
      </p:sp>
    </p:spTree>
    <p:extLst>
      <p:ext uri="{BB962C8B-B14F-4D97-AF65-F5344CB8AC3E}">
        <p14:creationId xmlns:p14="http://schemas.microsoft.com/office/powerpoint/2010/main" val="3940400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27" y="2339178"/>
            <a:ext cx="2937146" cy="1953202"/>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756"/>
          <a:stretch/>
        </p:blipFill>
        <p:spPr>
          <a:xfrm>
            <a:off x="3962142" y="2327782"/>
            <a:ext cx="2924608" cy="1964598"/>
          </a:xfrm>
          <a:prstGeom prst="rect">
            <a:avLst/>
          </a:prstGeom>
        </p:spPr>
      </p:pic>
      <p:grpSp>
        <p:nvGrpSpPr>
          <p:cNvPr id="5" name="Group 4"/>
          <p:cNvGrpSpPr/>
          <p:nvPr/>
        </p:nvGrpSpPr>
        <p:grpSpPr>
          <a:xfrm>
            <a:off x="7312619" y="2339179"/>
            <a:ext cx="1403948" cy="1964598"/>
            <a:chOff x="8849414" y="2607273"/>
            <a:chExt cx="2191623" cy="2312233"/>
          </a:xfrm>
        </p:grpSpPr>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11436" r="11551"/>
            <a:stretch/>
          </p:blipFill>
          <p:spPr>
            <a:xfrm>
              <a:off x="9944090" y="2607273"/>
              <a:ext cx="1096947" cy="2312233"/>
            </a:xfrm>
            <a:prstGeom prst="rect">
              <a:avLst/>
            </a:prstGeom>
          </p:spPr>
        </p:pic>
        <p:pic>
          <p:nvPicPr>
            <p:cNvPr id="13" name="Picture 12"/>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8849414" y="2607273"/>
              <a:ext cx="1094676" cy="2298820"/>
            </a:xfrm>
            <a:prstGeom prst="rect">
              <a:avLst/>
            </a:prstGeom>
          </p:spPr>
        </p:pic>
      </p:grpSp>
      <p:sp>
        <p:nvSpPr>
          <p:cNvPr id="6" name="Down Arrow 5"/>
          <p:cNvSpPr/>
          <p:nvPr/>
        </p:nvSpPr>
        <p:spPr>
          <a:xfrm>
            <a:off x="4669703" y="1254615"/>
            <a:ext cx="1509485" cy="812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15" name="Down Arrow 14"/>
          <p:cNvSpPr/>
          <p:nvPr/>
        </p:nvSpPr>
        <p:spPr>
          <a:xfrm rot="10800000">
            <a:off x="4697767" y="4552747"/>
            <a:ext cx="1509485" cy="812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1026" name="Picture 2" descr="Image result for New Electricity Meter"/>
          <p:cNvPicPr>
            <a:picLocks noChangeAspect="1" noChangeArrowheads="1"/>
          </p:cNvPicPr>
          <p:nvPr/>
        </p:nvPicPr>
        <p:blipFill rotWithShape="1">
          <a:blip r:embed="rId8">
            <a:extLst>
              <a:ext uri="{28A0092B-C50C-407E-A947-70E740481C1C}">
                <a14:useLocalDpi xmlns:a14="http://schemas.microsoft.com/office/drawing/2010/main" val="0"/>
              </a:ext>
            </a:extLst>
          </a:blip>
          <a:srcRect l="26680"/>
          <a:stretch/>
        </p:blipFill>
        <p:spPr bwMode="auto">
          <a:xfrm>
            <a:off x="9142437" y="2349206"/>
            <a:ext cx="2651245" cy="195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15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85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Main pricing model challenges</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Describing the main pricing model challenges [31]:</a:t>
            </a:r>
          </a:p>
        </p:txBody>
      </p:sp>
      <p:grpSp>
        <p:nvGrpSpPr>
          <p:cNvPr id="37" name="Group 36"/>
          <p:cNvGrpSpPr/>
          <p:nvPr/>
        </p:nvGrpSpPr>
        <p:grpSpPr>
          <a:xfrm>
            <a:off x="650631" y="1972550"/>
            <a:ext cx="8868748" cy="3520021"/>
            <a:chOff x="1016880" y="1851722"/>
            <a:chExt cx="8868748" cy="3520021"/>
          </a:xfrm>
        </p:grpSpPr>
        <p:sp>
          <p:nvSpPr>
            <p:cNvPr id="38" name="Rounded Rectangle 37"/>
            <p:cNvSpPr/>
            <p:nvPr/>
          </p:nvSpPr>
          <p:spPr>
            <a:xfrm>
              <a:off x="3281754" y="1851722"/>
              <a:ext cx="2894193"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Obscurity of the billing process</a:t>
              </a:r>
            </a:p>
          </p:txBody>
        </p:sp>
        <p:sp>
          <p:nvSpPr>
            <p:cNvPr id="40" name="Rounded Rectangle 39"/>
            <p:cNvSpPr/>
            <p:nvPr/>
          </p:nvSpPr>
          <p:spPr>
            <a:xfrm>
              <a:off x="1016880" y="2841686"/>
              <a:ext cx="1903374" cy="79106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Main pricing model challenges</a:t>
              </a:r>
              <a:endParaRPr lang="en-US" b="1" dirty="0">
                <a:latin typeface="+mj-lt"/>
              </a:endParaRPr>
            </a:p>
          </p:txBody>
        </p:sp>
        <p:cxnSp>
          <p:nvCxnSpPr>
            <p:cNvPr id="5" name="Elbow Connector 4"/>
            <p:cNvCxnSpPr>
              <a:stCxn id="40" idx="3"/>
              <a:endCxn id="38" idx="1"/>
            </p:cNvCxnSpPr>
            <p:nvPr/>
          </p:nvCxnSpPr>
          <p:spPr>
            <a:xfrm flipV="1">
              <a:off x="2920254" y="2190101"/>
              <a:ext cx="361500" cy="1047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0" idx="3"/>
              <a:endCxn id="22" idx="1"/>
            </p:cNvCxnSpPr>
            <p:nvPr/>
          </p:nvCxnSpPr>
          <p:spPr>
            <a:xfrm>
              <a:off x="2920254" y="3237220"/>
              <a:ext cx="361499" cy="10151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3281754" y="2905399"/>
              <a:ext cx="2894193"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Gap between resource usage and billing</a:t>
              </a:r>
            </a:p>
          </p:txBody>
        </p:sp>
        <p:sp>
          <p:nvSpPr>
            <p:cNvPr id="22" name="Rounded Rectangle 21"/>
            <p:cNvSpPr/>
            <p:nvPr/>
          </p:nvSpPr>
          <p:spPr>
            <a:xfrm>
              <a:off x="3281753" y="3913977"/>
              <a:ext cx="2894193"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Aggregate different events into a single line of code</a:t>
              </a:r>
            </a:p>
          </p:txBody>
        </p:sp>
        <p:cxnSp>
          <p:nvCxnSpPr>
            <p:cNvPr id="11" name="Straight Arrow Connector 10"/>
            <p:cNvCxnSpPr>
              <a:stCxn id="40" idx="3"/>
              <a:endCxn id="21" idx="1"/>
            </p:cNvCxnSpPr>
            <p:nvPr/>
          </p:nvCxnSpPr>
          <p:spPr>
            <a:xfrm>
              <a:off x="2920254" y="3237220"/>
              <a:ext cx="361500" cy="6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6" descr="Image result for posi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8550" y="3279562"/>
              <a:ext cx="317078" cy="32801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Image result for nega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68550" y="4073691"/>
              <a:ext cx="295846" cy="295846"/>
            </a:xfrm>
            <a:prstGeom prst="rect">
              <a:avLst/>
            </a:prstGeom>
            <a:noFill/>
            <a:extLst>
              <a:ext uri="{909E8E84-426E-40DD-AFC4-6F175D3DCCD1}">
                <a14:hiddenFill xmlns:a14="http://schemas.microsoft.com/office/drawing/2010/main">
                  <a:solidFill>
                    <a:srgbClr val="FFFFFF"/>
                  </a:solidFill>
                </a14:hiddenFill>
              </a:ext>
            </a:extLst>
          </p:spPr>
        </p:pic>
        <p:sp>
          <p:nvSpPr>
            <p:cNvPr id="43" name="Rounded Rectangle 42"/>
            <p:cNvSpPr/>
            <p:nvPr/>
          </p:nvSpPr>
          <p:spPr>
            <a:xfrm>
              <a:off x="6679439" y="3181682"/>
              <a:ext cx="2735654" cy="5845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Reduces the computational complexity</a:t>
              </a:r>
            </a:p>
          </p:txBody>
        </p:sp>
        <p:sp>
          <p:nvSpPr>
            <p:cNvPr id="45" name="Rounded Rectangle 44"/>
            <p:cNvSpPr/>
            <p:nvPr/>
          </p:nvSpPr>
          <p:spPr>
            <a:xfrm>
              <a:off x="6679439" y="3960081"/>
              <a:ext cx="2735654" cy="5845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Reduces the accuracy</a:t>
              </a:r>
            </a:p>
          </p:txBody>
        </p:sp>
        <p:pic>
          <p:nvPicPr>
            <p:cNvPr id="46" name="Picture 8" descr="Image result for nega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68550" y="4900804"/>
              <a:ext cx="295846" cy="29584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6679439" y="4787194"/>
              <a:ext cx="2735654" cy="5845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Bias towards the providers</a:t>
              </a:r>
            </a:p>
          </p:txBody>
        </p:sp>
        <p:cxnSp>
          <p:nvCxnSpPr>
            <p:cNvPr id="48" name="Elbow Connector 47"/>
            <p:cNvCxnSpPr>
              <a:stCxn id="22" idx="3"/>
              <a:endCxn id="43" idx="1"/>
            </p:cNvCxnSpPr>
            <p:nvPr/>
          </p:nvCxnSpPr>
          <p:spPr>
            <a:xfrm flipV="1">
              <a:off x="6175946" y="3473957"/>
              <a:ext cx="503493" cy="7783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2" idx="3"/>
              <a:endCxn id="47" idx="1"/>
            </p:cNvCxnSpPr>
            <p:nvPr/>
          </p:nvCxnSpPr>
          <p:spPr>
            <a:xfrm>
              <a:off x="6175946" y="4252356"/>
              <a:ext cx="503493" cy="8271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2" idx="3"/>
              <a:endCxn id="45" idx="1"/>
            </p:cNvCxnSpPr>
            <p:nvPr/>
          </p:nvCxnSpPr>
          <p:spPr>
            <a:xfrm>
              <a:off x="6175946" y="4252356"/>
              <a:ext cx="503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281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12</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88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Influential Factors on Cloud Pricing</a:t>
            </a:r>
          </a:p>
        </p:txBody>
      </p:sp>
      <p:sp>
        <p:nvSpPr>
          <p:cNvPr id="2" name="Rectangle 1"/>
          <p:cNvSpPr/>
          <p:nvPr/>
        </p:nvSpPr>
        <p:spPr>
          <a:xfrm>
            <a:off x="650631" y="1043915"/>
            <a:ext cx="10814538" cy="2123658"/>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Defining influential factors on cloud pricing [32]:</a:t>
            </a:r>
          </a:p>
          <a:p>
            <a:pPr marL="342900"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rPr>
              <a:t>Initial costs</a:t>
            </a:r>
          </a:p>
          <a:p>
            <a:pPr marL="342900"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rPr>
              <a:t>Lease period</a:t>
            </a:r>
          </a:p>
          <a:p>
            <a:pPr marL="342900"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rPr>
              <a:t>Quality of Service</a:t>
            </a:r>
          </a:p>
          <a:p>
            <a:pPr marL="342900"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rPr>
              <a:t>Age of resources</a:t>
            </a:r>
          </a:p>
          <a:p>
            <a:pPr marL="342900"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rPr>
              <a:t>Cost of maintenance</a:t>
            </a:r>
          </a:p>
        </p:txBody>
      </p:sp>
      <p:grpSp>
        <p:nvGrpSpPr>
          <p:cNvPr id="58" name="Group 57"/>
          <p:cNvGrpSpPr/>
          <p:nvPr/>
        </p:nvGrpSpPr>
        <p:grpSpPr>
          <a:xfrm>
            <a:off x="609491" y="3839241"/>
            <a:ext cx="11107517" cy="400110"/>
            <a:chOff x="357652" y="5567702"/>
            <a:chExt cx="11107517" cy="400110"/>
          </a:xfrm>
        </p:grpSpPr>
        <p:sp>
          <p:nvSpPr>
            <p:cNvPr id="59" name="Rectangle 58"/>
            <p:cNvSpPr/>
            <p:nvPr/>
          </p:nvSpPr>
          <p:spPr>
            <a:xfrm>
              <a:off x="723900" y="5567702"/>
              <a:ext cx="10741269" cy="400110"/>
            </a:xfrm>
            <a:prstGeom prst="rect">
              <a:avLst/>
            </a:prstGeom>
          </p:spPr>
          <p:txBody>
            <a:bodyPr wrap="square">
              <a:spAutoFit/>
            </a:bodyPr>
            <a:lstStyle/>
            <a:p>
              <a:pPr algn="just"/>
              <a:r>
                <a:rPr lang="en-CA" sz="2000" dirty="0">
                  <a:latin typeface="Times New Roman" panose="02020603050405020304" pitchFamily="18" charset="0"/>
                  <a:cs typeface="Times New Roman" panose="02020603050405020304" pitchFamily="18" charset="0"/>
                </a:rPr>
                <a:t>Which items are static and which items are dynamic?</a:t>
              </a:r>
            </a:p>
          </p:txBody>
        </p:sp>
        <p:pic>
          <p:nvPicPr>
            <p:cNvPr id="62" name="Picture 2" descr="Image result for nega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652" y="5594183"/>
              <a:ext cx="366248" cy="366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609491" y="4409912"/>
            <a:ext cx="11107517" cy="400110"/>
            <a:chOff x="357652" y="5567702"/>
            <a:chExt cx="11107517" cy="400110"/>
          </a:xfrm>
        </p:grpSpPr>
        <p:sp>
          <p:nvSpPr>
            <p:cNvPr id="13" name="Rectangle 12"/>
            <p:cNvSpPr/>
            <p:nvPr/>
          </p:nvSpPr>
          <p:spPr>
            <a:xfrm>
              <a:off x="723900" y="5567702"/>
              <a:ext cx="10741269" cy="400110"/>
            </a:xfrm>
            <a:prstGeom prst="rect">
              <a:avLst/>
            </a:prstGeom>
          </p:spPr>
          <p:txBody>
            <a:bodyPr wrap="square">
              <a:spAutoFit/>
            </a:bodyPr>
            <a:lstStyle/>
            <a:p>
              <a:pPr algn="just"/>
              <a:r>
                <a:rPr lang="en-CA" sz="2000" dirty="0">
                  <a:latin typeface="Times New Roman" panose="02020603050405020304" pitchFamily="18" charset="0"/>
                  <a:cs typeface="Times New Roman" panose="02020603050405020304" pitchFamily="18" charset="0"/>
                </a:rPr>
                <a:t>How should we treat static and dynamic factors in cloud service calculations?</a:t>
              </a:r>
            </a:p>
          </p:txBody>
        </p:sp>
        <p:pic>
          <p:nvPicPr>
            <p:cNvPr id="14" name="Picture 2" descr="Image result for nega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652" y="5594183"/>
              <a:ext cx="366248" cy="366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609491" y="4954903"/>
            <a:ext cx="11107517" cy="707886"/>
            <a:chOff x="357652" y="5567702"/>
            <a:chExt cx="11107517" cy="707886"/>
          </a:xfrm>
        </p:grpSpPr>
        <p:sp>
          <p:nvSpPr>
            <p:cNvPr id="16" name="Rectangle 15"/>
            <p:cNvSpPr/>
            <p:nvPr/>
          </p:nvSpPr>
          <p:spPr>
            <a:xfrm>
              <a:off x="723900" y="5567702"/>
              <a:ext cx="10741269" cy="707886"/>
            </a:xfrm>
            <a:prstGeom prst="rect">
              <a:avLst/>
            </a:prstGeom>
          </p:spPr>
          <p:txBody>
            <a:bodyPr wrap="square">
              <a:spAutoFit/>
            </a:bodyPr>
            <a:lstStyle/>
            <a:p>
              <a:pPr algn="just"/>
              <a:r>
                <a:rPr lang="en-CA" sz="2000" dirty="0">
                  <a:latin typeface="Times New Roman" panose="02020603050405020304" pitchFamily="18" charset="0"/>
                  <a:cs typeface="Times New Roman" panose="02020603050405020304" pitchFamily="18" charset="0"/>
                </a:rPr>
                <a:t>How about other important factors, such as greenness of the energy resources, electricity costs, fairness, competition, market demands and et cetera.</a:t>
              </a:r>
            </a:p>
          </p:txBody>
        </p:sp>
        <p:pic>
          <p:nvPicPr>
            <p:cNvPr id="17" name="Picture 2" descr="Image result for nega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652" y="5594183"/>
              <a:ext cx="366248" cy="366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6470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86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4">
              <a:lumMod val="20000"/>
              <a:lumOff val="80000"/>
            </a:schemeClr>
          </a:solidFill>
          <a:ln w="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CA" sz="2000" b="1" dirty="0">
                <a:solidFill>
                  <a:schemeClr val="tx1"/>
                </a:solidFill>
              </a:rPr>
              <a:t>An Elephant in the Dark</a:t>
            </a:r>
          </a:p>
          <a:p>
            <a:pPr lvl="2"/>
            <a:r>
              <a:rPr lang="en-CA" dirty="0">
                <a:solidFill>
                  <a:schemeClr val="tx1"/>
                </a:solidFill>
              </a:rPr>
              <a:t>Some Hindus have an elephant to show.</a:t>
            </a:r>
          </a:p>
          <a:p>
            <a:pPr lvl="2"/>
            <a:r>
              <a:rPr lang="en-CA" dirty="0">
                <a:solidFill>
                  <a:schemeClr val="tx1"/>
                </a:solidFill>
              </a:rPr>
              <a:t>No one here has ever seen an elephant.</a:t>
            </a:r>
          </a:p>
          <a:p>
            <a:pPr lvl="2"/>
            <a:r>
              <a:rPr lang="en-CA" dirty="0">
                <a:solidFill>
                  <a:schemeClr val="tx1"/>
                </a:solidFill>
              </a:rPr>
              <a:t>They bring it at night to a dark room.</a:t>
            </a:r>
          </a:p>
          <a:p>
            <a:pPr lvl="2"/>
            <a:r>
              <a:rPr lang="en-CA" dirty="0">
                <a:solidFill>
                  <a:schemeClr val="tx1"/>
                </a:solidFill>
              </a:rPr>
              <a:t>One by one, we go in the dark and come out</a:t>
            </a:r>
          </a:p>
          <a:p>
            <a:pPr lvl="2"/>
            <a:r>
              <a:rPr lang="en-CA" dirty="0">
                <a:solidFill>
                  <a:schemeClr val="tx1"/>
                </a:solidFill>
              </a:rPr>
              <a:t>Saying how we experience the animal.</a:t>
            </a:r>
          </a:p>
          <a:p>
            <a:pPr lvl="2"/>
            <a:r>
              <a:rPr lang="en-CA" dirty="0">
                <a:solidFill>
                  <a:schemeClr val="tx1"/>
                </a:solidFill>
              </a:rPr>
              <a:t>One of us happens to touch the trunk.</a:t>
            </a:r>
          </a:p>
          <a:p>
            <a:pPr lvl="2"/>
            <a:r>
              <a:rPr lang="en-CA" dirty="0">
                <a:solidFill>
                  <a:schemeClr val="tx1"/>
                </a:solidFill>
              </a:rPr>
              <a:t>A water-pipe kind of creature.</a:t>
            </a:r>
          </a:p>
          <a:p>
            <a:pPr lvl="2"/>
            <a:r>
              <a:rPr lang="en-CA" dirty="0">
                <a:solidFill>
                  <a:schemeClr val="tx1"/>
                </a:solidFill>
              </a:rPr>
              <a:t>Another, the ear. A very strong, always moving</a:t>
            </a:r>
          </a:p>
          <a:p>
            <a:pPr lvl="2"/>
            <a:r>
              <a:rPr lang="en-CA" dirty="0">
                <a:solidFill>
                  <a:schemeClr val="tx1"/>
                </a:solidFill>
              </a:rPr>
              <a:t>Back and forth, fan-animal. Another, the leg.</a:t>
            </a:r>
          </a:p>
          <a:p>
            <a:pPr lvl="2"/>
            <a:r>
              <a:rPr lang="en-CA" dirty="0">
                <a:solidFill>
                  <a:schemeClr val="tx1"/>
                </a:solidFill>
              </a:rPr>
              <a:t>I find it still, like a column on a temple.</a:t>
            </a:r>
          </a:p>
          <a:p>
            <a:pPr lvl="2"/>
            <a:r>
              <a:rPr lang="en-CA" dirty="0">
                <a:solidFill>
                  <a:schemeClr val="tx1"/>
                </a:solidFill>
              </a:rPr>
              <a:t>Another touches the curved back.</a:t>
            </a:r>
          </a:p>
          <a:p>
            <a:pPr lvl="2"/>
            <a:r>
              <a:rPr lang="en-CA" dirty="0">
                <a:solidFill>
                  <a:schemeClr val="tx1"/>
                </a:solidFill>
              </a:rPr>
              <a:t>A leathery throne. Another the cleverest,</a:t>
            </a:r>
          </a:p>
          <a:p>
            <a:pPr lvl="2"/>
            <a:r>
              <a:rPr lang="en-CA" dirty="0">
                <a:solidFill>
                  <a:schemeClr val="tx1"/>
                </a:solidFill>
              </a:rPr>
              <a:t>Feels the tusk. A rounded sword made of porcelain.</a:t>
            </a:r>
          </a:p>
          <a:p>
            <a:pPr lvl="2"/>
            <a:r>
              <a:rPr lang="en-CA" dirty="0">
                <a:solidFill>
                  <a:schemeClr val="tx1"/>
                </a:solidFill>
              </a:rPr>
              <a:t>He is proud of his description.</a:t>
            </a:r>
          </a:p>
          <a:p>
            <a:pPr lvl="2"/>
            <a:r>
              <a:rPr lang="en-CA" dirty="0">
                <a:solidFill>
                  <a:schemeClr val="tx1"/>
                </a:solidFill>
              </a:rPr>
              <a:t>Each of us touches one place</a:t>
            </a:r>
          </a:p>
          <a:p>
            <a:pPr lvl="2"/>
            <a:r>
              <a:rPr lang="en-CA" dirty="0">
                <a:solidFill>
                  <a:schemeClr val="tx1"/>
                </a:solidFill>
              </a:rPr>
              <a:t>And understands the whole that way.</a:t>
            </a:r>
          </a:p>
          <a:p>
            <a:pPr lvl="2"/>
            <a:r>
              <a:rPr lang="en-CA" dirty="0">
                <a:solidFill>
                  <a:schemeClr val="tx1"/>
                </a:solidFill>
              </a:rPr>
              <a:t>The palm and the fingers feeling in the dark</a:t>
            </a:r>
          </a:p>
          <a:p>
            <a:pPr lvl="2"/>
            <a:r>
              <a:rPr lang="en-CA" dirty="0">
                <a:solidFill>
                  <a:schemeClr val="tx1"/>
                </a:solidFill>
              </a:rPr>
              <a:t>Are how the senses explore the reality of the elephant.</a:t>
            </a:r>
          </a:p>
          <a:p>
            <a:pPr lvl="2"/>
            <a:r>
              <a:rPr lang="en-CA" dirty="0">
                <a:solidFill>
                  <a:schemeClr val="tx1"/>
                </a:solidFill>
              </a:rPr>
              <a:t>If each of us held a candle there,</a:t>
            </a:r>
          </a:p>
          <a:p>
            <a:pPr lvl="2"/>
            <a:r>
              <a:rPr lang="en-CA" dirty="0">
                <a:solidFill>
                  <a:schemeClr val="tx1"/>
                </a:solidFill>
              </a:rPr>
              <a:t>And if we went in together, we could see it.</a:t>
            </a:r>
          </a:p>
          <a:p>
            <a:pPr lvl="2"/>
            <a:r>
              <a:rPr lang="en-CA" b="1" dirty="0">
                <a:solidFill>
                  <a:schemeClr val="tx1"/>
                </a:solidFill>
              </a:rPr>
              <a:t>-Rumi</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53" t="2250" r="3855" b="1418"/>
          <a:stretch/>
        </p:blipFill>
        <p:spPr>
          <a:xfrm>
            <a:off x="7107936" y="801571"/>
            <a:ext cx="4218432" cy="5254857"/>
          </a:xfrm>
          <a:prstGeom prst="rect">
            <a:avLst/>
          </a:prstGeom>
        </p:spPr>
      </p:pic>
    </p:spTree>
    <p:extLst>
      <p:ext uri="{BB962C8B-B14F-4D97-AF65-F5344CB8AC3E}">
        <p14:creationId xmlns:p14="http://schemas.microsoft.com/office/powerpoint/2010/main" val="426133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705" y="881642"/>
            <a:ext cx="11282289" cy="523220"/>
          </a:xfrm>
          <a:prstGeom prst="rect">
            <a:avLst/>
          </a:prstGeom>
        </p:spPr>
        <p:txBody>
          <a:bodyPr wrap="square">
            <a:spAutoFit/>
          </a:bodyPr>
          <a:lstStyle/>
          <a:p>
            <a:pPr algn="ctr"/>
            <a:r>
              <a:rPr lang="en-CA" sz="2800" dirty="0">
                <a:latin typeface="Times New Roman" panose="02020603050405020304" pitchFamily="18" charset="0"/>
                <a:cs typeface="Times New Roman" panose="02020603050405020304" pitchFamily="18" charset="0"/>
              </a:rPr>
              <a:t>An Elephant in the Light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571" y="2193755"/>
            <a:ext cx="6214556" cy="3219140"/>
          </a:xfrm>
          <a:prstGeom prst="rect">
            <a:avLst/>
          </a:prstGeom>
        </p:spPr>
      </p:pic>
    </p:spTree>
    <p:extLst>
      <p:ext uri="{BB962C8B-B14F-4D97-AF65-F5344CB8AC3E}">
        <p14:creationId xmlns:p14="http://schemas.microsoft.com/office/powerpoint/2010/main" val="391988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An Elephant in the Light: A Comprehensive Pricing Factors Taxonomy</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Pricing approach</a:t>
            </a:r>
            <a:r>
              <a:rPr lang="en-CA" sz="2200" dirty="0">
                <a:latin typeface="Times New Roman" panose="02020603050405020304" pitchFamily="18" charset="0"/>
                <a:cs typeface="Times New Roman" panose="02020603050405020304" pitchFamily="18" charset="0"/>
              </a:rPr>
              <a:t>:</a:t>
            </a:r>
          </a:p>
        </p:txBody>
      </p:sp>
      <p:grpSp>
        <p:nvGrpSpPr>
          <p:cNvPr id="19" name="Group 18"/>
          <p:cNvGrpSpPr/>
          <p:nvPr/>
        </p:nvGrpSpPr>
        <p:grpSpPr>
          <a:xfrm>
            <a:off x="847188" y="2175328"/>
            <a:ext cx="10421424" cy="2163975"/>
            <a:chOff x="477234" y="2235030"/>
            <a:chExt cx="10421424" cy="2163975"/>
          </a:xfrm>
        </p:grpSpPr>
        <p:sp>
          <p:nvSpPr>
            <p:cNvPr id="20" name="Rounded Rectangle 19"/>
            <p:cNvSpPr/>
            <p:nvPr/>
          </p:nvSpPr>
          <p:spPr>
            <a:xfrm>
              <a:off x="2037019" y="2607211"/>
              <a:ext cx="2032971"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atin typeface="+mj-lt"/>
                </a:rPr>
                <a:t>Price calculation for offered services</a:t>
              </a:r>
              <a:endParaRPr lang="en-US" dirty="0">
                <a:latin typeface="+mj-lt"/>
              </a:endParaRPr>
            </a:p>
          </p:txBody>
        </p:sp>
        <p:sp>
          <p:nvSpPr>
            <p:cNvPr id="21" name="Rounded Rectangle 20"/>
            <p:cNvSpPr/>
            <p:nvPr/>
          </p:nvSpPr>
          <p:spPr>
            <a:xfrm>
              <a:off x="477234" y="2235030"/>
              <a:ext cx="1185334" cy="8308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Pricing approach</a:t>
              </a:r>
            </a:p>
          </p:txBody>
        </p:sp>
        <p:cxnSp>
          <p:nvCxnSpPr>
            <p:cNvPr id="22" name="Elbow Connector 21"/>
            <p:cNvCxnSpPr>
              <a:stCxn id="21" idx="3"/>
              <a:endCxn id="20" idx="1"/>
            </p:cNvCxnSpPr>
            <p:nvPr/>
          </p:nvCxnSpPr>
          <p:spPr>
            <a:xfrm>
              <a:off x="1662568" y="2650452"/>
              <a:ext cx="374451" cy="302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444441" y="2897837"/>
              <a:ext cx="2032971" cy="6908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Service price definition</a:t>
              </a:r>
            </a:p>
          </p:txBody>
        </p:sp>
        <p:cxnSp>
          <p:nvCxnSpPr>
            <p:cNvPr id="24" name="Elbow Connector 23"/>
            <p:cNvCxnSpPr>
              <a:stCxn id="20" idx="3"/>
              <a:endCxn id="23" idx="1"/>
            </p:cNvCxnSpPr>
            <p:nvPr/>
          </p:nvCxnSpPr>
          <p:spPr>
            <a:xfrm>
              <a:off x="4069990" y="2952652"/>
              <a:ext cx="374451" cy="290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51863" y="3173605"/>
              <a:ext cx="2032971" cy="69088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Fair pricing definition</a:t>
              </a:r>
            </a:p>
          </p:txBody>
        </p:sp>
        <p:cxnSp>
          <p:nvCxnSpPr>
            <p:cNvPr id="26" name="Elbow Connector 25"/>
            <p:cNvCxnSpPr>
              <a:stCxn id="23" idx="3"/>
              <a:endCxn id="25" idx="1"/>
            </p:cNvCxnSpPr>
            <p:nvPr/>
          </p:nvCxnSpPr>
          <p:spPr>
            <a:xfrm>
              <a:off x="6477412" y="3243278"/>
              <a:ext cx="374451" cy="2757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253301" y="3031346"/>
              <a:ext cx="1645357" cy="35793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Rational</a:t>
              </a:r>
            </a:p>
          </p:txBody>
        </p:sp>
        <p:cxnSp>
          <p:nvCxnSpPr>
            <p:cNvPr id="28" name="Elbow Connector 27"/>
            <p:cNvCxnSpPr>
              <a:stCxn id="25" idx="3"/>
              <a:endCxn id="27" idx="1"/>
            </p:cNvCxnSpPr>
            <p:nvPr/>
          </p:nvCxnSpPr>
          <p:spPr>
            <a:xfrm flipV="1">
              <a:off x="8884834" y="3210316"/>
              <a:ext cx="368467" cy="3087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9253301" y="2531964"/>
              <a:ext cx="1645357" cy="35793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Unbiased</a:t>
              </a:r>
            </a:p>
          </p:txBody>
        </p:sp>
        <p:cxnSp>
          <p:nvCxnSpPr>
            <p:cNvPr id="30" name="Elbow Connector 29"/>
            <p:cNvCxnSpPr>
              <a:stCxn id="25" idx="3"/>
              <a:endCxn id="29" idx="1"/>
            </p:cNvCxnSpPr>
            <p:nvPr/>
          </p:nvCxnSpPr>
          <p:spPr>
            <a:xfrm flipV="1">
              <a:off x="8884834" y="2710934"/>
              <a:ext cx="368467" cy="8081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9253301" y="3536206"/>
              <a:ext cx="1645357" cy="35793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Transparency</a:t>
              </a:r>
            </a:p>
          </p:txBody>
        </p:sp>
        <p:sp>
          <p:nvSpPr>
            <p:cNvPr id="32" name="Rounded Rectangle 31"/>
            <p:cNvSpPr/>
            <p:nvPr/>
          </p:nvSpPr>
          <p:spPr>
            <a:xfrm>
              <a:off x="9253301" y="4041066"/>
              <a:ext cx="1645357" cy="35793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Both satisfied</a:t>
              </a:r>
            </a:p>
          </p:txBody>
        </p:sp>
        <p:cxnSp>
          <p:nvCxnSpPr>
            <p:cNvPr id="33" name="Elbow Connector 32"/>
            <p:cNvCxnSpPr>
              <a:stCxn id="25" idx="3"/>
              <a:endCxn id="31" idx="1"/>
            </p:cNvCxnSpPr>
            <p:nvPr/>
          </p:nvCxnSpPr>
          <p:spPr>
            <a:xfrm>
              <a:off x="8884834" y="3519046"/>
              <a:ext cx="368467" cy="1961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5" idx="3"/>
              <a:endCxn id="32" idx="1"/>
            </p:cNvCxnSpPr>
            <p:nvPr/>
          </p:nvCxnSpPr>
          <p:spPr>
            <a:xfrm>
              <a:off x="8884834" y="3519046"/>
              <a:ext cx="368467" cy="7009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2428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An Elephant in the Light: A Comprehensive Pricing Factors Taxonomy</a:t>
            </a:r>
          </a:p>
        </p:txBody>
      </p:sp>
      <p:grpSp>
        <p:nvGrpSpPr>
          <p:cNvPr id="10" name="Group 9"/>
          <p:cNvGrpSpPr/>
          <p:nvPr/>
        </p:nvGrpSpPr>
        <p:grpSpPr>
          <a:xfrm>
            <a:off x="650631" y="1471326"/>
            <a:ext cx="8781820" cy="3726661"/>
            <a:chOff x="1757680" y="1631964"/>
            <a:chExt cx="8781820" cy="3726661"/>
          </a:xfrm>
        </p:grpSpPr>
        <p:sp>
          <p:nvSpPr>
            <p:cNvPr id="11" name="Rounded Rectangle 10"/>
            <p:cNvSpPr/>
            <p:nvPr/>
          </p:nvSpPr>
          <p:spPr>
            <a:xfrm>
              <a:off x="4152591" y="2688637"/>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Installation &amp; infrastructure</a:t>
              </a:r>
            </a:p>
          </p:txBody>
        </p:sp>
        <p:sp>
          <p:nvSpPr>
            <p:cNvPr id="31" name="Rounded Rectangle 30"/>
            <p:cNvSpPr/>
            <p:nvPr/>
          </p:nvSpPr>
          <p:spPr>
            <a:xfrm>
              <a:off x="1757680" y="3282503"/>
              <a:ext cx="1837323" cy="4255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latin typeface="+mj-lt"/>
                </a:rPr>
                <a:t>Static Factors</a:t>
              </a:r>
            </a:p>
          </p:txBody>
        </p:sp>
        <p:sp>
          <p:nvSpPr>
            <p:cNvPr id="44" name="Rounded Rectangle 43"/>
            <p:cNvSpPr/>
            <p:nvPr/>
          </p:nvSpPr>
          <p:spPr>
            <a:xfrm>
              <a:off x="4152591" y="1814198"/>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Building and site costs</a:t>
              </a:r>
            </a:p>
          </p:txBody>
        </p:sp>
        <p:sp>
          <p:nvSpPr>
            <p:cNvPr id="45" name="Rounded Rectangle 44"/>
            <p:cNvSpPr/>
            <p:nvPr/>
          </p:nvSpPr>
          <p:spPr>
            <a:xfrm>
              <a:off x="7515810" y="1631964"/>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Cooling Infrastructure</a:t>
              </a:r>
            </a:p>
          </p:txBody>
        </p:sp>
        <p:sp>
          <p:nvSpPr>
            <p:cNvPr id="47" name="Rounded Rectangle 46"/>
            <p:cNvSpPr/>
            <p:nvPr/>
          </p:nvSpPr>
          <p:spPr>
            <a:xfrm>
              <a:off x="7515811" y="2158700"/>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Water pipes</a:t>
              </a:r>
            </a:p>
          </p:txBody>
        </p:sp>
        <p:sp>
          <p:nvSpPr>
            <p:cNvPr id="48" name="Rounded Rectangle 47"/>
            <p:cNvSpPr/>
            <p:nvPr/>
          </p:nvSpPr>
          <p:spPr>
            <a:xfrm>
              <a:off x="7515811" y="2685436"/>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Cabling</a:t>
              </a:r>
            </a:p>
          </p:txBody>
        </p:sp>
        <p:sp>
          <p:nvSpPr>
            <p:cNvPr id="50" name="Rounded Rectangle 49"/>
            <p:cNvSpPr/>
            <p:nvPr/>
          </p:nvSpPr>
          <p:spPr>
            <a:xfrm>
              <a:off x="7515812" y="3212172"/>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Fire protection system</a:t>
              </a:r>
            </a:p>
          </p:txBody>
        </p:sp>
        <p:sp>
          <p:nvSpPr>
            <p:cNvPr id="51" name="Rounded Rectangle 50"/>
            <p:cNvSpPr/>
            <p:nvPr/>
          </p:nvSpPr>
          <p:spPr>
            <a:xfrm>
              <a:off x="7515813" y="3738908"/>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Datacenter security </a:t>
              </a:r>
            </a:p>
          </p:txBody>
        </p:sp>
        <p:sp>
          <p:nvSpPr>
            <p:cNvPr id="54" name="Rounded Rectangle 53"/>
            <p:cNvSpPr/>
            <p:nvPr/>
          </p:nvSpPr>
          <p:spPr>
            <a:xfrm>
              <a:off x="7515815" y="4406305"/>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Hardware &amp;  net. components</a:t>
              </a:r>
            </a:p>
          </p:txBody>
        </p:sp>
        <p:sp>
          <p:nvSpPr>
            <p:cNvPr id="55" name="Rounded Rectangle 54"/>
            <p:cNvSpPr/>
            <p:nvPr/>
          </p:nvSpPr>
          <p:spPr>
            <a:xfrm>
              <a:off x="7515815" y="4933041"/>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Software components</a:t>
              </a:r>
            </a:p>
          </p:txBody>
        </p:sp>
        <p:cxnSp>
          <p:nvCxnSpPr>
            <p:cNvPr id="19" name="Straight Arrow Connector 18"/>
            <p:cNvCxnSpPr>
              <a:stCxn id="11" idx="3"/>
              <a:endCxn id="48" idx="1"/>
            </p:cNvCxnSpPr>
            <p:nvPr/>
          </p:nvCxnSpPr>
          <p:spPr>
            <a:xfrm flipV="1">
              <a:off x="6958226" y="2898228"/>
              <a:ext cx="557585" cy="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4152591" y="4656330"/>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 Computer Resources</a:t>
              </a:r>
            </a:p>
          </p:txBody>
        </p:sp>
        <p:cxnSp>
          <p:nvCxnSpPr>
            <p:cNvPr id="35" name="Elbow Connector 34"/>
            <p:cNvCxnSpPr>
              <a:stCxn id="59" idx="3"/>
              <a:endCxn id="54" idx="1"/>
            </p:cNvCxnSpPr>
            <p:nvPr/>
          </p:nvCxnSpPr>
          <p:spPr>
            <a:xfrm flipV="1">
              <a:off x="6958226" y="4619097"/>
              <a:ext cx="557589" cy="2500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9" idx="3"/>
              <a:endCxn id="55" idx="1"/>
            </p:cNvCxnSpPr>
            <p:nvPr/>
          </p:nvCxnSpPr>
          <p:spPr>
            <a:xfrm>
              <a:off x="6958226" y="4869122"/>
              <a:ext cx="557589" cy="2767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1" idx="3"/>
              <a:endCxn id="59" idx="1"/>
            </p:cNvCxnSpPr>
            <p:nvPr/>
          </p:nvCxnSpPr>
          <p:spPr>
            <a:xfrm>
              <a:off x="3595003" y="3495295"/>
              <a:ext cx="557588" cy="13738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31" idx="3"/>
              <a:endCxn id="44" idx="1"/>
            </p:cNvCxnSpPr>
            <p:nvPr/>
          </p:nvCxnSpPr>
          <p:spPr>
            <a:xfrm flipV="1">
              <a:off x="3595003" y="2026990"/>
              <a:ext cx="557588" cy="1468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1" idx="3"/>
              <a:endCxn id="45" idx="1"/>
            </p:cNvCxnSpPr>
            <p:nvPr/>
          </p:nvCxnSpPr>
          <p:spPr>
            <a:xfrm flipV="1">
              <a:off x="6958226" y="1844756"/>
              <a:ext cx="557584" cy="10566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11" idx="3"/>
              <a:endCxn id="47" idx="1"/>
            </p:cNvCxnSpPr>
            <p:nvPr/>
          </p:nvCxnSpPr>
          <p:spPr>
            <a:xfrm flipV="1">
              <a:off x="6958226" y="2371492"/>
              <a:ext cx="557585" cy="5299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1" idx="3"/>
              <a:endCxn id="50" idx="1"/>
            </p:cNvCxnSpPr>
            <p:nvPr/>
          </p:nvCxnSpPr>
          <p:spPr>
            <a:xfrm>
              <a:off x="6958226" y="2901429"/>
              <a:ext cx="557586" cy="5235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1" idx="3"/>
              <a:endCxn id="51" idx="1"/>
            </p:cNvCxnSpPr>
            <p:nvPr/>
          </p:nvCxnSpPr>
          <p:spPr>
            <a:xfrm>
              <a:off x="6958226" y="2901429"/>
              <a:ext cx="557587" cy="10502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1" idx="3"/>
              <a:endCxn id="11" idx="1"/>
            </p:cNvCxnSpPr>
            <p:nvPr/>
          </p:nvCxnSpPr>
          <p:spPr>
            <a:xfrm flipV="1">
              <a:off x="3595003" y="2901429"/>
              <a:ext cx="557588" cy="5938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1234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An Elephant in the Light</a:t>
            </a:r>
          </a:p>
        </p:txBody>
      </p:sp>
      <p:grpSp>
        <p:nvGrpSpPr>
          <p:cNvPr id="2" name="Group 1"/>
          <p:cNvGrpSpPr/>
          <p:nvPr/>
        </p:nvGrpSpPr>
        <p:grpSpPr>
          <a:xfrm>
            <a:off x="243839" y="550047"/>
            <a:ext cx="10919073" cy="6046242"/>
            <a:chOff x="650631" y="578078"/>
            <a:chExt cx="10919073" cy="6046242"/>
          </a:xfrm>
        </p:grpSpPr>
        <p:sp>
          <p:nvSpPr>
            <p:cNvPr id="11" name="Rounded Rectangle 10"/>
            <p:cNvSpPr/>
            <p:nvPr/>
          </p:nvSpPr>
          <p:spPr>
            <a:xfrm>
              <a:off x="3045542" y="1924195"/>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Lease period</a:t>
              </a:r>
            </a:p>
          </p:txBody>
        </p:sp>
        <p:sp>
          <p:nvSpPr>
            <p:cNvPr id="31" name="Rounded Rectangle 30"/>
            <p:cNvSpPr/>
            <p:nvPr/>
          </p:nvSpPr>
          <p:spPr>
            <a:xfrm>
              <a:off x="650631" y="3366016"/>
              <a:ext cx="1837323" cy="4255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latin typeface="+mj-lt"/>
                </a:rPr>
                <a:t>Dynamic Factors</a:t>
              </a:r>
            </a:p>
          </p:txBody>
        </p:sp>
        <p:sp>
          <p:nvSpPr>
            <p:cNvPr id="44" name="Rounded Rectangle 43"/>
            <p:cNvSpPr/>
            <p:nvPr/>
          </p:nvSpPr>
          <p:spPr>
            <a:xfrm>
              <a:off x="3045542" y="1049756"/>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Annual prices</a:t>
              </a:r>
            </a:p>
          </p:txBody>
        </p:sp>
        <p:sp>
          <p:nvSpPr>
            <p:cNvPr id="45" name="Rounded Rectangle 44"/>
            <p:cNvSpPr/>
            <p:nvPr/>
          </p:nvSpPr>
          <p:spPr>
            <a:xfrm>
              <a:off x="6408758" y="578078"/>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Annual Taxes</a:t>
              </a:r>
            </a:p>
          </p:txBody>
        </p:sp>
        <p:sp>
          <p:nvSpPr>
            <p:cNvPr id="47" name="Rounded Rectangle 46"/>
            <p:cNvSpPr/>
            <p:nvPr/>
          </p:nvSpPr>
          <p:spPr>
            <a:xfrm>
              <a:off x="6408757" y="1039862"/>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Annual building </a:t>
              </a:r>
              <a:r>
                <a:rPr lang="en-US" dirty="0" err="1">
                  <a:latin typeface="+mj-lt"/>
                </a:rPr>
                <a:t>maint</a:t>
              </a:r>
              <a:r>
                <a:rPr lang="en-US" dirty="0">
                  <a:latin typeface="+mj-lt"/>
                </a:rPr>
                <a:t>. fee</a:t>
              </a:r>
            </a:p>
          </p:txBody>
        </p:sp>
        <p:sp>
          <p:nvSpPr>
            <p:cNvPr id="48" name="Rounded Rectangle 47"/>
            <p:cNvSpPr/>
            <p:nvPr/>
          </p:nvSpPr>
          <p:spPr>
            <a:xfrm>
              <a:off x="6408757" y="1526146"/>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Annual infra. </a:t>
              </a:r>
              <a:r>
                <a:rPr lang="en-US" dirty="0" err="1">
                  <a:latin typeface="+mj-lt"/>
                </a:rPr>
                <a:t>maint</a:t>
              </a:r>
              <a:r>
                <a:rPr lang="en-US" dirty="0">
                  <a:latin typeface="+mj-lt"/>
                </a:rPr>
                <a:t>. fee</a:t>
              </a:r>
            </a:p>
          </p:txBody>
        </p:sp>
        <p:sp>
          <p:nvSpPr>
            <p:cNvPr id="50" name="Rounded Rectangle 49"/>
            <p:cNvSpPr/>
            <p:nvPr/>
          </p:nvSpPr>
          <p:spPr>
            <a:xfrm>
              <a:off x="6408771" y="2119019"/>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Service availability</a:t>
              </a:r>
            </a:p>
          </p:txBody>
        </p:sp>
        <p:sp>
          <p:nvSpPr>
            <p:cNvPr id="51" name="Rounded Rectangle 50"/>
            <p:cNvSpPr/>
            <p:nvPr/>
          </p:nvSpPr>
          <p:spPr>
            <a:xfrm>
              <a:off x="6408757" y="2608534"/>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Service provider's integrity</a:t>
              </a:r>
            </a:p>
          </p:txBody>
        </p:sp>
        <p:sp>
          <p:nvSpPr>
            <p:cNvPr id="54" name="Rounded Rectangle 53"/>
            <p:cNvSpPr/>
            <p:nvPr/>
          </p:nvSpPr>
          <p:spPr>
            <a:xfrm>
              <a:off x="6408757" y="3102295"/>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Scalability</a:t>
              </a:r>
            </a:p>
          </p:txBody>
        </p:sp>
        <p:sp>
          <p:nvSpPr>
            <p:cNvPr id="55" name="Rounded Rectangle 54"/>
            <p:cNvSpPr/>
            <p:nvPr/>
          </p:nvSpPr>
          <p:spPr>
            <a:xfrm>
              <a:off x="6408757" y="3598468"/>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Security level</a:t>
              </a:r>
            </a:p>
          </p:txBody>
        </p:sp>
        <p:sp>
          <p:nvSpPr>
            <p:cNvPr id="59" name="Rounded Rectangle 58"/>
            <p:cNvSpPr/>
            <p:nvPr/>
          </p:nvSpPr>
          <p:spPr>
            <a:xfrm>
              <a:off x="3045540" y="3371189"/>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QoS</a:t>
              </a:r>
            </a:p>
          </p:txBody>
        </p:sp>
        <p:cxnSp>
          <p:nvCxnSpPr>
            <p:cNvPr id="35" name="Elbow Connector 34"/>
            <p:cNvCxnSpPr>
              <a:stCxn id="59" idx="3"/>
              <a:endCxn id="54" idx="1"/>
            </p:cNvCxnSpPr>
            <p:nvPr/>
          </p:nvCxnSpPr>
          <p:spPr>
            <a:xfrm flipV="1">
              <a:off x="5851175" y="3308737"/>
              <a:ext cx="557582" cy="275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9" idx="3"/>
              <a:endCxn id="55" idx="1"/>
            </p:cNvCxnSpPr>
            <p:nvPr/>
          </p:nvCxnSpPr>
          <p:spPr>
            <a:xfrm>
              <a:off x="5851175" y="3583981"/>
              <a:ext cx="557582" cy="220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1" idx="3"/>
              <a:endCxn id="59" idx="1"/>
            </p:cNvCxnSpPr>
            <p:nvPr/>
          </p:nvCxnSpPr>
          <p:spPr>
            <a:xfrm>
              <a:off x="2487954" y="3578808"/>
              <a:ext cx="557586" cy="51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31" idx="3"/>
              <a:endCxn id="44" idx="1"/>
            </p:cNvCxnSpPr>
            <p:nvPr/>
          </p:nvCxnSpPr>
          <p:spPr>
            <a:xfrm flipV="1">
              <a:off x="2487954" y="1262548"/>
              <a:ext cx="557588" cy="23162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44" idx="3"/>
              <a:endCxn id="45" idx="1"/>
            </p:cNvCxnSpPr>
            <p:nvPr/>
          </p:nvCxnSpPr>
          <p:spPr>
            <a:xfrm flipV="1">
              <a:off x="5851177" y="784520"/>
              <a:ext cx="557581" cy="4780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4" idx="3"/>
              <a:endCxn id="47" idx="1"/>
            </p:cNvCxnSpPr>
            <p:nvPr/>
          </p:nvCxnSpPr>
          <p:spPr>
            <a:xfrm flipV="1">
              <a:off x="5851177" y="1246304"/>
              <a:ext cx="557580" cy="162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59" idx="3"/>
              <a:endCxn id="50" idx="1"/>
            </p:cNvCxnSpPr>
            <p:nvPr/>
          </p:nvCxnSpPr>
          <p:spPr>
            <a:xfrm flipV="1">
              <a:off x="5851175" y="2325461"/>
              <a:ext cx="557596" cy="12585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44" idx="3"/>
              <a:endCxn id="48" idx="1"/>
            </p:cNvCxnSpPr>
            <p:nvPr/>
          </p:nvCxnSpPr>
          <p:spPr>
            <a:xfrm>
              <a:off x="5851177" y="1262548"/>
              <a:ext cx="557580" cy="470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1" idx="3"/>
              <a:endCxn id="11" idx="1"/>
            </p:cNvCxnSpPr>
            <p:nvPr/>
          </p:nvCxnSpPr>
          <p:spPr>
            <a:xfrm flipV="1">
              <a:off x="2487954" y="2136987"/>
              <a:ext cx="557588" cy="14418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9" idx="3"/>
              <a:endCxn id="51" idx="1"/>
            </p:cNvCxnSpPr>
            <p:nvPr/>
          </p:nvCxnSpPr>
          <p:spPr>
            <a:xfrm flipV="1">
              <a:off x="5851175" y="2814976"/>
              <a:ext cx="557582" cy="769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6408757" y="4104851"/>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Privacy</a:t>
              </a:r>
            </a:p>
          </p:txBody>
        </p:sp>
        <p:sp>
          <p:nvSpPr>
            <p:cNvPr id="62" name="Rounded Rectangle 61"/>
            <p:cNvSpPr/>
            <p:nvPr/>
          </p:nvSpPr>
          <p:spPr>
            <a:xfrm>
              <a:off x="6408757" y="4612040"/>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SLA violation penalty</a:t>
              </a:r>
            </a:p>
          </p:txBody>
        </p:sp>
        <p:cxnSp>
          <p:nvCxnSpPr>
            <p:cNvPr id="63" name="Elbow Connector 62"/>
            <p:cNvCxnSpPr>
              <a:stCxn id="59" idx="3"/>
              <a:endCxn id="61" idx="1"/>
            </p:cNvCxnSpPr>
            <p:nvPr/>
          </p:nvCxnSpPr>
          <p:spPr>
            <a:xfrm>
              <a:off x="5851175" y="3583981"/>
              <a:ext cx="557582" cy="7273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9" idx="3"/>
              <a:endCxn id="62" idx="1"/>
            </p:cNvCxnSpPr>
            <p:nvPr/>
          </p:nvCxnSpPr>
          <p:spPr>
            <a:xfrm>
              <a:off x="5851175" y="3583981"/>
              <a:ext cx="557582" cy="12345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9739031" y="2290573"/>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App. architecture</a:t>
              </a:r>
            </a:p>
          </p:txBody>
        </p:sp>
        <p:sp>
          <p:nvSpPr>
            <p:cNvPr id="82" name="Rounded Rectangle 81"/>
            <p:cNvSpPr/>
            <p:nvPr/>
          </p:nvSpPr>
          <p:spPr>
            <a:xfrm>
              <a:off x="9739029" y="2707763"/>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Hardware</a:t>
              </a:r>
            </a:p>
          </p:txBody>
        </p:sp>
        <p:sp>
          <p:nvSpPr>
            <p:cNvPr id="83" name="Rounded Rectangle 82"/>
            <p:cNvSpPr/>
            <p:nvPr/>
          </p:nvSpPr>
          <p:spPr>
            <a:xfrm>
              <a:off x="9739029" y="3117331"/>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Network</a:t>
              </a:r>
            </a:p>
          </p:txBody>
        </p:sp>
        <p:cxnSp>
          <p:nvCxnSpPr>
            <p:cNvPr id="85" name="Elbow Connector 84"/>
            <p:cNvCxnSpPr>
              <a:stCxn id="54" idx="3"/>
              <a:endCxn id="81" idx="1"/>
            </p:cNvCxnSpPr>
            <p:nvPr/>
          </p:nvCxnSpPr>
          <p:spPr>
            <a:xfrm flipV="1">
              <a:off x="9432442" y="2479985"/>
              <a:ext cx="306589" cy="8287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54" idx="3"/>
              <a:endCxn id="83" idx="1"/>
            </p:cNvCxnSpPr>
            <p:nvPr/>
          </p:nvCxnSpPr>
          <p:spPr>
            <a:xfrm flipV="1">
              <a:off x="9432442" y="3306743"/>
              <a:ext cx="306587" cy="19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3045541" y="5697153"/>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System failure</a:t>
              </a:r>
            </a:p>
          </p:txBody>
        </p:sp>
        <p:sp>
          <p:nvSpPr>
            <p:cNvPr id="100" name="Rounded Rectangle 99"/>
            <p:cNvSpPr/>
            <p:nvPr/>
          </p:nvSpPr>
          <p:spPr>
            <a:xfrm>
              <a:off x="3045541" y="4454070"/>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Performance evaluation</a:t>
              </a:r>
            </a:p>
          </p:txBody>
        </p:sp>
        <p:sp>
          <p:nvSpPr>
            <p:cNvPr id="102" name="Rounded Rectangle 101"/>
            <p:cNvSpPr/>
            <p:nvPr/>
          </p:nvSpPr>
          <p:spPr>
            <a:xfrm>
              <a:off x="6408757" y="5208270"/>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Hardware failure</a:t>
              </a:r>
            </a:p>
          </p:txBody>
        </p:sp>
        <p:sp>
          <p:nvSpPr>
            <p:cNvPr id="103" name="Rounded Rectangle 102"/>
            <p:cNvSpPr/>
            <p:nvPr/>
          </p:nvSpPr>
          <p:spPr>
            <a:xfrm>
              <a:off x="6408757" y="5709853"/>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Network failure</a:t>
              </a:r>
            </a:p>
          </p:txBody>
        </p:sp>
        <p:cxnSp>
          <p:nvCxnSpPr>
            <p:cNvPr id="106" name="Elbow Connector 105"/>
            <p:cNvCxnSpPr>
              <a:stCxn id="31" idx="3"/>
              <a:endCxn id="100" idx="1"/>
            </p:cNvCxnSpPr>
            <p:nvPr/>
          </p:nvCxnSpPr>
          <p:spPr>
            <a:xfrm>
              <a:off x="2487954" y="3578808"/>
              <a:ext cx="557587" cy="1088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1" idx="3"/>
              <a:endCxn id="99" idx="1"/>
            </p:cNvCxnSpPr>
            <p:nvPr/>
          </p:nvCxnSpPr>
          <p:spPr>
            <a:xfrm>
              <a:off x="2487954" y="3578808"/>
              <a:ext cx="557587" cy="23311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99" idx="3"/>
              <a:endCxn id="102" idx="1"/>
            </p:cNvCxnSpPr>
            <p:nvPr/>
          </p:nvCxnSpPr>
          <p:spPr>
            <a:xfrm flipV="1">
              <a:off x="5851176" y="5414712"/>
              <a:ext cx="557581" cy="495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99" idx="3"/>
              <a:endCxn id="103" idx="1"/>
            </p:cNvCxnSpPr>
            <p:nvPr/>
          </p:nvCxnSpPr>
          <p:spPr>
            <a:xfrm>
              <a:off x="5851176" y="5909945"/>
              <a:ext cx="557581" cy="63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a:xfrm>
              <a:off x="6408757" y="6211436"/>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Software failure</a:t>
              </a:r>
            </a:p>
          </p:txBody>
        </p:sp>
        <p:cxnSp>
          <p:nvCxnSpPr>
            <p:cNvPr id="158" name="Elbow Connector 157"/>
            <p:cNvCxnSpPr>
              <a:stCxn id="99" idx="3"/>
              <a:endCxn id="114" idx="1"/>
            </p:cNvCxnSpPr>
            <p:nvPr/>
          </p:nvCxnSpPr>
          <p:spPr>
            <a:xfrm>
              <a:off x="5851176" y="5909945"/>
              <a:ext cx="557581" cy="5079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54" idx="3"/>
              <a:endCxn id="82" idx="1"/>
            </p:cNvCxnSpPr>
            <p:nvPr/>
          </p:nvCxnSpPr>
          <p:spPr>
            <a:xfrm flipV="1">
              <a:off x="9432442" y="2897175"/>
              <a:ext cx="306587" cy="4115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Rounded Rectangle 183"/>
            <p:cNvSpPr/>
            <p:nvPr/>
          </p:nvSpPr>
          <p:spPr>
            <a:xfrm>
              <a:off x="9739029" y="3613593"/>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Confidentiality</a:t>
              </a:r>
            </a:p>
          </p:txBody>
        </p:sp>
        <p:sp>
          <p:nvSpPr>
            <p:cNvPr id="185" name="Rounded Rectangle 184"/>
            <p:cNvSpPr/>
            <p:nvPr/>
          </p:nvSpPr>
          <p:spPr>
            <a:xfrm>
              <a:off x="9739028" y="4076350"/>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Data integrity</a:t>
              </a:r>
            </a:p>
          </p:txBody>
        </p:sp>
        <p:sp>
          <p:nvSpPr>
            <p:cNvPr id="196" name="Rounded Rectangle 195"/>
            <p:cNvSpPr/>
            <p:nvPr/>
          </p:nvSpPr>
          <p:spPr>
            <a:xfrm>
              <a:off x="9739027" y="4532700"/>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Control &amp; Audit</a:t>
              </a:r>
            </a:p>
          </p:txBody>
        </p:sp>
        <p:cxnSp>
          <p:nvCxnSpPr>
            <p:cNvPr id="198" name="Elbow Connector 197"/>
            <p:cNvCxnSpPr>
              <a:stCxn id="55" idx="3"/>
              <a:endCxn id="184" idx="1"/>
            </p:cNvCxnSpPr>
            <p:nvPr/>
          </p:nvCxnSpPr>
          <p:spPr>
            <a:xfrm flipV="1">
              <a:off x="9432442" y="3803005"/>
              <a:ext cx="306587" cy="19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55" idx="3"/>
              <a:endCxn id="185" idx="1"/>
            </p:cNvCxnSpPr>
            <p:nvPr/>
          </p:nvCxnSpPr>
          <p:spPr>
            <a:xfrm>
              <a:off x="9432442" y="3804910"/>
              <a:ext cx="306586" cy="4608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55" idx="3"/>
              <a:endCxn id="196" idx="1"/>
            </p:cNvCxnSpPr>
            <p:nvPr/>
          </p:nvCxnSpPr>
          <p:spPr>
            <a:xfrm>
              <a:off x="9432442" y="3804910"/>
              <a:ext cx="306585" cy="917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546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2640" y="2803243"/>
            <a:ext cx="8046720" cy="1077218"/>
          </a:xfrm>
          <a:prstGeom prst="rect">
            <a:avLst/>
          </a:prstGeom>
        </p:spPr>
        <p:txBody>
          <a:bodyPr wrap="square">
            <a:spAutoFit/>
          </a:bodyPr>
          <a:lstStyle/>
          <a:p>
            <a:pPr algn="ctr"/>
            <a:r>
              <a:rPr lang="en-CA" sz="3200" b="0" i="0" u="none" strike="noStrike" baseline="0" dirty="0">
                <a:latin typeface="Times New Roman" panose="02020603050405020304" pitchFamily="18" charset="0"/>
                <a:cs typeface="Times New Roman" panose="02020603050405020304" pitchFamily="18" charset="0"/>
              </a:rPr>
              <a:t>S2P: SUSTAINABLE SERVICE PRICING IN CLOUD ECOSYSTEMS</a:t>
            </a:r>
            <a:endParaRPr lang="en-CA" sz="3200" dirty="0">
              <a:latin typeface="Times New Roman" panose="02020603050405020304" pitchFamily="18" charset="0"/>
              <a:cs typeface="Times New Roman" panose="02020603050405020304" pitchFamily="18" charset="0"/>
            </a:endParaRPr>
          </a:p>
        </p:txBody>
      </p:sp>
      <p:sp>
        <p:nvSpPr>
          <p:cNvPr id="9" name="Rectangle 8"/>
          <p:cNvSpPr/>
          <p:nvPr/>
        </p:nvSpPr>
        <p:spPr>
          <a:xfrm>
            <a:off x="0" y="4812463"/>
            <a:ext cx="12192000" cy="523220"/>
          </a:xfrm>
          <a:prstGeom prst="rect">
            <a:avLst/>
          </a:prstGeom>
        </p:spPr>
        <p:txBody>
          <a:bodyPr wrap="square">
            <a:spAutoFit/>
          </a:bodyPr>
          <a:lstStyle/>
          <a:p>
            <a:pPr algn="ctr"/>
            <a:r>
              <a:rPr lang="en-CA" sz="2800" b="0" i="0" u="none" strike="noStrike" baseline="0" dirty="0">
                <a:latin typeface="Times New Roman" panose="02020603050405020304" pitchFamily="18" charset="0"/>
                <a:cs typeface="Times New Roman" panose="02020603050405020304" pitchFamily="18" charset="0"/>
              </a:rPr>
              <a:t>Reza Dibaj</a:t>
            </a:r>
            <a:endParaRPr lang="en-CA" sz="2800" dirty="0">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2850389" y="1774547"/>
            <a:ext cx="617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latin typeface="+mj-lt"/>
                <a:cs typeface="Times New Roman" pitchFamily="18" charset="0"/>
              </a:rPr>
              <a:t>School of Engineering Technology and Applied Science</a:t>
            </a:r>
          </a:p>
        </p:txBody>
      </p:sp>
      <p:pic>
        <p:nvPicPr>
          <p:cNvPr id="7" name="Picture 2" descr="Image result for centennial college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426" y="825932"/>
            <a:ext cx="2658483" cy="85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345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An Elephant in the Light</a:t>
            </a:r>
          </a:p>
        </p:txBody>
      </p:sp>
      <p:grpSp>
        <p:nvGrpSpPr>
          <p:cNvPr id="28" name="Group 27"/>
          <p:cNvGrpSpPr/>
          <p:nvPr/>
        </p:nvGrpSpPr>
        <p:grpSpPr>
          <a:xfrm>
            <a:off x="243839" y="315603"/>
            <a:ext cx="11689081" cy="6308717"/>
            <a:chOff x="243839" y="315603"/>
            <a:chExt cx="11689081" cy="6308717"/>
          </a:xfrm>
        </p:grpSpPr>
        <p:sp>
          <p:nvSpPr>
            <p:cNvPr id="11" name="Rounded Rectangle 10"/>
            <p:cNvSpPr/>
            <p:nvPr/>
          </p:nvSpPr>
          <p:spPr>
            <a:xfrm>
              <a:off x="2638742" y="1734583"/>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Computer Resources</a:t>
              </a:r>
            </a:p>
          </p:txBody>
        </p:sp>
        <p:sp>
          <p:nvSpPr>
            <p:cNvPr id="31" name="Rounded Rectangle 30"/>
            <p:cNvSpPr/>
            <p:nvPr/>
          </p:nvSpPr>
          <p:spPr>
            <a:xfrm>
              <a:off x="243839" y="3613909"/>
              <a:ext cx="1837323" cy="4255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latin typeface="+mj-lt"/>
                </a:rPr>
                <a:t>Dynamic Factors</a:t>
              </a:r>
            </a:p>
          </p:txBody>
        </p:sp>
        <p:sp>
          <p:nvSpPr>
            <p:cNvPr id="44" name="Rounded Rectangle 43"/>
            <p:cNvSpPr/>
            <p:nvPr/>
          </p:nvSpPr>
          <p:spPr>
            <a:xfrm>
              <a:off x="2638740" y="1112260"/>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Technical maintenance</a:t>
              </a:r>
            </a:p>
          </p:txBody>
        </p:sp>
        <p:sp>
          <p:nvSpPr>
            <p:cNvPr id="45" name="Rounded Rectangle 44"/>
            <p:cNvSpPr/>
            <p:nvPr/>
          </p:nvSpPr>
          <p:spPr>
            <a:xfrm>
              <a:off x="6001956" y="640582"/>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Salary of employees</a:t>
              </a:r>
            </a:p>
          </p:txBody>
        </p:sp>
        <p:sp>
          <p:nvSpPr>
            <p:cNvPr id="47" name="Rounded Rectangle 46"/>
            <p:cNvSpPr/>
            <p:nvPr/>
          </p:nvSpPr>
          <p:spPr>
            <a:xfrm>
              <a:off x="6001955" y="1147023"/>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Outsourcing tech. problems</a:t>
              </a:r>
            </a:p>
          </p:txBody>
        </p:sp>
        <p:sp>
          <p:nvSpPr>
            <p:cNvPr id="50" name="Rounded Rectangle 49"/>
            <p:cNvSpPr/>
            <p:nvPr/>
          </p:nvSpPr>
          <p:spPr>
            <a:xfrm>
              <a:off x="6001954" y="1653464"/>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Hardware &amp; net. components</a:t>
              </a:r>
            </a:p>
          </p:txBody>
        </p:sp>
        <p:sp>
          <p:nvSpPr>
            <p:cNvPr id="51" name="Rounded Rectangle 50"/>
            <p:cNvSpPr/>
            <p:nvPr/>
          </p:nvSpPr>
          <p:spPr>
            <a:xfrm>
              <a:off x="6001953" y="2159905"/>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Software components</a:t>
              </a:r>
            </a:p>
          </p:txBody>
        </p:sp>
        <p:sp>
          <p:nvSpPr>
            <p:cNvPr id="59" name="Rounded Rectangle 58"/>
            <p:cNvSpPr/>
            <p:nvPr/>
          </p:nvSpPr>
          <p:spPr>
            <a:xfrm>
              <a:off x="2638742" y="2356906"/>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Green source of energy</a:t>
              </a:r>
            </a:p>
          </p:txBody>
        </p:sp>
        <p:sp>
          <p:nvSpPr>
            <p:cNvPr id="81" name="Rounded Rectangle 80"/>
            <p:cNvSpPr/>
            <p:nvPr/>
          </p:nvSpPr>
          <p:spPr>
            <a:xfrm>
              <a:off x="9270448" y="2095166"/>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mj-lt"/>
                </a:rPr>
                <a:t>Repairment</a:t>
              </a:r>
              <a:endParaRPr lang="en-US" dirty="0">
                <a:latin typeface="+mj-lt"/>
              </a:endParaRPr>
            </a:p>
          </p:txBody>
        </p:sp>
        <p:sp>
          <p:nvSpPr>
            <p:cNvPr id="100" name="Rounded Rectangle 99"/>
            <p:cNvSpPr/>
            <p:nvPr/>
          </p:nvSpPr>
          <p:spPr>
            <a:xfrm>
              <a:off x="2638741" y="2979229"/>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Electricity cost</a:t>
              </a:r>
            </a:p>
          </p:txBody>
        </p:sp>
        <p:sp>
          <p:nvSpPr>
            <p:cNvPr id="224" name="Rounded Rectangle 223"/>
            <p:cNvSpPr/>
            <p:nvPr/>
          </p:nvSpPr>
          <p:spPr>
            <a:xfrm>
              <a:off x="9270448" y="1240008"/>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Improvement</a:t>
              </a:r>
            </a:p>
          </p:txBody>
        </p:sp>
        <p:sp>
          <p:nvSpPr>
            <p:cNvPr id="226" name="Rounded Rectangle 225"/>
            <p:cNvSpPr/>
            <p:nvPr/>
          </p:nvSpPr>
          <p:spPr>
            <a:xfrm>
              <a:off x="9270448" y="1667587"/>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Replacement</a:t>
              </a:r>
            </a:p>
          </p:txBody>
        </p:sp>
        <p:sp>
          <p:nvSpPr>
            <p:cNvPr id="227" name="Rounded Rectangle 226"/>
            <p:cNvSpPr/>
            <p:nvPr/>
          </p:nvSpPr>
          <p:spPr>
            <a:xfrm>
              <a:off x="6001953" y="2666346"/>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Energy source classification</a:t>
              </a:r>
            </a:p>
          </p:txBody>
        </p:sp>
        <p:sp>
          <p:nvSpPr>
            <p:cNvPr id="228" name="Rounded Rectangle 227"/>
            <p:cNvSpPr/>
            <p:nvPr/>
          </p:nvSpPr>
          <p:spPr>
            <a:xfrm>
              <a:off x="6001952" y="3172787"/>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Customer classification</a:t>
              </a:r>
            </a:p>
          </p:txBody>
        </p:sp>
        <p:sp>
          <p:nvSpPr>
            <p:cNvPr id="229" name="Rounded Rectangle 228"/>
            <p:cNvSpPr/>
            <p:nvPr/>
          </p:nvSpPr>
          <p:spPr>
            <a:xfrm>
              <a:off x="6001953" y="3679228"/>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Process type</a:t>
              </a:r>
            </a:p>
          </p:txBody>
        </p:sp>
        <p:sp>
          <p:nvSpPr>
            <p:cNvPr id="230" name="Rounded Rectangle 229"/>
            <p:cNvSpPr/>
            <p:nvPr/>
          </p:nvSpPr>
          <p:spPr>
            <a:xfrm>
              <a:off x="6001952" y="4185669"/>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Greenness of the sources</a:t>
              </a:r>
            </a:p>
          </p:txBody>
        </p:sp>
        <p:sp>
          <p:nvSpPr>
            <p:cNvPr id="231" name="Rounded Rectangle 230"/>
            <p:cNvSpPr/>
            <p:nvPr/>
          </p:nvSpPr>
          <p:spPr>
            <a:xfrm>
              <a:off x="2638740" y="3601552"/>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Resource idle time</a:t>
              </a:r>
            </a:p>
          </p:txBody>
        </p:sp>
        <p:sp>
          <p:nvSpPr>
            <p:cNvPr id="232" name="Rounded Rectangle 231"/>
            <p:cNvSpPr/>
            <p:nvPr/>
          </p:nvSpPr>
          <p:spPr>
            <a:xfrm>
              <a:off x="6001953" y="4692110"/>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Server idle time</a:t>
              </a:r>
            </a:p>
          </p:txBody>
        </p:sp>
        <p:sp>
          <p:nvSpPr>
            <p:cNvPr id="233" name="Rounded Rectangle 232"/>
            <p:cNvSpPr/>
            <p:nvPr/>
          </p:nvSpPr>
          <p:spPr>
            <a:xfrm>
              <a:off x="6001952" y="5198551"/>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Virtual Machine idle time</a:t>
              </a:r>
            </a:p>
          </p:txBody>
        </p:sp>
        <p:sp>
          <p:nvSpPr>
            <p:cNvPr id="234" name="Rounded Rectangle 233"/>
            <p:cNvSpPr/>
            <p:nvPr/>
          </p:nvSpPr>
          <p:spPr>
            <a:xfrm>
              <a:off x="2638740" y="4223875"/>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Geographical location</a:t>
              </a:r>
            </a:p>
          </p:txBody>
        </p:sp>
        <p:sp>
          <p:nvSpPr>
            <p:cNvPr id="235" name="Rounded Rectangle 234"/>
            <p:cNvSpPr/>
            <p:nvPr/>
          </p:nvSpPr>
          <p:spPr>
            <a:xfrm>
              <a:off x="2638740" y="4846198"/>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Fairness</a:t>
              </a:r>
            </a:p>
          </p:txBody>
        </p:sp>
        <p:sp>
          <p:nvSpPr>
            <p:cNvPr id="236" name="Rounded Rectangle 235"/>
            <p:cNvSpPr/>
            <p:nvPr/>
          </p:nvSpPr>
          <p:spPr>
            <a:xfrm>
              <a:off x="2638740" y="5468521"/>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Competitors</a:t>
              </a:r>
            </a:p>
          </p:txBody>
        </p:sp>
        <p:sp>
          <p:nvSpPr>
            <p:cNvPr id="237" name="Rounded Rectangle 236"/>
            <p:cNvSpPr/>
            <p:nvPr/>
          </p:nvSpPr>
          <p:spPr>
            <a:xfrm>
              <a:off x="2638740" y="6090841"/>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Market demand</a:t>
              </a:r>
            </a:p>
          </p:txBody>
        </p:sp>
        <p:sp>
          <p:nvSpPr>
            <p:cNvPr id="238" name="Rounded Rectangle 237"/>
            <p:cNvSpPr/>
            <p:nvPr/>
          </p:nvSpPr>
          <p:spPr>
            <a:xfrm>
              <a:off x="6001953" y="5704992"/>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Available service locations</a:t>
              </a:r>
            </a:p>
          </p:txBody>
        </p:sp>
        <p:sp>
          <p:nvSpPr>
            <p:cNvPr id="239" name="Rounded Rectangle 238"/>
            <p:cNvSpPr/>
            <p:nvPr/>
          </p:nvSpPr>
          <p:spPr>
            <a:xfrm>
              <a:off x="6001952" y="6211436"/>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Service calc. based on dist.</a:t>
              </a:r>
            </a:p>
          </p:txBody>
        </p:sp>
        <p:cxnSp>
          <p:nvCxnSpPr>
            <p:cNvPr id="241" name="Elbow Connector 240"/>
            <p:cNvCxnSpPr>
              <a:stCxn id="31" idx="3"/>
              <a:endCxn id="44" idx="1"/>
            </p:cNvCxnSpPr>
            <p:nvPr/>
          </p:nvCxnSpPr>
          <p:spPr>
            <a:xfrm flipV="1">
              <a:off x="2081162" y="1325052"/>
              <a:ext cx="557578" cy="2501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Elbow Connector 241"/>
            <p:cNvCxnSpPr>
              <a:stCxn id="31" idx="3"/>
              <a:endCxn id="11" idx="1"/>
            </p:cNvCxnSpPr>
            <p:nvPr/>
          </p:nvCxnSpPr>
          <p:spPr>
            <a:xfrm flipV="1">
              <a:off x="2081162" y="1947375"/>
              <a:ext cx="557580" cy="18793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1" idx="3"/>
              <a:endCxn id="59" idx="1"/>
            </p:cNvCxnSpPr>
            <p:nvPr/>
          </p:nvCxnSpPr>
          <p:spPr>
            <a:xfrm flipV="1">
              <a:off x="2081162" y="2569698"/>
              <a:ext cx="557580" cy="12570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Elbow Connector 247"/>
            <p:cNvCxnSpPr>
              <a:stCxn id="31" idx="3"/>
              <a:endCxn id="100" idx="1"/>
            </p:cNvCxnSpPr>
            <p:nvPr/>
          </p:nvCxnSpPr>
          <p:spPr>
            <a:xfrm flipV="1">
              <a:off x="2081162" y="3192021"/>
              <a:ext cx="557579" cy="6346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31" idx="3"/>
              <a:endCxn id="231" idx="1"/>
            </p:cNvCxnSpPr>
            <p:nvPr/>
          </p:nvCxnSpPr>
          <p:spPr>
            <a:xfrm flipV="1">
              <a:off x="2081162" y="3814344"/>
              <a:ext cx="557578" cy="123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Elbow Connector 253"/>
            <p:cNvCxnSpPr>
              <a:stCxn id="31" idx="3"/>
              <a:endCxn id="234" idx="1"/>
            </p:cNvCxnSpPr>
            <p:nvPr/>
          </p:nvCxnSpPr>
          <p:spPr>
            <a:xfrm>
              <a:off x="2081162" y="3826701"/>
              <a:ext cx="557578" cy="6099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stCxn id="31" idx="3"/>
              <a:endCxn id="235" idx="1"/>
            </p:cNvCxnSpPr>
            <p:nvPr/>
          </p:nvCxnSpPr>
          <p:spPr>
            <a:xfrm>
              <a:off x="2081162" y="3826701"/>
              <a:ext cx="557578" cy="1232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p:cNvCxnSpPr>
              <a:stCxn id="31" idx="3"/>
              <a:endCxn id="236" idx="1"/>
            </p:cNvCxnSpPr>
            <p:nvPr/>
          </p:nvCxnSpPr>
          <p:spPr>
            <a:xfrm>
              <a:off x="2081162" y="3826701"/>
              <a:ext cx="557578" cy="18546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Elbow Connector 262"/>
            <p:cNvCxnSpPr>
              <a:stCxn id="31" idx="3"/>
              <a:endCxn id="237" idx="1"/>
            </p:cNvCxnSpPr>
            <p:nvPr/>
          </p:nvCxnSpPr>
          <p:spPr>
            <a:xfrm>
              <a:off x="2081162" y="3826701"/>
              <a:ext cx="557578" cy="24769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Elbow Connector 274"/>
            <p:cNvCxnSpPr>
              <a:stCxn id="44" idx="3"/>
              <a:endCxn id="45" idx="1"/>
            </p:cNvCxnSpPr>
            <p:nvPr/>
          </p:nvCxnSpPr>
          <p:spPr>
            <a:xfrm flipV="1">
              <a:off x="5444375" y="847024"/>
              <a:ext cx="557581" cy="4780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Elbow Connector 278"/>
            <p:cNvCxnSpPr>
              <a:stCxn id="44" idx="3"/>
              <a:endCxn id="47" idx="1"/>
            </p:cNvCxnSpPr>
            <p:nvPr/>
          </p:nvCxnSpPr>
          <p:spPr>
            <a:xfrm>
              <a:off x="5444375" y="1325052"/>
              <a:ext cx="557580" cy="284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11" idx="3"/>
              <a:endCxn id="50" idx="1"/>
            </p:cNvCxnSpPr>
            <p:nvPr/>
          </p:nvCxnSpPr>
          <p:spPr>
            <a:xfrm flipV="1">
              <a:off x="5444377" y="1859906"/>
              <a:ext cx="557577" cy="874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6" name="Elbow Connector 285"/>
            <p:cNvCxnSpPr>
              <a:stCxn id="11" idx="3"/>
              <a:endCxn id="51" idx="1"/>
            </p:cNvCxnSpPr>
            <p:nvPr/>
          </p:nvCxnSpPr>
          <p:spPr>
            <a:xfrm>
              <a:off x="5444377" y="1947375"/>
              <a:ext cx="557576" cy="4189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9" name="Elbow Connector 288"/>
            <p:cNvCxnSpPr>
              <a:stCxn id="59" idx="3"/>
              <a:endCxn id="227" idx="1"/>
            </p:cNvCxnSpPr>
            <p:nvPr/>
          </p:nvCxnSpPr>
          <p:spPr>
            <a:xfrm>
              <a:off x="5444377" y="2569698"/>
              <a:ext cx="557576" cy="303090"/>
            </a:xfrm>
            <a:prstGeom prst="bentConnector3">
              <a:avLst>
                <a:gd name="adj1" fmla="val 665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Elbow Connector 291"/>
            <p:cNvCxnSpPr>
              <a:stCxn id="59" idx="3"/>
              <a:endCxn id="228" idx="1"/>
            </p:cNvCxnSpPr>
            <p:nvPr/>
          </p:nvCxnSpPr>
          <p:spPr>
            <a:xfrm>
              <a:off x="5444377" y="2569698"/>
              <a:ext cx="557575" cy="809531"/>
            </a:xfrm>
            <a:prstGeom prst="bentConnector3">
              <a:avLst>
                <a:gd name="adj1" fmla="val 668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Elbow Connector 296"/>
            <p:cNvCxnSpPr>
              <a:stCxn id="100" idx="3"/>
              <a:endCxn id="229" idx="1"/>
            </p:cNvCxnSpPr>
            <p:nvPr/>
          </p:nvCxnSpPr>
          <p:spPr>
            <a:xfrm>
              <a:off x="5444376" y="3192021"/>
              <a:ext cx="557577" cy="6936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0" name="Elbow Connector 299"/>
            <p:cNvCxnSpPr>
              <a:stCxn id="100" idx="3"/>
              <a:endCxn id="230" idx="1"/>
            </p:cNvCxnSpPr>
            <p:nvPr/>
          </p:nvCxnSpPr>
          <p:spPr>
            <a:xfrm>
              <a:off x="5444376" y="3192021"/>
              <a:ext cx="557576" cy="12000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0" name="Elbow Connector 309"/>
            <p:cNvCxnSpPr>
              <a:stCxn id="231" idx="3"/>
              <a:endCxn id="232" idx="1"/>
            </p:cNvCxnSpPr>
            <p:nvPr/>
          </p:nvCxnSpPr>
          <p:spPr>
            <a:xfrm>
              <a:off x="5444375" y="3814344"/>
              <a:ext cx="557578" cy="1084208"/>
            </a:xfrm>
            <a:prstGeom prst="bentConnector3">
              <a:avLst>
                <a:gd name="adj1" fmla="val 367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Elbow Connector 313"/>
            <p:cNvCxnSpPr>
              <a:stCxn id="231" idx="3"/>
              <a:endCxn id="233" idx="1"/>
            </p:cNvCxnSpPr>
            <p:nvPr/>
          </p:nvCxnSpPr>
          <p:spPr>
            <a:xfrm>
              <a:off x="5444375" y="3814344"/>
              <a:ext cx="557577" cy="1590649"/>
            </a:xfrm>
            <a:prstGeom prst="bentConnector3">
              <a:avLst>
                <a:gd name="adj1" fmla="val 367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Elbow Connector 320"/>
            <p:cNvCxnSpPr>
              <a:stCxn id="234" idx="3"/>
              <a:endCxn id="238" idx="1"/>
            </p:cNvCxnSpPr>
            <p:nvPr/>
          </p:nvCxnSpPr>
          <p:spPr>
            <a:xfrm>
              <a:off x="5444375" y="4436667"/>
              <a:ext cx="557578" cy="1474767"/>
            </a:xfrm>
            <a:prstGeom prst="bentConnector3">
              <a:avLst>
                <a:gd name="adj1" fmla="val 234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5" name="Elbow Connector 324"/>
            <p:cNvCxnSpPr>
              <a:stCxn id="234" idx="3"/>
              <a:endCxn id="239" idx="1"/>
            </p:cNvCxnSpPr>
            <p:nvPr/>
          </p:nvCxnSpPr>
          <p:spPr>
            <a:xfrm>
              <a:off x="5444375" y="4436667"/>
              <a:ext cx="557577" cy="1981211"/>
            </a:xfrm>
            <a:prstGeom prst="bentConnector3">
              <a:avLst>
                <a:gd name="adj1" fmla="val 23406"/>
              </a:avLst>
            </a:prstGeom>
            <a:ln>
              <a:tailEnd type="triangle"/>
            </a:ln>
          </p:spPr>
          <p:style>
            <a:lnRef idx="1">
              <a:schemeClr val="accent1"/>
            </a:lnRef>
            <a:fillRef idx="0">
              <a:schemeClr val="accent1"/>
            </a:fillRef>
            <a:effectRef idx="0">
              <a:schemeClr val="accent1"/>
            </a:effectRef>
            <a:fontRef idx="minor">
              <a:schemeClr val="tx1"/>
            </a:fontRef>
          </p:style>
        </p:cxnSp>
        <p:sp>
          <p:nvSpPr>
            <p:cNvPr id="329" name="Rounded Rectangle 328"/>
            <p:cNvSpPr/>
            <p:nvPr/>
          </p:nvSpPr>
          <p:spPr>
            <a:xfrm>
              <a:off x="9270448" y="315603"/>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Full-time</a:t>
              </a:r>
            </a:p>
          </p:txBody>
        </p:sp>
        <p:sp>
          <p:nvSpPr>
            <p:cNvPr id="330" name="Rounded Rectangle 329"/>
            <p:cNvSpPr/>
            <p:nvPr/>
          </p:nvSpPr>
          <p:spPr>
            <a:xfrm>
              <a:off x="9270448" y="743182"/>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Part-time</a:t>
              </a:r>
            </a:p>
          </p:txBody>
        </p:sp>
        <p:cxnSp>
          <p:nvCxnSpPr>
            <p:cNvPr id="331" name="Elbow Connector 330"/>
            <p:cNvCxnSpPr>
              <a:stCxn id="45" idx="3"/>
              <a:endCxn id="329" idx="1"/>
            </p:cNvCxnSpPr>
            <p:nvPr/>
          </p:nvCxnSpPr>
          <p:spPr>
            <a:xfrm flipV="1">
              <a:off x="9025641" y="505015"/>
              <a:ext cx="244807" cy="3420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4" name="Elbow Connector 333"/>
            <p:cNvCxnSpPr>
              <a:stCxn id="45" idx="3"/>
              <a:endCxn id="330" idx="1"/>
            </p:cNvCxnSpPr>
            <p:nvPr/>
          </p:nvCxnSpPr>
          <p:spPr>
            <a:xfrm>
              <a:off x="9025641" y="847024"/>
              <a:ext cx="244807" cy="855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7" name="Elbow Connector 336"/>
            <p:cNvCxnSpPr>
              <a:stCxn id="50" idx="3"/>
              <a:endCxn id="224" idx="1"/>
            </p:cNvCxnSpPr>
            <p:nvPr/>
          </p:nvCxnSpPr>
          <p:spPr>
            <a:xfrm flipV="1">
              <a:off x="9025639" y="1429420"/>
              <a:ext cx="244809" cy="43048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Elbow Connector 339"/>
            <p:cNvCxnSpPr>
              <a:stCxn id="50" idx="3"/>
              <a:endCxn id="81" idx="1"/>
            </p:cNvCxnSpPr>
            <p:nvPr/>
          </p:nvCxnSpPr>
          <p:spPr>
            <a:xfrm>
              <a:off x="9025639" y="1859906"/>
              <a:ext cx="244809" cy="42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Elbow Connector 342"/>
            <p:cNvCxnSpPr>
              <a:stCxn id="50" idx="3"/>
              <a:endCxn id="226" idx="1"/>
            </p:cNvCxnSpPr>
            <p:nvPr/>
          </p:nvCxnSpPr>
          <p:spPr>
            <a:xfrm flipV="1">
              <a:off x="9025639" y="1856999"/>
              <a:ext cx="244809" cy="2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1" name="Rounded Rectangle 350"/>
            <p:cNvSpPr/>
            <p:nvPr/>
          </p:nvSpPr>
          <p:spPr>
            <a:xfrm>
              <a:off x="10870798" y="861185"/>
              <a:ext cx="1062122" cy="37882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j-lt"/>
                </a:rPr>
                <a:t>Scale up</a:t>
              </a:r>
            </a:p>
          </p:txBody>
        </p:sp>
        <p:sp>
          <p:nvSpPr>
            <p:cNvPr id="352" name="Rounded Rectangle 351"/>
            <p:cNvSpPr/>
            <p:nvPr/>
          </p:nvSpPr>
          <p:spPr>
            <a:xfrm>
              <a:off x="10870798" y="1618831"/>
              <a:ext cx="1062122" cy="37882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j-lt"/>
                </a:rPr>
                <a:t>Scale out</a:t>
              </a:r>
            </a:p>
          </p:txBody>
        </p:sp>
        <p:cxnSp>
          <p:nvCxnSpPr>
            <p:cNvPr id="354" name="Elbow Connector 353"/>
            <p:cNvCxnSpPr>
              <a:stCxn id="224" idx="3"/>
              <a:endCxn id="351" idx="2"/>
            </p:cNvCxnSpPr>
            <p:nvPr/>
          </p:nvCxnSpPr>
          <p:spPr>
            <a:xfrm flipV="1">
              <a:off x="10748878" y="1240008"/>
              <a:ext cx="652981" cy="1894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5" name="Elbow Connector 354"/>
            <p:cNvCxnSpPr>
              <a:stCxn id="224" idx="3"/>
              <a:endCxn id="352" idx="0"/>
            </p:cNvCxnSpPr>
            <p:nvPr/>
          </p:nvCxnSpPr>
          <p:spPr>
            <a:xfrm>
              <a:off x="10748878" y="1429420"/>
              <a:ext cx="652981" cy="189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9270447" y="2685873"/>
              <a:ext cx="2302427"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Fossil fuel &amp; nuclear</a:t>
              </a:r>
              <a:endParaRPr lang="en-US" dirty="0">
                <a:latin typeface="+mj-lt"/>
              </a:endParaRPr>
            </a:p>
          </p:txBody>
        </p:sp>
        <p:sp>
          <p:nvSpPr>
            <p:cNvPr id="74" name="Rounded Rectangle 73"/>
            <p:cNvSpPr/>
            <p:nvPr/>
          </p:nvSpPr>
          <p:spPr>
            <a:xfrm>
              <a:off x="9275125" y="3108358"/>
              <a:ext cx="2302427"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Renewable energy</a:t>
              </a:r>
              <a:endParaRPr lang="en-US" dirty="0">
                <a:latin typeface="+mj-lt"/>
              </a:endParaRPr>
            </a:p>
          </p:txBody>
        </p:sp>
        <p:cxnSp>
          <p:nvCxnSpPr>
            <p:cNvPr id="13" name="Straight Arrow Connector 12"/>
            <p:cNvCxnSpPr>
              <a:stCxn id="227" idx="3"/>
              <a:endCxn id="73" idx="1"/>
            </p:cNvCxnSpPr>
            <p:nvPr/>
          </p:nvCxnSpPr>
          <p:spPr>
            <a:xfrm>
              <a:off x="9025638" y="2872788"/>
              <a:ext cx="244809" cy="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27" idx="3"/>
              <a:endCxn id="74" idx="1"/>
            </p:cNvCxnSpPr>
            <p:nvPr/>
          </p:nvCxnSpPr>
          <p:spPr>
            <a:xfrm>
              <a:off x="9025638" y="2872788"/>
              <a:ext cx="249487" cy="4249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9270447" y="3697292"/>
              <a:ext cx="2302427"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Time-flexible process</a:t>
              </a:r>
              <a:endParaRPr lang="en-US" dirty="0">
                <a:latin typeface="+mj-lt"/>
              </a:endParaRPr>
            </a:p>
          </p:txBody>
        </p:sp>
        <p:sp>
          <p:nvSpPr>
            <p:cNvPr id="83" name="Rounded Rectangle 82"/>
            <p:cNvSpPr/>
            <p:nvPr/>
          </p:nvSpPr>
          <p:spPr>
            <a:xfrm>
              <a:off x="9275125" y="4119777"/>
              <a:ext cx="2302427"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Time-sensitive process</a:t>
              </a:r>
            </a:p>
          </p:txBody>
        </p:sp>
        <p:cxnSp>
          <p:nvCxnSpPr>
            <p:cNvPr id="20" name="Straight Arrow Connector 19"/>
            <p:cNvCxnSpPr>
              <a:stCxn id="229" idx="3"/>
              <a:endCxn id="82" idx="1"/>
            </p:cNvCxnSpPr>
            <p:nvPr/>
          </p:nvCxnSpPr>
          <p:spPr>
            <a:xfrm>
              <a:off x="9025638" y="3885670"/>
              <a:ext cx="244809" cy="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29" idx="3"/>
              <a:endCxn id="83" idx="1"/>
            </p:cNvCxnSpPr>
            <p:nvPr/>
          </p:nvCxnSpPr>
          <p:spPr>
            <a:xfrm>
              <a:off x="9025638" y="3885670"/>
              <a:ext cx="249487" cy="423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1737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965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1952" y="1149096"/>
            <a:ext cx="8763000" cy="2893100"/>
          </a:xfrm>
          <a:prstGeom prst="rect">
            <a:avLst/>
          </a:prstGeom>
          <a:noFill/>
        </p:spPr>
        <p:txBody>
          <a:bodyPr wrap="square" rtlCol="0">
            <a:spAutoFit/>
          </a:bodyPr>
          <a:lstStyle/>
          <a:p>
            <a:pPr algn="ctr"/>
            <a:r>
              <a:rPr lang="en-CA" sz="4400" dirty="0">
                <a:latin typeface="Times New Roman" panose="02020603050405020304" pitchFamily="18" charset="0"/>
                <a:cs typeface="Times New Roman" panose="02020603050405020304" pitchFamily="18" charset="0"/>
              </a:rPr>
              <a:t>Contribution</a:t>
            </a:r>
            <a:r>
              <a:rPr lang="en-CA" sz="13800" dirty="0">
                <a:latin typeface="Edwardian Script ITC" panose="030303020407070D0804" pitchFamily="66" charset="0"/>
              </a:rPr>
              <a:t> </a:t>
            </a:r>
            <a:r>
              <a:rPr lang="en-CA" sz="4400" dirty="0">
                <a:latin typeface="Times New Roman" panose="02020603050405020304" pitchFamily="18" charset="0"/>
                <a:cs typeface="Times New Roman" panose="02020603050405020304" pitchFamily="18" charset="0"/>
              </a:rPr>
              <a:t>One:</a:t>
            </a:r>
          </a:p>
          <a:p>
            <a:pPr algn="ctr"/>
            <a:r>
              <a:rPr lang="en-CA" sz="4400" dirty="0">
                <a:latin typeface="Times New Roman" panose="02020603050405020304" pitchFamily="18" charset="0"/>
                <a:cs typeface="Times New Roman" panose="02020603050405020304" pitchFamily="18" charset="0"/>
              </a:rPr>
              <a:t>Sustainable Fair Pricing Mechanism</a:t>
            </a:r>
          </a:p>
        </p:txBody>
      </p:sp>
    </p:spTree>
    <p:extLst>
      <p:ext uri="{BB962C8B-B14F-4D97-AF65-F5344CB8AC3E}">
        <p14:creationId xmlns:p14="http://schemas.microsoft.com/office/powerpoint/2010/main" val="3693699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757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Related Work for Contribution One</a:t>
            </a:r>
          </a:p>
        </p:txBody>
      </p:sp>
      <p:sp>
        <p:nvSpPr>
          <p:cNvPr id="2" name="Rectangle 1"/>
          <p:cNvSpPr/>
          <p:nvPr/>
        </p:nvSpPr>
        <p:spPr>
          <a:xfrm>
            <a:off x="650631" y="1043915"/>
            <a:ext cx="8405234" cy="5170646"/>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For Static</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rPr>
              <a:t>Autonomic metered pricing for a utility computing service </a:t>
            </a:r>
            <a:r>
              <a:rPr lang="en-CA" sz="2200" dirty="0">
                <a:latin typeface="Times New Roman" panose="02020603050405020304" pitchFamily="18" charset="0"/>
                <a:cs typeface="Times New Roman" panose="02020603050405020304" pitchFamily="18" charset="0"/>
                <a:sym typeface="Wingdings" panose="05000000000000000000" pitchFamily="2" charset="2"/>
              </a:rPr>
              <a:t> High-demand and Low-demand</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sym typeface="Wingdings" panose="05000000000000000000" pitchFamily="2" charset="2"/>
              </a:rPr>
              <a:t>Using formulas</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sym typeface="Wingdings" panose="05000000000000000000" pitchFamily="2" charset="2"/>
              </a:rPr>
              <a:t>Comparing Cloud Service prices vs in-home service prices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Correlation between the cloud service level and  the offered price</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sym typeface="Wingdings" panose="05000000000000000000" pitchFamily="2" charset="2"/>
              </a:rPr>
              <a:t>Revenue optimization and Price discrimination  User classification and Resource usage</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sym typeface="Wingdings" panose="05000000000000000000" pitchFamily="2" charset="2"/>
              </a:rPr>
              <a:t>Pricing Model and Simulation of Public Cloud Services  Bandwidth and Network congestion</a:t>
            </a:r>
          </a:p>
          <a:p>
            <a:pPr algn="just"/>
            <a:endParaRPr lang="en-CA" sz="2200" dirty="0">
              <a:latin typeface="Times New Roman" panose="02020603050405020304" pitchFamily="18" charset="0"/>
              <a:cs typeface="Times New Roman" panose="02020603050405020304" pitchFamily="18" charset="0"/>
            </a:endParaRPr>
          </a:p>
          <a:p>
            <a:pPr algn="just"/>
            <a:r>
              <a:rPr lang="en-CA" sz="2200" dirty="0">
                <a:latin typeface="Times New Roman" panose="02020603050405020304" pitchFamily="18" charset="0"/>
                <a:cs typeface="Times New Roman" panose="02020603050405020304" pitchFamily="18" charset="0"/>
              </a:rPr>
              <a:t>For Dynamic </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rPr>
              <a:t>S</a:t>
            </a:r>
            <a:r>
              <a:rPr lang="en-CA" sz="2200" dirty="0">
                <a:latin typeface="Times New Roman" panose="02020603050405020304" pitchFamily="18" charset="0"/>
                <a:cs typeface="Times New Roman" panose="02020603050405020304" pitchFamily="18" charset="0"/>
                <a:sym typeface="Wingdings" panose="05000000000000000000" pitchFamily="2" charset="2"/>
              </a:rPr>
              <a:t>pot Instance</a:t>
            </a:r>
            <a:endParaRPr lang="en-CA" sz="2200" dirty="0">
              <a:latin typeface="Times New Roman" panose="02020603050405020304" pitchFamily="18" charset="0"/>
              <a:cs typeface="Times New Roman" panose="02020603050405020304" pitchFamily="18" charset="0"/>
            </a:endParaRPr>
          </a:p>
          <a:p>
            <a:pPr algn="just"/>
            <a:endParaRPr lang="en-CA" sz="2200" dirty="0">
              <a:latin typeface="Times New Roman" panose="02020603050405020304" pitchFamily="18" charset="0"/>
              <a:cs typeface="Times New Roman" panose="02020603050405020304" pitchFamily="18" charset="0"/>
            </a:endParaRPr>
          </a:p>
          <a:p>
            <a:pPr algn="just"/>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470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Related Work for Contribution One</a:t>
            </a:r>
          </a:p>
        </p:txBody>
      </p:sp>
      <p:grpSp>
        <p:nvGrpSpPr>
          <p:cNvPr id="19" name="Group 18"/>
          <p:cNvGrpSpPr/>
          <p:nvPr/>
        </p:nvGrpSpPr>
        <p:grpSpPr>
          <a:xfrm>
            <a:off x="284383" y="1625975"/>
            <a:ext cx="11107517" cy="400110"/>
            <a:chOff x="357652" y="5567702"/>
            <a:chExt cx="11107517" cy="400110"/>
          </a:xfrm>
        </p:grpSpPr>
        <p:sp>
          <p:nvSpPr>
            <p:cNvPr id="20" name="Rectangle 19"/>
            <p:cNvSpPr/>
            <p:nvPr/>
          </p:nvSpPr>
          <p:spPr>
            <a:xfrm>
              <a:off x="723900" y="5567702"/>
              <a:ext cx="10741269" cy="400110"/>
            </a:xfrm>
            <a:prstGeom prst="rect">
              <a:avLst/>
            </a:prstGeom>
          </p:spPr>
          <p:txBody>
            <a:bodyPr wrap="square">
              <a:spAutoFit/>
            </a:bodyPr>
            <a:lstStyle/>
            <a:p>
              <a:pPr algn="just"/>
              <a:r>
                <a:rPr lang="en-CA" sz="2000" dirty="0">
                  <a:latin typeface="Times New Roman" panose="02020603050405020304" pitchFamily="18" charset="0"/>
                  <a:cs typeface="Times New Roman" panose="02020603050405020304" pitchFamily="18" charset="0"/>
                </a:rPr>
                <a:t>Most of the studies concentrated on one or a few features.</a:t>
              </a:r>
            </a:p>
          </p:txBody>
        </p:sp>
        <p:pic>
          <p:nvPicPr>
            <p:cNvPr id="21" name="Picture 2" descr="Image result for nega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652" y="5594183"/>
              <a:ext cx="366248" cy="366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p:cNvGrpSpPr/>
          <p:nvPr/>
        </p:nvGrpSpPr>
        <p:grpSpPr>
          <a:xfrm>
            <a:off x="826265" y="3035556"/>
            <a:ext cx="5115695" cy="2282269"/>
            <a:chOff x="1041266" y="2294577"/>
            <a:chExt cx="5115695" cy="2282269"/>
          </a:xfrm>
        </p:grpSpPr>
        <p:sp>
          <p:nvSpPr>
            <p:cNvPr id="23" name="Rounded Rectangle 22"/>
            <p:cNvSpPr/>
            <p:nvPr/>
          </p:nvSpPr>
          <p:spPr>
            <a:xfrm>
              <a:off x="4000591" y="2294577"/>
              <a:ext cx="2156370"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A wide range of parameters</a:t>
              </a:r>
            </a:p>
          </p:txBody>
        </p:sp>
        <p:sp>
          <p:nvSpPr>
            <p:cNvPr id="24" name="Rounded Rectangle 23"/>
            <p:cNvSpPr/>
            <p:nvPr/>
          </p:nvSpPr>
          <p:spPr>
            <a:xfrm>
              <a:off x="1041266" y="2784419"/>
              <a:ext cx="2597827" cy="125592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Sustainable Fair Pricing Mechanism:</a:t>
              </a:r>
              <a:br>
                <a:rPr lang="en-CA" dirty="0">
                  <a:latin typeface="Times New Roman" panose="02020603050405020304" pitchFamily="18" charset="0"/>
                  <a:cs typeface="Times New Roman" panose="02020603050405020304" pitchFamily="18" charset="0"/>
                </a:rPr>
              </a:br>
              <a:r>
                <a:rPr lang="en-CA" dirty="0">
                  <a:latin typeface="Times New Roman" panose="02020603050405020304" pitchFamily="18" charset="0"/>
                  <a:cs typeface="Times New Roman" panose="02020603050405020304" pitchFamily="18" charset="0"/>
                </a:rPr>
                <a:t>A Flexible Dynamic Pricing Model</a:t>
              </a:r>
              <a:endParaRPr lang="en-US" b="1" dirty="0">
                <a:latin typeface="+mj-lt"/>
              </a:endParaRPr>
            </a:p>
          </p:txBody>
        </p:sp>
        <p:cxnSp>
          <p:nvCxnSpPr>
            <p:cNvPr id="25" name="Elbow Connector 24"/>
            <p:cNvCxnSpPr>
              <a:stCxn id="24" idx="3"/>
              <a:endCxn id="23" idx="1"/>
            </p:cNvCxnSpPr>
            <p:nvPr/>
          </p:nvCxnSpPr>
          <p:spPr>
            <a:xfrm flipV="1">
              <a:off x="3639093" y="2632956"/>
              <a:ext cx="361498" cy="7794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3"/>
              <a:endCxn id="28" idx="1"/>
            </p:cNvCxnSpPr>
            <p:nvPr/>
          </p:nvCxnSpPr>
          <p:spPr>
            <a:xfrm>
              <a:off x="3639093" y="3412380"/>
              <a:ext cx="361498" cy="826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000591" y="3900089"/>
              <a:ext cx="2156370"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Flexible and open to new parameters</a:t>
              </a:r>
            </a:p>
          </p:txBody>
        </p:sp>
      </p:grpSp>
      <p:grpSp>
        <p:nvGrpSpPr>
          <p:cNvPr id="2" name="Group 1"/>
          <p:cNvGrpSpPr/>
          <p:nvPr/>
        </p:nvGrpSpPr>
        <p:grpSpPr>
          <a:xfrm>
            <a:off x="284383" y="2244703"/>
            <a:ext cx="11107517" cy="400110"/>
            <a:chOff x="390143" y="1710988"/>
            <a:chExt cx="11107517" cy="400110"/>
          </a:xfrm>
        </p:grpSpPr>
        <p:sp>
          <p:nvSpPr>
            <p:cNvPr id="13" name="Rectangle 12"/>
            <p:cNvSpPr/>
            <p:nvPr/>
          </p:nvSpPr>
          <p:spPr>
            <a:xfrm>
              <a:off x="756391" y="1710988"/>
              <a:ext cx="10741269" cy="400110"/>
            </a:xfrm>
            <a:prstGeom prst="rect">
              <a:avLst/>
            </a:prstGeom>
          </p:spPr>
          <p:txBody>
            <a:bodyPr wrap="square">
              <a:spAutoFit/>
            </a:bodyPr>
            <a:lstStyle/>
            <a:p>
              <a:pPr algn="just"/>
              <a:r>
                <a:rPr lang="en-CA" sz="2000" dirty="0">
                  <a:latin typeface="Times New Roman" panose="02020603050405020304" pitchFamily="18" charset="0"/>
                  <a:cs typeface="Times New Roman" panose="02020603050405020304" pitchFamily="18" charset="0"/>
                </a:rPr>
                <a:t>A flexible dynamic pricing mechanism will be declared in the current thesis.</a:t>
              </a:r>
            </a:p>
          </p:txBody>
        </p:sp>
        <p:pic>
          <p:nvPicPr>
            <p:cNvPr id="15" name="Picture 4" descr="Image result for posi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143" y="1718369"/>
              <a:ext cx="366248" cy="366248"/>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Why we need something better?</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383417" y="2964670"/>
            <a:ext cx="4589527" cy="2377375"/>
          </a:xfrm>
          <a:prstGeom prst="rect">
            <a:avLst/>
          </a:prstGeom>
        </p:spPr>
      </p:pic>
    </p:spTree>
    <p:extLst>
      <p:ext uri="{BB962C8B-B14F-4D97-AF65-F5344CB8AC3E}">
        <p14:creationId xmlns:p14="http://schemas.microsoft.com/office/powerpoint/2010/main" val="194244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80">
                                          <p:stCondLst>
                                            <p:cond delay="0"/>
                                          </p:stCondLst>
                                        </p:cTn>
                                        <p:tgtEl>
                                          <p:spTgt spid="22"/>
                                        </p:tgtEl>
                                      </p:cBhvr>
                                    </p:animEffect>
                                    <p:anim calcmode="lin" valueType="num">
                                      <p:cBhvr>
                                        <p:cTn id="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2"/>
                                        </p:tgtEl>
                                      </p:cBhvr>
                                      <p:to x="100000" y="60000"/>
                                    </p:animScale>
                                    <p:animScale>
                                      <p:cBhvr>
                                        <p:cTn id="14" dur="166" decel="50000">
                                          <p:stCondLst>
                                            <p:cond delay="676"/>
                                          </p:stCondLst>
                                        </p:cTn>
                                        <p:tgtEl>
                                          <p:spTgt spid="22"/>
                                        </p:tgtEl>
                                      </p:cBhvr>
                                      <p:to x="100000" y="100000"/>
                                    </p:animScale>
                                    <p:animScale>
                                      <p:cBhvr>
                                        <p:cTn id="15" dur="26">
                                          <p:stCondLst>
                                            <p:cond delay="1312"/>
                                          </p:stCondLst>
                                        </p:cTn>
                                        <p:tgtEl>
                                          <p:spTgt spid="22"/>
                                        </p:tgtEl>
                                      </p:cBhvr>
                                      <p:to x="100000" y="80000"/>
                                    </p:animScale>
                                    <p:animScale>
                                      <p:cBhvr>
                                        <p:cTn id="16" dur="166" decel="50000">
                                          <p:stCondLst>
                                            <p:cond delay="1338"/>
                                          </p:stCondLst>
                                        </p:cTn>
                                        <p:tgtEl>
                                          <p:spTgt spid="22"/>
                                        </p:tgtEl>
                                      </p:cBhvr>
                                      <p:to x="100000" y="100000"/>
                                    </p:animScale>
                                    <p:animScale>
                                      <p:cBhvr>
                                        <p:cTn id="17" dur="26">
                                          <p:stCondLst>
                                            <p:cond delay="1642"/>
                                          </p:stCondLst>
                                        </p:cTn>
                                        <p:tgtEl>
                                          <p:spTgt spid="22"/>
                                        </p:tgtEl>
                                      </p:cBhvr>
                                      <p:to x="100000" y="90000"/>
                                    </p:animScale>
                                    <p:animScale>
                                      <p:cBhvr>
                                        <p:cTn id="18" dur="166" decel="50000">
                                          <p:stCondLst>
                                            <p:cond delay="1668"/>
                                          </p:stCondLst>
                                        </p:cTn>
                                        <p:tgtEl>
                                          <p:spTgt spid="22"/>
                                        </p:tgtEl>
                                      </p:cBhvr>
                                      <p:to x="100000" y="100000"/>
                                    </p:animScale>
                                    <p:animScale>
                                      <p:cBhvr>
                                        <p:cTn id="19" dur="26">
                                          <p:stCondLst>
                                            <p:cond delay="1808"/>
                                          </p:stCondLst>
                                        </p:cTn>
                                        <p:tgtEl>
                                          <p:spTgt spid="22"/>
                                        </p:tgtEl>
                                      </p:cBhvr>
                                      <p:to x="100000" y="95000"/>
                                    </p:animScale>
                                    <p:animScale>
                                      <p:cBhvr>
                                        <p:cTn id="20"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80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grpSp>
        <p:nvGrpSpPr>
          <p:cNvPr id="4" name="Group 3"/>
          <p:cNvGrpSpPr/>
          <p:nvPr/>
        </p:nvGrpSpPr>
        <p:grpSpPr>
          <a:xfrm>
            <a:off x="650631" y="1522385"/>
            <a:ext cx="10382442" cy="2474223"/>
            <a:chOff x="650631" y="1522385"/>
            <a:chExt cx="10382442" cy="2474223"/>
          </a:xfrm>
        </p:grpSpPr>
        <p:cxnSp>
          <p:nvCxnSpPr>
            <p:cNvPr id="82" name="Elbow Connector 81"/>
            <p:cNvCxnSpPr>
              <a:stCxn id="22" idx="3"/>
              <a:endCxn id="79" idx="1"/>
            </p:cNvCxnSpPr>
            <p:nvPr/>
          </p:nvCxnSpPr>
          <p:spPr>
            <a:xfrm>
              <a:off x="7489016" y="2737958"/>
              <a:ext cx="520745" cy="7395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4751234" y="1673705"/>
              <a:ext cx="222740" cy="21191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ounded Rectangle 21"/>
            <p:cNvSpPr/>
            <p:nvPr/>
          </p:nvSpPr>
          <p:spPr>
            <a:xfrm>
              <a:off x="5386826" y="2370833"/>
              <a:ext cx="2102190" cy="73425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Using Dynamic Pricing Mechanism</a:t>
              </a:r>
            </a:p>
          </p:txBody>
        </p:sp>
        <p:cxnSp>
          <p:nvCxnSpPr>
            <p:cNvPr id="23" name="Straight Arrow Connector 22"/>
            <p:cNvCxnSpPr>
              <a:stCxn id="21" idx="1"/>
              <a:endCxn id="22" idx="1"/>
            </p:cNvCxnSpPr>
            <p:nvPr/>
          </p:nvCxnSpPr>
          <p:spPr>
            <a:xfrm>
              <a:off x="4973974" y="2733288"/>
              <a:ext cx="412852" cy="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429280" y="1522385"/>
              <a:ext cx="2321954" cy="69430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Pay for what they have used or reserved</a:t>
              </a:r>
            </a:p>
          </p:txBody>
        </p:sp>
        <p:sp>
          <p:nvSpPr>
            <p:cNvPr id="25" name="Rounded Rectangle 24"/>
            <p:cNvSpPr/>
            <p:nvPr/>
          </p:nvSpPr>
          <p:spPr>
            <a:xfrm>
              <a:off x="650631" y="1522385"/>
              <a:ext cx="1289232" cy="69430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t>Customers</a:t>
              </a:r>
              <a:endParaRPr lang="en-US" b="1" dirty="0">
                <a:latin typeface="+mj-lt"/>
              </a:endParaRPr>
            </a:p>
          </p:txBody>
        </p:sp>
        <p:cxnSp>
          <p:nvCxnSpPr>
            <p:cNvPr id="49" name="Straight Arrow Connector 48"/>
            <p:cNvCxnSpPr>
              <a:stCxn id="25" idx="3"/>
              <a:endCxn id="24" idx="1"/>
            </p:cNvCxnSpPr>
            <p:nvPr/>
          </p:nvCxnSpPr>
          <p:spPr>
            <a:xfrm>
              <a:off x="1939863" y="1869538"/>
              <a:ext cx="489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50631" y="2859991"/>
              <a:ext cx="1289232" cy="69430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t>Providers</a:t>
              </a:r>
              <a:endParaRPr lang="en-US" b="1" dirty="0">
                <a:latin typeface="+mj-lt"/>
              </a:endParaRPr>
            </a:p>
          </p:txBody>
        </p:sp>
        <p:sp>
          <p:nvSpPr>
            <p:cNvPr id="57" name="Rounded Rectangle 56"/>
            <p:cNvSpPr/>
            <p:nvPr/>
          </p:nvSpPr>
          <p:spPr>
            <a:xfrm>
              <a:off x="2429280" y="2452401"/>
              <a:ext cx="2321954" cy="69430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Fairer pricing mechanism</a:t>
              </a:r>
            </a:p>
          </p:txBody>
        </p:sp>
        <p:sp>
          <p:nvSpPr>
            <p:cNvPr id="58" name="Rounded Rectangle 57"/>
            <p:cNvSpPr/>
            <p:nvPr/>
          </p:nvSpPr>
          <p:spPr>
            <a:xfrm>
              <a:off x="2429280" y="3302302"/>
              <a:ext cx="2321954" cy="69430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Clarity of the process</a:t>
              </a:r>
            </a:p>
          </p:txBody>
        </p:sp>
        <p:cxnSp>
          <p:nvCxnSpPr>
            <p:cNvPr id="51" name="Elbow Connector 50"/>
            <p:cNvCxnSpPr>
              <a:stCxn id="54" idx="3"/>
              <a:endCxn id="57" idx="1"/>
            </p:cNvCxnSpPr>
            <p:nvPr/>
          </p:nvCxnSpPr>
          <p:spPr>
            <a:xfrm flipV="1">
              <a:off x="1939863" y="2799554"/>
              <a:ext cx="489417" cy="4075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4" idx="3"/>
              <a:endCxn id="58" idx="1"/>
            </p:cNvCxnSpPr>
            <p:nvPr/>
          </p:nvCxnSpPr>
          <p:spPr>
            <a:xfrm>
              <a:off x="1939863" y="3207144"/>
              <a:ext cx="489417" cy="4423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8009762" y="1653349"/>
              <a:ext cx="2633853" cy="73425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Increasing computational complexity</a:t>
              </a:r>
            </a:p>
          </p:txBody>
        </p:sp>
        <p:sp>
          <p:nvSpPr>
            <p:cNvPr id="79" name="Rounded Rectangle 78"/>
            <p:cNvSpPr/>
            <p:nvPr/>
          </p:nvSpPr>
          <p:spPr>
            <a:xfrm>
              <a:off x="8009761" y="3110407"/>
              <a:ext cx="2633853" cy="73425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Increasing response time</a:t>
              </a:r>
            </a:p>
          </p:txBody>
        </p:sp>
        <p:cxnSp>
          <p:nvCxnSpPr>
            <p:cNvPr id="75" name="Elbow Connector 74"/>
            <p:cNvCxnSpPr>
              <a:stCxn id="22" idx="3"/>
              <a:endCxn id="78" idx="1"/>
            </p:cNvCxnSpPr>
            <p:nvPr/>
          </p:nvCxnSpPr>
          <p:spPr>
            <a:xfrm flipV="1">
              <a:off x="7489016" y="2020474"/>
              <a:ext cx="520746" cy="717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4" descr="Image result for posi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1545" y="2623058"/>
              <a:ext cx="272528" cy="2725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nega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9280" y="1878577"/>
              <a:ext cx="283793" cy="28379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mage result for nega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9280" y="3335635"/>
              <a:ext cx="283793" cy="2837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8414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Pricing and revenue optimization [42]:</a:t>
            </a:r>
            <a:endParaRPr lang="en-CA" sz="2200" dirty="0">
              <a:latin typeface="Times New Roman" panose="02020603050405020304" pitchFamily="18" charset="0"/>
              <a:cs typeface="Times New Roman" panose="02020603050405020304" pitchFamily="18" charset="0"/>
            </a:endParaRPr>
          </a:p>
        </p:txBody>
      </p:sp>
      <p:grpSp>
        <p:nvGrpSpPr>
          <p:cNvPr id="64" name="Group 63"/>
          <p:cNvGrpSpPr/>
          <p:nvPr/>
        </p:nvGrpSpPr>
        <p:grpSpPr>
          <a:xfrm>
            <a:off x="650631" y="1936808"/>
            <a:ext cx="10728962" cy="2821745"/>
            <a:chOff x="650629" y="1619816"/>
            <a:chExt cx="10728962" cy="2821745"/>
          </a:xfrm>
        </p:grpSpPr>
        <p:sp>
          <p:nvSpPr>
            <p:cNvPr id="9" name="Rounded Rectangle 8"/>
            <p:cNvSpPr/>
            <p:nvPr/>
          </p:nvSpPr>
          <p:spPr>
            <a:xfrm>
              <a:off x="5773378" y="1966969"/>
              <a:ext cx="5606213" cy="44391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The system experiences variable, but predictable demands</a:t>
              </a:r>
            </a:p>
          </p:txBody>
        </p:sp>
        <p:sp>
          <p:nvSpPr>
            <p:cNvPr id="10" name="Rounded Rectangle 9"/>
            <p:cNvSpPr/>
            <p:nvPr/>
          </p:nvSpPr>
          <p:spPr>
            <a:xfrm>
              <a:off x="3259719" y="2718817"/>
              <a:ext cx="2152157" cy="106680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Prerequisites for Dynamic Pricing Mechanism</a:t>
              </a:r>
              <a:endParaRPr lang="en-US" dirty="0">
                <a:latin typeface="+mj-lt"/>
              </a:endParaRPr>
            </a:p>
          </p:txBody>
        </p:sp>
        <p:cxnSp>
          <p:nvCxnSpPr>
            <p:cNvPr id="11" name="Elbow Connector 10"/>
            <p:cNvCxnSpPr>
              <a:stCxn id="10" idx="3"/>
              <a:endCxn id="9" idx="1"/>
            </p:cNvCxnSpPr>
            <p:nvPr/>
          </p:nvCxnSpPr>
          <p:spPr>
            <a:xfrm flipV="1">
              <a:off x="5411876" y="2188927"/>
              <a:ext cx="361502" cy="10632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0" idx="3"/>
              <a:endCxn id="15" idx="1"/>
            </p:cNvCxnSpPr>
            <p:nvPr/>
          </p:nvCxnSpPr>
          <p:spPr>
            <a:xfrm>
              <a:off x="5411876" y="3252221"/>
              <a:ext cx="361502" cy="9673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773378" y="2632842"/>
              <a:ext cx="5606213" cy="44391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Its capacity for providing services is fixed</a:t>
              </a:r>
            </a:p>
          </p:txBody>
        </p:sp>
        <p:sp>
          <p:nvSpPr>
            <p:cNvPr id="14" name="Rounded Rectangle 13"/>
            <p:cNvSpPr/>
            <p:nvPr/>
          </p:nvSpPr>
          <p:spPr>
            <a:xfrm>
              <a:off x="5773378" y="3341710"/>
              <a:ext cx="5606213" cy="44391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Resources are wasted if not used</a:t>
              </a:r>
            </a:p>
          </p:txBody>
        </p:sp>
        <p:sp>
          <p:nvSpPr>
            <p:cNvPr id="15" name="Rounded Rectangle 14"/>
            <p:cNvSpPr/>
            <p:nvPr/>
          </p:nvSpPr>
          <p:spPr>
            <a:xfrm>
              <a:off x="5773378" y="3997646"/>
              <a:ext cx="5606213" cy="44391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Service providers are able to regulate the prices</a:t>
              </a:r>
            </a:p>
          </p:txBody>
        </p:sp>
        <p:cxnSp>
          <p:nvCxnSpPr>
            <p:cNvPr id="16" name="Elbow Connector 15"/>
            <p:cNvCxnSpPr>
              <a:stCxn id="10" idx="3"/>
              <a:endCxn id="13" idx="1"/>
            </p:cNvCxnSpPr>
            <p:nvPr/>
          </p:nvCxnSpPr>
          <p:spPr>
            <a:xfrm flipV="1">
              <a:off x="5411876" y="2854800"/>
              <a:ext cx="361502" cy="3974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3"/>
              <a:endCxn id="14" idx="1"/>
            </p:cNvCxnSpPr>
            <p:nvPr/>
          </p:nvCxnSpPr>
          <p:spPr>
            <a:xfrm>
              <a:off x="5411876" y="3252221"/>
              <a:ext cx="361502" cy="3114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50629" y="1619816"/>
              <a:ext cx="2152157" cy="79106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Maximizing Cloud Providers Revenue</a:t>
              </a:r>
              <a:endParaRPr lang="en-US" b="1" dirty="0">
                <a:latin typeface="+mj-lt"/>
              </a:endParaRPr>
            </a:p>
          </p:txBody>
        </p:sp>
        <p:sp>
          <p:nvSpPr>
            <p:cNvPr id="58" name="Rounded Rectangle 57"/>
            <p:cNvSpPr/>
            <p:nvPr/>
          </p:nvSpPr>
          <p:spPr>
            <a:xfrm>
              <a:off x="650630" y="2718817"/>
              <a:ext cx="2152157" cy="106680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Dynamic Pricing mechanism is mandatory</a:t>
              </a:r>
            </a:p>
          </p:txBody>
        </p:sp>
        <p:cxnSp>
          <p:nvCxnSpPr>
            <p:cNvPr id="60" name="Straight Arrow Connector 59"/>
            <p:cNvCxnSpPr>
              <a:stCxn id="34" idx="2"/>
              <a:endCxn id="58" idx="0"/>
            </p:cNvCxnSpPr>
            <p:nvPr/>
          </p:nvCxnSpPr>
          <p:spPr>
            <a:xfrm>
              <a:off x="1726708" y="2410884"/>
              <a:ext cx="1" cy="307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8" idx="3"/>
              <a:endCxn id="10" idx="1"/>
            </p:cNvCxnSpPr>
            <p:nvPr/>
          </p:nvCxnSpPr>
          <p:spPr>
            <a:xfrm>
              <a:off x="2802787" y="3252221"/>
              <a:ext cx="456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91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Step 1: Users Classification</a:t>
            </a:r>
            <a:endParaRPr lang="en-CA"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6177" y="1534654"/>
            <a:ext cx="5463445" cy="4503342"/>
          </a:xfrm>
          <a:prstGeom prst="rect">
            <a:avLst/>
          </a:prstGeom>
        </p:spPr>
      </p:pic>
      <p:sp>
        <p:nvSpPr>
          <p:cNvPr id="37" name="Rounded Rectangle 36"/>
          <p:cNvSpPr/>
          <p:nvPr/>
        </p:nvSpPr>
        <p:spPr>
          <a:xfrm>
            <a:off x="586740" y="2695445"/>
            <a:ext cx="253501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Lower service  prices for all users</a:t>
            </a:r>
          </a:p>
        </p:txBody>
      </p:sp>
      <p:sp>
        <p:nvSpPr>
          <p:cNvPr id="38" name="Rounded Rectangle 37"/>
          <p:cNvSpPr/>
          <p:nvPr/>
        </p:nvSpPr>
        <p:spPr>
          <a:xfrm>
            <a:off x="586740" y="3523689"/>
            <a:ext cx="253501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Better resource estimation for providers</a:t>
            </a:r>
          </a:p>
        </p:txBody>
      </p:sp>
      <p:sp>
        <p:nvSpPr>
          <p:cNvPr id="39" name="Rounded Rectangle 38"/>
          <p:cNvSpPr/>
          <p:nvPr/>
        </p:nvSpPr>
        <p:spPr>
          <a:xfrm>
            <a:off x="8930156" y="2709355"/>
            <a:ext cx="253501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Higher benefit in shorter time for providers</a:t>
            </a:r>
          </a:p>
        </p:txBody>
      </p:sp>
      <p:cxnSp>
        <p:nvCxnSpPr>
          <p:cNvPr id="8" name="Straight Arrow Connector 7"/>
          <p:cNvCxnSpPr>
            <a:endCxn id="37" idx="3"/>
          </p:cNvCxnSpPr>
          <p:nvPr/>
        </p:nvCxnSpPr>
        <p:spPr>
          <a:xfrm flipH="1" flipV="1">
            <a:off x="3121753" y="3033824"/>
            <a:ext cx="1035720" cy="35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8" idx="3"/>
          </p:cNvCxnSpPr>
          <p:nvPr/>
        </p:nvCxnSpPr>
        <p:spPr>
          <a:xfrm flipH="1">
            <a:off x="3121753" y="3386491"/>
            <a:ext cx="1035720" cy="4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9" idx="1"/>
          </p:cNvCxnSpPr>
          <p:nvPr/>
        </p:nvCxnSpPr>
        <p:spPr>
          <a:xfrm flipV="1">
            <a:off x="7893052" y="3047734"/>
            <a:ext cx="1037104" cy="32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8930156" y="3523689"/>
            <a:ext cx="253501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Affordable service price for limited usage</a:t>
            </a:r>
          </a:p>
        </p:txBody>
      </p:sp>
      <p:cxnSp>
        <p:nvCxnSpPr>
          <p:cNvPr id="55" name="Straight Arrow Connector 54"/>
          <p:cNvCxnSpPr>
            <a:endCxn id="53" idx="1"/>
          </p:cNvCxnSpPr>
          <p:nvPr/>
        </p:nvCxnSpPr>
        <p:spPr>
          <a:xfrm>
            <a:off x="7893052" y="3372202"/>
            <a:ext cx="1037104" cy="489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55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References</a:t>
            </a:r>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942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1107996"/>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Step 1: Users Classification</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Calculating service hours for subscribed and ad hoc users:</a:t>
            </a:r>
            <a:endParaRPr lang="en-CA" sz="2200"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695081" y="2315574"/>
            <a:ext cx="10646019" cy="2629207"/>
            <a:chOff x="650631" y="2919696"/>
            <a:chExt cx="11282289" cy="2629207"/>
          </a:xfrm>
        </p:grpSpPr>
        <p:pic>
          <p:nvPicPr>
            <p:cNvPr id="6" name="Picture 5"/>
            <p:cNvPicPr>
              <a:picLocks noChangeAspect="1"/>
            </p:cNvPicPr>
            <p:nvPr/>
          </p:nvPicPr>
          <p:blipFill>
            <a:blip r:embed="rId4"/>
            <a:stretch>
              <a:fillRect/>
            </a:stretch>
          </p:blipFill>
          <p:spPr>
            <a:xfrm>
              <a:off x="650631" y="2919696"/>
              <a:ext cx="10467975" cy="419100"/>
            </a:xfrm>
            <a:prstGeom prst="rect">
              <a:avLst/>
            </a:prstGeom>
          </p:spPr>
        </p:pic>
        <p:pic>
          <p:nvPicPr>
            <p:cNvPr id="9" name="Picture 8"/>
            <p:cNvPicPr>
              <a:picLocks noChangeAspect="1"/>
            </p:cNvPicPr>
            <p:nvPr/>
          </p:nvPicPr>
          <p:blipFill>
            <a:blip r:embed="rId5"/>
            <a:stretch>
              <a:fillRect/>
            </a:stretch>
          </p:blipFill>
          <p:spPr>
            <a:xfrm>
              <a:off x="650631" y="3423194"/>
              <a:ext cx="9534525" cy="457200"/>
            </a:xfrm>
            <a:prstGeom prst="rect">
              <a:avLst/>
            </a:prstGeom>
          </p:spPr>
        </p:pic>
        <p:pic>
          <p:nvPicPr>
            <p:cNvPr id="10" name="Picture 9"/>
            <p:cNvPicPr>
              <a:picLocks noChangeAspect="1"/>
            </p:cNvPicPr>
            <p:nvPr/>
          </p:nvPicPr>
          <p:blipFill>
            <a:blip r:embed="rId6"/>
            <a:stretch>
              <a:fillRect/>
            </a:stretch>
          </p:blipFill>
          <p:spPr>
            <a:xfrm>
              <a:off x="650631" y="3880395"/>
              <a:ext cx="11282289" cy="1668508"/>
            </a:xfrm>
            <a:prstGeom prst="rect">
              <a:avLst/>
            </a:prstGeom>
          </p:spPr>
        </p:pic>
      </p:grpSp>
    </p:spTree>
    <p:extLst>
      <p:ext uri="{BB962C8B-B14F-4D97-AF65-F5344CB8AC3E}">
        <p14:creationId xmlns:p14="http://schemas.microsoft.com/office/powerpoint/2010/main" val="3990251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How to calculate total costs:</a:t>
            </a:r>
          </a:p>
        </p:txBody>
      </p:sp>
      <p:pic>
        <p:nvPicPr>
          <p:cNvPr id="5" name="Picture 4"/>
          <p:cNvPicPr>
            <a:picLocks noChangeAspect="1"/>
          </p:cNvPicPr>
          <p:nvPr/>
        </p:nvPicPr>
        <p:blipFill>
          <a:blip r:embed="rId4"/>
          <a:stretch>
            <a:fillRect/>
          </a:stretch>
        </p:blipFill>
        <p:spPr>
          <a:xfrm>
            <a:off x="2901329" y="1530884"/>
            <a:ext cx="6780891" cy="4673066"/>
          </a:xfrm>
          <a:prstGeom prst="rect">
            <a:avLst/>
          </a:prstGeom>
        </p:spPr>
      </p:pic>
    </p:spTree>
    <p:extLst>
      <p:ext uri="{BB962C8B-B14F-4D97-AF65-F5344CB8AC3E}">
        <p14:creationId xmlns:p14="http://schemas.microsoft.com/office/powerpoint/2010/main" val="3530119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32</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Step 2: Calculating Static Costs</a:t>
            </a:r>
          </a:p>
        </p:txBody>
      </p:sp>
      <p:grpSp>
        <p:nvGrpSpPr>
          <p:cNvPr id="28" name="Group 27"/>
          <p:cNvGrpSpPr/>
          <p:nvPr/>
        </p:nvGrpSpPr>
        <p:grpSpPr>
          <a:xfrm>
            <a:off x="650631" y="1625975"/>
            <a:ext cx="4201161" cy="1653925"/>
            <a:chOff x="650631" y="1977049"/>
            <a:chExt cx="4201161" cy="1653925"/>
          </a:xfrm>
        </p:grpSpPr>
        <p:sp>
          <p:nvSpPr>
            <p:cNvPr id="13" name="Rounded Rectangle 12"/>
            <p:cNvSpPr/>
            <p:nvPr/>
          </p:nvSpPr>
          <p:spPr>
            <a:xfrm>
              <a:off x="2695422" y="1977049"/>
              <a:ext cx="2156370"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Cost of static factors</a:t>
              </a:r>
            </a:p>
          </p:txBody>
        </p:sp>
        <p:sp>
          <p:nvSpPr>
            <p:cNvPr id="14" name="Rounded Rectangle 13"/>
            <p:cNvSpPr/>
            <p:nvPr/>
          </p:nvSpPr>
          <p:spPr>
            <a:xfrm>
              <a:off x="650631" y="2499167"/>
              <a:ext cx="1454693" cy="61855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Static Costs</a:t>
              </a:r>
              <a:endParaRPr lang="en-US" b="1" dirty="0">
                <a:latin typeface="+mj-lt"/>
              </a:endParaRPr>
            </a:p>
          </p:txBody>
        </p:sp>
        <p:cxnSp>
          <p:nvCxnSpPr>
            <p:cNvPr id="15" name="Elbow Connector 14"/>
            <p:cNvCxnSpPr>
              <a:stCxn id="14" idx="3"/>
              <a:endCxn id="13" idx="1"/>
            </p:cNvCxnSpPr>
            <p:nvPr/>
          </p:nvCxnSpPr>
          <p:spPr>
            <a:xfrm flipV="1">
              <a:off x="2105324" y="2315428"/>
              <a:ext cx="590098" cy="493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4" idx="3"/>
              <a:endCxn id="17" idx="1"/>
            </p:cNvCxnSpPr>
            <p:nvPr/>
          </p:nvCxnSpPr>
          <p:spPr>
            <a:xfrm>
              <a:off x="2105324" y="2808445"/>
              <a:ext cx="590098" cy="4841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695422" y="2954217"/>
              <a:ext cx="2156370"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Number of years to amortize the cost</a:t>
              </a:r>
            </a:p>
          </p:txBody>
        </p:sp>
      </p:grpSp>
      <p:pic>
        <p:nvPicPr>
          <p:cNvPr id="29" name="Picture 28"/>
          <p:cNvPicPr>
            <a:picLocks noChangeAspect="1"/>
          </p:cNvPicPr>
          <p:nvPr/>
        </p:nvPicPr>
        <p:blipFill>
          <a:blip r:embed="rId4"/>
          <a:stretch>
            <a:fillRect/>
          </a:stretch>
        </p:blipFill>
        <p:spPr>
          <a:xfrm>
            <a:off x="650631" y="3623406"/>
            <a:ext cx="2619375" cy="1047750"/>
          </a:xfrm>
          <a:prstGeom prst="rect">
            <a:avLst/>
          </a:prstGeom>
        </p:spPr>
      </p:pic>
      <p:grpSp>
        <p:nvGrpSpPr>
          <p:cNvPr id="56" name="Group 55"/>
          <p:cNvGrpSpPr/>
          <p:nvPr/>
        </p:nvGrpSpPr>
        <p:grpSpPr>
          <a:xfrm>
            <a:off x="650631" y="4267199"/>
            <a:ext cx="9064869" cy="1745078"/>
            <a:chOff x="650631" y="4267199"/>
            <a:chExt cx="9064869" cy="1745078"/>
          </a:xfrm>
        </p:grpSpPr>
        <p:sp>
          <p:nvSpPr>
            <p:cNvPr id="30" name="Rounded Rectangle 29"/>
            <p:cNvSpPr/>
            <p:nvPr/>
          </p:nvSpPr>
          <p:spPr>
            <a:xfrm>
              <a:off x="650631" y="5335520"/>
              <a:ext cx="3768969"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The summation of all static factors that should be amortized in a year</a:t>
              </a:r>
            </a:p>
          </p:txBody>
        </p:sp>
        <p:cxnSp>
          <p:nvCxnSpPr>
            <p:cNvPr id="32" name="Straight Arrow Connector 31"/>
            <p:cNvCxnSpPr/>
            <p:nvPr/>
          </p:nvCxnSpPr>
          <p:spPr>
            <a:xfrm flipH="1">
              <a:off x="1000759" y="4267199"/>
              <a:ext cx="12066" cy="106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2105324" y="4847591"/>
              <a:ext cx="2492075" cy="42725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The static item number </a:t>
              </a:r>
              <a:r>
                <a:rPr lang="en-CA" dirty="0" err="1">
                  <a:latin typeface="+mj-lt"/>
                </a:rPr>
                <a:t>i</a:t>
              </a:r>
              <a:endParaRPr lang="en-CA" dirty="0">
                <a:latin typeface="+mj-lt"/>
              </a:endParaRPr>
            </a:p>
          </p:txBody>
        </p:sp>
        <p:cxnSp>
          <p:nvCxnSpPr>
            <p:cNvPr id="35" name="Straight Arrow Connector 34"/>
            <p:cNvCxnSpPr/>
            <p:nvPr/>
          </p:nvCxnSpPr>
          <p:spPr>
            <a:xfrm>
              <a:off x="2397125" y="4267199"/>
              <a:ext cx="3175" cy="5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173562" y="4359662"/>
              <a:ext cx="6541938" cy="42725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The number of years that expected that static factor to be amortized</a:t>
              </a:r>
            </a:p>
          </p:txBody>
        </p:sp>
        <p:cxnSp>
          <p:nvCxnSpPr>
            <p:cNvPr id="44" name="Elbow Connector 43"/>
            <p:cNvCxnSpPr>
              <a:endCxn id="42" idx="1"/>
            </p:cNvCxnSpPr>
            <p:nvPr/>
          </p:nvCxnSpPr>
          <p:spPr>
            <a:xfrm rot="16200000" flipH="1">
              <a:off x="2875188" y="4274912"/>
              <a:ext cx="306087" cy="2906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170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trips(downRigh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strips(downRigh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Step 3: Calculating Dynamic Costs (Part I: Calculating idle resources costs)</a:t>
            </a:r>
          </a:p>
        </p:txBody>
      </p:sp>
      <p:grpSp>
        <p:nvGrpSpPr>
          <p:cNvPr id="65" name="Group 64"/>
          <p:cNvGrpSpPr/>
          <p:nvPr/>
        </p:nvGrpSpPr>
        <p:grpSpPr>
          <a:xfrm>
            <a:off x="752231" y="2055977"/>
            <a:ext cx="4496044" cy="1730347"/>
            <a:chOff x="752231" y="1691308"/>
            <a:chExt cx="4496044" cy="1730347"/>
          </a:xfrm>
        </p:grpSpPr>
        <p:sp>
          <p:nvSpPr>
            <p:cNvPr id="13" name="Rounded Rectangle 12"/>
            <p:cNvSpPr/>
            <p:nvPr/>
          </p:nvSpPr>
          <p:spPr>
            <a:xfrm>
              <a:off x="3270006" y="1691308"/>
              <a:ext cx="1978269"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CPU, RAM, HDD, …</a:t>
              </a:r>
            </a:p>
          </p:txBody>
        </p:sp>
        <p:sp>
          <p:nvSpPr>
            <p:cNvPr id="14" name="Rounded Rectangle 13"/>
            <p:cNvSpPr/>
            <p:nvPr/>
          </p:nvSpPr>
          <p:spPr>
            <a:xfrm>
              <a:off x="752231" y="2224747"/>
              <a:ext cx="1625844" cy="61855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Idle Resources</a:t>
              </a:r>
              <a:endParaRPr lang="en-US" b="1" dirty="0">
                <a:latin typeface="+mj-lt"/>
              </a:endParaRPr>
            </a:p>
          </p:txBody>
        </p:sp>
        <p:cxnSp>
          <p:nvCxnSpPr>
            <p:cNvPr id="15" name="Elbow Connector 14"/>
            <p:cNvCxnSpPr>
              <a:stCxn id="14" idx="3"/>
              <a:endCxn id="13" idx="1"/>
            </p:cNvCxnSpPr>
            <p:nvPr/>
          </p:nvCxnSpPr>
          <p:spPr>
            <a:xfrm flipV="1">
              <a:off x="2378075" y="1911984"/>
              <a:ext cx="891931" cy="6220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4" idx="3"/>
              <a:endCxn id="37" idx="1"/>
            </p:cNvCxnSpPr>
            <p:nvPr/>
          </p:nvCxnSpPr>
          <p:spPr>
            <a:xfrm>
              <a:off x="2378075" y="2534025"/>
              <a:ext cx="891931" cy="6669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270006" y="2313351"/>
              <a:ext cx="1978269"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Virtual Machine</a:t>
              </a:r>
            </a:p>
          </p:txBody>
        </p:sp>
        <p:cxnSp>
          <p:nvCxnSpPr>
            <p:cNvPr id="23" name="Straight Arrow Connector 22"/>
            <p:cNvCxnSpPr>
              <a:stCxn id="14" idx="3"/>
              <a:endCxn id="31" idx="1"/>
            </p:cNvCxnSpPr>
            <p:nvPr/>
          </p:nvCxnSpPr>
          <p:spPr>
            <a:xfrm>
              <a:off x="2378075" y="2534025"/>
              <a:ext cx="89193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270006" y="2980304"/>
              <a:ext cx="1978269"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Servers</a:t>
              </a:r>
            </a:p>
          </p:txBody>
        </p:sp>
      </p:grpSp>
      <p:grpSp>
        <p:nvGrpSpPr>
          <p:cNvPr id="62" name="Group 61"/>
          <p:cNvGrpSpPr/>
          <p:nvPr/>
        </p:nvGrpSpPr>
        <p:grpSpPr>
          <a:xfrm>
            <a:off x="8070675" y="2140442"/>
            <a:ext cx="431479" cy="1577288"/>
            <a:chOff x="8070675" y="1775773"/>
            <a:chExt cx="431479" cy="1577288"/>
          </a:xfrm>
        </p:grpSpPr>
        <p:pic>
          <p:nvPicPr>
            <p:cNvPr id="40"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9725" y="3048895"/>
              <a:ext cx="304166" cy="30416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Image result for check cross icon transparent backgrou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70675" y="2380911"/>
              <a:ext cx="431479" cy="31695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9725" y="1775773"/>
              <a:ext cx="304166" cy="3041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p:cNvGrpSpPr/>
          <p:nvPr/>
        </p:nvGrpSpPr>
        <p:grpSpPr>
          <a:xfrm>
            <a:off x="5248275" y="2057750"/>
            <a:ext cx="2696210" cy="1728573"/>
            <a:chOff x="5248275" y="1693081"/>
            <a:chExt cx="2696210" cy="1728573"/>
          </a:xfrm>
        </p:grpSpPr>
        <p:sp>
          <p:nvSpPr>
            <p:cNvPr id="47" name="Rounded Rectangle 46"/>
            <p:cNvSpPr/>
            <p:nvPr/>
          </p:nvSpPr>
          <p:spPr>
            <a:xfrm>
              <a:off x="5688207" y="1693081"/>
              <a:ext cx="2224449"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Quite sophisticated</a:t>
              </a:r>
            </a:p>
          </p:txBody>
        </p:sp>
        <p:sp>
          <p:nvSpPr>
            <p:cNvPr id="48" name="Rounded Rectangle 47"/>
            <p:cNvSpPr/>
            <p:nvPr/>
          </p:nvSpPr>
          <p:spPr>
            <a:xfrm>
              <a:off x="5688208" y="2313350"/>
              <a:ext cx="2224449"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The most appropriate</a:t>
              </a:r>
            </a:p>
          </p:txBody>
        </p:sp>
        <p:sp>
          <p:nvSpPr>
            <p:cNvPr id="49" name="Rounded Rectangle 48"/>
            <p:cNvSpPr/>
            <p:nvPr/>
          </p:nvSpPr>
          <p:spPr>
            <a:xfrm>
              <a:off x="5720036" y="2980303"/>
              <a:ext cx="2224449"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Course granularity</a:t>
              </a:r>
            </a:p>
          </p:txBody>
        </p:sp>
        <p:cxnSp>
          <p:nvCxnSpPr>
            <p:cNvPr id="50" name="Straight Arrow Connector 49"/>
            <p:cNvCxnSpPr>
              <a:stCxn id="13" idx="3"/>
              <a:endCxn id="47" idx="1"/>
            </p:cNvCxnSpPr>
            <p:nvPr/>
          </p:nvCxnSpPr>
          <p:spPr>
            <a:xfrm>
              <a:off x="5248275" y="1911984"/>
              <a:ext cx="439932" cy="1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1" idx="3"/>
              <a:endCxn id="48" idx="1"/>
            </p:cNvCxnSpPr>
            <p:nvPr/>
          </p:nvCxnSpPr>
          <p:spPr>
            <a:xfrm flipV="1">
              <a:off x="5248275" y="2534026"/>
              <a:ext cx="439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7" idx="3"/>
              <a:endCxn id="49" idx="1"/>
            </p:cNvCxnSpPr>
            <p:nvPr/>
          </p:nvCxnSpPr>
          <p:spPr>
            <a:xfrm flipV="1">
              <a:off x="5248275" y="3200979"/>
              <a:ext cx="4717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1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randombar(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randombar(horizontal)">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1107996"/>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Step 3: Calculating Dynamic Costs (Part I: Calculating idle resources costs)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a:t>
            </a:r>
            <a:r>
              <a:rPr lang="en-CA" sz="2200" dirty="0">
                <a:latin typeface="Times New Roman" panose="02020603050405020304" pitchFamily="18" charset="0"/>
                <a:cs typeface="Times New Roman" panose="02020603050405020304" pitchFamily="18" charset="0"/>
              </a:rPr>
              <a:t>he cost of the total amount of idle resources (VMs) could be calculated as follows: </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1067117" y="2479948"/>
            <a:ext cx="1971675" cy="771525"/>
          </a:xfrm>
          <a:prstGeom prst="rect">
            <a:avLst/>
          </a:prstGeom>
        </p:spPr>
      </p:pic>
      <p:sp>
        <p:nvSpPr>
          <p:cNvPr id="26" name="Rounded Rectangle 25"/>
          <p:cNvSpPr/>
          <p:nvPr/>
        </p:nvSpPr>
        <p:spPr>
          <a:xfrm>
            <a:off x="432116" y="3448192"/>
            <a:ext cx="1739584"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total cost of idle resources</a:t>
            </a:r>
          </a:p>
        </p:txBody>
      </p:sp>
      <p:sp>
        <p:nvSpPr>
          <p:cNvPr id="27" name="Rounded Rectangle 26"/>
          <p:cNvSpPr/>
          <p:nvPr/>
        </p:nvSpPr>
        <p:spPr>
          <a:xfrm>
            <a:off x="3038792" y="3448121"/>
            <a:ext cx="331438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the cost of total number of hours that basic VMs are idle in a year</a:t>
            </a:r>
          </a:p>
        </p:txBody>
      </p:sp>
      <p:cxnSp>
        <p:nvCxnSpPr>
          <p:cNvPr id="6" name="Elbow Connector 5"/>
          <p:cNvCxnSpPr>
            <a:endCxn id="27" idx="1"/>
          </p:cNvCxnSpPr>
          <p:nvPr/>
        </p:nvCxnSpPr>
        <p:spPr>
          <a:xfrm rot="16200000" flipH="1">
            <a:off x="2390387" y="3138095"/>
            <a:ext cx="820242" cy="476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26" idx="0"/>
          </p:cNvCxnSpPr>
          <p:nvPr/>
        </p:nvCxnSpPr>
        <p:spPr>
          <a:xfrm>
            <a:off x="1301908" y="2966257"/>
            <a:ext cx="0" cy="48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656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Step 3: Calculating Dynamic Costs (Part II: Calculating software application costs)</a:t>
            </a:r>
          </a:p>
        </p:txBody>
      </p:sp>
      <p:grpSp>
        <p:nvGrpSpPr>
          <p:cNvPr id="19" name="Group 18"/>
          <p:cNvGrpSpPr/>
          <p:nvPr/>
        </p:nvGrpSpPr>
        <p:grpSpPr>
          <a:xfrm>
            <a:off x="650631" y="2178838"/>
            <a:ext cx="6494318" cy="618556"/>
            <a:chOff x="650631" y="2178838"/>
            <a:chExt cx="6494318" cy="618556"/>
          </a:xfrm>
        </p:grpSpPr>
        <p:sp>
          <p:nvSpPr>
            <p:cNvPr id="14" name="Rounded Rectangle 13"/>
            <p:cNvSpPr/>
            <p:nvPr/>
          </p:nvSpPr>
          <p:spPr>
            <a:xfrm>
              <a:off x="650631" y="2178838"/>
              <a:ext cx="2452254" cy="61855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If a user uses a software 365 days * 24 hours</a:t>
              </a:r>
              <a:endParaRPr lang="en-US" b="1" dirty="0">
                <a:latin typeface="+mj-lt"/>
              </a:endParaRPr>
            </a:p>
          </p:txBody>
        </p:sp>
        <p:sp>
          <p:nvSpPr>
            <p:cNvPr id="31" name="Rounded Rectangle 30"/>
            <p:cNvSpPr/>
            <p:nvPr/>
          </p:nvSpPr>
          <p:spPr>
            <a:xfrm>
              <a:off x="4138845" y="2178838"/>
              <a:ext cx="3006104" cy="6185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We should ask for 10% of the original price for a whole year</a:t>
              </a:r>
            </a:p>
          </p:txBody>
        </p:sp>
        <p:cxnSp>
          <p:nvCxnSpPr>
            <p:cNvPr id="23" name="Straight Arrow Connector 22"/>
            <p:cNvCxnSpPr>
              <a:stCxn id="14" idx="3"/>
              <a:endCxn id="31" idx="1"/>
            </p:cNvCxnSpPr>
            <p:nvPr/>
          </p:nvCxnSpPr>
          <p:spPr>
            <a:xfrm>
              <a:off x="3102885" y="2488116"/>
              <a:ext cx="1035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2154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Step 3: Calculating Dynamic Costs (Part III: Calculating dynamic computing costs)</a:t>
            </a:r>
          </a:p>
        </p:txBody>
      </p:sp>
      <p:grpSp>
        <p:nvGrpSpPr>
          <p:cNvPr id="49" name="Group 48"/>
          <p:cNvGrpSpPr/>
          <p:nvPr/>
        </p:nvGrpSpPr>
        <p:grpSpPr>
          <a:xfrm>
            <a:off x="888274" y="2055977"/>
            <a:ext cx="8504401" cy="2077078"/>
            <a:chOff x="888274" y="2055977"/>
            <a:chExt cx="8504401" cy="2077078"/>
          </a:xfrm>
        </p:grpSpPr>
        <p:sp>
          <p:nvSpPr>
            <p:cNvPr id="8" name="Rounded Rectangle 7"/>
            <p:cNvSpPr/>
            <p:nvPr/>
          </p:nvSpPr>
          <p:spPr>
            <a:xfrm>
              <a:off x="3270006" y="2055977"/>
              <a:ext cx="3261423"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Processing factor = P</a:t>
              </a:r>
            </a:p>
          </p:txBody>
        </p:sp>
        <p:sp>
          <p:nvSpPr>
            <p:cNvPr id="9" name="Rounded Rectangle 8"/>
            <p:cNvSpPr/>
            <p:nvPr/>
          </p:nvSpPr>
          <p:spPr>
            <a:xfrm>
              <a:off x="888274" y="2692377"/>
              <a:ext cx="1548992" cy="77039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Computing Factors</a:t>
              </a:r>
              <a:endParaRPr lang="en-US" b="1" dirty="0">
                <a:latin typeface="+mj-lt"/>
              </a:endParaRPr>
            </a:p>
          </p:txBody>
        </p:sp>
        <p:cxnSp>
          <p:nvCxnSpPr>
            <p:cNvPr id="10" name="Elbow Connector 9"/>
            <p:cNvCxnSpPr>
              <a:stCxn id="9" idx="3"/>
              <a:endCxn id="8" idx="1"/>
            </p:cNvCxnSpPr>
            <p:nvPr/>
          </p:nvCxnSpPr>
          <p:spPr>
            <a:xfrm flipV="1">
              <a:off x="2437266" y="2276653"/>
              <a:ext cx="832740" cy="800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a:endCxn id="14" idx="1"/>
            </p:cNvCxnSpPr>
            <p:nvPr/>
          </p:nvCxnSpPr>
          <p:spPr>
            <a:xfrm>
              <a:off x="2437266" y="3077573"/>
              <a:ext cx="832740" cy="2895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70006" y="2601219"/>
              <a:ext cx="3261423"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Main Memory (RAM) factor = R</a:t>
              </a:r>
            </a:p>
          </p:txBody>
        </p:sp>
        <p:sp>
          <p:nvSpPr>
            <p:cNvPr id="14" name="Rounded Rectangle 13"/>
            <p:cNvSpPr/>
            <p:nvPr/>
          </p:nvSpPr>
          <p:spPr>
            <a:xfrm>
              <a:off x="3270006" y="3146461"/>
              <a:ext cx="3261423"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Storage (Data) factor = D</a:t>
              </a:r>
            </a:p>
          </p:txBody>
        </p:sp>
        <p:sp>
          <p:nvSpPr>
            <p:cNvPr id="21" name="Rounded Rectangle 20"/>
            <p:cNvSpPr/>
            <p:nvPr/>
          </p:nvSpPr>
          <p:spPr>
            <a:xfrm>
              <a:off x="3270006" y="3691704"/>
              <a:ext cx="3261423"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Network factor = N</a:t>
              </a:r>
            </a:p>
          </p:txBody>
        </p:sp>
        <p:cxnSp>
          <p:nvCxnSpPr>
            <p:cNvPr id="26" name="Elbow Connector 25"/>
            <p:cNvCxnSpPr>
              <a:stCxn id="9" idx="3"/>
              <a:endCxn id="12" idx="1"/>
            </p:cNvCxnSpPr>
            <p:nvPr/>
          </p:nvCxnSpPr>
          <p:spPr>
            <a:xfrm flipV="1">
              <a:off x="2437266" y="2821895"/>
              <a:ext cx="832740" cy="2556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9" idx="3"/>
              <a:endCxn id="21" idx="1"/>
            </p:cNvCxnSpPr>
            <p:nvPr/>
          </p:nvCxnSpPr>
          <p:spPr>
            <a:xfrm>
              <a:off x="2437266" y="3077573"/>
              <a:ext cx="832740" cy="834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6531429" y="2155371"/>
              <a:ext cx="143691" cy="18679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ounded Rectangle 41"/>
            <p:cNvSpPr/>
            <p:nvPr/>
          </p:nvSpPr>
          <p:spPr>
            <a:xfrm>
              <a:off x="7168226" y="2712779"/>
              <a:ext cx="2224449" cy="75317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Resource utilization assessment factors</a:t>
              </a:r>
            </a:p>
          </p:txBody>
        </p:sp>
        <p:cxnSp>
          <p:nvCxnSpPr>
            <p:cNvPr id="44" name="Straight Arrow Connector 43"/>
            <p:cNvCxnSpPr>
              <a:stCxn id="41" idx="1"/>
              <a:endCxn id="42" idx="1"/>
            </p:cNvCxnSpPr>
            <p:nvPr/>
          </p:nvCxnSpPr>
          <p:spPr>
            <a:xfrm flipV="1">
              <a:off x="6675120" y="3089365"/>
              <a:ext cx="4931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780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Step 3: Calculating Dynamic Costs (Part III: Calculating dynamic computing costs)</a:t>
            </a:r>
          </a:p>
        </p:txBody>
      </p:sp>
      <p:grpSp>
        <p:nvGrpSpPr>
          <p:cNvPr id="56" name="Group 55"/>
          <p:cNvGrpSpPr/>
          <p:nvPr/>
        </p:nvGrpSpPr>
        <p:grpSpPr>
          <a:xfrm>
            <a:off x="650631" y="2004306"/>
            <a:ext cx="5287678" cy="3867715"/>
            <a:chOff x="650631" y="2004306"/>
            <a:chExt cx="5287678" cy="3867715"/>
          </a:xfrm>
        </p:grpSpPr>
        <p:pic>
          <p:nvPicPr>
            <p:cNvPr id="5" name="Picture 4"/>
            <p:cNvPicPr>
              <a:picLocks noChangeAspect="1"/>
            </p:cNvPicPr>
            <p:nvPr/>
          </p:nvPicPr>
          <p:blipFill>
            <a:blip r:embed="rId4"/>
            <a:stretch>
              <a:fillRect/>
            </a:stretch>
          </p:blipFill>
          <p:spPr>
            <a:xfrm>
              <a:off x="816896" y="2004306"/>
              <a:ext cx="3848100" cy="504825"/>
            </a:xfrm>
            <a:prstGeom prst="rect">
              <a:avLst/>
            </a:prstGeom>
          </p:spPr>
        </p:pic>
        <p:sp>
          <p:nvSpPr>
            <p:cNvPr id="22" name="Rounded Rectangle 21"/>
            <p:cNvSpPr/>
            <p:nvPr/>
          </p:nvSpPr>
          <p:spPr>
            <a:xfrm>
              <a:off x="4612745" y="3138192"/>
              <a:ext cx="1325564" cy="457602"/>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 of hours</a:t>
              </a:r>
            </a:p>
          </p:txBody>
        </p:sp>
        <p:cxnSp>
          <p:nvCxnSpPr>
            <p:cNvPr id="13" name="Elbow Connector 12"/>
            <p:cNvCxnSpPr>
              <a:endCxn id="22" idx="1"/>
            </p:cNvCxnSpPr>
            <p:nvPr/>
          </p:nvCxnSpPr>
          <p:spPr>
            <a:xfrm rot="16200000" flipH="1">
              <a:off x="4048668" y="2802915"/>
              <a:ext cx="973113" cy="1550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50631" y="2966733"/>
              <a:ext cx="341347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The total dynamic costs, including the electricity in one year</a:t>
              </a:r>
            </a:p>
          </p:txBody>
        </p:sp>
        <p:grpSp>
          <p:nvGrpSpPr>
            <p:cNvPr id="24" name="Group 23"/>
            <p:cNvGrpSpPr/>
            <p:nvPr/>
          </p:nvGrpSpPr>
          <p:grpSpPr>
            <a:xfrm>
              <a:off x="760457" y="4182921"/>
              <a:ext cx="5177852" cy="952500"/>
              <a:chOff x="760457" y="3772261"/>
              <a:chExt cx="5177852" cy="952500"/>
            </a:xfrm>
          </p:grpSpPr>
          <p:pic>
            <p:nvPicPr>
              <p:cNvPr id="20" name="Picture 19"/>
              <p:cNvPicPr>
                <a:picLocks noChangeAspect="1"/>
              </p:cNvPicPr>
              <p:nvPr/>
            </p:nvPicPr>
            <p:blipFill>
              <a:blip r:embed="rId5"/>
              <a:stretch>
                <a:fillRect/>
              </a:stretch>
            </p:blipFill>
            <p:spPr>
              <a:xfrm>
                <a:off x="1337734" y="3772261"/>
                <a:ext cx="4600575" cy="952500"/>
              </a:xfrm>
              <a:prstGeom prst="rect">
                <a:avLst/>
              </a:prstGeom>
            </p:spPr>
          </p:pic>
          <p:pic>
            <p:nvPicPr>
              <p:cNvPr id="23" name="Picture 22"/>
              <p:cNvPicPr>
                <a:picLocks noChangeAspect="1"/>
              </p:cNvPicPr>
              <p:nvPr/>
            </p:nvPicPr>
            <p:blipFill rotWithShape="1">
              <a:blip r:embed="rId6"/>
              <a:srcRect r="11232"/>
              <a:stretch/>
            </p:blipFill>
            <p:spPr>
              <a:xfrm>
                <a:off x="760457" y="4001062"/>
                <a:ext cx="642592" cy="571500"/>
              </a:xfrm>
              <a:prstGeom prst="rect">
                <a:avLst/>
              </a:prstGeom>
            </p:spPr>
          </p:pic>
        </p:grpSp>
        <p:sp>
          <p:nvSpPr>
            <p:cNvPr id="25" name="Right Brace 24"/>
            <p:cNvSpPr/>
            <p:nvPr/>
          </p:nvSpPr>
          <p:spPr>
            <a:xfrm rot="16200000">
              <a:off x="1512788" y="3483514"/>
              <a:ext cx="108065" cy="14532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a:off x="1000759" y="2393878"/>
              <a:ext cx="0" cy="57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1"/>
            </p:cNvCxnSpPr>
            <p:nvPr/>
          </p:nvCxnSpPr>
          <p:spPr>
            <a:xfrm flipH="1" flipV="1">
              <a:off x="1566820" y="3643490"/>
              <a:ext cx="1" cy="51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5748296" y="3595794"/>
              <a:ext cx="4804" cy="815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029520" y="4787900"/>
              <a:ext cx="807256" cy="62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4457703" y="4787900"/>
              <a:ext cx="446023" cy="62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241800" y="4787900"/>
              <a:ext cx="8633" cy="62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638022" y="4824271"/>
              <a:ext cx="406024" cy="585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463575" y="5414419"/>
              <a:ext cx="1325564" cy="457602"/>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Measurable</a:t>
              </a:r>
            </a:p>
          </p:txBody>
        </p:sp>
      </p:grpSp>
    </p:spTree>
    <p:extLst>
      <p:ext uri="{BB962C8B-B14F-4D97-AF65-F5344CB8AC3E}">
        <p14:creationId xmlns:p14="http://schemas.microsoft.com/office/powerpoint/2010/main" val="7825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1446550"/>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Step 3: Calculating Dynamic Costs (Part IIII: Including electricity costs)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For this step we should calculate the ratio of electricity consumption over the total dynamic costs.</a:t>
            </a:r>
          </a:p>
        </p:txBody>
      </p:sp>
      <p:pic>
        <p:nvPicPr>
          <p:cNvPr id="4" name="Picture 3"/>
          <p:cNvPicPr>
            <a:picLocks noChangeAspect="1"/>
          </p:cNvPicPr>
          <p:nvPr/>
        </p:nvPicPr>
        <p:blipFill>
          <a:blip r:embed="rId4"/>
          <a:stretch>
            <a:fillRect/>
          </a:stretch>
        </p:blipFill>
        <p:spPr>
          <a:xfrm>
            <a:off x="771525" y="2641638"/>
            <a:ext cx="10572750" cy="914400"/>
          </a:xfrm>
          <a:prstGeom prst="rect">
            <a:avLst/>
          </a:prstGeom>
        </p:spPr>
      </p:pic>
    </p:spTree>
    <p:extLst>
      <p:ext uri="{BB962C8B-B14F-4D97-AF65-F5344CB8AC3E}">
        <p14:creationId xmlns:p14="http://schemas.microsoft.com/office/powerpoint/2010/main" val="133648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769441"/>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Summarizing all the steps: (Figure #01)</a:t>
            </a:r>
          </a:p>
          <a:p>
            <a:pPr algn="just"/>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2428" y="1654644"/>
            <a:ext cx="8210944" cy="4549306"/>
          </a:xfrm>
          <a:prstGeom prst="rect">
            <a:avLst/>
          </a:prstGeom>
        </p:spPr>
      </p:pic>
    </p:spTree>
    <p:extLst>
      <p:ext uri="{BB962C8B-B14F-4D97-AF65-F5344CB8AC3E}">
        <p14:creationId xmlns:p14="http://schemas.microsoft.com/office/powerpoint/2010/main" val="63942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400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769441"/>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Summarizing all the steps: (Figure #02)</a:t>
            </a:r>
          </a:p>
          <a:p>
            <a:pPr algn="just"/>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916" y="1641833"/>
            <a:ext cx="8161967" cy="4562117"/>
          </a:xfrm>
          <a:prstGeom prst="rect">
            <a:avLst/>
          </a:prstGeom>
        </p:spPr>
      </p:pic>
    </p:spTree>
    <p:extLst>
      <p:ext uri="{BB962C8B-B14F-4D97-AF65-F5344CB8AC3E}">
        <p14:creationId xmlns:p14="http://schemas.microsoft.com/office/powerpoint/2010/main" val="564085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769441"/>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Summarizing all the steps: (Figure #03)</a:t>
            </a:r>
          </a:p>
          <a:p>
            <a:pPr algn="just"/>
            <a:endParaRPr lang="en-US"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916" y="1641832"/>
            <a:ext cx="8243452" cy="4590581"/>
          </a:xfrm>
          <a:prstGeom prst="rect">
            <a:avLst/>
          </a:prstGeom>
        </p:spPr>
      </p:pic>
    </p:spTree>
    <p:extLst>
      <p:ext uri="{BB962C8B-B14F-4D97-AF65-F5344CB8AC3E}">
        <p14:creationId xmlns:p14="http://schemas.microsoft.com/office/powerpoint/2010/main" val="2687290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42</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769441"/>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Summarizing all the steps: (Figure #04)</a:t>
            </a:r>
          </a:p>
          <a:p>
            <a:pPr algn="just"/>
            <a:endParaRPr lang="en-US" sz="2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3899" y="1662064"/>
            <a:ext cx="8226469" cy="4570349"/>
          </a:xfrm>
          <a:prstGeom prst="rect">
            <a:avLst/>
          </a:prstGeom>
        </p:spPr>
      </p:pic>
    </p:spTree>
    <p:extLst>
      <p:ext uri="{BB962C8B-B14F-4D97-AF65-F5344CB8AC3E}">
        <p14:creationId xmlns:p14="http://schemas.microsoft.com/office/powerpoint/2010/main" val="3616432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893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1952" y="1149096"/>
            <a:ext cx="8763000" cy="2893100"/>
          </a:xfrm>
          <a:prstGeom prst="rect">
            <a:avLst/>
          </a:prstGeom>
          <a:noFill/>
        </p:spPr>
        <p:txBody>
          <a:bodyPr wrap="square" rtlCol="0">
            <a:spAutoFit/>
          </a:bodyPr>
          <a:lstStyle/>
          <a:p>
            <a:pPr algn="ctr"/>
            <a:r>
              <a:rPr lang="en-CA" sz="4400" dirty="0">
                <a:latin typeface="Times New Roman" panose="02020603050405020304" pitchFamily="18" charset="0"/>
                <a:cs typeface="Times New Roman" panose="02020603050405020304" pitchFamily="18" charset="0"/>
              </a:rPr>
              <a:t>Contribution</a:t>
            </a:r>
            <a:r>
              <a:rPr lang="en-CA" sz="13800" dirty="0">
                <a:latin typeface="Edwardian Script ITC" panose="030303020407070D0804" pitchFamily="66" charset="0"/>
              </a:rPr>
              <a:t> </a:t>
            </a:r>
            <a:r>
              <a:rPr lang="en-CA" sz="4400" dirty="0">
                <a:latin typeface="Times New Roman" panose="02020603050405020304" pitchFamily="18" charset="0"/>
                <a:cs typeface="Times New Roman" panose="02020603050405020304" pitchFamily="18" charset="0"/>
              </a:rPr>
              <a:t>Two:</a:t>
            </a:r>
          </a:p>
          <a:p>
            <a:pPr algn="ctr"/>
            <a:r>
              <a:rPr lang="en-CA" sz="4400" dirty="0">
                <a:latin typeface="Times New Roman" panose="02020603050405020304" pitchFamily="18" charset="0"/>
                <a:cs typeface="Times New Roman" panose="02020603050405020304" pitchFamily="18" charset="0"/>
              </a:rPr>
              <a:t>Dynamic Resource Allocation (DRA)</a:t>
            </a:r>
          </a:p>
        </p:txBody>
      </p:sp>
    </p:spTree>
    <p:extLst>
      <p:ext uri="{BB962C8B-B14F-4D97-AF65-F5344CB8AC3E}">
        <p14:creationId xmlns:p14="http://schemas.microsoft.com/office/powerpoint/2010/main" val="3225465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002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Introduction to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Why do we need to change configuration? </a:t>
            </a:r>
          </a:p>
        </p:txBody>
      </p:sp>
      <p:grpSp>
        <p:nvGrpSpPr>
          <p:cNvPr id="47" name="Group 46"/>
          <p:cNvGrpSpPr/>
          <p:nvPr/>
        </p:nvGrpSpPr>
        <p:grpSpPr>
          <a:xfrm>
            <a:off x="769405" y="2165726"/>
            <a:ext cx="5815438" cy="2077078"/>
            <a:chOff x="420109" y="2055977"/>
            <a:chExt cx="5815438" cy="2077078"/>
          </a:xfrm>
        </p:grpSpPr>
        <p:sp>
          <p:nvSpPr>
            <p:cNvPr id="8" name="Rounded Rectangle 7"/>
            <p:cNvSpPr/>
            <p:nvPr/>
          </p:nvSpPr>
          <p:spPr>
            <a:xfrm>
              <a:off x="3270006" y="2055977"/>
              <a:ext cx="2965541"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Energy efficiency</a:t>
              </a:r>
            </a:p>
          </p:txBody>
        </p:sp>
        <p:sp>
          <p:nvSpPr>
            <p:cNvPr id="9" name="Rounded Rectangle 8"/>
            <p:cNvSpPr/>
            <p:nvPr/>
          </p:nvSpPr>
          <p:spPr>
            <a:xfrm>
              <a:off x="420109" y="2747090"/>
              <a:ext cx="2189939" cy="69282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Changing Resource Allocation</a:t>
              </a:r>
              <a:endParaRPr lang="en-US" b="1" dirty="0">
                <a:latin typeface="+mj-lt"/>
              </a:endParaRPr>
            </a:p>
          </p:txBody>
        </p:sp>
        <p:cxnSp>
          <p:nvCxnSpPr>
            <p:cNvPr id="10" name="Elbow Connector 9"/>
            <p:cNvCxnSpPr>
              <a:stCxn id="9" idx="3"/>
              <a:endCxn id="8" idx="1"/>
            </p:cNvCxnSpPr>
            <p:nvPr/>
          </p:nvCxnSpPr>
          <p:spPr>
            <a:xfrm flipV="1">
              <a:off x="2610048" y="2276653"/>
              <a:ext cx="659958" cy="816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a:endCxn id="13" idx="1"/>
            </p:cNvCxnSpPr>
            <p:nvPr/>
          </p:nvCxnSpPr>
          <p:spPr>
            <a:xfrm>
              <a:off x="2610048" y="3093502"/>
              <a:ext cx="659958" cy="2736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70006" y="2601219"/>
              <a:ext cx="2965541"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Improving resource utilization</a:t>
              </a:r>
            </a:p>
          </p:txBody>
        </p:sp>
        <p:sp>
          <p:nvSpPr>
            <p:cNvPr id="13" name="Rounded Rectangle 12"/>
            <p:cNvSpPr/>
            <p:nvPr/>
          </p:nvSpPr>
          <p:spPr>
            <a:xfrm>
              <a:off x="3270006" y="3146461"/>
              <a:ext cx="2965541"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Applications’ optimization</a:t>
              </a:r>
            </a:p>
          </p:txBody>
        </p:sp>
        <p:sp>
          <p:nvSpPr>
            <p:cNvPr id="14" name="Rounded Rectangle 13"/>
            <p:cNvSpPr/>
            <p:nvPr/>
          </p:nvSpPr>
          <p:spPr>
            <a:xfrm>
              <a:off x="3270006" y="3691704"/>
              <a:ext cx="2965541"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Cost reduction</a:t>
              </a:r>
            </a:p>
          </p:txBody>
        </p:sp>
        <p:cxnSp>
          <p:nvCxnSpPr>
            <p:cNvPr id="15" name="Elbow Connector 14"/>
            <p:cNvCxnSpPr>
              <a:stCxn id="9" idx="3"/>
              <a:endCxn id="12" idx="1"/>
            </p:cNvCxnSpPr>
            <p:nvPr/>
          </p:nvCxnSpPr>
          <p:spPr>
            <a:xfrm flipV="1">
              <a:off x="2610048" y="2821895"/>
              <a:ext cx="659958" cy="271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3"/>
              <a:endCxn id="14" idx="1"/>
            </p:cNvCxnSpPr>
            <p:nvPr/>
          </p:nvCxnSpPr>
          <p:spPr>
            <a:xfrm>
              <a:off x="2610048" y="3093502"/>
              <a:ext cx="659958" cy="818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6705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Introduction to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Why do we need to change configuration?</a:t>
            </a:r>
          </a:p>
        </p:txBody>
      </p:sp>
      <p:grpSp>
        <p:nvGrpSpPr>
          <p:cNvPr id="40" name="Group 39"/>
          <p:cNvGrpSpPr/>
          <p:nvPr/>
        </p:nvGrpSpPr>
        <p:grpSpPr>
          <a:xfrm>
            <a:off x="1498292" y="1953922"/>
            <a:ext cx="8499883" cy="3386201"/>
            <a:chOff x="1200837" y="1865787"/>
            <a:chExt cx="8499883" cy="3386201"/>
          </a:xfrm>
        </p:grpSpPr>
        <p:sp>
          <p:nvSpPr>
            <p:cNvPr id="9" name="Rounded Rectangle 8"/>
            <p:cNvSpPr/>
            <p:nvPr/>
          </p:nvSpPr>
          <p:spPr>
            <a:xfrm>
              <a:off x="4695279" y="1865787"/>
              <a:ext cx="1596496" cy="69282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Current Configuration</a:t>
              </a:r>
              <a:endParaRPr lang="en-US" b="1" dirty="0">
                <a:latin typeface="+mj-lt"/>
              </a:endParaRPr>
            </a:p>
          </p:txBody>
        </p:sp>
        <p:sp>
          <p:nvSpPr>
            <p:cNvPr id="14" name="Rounded Rectangle 13"/>
            <p:cNvSpPr/>
            <p:nvPr/>
          </p:nvSpPr>
          <p:spPr>
            <a:xfrm>
              <a:off x="1200839" y="3784509"/>
              <a:ext cx="2820318"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Pay for unneeded resources</a:t>
              </a:r>
            </a:p>
          </p:txBody>
        </p:sp>
        <p:sp>
          <p:nvSpPr>
            <p:cNvPr id="4" name="Diamond 3"/>
            <p:cNvSpPr/>
            <p:nvPr/>
          </p:nvSpPr>
          <p:spPr>
            <a:xfrm>
              <a:off x="4549967" y="2949596"/>
              <a:ext cx="1898773" cy="1206331"/>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&gt;Actual need</a:t>
              </a:r>
            </a:p>
          </p:txBody>
        </p:sp>
        <p:cxnSp>
          <p:nvCxnSpPr>
            <p:cNvPr id="6" name="Straight Arrow Connector 5"/>
            <p:cNvCxnSpPr>
              <a:stCxn id="9" idx="2"/>
              <a:endCxn id="4" idx="0"/>
            </p:cNvCxnSpPr>
            <p:nvPr/>
          </p:nvCxnSpPr>
          <p:spPr>
            <a:xfrm>
              <a:off x="5493527" y="2558611"/>
              <a:ext cx="5827" cy="39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6880402" y="3714576"/>
              <a:ext cx="2820318"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Decrease the performance</a:t>
              </a:r>
            </a:p>
          </p:txBody>
        </p:sp>
        <p:sp>
          <p:nvSpPr>
            <p:cNvPr id="20" name="Rounded Rectangle 19"/>
            <p:cNvSpPr/>
            <p:nvPr/>
          </p:nvSpPr>
          <p:spPr>
            <a:xfrm>
              <a:off x="1200837" y="4297573"/>
              <a:ext cx="2820318"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Pay more for the electricity</a:t>
              </a:r>
            </a:p>
          </p:txBody>
        </p:sp>
        <p:sp>
          <p:nvSpPr>
            <p:cNvPr id="21" name="Rounded Rectangle 20"/>
            <p:cNvSpPr/>
            <p:nvPr/>
          </p:nvSpPr>
          <p:spPr>
            <a:xfrm>
              <a:off x="1200837" y="4810637"/>
              <a:ext cx="2820318"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Energy wasting</a:t>
              </a:r>
            </a:p>
          </p:txBody>
        </p:sp>
        <p:cxnSp>
          <p:nvCxnSpPr>
            <p:cNvPr id="22" name="Elbow Connector 21"/>
            <p:cNvCxnSpPr>
              <a:stCxn id="4" idx="1"/>
              <a:endCxn id="14" idx="3"/>
            </p:cNvCxnSpPr>
            <p:nvPr/>
          </p:nvCxnSpPr>
          <p:spPr>
            <a:xfrm rot="10800000" flipV="1">
              <a:off x="4021157" y="3552761"/>
              <a:ext cx="528810" cy="4524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1"/>
              <a:endCxn id="20" idx="3"/>
            </p:cNvCxnSpPr>
            <p:nvPr/>
          </p:nvCxnSpPr>
          <p:spPr>
            <a:xfrm rot="10800000" flipV="1">
              <a:off x="4021155" y="3552761"/>
              <a:ext cx="528812" cy="9654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 idx="1"/>
              <a:endCxn id="21" idx="3"/>
            </p:cNvCxnSpPr>
            <p:nvPr/>
          </p:nvCxnSpPr>
          <p:spPr>
            <a:xfrm rot="10800000" flipV="1">
              <a:off x="4021155" y="3552761"/>
              <a:ext cx="528812" cy="14785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3"/>
              <a:endCxn id="19" idx="1"/>
            </p:cNvCxnSpPr>
            <p:nvPr/>
          </p:nvCxnSpPr>
          <p:spPr>
            <a:xfrm>
              <a:off x="6448740" y="3552762"/>
              <a:ext cx="431662" cy="3824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225792" y="3039697"/>
              <a:ext cx="38504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Y</a:t>
              </a:r>
            </a:p>
          </p:txBody>
        </p:sp>
        <p:sp>
          <p:nvSpPr>
            <p:cNvPr id="34" name="Rectangle 33"/>
            <p:cNvSpPr/>
            <p:nvPr/>
          </p:nvSpPr>
          <p:spPr>
            <a:xfrm>
              <a:off x="6340111" y="3064882"/>
              <a:ext cx="44916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N</a:t>
              </a:r>
            </a:p>
          </p:txBody>
        </p:sp>
      </p:grpSp>
    </p:spTree>
    <p:extLst>
      <p:ext uri="{BB962C8B-B14F-4D97-AF65-F5344CB8AC3E}">
        <p14:creationId xmlns:p14="http://schemas.microsoft.com/office/powerpoint/2010/main" val="2417718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Introduction to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How we initially configure our systems?</a:t>
            </a:r>
          </a:p>
        </p:txBody>
      </p:sp>
      <p:grpSp>
        <p:nvGrpSpPr>
          <p:cNvPr id="4" name="Group 3"/>
          <p:cNvGrpSpPr/>
          <p:nvPr/>
        </p:nvGrpSpPr>
        <p:grpSpPr>
          <a:xfrm>
            <a:off x="1008575" y="2132775"/>
            <a:ext cx="10306468" cy="3551248"/>
            <a:chOff x="1008575" y="2132775"/>
            <a:chExt cx="10306468" cy="3551248"/>
          </a:xfrm>
        </p:grpSpPr>
        <p:sp>
          <p:nvSpPr>
            <p:cNvPr id="8" name="Rounded Rectangle 7"/>
            <p:cNvSpPr/>
            <p:nvPr/>
          </p:nvSpPr>
          <p:spPr>
            <a:xfrm>
              <a:off x="3627118" y="2224254"/>
              <a:ext cx="2825565"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Using the history if available</a:t>
              </a:r>
            </a:p>
          </p:txBody>
        </p:sp>
        <p:sp>
          <p:nvSpPr>
            <p:cNvPr id="9" name="Rounded Rectangle 8"/>
            <p:cNvSpPr/>
            <p:nvPr/>
          </p:nvSpPr>
          <p:spPr>
            <a:xfrm>
              <a:off x="1008575" y="2643759"/>
              <a:ext cx="2066978" cy="69282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Changing Resource Allocation</a:t>
              </a:r>
              <a:endParaRPr lang="en-US" b="1" dirty="0">
                <a:latin typeface="+mj-lt"/>
              </a:endParaRPr>
            </a:p>
          </p:txBody>
        </p:sp>
        <p:cxnSp>
          <p:nvCxnSpPr>
            <p:cNvPr id="10" name="Elbow Connector 9"/>
            <p:cNvCxnSpPr>
              <a:stCxn id="9" idx="3"/>
              <a:endCxn id="8" idx="1"/>
            </p:cNvCxnSpPr>
            <p:nvPr/>
          </p:nvCxnSpPr>
          <p:spPr>
            <a:xfrm flipV="1">
              <a:off x="3075553" y="2444930"/>
              <a:ext cx="551565" cy="5452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a:endCxn id="13" idx="1"/>
            </p:cNvCxnSpPr>
            <p:nvPr/>
          </p:nvCxnSpPr>
          <p:spPr>
            <a:xfrm>
              <a:off x="3075553" y="2990171"/>
              <a:ext cx="551565" cy="5452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627118" y="2769496"/>
              <a:ext cx="2825565"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Rely on similar requests </a:t>
              </a:r>
            </a:p>
          </p:txBody>
        </p:sp>
        <p:sp>
          <p:nvSpPr>
            <p:cNvPr id="13" name="Rounded Rectangle 12"/>
            <p:cNvSpPr/>
            <p:nvPr/>
          </p:nvSpPr>
          <p:spPr>
            <a:xfrm>
              <a:off x="3627118" y="3314738"/>
              <a:ext cx="2825565"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If none of the above</a:t>
              </a:r>
            </a:p>
          </p:txBody>
        </p:sp>
        <p:sp>
          <p:nvSpPr>
            <p:cNvPr id="14" name="Rounded Rectangle 13"/>
            <p:cNvSpPr/>
            <p:nvPr/>
          </p:nvSpPr>
          <p:spPr>
            <a:xfrm>
              <a:off x="5392653" y="4036898"/>
              <a:ext cx="2682231" cy="71481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Suggesting minimum configuration as the initial</a:t>
              </a:r>
            </a:p>
          </p:txBody>
        </p:sp>
        <p:cxnSp>
          <p:nvCxnSpPr>
            <p:cNvPr id="15" name="Elbow Connector 14"/>
            <p:cNvCxnSpPr>
              <a:stCxn id="9" idx="3"/>
              <a:endCxn id="12" idx="1"/>
            </p:cNvCxnSpPr>
            <p:nvPr/>
          </p:nvCxnSpPr>
          <p:spPr>
            <a:xfrm>
              <a:off x="3075553" y="2990171"/>
              <a:ext cx="5515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632812" y="3237182"/>
              <a:ext cx="2682231" cy="71481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Modify the suggested configuration dynamically</a:t>
              </a:r>
            </a:p>
          </p:txBody>
        </p:sp>
        <p:cxnSp>
          <p:nvCxnSpPr>
            <p:cNvPr id="29" name="Elbow Connector 28"/>
            <p:cNvCxnSpPr>
              <a:stCxn id="13" idx="2"/>
              <a:endCxn id="14" idx="1"/>
            </p:cNvCxnSpPr>
            <p:nvPr/>
          </p:nvCxnSpPr>
          <p:spPr>
            <a:xfrm rot="16200000" flipH="1">
              <a:off x="4897169" y="3898821"/>
              <a:ext cx="638217" cy="3527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8" idx="1"/>
            </p:cNvCxnSpPr>
            <p:nvPr/>
          </p:nvCxnSpPr>
          <p:spPr>
            <a:xfrm>
              <a:off x="8152648" y="3594590"/>
              <a:ext cx="480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537239" y="2132775"/>
              <a:ext cx="393057"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1</a:t>
              </a:r>
            </a:p>
          </p:txBody>
        </p:sp>
        <p:sp>
          <p:nvSpPr>
            <p:cNvPr id="35" name="Rectangle 34"/>
            <p:cNvSpPr/>
            <p:nvPr/>
          </p:nvSpPr>
          <p:spPr>
            <a:xfrm>
              <a:off x="6537238" y="2697783"/>
              <a:ext cx="393057"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2</a:t>
              </a:r>
            </a:p>
          </p:txBody>
        </p:sp>
        <p:sp>
          <p:nvSpPr>
            <p:cNvPr id="36" name="Rectangle 35"/>
            <p:cNvSpPr/>
            <p:nvPr/>
          </p:nvSpPr>
          <p:spPr>
            <a:xfrm>
              <a:off x="6537238" y="3206935"/>
              <a:ext cx="393057"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3</a:t>
              </a:r>
            </a:p>
          </p:txBody>
        </p:sp>
        <p:sp>
          <p:nvSpPr>
            <p:cNvPr id="37" name="Right Brace 36"/>
            <p:cNvSpPr/>
            <p:nvPr/>
          </p:nvSpPr>
          <p:spPr>
            <a:xfrm rot="5400000">
              <a:off x="6618088" y="3750360"/>
              <a:ext cx="231355" cy="23329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9" name="Rounded Rectangle 38"/>
            <p:cNvSpPr/>
            <p:nvPr/>
          </p:nvSpPr>
          <p:spPr>
            <a:xfrm>
              <a:off x="5375642" y="5109122"/>
              <a:ext cx="2716245" cy="57490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Close to what happens now in Cloud Ecosystems</a:t>
              </a:r>
            </a:p>
          </p:txBody>
        </p:sp>
        <p:sp>
          <p:nvSpPr>
            <p:cNvPr id="6" name="Right Brace 5"/>
            <p:cNvSpPr/>
            <p:nvPr/>
          </p:nvSpPr>
          <p:spPr>
            <a:xfrm>
              <a:off x="8074884" y="2425162"/>
              <a:ext cx="141068" cy="2326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59286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86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Introduction</a:t>
            </a:r>
          </a:p>
        </p:txBody>
      </p:sp>
      <p:sp>
        <p:nvSpPr>
          <p:cNvPr id="2" name="Rectangle 1"/>
          <p:cNvSpPr/>
          <p:nvPr/>
        </p:nvSpPr>
        <p:spPr>
          <a:xfrm>
            <a:off x="650631" y="1043915"/>
            <a:ext cx="10814538" cy="1785104"/>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National Institute of Standards and Technology (</a:t>
            </a:r>
            <a:r>
              <a:rPr lang="en-CA" sz="2200" b="1" dirty="0">
                <a:latin typeface="Times New Roman" panose="02020603050405020304" pitchFamily="18" charset="0"/>
                <a:cs typeface="Times New Roman" panose="02020603050405020304" pitchFamily="18" charset="0"/>
              </a:rPr>
              <a:t>NIST</a:t>
            </a:r>
            <a:r>
              <a:rPr lang="en-CA" sz="2200" dirty="0">
                <a:latin typeface="Times New Roman" panose="02020603050405020304" pitchFamily="18" charset="0"/>
                <a:cs typeface="Times New Roman" panose="02020603050405020304" pitchFamily="18" charset="0"/>
              </a:rPr>
              <a:t>): “</a:t>
            </a:r>
            <a:r>
              <a:rPr lang="en-CA" sz="2200" b="1" dirty="0">
                <a:latin typeface="Times New Roman" panose="02020603050405020304" pitchFamily="18" charset="0"/>
                <a:cs typeface="Times New Roman" panose="02020603050405020304" pitchFamily="18" charset="0"/>
              </a:rPr>
              <a:t>cloud computing</a:t>
            </a:r>
            <a:r>
              <a:rPr lang="en-CA" sz="2200" dirty="0">
                <a:latin typeface="Times New Roman" panose="02020603050405020304" pitchFamily="18" charset="0"/>
                <a:cs typeface="Times New Roman" panose="02020603050405020304" pitchFamily="18" charset="0"/>
              </a:rPr>
              <a:t> is a model for enabling </a:t>
            </a:r>
            <a:r>
              <a:rPr lang="en-CA" sz="2200" b="1" dirty="0">
                <a:latin typeface="Times New Roman" panose="02020603050405020304" pitchFamily="18" charset="0"/>
                <a:cs typeface="Times New Roman" panose="02020603050405020304" pitchFamily="18" charset="0"/>
              </a:rPr>
              <a:t>ubiquitous</a:t>
            </a:r>
            <a:r>
              <a:rPr lang="en-CA" sz="2200" dirty="0">
                <a:latin typeface="Times New Roman" panose="02020603050405020304" pitchFamily="18" charset="0"/>
                <a:cs typeface="Times New Roman" panose="02020603050405020304" pitchFamily="18" charset="0"/>
              </a:rPr>
              <a:t>, </a:t>
            </a:r>
            <a:r>
              <a:rPr lang="en-CA" sz="2200" b="1" dirty="0">
                <a:latin typeface="Times New Roman" panose="02020603050405020304" pitchFamily="18" charset="0"/>
                <a:cs typeface="Times New Roman" panose="02020603050405020304" pitchFamily="18" charset="0"/>
              </a:rPr>
              <a:t>convenient</a:t>
            </a:r>
            <a:r>
              <a:rPr lang="en-CA" sz="2200" dirty="0">
                <a:latin typeface="Times New Roman" panose="02020603050405020304" pitchFamily="18" charset="0"/>
                <a:cs typeface="Times New Roman" panose="02020603050405020304" pitchFamily="18" charset="0"/>
              </a:rPr>
              <a:t>, </a:t>
            </a:r>
            <a:r>
              <a:rPr lang="en-CA" sz="2200" b="1" dirty="0">
                <a:latin typeface="Times New Roman" panose="02020603050405020304" pitchFamily="18" charset="0"/>
                <a:cs typeface="Times New Roman" panose="02020603050405020304" pitchFamily="18" charset="0"/>
              </a:rPr>
              <a:t>on-demand network access</a:t>
            </a:r>
            <a:r>
              <a:rPr lang="en-CA" sz="2200" dirty="0">
                <a:latin typeface="Times New Roman" panose="02020603050405020304" pitchFamily="18" charset="0"/>
                <a:cs typeface="Times New Roman" panose="02020603050405020304" pitchFamily="18" charset="0"/>
              </a:rPr>
              <a:t> to a shared pool of </a:t>
            </a:r>
            <a:r>
              <a:rPr lang="en-CA" sz="2200" b="1" dirty="0">
                <a:latin typeface="Times New Roman" panose="02020603050405020304" pitchFamily="18" charset="0"/>
                <a:cs typeface="Times New Roman" panose="02020603050405020304" pitchFamily="18" charset="0"/>
              </a:rPr>
              <a:t>configurable computing resources </a:t>
            </a:r>
            <a:r>
              <a:rPr lang="en-CA" sz="2200" dirty="0">
                <a:latin typeface="Times New Roman" panose="02020603050405020304" pitchFamily="18" charset="0"/>
                <a:cs typeface="Times New Roman" panose="02020603050405020304" pitchFamily="18" charset="0"/>
              </a:rPr>
              <a:t>(e.g. networks, servers, storage, applications, and services) that can be </a:t>
            </a:r>
            <a:r>
              <a:rPr lang="en-CA" sz="2200" b="1" dirty="0">
                <a:latin typeface="Times New Roman" panose="02020603050405020304" pitchFamily="18" charset="0"/>
                <a:cs typeface="Times New Roman" panose="02020603050405020304" pitchFamily="18" charset="0"/>
              </a:rPr>
              <a:t>rapidly provisioned</a:t>
            </a:r>
            <a:r>
              <a:rPr lang="en-CA" sz="2200" dirty="0">
                <a:latin typeface="Times New Roman" panose="02020603050405020304" pitchFamily="18" charset="0"/>
                <a:cs typeface="Times New Roman" panose="02020603050405020304" pitchFamily="18" charset="0"/>
              </a:rPr>
              <a:t> and </a:t>
            </a:r>
            <a:r>
              <a:rPr lang="en-CA" sz="2200" b="1" dirty="0">
                <a:latin typeface="Times New Roman" panose="02020603050405020304" pitchFamily="18" charset="0"/>
                <a:cs typeface="Times New Roman" panose="02020603050405020304" pitchFamily="18" charset="0"/>
              </a:rPr>
              <a:t>released with minimal management effort</a:t>
            </a:r>
            <a:r>
              <a:rPr lang="en-CA" sz="2200" dirty="0">
                <a:latin typeface="Times New Roman" panose="02020603050405020304" pitchFamily="18" charset="0"/>
                <a:cs typeface="Times New Roman" panose="02020603050405020304" pitchFamily="18" charset="0"/>
              </a:rPr>
              <a:t> or </a:t>
            </a:r>
            <a:r>
              <a:rPr lang="en-CA" sz="2200" b="1" dirty="0">
                <a:latin typeface="Times New Roman" panose="02020603050405020304" pitchFamily="18" charset="0"/>
                <a:cs typeface="Times New Roman" panose="02020603050405020304" pitchFamily="18" charset="0"/>
              </a:rPr>
              <a:t>service provider interaction</a:t>
            </a:r>
            <a:r>
              <a:rPr lang="en-CA" sz="2200" dirty="0">
                <a:latin typeface="Times New Roman" panose="02020603050405020304" pitchFamily="18" charset="0"/>
                <a:cs typeface="Times New Roman" panose="02020603050405020304" pitchFamily="18" charset="0"/>
              </a:rPr>
              <a:t>.”</a:t>
            </a:r>
          </a:p>
        </p:txBody>
      </p:sp>
      <p:pic>
        <p:nvPicPr>
          <p:cNvPr id="1026" name="Picture 2"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531" y="3050530"/>
            <a:ext cx="5260487" cy="263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261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The methodology for the current thesis</a:t>
            </a:r>
          </a:p>
        </p:txBody>
      </p:sp>
      <p:grpSp>
        <p:nvGrpSpPr>
          <p:cNvPr id="22" name="Group 21"/>
          <p:cNvGrpSpPr/>
          <p:nvPr/>
        </p:nvGrpSpPr>
        <p:grpSpPr>
          <a:xfrm>
            <a:off x="1068851" y="2291216"/>
            <a:ext cx="9978098" cy="2302057"/>
            <a:chOff x="771182" y="1937077"/>
            <a:chExt cx="9978098" cy="2302057"/>
          </a:xfrm>
        </p:grpSpPr>
        <p:sp>
          <p:nvSpPr>
            <p:cNvPr id="9" name="Rounded Rectangle 8"/>
            <p:cNvSpPr/>
            <p:nvPr/>
          </p:nvSpPr>
          <p:spPr>
            <a:xfrm>
              <a:off x="771182" y="1937077"/>
              <a:ext cx="1877312" cy="7527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Current Thesis Methodology</a:t>
              </a:r>
              <a:endParaRPr lang="en-US" b="1" dirty="0">
                <a:latin typeface="+mj-lt"/>
              </a:endParaRPr>
            </a:p>
          </p:txBody>
        </p:sp>
        <p:sp>
          <p:nvSpPr>
            <p:cNvPr id="12" name="Rounded Rectangle 11"/>
            <p:cNvSpPr/>
            <p:nvPr/>
          </p:nvSpPr>
          <p:spPr>
            <a:xfrm>
              <a:off x="3169352" y="2685322"/>
              <a:ext cx="3561740" cy="77690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Using the collected data to evaluate the cloud service performance</a:t>
              </a:r>
              <a:endParaRPr lang="en-US" dirty="0">
                <a:latin typeface="+mj-lt"/>
              </a:endParaRPr>
            </a:p>
          </p:txBody>
        </p:sp>
        <p:cxnSp>
          <p:nvCxnSpPr>
            <p:cNvPr id="29" name="Elbow Connector 28"/>
            <p:cNvCxnSpPr>
              <a:stCxn id="9" idx="3"/>
              <a:endCxn id="12" idx="1"/>
            </p:cNvCxnSpPr>
            <p:nvPr/>
          </p:nvCxnSpPr>
          <p:spPr>
            <a:xfrm>
              <a:off x="2648494" y="2313438"/>
              <a:ext cx="520858" cy="7603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7231393" y="3462228"/>
              <a:ext cx="3517887" cy="77690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To tune the configuration automatically and dynamically</a:t>
              </a:r>
              <a:endParaRPr lang="en-US" dirty="0">
                <a:latin typeface="+mj-lt"/>
              </a:endParaRPr>
            </a:p>
          </p:txBody>
        </p:sp>
        <p:cxnSp>
          <p:nvCxnSpPr>
            <p:cNvPr id="26" name="Elbow Connector 25"/>
            <p:cNvCxnSpPr>
              <a:stCxn id="12" idx="3"/>
              <a:endCxn id="23" idx="1"/>
            </p:cNvCxnSpPr>
            <p:nvPr/>
          </p:nvCxnSpPr>
          <p:spPr>
            <a:xfrm>
              <a:off x="6731092" y="3073775"/>
              <a:ext cx="500301" cy="7769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68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1785104"/>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Any system that needs to adjust itself has to have a strategy.</a:t>
            </a:r>
          </a:p>
          <a:p>
            <a:pPr algn="just"/>
            <a:endParaRPr lang="en-CA" sz="2200" dirty="0">
              <a:latin typeface="Times New Roman" panose="02020603050405020304" pitchFamily="18" charset="0"/>
              <a:cs typeface="Times New Roman" panose="02020603050405020304" pitchFamily="18" charset="0"/>
            </a:endParaRPr>
          </a:p>
          <a:p>
            <a:pPr algn="just"/>
            <a:r>
              <a:rPr lang="en-CA" sz="2200" dirty="0">
                <a:latin typeface="Times New Roman" panose="02020603050405020304" pitchFamily="18" charset="0"/>
                <a:cs typeface="Times New Roman" panose="02020603050405020304" pitchFamily="18" charset="0"/>
              </a:rPr>
              <a:t>In this part of thesis contribution, we use two different methods:</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rPr>
              <a:t>MAPE-K</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rPr>
              <a:t>Amazon Lambda</a:t>
            </a:r>
          </a:p>
        </p:txBody>
      </p:sp>
    </p:spTree>
    <p:extLst>
      <p:ext uri="{BB962C8B-B14F-4D97-AF65-F5344CB8AC3E}">
        <p14:creationId xmlns:p14="http://schemas.microsoft.com/office/powerpoint/2010/main" val="451301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52</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MAPE-K from IBM</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8394" y="1557809"/>
            <a:ext cx="6979011" cy="4856326"/>
          </a:xfrm>
          <a:prstGeom prst="rect">
            <a:avLst/>
          </a:prstGeom>
        </p:spPr>
      </p:pic>
    </p:spTree>
    <p:extLst>
      <p:ext uri="{BB962C8B-B14F-4D97-AF65-F5344CB8AC3E}">
        <p14:creationId xmlns:p14="http://schemas.microsoft.com/office/powerpoint/2010/main" val="21499340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769441"/>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If the configuration needs to consider both historical data as well as the recent changes, normally two window frames needed to be considered:</a:t>
            </a:r>
          </a:p>
        </p:txBody>
      </p:sp>
      <p:grpSp>
        <p:nvGrpSpPr>
          <p:cNvPr id="16" name="Group 15"/>
          <p:cNvGrpSpPr/>
          <p:nvPr/>
        </p:nvGrpSpPr>
        <p:grpSpPr>
          <a:xfrm>
            <a:off x="650631" y="2458256"/>
            <a:ext cx="5838304" cy="1497346"/>
            <a:chOff x="650631" y="3076949"/>
            <a:chExt cx="5838304" cy="1497346"/>
          </a:xfrm>
        </p:grpSpPr>
        <p:sp>
          <p:nvSpPr>
            <p:cNvPr id="10" name="Rounded Rectangle 9"/>
            <p:cNvSpPr/>
            <p:nvPr/>
          </p:nvSpPr>
          <p:spPr>
            <a:xfrm>
              <a:off x="650631" y="3414085"/>
              <a:ext cx="1512810" cy="82942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Evaluating the System</a:t>
              </a:r>
              <a:endParaRPr lang="en-US" b="1" dirty="0">
                <a:latin typeface="+mj-lt"/>
              </a:endParaRPr>
            </a:p>
          </p:txBody>
        </p:sp>
        <p:sp>
          <p:nvSpPr>
            <p:cNvPr id="47" name="Rounded Rectangle 46"/>
            <p:cNvSpPr/>
            <p:nvPr/>
          </p:nvSpPr>
          <p:spPr>
            <a:xfrm>
              <a:off x="4683664" y="3076949"/>
              <a:ext cx="1805271" cy="65776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Long-term </a:t>
              </a:r>
              <a:r>
                <a:rPr lang="en-CA" dirty="0">
                  <a:latin typeface="+mj-lt"/>
                </a:rPr>
                <a:t>window frames</a:t>
              </a:r>
              <a:endParaRPr lang="en-US" dirty="0">
                <a:latin typeface="+mj-lt"/>
              </a:endParaRPr>
            </a:p>
          </p:txBody>
        </p:sp>
        <p:cxnSp>
          <p:nvCxnSpPr>
            <p:cNvPr id="39" name="Straight Arrow Connector 38"/>
            <p:cNvCxnSpPr>
              <a:stCxn id="10" idx="3"/>
            </p:cNvCxnSpPr>
            <p:nvPr/>
          </p:nvCxnSpPr>
          <p:spPr>
            <a:xfrm flipV="1">
              <a:off x="2163441" y="3828799"/>
              <a:ext cx="6951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667147" y="3414085"/>
              <a:ext cx="1512810" cy="82942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Two window frames</a:t>
              </a:r>
              <a:endParaRPr lang="en-US" dirty="0">
                <a:latin typeface="+mj-lt"/>
              </a:endParaRPr>
            </a:p>
          </p:txBody>
        </p:sp>
        <p:sp>
          <p:nvSpPr>
            <p:cNvPr id="21" name="Rounded Rectangle 20"/>
            <p:cNvSpPr/>
            <p:nvPr/>
          </p:nvSpPr>
          <p:spPr>
            <a:xfrm>
              <a:off x="4683664" y="3916526"/>
              <a:ext cx="1805271" cy="65776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Short-term </a:t>
              </a:r>
              <a:r>
                <a:rPr lang="en-CA" dirty="0">
                  <a:latin typeface="+mj-lt"/>
                </a:rPr>
                <a:t>window frames</a:t>
              </a:r>
              <a:endParaRPr lang="en-US" dirty="0">
                <a:latin typeface="+mj-lt"/>
              </a:endParaRPr>
            </a:p>
          </p:txBody>
        </p:sp>
        <p:cxnSp>
          <p:nvCxnSpPr>
            <p:cNvPr id="5" name="Elbow Connector 4"/>
            <p:cNvCxnSpPr>
              <a:stCxn id="20" idx="3"/>
              <a:endCxn id="47" idx="1"/>
            </p:cNvCxnSpPr>
            <p:nvPr/>
          </p:nvCxnSpPr>
          <p:spPr>
            <a:xfrm flipV="1">
              <a:off x="4179957" y="3405834"/>
              <a:ext cx="503707" cy="4229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0" idx="3"/>
              <a:endCxn id="21" idx="1"/>
            </p:cNvCxnSpPr>
            <p:nvPr/>
          </p:nvCxnSpPr>
          <p:spPr>
            <a:xfrm>
              <a:off x="4179957" y="3828800"/>
              <a:ext cx="503707" cy="4166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6353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1107996"/>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How Amazon Lambda’s solution improves pricing approaches?</a:t>
            </a:r>
          </a:p>
          <a:p>
            <a:pPr algn="just"/>
            <a:r>
              <a:rPr lang="en-CA" sz="2200" dirty="0">
                <a:latin typeface="Times New Roman" panose="02020603050405020304" pitchFamily="18" charset="0"/>
                <a:cs typeface="Times New Roman" panose="02020603050405020304" pitchFamily="18" charset="0"/>
              </a:rPr>
              <a:t>Amazon Lambda is a software design pattern that responses to online and batch processes in a single framework [49].</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896" y="2139452"/>
            <a:ext cx="6453758" cy="3958396"/>
          </a:xfrm>
          <a:prstGeom prst="rect">
            <a:avLst/>
          </a:prstGeom>
        </p:spPr>
      </p:pic>
    </p:spTree>
    <p:extLst>
      <p:ext uri="{BB962C8B-B14F-4D97-AF65-F5344CB8AC3E}">
        <p14:creationId xmlns:p14="http://schemas.microsoft.com/office/powerpoint/2010/main" val="36060529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How to apply Amazon Lambda’s architecture?</a:t>
            </a:r>
          </a:p>
        </p:txBody>
      </p:sp>
      <p:grpSp>
        <p:nvGrpSpPr>
          <p:cNvPr id="85" name="Group 84"/>
          <p:cNvGrpSpPr/>
          <p:nvPr/>
        </p:nvGrpSpPr>
        <p:grpSpPr>
          <a:xfrm>
            <a:off x="868166" y="2074757"/>
            <a:ext cx="10379468" cy="3317035"/>
            <a:chOff x="890788" y="1981380"/>
            <a:chExt cx="10379468" cy="3317035"/>
          </a:xfrm>
        </p:grpSpPr>
        <p:sp>
          <p:nvSpPr>
            <p:cNvPr id="9" name="Rounded Rectangle 8"/>
            <p:cNvSpPr/>
            <p:nvPr/>
          </p:nvSpPr>
          <p:spPr>
            <a:xfrm>
              <a:off x="890788" y="2646034"/>
              <a:ext cx="1910053" cy="76019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How to Apply Amazon Lambda</a:t>
              </a:r>
              <a:endParaRPr lang="en-US" b="1" dirty="0">
                <a:latin typeface="+mj-lt"/>
              </a:endParaRPr>
            </a:p>
          </p:txBody>
        </p:sp>
        <p:sp>
          <p:nvSpPr>
            <p:cNvPr id="10" name="Rounded Rectangle 9"/>
            <p:cNvSpPr/>
            <p:nvPr/>
          </p:nvSpPr>
          <p:spPr>
            <a:xfrm>
              <a:off x="6467649" y="2032333"/>
              <a:ext cx="1343310" cy="65776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Batch-layer segment</a:t>
              </a:r>
              <a:endParaRPr lang="en-US" dirty="0">
                <a:latin typeface="+mj-lt"/>
              </a:endParaRPr>
            </a:p>
          </p:txBody>
        </p:sp>
        <p:cxnSp>
          <p:nvCxnSpPr>
            <p:cNvPr id="11" name="Straight Arrow Connector 10"/>
            <p:cNvCxnSpPr>
              <a:stCxn id="12" idx="3"/>
              <a:endCxn id="10" idx="1"/>
            </p:cNvCxnSpPr>
            <p:nvPr/>
          </p:nvCxnSpPr>
          <p:spPr>
            <a:xfrm flipV="1">
              <a:off x="6103344" y="2361218"/>
              <a:ext cx="364305" cy="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75684" y="1981380"/>
              <a:ext cx="2827660" cy="76019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History of the configuration or performance</a:t>
              </a:r>
              <a:endParaRPr lang="en-US" dirty="0">
                <a:latin typeface="+mj-lt"/>
              </a:endParaRPr>
            </a:p>
          </p:txBody>
        </p:sp>
        <p:sp>
          <p:nvSpPr>
            <p:cNvPr id="27" name="Rounded Rectangle 26"/>
            <p:cNvSpPr/>
            <p:nvPr/>
          </p:nvSpPr>
          <p:spPr>
            <a:xfrm>
              <a:off x="6467649" y="3315015"/>
              <a:ext cx="1343310" cy="65776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Speed-layer segment</a:t>
              </a:r>
              <a:endParaRPr lang="en-US" dirty="0">
                <a:latin typeface="+mj-lt"/>
              </a:endParaRPr>
            </a:p>
          </p:txBody>
        </p:sp>
        <p:sp>
          <p:nvSpPr>
            <p:cNvPr id="28" name="Rounded Rectangle 27"/>
            <p:cNvSpPr/>
            <p:nvPr/>
          </p:nvSpPr>
          <p:spPr>
            <a:xfrm>
              <a:off x="3275685" y="3263803"/>
              <a:ext cx="2827660" cy="76019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Recent changes</a:t>
              </a:r>
              <a:endParaRPr lang="en-US" dirty="0">
                <a:latin typeface="+mj-lt"/>
              </a:endParaRPr>
            </a:p>
          </p:txBody>
        </p:sp>
        <p:cxnSp>
          <p:nvCxnSpPr>
            <p:cNvPr id="31" name="Straight Arrow Connector 30"/>
            <p:cNvCxnSpPr>
              <a:stCxn id="28" idx="3"/>
              <a:endCxn id="27" idx="1"/>
            </p:cNvCxnSpPr>
            <p:nvPr/>
          </p:nvCxnSpPr>
          <p:spPr>
            <a:xfrm flipV="1">
              <a:off x="6103345" y="3643900"/>
              <a:ext cx="3643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9" idx="3"/>
              <a:endCxn id="28" idx="1"/>
            </p:cNvCxnSpPr>
            <p:nvPr/>
          </p:nvCxnSpPr>
          <p:spPr>
            <a:xfrm>
              <a:off x="2800841" y="3026131"/>
              <a:ext cx="474844" cy="617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9" idx="3"/>
              <a:endCxn id="12" idx="1"/>
            </p:cNvCxnSpPr>
            <p:nvPr/>
          </p:nvCxnSpPr>
          <p:spPr>
            <a:xfrm flipV="1">
              <a:off x="2800841" y="2361478"/>
              <a:ext cx="474843" cy="6646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ight Brace 64"/>
            <p:cNvSpPr/>
            <p:nvPr/>
          </p:nvSpPr>
          <p:spPr>
            <a:xfrm>
              <a:off x="7810959" y="2217677"/>
              <a:ext cx="165253" cy="15517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6" name="Rounded Rectangle 65"/>
            <p:cNvSpPr/>
            <p:nvPr/>
          </p:nvSpPr>
          <p:spPr>
            <a:xfrm>
              <a:off x="8053938" y="2513053"/>
              <a:ext cx="2929270" cy="89317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Combining these two layers can happen in the merge segment</a:t>
              </a:r>
            </a:p>
          </p:txBody>
        </p:sp>
        <p:sp>
          <p:nvSpPr>
            <p:cNvPr id="68" name="Rounded Rectangle 67"/>
            <p:cNvSpPr/>
            <p:nvPr/>
          </p:nvSpPr>
          <p:spPr>
            <a:xfrm>
              <a:off x="7579604" y="4183429"/>
              <a:ext cx="1487277" cy="6577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The window size</a:t>
              </a:r>
              <a:endParaRPr lang="en-US" dirty="0">
                <a:latin typeface="+mj-lt"/>
              </a:endParaRPr>
            </a:p>
          </p:txBody>
        </p:sp>
        <p:sp>
          <p:nvSpPr>
            <p:cNvPr id="69" name="Rounded Rectangle 68"/>
            <p:cNvSpPr/>
            <p:nvPr/>
          </p:nvSpPr>
          <p:spPr>
            <a:xfrm>
              <a:off x="9528842" y="3735112"/>
              <a:ext cx="1741414" cy="65776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Small if changes are Big</a:t>
              </a:r>
              <a:endParaRPr lang="en-US" dirty="0">
                <a:latin typeface="+mj-lt"/>
              </a:endParaRPr>
            </a:p>
          </p:txBody>
        </p:sp>
        <p:sp>
          <p:nvSpPr>
            <p:cNvPr id="70" name="Rounded Rectangle 69"/>
            <p:cNvSpPr/>
            <p:nvPr/>
          </p:nvSpPr>
          <p:spPr>
            <a:xfrm>
              <a:off x="9528842" y="4640646"/>
              <a:ext cx="1741414" cy="65776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Big if changes are Small</a:t>
              </a:r>
              <a:endParaRPr lang="en-US" dirty="0">
                <a:latin typeface="+mj-lt"/>
              </a:endParaRPr>
            </a:p>
          </p:txBody>
        </p:sp>
        <p:cxnSp>
          <p:nvCxnSpPr>
            <p:cNvPr id="72" name="Elbow Connector 71"/>
            <p:cNvCxnSpPr>
              <a:stCxn id="27" idx="2"/>
              <a:endCxn id="68" idx="1"/>
            </p:cNvCxnSpPr>
            <p:nvPr/>
          </p:nvCxnSpPr>
          <p:spPr>
            <a:xfrm rot="16200000" flipH="1">
              <a:off x="7089689" y="4022399"/>
              <a:ext cx="539530" cy="4403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68" idx="3"/>
              <a:endCxn id="70" idx="1"/>
            </p:cNvCxnSpPr>
            <p:nvPr/>
          </p:nvCxnSpPr>
          <p:spPr>
            <a:xfrm>
              <a:off x="9066881" y="4512314"/>
              <a:ext cx="461961" cy="4572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8" idx="3"/>
              <a:endCxn id="69" idx="1"/>
            </p:cNvCxnSpPr>
            <p:nvPr/>
          </p:nvCxnSpPr>
          <p:spPr>
            <a:xfrm flipV="1">
              <a:off x="9066881" y="4063997"/>
              <a:ext cx="461961" cy="4483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391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Outline</a:t>
            </a:r>
          </a:p>
        </p:txBody>
      </p:sp>
      <p:sp>
        <p:nvSpPr>
          <p:cNvPr id="2" name="Rectangle 1"/>
          <p:cNvSpPr/>
          <p:nvPr/>
        </p:nvSpPr>
        <p:spPr>
          <a:xfrm>
            <a:off x="650631" y="1043915"/>
            <a:ext cx="10814538" cy="4893647"/>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506760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References</a:t>
            </a:r>
          </a:p>
        </p:txBody>
      </p:sp>
      <p:sp>
        <p:nvSpPr>
          <p:cNvPr id="2" name="Rectangle 1"/>
          <p:cNvSpPr/>
          <p:nvPr/>
        </p:nvSpPr>
        <p:spPr>
          <a:xfrm>
            <a:off x="650631" y="1043915"/>
            <a:ext cx="10814538" cy="5016758"/>
          </a:xfrm>
          <a:prstGeom prst="rect">
            <a:avLst/>
          </a:prstGeom>
        </p:spPr>
        <p:txBody>
          <a:bodyPr wrap="square">
            <a:spAutoFit/>
          </a:bodyPr>
          <a:lstStyle/>
          <a:p>
            <a:pPr algn="just"/>
            <a:r>
              <a:rPr lang="en-CA" sz="1600" dirty="0"/>
              <a:t>[01] Electric Meter. (2017, November 23). Retrieved January 08, 2018, from http://ethw.org/Electric_Meter</a:t>
            </a:r>
          </a:p>
          <a:p>
            <a:pPr algn="just"/>
            <a:r>
              <a:rPr lang="en-CA" sz="1600" dirty="0"/>
              <a:t>[02] Electricity meter. (2017, December 28). Retrieved January 08, 2018, from https://en.wikipedia.org/wiki/Electricity_meter</a:t>
            </a:r>
          </a:p>
          <a:p>
            <a:pPr algn="just"/>
            <a:r>
              <a:rPr lang="en-CA" sz="1600" dirty="0"/>
              <a:t>[03] G. Swenson. Final Version of NIST Cloud Computing Definition</a:t>
            </a:r>
          </a:p>
          <a:p>
            <a:pPr algn="just"/>
            <a:r>
              <a:rPr lang="en-CA" sz="1600" dirty="0"/>
              <a:t>Published. https://www.nist.gov/news-events/news/2011/10/</a:t>
            </a:r>
          </a:p>
          <a:p>
            <a:pPr algn="just"/>
            <a:r>
              <a:rPr lang="en-CA" sz="1600" dirty="0"/>
              <a:t>final-version-</a:t>
            </a:r>
            <a:r>
              <a:rPr lang="en-CA" sz="1600" dirty="0" err="1"/>
              <a:t>nist</a:t>
            </a:r>
            <a:r>
              <a:rPr lang="en-CA" sz="1600" dirty="0"/>
              <a:t>-cloud-computing-definition-published, Oct 2011. Accessed: 2017-11-23.</a:t>
            </a:r>
          </a:p>
          <a:p>
            <a:pPr algn="just"/>
            <a:r>
              <a:rPr lang="en-CA" sz="1600" dirty="0"/>
              <a:t>[04] M. </a:t>
            </a:r>
            <a:r>
              <a:rPr lang="en-CA" sz="1600" dirty="0" err="1"/>
              <a:t>Armbrust</a:t>
            </a:r>
            <a:r>
              <a:rPr lang="en-CA" sz="1600" dirty="0"/>
              <a:t>, A. Fox, R. </a:t>
            </a:r>
            <a:r>
              <a:rPr lang="en-CA" sz="1600" dirty="0" err="1"/>
              <a:t>Grith</a:t>
            </a:r>
            <a:r>
              <a:rPr lang="en-CA" sz="1600" dirty="0"/>
              <a:t>, A. Joseph, R. Katz, A. </a:t>
            </a:r>
            <a:r>
              <a:rPr lang="en-CA" sz="1600" dirty="0" err="1"/>
              <a:t>Konwinski</a:t>
            </a:r>
            <a:r>
              <a:rPr lang="en-CA" sz="1600" dirty="0"/>
              <a:t>, G. Lee, D. Patterson, A. </a:t>
            </a:r>
            <a:r>
              <a:rPr lang="en-CA" sz="1600" dirty="0" err="1"/>
              <a:t>Rabkin</a:t>
            </a:r>
            <a:r>
              <a:rPr lang="en-CA" sz="1600" dirty="0"/>
              <a:t>, I. </a:t>
            </a:r>
            <a:r>
              <a:rPr lang="en-CA" sz="1600" dirty="0" err="1"/>
              <a:t>Stoica</a:t>
            </a:r>
            <a:r>
              <a:rPr lang="en-CA" sz="1600" dirty="0"/>
              <a:t>, et al. Above the clouds: A </a:t>
            </a:r>
            <a:r>
              <a:rPr lang="en-CA" sz="1600" dirty="0" err="1"/>
              <a:t>berkeley</a:t>
            </a:r>
            <a:r>
              <a:rPr lang="en-CA" sz="1600" dirty="0"/>
              <a:t> view of cloud computing. Technical report, Technical Report UCB/EECS-2009-28, EECS Department, University of California, Berkeley, 2009.</a:t>
            </a:r>
          </a:p>
          <a:p>
            <a:pPr algn="just"/>
            <a:r>
              <a:rPr lang="en-CA" sz="1600" dirty="0"/>
              <a:t>[05] M. Kiran, P. Murphy, I. </a:t>
            </a:r>
            <a:r>
              <a:rPr lang="en-CA" sz="1600" dirty="0" err="1"/>
              <a:t>Monga</a:t>
            </a:r>
            <a:r>
              <a:rPr lang="en-CA" sz="1600" dirty="0"/>
              <a:t>, J. Dugan, and S. S. </a:t>
            </a:r>
            <a:r>
              <a:rPr lang="en-CA" sz="1600" dirty="0" err="1"/>
              <a:t>Baveja</a:t>
            </a:r>
            <a:r>
              <a:rPr lang="en-CA" sz="1600" dirty="0"/>
              <a:t>. Lambda architecture for cost-effective batch and speed big data processing. In IEEE International Conference on Big Data (Big Data), 2015, page 27852792. IEEE, IEEE, 2015.</a:t>
            </a:r>
          </a:p>
          <a:p>
            <a:pPr algn="just"/>
            <a:r>
              <a:rPr lang="en-CA" sz="1600" dirty="0"/>
              <a:t>[06] M. D. </a:t>
            </a:r>
            <a:r>
              <a:rPr lang="en-CA" sz="1600" dirty="0" err="1"/>
              <a:t>Dikaiakos</a:t>
            </a:r>
            <a:r>
              <a:rPr lang="en-CA" sz="1600" dirty="0"/>
              <a:t>, D. </a:t>
            </a:r>
            <a:r>
              <a:rPr lang="en-CA" sz="1600" dirty="0" err="1"/>
              <a:t>Katsaros</a:t>
            </a:r>
            <a:r>
              <a:rPr lang="en-CA" sz="1600" dirty="0"/>
              <a:t>, P. </a:t>
            </a:r>
            <a:r>
              <a:rPr lang="en-CA" sz="1600" dirty="0" err="1"/>
              <a:t>Mehra</a:t>
            </a:r>
            <a:r>
              <a:rPr lang="en-CA" sz="1600" dirty="0"/>
              <a:t>, G. </a:t>
            </a:r>
            <a:r>
              <a:rPr lang="en-CA" sz="1600" dirty="0" err="1"/>
              <a:t>Pallis</a:t>
            </a:r>
            <a:r>
              <a:rPr lang="en-CA" sz="1600" dirty="0"/>
              <a:t>, and A. </a:t>
            </a:r>
            <a:r>
              <a:rPr lang="en-CA" sz="1600" dirty="0" err="1"/>
              <a:t>Vakali</a:t>
            </a:r>
            <a:r>
              <a:rPr lang="en-CA" sz="1600" dirty="0"/>
              <a:t>. Cloud computing: Distributed internet computing for IT and scientific research. IEEE Internet computing, 13(5), 2009.</a:t>
            </a:r>
          </a:p>
          <a:p>
            <a:pPr algn="just"/>
            <a:r>
              <a:rPr lang="en-CA" sz="1600" dirty="0"/>
              <a:t>[07] A. </a:t>
            </a:r>
            <a:r>
              <a:rPr lang="en-CA" sz="1600" dirty="0" err="1"/>
              <a:t>Beloglazov</a:t>
            </a:r>
            <a:r>
              <a:rPr lang="en-CA" sz="1600" dirty="0"/>
              <a:t>. </a:t>
            </a:r>
            <a:r>
              <a:rPr lang="en-CA" sz="1600" dirty="0" err="1"/>
              <a:t>Energy-ecient</a:t>
            </a:r>
            <a:r>
              <a:rPr lang="en-CA" sz="1600" dirty="0"/>
              <a:t> management of virtual machines in data centers for cloud computing. PhD thesis, University of Melbourne, Department of Computing and Information Systems, 2013.</a:t>
            </a:r>
          </a:p>
          <a:p>
            <a:pPr algn="just"/>
            <a:r>
              <a:rPr lang="en-CA" sz="1600" dirty="0"/>
              <a:t>[08] R. </a:t>
            </a:r>
            <a:r>
              <a:rPr lang="en-CA" sz="1600" dirty="0" err="1"/>
              <a:t>Buyya</a:t>
            </a:r>
            <a:r>
              <a:rPr lang="en-CA" sz="1600" dirty="0"/>
              <a:t>, C. S. Yeo, S. </a:t>
            </a:r>
            <a:r>
              <a:rPr lang="en-CA" sz="1600" dirty="0" err="1"/>
              <a:t>Venugopal</a:t>
            </a:r>
            <a:r>
              <a:rPr lang="en-CA" sz="1600" dirty="0"/>
              <a:t>, J. </a:t>
            </a:r>
            <a:r>
              <a:rPr lang="en-CA" sz="1600" dirty="0" err="1"/>
              <a:t>Broberg</a:t>
            </a:r>
            <a:r>
              <a:rPr lang="en-CA" sz="1600" dirty="0"/>
              <a:t>, and I. </a:t>
            </a:r>
            <a:r>
              <a:rPr lang="en-CA" sz="1600" dirty="0" err="1"/>
              <a:t>Brandic</a:t>
            </a:r>
            <a:r>
              <a:rPr lang="en-CA" sz="1600" dirty="0"/>
              <a:t>. Cloud computing and emerging IT platforms: Vision, hype, and reality for delivering computing as the 5th utility. Future Generation Computer Systems, 25(6):599616, Jun 2009.</a:t>
            </a:r>
          </a:p>
          <a:p>
            <a:pPr algn="just"/>
            <a:r>
              <a:rPr lang="en-CA" sz="1600" dirty="0"/>
              <a:t>[09] Barr Follow, J. (2011, April 22). Introduction to Amazon Web Services. Retrieved January 10, 2018, from https://www.slideshare.net/AmazonWebServices/introduction-to-amazon-web-services-7708257</a:t>
            </a:r>
          </a:p>
          <a:p>
            <a:pPr algn="just"/>
            <a:r>
              <a:rPr lang="en-CA" sz="1600" dirty="0"/>
              <a:t>[10] L. Shari Energy-aware Service Provisioning in P2P-assisted Cloud Ecosystems. PhD thesis, </a:t>
            </a:r>
            <a:r>
              <a:rPr lang="en-CA" sz="1600" dirty="0" err="1"/>
              <a:t>Universitat</a:t>
            </a:r>
            <a:r>
              <a:rPr lang="en-CA" sz="1600" dirty="0"/>
              <a:t> </a:t>
            </a:r>
            <a:r>
              <a:rPr lang="en-CA" sz="1600" dirty="0" err="1"/>
              <a:t>Politecnica</a:t>
            </a:r>
            <a:r>
              <a:rPr lang="en-CA" sz="1600" dirty="0"/>
              <a:t> de </a:t>
            </a:r>
            <a:r>
              <a:rPr lang="en-CA" sz="1600" dirty="0" err="1"/>
              <a:t>Catalunya</a:t>
            </a:r>
            <a:r>
              <a:rPr lang="en-CA" sz="1600" dirty="0"/>
              <a:t>, 2016.</a:t>
            </a:r>
          </a:p>
        </p:txBody>
      </p:sp>
    </p:spTree>
    <p:extLst>
      <p:ext uri="{BB962C8B-B14F-4D97-AF65-F5344CB8AC3E}">
        <p14:creationId xmlns:p14="http://schemas.microsoft.com/office/powerpoint/2010/main" val="12421062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References</a:t>
            </a:r>
          </a:p>
        </p:txBody>
      </p:sp>
      <p:sp>
        <p:nvSpPr>
          <p:cNvPr id="2" name="Rectangle 1"/>
          <p:cNvSpPr/>
          <p:nvPr/>
        </p:nvSpPr>
        <p:spPr>
          <a:xfrm>
            <a:off x="650631" y="1043915"/>
            <a:ext cx="10814538" cy="5016758"/>
          </a:xfrm>
          <a:prstGeom prst="rect">
            <a:avLst/>
          </a:prstGeom>
        </p:spPr>
        <p:txBody>
          <a:bodyPr wrap="square">
            <a:spAutoFit/>
          </a:bodyPr>
          <a:lstStyle/>
          <a:p>
            <a:pPr algn="just"/>
            <a:r>
              <a:rPr lang="en-CA" sz="1600" dirty="0"/>
              <a:t>[11] M. Al-</a:t>
            </a:r>
            <a:r>
              <a:rPr lang="en-CA" sz="1600" dirty="0" err="1"/>
              <a:t>Roomi</a:t>
            </a:r>
            <a:r>
              <a:rPr lang="en-CA" sz="1600" dirty="0"/>
              <a:t>, S. Al-</a:t>
            </a:r>
            <a:r>
              <a:rPr lang="en-CA" sz="1600" dirty="0" err="1"/>
              <a:t>Ebrahim</a:t>
            </a:r>
            <a:r>
              <a:rPr lang="en-CA" sz="1600" dirty="0"/>
              <a:t>, S. </a:t>
            </a:r>
            <a:r>
              <a:rPr lang="en-CA" sz="1600" dirty="0" err="1"/>
              <a:t>Buqrais</a:t>
            </a:r>
            <a:r>
              <a:rPr lang="en-CA" sz="1600" dirty="0"/>
              <a:t>, and I. Ahmad. Cloud Computing Pricing Models: A Survey. International Journal of Grid and Distributed Computing, 6(5):93106, Oct 2013.</a:t>
            </a:r>
          </a:p>
          <a:p>
            <a:pPr algn="just"/>
            <a:r>
              <a:rPr lang="en-CA" sz="1600" dirty="0"/>
              <a:t>[12] S. Dutta, M. J. Zbaracki, and M. Bergen. Pricing process as a capability: A resource-based perspective. Strategic management journal, 24(7):615-630, Jul 2003.</a:t>
            </a:r>
          </a:p>
          <a:p>
            <a:pPr algn="just"/>
            <a:r>
              <a:rPr lang="en-CA" sz="1600" dirty="0"/>
              <a:t>[13] A. Hameed, A. </a:t>
            </a:r>
            <a:r>
              <a:rPr lang="en-CA" sz="1600" dirty="0" err="1"/>
              <a:t>Khoshkbarforoushha</a:t>
            </a:r>
            <a:r>
              <a:rPr lang="en-CA" sz="1600" dirty="0"/>
              <a:t>, R. </a:t>
            </a:r>
            <a:r>
              <a:rPr lang="en-CA" sz="1600" dirty="0" err="1"/>
              <a:t>Ranjan</a:t>
            </a:r>
            <a:r>
              <a:rPr lang="en-CA" sz="1600" dirty="0"/>
              <a:t>, P. P. </a:t>
            </a:r>
            <a:r>
              <a:rPr lang="en-CA" sz="1600" dirty="0" err="1"/>
              <a:t>Jayaraman</a:t>
            </a:r>
            <a:r>
              <a:rPr lang="en-CA" sz="1600" dirty="0"/>
              <a:t>, J. </a:t>
            </a:r>
            <a:r>
              <a:rPr lang="en-CA" sz="1600" dirty="0" err="1"/>
              <a:t>Kolodziej</a:t>
            </a:r>
            <a:r>
              <a:rPr lang="en-CA" sz="1600" dirty="0"/>
              <a:t>, P. </a:t>
            </a:r>
            <a:r>
              <a:rPr lang="en-CA" sz="1600" dirty="0" err="1"/>
              <a:t>Balaji</a:t>
            </a:r>
            <a:r>
              <a:rPr lang="en-CA" sz="1600" dirty="0"/>
              <a:t>, S. </a:t>
            </a:r>
            <a:r>
              <a:rPr lang="en-CA" sz="1600" dirty="0" err="1"/>
              <a:t>Zeadally</a:t>
            </a:r>
            <a:r>
              <a:rPr lang="en-CA" sz="1600" dirty="0"/>
              <a:t>, Q. M. </a:t>
            </a:r>
            <a:r>
              <a:rPr lang="en-CA" sz="1600" dirty="0" err="1"/>
              <a:t>Malluhi</a:t>
            </a:r>
            <a:r>
              <a:rPr lang="en-CA" sz="1600" dirty="0"/>
              <a:t>, N. </a:t>
            </a:r>
            <a:r>
              <a:rPr lang="en-CA" sz="1600" dirty="0" err="1"/>
              <a:t>Tziritas</a:t>
            </a:r>
            <a:r>
              <a:rPr lang="en-CA" sz="1600" dirty="0"/>
              <a:t>, A. Vishnu, and et al. A survey and taxonomy on energy </a:t>
            </a:r>
            <a:r>
              <a:rPr lang="en-CA" sz="1600" dirty="0" err="1"/>
              <a:t>ecient</a:t>
            </a:r>
            <a:r>
              <a:rPr lang="en-CA" sz="1600" dirty="0"/>
              <a:t> resource allocation techniques for cloud computing systems. Springer-Computing, 98(7):751774, Jul 2016.</a:t>
            </a:r>
          </a:p>
          <a:p>
            <a:pPr algn="just"/>
            <a:r>
              <a:rPr lang="en-CA" sz="1600" dirty="0"/>
              <a:t>[14]</a:t>
            </a:r>
            <a:r>
              <a:rPr lang="en-US" sz="1600" dirty="0"/>
              <a:t> E. </a:t>
            </a:r>
            <a:r>
              <a:rPr lang="en-US" sz="1600" dirty="0" err="1"/>
              <a:t>Iveroth</a:t>
            </a:r>
            <a:r>
              <a:rPr lang="en-US" sz="1600" dirty="0"/>
              <a:t>, A. </a:t>
            </a:r>
            <a:r>
              <a:rPr lang="en-US" sz="1600" dirty="0" err="1"/>
              <a:t>Westelius</a:t>
            </a:r>
            <a:r>
              <a:rPr lang="en-US" sz="1600" dirty="0"/>
              <a:t>, C.-J. Petri, N.-G. </a:t>
            </a:r>
            <a:r>
              <a:rPr lang="en-US" sz="1600" dirty="0" err="1"/>
              <a:t>Olve</a:t>
            </a:r>
            <a:r>
              <a:rPr lang="en-US" sz="1600" dirty="0"/>
              <a:t>, M. </a:t>
            </a:r>
            <a:r>
              <a:rPr lang="en-US" sz="1600" dirty="0" err="1"/>
              <a:t>Coster</a:t>
            </a:r>
            <a:r>
              <a:rPr lang="en-US" sz="1600" dirty="0"/>
              <a:t>, and F. Nilsson. How to differentiate by price: Proposal for a </a:t>
            </a:r>
            <a:r>
              <a:rPr lang="en-US" sz="1600" dirty="0" err="1"/>
              <a:t>ve</a:t>
            </a:r>
            <a:r>
              <a:rPr lang="en-US" sz="1600" dirty="0"/>
              <a:t>-dimensional model. European Management Journal, 31(2):109123, Apr 2013.</a:t>
            </a:r>
          </a:p>
          <a:p>
            <a:pPr algn="just"/>
            <a:r>
              <a:rPr lang="en-US" sz="1600" dirty="0"/>
              <a:t>[15] C. </a:t>
            </a:r>
            <a:r>
              <a:rPr lang="en-US" sz="1600" dirty="0" err="1"/>
              <a:t>Weinhardt</a:t>
            </a:r>
            <a:r>
              <a:rPr lang="en-US" sz="1600" dirty="0"/>
              <a:t>, A. </a:t>
            </a:r>
            <a:r>
              <a:rPr lang="en-US" sz="1600" dirty="0" err="1"/>
              <a:t>Anandasivam</a:t>
            </a:r>
            <a:r>
              <a:rPr lang="en-US" sz="1600" dirty="0"/>
              <a:t>, B. </a:t>
            </a:r>
            <a:r>
              <a:rPr lang="en-US" sz="1600" dirty="0" err="1"/>
              <a:t>Blau</a:t>
            </a:r>
            <a:r>
              <a:rPr lang="en-US" sz="1600" dirty="0"/>
              <a:t>, N. </a:t>
            </a:r>
            <a:r>
              <a:rPr lang="en-US" sz="1600" dirty="0" err="1"/>
              <a:t>Borissov</a:t>
            </a:r>
            <a:r>
              <a:rPr lang="en-US" sz="1600" dirty="0"/>
              <a:t>, T. </a:t>
            </a:r>
            <a:r>
              <a:rPr lang="en-US" sz="1600" dirty="0" err="1"/>
              <a:t>Meinl</a:t>
            </a:r>
            <a:r>
              <a:rPr lang="en-US" sz="1600" dirty="0"/>
              <a:t>, W. </a:t>
            </a:r>
            <a:r>
              <a:rPr lang="en-US" sz="1600" dirty="0" err="1"/>
              <a:t>Michalk</a:t>
            </a:r>
            <a:r>
              <a:rPr lang="en-US" sz="1600" dirty="0"/>
              <a:t>, and J. </a:t>
            </a:r>
            <a:r>
              <a:rPr lang="en-US" sz="1600" dirty="0" err="1"/>
              <a:t>Stoer</a:t>
            </a:r>
            <a:r>
              <a:rPr lang="en-US" sz="1600" dirty="0"/>
              <a:t>. Cloud Computing A </a:t>
            </a:r>
            <a:r>
              <a:rPr lang="en-US" sz="1600" dirty="0" err="1"/>
              <a:t>Classication</a:t>
            </a:r>
            <a:r>
              <a:rPr lang="en-US" sz="1600" dirty="0"/>
              <a:t>, Business Models, and Research Directions. Business &amp; Information Systems Engineering, 1(5):391399, Oct 2009.</a:t>
            </a:r>
          </a:p>
          <a:p>
            <a:pPr algn="just"/>
            <a:r>
              <a:rPr lang="en-US" sz="1600" dirty="0"/>
              <a:t>[16] L. E. Bolton, L. </a:t>
            </a:r>
            <a:r>
              <a:rPr lang="en-US" sz="1600" dirty="0" err="1"/>
              <a:t>Warlop</a:t>
            </a:r>
            <a:r>
              <a:rPr lang="en-US" sz="1600" dirty="0"/>
              <a:t>, and J. W. Alba. Consumer perceptions of price (un)fairness. Journal of consumer research, 29(4):474-491, 2003.</a:t>
            </a:r>
          </a:p>
          <a:p>
            <a:pPr algn="just"/>
            <a:r>
              <a:rPr lang="en-US" sz="1600" dirty="0"/>
              <a:t>[17] Fair Value Definition from Financial Times-Lexicon. http://lexicon.ft.com/Term?term=fair-value. Accessed: 2017-11-25.</a:t>
            </a:r>
          </a:p>
          <a:p>
            <a:pPr algn="just"/>
            <a:r>
              <a:rPr lang="en-CA" sz="1600" dirty="0"/>
              <a:t>[18] </a:t>
            </a:r>
            <a:r>
              <a:rPr lang="en-US" sz="1600" dirty="0"/>
              <a:t>M. Rouse. Fair and reasonable price. http://searchitchannel.techtarget. com/definition/fair-and-reasonable-price. Accessed: 2017-11-25.</a:t>
            </a:r>
          </a:p>
          <a:p>
            <a:pPr algn="just"/>
            <a:r>
              <a:rPr lang="en-US" sz="1600" dirty="0"/>
              <a:t>[19] Q. Zhang, L. Cheng, and R. </a:t>
            </a:r>
            <a:r>
              <a:rPr lang="en-US" sz="1600" dirty="0" err="1"/>
              <a:t>Boutaba</a:t>
            </a:r>
            <a:r>
              <a:rPr lang="en-US" sz="1600" dirty="0"/>
              <a:t>. Cloud computing: state-of-the-art and research challenges. Journal of internet services and applications, 1(1):7-18, May 2010.</a:t>
            </a:r>
          </a:p>
          <a:p>
            <a:pPr algn="just"/>
            <a:r>
              <a:rPr lang="en-US" sz="1600" dirty="0"/>
              <a:t>[20] M. </a:t>
            </a:r>
            <a:r>
              <a:rPr lang="en-US" sz="1600" dirty="0" err="1"/>
              <a:t>Armbrust</a:t>
            </a:r>
            <a:r>
              <a:rPr lang="en-US" sz="1600" dirty="0"/>
              <a:t>, I. </a:t>
            </a:r>
            <a:r>
              <a:rPr lang="en-US" sz="1600" dirty="0" err="1"/>
              <a:t>Stoica</a:t>
            </a:r>
            <a:r>
              <a:rPr lang="en-US" sz="1600" dirty="0"/>
              <a:t>, M. </a:t>
            </a:r>
            <a:r>
              <a:rPr lang="en-US" sz="1600" dirty="0" err="1"/>
              <a:t>Zaharia</a:t>
            </a:r>
            <a:r>
              <a:rPr lang="en-US" sz="1600" dirty="0"/>
              <a:t>, A. Fox, R. </a:t>
            </a:r>
            <a:r>
              <a:rPr lang="en-US" sz="1600" dirty="0" err="1"/>
              <a:t>Grith</a:t>
            </a:r>
            <a:r>
              <a:rPr lang="en-US" sz="1600" dirty="0"/>
              <a:t>, A. D. Joseph, R. Katz, A. </a:t>
            </a:r>
            <a:r>
              <a:rPr lang="en-US" sz="1600" dirty="0" err="1"/>
              <a:t>Konwinski</a:t>
            </a:r>
            <a:r>
              <a:rPr lang="en-US" sz="1600" dirty="0"/>
              <a:t>, G. Lee, D. Patterson, and et al. A view of cloud computing. Communications of the ACM, 53(4):50, Apr 2010.</a:t>
            </a:r>
          </a:p>
        </p:txBody>
      </p:sp>
    </p:spTree>
    <p:extLst>
      <p:ext uri="{BB962C8B-B14F-4D97-AF65-F5344CB8AC3E}">
        <p14:creationId xmlns:p14="http://schemas.microsoft.com/office/powerpoint/2010/main" val="1193397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References</a:t>
            </a:r>
          </a:p>
        </p:txBody>
      </p:sp>
      <p:sp>
        <p:nvSpPr>
          <p:cNvPr id="2" name="Rectangle 1"/>
          <p:cNvSpPr/>
          <p:nvPr/>
        </p:nvSpPr>
        <p:spPr>
          <a:xfrm>
            <a:off x="650631" y="1043915"/>
            <a:ext cx="10814538" cy="4770537"/>
          </a:xfrm>
          <a:prstGeom prst="rect">
            <a:avLst/>
          </a:prstGeom>
        </p:spPr>
        <p:txBody>
          <a:bodyPr wrap="square">
            <a:spAutoFit/>
          </a:bodyPr>
          <a:lstStyle/>
          <a:p>
            <a:pPr algn="just"/>
            <a:r>
              <a:rPr lang="en-CA" sz="1600" dirty="0"/>
              <a:t>[21] </a:t>
            </a:r>
            <a:r>
              <a:rPr lang="en-US" sz="1600" dirty="0"/>
              <a:t>A. </a:t>
            </a:r>
            <a:r>
              <a:rPr lang="en-US" sz="1600" dirty="0" err="1"/>
              <a:t>Osterwalder</a:t>
            </a:r>
            <a:r>
              <a:rPr lang="en-US" sz="1600" dirty="0"/>
              <a:t>. The business model ontology: A proposition in a design science approach. PhD thesis, University of Lausanne, Lausanne, Switzerland, 2004.</a:t>
            </a:r>
          </a:p>
          <a:p>
            <a:pPr algn="just"/>
            <a:r>
              <a:rPr lang="en-US" sz="1600" dirty="0"/>
              <a:t>[22] E. </a:t>
            </a:r>
            <a:r>
              <a:rPr lang="en-US" sz="1600" dirty="0" err="1"/>
              <a:t>Iveroth</a:t>
            </a:r>
            <a:r>
              <a:rPr lang="en-US" sz="1600" dirty="0"/>
              <a:t>, A. </a:t>
            </a:r>
            <a:r>
              <a:rPr lang="en-US" sz="1600" dirty="0" err="1"/>
              <a:t>Westelius</a:t>
            </a:r>
            <a:r>
              <a:rPr lang="en-US" sz="1600" dirty="0"/>
              <a:t>, C.-J. Petri, N.-G. </a:t>
            </a:r>
            <a:r>
              <a:rPr lang="en-US" sz="1600" dirty="0" err="1"/>
              <a:t>Olve</a:t>
            </a:r>
            <a:r>
              <a:rPr lang="en-US" sz="1600" dirty="0"/>
              <a:t>, M. </a:t>
            </a:r>
            <a:r>
              <a:rPr lang="en-US" sz="1600" dirty="0" err="1"/>
              <a:t>Coster</a:t>
            </a:r>
            <a:r>
              <a:rPr lang="en-US" sz="1600" dirty="0"/>
              <a:t>, and F. Nilsson. How to differentiate by price: Proposal for a five-dimensional model. European Management Journal, 31(2):109123, Apr 2013.</a:t>
            </a:r>
          </a:p>
          <a:p>
            <a:pPr algn="just"/>
            <a:r>
              <a:rPr lang="en-US" sz="1600" dirty="0"/>
              <a:t>[23] B. Sharma, R. K. </a:t>
            </a:r>
            <a:r>
              <a:rPr lang="en-US" sz="1600" dirty="0" err="1"/>
              <a:t>Thulasiram</a:t>
            </a:r>
            <a:r>
              <a:rPr lang="en-US" sz="1600" dirty="0"/>
              <a:t>, P. </a:t>
            </a:r>
            <a:r>
              <a:rPr lang="en-US" sz="1600" dirty="0" err="1"/>
              <a:t>Thulasiraman</a:t>
            </a:r>
            <a:r>
              <a:rPr lang="en-US" sz="1600" dirty="0"/>
              <a:t>, S. K. Garg, and R. </a:t>
            </a:r>
            <a:r>
              <a:rPr lang="en-US" sz="1600" dirty="0" err="1"/>
              <a:t>Buyya</a:t>
            </a:r>
            <a:r>
              <a:rPr lang="en-US" sz="1600" dirty="0"/>
              <a:t>. Pricing Cloud Compute Commodities: A Novel Financial Economic Model. In 12th IEEE/ACM International Symposium on Cluster, Cloud and Grid Computing (</a:t>
            </a:r>
            <a:r>
              <a:rPr lang="en-US" sz="1600" dirty="0" err="1"/>
              <a:t>CCGrid</a:t>
            </a:r>
            <a:r>
              <a:rPr lang="en-US" sz="1600" dirty="0"/>
              <a:t>), 2012 , page 451457. IEEE, May 2012.</a:t>
            </a:r>
          </a:p>
          <a:p>
            <a:pPr algn="just"/>
            <a:r>
              <a:rPr lang="en-US" sz="1600" dirty="0"/>
              <a:t>[24] </a:t>
            </a:r>
            <a:r>
              <a:rPr lang="en-CA" sz="1600" dirty="0"/>
              <a:t>W. Wang, P. Zhang, T. Lan, and V. Aggarwal. Datacenter net profit optimization with deadline dependent pricing. In Information Sciences and Systems (CISS), 2012 46th Annual Conference on, pages 1-6. IEEE, 2012.</a:t>
            </a:r>
          </a:p>
          <a:p>
            <a:pPr algn="just"/>
            <a:r>
              <a:rPr lang="en-CA" sz="1600" dirty="0"/>
              <a:t>[25] M. Macas and J. </a:t>
            </a:r>
            <a:r>
              <a:rPr lang="en-CA" sz="1600" dirty="0" err="1"/>
              <a:t>Guitart</a:t>
            </a:r>
            <a:r>
              <a:rPr lang="en-CA" sz="1600" dirty="0"/>
              <a:t>. A genetic model for pricing in cloud computing markets. In Proceedings of the 2011 ACM Symposium on Applied Computing, pages 113-118.ACM, ACM, 2011.</a:t>
            </a:r>
          </a:p>
          <a:p>
            <a:pPr algn="just"/>
            <a:r>
              <a:rPr lang="en-CA" sz="1600" dirty="0"/>
              <a:t>[26] M. </a:t>
            </a:r>
            <a:r>
              <a:rPr lang="en-CA" sz="1600" dirty="0" err="1"/>
              <a:t>Mihailescu</a:t>
            </a:r>
            <a:r>
              <a:rPr lang="en-CA" sz="1600" dirty="0"/>
              <a:t> and Y. M. </a:t>
            </a:r>
            <a:r>
              <a:rPr lang="en-CA" sz="1600" dirty="0" err="1"/>
              <a:t>Teo</a:t>
            </a:r>
            <a:r>
              <a:rPr lang="en-CA" sz="1600" dirty="0"/>
              <a:t>. Dynamic Resource Pricing on Federated Clouds. In Proceedings of the 10th IEEE/ACM International Conference on Cluster, Cloud and Grid Computing, 2010, page 513517. IEEE Computer Society, IEEE, 2010.</a:t>
            </a:r>
          </a:p>
          <a:p>
            <a:pPr algn="just"/>
            <a:r>
              <a:rPr lang="en-CA" sz="1600" dirty="0"/>
              <a:t>[27] C. S. Yeo, S. </a:t>
            </a:r>
            <a:r>
              <a:rPr lang="en-CA" sz="1600" dirty="0" err="1"/>
              <a:t>Venugopal</a:t>
            </a:r>
            <a:r>
              <a:rPr lang="en-CA" sz="1600" dirty="0"/>
              <a:t>, X. Chu, and R. </a:t>
            </a:r>
            <a:r>
              <a:rPr lang="en-CA" sz="1600" dirty="0" err="1"/>
              <a:t>Buyya</a:t>
            </a:r>
            <a:r>
              <a:rPr lang="en-CA" sz="1600" dirty="0"/>
              <a:t>. Autonomic metered pricing for a utility computing service. Future Generation Computer Systems, 26(8):1368-1380, Oct 2010.</a:t>
            </a:r>
          </a:p>
          <a:p>
            <a:pPr algn="just"/>
            <a:r>
              <a:rPr lang="en-CA" sz="1600" dirty="0"/>
              <a:t>[28] P. </a:t>
            </a:r>
            <a:r>
              <a:rPr lang="en-CA" sz="1600" dirty="0" err="1"/>
              <a:t>Nahring</a:t>
            </a:r>
            <a:r>
              <a:rPr lang="en-CA" sz="1600" dirty="0"/>
              <a:t>. Value-based pricing: The perception of value. </a:t>
            </a:r>
            <a:r>
              <a:rPr lang="en-CA" sz="1600" dirty="0" err="1"/>
              <a:t>Linnaus</a:t>
            </a:r>
            <a:r>
              <a:rPr lang="en-CA" sz="1600" dirty="0"/>
              <a:t> University, 2011.</a:t>
            </a:r>
          </a:p>
          <a:p>
            <a:pPr algn="just"/>
            <a:r>
              <a:rPr lang="en-CA" sz="1600" dirty="0"/>
              <a:t>[29] J. Jaakko. Financial aspects of cloud computing business models. Department of Business Technology, 2010.</a:t>
            </a:r>
          </a:p>
          <a:p>
            <a:pPr algn="just"/>
            <a:r>
              <a:rPr lang="en-CA" sz="1600" dirty="0"/>
              <a:t>[30] H. Li, J. Liu, and G. Tang. A Pricing Algorithm for Cloud Computing Resources. In International Conference on Network Computing and Information Security (NCIS), 2011, volume 1, page 6973. IEEE, May 2011.</a:t>
            </a:r>
            <a:endParaRPr lang="en-US" sz="1600" dirty="0"/>
          </a:p>
        </p:txBody>
      </p:sp>
    </p:spTree>
    <p:extLst>
      <p:ext uri="{BB962C8B-B14F-4D97-AF65-F5344CB8AC3E}">
        <p14:creationId xmlns:p14="http://schemas.microsoft.com/office/powerpoint/2010/main" val="214620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Introduction</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Energy efficient and management techniques:</a:t>
            </a:r>
          </a:p>
        </p:txBody>
      </p:sp>
      <p:grpSp>
        <p:nvGrpSpPr>
          <p:cNvPr id="99" name="Group 98"/>
          <p:cNvGrpSpPr/>
          <p:nvPr/>
        </p:nvGrpSpPr>
        <p:grpSpPr>
          <a:xfrm>
            <a:off x="925417" y="2085832"/>
            <a:ext cx="4895785" cy="2309265"/>
            <a:chOff x="753967" y="2191934"/>
            <a:chExt cx="4895785" cy="2309265"/>
          </a:xfrm>
        </p:grpSpPr>
        <p:sp>
          <p:nvSpPr>
            <p:cNvPr id="38" name="Rounded Rectangle 37"/>
            <p:cNvSpPr/>
            <p:nvPr/>
          </p:nvSpPr>
          <p:spPr>
            <a:xfrm>
              <a:off x="3349314" y="2191934"/>
              <a:ext cx="2300438"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Energy-aware cloud architecture</a:t>
              </a:r>
            </a:p>
          </p:txBody>
        </p:sp>
        <p:sp>
          <p:nvSpPr>
            <p:cNvPr id="39" name="Rounded Rectangle 38"/>
            <p:cNvSpPr/>
            <p:nvPr/>
          </p:nvSpPr>
          <p:spPr>
            <a:xfrm>
              <a:off x="3349314" y="3810317"/>
              <a:ext cx="2300438"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Business Model</a:t>
              </a:r>
            </a:p>
          </p:txBody>
        </p:sp>
        <p:sp>
          <p:nvSpPr>
            <p:cNvPr id="40" name="Rounded Rectangle 39"/>
            <p:cNvSpPr/>
            <p:nvPr/>
          </p:nvSpPr>
          <p:spPr>
            <a:xfrm>
              <a:off x="753967" y="2926854"/>
              <a:ext cx="2046615" cy="79599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Energy-efficient Cloud Ecosystem</a:t>
              </a:r>
              <a:endParaRPr lang="en-US" b="1" dirty="0">
                <a:latin typeface="+mj-lt"/>
              </a:endParaRPr>
            </a:p>
          </p:txBody>
        </p:sp>
        <p:cxnSp>
          <p:nvCxnSpPr>
            <p:cNvPr id="5" name="Elbow Connector 4"/>
            <p:cNvCxnSpPr>
              <a:stCxn id="40" idx="3"/>
              <a:endCxn id="38" idx="1"/>
            </p:cNvCxnSpPr>
            <p:nvPr/>
          </p:nvCxnSpPr>
          <p:spPr>
            <a:xfrm flipV="1">
              <a:off x="2800582" y="2537375"/>
              <a:ext cx="548732" cy="787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0" idx="3"/>
              <a:endCxn id="39" idx="1"/>
            </p:cNvCxnSpPr>
            <p:nvPr/>
          </p:nvCxnSpPr>
          <p:spPr>
            <a:xfrm>
              <a:off x="2800582" y="3324852"/>
              <a:ext cx="548732" cy="8309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8272034" y="2586850"/>
            <a:ext cx="2922471" cy="2928938"/>
            <a:chOff x="8100584" y="2692952"/>
            <a:chExt cx="2922471" cy="2928938"/>
          </a:xfrm>
        </p:grpSpPr>
        <p:sp>
          <p:nvSpPr>
            <p:cNvPr id="70" name="Rounded Rectangle 69"/>
            <p:cNvSpPr/>
            <p:nvPr/>
          </p:nvSpPr>
          <p:spPr>
            <a:xfrm>
              <a:off x="8979352" y="2692952"/>
              <a:ext cx="2043703" cy="69088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Reduce energy consumption</a:t>
              </a:r>
            </a:p>
          </p:txBody>
        </p:sp>
        <p:sp>
          <p:nvSpPr>
            <p:cNvPr id="71" name="Rounded Rectangle 70"/>
            <p:cNvSpPr/>
            <p:nvPr/>
          </p:nvSpPr>
          <p:spPr>
            <a:xfrm>
              <a:off x="8979352" y="3810317"/>
              <a:ext cx="2043703" cy="69088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Decrease electricity usage</a:t>
              </a:r>
            </a:p>
          </p:txBody>
        </p:sp>
        <p:sp>
          <p:nvSpPr>
            <p:cNvPr id="72" name="Rounded Rectangle 71"/>
            <p:cNvSpPr/>
            <p:nvPr/>
          </p:nvSpPr>
          <p:spPr>
            <a:xfrm>
              <a:off x="8979352" y="4931008"/>
              <a:ext cx="2043703" cy="69088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Reduce the total service costs</a:t>
              </a:r>
            </a:p>
          </p:txBody>
        </p:sp>
        <p:sp>
          <p:nvSpPr>
            <p:cNvPr id="74" name="Right Brace 73"/>
            <p:cNvSpPr/>
            <p:nvPr/>
          </p:nvSpPr>
          <p:spPr>
            <a:xfrm>
              <a:off x="8100584" y="3380508"/>
              <a:ext cx="256735" cy="1550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75" name="Elbow Connector 74"/>
            <p:cNvCxnSpPr>
              <a:stCxn id="74" idx="1"/>
              <a:endCxn id="70" idx="1"/>
            </p:cNvCxnSpPr>
            <p:nvPr/>
          </p:nvCxnSpPr>
          <p:spPr>
            <a:xfrm rot="10800000" flipH="1">
              <a:off x="8357318" y="3038394"/>
              <a:ext cx="622033" cy="1117365"/>
            </a:xfrm>
            <a:prstGeom prst="bentConnector3">
              <a:avLst>
                <a:gd name="adj1" fmla="val 75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74" idx="1"/>
              <a:endCxn id="72" idx="1"/>
            </p:cNvCxnSpPr>
            <p:nvPr/>
          </p:nvCxnSpPr>
          <p:spPr>
            <a:xfrm rot="10800000" flipH="1" flipV="1">
              <a:off x="8357318" y="4155757"/>
              <a:ext cx="622033" cy="1120691"/>
            </a:xfrm>
            <a:prstGeom prst="bentConnector3">
              <a:avLst>
                <a:gd name="adj1" fmla="val 75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74" idx="1"/>
              <a:endCxn id="71" idx="1"/>
            </p:cNvCxnSpPr>
            <p:nvPr/>
          </p:nvCxnSpPr>
          <p:spPr>
            <a:xfrm>
              <a:off x="8357319" y="4155758"/>
              <a:ext cx="622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5821202" y="2445758"/>
            <a:ext cx="2450832" cy="2637384"/>
            <a:chOff x="5821202" y="2431273"/>
            <a:chExt cx="2450832" cy="2637384"/>
          </a:xfrm>
        </p:grpSpPr>
        <p:sp>
          <p:nvSpPr>
            <p:cNvPr id="50" name="Rounded Rectangle 49"/>
            <p:cNvSpPr/>
            <p:nvPr/>
          </p:nvSpPr>
          <p:spPr>
            <a:xfrm>
              <a:off x="6228331" y="2998848"/>
              <a:ext cx="2043703" cy="6908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Appropriate resource allocation</a:t>
              </a:r>
            </a:p>
          </p:txBody>
        </p:sp>
        <p:sp>
          <p:nvSpPr>
            <p:cNvPr id="51" name="Rounded Rectangle 50"/>
            <p:cNvSpPr/>
            <p:nvPr/>
          </p:nvSpPr>
          <p:spPr>
            <a:xfrm>
              <a:off x="6228331" y="4377775"/>
              <a:ext cx="2043703" cy="6908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Appropriate service pricing</a:t>
              </a:r>
            </a:p>
          </p:txBody>
        </p:sp>
        <p:cxnSp>
          <p:nvCxnSpPr>
            <p:cNvPr id="52" name="Elbow Connector 51"/>
            <p:cNvCxnSpPr>
              <a:stCxn id="39" idx="3"/>
              <a:endCxn id="50" idx="1"/>
            </p:cNvCxnSpPr>
            <p:nvPr/>
          </p:nvCxnSpPr>
          <p:spPr>
            <a:xfrm flipV="1">
              <a:off x="5821202" y="3344289"/>
              <a:ext cx="407129" cy="7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9" idx="3"/>
              <a:endCxn id="51" idx="1"/>
            </p:cNvCxnSpPr>
            <p:nvPr/>
          </p:nvCxnSpPr>
          <p:spPr>
            <a:xfrm>
              <a:off x="5821202" y="4049656"/>
              <a:ext cx="407129" cy="6735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8" idx="3"/>
              <a:endCxn id="50" idx="0"/>
            </p:cNvCxnSpPr>
            <p:nvPr/>
          </p:nvCxnSpPr>
          <p:spPr>
            <a:xfrm>
              <a:off x="5821202" y="2431273"/>
              <a:ext cx="1428981" cy="567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845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strips(downRight)">
                                      <p:cBhvr>
                                        <p:cTn id="12"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References</a:t>
            </a:r>
          </a:p>
        </p:txBody>
      </p:sp>
      <p:sp>
        <p:nvSpPr>
          <p:cNvPr id="2" name="Rectangle 1"/>
          <p:cNvSpPr/>
          <p:nvPr/>
        </p:nvSpPr>
        <p:spPr>
          <a:xfrm>
            <a:off x="650631" y="1043915"/>
            <a:ext cx="10814538" cy="5016758"/>
          </a:xfrm>
          <a:prstGeom prst="rect">
            <a:avLst/>
          </a:prstGeom>
        </p:spPr>
        <p:txBody>
          <a:bodyPr wrap="square">
            <a:spAutoFit/>
          </a:bodyPr>
          <a:lstStyle/>
          <a:p>
            <a:pPr algn="just"/>
            <a:r>
              <a:rPr lang="en-CA" sz="1600" dirty="0"/>
              <a:t>[31] R. </a:t>
            </a:r>
            <a:r>
              <a:rPr lang="en-CA" sz="1600" dirty="0" err="1"/>
              <a:t>Jellinek</a:t>
            </a:r>
            <a:r>
              <a:rPr lang="en-CA" sz="1600" dirty="0"/>
              <a:t>, Y. </a:t>
            </a:r>
            <a:r>
              <a:rPr lang="en-CA" sz="1600" dirty="0" err="1"/>
              <a:t>Zhai</a:t>
            </a:r>
            <a:r>
              <a:rPr lang="en-CA" sz="1600" dirty="0"/>
              <a:t>, T. </a:t>
            </a:r>
            <a:r>
              <a:rPr lang="en-CA" sz="1600" dirty="0" err="1"/>
              <a:t>Ristenpart</a:t>
            </a:r>
            <a:r>
              <a:rPr lang="en-CA" sz="1600" dirty="0"/>
              <a:t>, and M. M. Swift. A Day Late and a Dollar Short: The Case for Research on Cloud Billing Systems. In </a:t>
            </a:r>
            <a:r>
              <a:rPr lang="en-CA" sz="1600" dirty="0" err="1"/>
              <a:t>HotCloud</a:t>
            </a:r>
            <a:r>
              <a:rPr lang="en-CA" sz="1600" dirty="0"/>
              <a:t>. University of Wisconsin, 2014.</a:t>
            </a:r>
          </a:p>
          <a:p>
            <a:pPr algn="just"/>
            <a:r>
              <a:rPr lang="en-CA" sz="1600" dirty="0"/>
              <a:t>[32] B. Sharma, R. K. </a:t>
            </a:r>
            <a:r>
              <a:rPr lang="en-CA" sz="1600" dirty="0" err="1"/>
              <a:t>Thulasiram</a:t>
            </a:r>
            <a:r>
              <a:rPr lang="en-CA" sz="1600" dirty="0"/>
              <a:t>, P. </a:t>
            </a:r>
            <a:r>
              <a:rPr lang="en-CA" sz="1600" dirty="0" err="1"/>
              <a:t>Thulasiraman</a:t>
            </a:r>
            <a:r>
              <a:rPr lang="en-CA" sz="1600" dirty="0"/>
              <a:t>, S. K. Garg, and R. </a:t>
            </a:r>
            <a:r>
              <a:rPr lang="en-CA" sz="1600" dirty="0" err="1"/>
              <a:t>Buyya</a:t>
            </a:r>
            <a:r>
              <a:rPr lang="en-CA" sz="1600" dirty="0"/>
              <a:t>. Pricing Cloud Compute Commodities: A Novel Financial Economic Model. In 12th IEEE/ACM International Symposium on Cluster, Cloud and Grid Computing (</a:t>
            </a:r>
            <a:r>
              <a:rPr lang="en-CA" sz="1600" dirty="0" err="1"/>
              <a:t>CCGrid</a:t>
            </a:r>
            <a:r>
              <a:rPr lang="en-CA" sz="1600" dirty="0"/>
              <a:t>), 2012 , page 451457. IEEE, May 2012.</a:t>
            </a:r>
          </a:p>
          <a:p>
            <a:pPr algn="just"/>
            <a:r>
              <a:rPr lang="en-CA" sz="1600" dirty="0"/>
              <a:t>[33] R. Guan Yu. Summary of Research Status of Cloud Computing Service Pricing Strategy at Home and Abroad . , (11):80-80, 2013.</a:t>
            </a:r>
          </a:p>
          <a:p>
            <a:pPr algn="just"/>
            <a:r>
              <a:rPr lang="en-CA" sz="1600" dirty="0"/>
              <a:t>[34] D. Beaumont. How to explain vertical and horizontal scaling in the cloud. https://www.ibm.com/blogs/cloud-computing/2014/04/ explain-vertical-horizontal-scaling-cloud/, Apr 2014. Accessed: 2017-11-29.</a:t>
            </a:r>
          </a:p>
          <a:p>
            <a:pPr algn="just"/>
            <a:r>
              <a:rPr lang="en-CA" sz="1600" dirty="0"/>
              <a:t>[35] K. Song, Y. Yao, and L. </a:t>
            </a:r>
            <a:r>
              <a:rPr lang="en-CA" sz="1600" dirty="0" err="1"/>
              <a:t>Golubchik</a:t>
            </a:r>
            <a:r>
              <a:rPr lang="en-CA" sz="1600" dirty="0"/>
              <a:t>. </a:t>
            </a:r>
            <a:r>
              <a:rPr lang="en-CA" sz="1600" dirty="0">
                <a:latin typeface="Times New Roman" panose="02020603050405020304" pitchFamily="18" charset="0"/>
                <a:cs typeface="Times New Roman" panose="02020603050405020304" pitchFamily="18" charset="0"/>
              </a:rPr>
              <a:t>Exploring the profit-reliability trade-off in amazon's spot instance market: A better pricing mechanism</a:t>
            </a:r>
            <a:r>
              <a:rPr lang="en-CA" sz="1600" dirty="0"/>
              <a:t>. In IEEE/ACM 21</a:t>
            </a:r>
            <a:r>
              <a:rPr lang="en-CA" sz="1600" baseline="30000" dirty="0"/>
              <a:t>st</a:t>
            </a:r>
            <a:r>
              <a:rPr lang="en-CA" sz="1600" dirty="0"/>
              <a:t> International Symposium on Quality of Service (</a:t>
            </a:r>
            <a:r>
              <a:rPr lang="en-CA" sz="1600" dirty="0" err="1"/>
              <a:t>IWQoS</a:t>
            </a:r>
            <a:r>
              <a:rPr lang="en-CA" sz="1600" dirty="0"/>
              <a:t>), 2013, pages 1-10. IEEE, 2013.</a:t>
            </a:r>
          </a:p>
          <a:p>
            <a:pPr algn="just"/>
            <a:r>
              <a:rPr lang="en-CA" sz="1600" dirty="0"/>
              <a:t>[36] C. S. Yeo, S. </a:t>
            </a:r>
            <a:r>
              <a:rPr lang="en-CA" sz="1600" dirty="0" err="1"/>
              <a:t>Venugopal</a:t>
            </a:r>
            <a:r>
              <a:rPr lang="en-CA" sz="1600" dirty="0"/>
              <a:t>, X. Chu, and R. </a:t>
            </a:r>
            <a:r>
              <a:rPr lang="en-CA" sz="1600" dirty="0" err="1"/>
              <a:t>Buyya</a:t>
            </a:r>
            <a:r>
              <a:rPr lang="en-CA" sz="1600" dirty="0"/>
              <a:t>. Autonomic metered pricing for a utility computing service. Future Generation Computer Systems, 26(8):1368-1380, Oct 2010.</a:t>
            </a:r>
          </a:p>
          <a:p>
            <a:pPr algn="just"/>
            <a:r>
              <a:rPr lang="en-CA" sz="1600" dirty="0"/>
              <a:t>[37] </a:t>
            </a:r>
            <a:r>
              <a:rPr lang="en-US" sz="1600" dirty="0"/>
              <a:t>G. A. </a:t>
            </a:r>
            <a:r>
              <a:rPr lang="en-US" sz="1600" dirty="0" err="1"/>
              <a:t>Paleologo</a:t>
            </a:r>
            <a:r>
              <a:rPr lang="en-US" sz="1600" dirty="0"/>
              <a:t>. Price-at-Risk: A methodology for pricing utility computing services. IBM Systems Journal, 43(1):20-31, 2004.</a:t>
            </a:r>
          </a:p>
          <a:p>
            <a:pPr algn="just"/>
            <a:r>
              <a:rPr lang="en-US" sz="1600" dirty="0"/>
              <a:t>[38] K.-W. Huang and A. Sundararajan. Pricing models for on-demand computing. SSRN Electronic Journal, (5):41, 2005.</a:t>
            </a:r>
          </a:p>
          <a:p>
            <a:pPr algn="just"/>
            <a:r>
              <a:rPr lang="en-US" sz="1600" dirty="0"/>
              <a:t>[39] J. P. </a:t>
            </a:r>
            <a:r>
              <a:rPr lang="en-US" sz="1600" dirty="0" err="1"/>
              <a:t>Degabriele</a:t>
            </a:r>
            <a:r>
              <a:rPr lang="en-US" sz="1600" dirty="0"/>
              <a:t> and D. Pym. Economic aspects of a utility computing service. In Proceedings of the first international conference on Networks for grid applications, page 27. ICST (Institute for Computer Sciences, Social-Informatics and Telecommunications Engineering), 2007.</a:t>
            </a:r>
          </a:p>
          <a:p>
            <a:pPr algn="just"/>
            <a:r>
              <a:rPr lang="en-US" sz="1600" dirty="0"/>
              <a:t>[40] A. </a:t>
            </a:r>
            <a:r>
              <a:rPr lang="en-US" sz="1600" dirty="0" err="1"/>
              <a:t>Sulistio</a:t>
            </a:r>
            <a:r>
              <a:rPr lang="en-US" sz="1600" dirty="0"/>
              <a:t>, K. H. Kim, and R. </a:t>
            </a:r>
            <a:r>
              <a:rPr lang="en-US" sz="1600" dirty="0" err="1"/>
              <a:t>Buyya</a:t>
            </a:r>
            <a:r>
              <a:rPr lang="en-US" sz="1600" dirty="0"/>
              <a:t>. Using revenue management to determine pricing of reservations. In Third IEEE International Conference on e-Science and Grid Computing (e-Science 2007), pages 396-405. IEEE, 2007.</a:t>
            </a:r>
          </a:p>
        </p:txBody>
      </p:sp>
    </p:spTree>
    <p:extLst>
      <p:ext uri="{BB962C8B-B14F-4D97-AF65-F5344CB8AC3E}">
        <p14:creationId xmlns:p14="http://schemas.microsoft.com/office/powerpoint/2010/main" val="28914000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References</a:t>
            </a:r>
          </a:p>
        </p:txBody>
      </p:sp>
      <p:sp>
        <p:nvSpPr>
          <p:cNvPr id="2" name="Rectangle 1"/>
          <p:cNvSpPr/>
          <p:nvPr/>
        </p:nvSpPr>
        <p:spPr>
          <a:xfrm>
            <a:off x="650631" y="1043915"/>
            <a:ext cx="10814538" cy="3785652"/>
          </a:xfrm>
          <a:prstGeom prst="rect">
            <a:avLst/>
          </a:prstGeom>
        </p:spPr>
        <p:txBody>
          <a:bodyPr wrap="square">
            <a:spAutoFit/>
          </a:bodyPr>
          <a:lstStyle/>
          <a:p>
            <a:pPr algn="just"/>
            <a:r>
              <a:rPr lang="en-CA" sz="1600" dirty="0"/>
              <a:t>[41] </a:t>
            </a:r>
            <a:r>
              <a:rPr lang="en-US" sz="1600" dirty="0"/>
              <a:t>X. </a:t>
            </a:r>
            <a:r>
              <a:rPr lang="en-US" sz="1600" dirty="0" err="1"/>
              <a:t>Luyun</a:t>
            </a:r>
            <a:r>
              <a:rPr lang="en-US" sz="1600" dirty="0"/>
              <a:t>. Study on Pricing Model and Simulation of Public Cloud Services. Master thesis, B.M. (Central South University), Department of Management Science and Engineering, 2011.</a:t>
            </a:r>
          </a:p>
          <a:p>
            <a:pPr algn="just"/>
            <a:r>
              <a:rPr lang="en-US" sz="1600" dirty="0"/>
              <a:t>[42] </a:t>
            </a:r>
            <a:r>
              <a:rPr lang="en-CA" sz="1600" dirty="0"/>
              <a:t>R. L. Phillips. Pricing and revenue optimization. Stanford Business Books, 2011.</a:t>
            </a:r>
          </a:p>
          <a:p>
            <a:pPr algn="just"/>
            <a:r>
              <a:rPr lang="en-CA" sz="1600" dirty="0"/>
              <a:t>[43] E. Siebert. VMware VI3 implementation and administration. Prentice Hall, 2009.</a:t>
            </a:r>
          </a:p>
          <a:p>
            <a:pPr algn="just"/>
            <a:r>
              <a:rPr lang="en-CA" sz="1600" dirty="0"/>
              <a:t>[44] A. Hameed, A. </a:t>
            </a:r>
            <a:r>
              <a:rPr lang="en-CA" sz="1600" dirty="0" err="1"/>
              <a:t>Khoshkbarforoushha</a:t>
            </a:r>
            <a:r>
              <a:rPr lang="en-CA" sz="1600" dirty="0"/>
              <a:t>, R. </a:t>
            </a:r>
            <a:r>
              <a:rPr lang="en-CA" sz="1600" dirty="0" err="1"/>
              <a:t>Ranjan</a:t>
            </a:r>
            <a:r>
              <a:rPr lang="en-CA" sz="1600" dirty="0"/>
              <a:t>, P. P. </a:t>
            </a:r>
            <a:r>
              <a:rPr lang="en-CA" sz="1600" dirty="0" err="1"/>
              <a:t>Jayaraman</a:t>
            </a:r>
            <a:r>
              <a:rPr lang="en-CA" sz="1600" dirty="0"/>
              <a:t>, J. </a:t>
            </a:r>
            <a:r>
              <a:rPr lang="en-CA" sz="1600" dirty="0" err="1"/>
              <a:t>Kolodziej</a:t>
            </a:r>
            <a:r>
              <a:rPr lang="en-CA" sz="1600" dirty="0"/>
              <a:t>, P. </a:t>
            </a:r>
            <a:r>
              <a:rPr lang="en-CA" sz="1600" dirty="0" err="1"/>
              <a:t>Balaji</a:t>
            </a:r>
            <a:r>
              <a:rPr lang="en-CA" sz="1600" dirty="0"/>
              <a:t>, S. </a:t>
            </a:r>
            <a:r>
              <a:rPr lang="en-CA" sz="1600" dirty="0" err="1"/>
              <a:t>Zeadally</a:t>
            </a:r>
            <a:r>
              <a:rPr lang="en-CA" sz="1600" dirty="0"/>
              <a:t>, Q. M. </a:t>
            </a:r>
            <a:r>
              <a:rPr lang="en-CA" sz="1600" dirty="0" err="1"/>
              <a:t>Malluhi</a:t>
            </a:r>
            <a:r>
              <a:rPr lang="en-CA" sz="1600" dirty="0"/>
              <a:t>, N. </a:t>
            </a:r>
            <a:r>
              <a:rPr lang="en-CA" sz="1600" dirty="0" err="1"/>
              <a:t>Tziritas</a:t>
            </a:r>
            <a:r>
              <a:rPr lang="en-CA" sz="1600" dirty="0"/>
              <a:t>, A. Vishnu, and et al. A survey and taxonomy on energy efficient resource allocation techniques for cloud computing</a:t>
            </a:r>
          </a:p>
          <a:p>
            <a:pPr algn="just"/>
            <a:r>
              <a:rPr lang="en-CA" sz="1600" dirty="0"/>
              <a:t>systems. Springer-Computing, 98(7):751774, Jul 2016.</a:t>
            </a:r>
          </a:p>
          <a:p>
            <a:pPr algn="just"/>
            <a:r>
              <a:rPr lang="en-CA" sz="1600" dirty="0"/>
              <a:t>[45] B. Hayes. Cloud computing. Communications of the ACM, 51(7):9-11, Jul 2008.</a:t>
            </a:r>
          </a:p>
          <a:p>
            <a:pPr algn="just"/>
            <a:r>
              <a:rPr lang="en-CA" sz="1600" dirty="0"/>
              <a:t>[46] Z. Shen, S. </a:t>
            </a:r>
            <a:r>
              <a:rPr lang="en-CA" sz="1600" dirty="0" err="1"/>
              <a:t>Subbiah</a:t>
            </a:r>
            <a:r>
              <a:rPr lang="en-CA" sz="1600" dirty="0"/>
              <a:t>, X. </a:t>
            </a:r>
            <a:r>
              <a:rPr lang="en-CA" sz="1600" dirty="0" err="1"/>
              <a:t>Gu</a:t>
            </a:r>
            <a:r>
              <a:rPr lang="en-CA" sz="1600" dirty="0"/>
              <a:t>, and J. Wilkes. </a:t>
            </a:r>
            <a:r>
              <a:rPr lang="en-CA" sz="1600" dirty="0" err="1"/>
              <a:t>Cloudscale</a:t>
            </a:r>
            <a:r>
              <a:rPr lang="en-CA" sz="1600" dirty="0"/>
              <a:t>: elastic resource scaling for multi-tenant cloud systems. In Proceedings of the 2nd ACM Symposium on Cloud Computing, page 5. ACM, ACM, 2011.</a:t>
            </a:r>
          </a:p>
          <a:p>
            <a:pPr algn="just"/>
            <a:r>
              <a:rPr lang="en-CA" sz="1600" dirty="0"/>
              <a:t>[47] B. </a:t>
            </a:r>
            <a:r>
              <a:rPr lang="en-CA" sz="1600" dirty="0" err="1"/>
              <a:t>Urgaonkar</a:t>
            </a:r>
            <a:r>
              <a:rPr lang="en-CA" sz="1600" dirty="0"/>
              <a:t>, P. </a:t>
            </a:r>
            <a:r>
              <a:rPr lang="en-CA" sz="1600" dirty="0" err="1"/>
              <a:t>Shenoy</a:t>
            </a:r>
            <a:r>
              <a:rPr lang="en-CA" sz="1600" dirty="0"/>
              <a:t>, and T. Roscoe. Resource overbooking and application profiling in shared hosting platforms. ACM SIGOPS Operating Systems Review, 36(SI):239254, 2002.</a:t>
            </a:r>
          </a:p>
          <a:p>
            <a:pPr algn="just"/>
            <a:r>
              <a:rPr lang="en-CA" sz="1600" dirty="0"/>
              <a:t>[48] Autonomic network management principles: from concepts to applications. Elsevier Academic Press, 2016.</a:t>
            </a:r>
          </a:p>
          <a:p>
            <a:pPr algn="just"/>
            <a:r>
              <a:rPr lang="en-CA" sz="1600" dirty="0"/>
              <a:t>[49] V. </a:t>
            </a:r>
            <a:r>
              <a:rPr lang="en-CA" sz="1600" dirty="0" err="1"/>
              <a:t>Astakhov</a:t>
            </a:r>
            <a:r>
              <a:rPr lang="en-CA" sz="1600" dirty="0"/>
              <a:t> and M. </a:t>
            </a:r>
            <a:r>
              <a:rPr lang="en-CA" sz="1600" dirty="0" err="1"/>
              <a:t>Chayel</a:t>
            </a:r>
            <a:r>
              <a:rPr lang="en-CA" sz="1600" dirty="0"/>
              <a:t>. Lambda Architecture for Batch and </a:t>
            </a:r>
            <a:r>
              <a:rPr lang="en-CA" sz="1600" dirty="0" err="1"/>
              <a:t>RealTime</a:t>
            </a:r>
            <a:r>
              <a:rPr lang="en-CA" sz="1600" dirty="0"/>
              <a:t> Processing on AWS with Spark Streaming and Spark SQL. https://d0.awsstatic. com/whitepapers/lambda-architecure-on-for-batch-aws.pdf, May 2015. Accessed: 2017-11-30.</a:t>
            </a:r>
            <a:endParaRPr lang="en-US" sz="1600" dirty="0"/>
          </a:p>
        </p:txBody>
      </p:sp>
    </p:spTree>
    <p:extLst>
      <p:ext uri="{BB962C8B-B14F-4D97-AF65-F5344CB8AC3E}">
        <p14:creationId xmlns:p14="http://schemas.microsoft.com/office/powerpoint/2010/main" val="3375394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9760" y="2453640"/>
            <a:ext cx="8763000" cy="1323439"/>
          </a:xfrm>
          <a:prstGeom prst="rect">
            <a:avLst/>
          </a:prstGeom>
          <a:noFill/>
        </p:spPr>
        <p:txBody>
          <a:bodyPr wrap="square" rtlCol="0">
            <a:spAutoFit/>
          </a:bodyPr>
          <a:lstStyle/>
          <a:p>
            <a:r>
              <a:rPr lang="en-CA" sz="8000" dirty="0">
                <a:latin typeface="Edwardian Script ITC" panose="030303020407070D0804" pitchFamily="66" charset="0"/>
              </a:rPr>
              <a:t>Thank you For your attention</a:t>
            </a:r>
          </a:p>
        </p:txBody>
      </p:sp>
    </p:spTree>
    <p:extLst>
      <p:ext uri="{BB962C8B-B14F-4D97-AF65-F5344CB8AC3E}">
        <p14:creationId xmlns:p14="http://schemas.microsoft.com/office/powerpoint/2010/main" val="2084331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95711"/>
            <a:ext cx="12192000" cy="769441"/>
          </a:xfrm>
          <a:prstGeom prst="rect">
            <a:avLst/>
          </a:prstGeom>
        </p:spPr>
        <p:txBody>
          <a:bodyPr wrap="square">
            <a:spAutoFit/>
          </a:bodyPr>
          <a:lstStyle/>
          <a:p>
            <a:pPr algn="ctr"/>
            <a:r>
              <a:rPr lang="en-CA" sz="4400" b="0" i="0" u="none" strike="noStrike" baseline="0" dirty="0">
                <a:latin typeface="Times New Roman" panose="02020603050405020304" pitchFamily="18" charset="0"/>
                <a:cs typeface="Times New Roman" panose="02020603050405020304" pitchFamily="18" charset="0"/>
              </a:rPr>
              <a:t>Backup</a:t>
            </a:r>
            <a:r>
              <a:rPr lang="en-CA" sz="4400" b="0" i="0" u="none" strike="noStrike" dirty="0">
                <a:latin typeface="Times New Roman" panose="02020603050405020304" pitchFamily="18" charset="0"/>
                <a:cs typeface="Times New Roman" panose="02020603050405020304" pitchFamily="18" charset="0"/>
              </a:rPr>
              <a:t> Slides</a:t>
            </a:r>
            <a:endParaRPr lang="en-CA" sz="4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0" y="-201908"/>
            <a:ext cx="2857500" cy="2857500"/>
          </a:xfrm>
          <a:prstGeom prst="rect">
            <a:avLst/>
          </a:prstGeom>
        </p:spPr>
      </p:pic>
    </p:spTree>
    <p:extLst>
      <p:ext uri="{BB962C8B-B14F-4D97-AF65-F5344CB8AC3E}">
        <p14:creationId xmlns:p14="http://schemas.microsoft.com/office/powerpoint/2010/main" val="2603681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Pricing Factors Taxonomy in Details</a:t>
            </a: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3595" t="17778" r="14112" b="23111"/>
          <a:stretch/>
        </p:blipFill>
        <p:spPr>
          <a:xfrm>
            <a:off x="2865119" y="1219200"/>
            <a:ext cx="6416041" cy="4053840"/>
          </a:xfrm>
          <a:prstGeom prst="rect">
            <a:avLst/>
          </a:prstGeom>
        </p:spPr>
      </p:pic>
    </p:spTree>
    <p:extLst>
      <p:ext uri="{BB962C8B-B14F-4D97-AF65-F5344CB8AC3E}">
        <p14:creationId xmlns:p14="http://schemas.microsoft.com/office/powerpoint/2010/main" val="1861354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Pricing Factors Taxonomy in Details</a:t>
            </a: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3767" t="17777" r="14627" b="35111"/>
          <a:stretch/>
        </p:blipFill>
        <p:spPr>
          <a:xfrm>
            <a:off x="2880359" y="1219200"/>
            <a:ext cx="6355081" cy="3230880"/>
          </a:xfrm>
          <a:prstGeom prst="rect">
            <a:avLst/>
          </a:prstGeom>
        </p:spPr>
      </p:pic>
    </p:spTree>
    <p:extLst>
      <p:ext uri="{BB962C8B-B14F-4D97-AF65-F5344CB8AC3E}">
        <p14:creationId xmlns:p14="http://schemas.microsoft.com/office/powerpoint/2010/main" val="554166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Pricing Factors Taxonomy in Details</a:t>
            </a: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3253" t="17778" r="14626" b="17333"/>
          <a:stretch/>
        </p:blipFill>
        <p:spPr>
          <a:xfrm>
            <a:off x="2834641" y="1219200"/>
            <a:ext cx="6400800" cy="4450080"/>
          </a:xfrm>
          <a:prstGeom prst="rect">
            <a:avLst/>
          </a:prstGeom>
        </p:spPr>
      </p:pic>
    </p:spTree>
    <p:extLst>
      <p:ext uri="{BB962C8B-B14F-4D97-AF65-F5344CB8AC3E}">
        <p14:creationId xmlns:p14="http://schemas.microsoft.com/office/powerpoint/2010/main" val="8302675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Pricing Factors Taxonomy in Details</a:t>
            </a: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3424" t="18222" r="14798" b="19112"/>
          <a:stretch/>
        </p:blipFill>
        <p:spPr>
          <a:xfrm>
            <a:off x="2849879" y="1249680"/>
            <a:ext cx="6370321" cy="4297680"/>
          </a:xfrm>
          <a:prstGeom prst="rect">
            <a:avLst/>
          </a:prstGeom>
        </p:spPr>
      </p:pic>
    </p:spTree>
    <p:extLst>
      <p:ext uri="{BB962C8B-B14F-4D97-AF65-F5344CB8AC3E}">
        <p14:creationId xmlns:p14="http://schemas.microsoft.com/office/powerpoint/2010/main" val="41603708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Pricing Factors Taxonomy in Details</a:t>
            </a: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3424" t="18000" r="14971" b="35333"/>
          <a:stretch/>
        </p:blipFill>
        <p:spPr>
          <a:xfrm>
            <a:off x="2849879" y="1234440"/>
            <a:ext cx="6355081" cy="3200400"/>
          </a:xfrm>
          <a:prstGeom prst="rect">
            <a:avLst/>
          </a:prstGeom>
        </p:spPr>
      </p:pic>
    </p:spTree>
    <p:extLst>
      <p:ext uri="{BB962C8B-B14F-4D97-AF65-F5344CB8AC3E}">
        <p14:creationId xmlns:p14="http://schemas.microsoft.com/office/powerpoint/2010/main" val="25956229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Pricing Factors Taxonomy in Details</a:t>
            </a: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3424" t="17778" r="14798" b="21778"/>
          <a:stretch/>
        </p:blipFill>
        <p:spPr>
          <a:xfrm>
            <a:off x="2849879" y="1219200"/>
            <a:ext cx="6370321" cy="4145280"/>
          </a:xfrm>
          <a:prstGeom prst="rect">
            <a:avLst/>
          </a:prstGeom>
        </p:spPr>
      </p:pic>
    </p:spTree>
    <p:extLst>
      <p:ext uri="{BB962C8B-B14F-4D97-AF65-F5344CB8AC3E}">
        <p14:creationId xmlns:p14="http://schemas.microsoft.com/office/powerpoint/2010/main" val="145611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Introduction</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Energy efficient and management techniques:</a:t>
            </a:r>
          </a:p>
        </p:txBody>
      </p:sp>
      <p:grpSp>
        <p:nvGrpSpPr>
          <p:cNvPr id="27" name="Group 26"/>
          <p:cNvGrpSpPr/>
          <p:nvPr/>
        </p:nvGrpSpPr>
        <p:grpSpPr>
          <a:xfrm>
            <a:off x="650631" y="2369510"/>
            <a:ext cx="6618578" cy="2833629"/>
            <a:chOff x="1371600" y="2071347"/>
            <a:chExt cx="6618578" cy="2833629"/>
          </a:xfrm>
        </p:grpSpPr>
        <p:sp>
          <p:nvSpPr>
            <p:cNvPr id="38" name="Rounded Rectangle 37"/>
            <p:cNvSpPr/>
            <p:nvPr/>
          </p:nvSpPr>
          <p:spPr>
            <a:xfrm>
              <a:off x="3520764" y="2071347"/>
              <a:ext cx="1709687"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More attention</a:t>
              </a:r>
            </a:p>
          </p:txBody>
        </p:sp>
        <p:sp>
          <p:nvSpPr>
            <p:cNvPr id="39" name="Rounded Rectangle 38"/>
            <p:cNvSpPr/>
            <p:nvPr/>
          </p:nvSpPr>
          <p:spPr>
            <a:xfrm>
              <a:off x="3520765" y="3689730"/>
              <a:ext cx="1709686"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Less attention</a:t>
              </a:r>
            </a:p>
          </p:txBody>
        </p:sp>
        <p:sp>
          <p:nvSpPr>
            <p:cNvPr id="40" name="Rounded Rectangle 39"/>
            <p:cNvSpPr/>
            <p:nvPr/>
          </p:nvSpPr>
          <p:spPr>
            <a:xfrm>
              <a:off x="1371600" y="2764453"/>
              <a:ext cx="1654666" cy="92527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b="1" dirty="0">
                  <a:latin typeface="+mj-lt"/>
                </a:rPr>
                <a:t>Cloud Energy Research</a:t>
              </a:r>
              <a:endParaRPr lang="en-US" b="1" dirty="0">
                <a:latin typeface="+mj-lt"/>
              </a:endParaRPr>
            </a:p>
          </p:txBody>
        </p:sp>
        <p:cxnSp>
          <p:nvCxnSpPr>
            <p:cNvPr id="5" name="Elbow Connector 4"/>
            <p:cNvCxnSpPr>
              <a:stCxn id="40" idx="3"/>
              <a:endCxn id="38" idx="1"/>
            </p:cNvCxnSpPr>
            <p:nvPr/>
          </p:nvCxnSpPr>
          <p:spPr>
            <a:xfrm flipV="1">
              <a:off x="3026266" y="2416788"/>
              <a:ext cx="494498" cy="810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0" idx="3"/>
              <a:endCxn id="39" idx="1"/>
            </p:cNvCxnSpPr>
            <p:nvPr/>
          </p:nvCxnSpPr>
          <p:spPr>
            <a:xfrm>
              <a:off x="3026266" y="3227092"/>
              <a:ext cx="494498" cy="8080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5637580" y="2079418"/>
              <a:ext cx="2352598" cy="6908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Reducing total power consumption</a:t>
              </a:r>
            </a:p>
          </p:txBody>
        </p:sp>
        <p:sp>
          <p:nvSpPr>
            <p:cNvPr id="51" name="Rounded Rectangle 50"/>
            <p:cNvSpPr/>
            <p:nvPr/>
          </p:nvSpPr>
          <p:spPr>
            <a:xfrm>
              <a:off x="5637580" y="3108217"/>
              <a:ext cx="2352598" cy="34686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Task behavior</a:t>
              </a:r>
            </a:p>
          </p:txBody>
        </p:sp>
        <p:cxnSp>
          <p:nvCxnSpPr>
            <p:cNvPr id="52" name="Elbow Connector 51"/>
            <p:cNvCxnSpPr>
              <a:stCxn id="39" idx="3"/>
              <a:endCxn id="51" idx="1"/>
            </p:cNvCxnSpPr>
            <p:nvPr/>
          </p:nvCxnSpPr>
          <p:spPr>
            <a:xfrm flipV="1">
              <a:off x="5230451" y="3281647"/>
              <a:ext cx="407129" cy="7535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9" idx="3"/>
              <a:endCxn id="35" idx="1"/>
            </p:cNvCxnSpPr>
            <p:nvPr/>
          </p:nvCxnSpPr>
          <p:spPr>
            <a:xfrm>
              <a:off x="5230451" y="4035171"/>
              <a:ext cx="407129" cy="2172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9" idx="3"/>
              <a:endCxn id="36" idx="1"/>
            </p:cNvCxnSpPr>
            <p:nvPr/>
          </p:nvCxnSpPr>
          <p:spPr>
            <a:xfrm>
              <a:off x="5230451" y="4035171"/>
              <a:ext cx="407129" cy="6963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8" idx="3"/>
              <a:endCxn id="50" idx="1"/>
            </p:cNvCxnSpPr>
            <p:nvPr/>
          </p:nvCxnSpPr>
          <p:spPr>
            <a:xfrm>
              <a:off x="5230451" y="2416788"/>
              <a:ext cx="407129" cy="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637580" y="3593623"/>
              <a:ext cx="2352598" cy="34686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Required performance</a:t>
              </a:r>
            </a:p>
          </p:txBody>
        </p:sp>
        <p:sp>
          <p:nvSpPr>
            <p:cNvPr id="35" name="Rounded Rectangle 34"/>
            <p:cNvSpPr/>
            <p:nvPr/>
          </p:nvSpPr>
          <p:spPr>
            <a:xfrm>
              <a:off x="5637580" y="4079029"/>
              <a:ext cx="2352598" cy="34686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Cost/Price</a:t>
              </a:r>
            </a:p>
          </p:txBody>
        </p:sp>
        <p:sp>
          <p:nvSpPr>
            <p:cNvPr id="36" name="Rounded Rectangle 35"/>
            <p:cNvSpPr/>
            <p:nvPr/>
          </p:nvSpPr>
          <p:spPr>
            <a:xfrm>
              <a:off x="5637580" y="4558116"/>
              <a:ext cx="2352598" cy="34686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Customers’ behavior</a:t>
              </a:r>
            </a:p>
          </p:txBody>
        </p:sp>
        <p:cxnSp>
          <p:nvCxnSpPr>
            <p:cNvPr id="44" name="Elbow Connector 43"/>
            <p:cNvCxnSpPr>
              <a:stCxn id="39" idx="3"/>
              <a:endCxn id="34" idx="1"/>
            </p:cNvCxnSpPr>
            <p:nvPr/>
          </p:nvCxnSpPr>
          <p:spPr>
            <a:xfrm flipV="1">
              <a:off x="5230451" y="3767053"/>
              <a:ext cx="407129" cy="2681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7269209" y="3198111"/>
            <a:ext cx="4275091" cy="2219382"/>
            <a:chOff x="7269209" y="3198111"/>
            <a:chExt cx="4275091" cy="2219382"/>
          </a:xfrm>
        </p:grpSpPr>
        <p:sp>
          <p:nvSpPr>
            <p:cNvPr id="53" name="Right Brace 52"/>
            <p:cNvSpPr/>
            <p:nvPr/>
          </p:nvSpPr>
          <p:spPr>
            <a:xfrm>
              <a:off x="7269209" y="3525255"/>
              <a:ext cx="256735" cy="15801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4" name="Rounded Rectangle 53"/>
            <p:cNvSpPr/>
            <p:nvPr/>
          </p:nvSpPr>
          <p:spPr>
            <a:xfrm>
              <a:off x="7805330" y="4064982"/>
              <a:ext cx="1816477" cy="4856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Pricing approach</a:t>
              </a:r>
            </a:p>
          </p:txBody>
        </p:sp>
        <p:cxnSp>
          <p:nvCxnSpPr>
            <p:cNvPr id="61" name="Straight Arrow Connector 60"/>
            <p:cNvCxnSpPr>
              <a:stCxn id="53" idx="1"/>
            </p:cNvCxnSpPr>
            <p:nvPr/>
          </p:nvCxnSpPr>
          <p:spPr>
            <a:xfrm>
              <a:off x="7525944" y="4315328"/>
              <a:ext cx="2559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9964866" y="3198111"/>
              <a:ext cx="1579434" cy="86687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Impact customers</a:t>
              </a:r>
            </a:p>
          </p:txBody>
        </p:sp>
        <p:cxnSp>
          <p:nvCxnSpPr>
            <p:cNvPr id="66" name="Elbow Connector 65"/>
            <p:cNvCxnSpPr>
              <a:stCxn id="54" idx="3"/>
              <a:endCxn id="65" idx="1"/>
            </p:cNvCxnSpPr>
            <p:nvPr/>
          </p:nvCxnSpPr>
          <p:spPr>
            <a:xfrm flipV="1">
              <a:off x="9621807" y="3631547"/>
              <a:ext cx="343059" cy="6762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4" idx="3"/>
            </p:cNvCxnSpPr>
            <p:nvPr/>
          </p:nvCxnSpPr>
          <p:spPr>
            <a:xfrm>
              <a:off x="9621807" y="4307802"/>
              <a:ext cx="343059" cy="7975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9964866" y="4550622"/>
              <a:ext cx="1579434" cy="86687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Encourages users efficient service usage</a:t>
              </a:r>
            </a:p>
          </p:txBody>
        </p:sp>
      </p:grpSp>
    </p:spTree>
    <p:extLst>
      <p:ext uri="{BB962C8B-B14F-4D97-AF65-F5344CB8AC3E}">
        <p14:creationId xmlns:p14="http://schemas.microsoft.com/office/powerpoint/2010/main" val="12972701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70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Pricing Factors Taxonomy in Details</a:t>
            </a: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3424" t="18222" r="14798" b="26000"/>
          <a:stretch/>
        </p:blipFill>
        <p:spPr>
          <a:xfrm>
            <a:off x="2849879" y="1249680"/>
            <a:ext cx="6370321" cy="3825240"/>
          </a:xfrm>
          <a:prstGeom prst="rect">
            <a:avLst/>
          </a:prstGeom>
        </p:spPr>
      </p:pic>
    </p:spTree>
    <p:extLst>
      <p:ext uri="{BB962C8B-B14F-4D97-AF65-F5344CB8AC3E}">
        <p14:creationId xmlns:p14="http://schemas.microsoft.com/office/powerpoint/2010/main" val="418152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Introduction</a:t>
            </a:r>
          </a:p>
        </p:txBody>
      </p:sp>
      <p:pic>
        <p:nvPicPr>
          <p:cNvPr id="31" name="Picture 30"/>
          <p:cNvPicPr/>
          <p:nvPr/>
        </p:nvPicPr>
        <p:blipFill>
          <a:blip r:embed="rId4">
            <a:extLst>
              <a:ext uri="{28A0092B-C50C-407E-A947-70E740481C1C}">
                <a14:useLocalDpi xmlns:a14="http://schemas.microsoft.com/office/drawing/2010/main" val="0"/>
              </a:ext>
            </a:extLst>
          </a:blip>
          <a:srcRect/>
          <a:stretch>
            <a:fillRect/>
          </a:stretch>
        </p:blipFill>
        <p:spPr bwMode="auto">
          <a:xfrm>
            <a:off x="1109284" y="756260"/>
            <a:ext cx="9897232" cy="4102796"/>
          </a:xfrm>
          <a:prstGeom prst="rect">
            <a:avLst/>
          </a:prstGeom>
          <a:noFill/>
          <a:ln>
            <a:noFill/>
          </a:ln>
        </p:spPr>
      </p:pic>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General Pricing Models in Cloud Computing Ecosystem:</a:t>
            </a:r>
            <a:endParaRPr lang="en-CA" sz="2200" dirty="0">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4933047" y="1970196"/>
            <a:ext cx="1985546" cy="1282962"/>
            <a:chOff x="4933047" y="1970196"/>
            <a:chExt cx="1985546" cy="1282962"/>
          </a:xfrm>
        </p:grpSpPr>
        <p:grpSp>
          <p:nvGrpSpPr>
            <p:cNvPr id="5" name="Group 4"/>
            <p:cNvGrpSpPr/>
            <p:nvPr/>
          </p:nvGrpSpPr>
          <p:grpSpPr>
            <a:xfrm>
              <a:off x="4933047" y="1970196"/>
              <a:ext cx="1985546" cy="931525"/>
              <a:chOff x="1757680" y="4907415"/>
              <a:chExt cx="2060479" cy="931525"/>
            </a:xfrm>
          </p:grpSpPr>
          <p:sp>
            <p:nvSpPr>
              <p:cNvPr id="9" name="Rounded Rectangle 8"/>
              <p:cNvSpPr/>
              <p:nvPr/>
            </p:nvSpPr>
            <p:spPr>
              <a:xfrm>
                <a:off x="1757680" y="4907415"/>
                <a:ext cx="2060479" cy="93152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sz="1600" dirty="0">
                    <a:latin typeface="+mj-lt"/>
                  </a:rPr>
                  <a:t>Straight-forward</a:t>
                </a:r>
                <a:r>
                  <a:rPr lang="en-CA" sz="1600" dirty="0"/>
                  <a:t>   </a:t>
                </a:r>
                <a:endParaRPr lang="en-CA" sz="1600" dirty="0">
                  <a:latin typeface="+mj-lt"/>
                </a:endParaRPr>
              </a:p>
              <a:p>
                <a:pPr lvl="0" algn="ctr"/>
                <a:r>
                  <a:rPr lang="en-CA" sz="1600" dirty="0">
                    <a:latin typeface="+mj-lt"/>
                  </a:rPr>
                  <a:t>  Easy to understand</a:t>
                </a:r>
              </a:p>
              <a:p>
                <a:pPr lvl="0" algn="ctr"/>
                <a:r>
                  <a:rPr lang="en-CA" sz="1600" dirty="0">
                    <a:latin typeface="+mj-lt"/>
                  </a:rPr>
                  <a:t>Lack of fairness</a:t>
                </a:r>
                <a:r>
                  <a:rPr lang="en-CA" sz="1600" dirty="0"/>
                  <a:t>   </a:t>
                </a:r>
                <a:r>
                  <a:rPr lang="en-CA" dirty="0"/>
                  <a:t> </a:t>
                </a:r>
                <a:endParaRPr lang="en-CA" dirty="0">
                  <a:latin typeface="+mj-lt"/>
                </a:endParaRPr>
              </a:p>
            </p:txBody>
          </p:sp>
          <p:grpSp>
            <p:nvGrpSpPr>
              <p:cNvPr id="4" name="Group 3"/>
              <p:cNvGrpSpPr/>
              <p:nvPr/>
            </p:nvGrpSpPr>
            <p:grpSpPr>
              <a:xfrm>
                <a:off x="1796963" y="4996696"/>
                <a:ext cx="215818" cy="753193"/>
                <a:chOff x="1796963" y="4996696"/>
                <a:chExt cx="215818" cy="753193"/>
              </a:xfrm>
            </p:grpSpPr>
            <p:pic>
              <p:nvPicPr>
                <p:cNvPr id="11" name="Picture 6" descr="Image result for posi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6963" y="4996696"/>
                  <a:ext cx="215818" cy="2232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Image result for negative icons transparen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1415" y="5548523"/>
                  <a:ext cx="201366" cy="2013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posi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6963" y="5268315"/>
                  <a:ext cx="215818" cy="22326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4" name="Straight Arrow Connector 13"/>
            <p:cNvCxnSpPr/>
            <p:nvPr/>
          </p:nvCxnSpPr>
          <p:spPr>
            <a:xfrm flipV="1">
              <a:off x="5969766" y="2901721"/>
              <a:ext cx="0" cy="35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5052855" y="4527931"/>
            <a:ext cx="2010090" cy="1024571"/>
            <a:chOff x="5052855" y="4527931"/>
            <a:chExt cx="2010090" cy="1024571"/>
          </a:xfrm>
        </p:grpSpPr>
        <p:grpSp>
          <p:nvGrpSpPr>
            <p:cNvPr id="19" name="Group 18"/>
            <p:cNvGrpSpPr/>
            <p:nvPr/>
          </p:nvGrpSpPr>
          <p:grpSpPr>
            <a:xfrm>
              <a:off x="5052855" y="4888688"/>
              <a:ext cx="2010090" cy="663814"/>
              <a:chOff x="1757680" y="4907416"/>
              <a:chExt cx="2060479" cy="663814"/>
            </a:xfrm>
          </p:grpSpPr>
          <p:sp>
            <p:nvSpPr>
              <p:cNvPr id="20" name="Rounded Rectangle 19"/>
              <p:cNvSpPr/>
              <p:nvPr/>
            </p:nvSpPr>
            <p:spPr>
              <a:xfrm>
                <a:off x="1757680" y="4907416"/>
                <a:ext cx="2060479" cy="663814"/>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sz="1600" dirty="0">
                    <a:latin typeface="+mj-lt"/>
                  </a:rPr>
                  <a:t>Transparency</a:t>
                </a:r>
                <a:r>
                  <a:rPr lang="en-CA" sz="1600" dirty="0"/>
                  <a:t>      </a:t>
                </a:r>
                <a:endParaRPr lang="en-CA" sz="1600" dirty="0">
                  <a:latin typeface="+mj-lt"/>
                </a:endParaRPr>
              </a:p>
              <a:p>
                <a:pPr lvl="0" algn="ctr"/>
                <a:r>
                  <a:rPr lang="en-CA" sz="1600" dirty="0">
                    <a:latin typeface="+mj-lt"/>
                  </a:rPr>
                  <a:t>  Complexity</a:t>
                </a:r>
                <a:r>
                  <a:rPr lang="en-CA" sz="1600" dirty="0"/>
                  <a:t>           </a:t>
                </a:r>
                <a:r>
                  <a:rPr lang="en-CA" dirty="0"/>
                  <a:t> </a:t>
                </a:r>
                <a:endParaRPr lang="en-CA" dirty="0">
                  <a:latin typeface="+mj-lt"/>
                </a:endParaRPr>
              </a:p>
            </p:txBody>
          </p:sp>
          <p:grpSp>
            <p:nvGrpSpPr>
              <p:cNvPr id="21" name="Group 20"/>
              <p:cNvGrpSpPr/>
              <p:nvPr/>
            </p:nvGrpSpPr>
            <p:grpSpPr>
              <a:xfrm>
                <a:off x="1796963" y="4996696"/>
                <a:ext cx="215818" cy="477164"/>
                <a:chOff x="1796963" y="4996696"/>
                <a:chExt cx="215818" cy="477164"/>
              </a:xfrm>
            </p:grpSpPr>
            <p:pic>
              <p:nvPicPr>
                <p:cNvPr id="22" name="Picture 6" descr="Image result for positive icons transparen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96963" y="4996696"/>
                  <a:ext cx="215818" cy="2232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negative icons transparen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1415" y="5272494"/>
                  <a:ext cx="201366" cy="201366"/>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25" name="Straight Arrow Connector 24"/>
            <p:cNvCxnSpPr/>
            <p:nvPr/>
          </p:nvCxnSpPr>
          <p:spPr>
            <a:xfrm>
              <a:off x="5958749" y="4527931"/>
              <a:ext cx="11017" cy="360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059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Lef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Introduction</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How to Improve Current Pricing Approaches</a:t>
            </a:r>
            <a:r>
              <a:rPr lang="en-US" sz="2200" dirty="0">
                <a:latin typeface="Times New Roman" panose="02020603050405020304" pitchFamily="18" charset="0"/>
                <a:cs typeface="Times New Roman" panose="02020603050405020304" pitchFamily="18" charset="0"/>
              </a:rPr>
              <a:t>:</a:t>
            </a:r>
            <a:endParaRPr lang="en-CA" sz="22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368300" y="1748001"/>
            <a:ext cx="10841056" cy="3375887"/>
            <a:chOff x="368300" y="1721879"/>
            <a:chExt cx="10841056" cy="3375887"/>
          </a:xfrm>
        </p:grpSpPr>
        <p:sp>
          <p:nvSpPr>
            <p:cNvPr id="38" name="Rounded Rectangle 37"/>
            <p:cNvSpPr/>
            <p:nvPr/>
          </p:nvSpPr>
          <p:spPr>
            <a:xfrm>
              <a:off x="2891124" y="2786278"/>
              <a:ext cx="1637601"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Pay-per-use fixed pricing</a:t>
              </a:r>
            </a:p>
          </p:txBody>
        </p:sp>
        <p:sp>
          <p:nvSpPr>
            <p:cNvPr id="40" name="Rounded Rectangle 39"/>
            <p:cNvSpPr/>
            <p:nvPr/>
          </p:nvSpPr>
          <p:spPr>
            <a:xfrm>
              <a:off x="368300" y="3479384"/>
              <a:ext cx="2028326" cy="92527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t>How to Improve Current Pricing Approaches</a:t>
              </a:r>
              <a:endParaRPr lang="en-US" b="1" dirty="0">
                <a:latin typeface="+mj-lt"/>
              </a:endParaRPr>
            </a:p>
          </p:txBody>
        </p:sp>
        <p:cxnSp>
          <p:nvCxnSpPr>
            <p:cNvPr id="5" name="Elbow Connector 4"/>
            <p:cNvCxnSpPr>
              <a:stCxn id="40" idx="3"/>
              <a:endCxn id="38" idx="1"/>
            </p:cNvCxnSpPr>
            <p:nvPr/>
          </p:nvCxnSpPr>
          <p:spPr>
            <a:xfrm flipV="1">
              <a:off x="2396626" y="3131719"/>
              <a:ext cx="494498" cy="810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0" idx="3"/>
              <a:endCxn id="42" idx="1"/>
            </p:cNvCxnSpPr>
            <p:nvPr/>
          </p:nvCxnSpPr>
          <p:spPr>
            <a:xfrm>
              <a:off x="2396626" y="3942023"/>
              <a:ext cx="494497" cy="8103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8" idx="3"/>
              <a:endCxn id="35" idx="1"/>
            </p:cNvCxnSpPr>
            <p:nvPr/>
          </p:nvCxnSpPr>
          <p:spPr>
            <a:xfrm>
              <a:off x="4528725" y="3131719"/>
              <a:ext cx="702044" cy="1992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230769" y="2684513"/>
              <a:ext cx="3455010" cy="3220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Not clear for the users</a:t>
              </a:r>
              <a:endParaRPr lang="en-US" dirty="0">
                <a:latin typeface="+mj-lt"/>
              </a:endParaRPr>
            </a:p>
          </p:txBody>
        </p:sp>
        <p:sp>
          <p:nvSpPr>
            <p:cNvPr id="35" name="Rounded Rectangle 34"/>
            <p:cNvSpPr/>
            <p:nvPr/>
          </p:nvSpPr>
          <p:spPr>
            <a:xfrm>
              <a:off x="5230769" y="3169919"/>
              <a:ext cx="3455010" cy="3220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Bias towards the providers</a:t>
              </a:r>
              <a:endParaRPr lang="en-US" dirty="0">
                <a:latin typeface="+mj-lt"/>
              </a:endParaRPr>
            </a:p>
          </p:txBody>
        </p:sp>
        <p:cxnSp>
          <p:nvCxnSpPr>
            <p:cNvPr id="44" name="Elbow Connector 43"/>
            <p:cNvCxnSpPr>
              <a:stCxn id="38" idx="3"/>
              <a:endCxn id="34" idx="1"/>
            </p:cNvCxnSpPr>
            <p:nvPr/>
          </p:nvCxnSpPr>
          <p:spPr>
            <a:xfrm flipV="1">
              <a:off x="4528725" y="2845543"/>
              <a:ext cx="702044" cy="2861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0" idx="3"/>
              <a:endCxn id="37" idx="1"/>
            </p:cNvCxnSpPr>
            <p:nvPr/>
          </p:nvCxnSpPr>
          <p:spPr>
            <a:xfrm flipV="1">
              <a:off x="2396626" y="3942022"/>
              <a:ext cx="5151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2911779" y="3596581"/>
              <a:ext cx="1637601"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Pay for resources</a:t>
              </a:r>
            </a:p>
          </p:txBody>
        </p:sp>
        <p:sp>
          <p:nvSpPr>
            <p:cNvPr id="42" name="Rounded Rectangle 41"/>
            <p:cNvSpPr/>
            <p:nvPr/>
          </p:nvSpPr>
          <p:spPr>
            <a:xfrm>
              <a:off x="2891123" y="4406884"/>
              <a:ext cx="1637601"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Subscription</a:t>
              </a:r>
            </a:p>
          </p:txBody>
        </p:sp>
        <p:sp>
          <p:nvSpPr>
            <p:cNvPr id="15" name="Right Brace 14"/>
            <p:cNvSpPr/>
            <p:nvPr/>
          </p:nvSpPr>
          <p:spPr>
            <a:xfrm>
              <a:off x="8693430" y="2803192"/>
              <a:ext cx="165100" cy="64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7" name="Elbow Connector 16"/>
            <p:cNvCxnSpPr>
              <a:stCxn id="47" idx="2"/>
              <a:endCxn id="37" idx="3"/>
            </p:cNvCxnSpPr>
            <p:nvPr/>
          </p:nvCxnSpPr>
          <p:spPr>
            <a:xfrm rot="5400000">
              <a:off x="7099109" y="868915"/>
              <a:ext cx="523379" cy="56228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9155729" y="2834176"/>
              <a:ext cx="2032971" cy="58446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Solving these problems</a:t>
              </a:r>
            </a:p>
          </p:txBody>
        </p:sp>
        <p:cxnSp>
          <p:nvCxnSpPr>
            <p:cNvPr id="61" name="Straight Arrow Connector 60"/>
            <p:cNvCxnSpPr>
              <a:stCxn id="15" idx="1"/>
              <a:endCxn id="47" idx="1"/>
            </p:cNvCxnSpPr>
            <p:nvPr/>
          </p:nvCxnSpPr>
          <p:spPr>
            <a:xfrm>
              <a:off x="8858530" y="3126410"/>
              <a:ext cx="297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endCxn id="69" idx="1"/>
            </p:cNvCxnSpPr>
            <p:nvPr/>
          </p:nvCxnSpPr>
          <p:spPr>
            <a:xfrm>
              <a:off x="4926579" y="2137660"/>
              <a:ext cx="324846" cy="2306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251425" y="1721879"/>
              <a:ext cx="3455010" cy="3220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Good estimation of users</a:t>
              </a:r>
              <a:endParaRPr lang="en-US" dirty="0">
                <a:latin typeface="+mj-lt"/>
              </a:endParaRPr>
            </a:p>
          </p:txBody>
        </p:sp>
        <p:sp>
          <p:nvSpPr>
            <p:cNvPr id="69" name="Rounded Rectangle 68"/>
            <p:cNvSpPr/>
            <p:nvPr/>
          </p:nvSpPr>
          <p:spPr>
            <a:xfrm>
              <a:off x="5251425" y="2207285"/>
              <a:ext cx="3455010" cy="3220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Good estimation of used resources</a:t>
              </a:r>
              <a:endParaRPr lang="en-US" dirty="0">
                <a:latin typeface="+mj-lt"/>
              </a:endParaRPr>
            </a:p>
          </p:txBody>
        </p:sp>
        <p:cxnSp>
          <p:nvCxnSpPr>
            <p:cNvPr id="71" name="Elbow Connector 70"/>
            <p:cNvCxnSpPr>
              <a:endCxn id="66" idx="1"/>
            </p:cNvCxnSpPr>
            <p:nvPr/>
          </p:nvCxnSpPr>
          <p:spPr>
            <a:xfrm flipV="1">
              <a:off x="4926579" y="1882909"/>
              <a:ext cx="324846" cy="2547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ight Brace 81"/>
            <p:cNvSpPr/>
            <p:nvPr/>
          </p:nvSpPr>
          <p:spPr>
            <a:xfrm>
              <a:off x="8714086" y="1800287"/>
              <a:ext cx="165100" cy="64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3" name="Rounded Rectangle 82"/>
            <p:cNvSpPr/>
            <p:nvPr/>
          </p:nvSpPr>
          <p:spPr>
            <a:xfrm>
              <a:off x="9155729" y="1831271"/>
              <a:ext cx="2053627" cy="58446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Solving these problems</a:t>
              </a:r>
            </a:p>
          </p:txBody>
        </p:sp>
        <p:cxnSp>
          <p:nvCxnSpPr>
            <p:cNvPr id="84" name="Straight Arrow Connector 83"/>
            <p:cNvCxnSpPr>
              <a:stCxn id="82" idx="1"/>
              <a:endCxn id="83" idx="1"/>
            </p:cNvCxnSpPr>
            <p:nvPr/>
          </p:nvCxnSpPr>
          <p:spPr>
            <a:xfrm>
              <a:off x="8879186" y="2123505"/>
              <a:ext cx="276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4688681" y="2137660"/>
              <a:ext cx="237898" cy="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4686300" y="2137660"/>
              <a:ext cx="2381" cy="988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3" idx="3"/>
              <a:endCxn id="42" idx="3"/>
            </p:cNvCxnSpPr>
            <p:nvPr/>
          </p:nvCxnSpPr>
          <p:spPr>
            <a:xfrm flipH="1">
              <a:off x="4528724" y="2123505"/>
              <a:ext cx="6680632" cy="2628820"/>
            </a:xfrm>
            <a:prstGeom prst="bentConnector3">
              <a:avLst>
                <a:gd name="adj1" fmla="val -342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6034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7964</TotalTime>
  <Words>5937</Words>
  <Application>Microsoft Office PowerPoint</Application>
  <PresentationFormat>Widescreen</PresentationFormat>
  <Paragraphs>867</Paragraphs>
  <Slides>70</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Calibri Light</vt:lpstr>
      <vt:lpstr>Edwardian Script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S.M.Reza Dibaj</dc:creator>
  <cp:lastModifiedBy>Kevin Ma</cp:lastModifiedBy>
  <cp:revision>424</cp:revision>
  <dcterms:created xsi:type="dcterms:W3CDTF">2017-12-03T00:00:24Z</dcterms:created>
  <dcterms:modified xsi:type="dcterms:W3CDTF">2018-09-16T15:47:26Z</dcterms:modified>
</cp:coreProperties>
</file>