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7"/>
  </p:notesMasterIdLst>
  <p:sldIdLst>
    <p:sldId id="256" r:id="rId2"/>
    <p:sldId id="259" r:id="rId3"/>
    <p:sldId id="298" r:id="rId4"/>
    <p:sldId id="299" r:id="rId5"/>
    <p:sldId id="300" r:id="rId6"/>
    <p:sldId id="301" r:id="rId7"/>
    <p:sldId id="302" r:id="rId8"/>
    <p:sldId id="303" r:id="rId9"/>
    <p:sldId id="305" r:id="rId10"/>
    <p:sldId id="304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7" r:id="rId19"/>
    <p:sldId id="313" r:id="rId20"/>
    <p:sldId id="314" r:id="rId21"/>
    <p:sldId id="315" r:id="rId22"/>
    <p:sldId id="316" r:id="rId23"/>
    <p:sldId id="318" r:id="rId24"/>
    <p:sldId id="319" r:id="rId25"/>
    <p:sldId id="320" r:id="rId26"/>
    <p:sldId id="321" r:id="rId27"/>
    <p:sldId id="322" r:id="rId28"/>
    <p:sldId id="323" r:id="rId29"/>
    <p:sldId id="325" r:id="rId30"/>
    <p:sldId id="324" r:id="rId31"/>
    <p:sldId id="326" r:id="rId32"/>
    <p:sldId id="328" r:id="rId33"/>
    <p:sldId id="327" r:id="rId34"/>
    <p:sldId id="330" r:id="rId35"/>
    <p:sldId id="29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65350" autoAdjust="0"/>
  </p:normalViewPr>
  <p:slideViewPr>
    <p:cSldViewPr>
      <p:cViewPr varScale="1">
        <p:scale>
          <a:sx n="48" d="100"/>
          <a:sy n="48" d="100"/>
        </p:scale>
        <p:origin x="196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2018-10-14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Six lines of code is all it takes</a:t>
            </a:r>
            <a:r>
              <a:rPr lang="en-CA" baseline="0" dirty="0" smtClean="0"/>
              <a:t> to write your first Machine Learning program.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Clearly we need something better. To solve this,</a:t>
            </a:r>
            <a:r>
              <a:rPr lang="en-CA" baseline="0" dirty="0" smtClean="0"/>
              <a:t> we need an algorithm that can figure out the rules for us, so we do not have to write them by hand. </a:t>
            </a:r>
          </a:p>
          <a:p>
            <a:r>
              <a:rPr lang="en-CA" baseline="0" dirty="0" smtClean="0"/>
              <a:t>And for that we are going to train a classifier. For now, you can think of a classifier as a function. It takes some data as input and assign a label to it as output. 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9837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67896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Hello-world.py  </a:t>
            </a:r>
          </a:p>
          <a:p>
            <a:r>
              <a:rPr lang="en-CA" dirty="0" smtClean="0"/>
              <a:t>import </a:t>
            </a:r>
            <a:r>
              <a:rPr lang="en-CA" dirty="0" err="1" smtClean="0"/>
              <a:t>sklearn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Command line:</a:t>
            </a:r>
          </a:p>
          <a:p>
            <a:r>
              <a:rPr lang="en-CA" dirty="0" smtClean="0"/>
              <a:t>python hello-world.py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69790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953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953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Imagine we head out to an orchard.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4465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import </a:t>
            </a:r>
            <a:r>
              <a:rPr lang="en-CA" dirty="0" err="1" smtClean="0"/>
              <a:t>sklearn</a:t>
            </a:r>
            <a:endParaRPr lang="en-CA" dirty="0" smtClean="0"/>
          </a:p>
          <a:p>
            <a:r>
              <a:rPr lang="en-CA" dirty="0" smtClean="0"/>
              <a:t>features = [[140, "smooth"], [130, "smooth"], [150, "bumpy"],[170, "bumpy"]]</a:t>
            </a:r>
          </a:p>
          <a:p>
            <a:r>
              <a:rPr lang="en-CA" dirty="0" smtClean="0"/>
              <a:t>labels = ["apple", "apple", "orange", "orange"]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44653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import </a:t>
            </a:r>
            <a:r>
              <a:rPr lang="en-CA" dirty="0" err="1" smtClean="0"/>
              <a:t>sklearn</a:t>
            </a:r>
            <a:endParaRPr lang="en-CA" dirty="0" smtClean="0"/>
          </a:p>
          <a:p>
            <a:r>
              <a:rPr lang="en-CA" dirty="0" smtClean="0"/>
              <a:t>features = [[140, 1], [130, 1], [150, 0],[170, 0]]</a:t>
            </a:r>
          </a:p>
          <a:p>
            <a:r>
              <a:rPr lang="en-CA" dirty="0" smtClean="0"/>
              <a:t>labels = [0, 0, 1, 1]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44653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44653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9530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9530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9530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from </a:t>
            </a:r>
            <a:r>
              <a:rPr lang="en-CA" dirty="0" err="1" smtClean="0"/>
              <a:t>sklearn</a:t>
            </a:r>
            <a:r>
              <a:rPr lang="en-CA" dirty="0" smtClean="0"/>
              <a:t> import tree</a:t>
            </a:r>
          </a:p>
          <a:p>
            <a:r>
              <a:rPr lang="en-CA" dirty="0" smtClean="0"/>
              <a:t>features = [[140, 1], [130, 1], [150, 0],[170, 0]]</a:t>
            </a:r>
          </a:p>
          <a:p>
            <a:r>
              <a:rPr lang="en-CA" dirty="0" smtClean="0"/>
              <a:t>labels = [0, 0, 1, 1]</a:t>
            </a:r>
          </a:p>
          <a:p>
            <a:r>
              <a:rPr lang="en-CA" dirty="0" err="1" smtClean="0"/>
              <a:t>clf</a:t>
            </a:r>
            <a:r>
              <a:rPr lang="en-CA" dirty="0" smtClean="0"/>
              <a:t>= </a:t>
            </a:r>
            <a:r>
              <a:rPr lang="en-CA" dirty="0" err="1" smtClean="0"/>
              <a:t>tree.DecisionTreeClassifier</a:t>
            </a:r>
            <a:r>
              <a:rPr lang="en-CA" dirty="0" smtClean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9530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9530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Important: We</a:t>
            </a:r>
            <a:r>
              <a:rPr lang="en-CA" baseline="0" dirty="0" smtClean="0"/>
              <a:t> can think of fit as find patterns in data.</a:t>
            </a:r>
          </a:p>
          <a:p>
            <a:r>
              <a:rPr lang="en-CA" baseline="0" dirty="0" smtClean="0"/>
              <a:t>We will get into details of how this happens under the hood in a future presentation.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from </a:t>
            </a:r>
            <a:r>
              <a:rPr lang="en-CA" dirty="0" err="1" smtClean="0"/>
              <a:t>sklearn</a:t>
            </a:r>
            <a:r>
              <a:rPr lang="en-CA" dirty="0" smtClean="0"/>
              <a:t> import tree</a:t>
            </a:r>
          </a:p>
          <a:p>
            <a:r>
              <a:rPr lang="en-CA" dirty="0" smtClean="0"/>
              <a:t>features = [[140, 1], [130, 1], [150, 0],[170, 0]]</a:t>
            </a:r>
          </a:p>
          <a:p>
            <a:r>
              <a:rPr lang="en-CA" dirty="0" smtClean="0"/>
              <a:t>labels = [0, 0, 1, 1]</a:t>
            </a:r>
          </a:p>
          <a:p>
            <a:r>
              <a:rPr lang="en-CA" dirty="0" err="1" smtClean="0"/>
              <a:t>clf</a:t>
            </a:r>
            <a:r>
              <a:rPr lang="en-CA" dirty="0" smtClean="0"/>
              <a:t>= </a:t>
            </a:r>
            <a:r>
              <a:rPr lang="en-CA" dirty="0" err="1" smtClean="0"/>
              <a:t>tree.DecisionTreeClassifier</a:t>
            </a:r>
            <a:r>
              <a:rPr lang="en-CA" dirty="0" smtClean="0"/>
              <a:t>()</a:t>
            </a:r>
          </a:p>
          <a:p>
            <a:r>
              <a:rPr lang="en-CA" dirty="0" err="1" smtClean="0"/>
              <a:t>clf</a:t>
            </a:r>
            <a:r>
              <a:rPr lang="en-CA" dirty="0" smtClean="0"/>
              <a:t>= </a:t>
            </a:r>
            <a:r>
              <a:rPr lang="en-CA" dirty="0" err="1" smtClean="0"/>
              <a:t>clf.fit</a:t>
            </a:r>
            <a:r>
              <a:rPr lang="en-CA" dirty="0" smtClean="0"/>
              <a:t>(features, labels)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9530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953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from </a:t>
            </a:r>
            <a:r>
              <a:rPr lang="en-CA" dirty="0" err="1" smtClean="0"/>
              <a:t>sklearn</a:t>
            </a:r>
            <a:r>
              <a:rPr lang="en-CA" dirty="0" smtClean="0"/>
              <a:t> import tree</a:t>
            </a:r>
          </a:p>
          <a:p>
            <a:r>
              <a:rPr lang="en-CA" dirty="0" smtClean="0"/>
              <a:t>features = [[140, 1], [130, 1], [150, 0],[170, 0]]</a:t>
            </a:r>
          </a:p>
          <a:p>
            <a:r>
              <a:rPr lang="en-CA" dirty="0" smtClean="0"/>
              <a:t>labels = [0, 0, 1, 1]</a:t>
            </a:r>
          </a:p>
          <a:p>
            <a:r>
              <a:rPr lang="en-CA" dirty="0" err="1" smtClean="0"/>
              <a:t>clf</a:t>
            </a:r>
            <a:r>
              <a:rPr lang="en-CA" dirty="0" smtClean="0"/>
              <a:t>= </a:t>
            </a:r>
            <a:r>
              <a:rPr lang="en-CA" dirty="0" err="1" smtClean="0"/>
              <a:t>tree.DecisionTreeClassifier</a:t>
            </a:r>
            <a:r>
              <a:rPr lang="en-CA" dirty="0" smtClean="0"/>
              <a:t>()</a:t>
            </a:r>
          </a:p>
          <a:p>
            <a:r>
              <a:rPr lang="en-CA" dirty="0" err="1" smtClean="0"/>
              <a:t>clf</a:t>
            </a:r>
            <a:r>
              <a:rPr lang="en-CA" dirty="0" smtClean="0"/>
              <a:t>= </a:t>
            </a:r>
            <a:r>
              <a:rPr lang="en-CA" dirty="0" err="1" smtClean="0"/>
              <a:t>clf.fit</a:t>
            </a:r>
            <a:r>
              <a:rPr lang="en-CA" dirty="0" smtClean="0"/>
              <a:t>(features, labels)</a:t>
            </a:r>
          </a:p>
          <a:p>
            <a:r>
              <a:rPr lang="en-CA" dirty="0" smtClean="0"/>
              <a:t>print(</a:t>
            </a:r>
            <a:r>
              <a:rPr lang="en-CA" dirty="0" err="1" smtClean="0"/>
              <a:t>clf.predict</a:t>
            </a:r>
            <a:r>
              <a:rPr lang="en-CA" dirty="0" smtClean="0"/>
              <a:t>([[160, 0]]))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9530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9530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This makes this approach far more reusable than writing new rules for each problem.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01966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9530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 neat</a:t>
            </a:r>
            <a:r>
              <a:rPr lang="en-CA" baseline="0" dirty="0" smtClean="0"/>
              <a:t> thing is that programming with </a:t>
            </a:r>
            <a:r>
              <a:rPr lang="en-CA" baseline="0" smtClean="0"/>
              <a:t>Machine Learning is not hard.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9530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10/14/2018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10/14/2018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10/14/2018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nsorflow.org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04800" y="2129286"/>
            <a:ext cx="8496301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  <a:p>
            <a:pPr algn="ctr"/>
            <a:r>
              <a:rPr lang="en-US" sz="4400" dirty="0">
                <a:latin typeface="+mj-lt"/>
                <a:cs typeface="Times New Roman" pitchFamily="18" charset="0"/>
              </a:rPr>
              <a:t>using a decision tree model</a:t>
            </a:r>
          </a:p>
          <a:p>
            <a:pPr algn="ctr"/>
            <a:r>
              <a:rPr lang="en-US" sz="4400" dirty="0" smtClean="0">
                <a:latin typeface="+mj-lt"/>
                <a:cs typeface="Times New Roman" pitchFamily="18" charset="0"/>
              </a:rPr>
              <a:t>Part 01</a:t>
            </a:r>
            <a:endParaRPr lang="en-US" sz="4400" dirty="0">
              <a:latin typeface="+mj-lt"/>
              <a:cs typeface="Times New Roman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70163" y="1408454"/>
            <a:ext cx="6172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+mj-lt"/>
                <a:cs typeface="Times New Roman" pitchFamily="18" charset="0"/>
              </a:rPr>
              <a:t>School of Engineering Technology and Applied Science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70163" y="5562600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Reza </a:t>
            </a:r>
            <a:r>
              <a:rPr lang="en-US" sz="2000" dirty="0" smtClean="0">
                <a:latin typeface="+mj-lt"/>
                <a:cs typeface="Times New Roman" pitchFamily="18" charset="0"/>
              </a:rPr>
              <a:t>Dibaj</a:t>
            </a:r>
            <a:endParaRPr lang="en-US" sz="2000" dirty="0">
              <a:latin typeface="+mj-lt"/>
              <a:cs typeface="Times New Roman" pitchFamily="18" charset="0"/>
            </a:endParaRPr>
          </a:p>
        </p:txBody>
      </p:sp>
      <p:pic>
        <p:nvPicPr>
          <p:cNvPr id="14" name="Picture 2" descr="Image result for centennial college logo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59839"/>
            <a:ext cx="2658483" cy="85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machine learn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853" y="4189951"/>
            <a:ext cx="1358294" cy="135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Difference between apple and orang</a:t>
            </a:r>
            <a:endParaRPr lang="en-US" sz="2800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If we dive deeper into the problem, we will discover that the real world is more messy and the rules that we have defined will start to break.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13726" y="2962870"/>
            <a:ext cx="5139873" cy="2415305"/>
            <a:chOff x="2013726" y="2962870"/>
            <a:chExt cx="5139873" cy="2415305"/>
          </a:xfrm>
        </p:grpSpPr>
        <p:grpSp>
          <p:nvGrpSpPr>
            <p:cNvPr id="11" name="Group 10"/>
            <p:cNvGrpSpPr/>
            <p:nvPr/>
          </p:nvGrpSpPr>
          <p:grpSpPr>
            <a:xfrm>
              <a:off x="2013726" y="3886200"/>
              <a:ext cx="5139873" cy="1491975"/>
              <a:chOff x="1634077" y="4327250"/>
              <a:chExt cx="5139873" cy="1491975"/>
            </a:xfrm>
          </p:grpSpPr>
          <p:pic>
            <p:nvPicPr>
              <p:cNvPr id="3076" name="Picture 4" descr="Image result for apple white background"/>
              <p:cNvPicPr>
                <a:picLocks noChangeAspect="1" noChangeArrowheads="1"/>
              </p:cNvPicPr>
              <p:nvPr/>
            </p:nvPicPr>
            <p:blipFill>
              <a:blip r:embed="rId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4077" y="4327250"/>
                <a:ext cx="1746971" cy="14919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80" name="Picture 8" descr="Image result for orange"/>
              <p:cNvPicPr>
                <a:picLocks noChangeAspect="1" noChangeArrowheads="1"/>
              </p:cNvPicPr>
              <p:nvPr/>
            </p:nvPicPr>
            <p:blipFill>
              <a:blip r:embed="rId4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9700" y="4327250"/>
                <a:ext cx="1554250" cy="143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" name="Rectangle 1"/>
            <p:cNvSpPr/>
            <p:nvPr/>
          </p:nvSpPr>
          <p:spPr>
            <a:xfrm>
              <a:off x="6172200" y="2962870"/>
              <a:ext cx="50526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rPr>
                <a:t>?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634577" y="2962870"/>
              <a:ext cx="50526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rPr>
                <a:t>?</a:t>
              </a:r>
            </a:p>
          </p:txBody>
        </p:sp>
      </p:grpSp>
      <p:pic>
        <p:nvPicPr>
          <p:cNvPr id="5122" name="Picture 2" descr="Image resul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210" y="3200400"/>
            <a:ext cx="3352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43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Difference between apple and orang</a:t>
            </a:r>
            <a:endParaRPr lang="en-US" sz="2800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Machine Learning is all about the algorithms that can define these rules for us.</a:t>
            </a:r>
          </a:p>
          <a:p>
            <a:r>
              <a:rPr lang="en-US" sz="2400" dirty="0" smtClean="0"/>
              <a:t>For that we are going to train classifier.</a:t>
            </a:r>
          </a:p>
          <a:p>
            <a:r>
              <a:rPr lang="en-US" sz="2400" dirty="0" smtClean="0"/>
              <a:t>Let’s consider classifier as a function that takes some data as input and assigns label to it as output. </a:t>
            </a:r>
          </a:p>
          <a:p>
            <a:endParaRPr lang="en-US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838200" y="3694569"/>
            <a:ext cx="7656510" cy="1491976"/>
            <a:chOff x="838200" y="2699024"/>
            <a:chExt cx="7656510" cy="1491976"/>
          </a:xfrm>
        </p:grpSpPr>
        <p:pic>
          <p:nvPicPr>
            <p:cNvPr id="9" name="Picture 4" descr="Image result for apple white backgroun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2699024"/>
              <a:ext cx="1746971" cy="1491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Image result for blue process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6650" y="2807250"/>
              <a:ext cx="1383750" cy="1383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ight Arrow 10"/>
            <p:cNvSpPr/>
            <p:nvPr/>
          </p:nvSpPr>
          <p:spPr>
            <a:xfrm>
              <a:off x="2578349" y="3346725"/>
              <a:ext cx="11430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5150400" y="3346725"/>
              <a:ext cx="11430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77000" y="2959650"/>
              <a:ext cx="2017710" cy="1078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3600" b="1" dirty="0" smtClean="0"/>
                <a:t>“Apple”</a:t>
              </a:r>
              <a:endParaRPr lang="en-CA" sz="3600" b="1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37070" y="3736975"/>
            <a:ext cx="7657640" cy="1515390"/>
            <a:chOff x="837070" y="3736975"/>
            <a:chExt cx="7657640" cy="1515390"/>
          </a:xfrm>
        </p:grpSpPr>
        <p:grpSp>
          <p:nvGrpSpPr>
            <p:cNvPr id="22" name="Group 21"/>
            <p:cNvGrpSpPr/>
            <p:nvPr/>
          </p:nvGrpSpPr>
          <p:grpSpPr>
            <a:xfrm>
              <a:off x="2578349" y="3797850"/>
              <a:ext cx="5916361" cy="1383750"/>
              <a:chOff x="2578349" y="2807250"/>
              <a:chExt cx="5916361" cy="1383750"/>
            </a:xfrm>
          </p:grpSpPr>
          <p:pic>
            <p:nvPicPr>
              <p:cNvPr id="24" name="Picture 6" descr="Image result for blue process icon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66650" y="2807250"/>
                <a:ext cx="1383750" cy="1383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Right Arrow 24"/>
              <p:cNvSpPr/>
              <p:nvPr/>
            </p:nvSpPr>
            <p:spPr>
              <a:xfrm>
                <a:off x="2578349" y="3346725"/>
                <a:ext cx="1143000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6" name="Right Arrow 25"/>
              <p:cNvSpPr/>
              <p:nvPr/>
            </p:nvSpPr>
            <p:spPr>
              <a:xfrm>
                <a:off x="5150400" y="3346725"/>
                <a:ext cx="1143000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477000" y="2959650"/>
                <a:ext cx="2017710" cy="10789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600" b="1" dirty="0" smtClean="0"/>
                  <a:t>“Spam”</a:t>
                </a:r>
                <a:endParaRPr lang="en-CA" sz="3600" b="1" dirty="0"/>
              </a:p>
            </p:txBody>
          </p:sp>
        </p:grpSp>
        <p:pic>
          <p:nvPicPr>
            <p:cNvPr id="7170" name="Picture 2" descr="Image result for mail imag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070" y="3736975"/>
              <a:ext cx="1515390" cy="1515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4879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Difference between apple and orang</a:t>
            </a:r>
            <a:endParaRPr lang="en-US" sz="2800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technique to write the classifier automatically is called </a:t>
            </a:r>
            <a:r>
              <a:rPr lang="en-US" sz="2400" b="1" dirty="0" smtClean="0"/>
              <a:t>Supervised Learning.</a:t>
            </a:r>
            <a:endParaRPr lang="en-US" sz="2400" dirty="0" smtClean="0"/>
          </a:p>
          <a:p>
            <a:r>
              <a:rPr lang="en-US" sz="2400" dirty="0" smtClean="0"/>
              <a:t>It begins with examples you want to solve by finding patterns in these examples.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758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Hands on</a:t>
            </a:r>
            <a:endParaRPr lang="en-US" sz="2800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We need to download and install </a:t>
            </a:r>
            <a:r>
              <a:rPr lang="en-US" sz="2400" dirty="0" err="1" smtClean="0"/>
              <a:t>scikit</a:t>
            </a:r>
            <a:r>
              <a:rPr lang="en-US" sz="2400" dirty="0" smtClean="0"/>
              <a:t>-learn:</a:t>
            </a:r>
          </a:p>
          <a:p>
            <a:r>
              <a:rPr lang="en-US" sz="2400" dirty="0" smtClean="0"/>
              <a:t>Go to scikit-learn.org</a:t>
            </a:r>
            <a:r>
              <a:rPr lang="en-US" sz="2400" dirty="0" smtClean="0">
                <a:sym typeface="Wingdings" panose="05000000000000000000" pitchFamily="2" charset="2"/>
              </a:rPr>
              <a:t> Installation tab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The easiest way to get all dependencies set up and works well cross platform.</a:t>
            </a:r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2291831" y="3131760"/>
            <a:ext cx="4636537" cy="3258422"/>
            <a:chOff x="1828800" y="2667000"/>
            <a:chExt cx="4636537" cy="3258422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2667000"/>
              <a:ext cx="4636537" cy="3258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Up Arrow 2"/>
            <p:cNvSpPr/>
            <p:nvPr/>
          </p:nvSpPr>
          <p:spPr>
            <a:xfrm>
              <a:off x="2494461" y="4672148"/>
              <a:ext cx="381000" cy="381000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4452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14</a:t>
            </a:fld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Choose the </a:t>
            </a:r>
            <a:r>
              <a:rPr lang="en-US" sz="2400" smtClean="0"/>
              <a:t>appropriate version: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457" y="2115979"/>
            <a:ext cx="6662306" cy="35393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Hands on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7540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15</a:t>
            </a:fld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Start installing: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769" y="2201120"/>
            <a:ext cx="5157788" cy="401161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Hands on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91296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16</a:t>
            </a:fld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Now create a file, named hello-world as follows: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017781"/>
            <a:ext cx="4488900" cy="19984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0763" y="4140741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And run the following command on Windows Command line: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456" y="4738284"/>
            <a:ext cx="3862388" cy="175024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Hands on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57151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Supervised Learning Recipe</a:t>
            </a:r>
            <a:endParaRPr lang="en-US" sz="3600" dirty="0"/>
          </a:p>
        </p:txBody>
      </p:sp>
      <p:sp>
        <p:nvSpPr>
          <p:cNvPr id="9" name="Right Arrow 8"/>
          <p:cNvSpPr/>
          <p:nvPr/>
        </p:nvSpPr>
        <p:spPr>
          <a:xfrm>
            <a:off x="2667000" y="3191790"/>
            <a:ext cx="685800" cy="3048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425899" y="2743200"/>
            <a:ext cx="2042809" cy="12843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Collect Training Data</a:t>
            </a:r>
            <a:endParaRPr lang="en-CA" sz="2800" dirty="0"/>
          </a:p>
        </p:txBody>
      </p:sp>
      <p:sp>
        <p:nvSpPr>
          <p:cNvPr id="12" name="Rectangle 11"/>
          <p:cNvSpPr/>
          <p:nvPr/>
        </p:nvSpPr>
        <p:spPr>
          <a:xfrm>
            <a:off x="3551092" y="2743200"/>
            <a:ext cx="2042809" cy="12843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Training Classifier</a:t>
            </a:r>
            <a:endParaRPr lang="en-CA" sz="2800" dirty="0"/>
          </a:p>
        </p:txBody>
      </p:sp>
      <p:sp>
        <p:nvSpPr>
          <p:cNvPr id="14" name="Right Arrow 13"/>
          <p:cNvSpPr/>
          <p:nvPr/>
        </p:nvSpPr>
        <p:spPr>
          <a:xfrm>
            <a:off x="5792193" y="3276801"/>
            <a:ext cx="685800" cy="3048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6664571" y="2743200"/>
            <a:ext cx="2042809" cy="12843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Make Predictions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44345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Supervised Learning Recipe</a:t>
            </a:r>
            <a:endParaRPr lang="en-US" sz="3600" dirty="0"/>
          </a:p>
        </p:txBody>
      </p:sp>
      <p:sp>
        <p:nvSpPr>
          <p:cNvPr id="9" name="Right Arrow 8"/>
          <p:cNvSpPr/>
          <p:nvPr/>
        </p:nvSpPr>
        <p:spPr>
          <a:xfrm>
            <a:off x="2667000" y="3191790"/>
            <a:ext cx="685800" cy="3048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425899" y="2743200"/>
            <a:ext cx="2042809" cy="12843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Collect Training Data</a:t>
            </a:r>
            <a:endParaRPr lang="en-CA" sz="2800" dirty="0"/>
          </a:p>
        </p:txBody>
      </p:sp>
      <p:sp>
        <p:nvSpPr>
          <p:cNvPr id="12" name="Rectangle 11"/>
          <p:cNvSpPr/>
          <p:nvPr/>
        </p:nvSpPr>
        <p:spPr>
          <a:xfrm>
            <a:off x="3551092" y="2743200"/>
            <a:ext cx="2042809" cy="12843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Training Classifier</a:t>
            </a:r>
            <a:endParaRPr lang="en-CA" sz="2800" dirty="0"/>
          </a:p>
        </p:txBody>
      </p:sp>
      <p:sp>
        <p:nvSpPr>
          <p:cNvPr id="14" name="Right Arrow 13"/>
          <p:cNvSpPr/>
          <p:nvPr/>
        </p:nvSpPr>
        <p:spPr>
          <a:xfrm>
            <a:off x="5792193" y="3276801"/>
            <a:ext cx="685800" cy="3048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6664571" y="2743200"/>
            <a:ext cx="2042809" cy="12843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Make Predictions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418791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Supervised Learning Recipe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Training Data</a:t>
            </a:r>
          </a:p>
          <a:p>
            <a:r>
              <a:rPr lang="en-US" sz="2400" dirty="0" smtClean="0"/>
              <a:t>The more data we have, the better classifier we can make. </a:t>
            </a: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345380"/>
              </p:ext>
            </p:extLst>
          </p:nvPr>
        </p:nvGraphicFramePr>
        <p:xfrm>
          <a:off x="3124200" y="3333750"/>
          <a:ext cx="3200400" cy="22288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Weight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1" u="none" strike="noStrike">
                          <a:solidFill>
                            <a:schemeClr val="bg1"/>
                          </a:solidFill>
                          <a:effectLst/>
                        </a:rPr>
                        <a:t>Texture</a:t>
                      </a:r>
                      <a:endParaRPr lang="en-CA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Label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150g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Bumpy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Orange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170g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Bumpy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Orange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140g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Smooth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Apple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130g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Smooth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Apple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u="none" strike="noStrike">
                          <a:effectLst/>
                        </a:rPr>
                        <a:t>…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u="none" strike="noStrike">
                          <a:effectLst/>
                        </a:rPr>
                        <a:t>…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u="none" strike="noStrike" dirty="0">
                          <a:effectLst/>
                        </a:rPr>
                        <a:t>…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" name="Right Brace 3"/>
          <p:cNvSpPr/>
          <p:nvPr/>
        </p:nvSpPr>
        <p:spPr>
          <a:xfrm rot="16200000">
            <a:off x="3943350" y="2286000"/>
            <a:ext cx="342900" cy="1524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3395148" y="2353329"/>
            <a:ext cx="143930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Features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1518671" y="4122553"/>
            <a:ext cx="155677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Examples</a:t>
            </a:r>
            <a:endParaRPr 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2590800" y="3738695"/>
            <a:ext cx="381000" cy="13476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95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6858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Contents</a:t>
            </a:r>
            <a:endParaRPr lang="en-US" sz="2800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0763" y="1474113"/>
            <a:ext cx="830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Open Source Libraries</a:t>
            </a:r>
            <a:br>
              <a:rPr lang="en-US" sz="2400" dirty="0" smtClean="0"/>
            </a:br>
            <a:r>
              <a:rPr lang="en-US" sz="2400" dirty="0" smtClean="0"/>
              <a:t>What is Machine Learning?</a:t>
            </a:r>
            <a:br>
              <a:rPr lang="en-US" sz="2400" dirty="0" smtClean="0"/>
            </a:br>
            <a:r>
              <a:rPr lang="en-CA" sz="2400" dirty="0"/>
              <a:t>Difference between apple and </a:t>
            </a:r>
            <a:r>
              <a:rPr lang="en-CA" sz="2400" dirty="0" smtClean="0"/>
              <a:t>orang</a:t>
            </a:r>
          </a:p>
          <a:p>
            <a:r>
              <a:rPr lang="en-US" sz="2400" dirty="0" smtClean="0"/>
              <a:t>Hands-on</a:t>
            </a:r>
          </a:p>
          <a:p>
            <a:r>
              <a:rPr lang="en-US" sz="2400" dirty="0" smtClean="0"/>
              <a:t>Supervised Learning Recipe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Collect Training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Train Classifier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Make Predictions</a:t>
            </a:r>
          </a:p>
          <a:p>
            <a:r>
              <a:rPr lang="en-US" sz="2400" dirty="0" smtClean="0"/>
              <a:t>Important Concepts</a:t>
            </a:r>
          </a:p>
        </p:txBody>
      </p:sp>
    </p:spTree>
    <p:extLst>
      <p:ext uri="{BB962C8B-B14F-4D97-AF65-F5344CB8AC3E}">
        <p14:creationId xmlns:p14="http://schemas.microsoft.com/office/powerpoint/2010/main" val="167397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Supervised Learning Recipe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Training Data</a:t>
            </a:r>
          </a:p>
          <a:p>
            <a:r>
              <a:rPr lang="en-US" sz="2400" dirty="0" smtClean="0"/>
              <a:t>Let’s get back to our “hello-world.py” file:</a:t>
            </a:r>
          </a:p>
          <a:p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743200"/>
            <a:ext cx="5786437" cy="2205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Callout 1 10"/>
          <p:cNvSpPr/>
          <p:nvPr/>
        </p:nvSpPr>
        <p:spPr>
          <a:xfrm>
            <a:off x="990600" y="4114800"/>
            <a:ext cx="914400" cy="381000"/>
          </a:xfrm>
          <a:prstGeom prst="borderCallout1">
            <a:avLst>
              <a:gd name="adj1" fmla="val -79909"/>
              <a:gd name="adj2" fmla="val 155273"/>
              <a:gd name="adj3" fmla="val -2952"/>
              <a:gd name="adj4" fmla="val 10180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Output</a:t>
            </a:r>
            <a:endParaRPr lang="en-CA" dirty="0"/>
          </a:p>
        </p:txBody>
      </p:sp>
      <p:sp>
        <p:nvSpPr>
          <p:cNvPr id="15" name="Line Callout 1 14"/>
          <p:cNvSpPr/>
          <p:nvPr/>
        </p:nvSpPr>
        <p:spPr>
          <a:xfrm>
            <a:off x="990600" y="3426667"/>
            <a:ext cx="914400" cy="381000"/>
          </a:xfrm>
          <a:prstGeom prst="borderCallout1">
            <a:avLst>
              <a:gd name="adj1" fmla="val 47437"/>
              <a:gd name="adj2" fmla="val 138947"/>
              <a:gd name="adj3" fmla="val 41130"/>
              <a:gd name="adj4" fmla="val 10282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Input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147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2743200"/>
            <a:ext cx="5786436" cy="2205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Supervised Learning Recipe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Training Data</a:t>
            </a:r>
          </a:p>
          <a:p>
            <a:r>
              <a:rPr lang="en-US" sz="2400" dirty="0" smtClean="0"/>
              <a:t>Let’s replace features and labels with integer values.</a:t>
            </a:r>
          </a:p>
          <a:p>
            <a:endParaRPr lang="en-US" sz="2000" dirty="0"/>
          </a:p>
        </p:txBody>
      </p:sp>
      <p:sp>
        <p:nvSpPr>
          <p:cNvPr id="11" name="Line Callout 1 10"/>
          <p:cNvSpPr/>
          <p:nvPr/>
        </p:nvSpPr>
        <p:spPr>
          <a:xfrm>
            <a:off x="990600" y="4114800"/>
            <a:ext cx="914400" cy="381000"/>
          </a:xfrm>
          <a:prstGeom prst="borderCallout1">
            <a:avLst>
              <a:gd name="adj1" fmla="val -79909"/>
              <a:gd name="adj2" fmla="val 155273"/>
              <a:gd name="adj3" fmla="val -2952"/>
              <a:gd name="adj4" fmla="val 10180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Output</a:t>
            </a:r>
            <a:endParaRPr lang="en-CA" dirty="0"/>
          </a:p>
        </p:txBody>
      </p:sp>
      <p:sp>
        <p:nvSpPr>
          <p:cNvPr id="15" name="Line Callout 1 14"/>
          <p:cNvSpPr/>
          <p:nvPr/>
        </p:nvSpPr>
        <p:spPr>
          <a:xfrm>
            <a:off x="990600" y="3426667"/>
            <a:ext cx="914400" cy="381000"/>
          </a:xfrm>
          <a:prstGeom prst="borderCallout1">
            <a:avLst>
              <a:gd name="adj1" fmla="val 47437"/>
              <a:gd name="adj2" fmla="val 138947"/>
              <a:gd name="adj3" fmla="val 41130"/>
              <a:gd name="adj4" fmla="val 10282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Input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335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Supervised Learning Recipe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Training Data</a:t>
            </a:r>
          </a:p>
          <a:p>
            <a:r>
              <a:rPr lang="en-US" sz="2400" dirty="0" smtClean="0"/>
              <a:t>We should run hello-world.py to see if we get no error: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348" y="2425648"/>
            <a:ext cx="3975304" cy="200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0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Supervised Learning Recipe</a:t>
            </a:r>
            <a:endParaRPr lang="en-US" sz="3600" dirty="0"/>
          </a:p>
        </p:txBody>
      </p:sp>
      <p:sp>
        <p:nvSpPr>
          <p:cNvPr id="9" name="Right Arrow 8"/>
          <p:cNvSpPr/>
          <p:nvPr/>
        </p:nvSpPr>
        <p:spPr>
          <a:xfrm>
            <a:off x="2667000" y="3191790"/>
            <a:ext cx="685800" cy="3048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425899" y="2743200"/>
            <a:ext cx="2042809" cy="12843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Collect Training Data</a:t>
            </a:r>
            <a:endParaRPr lang="en-CA" sz="2800" dirty="0"/>
          </a:p>
        </p:txBody>
      </p:sp>
      <p:sp>
        <p:nvSpPr>
          <p:cNvPr id="12" name="Rectangle 11"/>
          <p:cNvSpPr/>
          <p:nvPr/>
        </p:nvSpPr>
        <p:spPr>
          <a:xfrm>
            <a:off x="3551092" y="2743200"/>
            <a:ext cx="2042809" cy="12843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Training Classifier</a:t>
            </a:r>
            <a:endParaRPr lang="en-CA" sz="2800" dirty="0"/>
          </a:p>
        </p:txBody>
      </p:sp>
      <p:sp>
        <p:nvSpPr>
          <p:cNvPr id="14" name="Right Arrow 13"/>
          <p:cNvSpPr/>
          <p:nvPr/>
        </p:nvSpPr>
        <p:spPr>
          <a:xfrm>
            <a:off x="5792193" y="3276801"/>
            <a:ext cx="685800" cy="3048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6664571" y="2743200"/>
            <a:ext cx="2042809" cy="12843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Make Predictions</a:t>
            </a:r>
            <a:endParaRPr lang="en-CA" sz="2800" dirty="0"/>
          </a:p>
        </p:txBody>
      </p:sp>
      <p:sp>
        <p:nvSpPr>
          <p:cNvPr id="10" name="Rectangle 9"/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Training Classifier</a:t>
            </a:r>
          </a:p>
          <a:p>
            <a:r>
              <a:rPr lang="en-US" sz="2400" dirty="0" smtClean="0"/>
              <a:t>We use Decision Tree as our classifier and let’s assume it as a box of rules for now: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081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Supervised Learning Recipe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Training Classifier</a:t>
            </a:r>
          </a:p>
          <a:p>
            <a:r>
              <a:rPr lang="en-US" sz="2400" dirty="0" smtClean="0"/>
              <a:t>We use Decision Tree as our classifier and let’s assume it as a box of rules for now:</a:t>
            </a:r>
            <a:endParaRPr lang="en-US" sz="2000" dirty="0"/>
          </a:p>
        </p:txBody>
      </p:sp>
      <p:sp>
        <p:nvSpPr>
          <p:cNvPr id="2" name="Oval 1"/>
          <p:cNvSpPr/>
          <p:nvPr/>
        </p:nvSpPr>
        <p:spPr>
          <a:xfrm>
            <a:off x="3360576" y="3915747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4398606" y="2830286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665376" y="3200400"/>
            <a:ext cx="639924" cy="6826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720652" y="4281974"/>
            <a:ext cx="639924" cy="6826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724400" y="3200400"/>
            <a:ext cx="685800" cy="7153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09600" y="3820309"/>
            <a:ext cx="2666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Texture = bumpy?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953000" y="2658848"/>
            <a:ext cx="2666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Weight &gt; 150g?</a:t>
            </a:r>
            <a:endParaRPr 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235960" y="3200400"/>
            <a:ext cx="631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No</a:t>
            </a:r>
            <a:endParaRPr 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24200" y="3200400"/>
            <a:ext cx="6314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Yes</a:t>
            </a:r>
            <a:endParaRPr 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416560" y="4343400"/>
            <a:ext cx="6314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Yes</a:t>
            </a:r>
            <a:endParaRPr 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665376" y="4287417"/>
            <a:ext cx="685800" cy="7153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191000" y="4347513"/>
            <a:ext cx="631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85000"/>
                  </a:schemeClr>
                </a:solidFill>
              </a:rPr>
              <a:t>No</a:t>
            </a:r>
            <a:endParaRPr 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850640" y="5181600"/>
            <a:ext cx="1425474" cy="729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 smtClean="0"/>
              <a:t>Orange</a:t>
            </a:r>
            <a:endParaRPr lang="en-CA" sz="2800" b="1" dirty="0"/>
          </a:p>
        </p:txBody>
      </p:sp>
      <p:sp>
        <p:nvSpPr>
          <p:cNvPr id="32" name="Rectangle 31"/>
          <p:cNvSpPr/>
          <p:nvPr/>
        </p:nvSpPr>
        <p:spPr>
          <a:xfrm>
            <a:off x="3949571" y="5181599"/>
            <a:ext cx="1425474" cy="729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 smtClean="0"/>
              <a:t>Apple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268429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Supervised Learning Recipe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Training Classifier</a:t>
            </a:r>
          </a:p>
          <a:p>
            <a:r>
              <a:rPr lang="en-US" sz="2400" dirty="0" smtClean="0"/>
              <a:t>We have different classifiers, and decision tree is just one of them:</a:t>
            </a:r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3673434" y="3328386"/>
            <a:ext cx="1662336" cy="1237861"/>
            <a:chOff x="1850640" y="2830286"/>
            <a:chExt cx="3559560" cy="3081289"/>
          </a:xfrm>
        </p:grpSpPr>
        <p:sp>
          <p:nvSpPr>
            <p:cNvPr id="2" name="Oval 1"/>
            <p:cNvSpPr/>
            <p:nvPr/>
          </p:nvSpPr>
          <p:spPr>
            <a:xfrm>
              <a:off x="3360576" y="3915747"/>
              <a:ext cx="304800" cy="3048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Oval 12"/>
            <p:cNvSpPr/>
            <p:nvPr/>
          </p:nvSpPr>
          <p:spPr>
            <a:xfrm>
              <a:off x="4398606" y="2830286"/>
              <a:ext cx="304800" cy="3048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3665376" y="3200400"/>
              <a:ext cx="639924" cy="6826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720652" y="4281974"/>
              <a:ext cx="639924" cy="6826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724400" y="3200400"/>
              <a:ext cx="685800" cy="7153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665376" y="4287417"/>
              <a:ext cx="685800" cy="7153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1850640" y="5181600"/>
              <a:ext cx="1425474" cy="729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800" b="1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49571" y="5181599"/>
              <a:ext cx="1425474" cy="7299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2800" b="1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40120" y="3416850"/>
            <a:ext cx="8070480" cy="1078950"/>
            <a:chOff x="609600" y="3388801"/>
            <a:chExt cx="8070480" cy="1078950"/>
          </a:xfrm>
        </p:grpSpPr>
        <p:grpSp>
          <p:nvGrpSpPr>
            <p:cNvPr id="23" name="Group 22"/>
            <p:cNvGrpSpPr/>
            <p:nvPr/>
          </p:nvGrpSpPr>
          <p:grpSpPr>
            <a:xfrm>
              <a:off x="2763719" y="3388801"/>
              <a:ext cx="5916361" cy="1078950"/>
              <a:chOff x="2578349" y="2959650"/>
              <a:chExt cx="5916361" cy="1078950"/>
            </a:xfrm>
          </p:grpSpPr>
          <p:sp>
            <p:nvSpPr>
              <p:cNvPr id="35" name="Right Arrow 34"/>
              <p:cNvSpPr/>
              <p:nvPr/>
            </p:nvSpPr>
            <p:spPr>
              <a:xfrm>
                <a:off x="2578349" y="3346725"/>
                <a:ext cx="1143000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6" name="Right Arrow 35"/>
              <p:cNvSpPr/>
              <p:nvPr/>
            </p:nvSpPr>
            <p:spPr>
              <a:xfrm>
                <a:off x="5150400" y="3346725"/>
                <a:ext cx="1143000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477000" y="2959650"/>
                <a:ext cx="2017710" cy="10789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600" b="1" dirty="0" smtClean="0"/>
                  <a:t>“Orange”</a:t>
                </a:r>
                <a:endParaRPr lang="en-CA" sz="3600" b="1" dirty="0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609600" y="3388801"/>
              <a:ext cx="2017710" cy="1078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800" dirty="0" smtClean="0"/>
                <a:t>160g</a:t>
              </a:r>
              <a:br>
                <a:rPr lang="en-CA" sz="2800" dirty="0" smtClean="0"/>
              </a:br>
              <a:r>
                <a:rPr lang="en-CA" sz="2800" dirty="0" smtClean="0"/>
                <a:t>Bumpy</a:t>
              </a:r>
              <a:endParaRPr lang="en-CA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649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Supervised Learning Recipe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430763" y="144780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Training Classifier</a:t>
            </a:r>
          </a:p>
          <a:p>
            <a:r>
              <a:rPr lang="en-US" sz="2400" dirty="0" smtClean="0"/>
              <a:t>At this point we define a classifier which is a box of rules. It does not know anything about “apple” and “orange” yet. To train it we need learning algorithm.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744" y="3124200"/>
            <a:ext cx="6319837" cy="2409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312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Image result for oran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953000"/>
            <a:ext cx="809714" cy="74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apple white backgrou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407845"/>
            <a:ext cx="910116" cy="77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Supervised Learning Recipe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430763" y="144780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Training Classifier</a:t>
            </a:r>
          </a:p>
          <a:p>
            <a:r>
              <a:rPr lang="en-US" sz="2400" dirty="0" smtClean="0"/>
              <a:t>If we consider a classifier as a box of rules, then we can assume a learning algorithm as the procedure that creates those rules. It does that by finding pattern in our training data:</a:t>
            </a:r>
          </a:p>
          <a:p>
            <a:r>
              <a:rPr lang="en-US" sz="2400" dirty="0" smtClean="0"/>
              <a:t>For example: in our dataset, the heavier fruit is more likely to be an orange. </a:t>
            </a:r>
            <a:endParaRPr lang="en-US" sz="2000" dirty="0"/>
          </a:p>
        </p:txBody>
      </p:sp>
      <p:sp>
        <p:nvSpPr>
          <p:cNvPr id="2" name="AutoShape 2" descr="Image result for sca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AutoShape 4" descr="Image result for sca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3078" name="Picture 6" descr="Image result for sca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734" y="3502090"/>
            <a:ext cx="2161857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47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Supervised Learning Recipe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430763" y="144780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Training Classifier</a:t>
            </a:r>
          </a:p>
          <a:p>
            <a:r>
              <a:rPr lang="en-US" sz="2400" dirty="0" smtClean="0"/>
              <a:t>In </a:t>
            </a:r>
            <a:r>
              <a:rPr lang="en-US" sz="2400" dirty="0" err="1" smtClean="0"/>
              <a:t>scikit</a:t>
            </a:r>
            <a:r>
              <a:rPr lang="en-US" sz="2400" dirty="0" smtClean="0"/>
              <a:t> the training algorithm is included in the classifier object and is called fit, which is actually nothing but finding pattern in data.</a:t>
            </a:r>
            <a:endParaRPr lang="en-US" sz="2000" dirty="0"/>
          </a:p>
        </p:txBody>
      </p:sp>
      <p:grpSp>
        <p:nvGrpSpPr>
          <p:cNvPr id="2" name="Group 1"/>
          <p:cNvGrpSpPr/>
          <p:nvPr/>
        </p:nvGrpSpPr>
        <p:grpSpPr>
          <a:xfrm>
            <a:off x="1183481" y="3200400"/>
            <a:ext cx="6853237" cy="2612648"/>
            <a:chOff x="1183481" y="3200400"/>
            <a:chExt cx="6853237" cy="2612648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3481" y="3200400"/>
              <a:ext cx="6853237" cy="2612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04" t="48343" r="87248" b="47502"/>
            <a:stretch/>
          </p:blipFill>
          <p:spPr bwMode="auto">
            <a:xfrm>
              <a:off x="1752600" y="4600574"/>
              <a:ext cx="304800" cy="108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5215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Supervised Learning Recipe</a:t>
            </a:r>
            <a:endParaRPr lang="en-US" sz="3600" dirty="0"/>
          </a:p>
        </p:txBody>
      </p:sp>
      <p:sp>
        <p:nvSpPr>
          <p:cNvPr id="9" name="Right Arrow 8"/>
          <p:cNvSpPr/>
          <p:nvPr/>
        </p:nvSpPr>
        <p:spPr>
          <a:xfrm>
            <a:off x="2667000" y="3191790"/>
            <a:ext cx="685800" cy="3048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425899" y="2743200"/>
            <a:ext cx="2042809" cy="12843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Collect Training Data</a:t>
            </a:r>
            <a:endParaRPr lang="en-CA" sz="2800" dirty="0"/>
          </a:p>
        </p:txBody>
      </p:sp>
      <p:sp>
        <p:nvSpPr>
          <p:cNvPr id="12" name="Rectangle 11"/>
          <p:cNvSpPr/>
          <p:nvPr/>
        </p:nvSpPr>
        <p:spPr>
          <a:xfrm>
            <a:off x="3551092" y="2743200"/>
            <a:ext cx="2042809" cy="12843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dk1"/>
                </a:solidFill>
              </a:rPr>
              <a:t>Training Classifier</a:t>
            </a:r>
            <a:endParaRPr lang="en-CA" sz="2800" dirty="0">
              <a:solidFill>
                <a:schemeClr val="dk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792193" y="3276801"/>
            <a:ext cx="685800" cy="3048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6664571" y="2743200"/>
            <a:ext cx="2042809" cy="12843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Make Predictions</a:t>
            </a:r>
            <a:endParaRPr lang="en-CA" sz="2800" dirty="0"/>
          </a:p>
        </p:txBody>
      </p:sp>
      <p:sp>
        <p:nvSpPr>
          <p:cNvPr id="10" name="Rectangle 9"/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Make Predictions</a:t>
            </a:r>
          </a:p>
        </p:txBody>
      </p:sp>
    </p:spTree>
    <p:extLst>
      <p:ext uri="{BB962C8B-B14F-4D97-AF65-F5344CB8AC3E}">
        <p14:creationId xmlns:p14="http://schemas.microsoft.com/office/powerpoint/2010/main" val="193213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Open Source </a:t>
            </a:r>
            <a:r>
              <a:rPr lang="en-US" sz="4000" b="1" dirty="0" smtClean="0"/>
              <a:t>Libraries</a:t>
            </a:r>
            <a:endParaRPr lang="en-US" sz="2800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796916" y="2750403"/>
            <a:ext cx="35464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scikit</a:t>
            </a:r>
            <a:r>
              <a:rPr lang="en-US" sz="2400" dirty="0" smtClean="0"/>
              <a:t>-learn</a:t>
            </a:r>
          </a:p>
          <a:p>
            <a:r>
              <a:rPr lang="en-US" sz="2400" dirty="0" smtClean="0">
                <a:hlinkClick r:id="rId3"/>
              </a:rPr>
              <a:t>Click here for more info</a:t>
            </a: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67" y="1516657"/>
            <a:ext cx="3027930" cy="10806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811574"/>
            <a:ext cx="3046445" cy="5499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953000" y="2750403"/>
            <a:ext cx="37081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TensorFlow</a:t>
            </a:r>
            <a:endParaRPr lang="en-US" sz="2400" dirty="0" smtClean="0"/>
          </a:p>
          <a:p>
            <a:r>
              <a:rPr lang="en-US" sz="2400" dirty="0" smtClean="0">
                <a:hlinkClick r:id="rId6"/>
              </a:rPr>
              <a:t>Click here for more info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0836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Supervised Learning Recipe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Make Predictions</a:t>
            </a:r>
          </a:p>
          <a:p>
            <a:r>
              <a:rPr lang="en-CA" sz="2400" dirty="0"/>
              <a:t>Now its time to make prediction. So let’s take it for a spin and use it to classify a new fruit. What is your guess in this example?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73981" y="2786743"/>
            <a:ext cx="6472237" cy="2467400"/>
            <a:chOff x="1373981" y="2786743"/>
            <a:chExt cx="6472237" cy="2467400"/>
          </a:xfrm>
        </p:grpSpPr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981" y="2786743"/>
              <a:ext cx="6472237" cy="246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04" t="48343" r="87248" b="47502"/>
            <a:stretch/>
          </p:blipFill>
          <p:spPr bwMode="auto">
            <a:xfrm>
              <a:off x="1905000" y="4114800"/>
              <a:ext cx="304800" cy="108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1600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Supervised Learning Recipe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Make Predictions</a:t>
            </a:r>
          </a:p>
          <a:p>
            <a:r>
              <a:rPr lang="en-US" sz="2400" dirty="0" smtClean="0"/>
              <a:t>Now its time to make prediction. So let’s take it for a spin and use it to classify a new fruit. What is your guess in this example?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228" y="3505199"/>
            <a:ext cx="3975304" cy="200670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199" y="2650841"/>
            <a:ext cx="82793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That is true, as it is bumpy and heavier, it should be orange or 1.</a:t>
            </a:r>
          </a:p>
        </p:txBody>
      </p:sp>
    </p:spTree>
    <p:extLst>
      <p:ext uri="{BB962C8B-B14F-4D97-AF65-F5344CB8AC3E}">
        <p14:creationId xmlns:p14="http://schemas.microsoft.com/office/powerpoint/2010/main" val="374399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Supervised Learning Recipe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Using the same program for a new problem</a:t>
            </a:r>
          </a:p>
          <a:p>
            <a:r>
              <a:rPr lang="en-US" sz="2400" dirty="0" smtClean="0"/>
              <a:t>The more data we have, the better classifier we can make. </a:t>
            </a: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952353"/>
              </p:ext>
            </p:extLst>
          </p:nvPr>
        </p:nvGraphicFramePr>
        <p:xfrm>
          <a:off x="2819400" y="3178911"/>
          <a:ext cx="3505200" cy="22288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02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Horsepower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Seat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Label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 smtClean="0">
                          <a:effectLst/>
                        </a:rPr>
                        <a:t>300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 smtClean="0">
                          <a:effectLst/>
                        </a:rPr>
                        <a:t>2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sport-car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 smtClean="0">
                          <a:effectLst/>
                        </a:rPr>
                        <a:t>450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 smtClean="0">
                          <a:effectLst/>
                        </a:rPr>
                        <a:t>2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sport-car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 smtClean="0">
                          <a:effectLst/>
                        </a:rPr>
                        <a:t>200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 smtClean="0">
                          <a:effectLst/>
                        </a:rPr>
                        <a:t>8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 smtClean="0">
                          <a:effectLst/>
                        </a:rPr>
                        <a:t>minivan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 smtClean="0">
                          <a:effectLst/>
                        </a:rPr>
                        <a:t>150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 smtClean="0">
                          <a:effectLst/>
                        </a:rPr>
                        <a:t>9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 smtClean="0">
                          <a:effectLst/>
                        </a:rPr>
                        <a:t>minivan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u="none" strike="noStrike">
                          <a:effectLst/>
                        </a:rPr>
                        <a:t>…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u="none" strike="noStrike">
                          <a:effectLst/>
                        </a:rPr>
                        <a:t>…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u="none" strike="noStrike" dirty="0">
                          <a:effectLst/>
                        </a:rPr>
                        <a:t>…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0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730639" y="4361111"/>
            <a:ext cx="446118" cy="1417222"/>
            <a:chOff x="3730639" y="3446711"/>
            <a:chExt cx="446118" cy="1417222"/>
          </a:xfrm>
        </p:grpSpPr>
        <p:pic>
          <p:nvPicPr>
            <p:cNvPr id="8" name="Picture 8" descr="Image result for oran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0639" y="3748493"/>
              <a:ext cx="413547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Image result for apple white backgroun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0639" y="4482933"/>
              <a:ext cx="446118" cy="38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0" name="Picture 6" descr="Image result for apple fruit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07" t="5477" r="20509" b="13673"/>
            <a:stretch/>
          </p:blipFill>
          <p:spPr bwMode="auto">
            <a:xfrm>
              <a:off x="3785967" y="4148949"/>
              <a:ext cx="302889" cy="286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6" name="Picture 12" descr="Image result for orange fruit 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7619" y="3446711"/>
              <a:ext cx="259583" cy="263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Supervised Learning Recipe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430763" y="144780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We can create a new classifier for a new problem, just by changing the training data.</a:t>
            </a:r>
          </a:p>
          <a:p>
            <a:r>
              <a:rPr lang="en-US" sz="2400" dirty="0" smtClean="0"/>
              <a:t>This approach is far more reusable than writing new rules for each problem.</a:t>
            </a:r>
          </a:p>
          <a:p>
            <a:r>
              <a:rPr lang="en-US" sz="2400" b="1" dirty="0" smtClean="0"/>
              <a:t>Question:</a:t>
            </a:r>
          </a:p>
          <a:p>
            <a:r>
              <a:rPr lang="en-US" sz="2400" dirty="0" smtClean="0"/>
              <a:t>Could we use images instead of variables?</a:t>
            </a:r>
            <a:endParaRPr lang="en-US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025847"/>
              </p:ext>
            </p:extLst>
          </p:nvPr>
        </p:nvGraphicFramePr>
        <p:xfrm>
          <a:off x="3429000" y="3933825"/>
          <a:ext cx="2133600" cy="18573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Image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Label</a:t>
                      </a:r>
                      <a:endParaRPr lang="en-CA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fontAlgn="ctr"/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Orange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fontAlgn="ctr"/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Orange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fontAlgn="ctr"/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Apple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fontAlgn="ctr"/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Apple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AutoShape 2" descr="Image result for apple fru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AutoShape 4" descr="Image result for apple frui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576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/>
              <a:t>Important Concepts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430763" y="1447800"/>
            <a:ext cx="8305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How does this work in the real world?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How much training data do we need?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How is the tree created?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What makes a good feature?</a:t>
            </a:r>
            <a:endParaRPr lang="en-US" sz="2400" dirty="0"/>
          </a:p>
        </p:txBody>
      </p:sp>
      <p:sp>
        <p:nvSpPr>
          <p:cNvPr id="3" name="AutoShape 2" descr="Image result for apple frui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AutoShape 4" descr="Image result for apple frui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998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35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25908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 smtClean="0">
                <a:latin typeface="Edwardian Script ITC" panose="030303020407070D0804" pitchFamily="66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What is Machine Learning?</a:t>
            </a:r>
            <a:endParaRPr lang="en-US" sz="2800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Subfield of Artificial Intelligence (AI)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Early AI programs typically exceled just one specific task</a:t>
            </a:r>
          </a:p>
          <a:p>
            <a:pPr lvl="1"/>
            <a:r>
              <a:rPr lang="en-US" sz="2400" dirty="0"/>
              <a:t>	</a:t>
            </a:r>
            <a:r>
              <a:rPr lang="en-US" sz="2400" dirty="0" smtClean="0"/>
              <a:t>e.g. Deep </a:t>
            </a:r>
            <a:r>
              <a:rPr lang="en-US" sz="2400" dirty="0"/>
              <a:t>Blue (chess computer)</a:t>
            </a:r>
            <a:endParaRPr lang="en-US" sz="2400" dirty="0" smtClean="0"/>
          </a:p>
        </p:txBody>
      </p:sp>
      <p:pic>
        <p:nvPicPr>
          <p:cNvPr id="1026" name="Picture 2" descr="https://upload.wikimedia.org/wikipedia/commons/thumb/b/be/Deep_Blue.jpg/220px-Deep_Blu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971800"/>
            <a:ext cx="1468749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648774" y="5189376"/>
            <a:ext cx="213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IBM Deep Blue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82374" y="3892034"/>
            <a:ext cx="213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VS</a:t>
            </a:r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5673790" y="5189376"/>
            <a:ext cx="213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Garry </a:t>
            </a:r>
            <a:r>
              <a:rPr lang="en-US" dirty="0" smtClean="0"/>
              <a:t>Kasparov 1997</a:t>
            </a:r>
          </a:p>
        </p:txBody>
      </p:sp>
      <p:pic>
        <p:nvPicPr>
          <p:cNvPr id="1028" name="Picture 4" descr="Garry Kasparov contemplating his next move against former world chess champion Anatoly Karpov during their 1987 championship rematch, played in Sevilla, Spain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940" y="3051691"/>
            <a:ext cx="1478765" cy="212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What is Machine Learning?</a:t>
            </a:r>
            <a:endParaRPr lang="en-US" sz="2800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We want to write one program that can solve many problems without needing to be re-written</a:t>
            </a:r>
          </a:p>
        </p:txBody>
      </p:sp>
      <p:pic>
        <p:nvPicPr>
          <p:cNvPr id="2050" name="Picture 2" descr="Image result for alpha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74132"/>
            <a:ext cx="5257800" cy="358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563" y="5917269"/>
            <a:ext cx="2362200" cy="653968"/>
          </a:xfrm>
          <a:prstGeom prst="rect">
            <a:avLst/>
          </a:prstGeom>
        </p:spPr>
      </p:pic>
      <p:pic>
        <p:nvPicPr>
          <p:cNvPr id="2052" name="Picture 4" descr="Image result for atari gam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7" y="2979812"/>
            <a:ext cx="5991225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78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What is Machine Learning?</a:t>
            </a:r>
            <a:endParaRPr lang="en-US" sz="2800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It is study of algorithms that learn from examples and experience, instead of relying on hard-coded rules.</a:t>
            </a:r>
          </a:p>
        </p:txBody>
      </p:sp>
    </p:spTree>
    <p:extLst>
      <p:ext uri="{BB962C8B-B14F-4D97-AF65-F5344CB8AC3E}">
        <p14:creationId xmlns:p14="http://schemas.microsoft.com/office/powerpoint/2010/main" val="29014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Difference between apple and orang</a:t>
            </a:r>
            <a:endParaRPr lang="en-US" sz="2800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Write a program to take an image file as input, does some analyses, and output the type of fruit: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38200" y="2699024"/>
            <a:ext cx="7656510" cy="1491976"/>
            <a:chOff x="838200" y="2699024"/>
            <a:chExt cx="7656510" cy="1491976"/>
          </a:xfrm>
        </p:grpSpPr>
        <p:pic>
          <p:nvPicPr>
            <p:cNvPr id="3076" name="Picture 4" descr="Image result for apple white backgroun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2699024"/>
              <a:ext cx="1746971" cy="1491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Image result for blue process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6650" y="2807250"/>
              <a:ext cx="1383750" cy="1383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ight Arrow 1"/>
            <p:cNvSpPr/>
            <p:nvPr/>
          </p:nvSpPr>
          <p:spPr>
            <a:xfrm>
              <a:off x="2578349" y="3346725"/>
              <a:ext cx="11430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5150400" y="3346725"/>
              <a:ext cx="11430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Rectangle 2"/>
            <p:cNvSpPr/>
            <p:nvPr/>
          </p:nvSpPr>
          <p:spPr>
            <a:xfrm>
              <a:off x="6477000" y="2959650"/>
              <a:ext cx="2017710" cy="1078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3600" b="1" dirty="0" smtClean="0"/>
                <a:t>“Apple”</a:t>
              </a:r>
              <a:endParaRPr lang="en-CA" sz="36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14400" y="4403450"/>
            <a:ext cx="7580310" cy="1431925"/>
            <a:chOff x="914400" y="4403450"/>
            <a:chExt cx="7580310" cy="1431925"/>
          </a:xfrm>
        </p:grpSpPr>
        <p:grpSp>
          <p:nvGrpSpPr>
            <p:cNvPr id="13" name="Group 12"/>
            <p:cNvGrpSpPr/>
            <p:nvPr/>
          </p:nvGrpSpPr>
          <p:grpSpPr>
            <a:xfrm>
              <a:off x="2578349" y="4451625"/>
              <a:ext cx="5916361" cy="1383750"/>
              <a:chOff x="2578349" y="2807250"/>
              <a:chExt cx="5916361" cy="1383750"/>
            </a:xfrm>
          </p:grpSpPr>
          <p:pic>
            <p:nvPicPr>
              <p:cNvPr id="15" name="Picture 6" descr="Image result for blue process icon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66650" y="2807250"/>
                <a:ext cx="1383750" cy="13837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Right Arrow 15"/>
              <p:cNvSpPr/>
              <p:nvPr/>
            </p:nvSpPr>
            <p:spPr>
              <a:xfrm>
                <a:off x="2578349" y="3346725"/>
                <a:ext cx="1143000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" name="Right Arrow 16"/>
              <p:cNvSpPr/>
              <p:nvPr/>
            </p:nvSpPr>
            <p:spPr>
              <a:xfrm>
                <a:off x="5150400" y="3346725"/>
                <a:ext cx="1143000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477000" y="2959650"/>
                <a:ext cx="2017710" cy="10789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3600" b="1" dirty="0" smtClean="0"/>
                  <a:t>“Orange”</a:t>
                </a:r>
                <a:endParaRPr lang="en-CA" sz="3600" b="1" dirty="0"/>
              </a:p>
            </p:txBody>
          </p:sp>
        </p:grpSp>
        <p:pic>
          <p:nvPicPr>
            <p:cNvPr id="3080" name="Picture 8" descr="Image result for orang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4403450"/>
              <a:ext cx="1554250" cy="143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2031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Difference between apple and orang</a:t>
            </a:r>
            <a:endParaRPr lang="en-US" sz="2800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Write a program to take an image file as input, does some analyses, and output the type of fruit: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Counting the number of orange pixels and green pixels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Calculate the ratio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634077" y="3400974"/>
            <a:ext cx="5139873" cy="2923626"/>
            <a:chOff x="1634077" y="2895599"/>
            <a:chExt cx="5139873" cy="2923626"/>
          </a:xfrm>
        </p:grpSpPr>
        <p:pic>
          <p:nvPicPr>
            <p:cNvPr id="3076" name="Picture 4" descr="Image result for apple white backgroun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4077" y="4327250"/>
              <a:ext cx="1746971" cy="1491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Image result for orang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9700" y="4327250"/>
              <a:ext cx="1554250" cy="143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1653127" y="3333750"/>
              <a:ext cx="650515" cy="762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85170" y="3609974"/>
              <a:ext cx="650515" cy="48577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64782" y="2895599"/>
              <a:ext cx="650515" cy="120014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996825" y="3852861"/>
              <a:ext cx="650515" cy="24288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401592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Difference between apple and orang</a:t>
            </a:r>
            <a:endParaRPr lang="en-US" sz="2800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430763" y="1447800"/>
            <a:ext cx="8305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Write a program to take an image file as input, does some analyses, and output the type of fruit:</a:t>
            </a:r>
          </a:p>
          <a:p>
            <a:endParaRPr lang="en-US" sz="2400" dirty="0"/>
          </a:p>
          <a:p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detect_colors</a:t>
            </a:r>
            <a:r>
              <a:rPr lang="en-US" sz="2000" dirty="0"/>
              <a:t>(image):</a:t>
            </a:r>
          </a:p>
          <a:p>
            <a:r>
              <a:rPr lang="en-US" sz="2000" dirty="0"/>
              <a:t>   # lots of </a:t>
            </a:r>
            <a:r>
              <a:rPr lang="en-US" sz="2000" dirty="0" smtClean="0"/>
              <a:t>code</a:t>
            </a:r>
            <a:endParaRPr lang="en-US" sz="2000" dirty="0"/>
          </a:p>
          <a:p>
            <a:r>
              <a:rPr lang="en-US" sz="2000" dirty="0" err="1" smtClean="0"/>
              <a:t>def</a:t>
            </a:r>
            <a:r>
              <a:rPr lang="en-US" sz="2000" dirty="0" smtClean="0"/>
              <a:t> </a:t>
            </a:r>
            <a:r>
              <a:rPr lang="en-US" sz="2000" dirty="0" err="1" smtClean="0"/>
              <a:t>detect_edges</a:t>
            </a:r>
            <a:r>
              <a:rPr lang="en-US" sz="2000" dirty="0" smtClean="0"/>
              <a:t>(image</a:t>
            </a:r>
            <a:r>
              <a:rPr lang="en-US" sz="2000" dirty="0"/>
              <a:t>):</a:t>
            </a:r>
          </a:p>
          <a:p>
            <a:r>
              <a:rPr lang="en-US" sz="2000" dirty="0"/>
              <a:t>   # lots of code</a:t>
            </a:r>
          </a:p>
          <a:p>
            <a:r>
              <a:rPr lang="en-US" sz="2000" dirty="0" err="1" smtClean="0"/>
              <a:t>def</a:t>
            </a:r>
            <a:r>
              <a:rPr lang="en-US" sz="2000" dirty="0" smtClean="0"/>
              <a:t> </a:t>
            </a:r>
            <a:r>
              <a:rPr lang="en-US" sz="2000" dirty="0" err="1" smtClean="0"/>
              <a:t>analyse_shapes</a:t>
            </a:r>
            <a:r>
              <a:rPr lang="en-US" sz="2000" dirty="0" smtClean="0"/>
              <a:t>(image</a:t>
            </a:r>
            <a:r>
              <a:rPr lang="en-US" sz="2000" dirty="0"/>
              <a:t>):</a:t>
            </a:r>
          </a:p>
          <a:p>
            <a:r>
              <a:rPr lang="en-US" sz="2000" dirty="0"/>
              <a:t>   # lots of code</a:t>
            </a:r>
          </a:p>
          <a:p>
            <a:r>
              <a:rPr lang="en-US" sz="2000" dirty="0" err="1" smtClean="0"/>
              <a:t>def</a:t>
            </a:r>
            <a:r>
              <a:rPr lang="en-US" sz="2000" dirty="0" smtClean="0"/>
              <a:t> </a:t>
            </a:r>
            <a:r>
              <a:rPr lang="en-US" sz="2000" dirty="0" err="1" smtClean="0"/>
              <a:t>guess_texture</a:t>
            </a:r>
            <a:r>
              <a:rPr lang="en-US" sz="2000" dirty="0" smtClean="0"/>
              <a:t>(image</a:t>
            </a:r>
            <a:r>
              <a:rPr lang="en-US" sz="2000" dirty="0"/>
              <a:t>):</a:t>
            </a:r>
          </a:p>
          <a:p>
            <a:r>
              <a:rPr lang="en-US" sz="2000" dirty="0"/>
              <a:t>   # lots of code</a:t>
            </a:r>
          </a:p>
          <a:p>
            <a:r>
              <a:rPr lang="en-US" sz="2000" dirty="0" err="1" smtClean="0"/>
              <a:t>def</a:t>
            </a:r>
            <a:r>
              <a:rPr lang="en-US" sz="2000" dirty="0" smtClean="0"/>
              <a:t> </a:t>
            </a:r>
            <a:r>
              <a:rPr lang="en-US" sz="2000" dirty="0" err="1" smtClean="0"/>
              <a:t>define_fruit</a:t>
            </a:r>
            <a:r>
              <a:rPr lang="en-US" sz="2000" dirty="0" smtClean="0"/>
              <a:t>(image</a:t>
            </a:r>
            <a:r>
              <a:rPr lang="en-US" sz="2000" dirty="0"/>
              <a:t>):</a:t>
            </a:r>
          </a:p>
          <a:p>
            <a:r>
              <a:rPr lang="en-US" sz="2000" dirty="0"/>
              <a:t>   # lots of </a:t>
            </a:r>
            <a:r>
              <a:rPr lang="en-US" sz="2000" dirty="0" smtClean="0"/>
              <a:t>code</a:t>
            </a:r>
            <a:endParaRPr lang="en-US" sz="2000" dirty="0"/>
          </a:p>
          <a:p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 smtClean="0"/>
              <a:t>handle_probability</a:t>
            </a:r>
            <a:r>
              <a:rPr lang="en-US" sz="2000" dirty="0" smtClean="0"/>
              <a:t>(image</a:t>
            </a:r>
            <a:r>
              <a:rPr lang="en-US" sz="2000" dirty="0"/>
              <a:t>):</a:t>
            </a:r>
          </a:p>
          <a:p>
            <a:r>
              <a:rPr lang="en-US" sz="2000" dirty="0"/>
              <a:t>   # lots of </a:t>
            </a:r>
            <a:r>
              <a:rPr lang="en-US" sz="2000" dirty="0" smtClean="0"/>
              <a:t>code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952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6379</TotalTime>
  <Words>1454</Words>
  <Application>Microsoft Office PowerPoint</Application>
  <PresentationFormat>On-screen Show (4:3)</PresentationFormat>
  <Paragraphs>306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Edwardian Script ITC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291</cp:revision>
  <dcterms:created xsi:type="dcterms:W3CDTF">2006-08-16T00:00:00Z</dcterms:created>
  <dcterms:modified xsi:type="dcterms:W3CDTF">2018-10-14T09:04:07Z</dcterms:modified>
</cp:coreProperties>
</file>