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2"/>
  </p:notesMasterIdLst>
  <p:sldIdLst>
    <p:sldId id="256" r:id="rId2"/>
    <p:sldId id="300"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29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101"/>
    <a:srgbClr val="4FFA1A"/>
    <a:srgbClr val="42E9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14" autoAdjust="0"/>
    <p:restoredTop sz="63196" autoAdjust="0"/>
  </p:normalViewPr>
  <p:slideViewPr>
    <p:cSldViewPr>
      <p:cViewPr varScale="1">
        <p:scale>
          <a:sx n="58" d="100"/>
          <a:sy n="58" d="100"/>
        </p:scale>
        <p:origin x="2286" y="66"/>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97353C-2671-4BBB-AC1F-14988F73AE8E}" type="datetimeFigureOut">
              <a:rPr lang="en-CA" smtClean="0"/>
              <a:t>2018-10-14</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73B56-4DF1-44DF-8B15-FD0EB1A1F614}" type="slidenum">
              <a:rPr lang="en-CA" smtClean="0"/>
              <a:t>‹#›</a:t>
            </a:fld>
            <a:endParaRPr lang="en-CA" dirty="0"/>
          </a:p>
        </p:txBody>
      </p:sp>
    </p:spTree>
    <p:extLst>
      <p:ext uri="{BB962C8B-B14F-4D97-AF65-F5344CB8AC3E}">
        <p14:creationId xmlns:p14="http://schemas.microsoft.com/office/powerpoint/2010/main" val="282463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have covered</a:t>
            </a:r>
            <a:r>
              <a:rPr lang="en-US" baseline="0" dirty="0" smtClean="0"/>
              <a:t> a lot of ground already, so in this presentation we are going to review and reinforce concepts. First, we will code up a basic pipeline for supervised learning. We will see how multiple classifiers can solve the same problem. Next, we will build up a little more intuition for what it means for an algorithm to learn something from data, because that sounds kind of magical, while it is not really.</a:t>
            </a:r>
            <a:endParaRPr lang="en-CA" dirty="0" smtClean="0"/>
          </a:p>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a:t>
            </a:fld>
            <a:endParaRPr lang="en-CA" dirty="0"/>
          </a:p>
        </p:txBody>
      </p:sp>
    </p:spTree>
    <p:extLst>
      <p:ext uri="{BB962C8B-B14F-4D97-AF65-F5344CB8AC3E}">
        <p14:creationId xmlns:p14="http://schemas.microsoft.com/office/powerpoint/2010/main" val="3681252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These correspond to the type of Iris the classifier predicts for each row in the testing data. </a:t>
            </a:r>
          </a:p>
        </p:txBody>
      </p:sp>
      <p:sp>
        <p:nvSpPr>
          <p:cNvPr id="4" name="Slide Number Placeholder 3"/>
          <p:cNvSpPr>
            <a:spLocks noGrp="1"/>
          </p:cNvSpPr>
          <p:nvPr>
            <p:ph type="sldNum" sz="quarter" idx="10"/>
          </p:nvPr>
        </p:nvSpPr>
        <p:spPr/>
        <p:txBody>
          <a:bodyPr/>
          <a:lstStyle/>
          <a:p>
            <a:fld id="{0B373B56-4DF1-44DF-8B15-FD0EB1A1F614}" type="slidenum">
              <a:rPr lang="en-CA" smtClean="0"/>
              <a:t>10</a:t>
            </a:fld>
            <a:endParaRPr lang="en-CA" dirty="0"/>
          </a:p>
        </p:txBody>
      </p:sp>
    </p:spTree>
    <p:extLst>
      <p:ext uri="{BB962C8B-B14F-4D97-AF65-F5344CB8AC3E}">
        <p14:creationId xmlns:p14="http://schemas.microsoft.com/office/powerpoint/2010/main" val="653355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Recall that on top, we have the true labels for the testing data.</a:t>
            </a:r>
          </a:p>
        </p:txBody>
      </p:sp>
      <p:sp>
        <p:nvSpPr>
          <p:cNvPr id="4" name="Slide Number Placeholder 3"/>
          <p:cNvSpPr>
            <a:spLocks noGrp="1"/>
          </p:cNvSpPr>
          <p:nvPr>
            <p:ph type="sldNum" sz="quarter" idx="10"/>
          </p:nvPr>
        </p:nvSpPr>
        <p:spPr/>
        <p:txBody>
          <a:bodyPr/>
          <a:lstStyle/>
          <a:p>
            <a:fld id="{0B373B56-4DF1-44DF-8B15-FD0EB1A1F614}" type="slidenum">
              <a:rPr lang="en-CA" smtClean="0"/>
              <a:t>11</a:t>
            </a:fld>
            <a:endParaRPr lang="en-CA" dirty="0"/>
          </a:p>
        </p:txBody>
      </p:sp>
    </p:spTree>
    <p:extLst>
      <p:ext uri="{BB962C8B-B14F-4D97-AF65-F5344CB8AC3E}">
        <p14:creationId xmlns:p14="http://schemas.microsoft.com/office/powerpoint/2010/main" val="1578892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 is a convenient method in </a:t>
            </a:r>
            <a:r>
              <a:rPr lang="en-US" baseline="0" dirty="0" err="1" smtClean="0"/>
              <a:t>scikit</a:t>
            </a:r>
            <a:r>
              <a:rPr lang="en-US" baseline="0" dirty="0" smtClean="0"/>
              <a:t> that we can import to do that. </a:t>
            </a:r>
          </a:p>
          <a:p>
            <a:r>
              <a:rPr lang="en-US" baseline="0" dirty="0" smtClean="0"/>
              <a:t>The code is as follows:</a:t>
            </a:r>
          </a:p>
          <a:p>
            <a:r>
              <a:rPr lang="en-US" baseline="0" dirty="0" smtClean="0"/>
              <a:t>#import a dataset</a:t>
            </a:r>
          </a:p>
          <a:p>
            <a:r>
              <a:rPr lang="en-US" baseline="0" dirty="0" smtClean="0"/>
              <a:t>from </a:t>
            </a:r>
            <a:r>
              <a:rPr lang="en-US" baseline="0" dirty="0" err="1" smtClean="0"/>
              <a:t>sklearn</a:t>
            </a:r>
            <a:r>
              <a:rPr lang="en-US" baseline="0" dirty="0" smtClean="0"/>
              <a:t> import datasets</a:t>
            </a:r>
          </a:p>
          <a:p>
            <a:r>
              <a:rPr lang="en-US" baseline="0" dirty="0" smtClean="0"/>
              <a:t>iris = </a:t>
            </a:r>
            <a:r>
              <a:rPr lang="en-US" baseline="0" dirty="0" err="1" smtClean="0"/>
              <a:t>datasets.load_iris</a:t>
            </a:r>
            <a:r>
              <a:rPr lang="en-US" baseline="0" dirty="0" smtClean="0"/>
              <a:t>()</a:t>
            </a:r>
          </a:p>
          <a:p>
            <a:endParaRPr lang="en-US" baseline="0" dirty="0" smtClean="0"/>
          </a:p>
          <a:p>
            <a:r>
              <a:rPr lang="en-US" baseline="0" dirty="0" smtClean="0"/>
              <a:t>X = </a:t>
            </a:r>
            <a:r>
              <a:rPr lang="en-US" baseline="0" dirty="0" err="1" smtClean="0"/>
              <a:t>iris.data</a:t>
            </a:r>
            <a:endParaRPr lang="en-US" baseline="0" dirty="0" smtClean="0"/>
          </a:p>
          <a:p>
            <a:r>
              <a:rPr lang="en-US" baseline="0" dirty="0" smtClean="0"/>
              <a:t>Y = </a:t>
            </a:r>
            <a:r>
              <a:rPr lang="en-US" baseline="0" dirty="0" err="1" smtClean="0"/>
              <a:t>iris.target</a:t>
            </a:r>
            <a:endParaRPr lang="en-US" baseline="0" dirty="0" smtClean="0"/>
          </a:p>
          <a:p>
            <a:endParaRPr lang="en-US" baseline="0" dirty="0" smtClean="0"/>
          </a:p>
          <a:p>
            <a:r>
              <a:rPr lang="en-US" baseline="0" dirty="0" smtClean="0"/>
              <a:t>from </a:t>
            </a:r>
            <a:r>
              <a:rPr lang="en-US" baseline="0" dirty="0" err="1" smtClean="0"/>
              <a:t>sklearn.model_selection</a:t>
            </a:r>
            <a:r>
              <a:rPr lang="en-US" baseline="0" dirty="0" smtClean="0"/>
              <a:t> import </a:t>
            </a:r>
            <a:r>
              <a:rPr lang="en-US" baseline="0" dirty="0" err="1" smtClean="0"/>
              <a:t>train_test_split</a:t>
            </a:r>
            <a:endParaRPr lang="en-US" baseline="0" dirty="0" smtClean="0"/>
          </a:p>
          <a:p>
            <a:r>
              <a:rPr lang="en-US" baseline="0" dirty="0" err="1" smtClean="0"/>
              <a:t>X_train</a:t>
            </a:r>
            <a:r>
              <a:rPr lang="en-US" baseline="0" dirty="0" smtClean="0"/>
              <a:t>, </a:t>
            </a:r>
            <a:r>
              <a:rPr lang="en-US" baseline="0" dirty="0" err="1" smtClean="0"/>
              <a:t>X_test</a:t>
            </a:r>
            <a:r>
              <a:rPr lang="en-US" baseline="0" dirty="0" smtClean="0"/>
              <a:t>, </a:t>
            </a:r>
            <a:r>
              <a:rPr lang="en-US" baseline="0" dirty="0" err="1" smtClean="0"/>
              <a:t>Y_train</a:t>
            </a:r>
            <a:r>
              <a:rPr lang="en-US" baseline="0" dirty="0" smtClean="0"/>
              <a:t>, </a:t>
            </a:r>
            <a:r>
              <a:rPr lang="en-US" baseline="0" dirty="0" err="1" smtClean="0"/>
              <a:t>Y_test</a:t>
            </a:r>
            <a:r>
              <a:rPr lang="en-US" baseline="0" dirty="0" smtClean="0"/>
              <a:t> = </a:t>
            </a:r>
            <a:r>
              <a:rPr lang="en-US" baseline="0" dirty="0" err="1" smtClean="0"/>
              <a:t>train_test_split</a:t>
            </a:r>
            <a:r>
              <a:rPr lang="en-US" baseline="0" dirty="0" smtClean="0"/>
              <a:t>(X, Y, </a:t>
            </a:r>
            <a:r>
              <a:rPr lang="en-US" baseline="0" dirty="0" err="1" smtClean="0"/>
              <a:t>test_size</a:t>
            </a:r>
            <a:r>
              <a:rPr lang="en-US" baseline="0" dirty="0" smtClean="0"/>
              <a:t>=0.5)</a:t>
            </a:r>
          </a:p>
          <a:p>
            <a:endParaRPr lang="en-US" baseline="0" dirty="0" smtClean="0"/>
          </a:p>
          <a:p>
            <a:r>
              <a:rPr lang="en-US" baseline="0" dirty="0" smtClean="0"/>
              <a:t>from </a:t>
            </a:r>
            <a:r>
              <a:rPr lang="en-US" baseline="0" dirty="0" err="1" smtClean="0"/>
              <a:t>sklearn</a:t>
            </a:r>
            <a:r>
              <a:rPr lang="en-US" baseline="0" dirty="0" smtClean="0"/>
              <a:t> import tree</a:t>
            </a:r>
          </a:p>
          <a:p>
            <a:r>
              <a:rPr lang="en-US" baseline="0" dirty="0" err="1" smtClean="0"/>
              <a:t>my_classifier</a:t>
            </a:r>
            <a:r>
              <a:rPr lang="en-US" baseline="0" dirty="0" smtClean="0"/>
              <a:t> = </a:t>
            </a:r>
            <a:r>
              <a:rPr lang="en-US" baseline="0" dirty="0" err="1" smtClean="0"/>
              <a:t>tree.DecisionTreeClassifier</a:t>
            </a:r>
            <a:r>
              <a:rPr lang="en-US" baseline="0" dirty="0" smtClean="0"/>
              <a:t>()</a:t>
            </a:r>
          </a:p>
          <a:p>
            <a:endParaRPr lang="en-US" baseline="0" dirty="0" smtClean="0"/>
          </a:p>
          <a:p>
            <a:r>
              <a:rPr lang="en-US" baseline="0" dirty="0" err="1" smtClean="0"/>
              <a:t>my_classifier.fit</a:t>
            </a:r>
            <a:r>
              <a:rPr lang="en-US" baseline="0" dirty="0" smtClean="0"/>
              <a:t>(</a:t>
            </a:r>
            <a:r>
              <a:rPr lang="en-US" baseline="0" dirty="0" err="1" smtClean="0"/>
              <a:t>X_train</a:t>
            </a:r>
            <a:r>
              <a:rPr lang="en-US" baseline="0" dirty="0" smtClean="0"/>
              <a:t>, </a:t>
            </a:r>
            <a:r>
              <a:rPr lang="en-US" baseline="0" dirty="0" err="1" smtClean="0"/>
              <a:t>Y_train</a:t>
            </a:r>
            <a:r>
              <a:rPr lang="en-US" baseline="0" dirty="0" smtClean="0"/>
              <a:t>)</a:t>
            </a:r>
          </a:p>
          <a:p>
            <a:endParaRPr lang="en-US" baseline="0" dirty="0" smtClean="0"/>
          </a:p>
          <a:p>
            <a:r>
              <a:rPr lang="en-US" baseline="0" dirty="0" smtClean="0"/>
              <a:t>predictions = </a:t>
            </a:r>
            <a:r>
              <a:rPr lang="en-US" baseline="0" dirty="0" err="1" smtClean="0"/>
              <a:t>my_classifier.predict</a:t>
            </a:r>
            <a:r>
              <a:rPr lang="en-US" baseline="0" dirty="0" smtClean="0"/>
              <a:t>(</a:t>
            </a:r>
            <a:r>
              <a:rPr lang="en-US" baseline="0" dirty="0" err="1" smtClean="0"/>
              <a:t>X_test</a:t>
            </a:r>
            <a:r>
              <a:rPr lang="en-US" baseline="0" dirty="0" smtClean="0"/>
              <a:t>)</a:t>
            </a:r>
          </a:p>
          <a:p>
            <a:endParaRPr lang="en-US" baseline="0" dirty="0" smtClean="0"/>
          </a:p>
          <a:p>
            <a:r>
              <a:rPr lang="en-US" baseline="0" dirty="0" smtClean="0"/>
              <a:t>from </a:t>
            </a:r>
            <a:r>
              <a:rPr lang="en-US" baseline="0" dirty="0" err="1" smtClean="0"/>
              <a:t>sklearn.metrics</a:t>
            </a:r>
            <a:r>
              <a:rPr lang="en-US" baseline="0" dirty="0" smtClean="0"/>
              <a:t> import </a:t>
            </a:r>
            <a:r>
              <a:rPr lang="en-US" baseline="0" dirty="0" err="1" smtClean="0"/>
              <a:t>accuracy_score</a:t>
            </a:r>
            <a:endParaRPr lang="en-US" baseline="0" dirty="0" smtClean="0"/>
          </a:p>
          <a:p>
            <a:r>
              <a:rPr lang="en-US" baseline="0" dirty="0" smtClean="0"/>
              <a:t>print(</a:t>
            </a:r>
            <a:r>
              <a:rPr lang="en-US" baseline="0" dirty="0" err="1" smtClean="0"/>
              <a:t>accuracy_score</a:t>
            </a:r>
            <a:r>
              <a:rPr lang="en-US" baseline="0" dirty="0" smtClean="0"/>
              <a:t>(</a:t>
            </a:r>
            <a:r>
              <a:rPr lang="en-US" baseline="0" dirty="0" err="1" smtClean="0"/>
              <a:t>Y_test</a:t>
            </a:r>
            <a:r>
              <a:rPr lang="en-US" baseline="0" dirty="0" smtClean="0"/>
              <a:t>, predictions))</a:t>
            </a:r>
          </a:p>
          <a:p>
            <a:endParaRPr lang="en-US" baseline="0" dirty="0" smtClean="0"/>
          </a:p>
        </p:txBody>
      </p:sp>
      <p:sp>
        <p:nvSpPr>
          <p:cNvPr id="4" name="Slide Number Placeholder 3"/>
          <p:cNvSpPr>
            <a:spLocks noGrp="1"/>
          </p:cNvSpPr>
          <p:nvPr>
            <p:ph type="sldNum" sz="quarter" idx="10"/>
          </p:nvPr>
        </p:nvSpPr>
        <p:spPr/>
        <p:txBody>
          <a:bodyPr/>
          <a:lstStyle/>
          <a:p>
            <a:fld id="{0B373B56-4DF1-44DF-8B15-FD0EB1A1F614}" type="slidenum">
              <a:rPr lang="en-CA" smtClean="0"/>
              <a:t>12</a:t>
            </a:fld>
            <a:endParaRPr lang="en-CA" dirty="0"/>
          </a:p>
        </p:txBody>
      </p:sp>
    </p:spTree>
    <p:extLst>
      <p:ext uri="{BB962C8B-B14F-4D97-AF65-F5344CB8AC3E}">
        <p14:creationId xmlns:p14="http://schemas.microsoft.com/office/powerpoint/2010/main" val="817821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dirty="0" smtClean="0"/>
          </a:p>
        </p:txBody>
      </p:sp>
      <p:sp>
        <p:nvSpPr>
          <p:cNvPr id="4" name="Slide Number Placeholder 3"/>
          <p:cNvSpPr>
            <a:spLocks noGrp="1"/>
          </p:cNvSpPr>
          <p:nvPr>
            <p:ph type="sldNum" sz="quarter" idx="10"/>
          </p:nvPr>
        </p:nvSpPr>
        <p:spPr/>
        <p:txBody>
          <a:bodyPr/>
          <a:lstStyle/>
          <a:p>
            <a:fld id="{0B373B56-4DF1-44DF-8B15-FD0EB1A1F614}" type="slidenum">
              <a:rPr lang="en-CA" smtClean="0"/>
              <a:t>13</a:t>
            </a:fld>
            <a:endParaRPr lang="en-CA" dirty="0"/>
          </a:p>
        </p:txBody>
      </p:sp>
    </p:spTree>
    <p:extLst>
      <p:ext uri="{BB962C8B-B14F-4D97-AF65-F5344CB8AC3E}">
        <p14:creationId xmlns:p14="http://schemas.microsoft.com/office/powerpoint/2010/main" val="4272559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By replacing just two lines, we can use a different classifier to accomplish the same task. Instead of using a decision tree, we use one called K-Nearest Neighbors.</a:t>
            </a:r>
          </a:p>
          <a:p>
            <a:r>
              <a:rPr lang="en-US" baseline="0" dirty="0" smtClean="0"/>
              <a:t>The code is as follows:</a:t>
            </a:r>
          </a:p>
          <a:p>
            <a:r>
              <a:rPr lang="en-US" baseline="0" dirty="0" smtClean="0"/>
              <a:t>#import a dataset</a:t>
            </a:r>
          </a:p>
          <a:p>
            <a:r>
              <a:rPr lang="en-US" baseline="0" dirty="0" smtClean="0"/>
              <a:t>from </a:t>
            </a:r>
            <a:r>
              <a:rPr lang="en-US" baseline="0" dirty="0" err="1" smtClean="0"/>
              <a:t>sklearn</a:t>
            </a:r>
            <a:r>
              <a:rPr lang="en-US" baseline="0" dirty="0" smtClean="0"/>
              <a:t> import datasets</a:t>
            </a:r>
          </a:p>
          <a:p>
            <a:r>
              <a:rPr lang="en-US" baseline="0" dirty="0" smtClean="0"/>
              <a:t>iris = </a:t>
            </a:r>
            <a:r>
              <a:rPr lang="en-US" baseline="0" dirty="0" err="1" smtClean="0"/>
              <a:t>datasets.load_iris</a:t>
            </a:r>
            <a:r>
              <a:rPr lang="en-US" baseline="0" dirty="0" smtClean="0"/>
              <a:t>()</a:t>
            </a:r>
          </a:p>
          <a:p>
            <a:endParaRPr lang="en-US" baseline="0" dirty="0" smtClean="0"/>
          </a:p>
          <a:p>
            <a:r>
              <a:rPr lang="en-US" baseline="0" dirty="0" smtClean="0"/>
              <a:t>X = </a:t>
            </a:r>
            <a:r>
              <a:rPr lang="en-US" baseline="0" dirty="0" err="1" smtClean="0"/>
              <a:t>iris.data</a:t>
            </a:r>
            <a:endParaRPr lang="en-US" baseline="0" dirty="0" smtClean="0"/>
          </a:p>
          <a:p>
            <a:r>
              <a:rPr lang="en-US" baseline="0" dirty="0" smtClean="0"/>
              <a:t>Y = </a:t>
            </a:r>
            <a:r>
              <a:rPr lang="en-US" baseline="0" dirty="0" err="1" smtClean="0"/>
              <a:t>iris.target</a:t>
            </a:r>
            <a:endParaRPr lang="en-US" baseline="0" dirty="0" smtClean="0"/>
          </a:p>
          <a:p>
            <a:endParaRPr lang="en-US" baseline="0" dirty="0" smtClean="0"/>
          </a:p>
          <a:p>
            <a:r>
              <a:rPr lang="en-US" baseline="0" dirty="0" smtClean="0"/>
              <a:t>from </a:t>
            </a:r>
            <a:r>
              <a:rPr lang="en-US" baseline="0" dirty="0" err="1" smtClean="0"/>
              <a:t>sklearn.model_selection</a:t>
            </a:r>
            <a:r>
              <a:rPr lang="en-US" baseline="0" dirty="0" smtClean="0"/>
              <a:t> import </a:t>
            </a:r>
            <a:r>
              <a:rPr lang="en-US" baseline="0" dirty="0" err="1" smtClean="0"/>
              <a:t>train_test_split</a:t>
            </a:r>
            <a:endParaRPr lang="en-US" baseline="0" dirty="0" smtClean="0"/>
          </a:p>
          <a:p>
            <a:r>
              <a:rPr lang="en-US" baseline="0" dirty="0" err="1" smtClean="0"/>
              <a:t>X_train</a:t>
            </a:r>
            <a:r>
              <a:rPr lang="en-US" baseline="0" dirty="0" smtClean="0"/>
              <a:t>, </a:t>
            </a:r>
            <a:r>
              <a:rPr lang="en-US" baseline="0" dirty="0" err="1" smtClean="0"/>
              <a:t>X_test</a:t>
            </a:r>
            <a:r>
              <a:rPr lang="en-US" baseline="0" dirty="0" smtClean="0"/>
              <a:t>, </a:t>
            </a:r>
            <a:r>
              <a:rPr lang="en-US" baseline="0" dirty="0" err="1" smtClean="0"/>
              <a:t>Y_train</a:t>
            </a:r>
            <a:r>
              <a:rPr lang="en-US" baseline="0" dirty="0" smtClean="0"/>
              <a:t>, </a:t>
            </a:r>
            <a:r>
              <a:rPr lang="en-US" baseline="0" dirty="0" err="1" smtClean="0"/>
              <a:t>Y_test</a:t>
            </a:r>
            <a:r>
              <a:rPr lang="en-US" baseline="0" dirty="0" smtClean="0"/>
              <a:t> = </a:t>
            </a:r>
            <a:r>
              <a:rPr lang="en-US" baseline="0" dirty="0" err="1" smtClean="0"/>
              <a:t>train_test_split</a:t>
            </a:r>
            <a:r>
              <a:rPr lang="en-US" baseline="0" dirty="0" smtClean="0"/>
              <a:t>(X, Y, </a:t>
            </a:r>
            <a:r>
              <a:rPr lang="en-US" baseline="0" dirty="0" err="1" smtClean="0"/>
              <a:t>test_size</a:t>
            </a:r>
            <a:r>
              <a:rPr lang="en-US" baseline="0" dirty="0" smtClean="0"/>
              <a:t>=0.5)</a:t>
            </a:r>
          </a:p>
          <a:p>
            <a:endParaRPr lang="en-US" baseline="0" dirty="0" smtClean="0"/>
          </a:p>
          <a:p>
            <a:r>
              <a:rPr lang="en-US" baseline="0" dirty="0" smtClean="0"/>
              <a:t>from </a:t>
            </a:r>
            <a:r>
              <a:rPr lang="en-US" baseline="0" dirty="0" err="1" smtClean="0"/>
              <a:t>sklearn.neighbors</a:t>
            </a:r>
            <a:r>
              <a:rPr lang="en-US" baseline="0" dirty="0" smtClean="0"/>
              <a:t> import </a:t>
            </a:r>
            <a:r>
              <a:rPr lang="en-US" baseline="0" dirty="0" err="1" smtClean="0"/>
              <a:t>KNeighborsClassifier</a:t>
            </a:r>
            <a:endParaRPr lang="en-US" baseline="0" dirty="0" smtClean="0"/>
          </a:p>
          <a:p>
            <a:r>
              <a:rPr lang="en-US" baseline="0" dirty="0" err="1" smtClean="0"/>
              <a:t>my_classifier</a:t>
            </a:r>
            <a:r>
              <a:rPr lang="en-US" baseline="0" dirty="0" smtClean="0"/>
              <a:t> = </a:t>
            </a:r>
            <a:r>
              <a:rPr lang="en-US" baseline="0" dirty="0" err="1" smtClean="0"/>
              <a:t>KNeighborsClassifier</a:t>
            </a:r>
            <a:r>
              <a:rPr lang="en-US" baseline="0" dirty="0" smtClean="0"/>
              <a:t>()</a:t>
            </a:r>
          </a:p>
          <a:p>
            <a:endParaRPr lang="en-US" baseline="0" dirty="0" smtClean="0"/>
          </a:p>
          <a:p>
            <a:r>
              <a:rPr lang="en-US" baseline="0" dirty="0" err="1" smtClean="0"/>
              <a:t>my_classifier.fit</a:t>
            </a:r>
            <a:r>
              <a:rPr lang="en-US" baseline="0" dirty="0" smtClean="0"/>
              <a:t>(</a:t>
            </a:r>
            <a:r>
              <a:rPr lang="en-US" baseline="0" dirty="0" err="1" smtClean="0"/>
              <a:t>X_train</a:t>
            </a:r>
            <a:r>
              <a:rPr lang="en-US" baseline="0" dirty="0" smtClean="0"/>
              <a:t>, </a:t>
            </a:r>
            <a:r>
              <a:rPr lang="en-US" baseline="0" dirty="0" err="1" smtClean="0"/>
              <a:t>Y_train</a:t>
            </a:r>
            <a:r>
              <a:rPr lang="en-US" baseline="0" dirty="0" smtClean="0"/>
              <a:t>)</a:t>
            </a:r>
          </a:p>
          <a:p>
            <a:r>
              <a:rPr lang="en-US" baseline="0" dirty="0" smtClean="0"/>
              <a:t>predictions = </a:t>
            </a:r>
            <a:r>
              <a:rPr lang="en-US" baseline="0" dirty="0" err="1" smtClean="0"/>
              <a:t>my_classifier.predict</a:t>
            </a:r>
            <a:r>
              <a:rPr lang="en-US" baseline="0" dirty="0" smtClean="0"/>
              <a:t>(</a:t>
            </a:r>
            <a:r>
              <a:rPr lang="en-US" baseline="0" dirty="0" err="1" smtClean="0"/>
              <a:t>X_test</a:t>
            </a:r>
            <a:r>
              <a:rPr lang="en-US" baseline="0" dirty="0" smtClean="0"/>
              <a:t>)</a:t>
            </a:r>
          </a:p>
          <a:p>
            <a:endParaRPr lang="en-US" baseline="0" dirty="0" smtClean="0"/>
          </a:p>
          <a:p>
            <a:r>
              <a:rPr lang="en-US" baseline="0" dirty="0" smtClean="0"/>
              <a:t>from </a:t>
            </a:r>
            <a:r>
              <a:rPr lang="en-US" baseline="0" dirty="0" err="1" smtClean="0"/>
              <a:t>sklearn.metrics</a:t>
            </a:r>
            <a:r>
              <a:rPr lang="en-US" baseline="0" dirty="0" smtClean="0"/>
              <a:t> import </a:t>
            </a:r>
            <a:r>
              <a:rPr lang="en-US" baseline="0" dirty="0" err="1" smtClean="0"/>
              <a:t>accuracy_score</a:t>
            </a:r>
            <a:endParaRPr lang="en-US" baseline="0" dirty="0" smtClean="0"/>
          </a:p>
          <a:p>
            <a:r>
              <a:rPr lang="en-US" baseline="0" dirty="0" smtClean="0"/>
              <a:t>print(</a:t>
            </a:r>
            <a:r>
              <a:rPr lang="en-US" baseline="0" dirty="0" err="1" smtClean="0"/>
              <a:t>accuracy_score</a:t>
            </a:r>
            <a:r>
              <a:rPr lang="en-US" baseline="0" dirty="0" smtClean="0"/>
              <a:t>(</a:t>
            </a:r>
            <a:r>
              <a:rPr lang="en-US" baseline="0" dirty="0" err="1" smtClean="0"/>
              <a:t>Y_test</a:t>
            </a:r>
            <a:r>
              <a:rPr lang="en-US" baseline="0" dirty="0" smtClean="0"/>
              <a:t>, predictions))</a:t>
            </a:r>
          </a:p>
        </p:txBody>
      </p:sp>
      <p:sp>
        <p:nvSpPr>
          <p:cNvPr id="4" name="Slide Number Placeholder 3"/>
          <p:cNvSpPr>
            <a:spLocks noGrp="1"/>
          </p:cNvSpPr>
          <p:nvPr>
            <p:ph type="sldNum" sz="quarter" idx="10"/>
          </p:nvPr>
        </p:nvSpPr>
        <p:spPr/>
        <p:txBody>
          <a:bodyPr/>
          <a:lstStyle/>
          <a:p>
            <a:fld id="{0B373B56-4DF1-44DF-8B15-FD0EB1A1F614}" type="slidenum">
              <a:rPr lang="en-CA" smtClean="0"/>
              <a:t>14</a:t>
            </a:fld>
            <a:endParaRPr lang="en-CA" dirty="0"/>
          </a:p>
        </p:txBody>
      </p:sp>
    </p:spTree>
    <p:extLst>
      <p:ext uri="{BB962C8B-B14F-4D97-AF65-F5344CB8AC3E}">
        <p14:creationId xmlns:p14="http://schemas.microsoft.com/office/powerpoint/2010/main" val="6499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smtClean="0"/>
              <a:t>The accuracy maybe different when you run it, because this classifier works</a:t>
            </a:r>
            <a:r>
              <a:rPr lang="en-US" sz="1200" b="0" baseline="0" dirty="0" smtClean="0"/>
              <a:t> a little bit differently. Moreover, because of the randomness in the Train/Test split.</a:t>
            </a:r>
          </a:p>
        </p:txBody>
      </p:sp>
      <p:sp>
        <p:nvSpPr>
          <p:cNvPr id="4" name="Slide Number Placeholder 3"/>
          <p:cNvSpPr>
            <a:spLocks noGrp="1"/>
          </p:cNvSpPr>
          <p:nvPr>
            <p:ph type="sldNum" sz="quarter" idx="10"/>
          </p:nvPr>
        </p:nvSpPr>
        <p:spPr/>
        <p:txBody>
          <a:bodyPr/>
          <a:lstStyle/>
          <a:p>
            <a:fld id="{0B373B56-4DF1-44DF-8B15-FD0EB1A1F614}" type="slidenum">
              <a:rPr lang="en-CA" smtClean="0"/>
              <a:t>15</a:t>
            </a:fld>
            <a:endParaRPr lang="en-CA" dirty="0"/>
          </a:p>
        </p:txBody>
      </p:sp>
    </p:spTree>
    <p:extLst>
      <p:ext uri="{BB962C8B-B14F-4D97-AF65-F5344CB8AC3E}">
        <p14:creationId xmlns:p14="http://schemas.microsoft.com/office/powerpoint/2010/main" val="4048321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baseline="0" dirty="0" smtClean="0"/>
              <a:t>Likewise, if you want to use a more sophisticated classifier, we could just import and change those two lines that we have already replaced once by </a:t>
            </a:r>
            <a:r>
              <a:rPr lang="en-US" baseline="0" dirty="0" smtClean="0"/>
              <a:t>K-Nearest Neighbors.</a:t>
            </a:r>
          </a:p>
          <a:p>
            <a:r>
              <a:rPr lang="en-US" sz="1200" b="0" baseline="0" dirty="0" smtClean="0"/>
              <a:t>The takeaway here is that while there are many different types of classifiers, at a high level, they have a similar interface.</a:t>
            </a:r>
          </a:p>
          <a:p>
            <a:endParaRPr lang="en-US" sz="1200" b="0" dirty="0" smtClean="0"/>
          </a:p>
        </p:txBody>
      </p:sp>
      <p:sp>
        <p:nvSpPr>
          <p:cNvPr id="4" name="Slide Number Placeholder 3"/>
          <p:cNvSpPr>
            <a:spLocks noGrp="1"/>
          </p:cNvSpPr>
          <p:nvPr>
            <p:ph type="sldNum" sz="quarter" idx="10"/>
          </p:nvPr>
        </p:nvSpPr>
        <p:spPr/>
        <p:txBody>
          <a:bodyPr/>
          <a:lstStyle/>
          <a:p>
            <a:fld id="{0B373B56-4DF1-44DF-8B15-FD0EB1A1F614}" type="slidenum">
              <a:rPr lang="en-CA" smtClean="0"/>
              <a:t>16</a:t>
            </a:fld>
            <a:endParaRPr lang="en-CA" dirty="0"/>
          </a:p>
        </p:txBody>
      </p:sp>
    </p:spTree>
    <p:extLst>
      <p:ext uri="{BB962C8B-B14F-4D97-AF65-F5344CB8AC3E}">
        <p14:creationId xmlns:p14="http://schemas.microsoft.com/office/powerpoint/2010/main" val="934621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Earlier,</a:t>
            </a:r>
            <a:r>
              <a:rPr lang="en-US" baseline="0" dirty="0" smtClean="0"/>
              <a:t> we mentioned that we call the features X and the labels Y, as they were the input and output of a function. </a:t>
            </a:r>
          </a:p>
          <a:p>
            <a:r>
              <a:rPr lang="en-US" baseline="0" dirty="0" smtClean="0"/>
              <a:t>As we already know in supervised learning, we do not want to write this function ourselves. We want an algorithm to learn it from training data. </a:t>
            </a:r>
          </a:p>
          <a:p>
            <a:r>
              <a:rPr lang="en-US" baseline="0" dirty="0" smtClean="0"/>
              <a:t>So, what is it mean to learn a function?</a:t>
            </a:r>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17</a:t>
            </a:fld>
            <a:endParaRPr lang="en-CA" dirty="0"/>
          </a:p>
        </p:txBody>
      </p:sp>
    </p:spTree>
    <p:extLst>
      <p:ext uri="{BB962C8B-B14F-4D97-AF65-F5344CB8AC3E}">
        <p14:creationId xmlns:p14="http://schemas.microsoft.com/office/powerpoint/2010/main" val="2825638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what does it mean to learn a function?</a:t>
            </a:r>
          </a:p>
          <a:p>
            <a:r>
              <a:rPr lang="en-US" baseline="0" dirty="0" smtClean="0"/>
              <a:t>Function is just a mapping from input to output values.</a:t>
            </a:r>
          </a:p>
          <a:p>
            <a:r>
              <a:rPr lang="en-US" baseline="0" dirty="0" smtClean="0"/>
              <a:t>Here is a function you might have seen before:</a:t>
            </a:r>
          </a:p>
          <a:p>
            <a:r>
              <a:rPr lang="en-US" baseline="0" dirty="0" smtClean="0"/>
              <a:t>y = </a:t>
            </a:r>
            <a:r>
              <a:rPr lang="en-US" baseline="0" dirty="0" err="1" smtClean="0"/>
              <a:t>mx+b</a:t>
            </a:r>
            <a:endParaRPr lang="en-US" baseline="0" dirty="0" smtClean="0"/>
          </a:p>
          <a:p>
            <a:r>
              <a:rPr lang="en-US" baseline="0" dirty="0" smtClean="0"/>
              <a:t>That is the equation for a line, and there are two parameter: m which gives you the slope; and b, which gives you the y-intercept.</a:t>
            </a:r>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18</a:t>
            </a:fld>
            <a:endParaRPr lang="en-CA" dirty="0"/>
          </a:p>
        </p:txBody>
      </p:sp>
    </p:spTree>
    <p:extLst>
      <p:ext uri="{BB962C8B-B14F-4D97-AF65-F5344CB8AC3E}">
        <p14:creationId xmlns:p14="http://schemas.microsoft.com/office/powerpoint/2010/main" val="551017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these parameters,</a:t>
            </a:r>
            <a:r>
              <a:rPr lang="en-US" baseline="0" dirty="0" smtClean="0"/>
              <a:t> of course, we can plot the function for different values of x.</a:t>
            </a:r>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19</a:t>
            </a:fld>
            <a:endParaRPr lang="en-CA" dirty="0"/>
          </a:p>
        </p:txBody>
      </p:sp>
    </p:spTree>
    <p:extLst>
      <p:ext uri="{BB962C8B-B14F-4D97-AF65-F5344CB8AC3E}">
        <p14:creationId xmlns:p14="http://schemas.microsoft.com/office/powerpoint/2010/main" val="2541840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kick things off, let’s look at a common experiment you might want to do. Imagine that you are building a spam classifier.</a:t>
            </a:r>
            <a:r>
              <a:rPr lang="en-US" baseline="0" dirty="0" smtClean="0"/>
              <a:t> In a sense, it is just a function that labels an incoming email as spam or not spam.</a:t>
            </a:r>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2</a:t>
            </a:fld>
            <a:endParaRPr lang="en-CA" dirty="0"/>
          </a:p>
        </p:txBody>
      </p:sp>
    </p:spTree>
    <p:extLst>
      <p:ext uri="{BB962C8B-B14F-4D97-AF65-F5344CB8AC3E}">
        <p14:creationId xmlns:p14="http://schemas.microsoft.com/office/powerpoint/2010/main" val="2033639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supervised learning,</a:t>
            </a:r>
            <a:r>
              <a:rPr lang="en-US" baseline="0" dirty="0" smtClean="0"/>
              <a:t> our classified function might have some parameters as well. </a:t>
            </a:r>
          </a:p>
          <a:p>
            <a:r>
              <a:rPr lang="en-US" baseline="0" dirty="0" smtClean="0"/>
              <a:t>But the input x are the features that we want to classify, and the output y is a label, like Spam or Not Spam, or type of flower. </a:t>
            </a:r>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20</a:t>
            </a:fld>
            <a:endParaRPr lang="en-CA" dirty="0"/>
          </a:p>
        </p:txBody>
      </p:sp>
    </p:spTree>
    <p:extLst>
      <p:ext uri="{BB962C8B-B14F-4D97-AF65-F5344CB8AC3E}">
        <p14:creationId xmlns:p14="http://schemas.microsoft.com/office/powerpoint/2010/main" val="35298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What could the body of the function look like?</a:t>
            </a:r>
          </a:p>
          <a:p>
            <a:r>
              <a:rPr lang="en-US" b="0" dirty="0" smtClean="0"/>
              <a:t>That is the part that we want to write algorithmically,</a:t>
            </a:r>
            <a:r>
              <a:rPr lang="en-US" b="0" baseline="0" dirty="0" smtClean="0"/>
              <a:t> or in other words learn. </a:t>
            </a:r>
          </a:p>
          <a:p>
            <a:r>
              <a:rPr lang="en-US" b="0" baseline="0" dirty="0" smtClean="0"/>
              <a:t>The important thing to understand here is we are not starting from the scratch and pulling the body of the function out of thin air. Instead, we start with a model.</a:t>
            </a:r>
          </a:p>
          <a:p>
            <a:r>
              <a:rPr lang="en-US" b="0" baseline="0" dirty="0" smtClean="0"/>
              <a:t>You can think of a model as the prototype for or the rules that define the body of our function. </a:t>
            </a:r>
            <a:endParaRPr lang="en-CA" b="0" dirty="0"/>
          </a:p>
        </p:txBody>
      </p:sp>
      <p:sp>
        <p:nvSpPr>
          <p:cNvPr id="4" name="Slide Number Placeholder 3"/>
          <p:cNvSpPr>
            <a:spLocks noGrp="1"/>
          </p:cNvSpPr>
          <p:nvPr>
            <p:ph type="sldNum" sz="quarter" idx="10"/>
          </p:nvPr>
        </p:nvSpPr>
        <p:spPr/>
        <p:txBody>
          <a:bodyPr/>
          <a:lstStyle/>
          <a:p>
            <a:fld id="{0B373B56-4DF1-44DF-8B15-FD0EB1A1F614}" type="slidenum">
              <a:rPr lang="en-CA" smtClean="0"/>
              <a:t>21</a:t>
            </a:fld>
            <a:endParaRPr lang="en-CA" dirty="0"/>
          </a:p>
        </p:txBody>
      </p:sp>
    </p:spTree>
    <p:extLst>
      <p:ext uri="{BB962C8B-B14F-4D97-AF65-F5344CB8AC3E}">
        <p14:creationId xmlns:p14="http://schemas.microsoft.com/office/powerpoint/2010/main" val="2503742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Typically,</a:t>
            </a:r>
            <a:r>
              <a:rPr lang="en-US" b="0" baseline="0" dirty="0" smtClean="0"/>
              <a:t> a model has parameters that we can adjust with our training data.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And here is a high-level example of how this process works.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Let’s look at a toy dataset and think about what kind of model we could use as a classifier.</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Pretend we are interested in distinguishing between red dots and green dots, some of which I have drawn here on a graph. To do that we will use just two features: the x and y coordinate of a dot. </a:t>
            </a:r>
          </a:p>
          <a:p>
            <a:pPr marL="0" marR="0" indent="0" algn="l" defTabSz="914400" rtl="0" eaLnBrk="1" fontAlgn="auto" latinLnBrk="0" hangingPunct="1">
              <a:lnSpc>
                <a:spcPct val="100000"/>
              </a:lnSpc>
              <a:spcBef>
                <a:spcPts val="0"/>
              </a:spcBef>
              <a:spcAft>
                <a:spcPts val="0"/>
              </a:spcAft>
              <a:buClrTx/>
              <a:buSzTx/>
              <a:buFontTx/>
              <a:buNone/>
              <a:tabLst/>
              <a:defRPr/>
            </a:pPr>
            <a:endParaRPr lang="en-CA" b="0" dirty="0"/>
          </a:p>
        </p:txBody>
      </p:sp>
      <p:sp>
        <p:nvSpPr>
          <p:cNvPr id="4" name="Slide Number Placeholder 3"/>
          <p:cNvSpPr>
            <a:spLocks noGrp="1"/>
          </p:cNvSpPr>
          <p:nvPr>
            <p:ph type="sldNum" sz="quarter" idx="10"/>
          </p:nvPr>
        </p:nvSpPr>
        <p:spPr/>
        <p:txBody>
          <a:bodyPr/>
          <a:lstStyle/>
          <a:p>
            <a:fld id="{0B373B56-4DF1-44DF-8B15-FD0EB1A1F614}" type="slidenum">
              <a:rPr lang="en-CA" smtClean="0"/>
              <a:t>22</a:t>
            </a:fld>
            <a:endParaRPr lang="en-CA" dirty="0"/>
          </a:p>
        </p:txBody>
      </p:sp>
    </p:spTree>
    <p:extLst>
      <p:ext uri="{BB962C8B-B14F-4D97-AF65-F5344CB8AC3E}">
        <p14:creationId xmlns:p14="http://schemas.microsoft.com/office/powerpoint/2010/main" val="10383966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Now let’s think about</a:t>
            </a:r>
            <a:r>
              <a:rPr lang="en-US" b="0" baseline="0" dirty="0" smtClean="0"/>
              <a:t> how we could classify this data. We want a function that considers a new dot that has never seen before, and classifies it as red or green.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In fact, there might be a lot of data we want to classify. </a:t>
            </a:r>
            <a:endParaRPr lang="en-CA" b="0" dirty="0"/>
          </a:p>
        </p:txBody>
      </p:sp>
      <p:sp>
        <p:nvSpPr>
          <p:cNvPr id="4" name="Slide Number Placeholder 3"/>
          <p:cNvSpPr>
            <a:spLocks noGrp="1"/>
          </p:cNvSpPr>
          <p:nvPr>
            <p:ph type="sldNum" sz="quarter" idx="10"/>
          </p:nvPr>
        </p:nvSpPr>
        <p:spPr/>
        <p:txBody>
          <a:bodyPr/>
          <a:lstStyle/>
          <a:p>
            <a:fld id="{0B373B56-4DF1-44DF-8B15-FD0EB1A1F614}" type="slidenum">
              <a:rPr lang="en-CA" smtClean="0"/>
              <a:t>23</a:t>
            </a:fld>
            <a:endParaRPr lang="en-CA" dirty="0"/>
          </a:p>
        </p:txBody>
      </p:sp>
    </p:spTree>
    <p:extLst>
      <p:ext uri="{BB962C8B-B14F-4D97-AF65-F5344CB8AC3E}">
        <p14:creationId xmlns:p14="http://schemas.microsoft.com/office/powerpoint/2010/main" val="19863367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Here I have drawn our</a:t>
            </a:r>
            <a:r>
              <a:rPr lang="en-US" b="0" baseline="0" dirty="0" smtClean="0"/>
              <a:t> testing examples in light green and light red. These are dots that were not in our training data. The classifier has never seen them before, so how can it predict the right label?</a:t>
            </a:r>
            <a:endParaRPr lang="en-CA" b="0" dirty="0"/>
          </a:p>
        </p:txBody>
      </p:sp>
      <p:sp>
        <p:nvSpPr>
          <p:cNvPr id="4" name="Slide Number Placeholder 3"/>
          <p:cNvSpPr>
            <a:spLocks noGrp="1"/>
          </p:cNvSpPr>
          <p:nvPr>
            <p:ph type="sldNum" sz="quarter" idx="10"/>
          </p:nvPr>
        </p:nvSpPr>
        <p:spPr/>
        <p:txBody>
          <a:bodyPr/>
          <a:lstStyle/>
          <a:p>
            <a:fld id="{0B373B56-4DF1-44DF-8B15-FD0EB1A1F614}" type="slidenum">
              <a:rPr lang="en-CA" smtClean="0"/>
              <a:t>24</a:t>
            </a:fld>
            <a:endParaRPr lang="en-CA" dirty="0"/>
          </a:p>
        </p:txBody>
      </p:sp>
    </p:spTree>
    <p:extLst>
      <p:ext uri="{BB962C8B-B14F-4D97-AF65-F5344CB8AC3E}">
        <p14:creationId xmlns:p14="http://schemas.microsoft.com/office/powerpoint/2010/main" val="19009713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Imagine if we could somehow draw a line across the data.</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Then we could say the dots to the left of the line are green and the dots to the right of the line are red. </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The question is: How can we learn this line?</a:t>
            </a:r>
            <a:endParaRPr lang="en-CA" b="0" dirty="0"/>
          </a:p>
        </p:txBody>
      </p:sp>
      <p:sp>
        <p:nvSpPr>
          <p:cNvPr id="4" name="Slide Number Placeholder 3"/>
          <p:cNvSpPr>
            <a:spLocks noGrp="1"/>
          </p:cNvSpPr>
          <p:nvPr>
            <p:ph type="sldNum" sz="quarter" idx="10"/>
          </p:nvPr>
        </p:nvSpPr>
        <p:spPr/>
        <p:txBody>
          <a:bodyPr/>
          <a:lstStyle/>
          <a:p>
            <a:fld id="{0B373B56-4DF1-44DF-8B15-FD0EB1A1F614}" type="slidenum">
              <a:rPr lang="en-CA" smtClean="0"/>
              <a:t>25</a:t>
            </a:fld>
            <a:endParaRPr lang="en-CA" dirty="0"/>
          </a:p>
        </p:txBody>
      </p:sp>
    </p:spTree>
    <p:extLst>
      <p:ext uri="{BB962C8B-B14F-4D97-AF65-F5344CB8AC3E}">
        <p14:creationId xmlns:p14="http://schemas.microsoft.com/office/powerpoint/2010/main" val="1296396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One way is to use the training data to adjust the parameters</a:t>
            </a:r>
            <a:r>
              <a:rPr lang="en-US" b="0" baseline="0" dirty="0" smtClean="0"/>
              <a:t> of a model.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And the model we use is a simple straight line like we saw before. In other words, we have two parameters to adjust: m and b</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And by changing them, we can change where the line appears. </a:t>
            </a:r>
            <a:endParaRPr lang="en-CA" b="0" dirty="0"/>
          </a:p>
        </p:txBody>
      </p:sp>
      <p:sp>
        <p:nvSpPr>
          <p:cNvPr id="4" name="Slide Number Placeholder 3"/>
          <p:cNvSpPr>
            <a:spLocks noGrp="1"/>
          </p:cNvSpPr>
          <p:nvPr>
            <p:ph type="sldNum" sz="quarter" idx="10"/>
          </p:nvPr>
        </p:nvSpPr>
        <p:spPr/>
        <p:txBody>
          <a:bodyPr/>
          <a:lstStyle/>
          <a:p>
            <a:fld id="{0B373B56-4DF1-44DF-8B15-FD0EB1A1F614}" type="slidenum">
              <a:rPr lang="en-CA" smtClean="0"/>
              <a:t>26</a:t>
            </a:fld>
            <a:endParaRPr lang="en-CA" dirty="0"/>
          </a:p>
        </p:txBody>
      </p:sp>
    </p:spTree>
    <p:extLst>
      <p:ext uri="{BB962C8B-B14F-4D97-AF65-F5344CB8AC3E}">
        <p14:creationId xmlns:p14="http://schemas.microsoft.com/office/powerpoint/2010/main" val="1415413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For example,</a:t>
            </a:r>
            <a:r>
              <a:rPr lang="en-US" b="0" baseline="0" dirty="0" smtClean="0"/>
              <a:t> we might start with a random line and use it to classify the first training example. If it gets it right, we do not need to change our line, so we move on to the next one. </a:t>
            </a:r>
            <a:endParaRPr lang="en-CA" b="0" dirty="0"/>
          </a:p>
        </p:txBody>
      </p:sp>
      <p:sp>
        <p:nvSpPr>
          <p:cNvPr id="4" name="Slide Number Placeholder 3"/>
          <p:cNvSpPr>
            <a:spLocks noGrp="1"/>
          </p:cNvSpPr>
          <p:nvPr>
            <p:ph type="sldNum" sz="quarter" idx="10"/>
          </p:nvPr>
        </p:nvSpPr>
        <p:spPr/>
        <p:txBody>
          <a:bodyPr/>
          <a:lstStyle/>
          <a:p>
            <a:fld id="{0B373B56-4DF1-44DF-8B15-FD0EB1A1F614}" type="slidenum">
              <a:rPr lang="en-CA" smtClean="0"/>
              <a:t>27</a:t>
            </a:fld>
            <a:endParaRPr lang="en-CA" dirty="0"/>
          </a:p>
        </p:txBody>
      </p:sp>
    </p:spTree>
    <p:extLst>
      <p:ext uri="{BB962C8B-B14F-4D97-AF65-F5344CB8AC3E}">
        <p14:creationId xmlns:p14="http://schemas.microsoft.com/office/powerpoint/2010/main" val="28618415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But on the other hand, if it gets wrong, we can slightly adjust the parameters of our model</a:t>
            </a:r>
            <a:r>
              <a:rPr lang="en-US" b="0" baseline="0" dirty="0" smtClean="0"/>
              <a:t> to make it more accurate.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The takeaway here is this: One way to think of learning is using training data to adjust the parameters of a model. </a:t>
            </a:r>
            <a:endParaRPr lang="en-CA" b="0" dirty="0"/>
          </a:p>
        </p:txBody>
      </p:sp>
      <p:sp>
        <p:nvSpPr>
          <p:cNvPr id="4" name="Slide Number Placeholder 3"/>
          <p:cNvSpPr>
            <a:spLocks noGrp="1"/>
          </p:cNvSpPr>
          <p:nvPr>
            <p:ph type="sldNum" sz="quarter" idx="10"/>
          </p:nvPr>
        </p:nvSpPr>
        <p:spPr/>
        <p:txBody>
          <a:bodyPr/>
          <a:lstStyle/>
          <a:p>
            <a:fld id="{0B373B56-4DF1-44DF-8B15-FD0EB1A1F614}" type="slidenum">
              <a:rPr lang="en-CA" smtClean="0"/>
              <a:t>28</a:t>
            </a:fld>
            <a:endParaRPr lang="en-CA" dirty="0"/>
          </a:p>
        </p:txBody>
      </p:sp>
    </p:spTree>
    <p:extLst>
      <p:ext uri="{BB962C8B-B14F-4D97-AF65-F5344CB8AC3E}">
        <p14:creationId xmlns:p14="http://schemas.microsoft.com/office/powerpoint/2010/main" val="4663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Now, here is something special</a:t>
            </a:r>
            <a:r>
              <a:rPr lang="en-US" b="0" baseline="0" dirty="0" smtClean="0"/>
              <a:t> that is called </a:t>
            </a:r>
            <a:r>
              <a:rPr lang="en-US" b="0" baseline="0" dirty="0" err="1" smtClean="0"/>
              <a:t>TensorFlow</a:t>
            </a:r>
            <a:r>
              <a:rPr lang="en-US" b="0" baseline="0" dirty="0" smtClean="0"/>
              <a:t>/playground.</a:t>
            </a: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b="0" dirty="0" smtClean="0"/>
              <a:t>http://playground.tensorflow.org</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This is a beautiful example of a neural network you</a:t>
            </a:r>
            <a:r>
              <a:rPr lang="en-US" b="0" baseline="0" dirty="0" smtClean="0"/>
              <a:t> can run and experiment with right in your browser. It is awesome!</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The playground comes with different datasets that you can try out.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Some are very simple and can be classified by using a simple line. Some datasets are much more complex. One of them is especially hard and see if you can build a network to classify it.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We can think of a Neural Network as a more sophisticated type of classifier, like a decision tree or simple line, but in principal the idea is similar.</a:t>
            </a:r>
            <a:endParaRPr lang="en-CA" b="0" dirty="0"/>
          </a:p>
        </p:txBody>
      </p:sp>
      <p:sp>
        <p:nvSpPr>
          <p:cNvPr id="4" name="Slide Number Placeholder 3"/>
          <p:cNvSpPr>
            <a:spLocks noGrp="1"/>
          </p:cNvSpPr>
          <p:nvPr>
            <p:ph type="sldNum" sz="quarter" idx="10"/>
          </p:nvPr>
        </p:nvSpPr>
        <p:spPr/>
        <p:txBody>
          <a:bodyPr/>
          <a:lstStyle/>
          <a:p>
            <a:fld id="{0B373B56-4DF1-44DF-8B15-FD0EB1A1F614}" type="slidenum">
              <a:rPr lang="en-CA" smtClean="0"/>
              <a:t>29</a:t>
            </a:fld>
            <a:endParaRPr lang="en-CA" dirty="0"/>
          </a:p>
        </p:txBody>
      </p:sp>
    </p:spTree>
    <p:extLst>
      <p:ext uri="{BB962C8B-B14F-4D97-AF65-F5344CB8AC3E}">
        <p14:creationId xmlns:p14="http://schemas.microsoft.com/office/powerpoint/2010/main" val="2248456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Suppose you have</a:t>
            </a:r>
            <a:r>
              <a:rPr lang="en-US" sz="1200" baseline="0" dirty="0" smtClean="0"/>
              <a:t> already collected a dataset and you are ready to train a model. But before you put it into production, there is a question that you need to answer first. How accurate will it be when you use it to classify emails that were not in your training data?</a:t>
            </a:r>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3</a:t>
            </a:fld>
            <a:endParaRPr lang="en-CA" dirty="0"/>
          </a:p>
        </p:txBody>
      </p:sp>
    </p:spTree>
    <p:extLst>
      <p:ext uri="{BB962C8B-B14F-4D97-AF65-F5344CB8AC3E}">
        <p14:creationId xmlns:p14="http://schemas.microsoft.com/office/powerpoint/2010/main" val="166843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30</a:t>
            </a:fld>
            <a:endParaRPr lang="en-CA" dirty="0"/>
          </a:p>
        </p:txBody>
      </p:sp>
    </p:spTree>
    <p:extLst>
      <p:ext uri="{BB962C8B-B14F-4D97-AF65-F5344CB8AC3E}">
        <p14:creationId xmlns:p14="http://schemas.microsoft.com/office/powerpoint/2010/main" val="3169535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best as we can,</a:t>
            </a:r>
            <a:r>
              <a:rPr lang="en-US" baseline="0" dirty="0" smtClean="0"/>
              <a:t> we want to verify our models work well before we deploy them, and we can do an experiment to help us figure that out. One approach is to partition our data into two parts, and call one part Train and the other Test. We will use Train to train our model and Test to see how accurate it is on new data.</a:t>
            </a:r>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4</a:t>
            </a:fld>
            <a:endParaRPr lang="en-CA" dirty="0"/>
          </a:p>
        </p:txBody>
      </p:sp>
    </p:spTree>
    <p:extLst>
      <p:ext uri="{BB962C8B-B14F-4D97-AF65-F5344CB8AC3E}">
        <p14:creationId xmlns:p14="http://schemas.microsoft.com/office/powerpoint/2010/main" val="1719186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 have not seen before is that I</a:t>
            </a:r>
            <a:r>
              <a:rPr lang="en-US" baseline="0" dirty="0" smtClean="0"/>
              <a:t> am calling features X and the labels Y.</a:t>
            </a:r>
          </a:p>
          <a:p>
            <a:r>
              <a:rPr lang="en-US" baseline="0" dirty="0" smtClean="0"/>
              <a:t>The code is:</a:t>
            </a:r>
          </a:p>
          <a:p>
            <a:r>
              <a:rPr lang="en-US" baseline="0" dirty="0" smtClean="0"/>
              <a:t>#import a dataset</a:t>
            </a:r>
          </a:p>
          <a:p>
            <a:r>
              <a:rPr lang="en-US" baseline="0" dirty="0" smtClean="0"/>
              <a:t>from </a:t>
            </a:r>
            <a:r>
              <a:rPr lang="en-US" baseline="0" dirty="0" err="1" smtClean="0"/>
              <a:t>sklearn</a:t>
            </a:r>
            <a:r>
              <a:rPr lang="en-US" baseline="0" dirty="0" smtClean="0"/>
              <a:t> import datasets</a:t>
            </a:r>
          </a:p>
          <a:p>
            <a:r>
              <a:rPr lang="en-US" baseline="0" dirty="0" smtClean="0"/>
              <a:t>iris = </a:t>
            </a:r>
            <a:r>
              <a:rPr lang="en-US" baseline="0" dirty="0" err="1" smtClean="0"/>
              <a:t>datasets.load_iris</a:t>
            </a:r>
            <a:r>
              <a:rPr lang="en-US" baseline="0" dirty="0" smtClean="0"/>
              <a:t>()</a:t>
            </a:r>
          </a:p>
          <a:p>
            <a:endParaRPr lang="en-US" baseline="0" dirty="0" smtClean="0"/>
          </a:p>
          <a:p>
            <a:r>
              <a:rPr lang="en-US" baseline="0" dirty="0" smtClean="0"/>
              <a:t>x = </a:t>
            </a:r>
            <a:r>
              <a:rPr lang="en-US" baseline="0" dirty="0" err="1" smtClean="0"/>
              <a:t>iris.data</a:t>
            </a:r>
            <a:endParaRPr lang="en-US" baseline="0" dirty="0" smtClean="0"/>
          </a:p>
          <a:p>
            <a:r>
              <a:rPr lang="en-US" baseline="0" dirty="0" smtClean="0"/>
              <a:t>y = </a:t>
            </a:r>
            <a:r>
              <a:rPr lang="en-US" baseline="0" dirty="0" err="1" smtClean="0"/>
              <a:t>iris.target</a:t>
            </a:r>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0B373B56-4DF1-44DF-8B15-FD0EB1A1F614}" type="slidenum">
              <a:rPr lang="en-CA" smtClean="0"/>
              <a:t>5</a:t>
            </a:fld>
            <a:endParaRPr lang="en-CA" dirty="0"/>
          </a:p>
        </p:txBody>
      </p:sp>
    </p:spTree>
    <p:extLst>
      <p:ext uri="{BB962C8B-B14F-4D97-AF65-F5344CB8AC3E}">
        <p14:creationId xmlns:p14="http://schemas.microsoft.com/office/powerpoint/2010/main" val="1686702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a:t>
            </a:r>
            <a:r>
              <a:rPr lang="en-US" baseline="0" dirty="0" smtClean="0"/>
              <a:t> is because one way to think of a classifier is a function. At a high level you can think of x as the input and y as the output.</a:t>
            </a:r>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6</a:t>
            </a:fld>
            <a:endParaRPr lang="en-CA" dirty="0"/>
          </a:p>
        </p:txBody>
      </p:sp>
    </p:spTree>
    <p:extLst>
      <p:ext uri="{BB962C8B-B14F-4D97-AF65-F5344CB8AC3E}">
        <p14:creationId xmlns:p14="http://schemas.microsoft.com/office/powerpoint/2010/main" val="2369145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importing the dataset, the first thing we want to do is partitioning it into Train and Test.</a:t>
            </a:r>
          </a:p>
          <a:p>
            <a:r>
              <a:rPr lang="en-US" baseline="0" dirty="0" smtClean="0"/>
              <a:t>To do that we can import a handy utility, and it makes the syntax clear.</a:t>
            </a:r>
          </a:p>
          <a:p>
            <a:r>
              <a:rPr lang="en-US" baseline="0" dirty="0" err="1" smtClean="0"/>
              <a:t>X_trains</a:t>
            </a:r>
            <a:r>
              <a:rPr lang="en-US" baseline="0" dirty="0" smtClean="0"/>
              <a:t> and </a:t>
            </a:r>
            <a:r>
              <a:rPr lang="en-US" baseline="0" dirty="0" err="1" smtClean="0"/>
              <a:t>Y_trains</a:t>
            </a:r>
            <a:r>
              <a:rPr lang="en-US" baseline="0" dirty="0" smtClean="0"/>
              <a:t> are the features and labels for the training set, while </a:t>
            </a:r>
            <a:r>
              <a:rPr lang="en-US" baseline="0" dirty="0" err="1" smtClean="0"/>
              <a:t>X_test</a:t>
            </a:r>
            <a:r>
              <a:rPr lang="en-US" baseline="0" dirty="0" smtClean="0"/>
              <a:t> and </a:t>
            </a:r>
            <a:r>
              <a:rPr lang="en-US" baseline="0" dirty="0" err="1" smtClean="0"/>
              <a:t>Y_test</a:t>
            </a:r>
            <a:r>
              <a:rPr lang="en-US" baseline="0" dirty="0" smtClean="0"/>
              <a:t> are the features and labels for the testing set.</a:t>
            </a:r>
          </a:p>
          <a:p>
            <a:r>
              <a:rPr lang="en-US" baseline="0" dirty="0" err="1" smtClean="0"/>
              <a:t>test_size</a:t>
            </a:r>
            <a:r>
              <a:rPr lang="en-US" baseline="0" dirty="0" smtClean="0"/>
              <a:t> = .5 means half the data should be used for testing.</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0B373B56-4DF1-44DF-8B15-FD0EB1A1F614}" type="slidenum">
              <a:rPr lang="en-CA" smtClean="0"/>
              <a:t>7</a:t>
            </a:fld>
            <a:endParaRPr lang="en-CA" dirty="0"/>
          </a:p>
        </p:txBody>
      </p:sp>
    </p:spTree>
    <p:extLst>
      <p:ext uri="{BB962C8B-B14F-4D97-AF65-F5344CB8AC3E}">
        <p14:creationId xmlns:p14="http://schemas.microsoft.com/office/powerpoint/2010/main" val="2928530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we create two different classifiers that accomplish the same task. </a:t>
            </a:r>
          </a:p>
          <a:p>
            <a:r>
              <a:rPr lang="en-US" baseline="0" dirty="0" smtClean="0"/>
              <a:t>First we create the decision tree classifier. </a:t>
            </a:r>
          </a:p>
          <a:p>
            <a:r>
              <a:rPr lang="en-US" baseline="0" dirty="0" smtClean="0"/>
              <a:t>The code is as follows:</a:t>
            </a:r>
          </a:p>
          <a:p>
            <a:r>
              <a:rPr lang="en-US" baseline="0" dirty="0" smtClean="0"/>
              <a:t>#import a dataset</a:t>
            </a:r>
          </a:p>
          <a:p>
            <a:r>
              <a:rPr lang="en-US" baseline="0" dirty="0" smtClean="0"/>
              <a:t>from </a:t>
            </a:r>
            <a:r>
              <a:rPr lang="en-US" baseline="0" dirty="0" err="1" smtClean="0"/>
              <a:t>sklearn</a:t>
            </a:r>
            <a:r>
              <a:rPr lang="en-US" baseline="0" dirty="0" smtClean="0"/>
              <a:t> import datasets</a:t>
            </a:r>
          </a:p>
          <a:p>
            <a:r>
              <a:rPr lang="en-US" baseline="0" dirty="0" smtClean="0"/>
              <a:t>iris = </a:t>
            </a:r>
            <a:r>
              <a:rPr lang="en-US" baseline="0" dirty="0" err="1" smtClean="0"/>
              <a:t>datasets.load_iris</a:t>
            </a:r>
            <a:r>
              <a:rPr lang="en-US" baseline="0" dirty="0" smtClean="0"/>
              <a:t>()</a:t>
            </a:r>
          </a:p>
          <a:p>
            <a:endParaRPr lang="en-US" baseline="0" dirty="0" smtClean="0"/>
          </a:p>
          <a:p>
            <a:r>
              <a:rPr lang="en-US" baseline="0" dirty="0" smtClean="0"/>
              <a:t>X = </a:t>
            </a:r>
            <a:r>
              <a:rPr lang="en-US" baseline="0" dirty="0" err="1" smtClean="0"/>
              <a:t>iris.data</a:t>
            </a:r>
            <a:endParaRPr lang="en-US" baseline="0" dirty="0" smtClean="0"/>
          </a:p>
          <a:p>
            <a:r>
              <a:rPr lang="en-US" baseline="0" dirty="0" smtClean="0"/>
              <a:t>Y = </a:t>
            </a:r>
            <a:r>
              <a:rPr lang="en-US" baseline="0" dirty="0" err="1" smtClean="0"/>
              <a:t>iris.target</a:t>
            </a:r>
            <a:endParaRPr lang="en-US" baseline="0" dirty="0" smtClean="0"/>
          </a:p>
          <a:p>
            <a:endParaRPr lang="en-US" baseline="0" dirty="0" smtClean="0"/>
          </a:p>
          <a:p>
            <a:r>
              <a:rPr lang="en-US" baseline="0" dirty="0" smtClean="0"/>
              <a:t>from </a:t>
            </a:r>
            <a:r>
              <a:rPr lang="en-US" baseline="0" dirty="0" err="1" smtClean="0"/>
              <a:t>sklearn.model_selection</a:t>
            </a:r>
            <a:r>
              <a:rPr lang="en-US" baseline="0" dirty="0" smtClean="0"/>
              <a:t> import </a:t>
            </a:r>
            <a:r>
              <a:rPr lang="en-US" baseline="0" dirty="0" err="1" smtClean="0"/>
              <a:t>train_test_split</a:t>
            </a:r>
            <a:endParaRPr lang="en-US" baseline="0" dirty="0" smtClean="0"/>
          </a:p>
          <a:p>
            <a:r>
              <a:rPr lang="en-US" baseline="0" dirty="0" err="1" smtClean="0"/>
              <a:t>X_train</a:t>
            </a:r>
            <a:r>
              <a:rPr lang="en-US" baseline="0" dirty="0" smtClean="0"/>
              <a:t>, </a:t>
            </a:r>
            <a:r>
              <a:rPr lang="en-US" baseline="0" dirty="0" err="1" smtClean="0"/>
              <a:t>X_test</a:t>
            </a:r>
            <a:r>
              <a:rPr lang="en-US" baseline="0" dirty="0" smtClean="0"/>
              <a:t>, </a:t>
            </a:r>
            <a:r>
              <a:rPr lang="en-US" baseline="0" dirty="0" err="1" smtClean="0"/>
              <a:t>Y_train</a:t>
            </a:r>
            <a:r>
              <a:rPr lang="en-US" baseline="0" dirty="0" smtClean="0"/>
              <a:t>, </a:t>
            </a:r>
            <a:r>
              <a:rPr lang="en-US" baseline="0" dirty="0" err="1" smtClean="0"/>
              <a:t>Y_test</a:t>
            </a:r>
            <a:r>
              <a:rPr lang="en-US" baseline="0" dirty="0" smtClean="0"/>
              <a:t> = </a:t>
            </a:r>
            <a:r>
              <a:rPr lang="en-US" baseline="0" dirty="0" err="1" smtClean="0"/>
              <a:t>train_test_split</a:t>
            </a:r>
            <a:r>
              <a:rPr lang="en-US" baseline="0" dirty="0" smtClean="0"/>
              <a:t>(X, Y, </a:t>
            </a:r>
            <a:r>
              <a:rPr lang="en-US" baseline="0" dirty="0" err="1" smtClean="0"/>
              <a:t>test_size</a:t>
            </a:r>
            <a:r>
              <a:rPr lang="en-US" baseline="0" dirty="0" smtClean="0"/>
              <a:t>=0.5)</a:t>
            </a:r>
          </a:p>
          <a:p>
            <a:endParaRPr lang="en-US" baseline="0" dirty="0" smtClean="0"/>
          </a:p>
          <a:p>
            <a:r>
              <a:rPr lang="en-US" baseline="0" dirty="0" smtClean="0"/>
              <a:t>from </a:t>
            </a:r>
            <a:r>
              <a:rPr lang="en-US" baseline="0" dirty="0" err="1" smtClean="0"/>
              <a:t>sklearn</a:t>
            </a:r>
            <a:r>
              <a:rPr lang="en-US" baseline="0" dirty="0" smtClean="0"/>
              <a:t> import tree</a:t>
            </a:r>
          </a:p>
          <a:p>
            <a:r>
              <a:rPr lang="en-US" baseline="0" dirty="0" err="1" smtClean="0"/>
              <a:t>my_classifier</a:t>
            </a:r>
            <a:r>
              <a:rPr lang="en-US" baseline="0" dirty="0" smtClean="0"/>
              <a:t> = </a:t>
            </a:r>
            <a:r>
              <a:rPr lang="en-US" baseline="0" dirty="0" err="1" smtClean="0"/>
              <a:t>tree.DecisionTreeClassifier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0B373B56-4DF1-44DF-8B15-FD0EB1A1F614}" type="slidenum">
              <a:rPr lang="en-CA" smtClean="0"/>
              <a:t>8</a:t>
            </a:fld>
            <a:endParaRPr lang="en-CA" dirty="0"/>
          </a:p>
        </p:txBody>
      </p:sp>
    </p:spTree>
    <p:extLst>
      <p:ext uri="{BB962C8B-B14F-4D97-AF65-F5344CB8AC3E}">
        <p14:creationId xmlns:p14="http://schemas.microsoft.com/office/powerpoint/2010/main" val="2769525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it is ready to be used to classify data. And next, we will call the predict method and use it to classify our testing data.</a:t>
            </a:r>
          </a:p>
          <a:p>
            <a:r>
              <a:rPr lang="en-US" baseline="0" dirty="0" smtClean="0"/>
              <a:t>The code is as follows:</a:t>
            </a:r>
          </a:p>
          <a:p>
            <a:r>
              <a:rPr lang="en-US" baseline="0" dirty="0" smtClean="0"/>
              <a:t>#import a dataset</a:t>
            </a:r>
          </a:p>
          <a:p>
            <a:r>
              <a:rPr lang="en-US" baseline="0" dirty="0" smtClean="0"/>
              <a:t>from </a:t>
            </a:r>
            <a:r>
              <a:rPr lang="en-US" baseline="0" dirty="0" err="1" smtClean="0"/>
              <a:t>sklearn</a:t>
            </a:r>
            <a:r>
              <a:rPr lang="en-US" baseline="0" dirty="0" smtClean="0"/>
              <a:t> import datasets</a:t>
            </a:r>
          </a:p>
          <a:p>
            <a:r>
              <a:rPr lang="en-US" baseline="0" dirty="0" smtClean="0"/>
              <a:t>iris = </a:t>
            </a:r>
            <a:r>
              <a:rPr lang="en-US" baseline="0" dirty="0" err="1" smtClean="0"/>
              <a:t>datasets.load_iris</a:t>
            </a:r>
            <a:r>
              <a:rPr lang="en-US" baseline="0" dirty="0" smtClean="0"/>
              <a:t>()</a:t>
            </a:r>
          </a:p>
          <a:p>
            <a:endParaRPr lang="en-US" baseline="0" dirty="0" smtClean="0"/>
          </a:p>
          <a:p>
            <a:r>
              <a:rPr lang="en-US" baseline="0" dirty="0" smtClean="0"/>
              <a:t>X = </a:t>
            </a:r>
            <a:r>
              <a:rPr lang="en-US" baseline="0" dirty="0" err="1" smtClean="0"/>
              <a:t>iris.data</a:t>
            </a:r>
            <a:endParaRPr lang="en-US" baseline="0" dirty="0" smtClean="0"/>
          </a:p>
          <a:p>
            <a:r>
              <a:rPr lang="en-US" baseline="0" dirty="0" smtClean="0"/>
              <a:t>Y = </a:t>
            </a:r>
            <a:r>
              <a:rPr lang="en-US" baseline="0" dirty="0" err="1" smtClean="0"/>
              <a:t>iris.target</a:t>
            </a:r>
            <a:endParaRPr lang="en-US" baseline="0" dirty="0" smtClean="0"/>
          </a:p>
          <a:p>
            <a:endParaRPr lang="en-US" baseline="0" dirty="0" smtClean="0"/>
          </a:p>
          <a:p>
            <a:r>
              <a:rPr lang="en-US" baseline="0" dirty="0" smtClean="0"/>
              <a:t>from </a:t>
            </a:r>
            <a:r>
              <a:rPr lang="en-US" baseline="0" dirty="0" err="1" smtClean="0"/>
              <a:t>sklearn.model_selection</a:t>
            </a:r>
            <a:r>
              <a:rPr lang="en-US" baseline="0" dirty="0" smtClean="0"/>
              <a:t> import </a:t>
            </a:r>
            <a:r>
              <a:rPr lang="en-US" baseline="0" dirty="0" err="1" smtClean="0"/>
              <a:t>train_test_split</a:t>
            </a:r>
            <a:endParaRPr lang="en-US" baseline="0" dirty="0" smtClean="0"/>
          </a:p>
          <a:p>
            <a:r>
              <a:rPr lang="en-US" baseline="0" dirty="0" err="1" smtClean="0"/>
              <a:t>X_train</a:t>
            </a:r>
            <a:r>
              <a:rPr lang="en-US" baseline="0" dirty="0" smtClean="0"/>
              <a:t>, </a:t>
            </a:r>
            <a:r>
              <a:rPr lang="en-US" baseline="0" dirty="0" err="1" smtClean="0"/>
              <a:t>X_test</a:t>
            </a:r>
            <a:r>
              <a:rPr lang="en-US" baseline="0" dirty="0" smtClean="0"/>
              <a:t>, </a:t>
            </a:r>
            <a:r>
              <a:rPr lang="en-US" baseline="0" dirty="0" err="1" smtClean="0"/>
              <a:t>Y_train</a:t>
            </a:r>
            <a:r>
              <a:rPr lang="en-US" baseline="0" dirty="0" smtClean="0"/>
              <a:t>, </a:t>
            </a:r>
            <a:r>
              <a:rPr lang="en-US" baseline="0" dirty="0" err="1" smtClean="0"/>
              <a:t>Y_test</a:t>
            </a:r>
            <a:r>
              <a:rPr lang="en-US" baseline="0" dirty="0" smtClean="0"/>
              <a:t> = </a:t>
            </a:r>
            <a:r>
              <a:rPr lang="en-US" baseline="0" dirty="0" err="1" smtClean="0"/>
              <a:t>train_test_split</a:t>
            </a:r>
            <a:r>
              <a:rPr lang="en-US" baseline="0" dirty="0" smtClean="0"/>
              <a:t>(X, Y, </a:t>
            </a:r>
            <a:r>
              <a:rPr lang="en-US" baseline="0" dirty="0" err="1" smtClean="0"/>
              <a:t>test_size</a:t>
            </a:r>
            <a:r>
              <a:rPr lang="en-US" baseline="0" dirty="0" smtClean="0"/>
              <a:t>=0.5)</a:t>
            </a:r>
          </a:p>
          <a:p>
            <a:endParaRPr lang="en-US" baseline="0" dirty="0" smtClean="0"/>
          </a:p>
          <a:p>
            <a:r>
              <a:rPr lang="en-US" baseline="0" dirty="0" smtClean="0"/>
              <a:t>from </a:t>
            </a:r>
            <a:r>
              <a:rPr lang="en-US" baseline="0" dirty="0" err="1" smtClean="0"/>
              <a:t>sklearn</a:t>
            </a:r>
            <a:r>
              <a:rPr lang="en-US" baseline="0" dirty="0" smtClean="0"/>
              <a:t> import tree</a:t>
            </a:r>
          </a:p>
          <a:p>
            <a:r>
              <a:rPr lang="en-US" baseline="0" dirty="0" err="1" smtClean="0"/>
              <a:t>my_classifier</a:t>
            </a:r>
            <a:r>
              <a:rPr lang="en-US" baseline="0" dirty="0" smtClean="0"/>
              <a:t> = </a:t>
            </a:r>
            <a:r>
              <a:rPr lang="en-US" baseline="0" dirty="0" err="1" smtClean="0"/>
              <a:t>tree.DecisionTreeClassifier</a:t>
            </a:r>
            <a:r>
              <a:rPr lang="en-US" baseline="0" dirty="0" smtClean="0"/>
              <a:t>()</a:t>
            </a:r>
          </a:p>
          <a:p>
            <a:endParaRPr lang="en-US" baseline="0" dirty="0" smtClean="0"/>
          </a:p>
          <a:p>
            <a:r>
              <a:rPr lang="en-US" baseline="0" dirty="0" err="1" smtClean="0"/>
              <a:t>my_classifier.fit</a:t>
            </a:r>
            <a:r>
              <a:rPr lang="en-US" baseline="0" dirty="0" smtClean="0"/>
              <a:t>(</a:t>
            </a:r>
            <a:r>
              <a:rPr lang="en-US" baseline="0" dirty="0" err="1" smtClean="0"/>
              <a:t>X_train</a:t>
            </a:r>
            <a:r>
              <a:rPr lang="en-US" baseline="0" dirty="0" smtClean="0"/>
              <a:t>, </a:t>
            </a:r>
            <a:r>
              <a:rPr lang="en-US" baseline="0" dirty="0" err="1" smtClean="0"/>
              <a:t>Y_train</a:t>
            </a:r>
            <a:r>
              <a:rPr lang="en-US" baseline="0" dirty="0" smtClean="0"/>
              <a:t>)</a:t>
            </a:r>
          </a:p>
          <a:p>
            <a:endParaRPr lang="en-US" baseline="0" dirty="0" smtClean="0"/>
          </a:p>
          <a:p>
            <a:r>
              <a:rPr lang="en-US" baseline="0" dirty="0" smtClean="0"/>
              <a:t>predictions = </a:t>
            </a:r>
            <a:r>
              <a:rPr lang="en-US" baseline="0" dirty="0" err="1" smtClean="0"/>
              <a:t>my_classifier.predict</a:t>
            </a:r>
            <a:r>
              <a:rPr lang="en-US" baseline="0" dirty="0" smtClean="0"/>
              <a:t>(</a:t>
            </a:r>
            <a:r>
              <a:rPr lang="en-US" baseline="0" dirty="0" err="1" smtClean="0"/>
              <a:t>X_test</a:t>
            </a:r>
            <a:r>
              <a:rPr lang="en-US" baseline="0" dirty="0" smtClean="0"/>
              <a:t>)</a:t>
            </a:r>
          </a:p>
          <a:p>
            <a:r>
              <a:rPr lang="en-US" baseline="0" dirty="0" smtClean="0"/>
              <a:t>print(predictions)</a:t>
            </a:r>
          </a:p>
          <a:p>
            <a:endParaRPr lang="en-US" baseline="0" dirty="0" smtClean="0"/>
          </a:p>
        </p:txBody>
      </p:sp>
      <p:sp>
        <p:nvSpPr>
          <p:cNvPr id="4" name="Slide Number Placeholder 3"/>
          <p:cNvSpPr>
            <a:spLocks noGrp="1"/>
          </p:cNvSpPr>
          <p:nvPr>
            <p:ph type="sldNum" sz="quarter" idx="10"/>
          </p:nvPr>
        </p:nvSpPr>
        <p:spPr/>
        <p:txBody>
          <a:bodyPr/>
          <a:lstStyle/>
          <a:p>
            <a:fld id="{0B373B56-4DF1-44DF-8B15-FD0EB1A1F614}" type="slidenum">
              <a:rPr lang="en-CA" smtClean="0"/>
              <a:t>9</a:t>
            </a:fld>
            <a:endParaRPr lang="en-CA" dirty="0"/>
          </a:p>
        </p:txBody>
      </p:sp>
    </p:spTree>
    <p:extLst>
      <p:ext uri="{BB962C8B-B14F-4D97-AF65-F5344CB8AC3E}">
        <p14:creationId xmlns:p14="http://schemas.microsoft.com/office/powerpoint/2010/main" val="1416553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07662873-44EE-4748-ADB0-0E8B8F7F1F96}" type="datetime1">
              <a:rPr lang="en-US" smtClean="0"/>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4168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3756023-925C-4F2B-B6B3-9EB3E5E0D7A4}" type="datetime1">
              <a:rPr lang="en-US" smtClean="0"/>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12554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7E0411BD-1278-456A-889F-57EF6CDD3B56}" type="datetime1">
              <a:rPr lang="en-US" smtClean="0"/>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1150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AA5CEDD-260B-4470-B2E2-F5757872A802}" type="datetime1">
              <a:rPr lang="en-US" smtClean="0"/>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70824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A5764D-D429-4A9D-A9CE-4503B4B062C2}" type="datetime1">
              <a:rPr lang="en-US" smtClean="0"/>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71792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8DA9EC38-DF51-4692-B41E-04BF8B29FFDF}" type="datetime1">
              <a:rPr lang="en-US" smtClean="0"/>
              <a:t>10/14/2018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5118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44D220BA-6F8B-4170-AF9A-B0054695113B}" type="datetime1">
              <a:rPr lang="en-US" smtClean="0"/>
              <a:t>10/14/2018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01827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A46FC9B1-C4F2-482F-B490-D8102A4BA46F}" type="datetime1">
              <a:rPr lang="en-US" smtClean="0"/>
              <a:t>10/14/2018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51381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BBEA3A-88FF-4003-915F-34166F7D514F}" type="datetime1">
              <a:rPr lang="en-US" smtClean="0"/>
              <a:t>10/14/2018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337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A9225C-1891-479F-96F5-008AF0986058}" type="datetime1">
              <a:rPr lang="en-US" smtClean="0"/>
              <a:t>10/14/2018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589898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D03492-B204-4631-A5EC-09826AAEC9BD}" type="datetime1">
              <a:rPr lang="en-US" smtClean="0"/>
              <a:t>10/14/2018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17700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58046-1F56-46DB-A2AE-6A3D272F41AC}" type="datetime1">
              <a:rPr lang="en-US" smtClean="0"/>
              <a:t>10/14/2018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2481797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playground.tensorflow.or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304800" y="2129286"/>
            <a:ext cx="8496301"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4800" b="1" dirty="0">
                <a:latin typeface="+mj-lt"/>
                <a:cs typeface="Times New Roman" pitchFamily="18" charset="0"/>
              </a:rPr>
              <a:t>The Machine Learning Process </a:t>
            </a:r>
          </a:p>
          <a:p>
            <a:pPr algn="ctr"/>
            <a:r>
              <a:rPr lang="en-US" sz="4400" dirty="0">
                <a:latin typeface="+mj-lt"/>
                <a:cs typeface="Times New Roman" pitchFamily="18" charset="0"/>
              </a:rPr>
              <a:t>using a decision tree model</a:t>
            </a:r>
          </a:p>
          <a:p>
            <a:pPr algn="ctr"/>
            <a:r>
              <a:rPr lang="en-US" sz="4400" dirty="0" smtClean="0">
                <a:latin typeface="+mj-lt"/>
                <a:cs typeface="Times New Roman" pitchFamily="18" charset="0"/>
              </a:rPr>
              <a:t>Part </a:t>
            </a:r>
            <a:r>
              <a:rPr lang="en-US" sz="4400" dirty="0" smtClean="0">
                <a:latin typeface="+mj-lt"/>
                <a:cs typeface="Times New Roman" pitchFamily="18" charset="0"/>
              </a:rPr>
              <a:t>04</a:t>
            </a:r>
            <a:endParaRPr lang="en-US" sz="4400" dirty="0">
              <a:latin typeface="+mj-lt"/>
              <a:cs typeface="Times New Roman" pitchFamily="18" charset="0"/>
            </a:endParaRPr>
          </a:p>
        </p:txBody>
      </p:sp>
      <p:sp>
        <p:nvSpPr>
          <p:cNvPr id="7" name="Rectangle 6"/>
          <p:cNvSpPr>
            <a:spLocks noChangeArrowheads="1"/>
          </p:cNvSpPr>
          <p:nvPr/>
        </p:nvSpPr>
        <p:spPr bwMode="auto">
          <a:xfrm>
            <a:off x="1470163" y="1408454"/>
            <a:ext cx="6172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dirty="0">
                <a:latin typeface="+mj-lt"/>
                <a:cs typeface="Times New Roman" pitchFamily="18" charset="0"/>
              </a:rPr>
              <a:t>School of Engineering Technology and Applied Science</a:t>
            </a:r>
          </a:p>
        </p:txBody>
      </p:sp>
      <p:sp>
        <p:nvSpPr>
          <p:cNvPr id="10" name="Rectangle 9"/>
          <p:cNvSpPr>
            <a:spLocks noChangeArrowheads="1"/>
          </p:cNvSpPr>
          <p:nvPr/>
        </p:nvSpPr>
        <p:spPr bwMode="auto">
          <a:xfrm>
            <a:off x="1470163" y="5562600"/>
            <a:ext cx="6172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dirty="0">
                <a:latin typeface="+mj-lt"/>
                <a:cs typeface="Times New Roman" pitchFamily="18" charset="0"/>
              </a:rPr>
              <a:t>Reza </a:t>
            </a:r>
            <a:r>
              <a:rPr lang="en-US" sz="2000" dirty="0" smtClean="0">
                <a:latin typeface="+mj-lt"/>
                <a:cs typeface="Times New Roman" pitchFamily="18" charset="0"/>
              </a:rPr>
              <a:t>Dibaj</a:t>
            </a:r>
            <a:endParaRPr lang="en-US" sz="2000" dirty="0">
              <a:latin typeface="+mj-lt"/>
              <a:cs typeface="Times New Roman" pitchFamily="18" charset="0"/>
            </a:endParaRPr>
          </a:p>
        </p:txBody>
      </p:sp>
      <p:pic>
        <p:nvPicPr>
          <p:cNvPr id="12" name="Picture 2" descr="Image result for centennial college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59839"/>
            <a:ext cx="2658483" cy="85549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machine learni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92853" y="4189951"/>
            <a:ext cx="1358294" cy="1358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013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10</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smtClean="0"/>
              <a:t>Let’s Write a Pipeline</a:t>
            </a:r>
            <a:endParaRPr lang="en-US" sz="4000" b="1" dirty="0"/>
          </a:p>
        </p:txBody>
      </p:sp>
      <p:sp>
        <p:nvSpPr>
          <p:cNvPr id="15" name="Rectangle 14"/>
          <p:cNvSpPr/>
          <p:nvPr/>
        </p:nvSpPr>
        <p:spPr>
          <a:xfrm>
            <a:off x="430763" y="1447800"/>
            <a:ext cx="8305800" cy="461665"/>
          </a:xfrm>
          <a:prstGeom prst="rect">
            <a:avLst/>
          </a:prstGeom>
        </p:spPr>
        <p:txBody>
          <a:bodyPr wrap="square">
            <a:spAutoFit/>
          </a:bodyPr>
          <a:lstStyle/>
          <a:p>
            <a:r>
              <a:rPr lang="en-US" sz="2400" b="1" dirty="0" smtClean="0"/>
              <a:t>The result of running the code so far:</a:t>
            </a:r>
          </a:p>
        </p:txBody>
      </p:sp>
      <p:pic>
        <p:nvPicPr>
          <p:cNvPr id="2" name="Picture 1"/>
          <p:cNvPicPr>
            <a:picLocks noChangeAspect="1"/>
          </p:cNvPicPr>
          <p:nvPr/>
        </p:nvPicPr>
        <p:blipFill>
          <a:blip r:embed="rId3"/>
          <a:stretch>
            <a:fillRect/>
          </a:stretch>
        </p:blipFill>
        <p:spPr>
          <a:xfrm>
            <a:off x="585787" y="2225608"/>
            <a:ext cx="8048625" cy="2434132"/>
          </a:xfrm>
          <a:prstGeom prst="rect">
            <a:avLst/>
          </a:prstGeom>
        </p:spPr>
      </p:pic>
    </p:spTree>
    <p:extLst>
      <p:ext uri="{BB962C8B-B14F-4D97-AF65-F5344CB8AC3E}">
        <p14:creationId xmlns:p14="http://schemas.microsoft.com/office/powerpoint/2010/main" val="271377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11</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smtClean="0"/>
              <a:t>Let’s Write a Pipeline</a:t>
            </a:r>
            <a:endParaRPr lang="en-US" sz="4000" b="1" dirty="0"/>
          </a:p>
        </p:txBody>
      </p:sp>
      <p:sp>
        <p:nvSpPr>
          <p:cNvPr id="15" name="Rectangle 14"/>
          <p:cNvSpPr/>
          <p:nvPr/>
        </p:nvSpPr>
        <p:spPr>
          <a:xfrm>
            <a:off x="430763" y="1447800"/>
            <a:ext cx="8305800" cy="461665"/>
          </a:xfrm>
          <a:prstGeom prst="rect">
            <a:avLst/>
          </a:prstGeom>
        </p:spPr>
        <p:txBody>
          <a:bodyPr wrap="square">
            <a:spAutoFit/>
          </a:bodyPr>
          <a:lstStyle/>
          <a:p>
            <a:r>
              <a:rPr lang="en-US" sz="2400" b="1" dirty="0" smtClean="0"/>
              <a:t>Let’s see how accurate our classifier was on the testing data:</a:t>
            </a:r>
          </a:p>
        </p:txBody>
      </p:sp>
      <p:pic>
        <p:nvPicPr>
          <p:cNvPr id="8" name="Picture 7"/>
          <p:cNvPicPr>
            <a:picLocks noChangeAspect="1"/>
          </p:cNvPicPr>
          <p:nvPr/>
        </p:nvPicPr>
        <p:blipFill>
          <a:blip r:embed="rId3"/>
          <a:stretch>
            <a:fillRect/>
          </a:stretch>
        </p:blipFill>
        <p:spPr>
          <a:xfrm>
            <a:off x="550068" y="2223742"/>
            <a:ext cx="8120063" cy="4024659"/>
          </a:xfrm>
          <a:prstGeom prst="rect">
            <a:avLst/>
          </a:prstGeom>
        </p:spPr>
      </p:pic>
      <p:sp>
        <p:nvSpPr>
          <p:cNvPr id="2" name="Rectangle 1"/>
          <p:cNvSpPr/>
          <p:nvPr/>
        </p:nvSpPr>
        <p:spPr>
          <a:xfrm>
            <a:off x="3670299" y="3909602"/>
            <a:ext cx="609600" cy="2286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81866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12</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smtClean="0"/>
              <a:t>Let’s Write a Pipeline</a:t>
            </a:r>
            <a:endParaRPr lang="en-US" sz="4000" b="1" dirty="0"/>
          </a:p>
        </p:txBody>
      </p:sp>
      <p:sp>
        <p:nvSpPr>
          <p:cNvPr id="15" name="Rectangle 14"/>
          <p:cNvSpPr/>
          <p:nvPr/>
        </p:nvSpPr>
        <p:spPr>
          <a:xfrm>
            <a:off x="430763" y="1447800"/>
            <a:ext cx="8305800" cy="830997"/>
          </a:xfrm>
          <a:prstGeom prst="rect">
            <a:avLst/>
          </a:prstGeom>
        </p:spPr>
        <p:txBody>
          <a:bodyPr wrap="square">
            <a:spAutoFit/>
          </a:bodyPr>
          <a:lstStyle/>
          <a:p>
            <a:r>
              <a:rPr lang="en-US" sz="2400" b="1" dirty="0" smtClean="0"/>
              <a:t>To calculate our accuracy, we can predicted the predicted labels to the true labels and tally up the scores:</a:t>
            </a:r>
          </a:p>
        </p:txBody>
      </p:sp>
      <p:pic>
        <p:nvPicPr>
          <p:cNvPr id="3" name="Picture 2"/>
          <p:cNvPicPr>
            <a:picLocks noChangeAspect="1"/>
          </p:cNvPicPr>
          <p:nvPr/>
        </p:nvPicPr>
        <p:blipFill>
          <a:blip r:embed="rId3"/>
          <a:stretch>
            <a:fillRect/>
          </a:stretch>
        </p:blipFill>
        <p:spPr>
          <a:xfrm>
            <a:off x="533400" y="2485311"/>
            <a:ext cx="7924800" cy="3936454"/>
          </a:xfrm>
          <a:prstGeom prst="rect">
            <a:avLst/>
          </a:prstGeom>
        </p:spPr>
      </p:pic>
    </p:spTree>
    <p:extLst>
      <p:ext uri="{BB962C8B-B14F-4D97-AF65-F5344CB8AC3E}">
        <p14:creationId xmlns:p14="http://schemas.microsoft.com/office/powerpoint/2010/main" val="512257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13</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smtClean="0"/>
              <a:t>Let’s Write a Pipeline</a:t>
            </a:r>
            <a:endParaRPr lang="en-US" sz="4000" b="1" dirty="0"/>
          </a:p>
        </p:txBody>
      </p:sp>
      <p:sp>
        <p:nvSpPr>
          <p:cNvPr id="15" name="Rectangle 14"/>
          <p:cNvSpPr/>
          <p:nvPr/>
        </p:nvSpPr>
        <p:spPr>
          <a:xfrm>
            <a:off x="430763" y="1447800"/>
            <a:ext cx="8305800" cy="461665"/>
          </a:xfrm>
          <a:prstGeom prst="rect">
            <a:avLst/>
          </a:prstGeom>
        </p:spPr>
        <p:txBody>
          <a:bodyPr wrap="square">
            <a:spAutoFit/>
          </a:bodyPr>
          <a:lstStyle/>
          <a:p>
            <a:r>
              <a:rPr lang="en-US" sz="2400" b="1" dirty="0" smtClean="0"/>
              <a:t>Let’s run our experiment and see the result:</a:t>
            </a:r>
          </a:p>
        </p:txBody>
      </p:sp>
      <p:pic>
        <p:nvPicPr>
          <p:cNvPr id="7" name="Picture 6"/>
          <p:cNvPicPr>
            <a:picLocks noChangeAspect="1"/>
          </p:cNvPicPr>
          <p:nvPr/>
        </p:nvPicPr>
        <p:blipFill>
          <a:blip r:embed="rId3"/>
          <a:stretch>
            <a:fillRect/>
          </a:stretch>
        </p:blipFill>
        <p:spPr>
          <a:xfrm>
            <a:off x="2676525" y="2400300"/>
            <a:ext cx="3790950" cy="2057400"/>
          </a:xfrm>
          <a:prstGeom prst="rect">
            <a:avLst/>
          </a:prstGeom>
        </p:spPr>
      </p:pic>
    </p:spTree>
    <p:extLst>
      <p:ext uri="{BB962C8B-B14F-4D97-AF65-F5344CB8AC3E}">
        <p14:creationId xmlns:p14="http://schemas.microsoft.com/office/powerpoint/2010/main" val="2503673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14</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smtClean="0"/>
              <a:t>Let’s Write a Pipeline</a:t>
            </a:r>
            <a:endParaRPr lang="en-US" sz="4000" b="1" dirty="0"/>
          </a:p>
        </p:txBody>
      </p:sp>
      <p:sp>
        <p:nvSpPr>
          <p:cNvPr id="15" name="Rectangle 14"/>
          <p:cNvSpPr/>
          <p:nvPr/>
        </p:nvSpPr>
        <p:spPr>
          <a:xfrm>
            <a:off x="430763" y="1447800"/>
            <a:ext cx="8305800" cy="461665"/>
          </a:xfrm>
          <a:prstGeom prst="rect">
            <a:avLst/>
          </a:prstGeom>
        </p:spPr>
        <p:txBody>
          <a:bodyPr wrap="square">
            <a:spAutoFit/>
          </a:bodyPr>
          <a:lstStyle/>
          <a:p>
            <a:r>
              <a:rPr lang="en-US" sz="2400" b="1" dirty="0" smtClean="0"/>
              <a:t>Replacing the classifier by </a:t>
            </a:r>
            <a:r>
              <a:rPr lang="en-US" sz="2400" dirty="0"/>
              <a:t>K-Nearest Neighbors</a:t>
            </a:r>
            <a:r>
              <a:rPr lang="en-US" sz="2400" b="1" dirty="0" smtClean="0"/>
              <a:t>:</a:t>
            </a:r>
          </a:p>
        </p:txBody>
      </p:sp>
      <p:pic>
        <p:nvPicPr>
          <p:cNvPr id="4" name="Picture 3"/>
          <p:cNvPicPr>
            <a:picLocks noChangeAspect="1"/>
          </p:cNvPicPr>
          <p:nvPr/>
        </p:nvPicPr>
        <p:blipFill>
          <a:blip r:embed="rId3"/>
          <a:stretch>
            <a:fillRect/>
          </a:stretch>
        </p:blipFill>
        <p:spPr>
          <a:xfrm>
            <a:off x="508031" y="2115979"/>
            <a:ext cx="8151263" cy="4075632"/>
          </a:xfrm>
          <a:prstGeom prst="rect">
            <a:avLst/>
          </a:prstGeom>
        </p:spPr>
      </p:pic>
      <p:sp>
        <p:nvSpPr>
          <p:cNvPr id="9" name="Rectangle 8"/>
          <p:cNvSpPr/>
          <p:nvPr/>
        </p:nvSpPr>
        <p:spPr>
          <a:xfrm>
            <a:off x="1066800" y="4457700"/>
            <a:ext cx="4572000" cy="4572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1062742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15</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smtClean="0"/>
              <a:t>Let’s Write a Pipeline</a:t>
            </a:r>
            <a:endParaRPr lang="en-US" sz="4000" b="1" dirty="0"/>
          </a:p>
        </p:txBody>
      </p:sp>
      <p:sp>
        <p:nvSpPr>
          <p:cNvPr id="15" name="Rectangle 14"/>
          <p:cNvSpPr/>
          <p:nvPr/>
        </p:nvSpPr>
        <p:spPr>
          <a:xfrm>
            <a:off x="430763" y="1447800"/>
            <a:ext cx="8305800" cy="461665"/>
          </a:xfrm>
          <a:prstGeom prst="rect">
            <a:avLst/>
          </a:prstGeom>
        </p:spPr>
        <p:txBody>
          <a:bodyPr wrap="square">
            <a:spAutoFit/>
          </a:bodyPr>
          <a:lstStyle/>
          <a:p>
            <a:r>
              <a:rPr lang="en-US" sz="2400" b="1" dirty="0" smtClean="0"/>
              <a:t>Let’s run our experiment and see the result:</a:t>
            </a:r>
          </a:p>
        </p:txBody>
      </p:sp>
      <p:pic>
        <p:nvPicPr>
          <p:cNvPr id="2" name="Picture 1"/>
          <p:cNvPicPr>
            <a:picLocks noChangeAspect="1"/>
          </p:cNvPicPr>
          <p:nvPr/>
        </p:nvPicPr>
        <p:blipFill>
          <a:blip r:embed="rId3"/>
          <a:stretch>
            <a:fillRect/>
          </a:stretch>
        </p:blipFill>
        <p:spPr>
          <a:xfrm>
            <a:off x="2676525" y="2400300"/>
            <a:ext cx="3790950" cy="2057400"/>
          </a:xfrm>
          <a:prstGeom prst="rect">
            <a:avLst/>
          </a:prstGeom>
        </p:spPr>
      </p:pic>
    </p:spTree>
    <p:extLst>
      <p:ext uri="{BB962C8B-B14F-4D97-AF65-F5344CB8AC3E}">
        <p14:creationId xmlns:p14="http://schemas.microsoft.com/office/powerpoint/2010/main" val="2658983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16</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smtClean="0"/>
              <a:t>Let’s Write a Pipeline</a:t>
            </a:r>
            <a:endParaRPr lang="en-US" sz="4000" b="1" dirty="0"/>
          </a:p>
        </p:txBody>
      </p:sp>
      <p:sp>
        <p:nvSpPr>
          <p:cNvPr id="15" name="Rectangle 14"/>
          <p:cNvSpPr/>
          <p:nvPr/>
        </p:nvSpPr>
        <p:spPr>
          <a:xfrm>
            <a:off x="430763" y="1447800"/>
            <a:ext cx="8305800" cy="461665"/>
          </a:xfrm>
          <a:prstGeom prst="rect">
            <a:avLst/>
          </a:prstGeom>
        </p:spPr>
        <p:txBody>
          <a:bodyPr wrap="square">
            <a:spAutoFit/>
          </a:bodyPr>
          <a:lstStyle/>
          <a:p>
            <a:r>
              <a:rPr lang="en-US" sz="2400" b="1" dirty="0" smtClean="0"/>
              <a:t>Replacing the classifier by any sophisticated classifier:</a:t>
            </a:r>
          </a:p>
        </p:txBody>
      </p:sp>
      <p:pic>
        <p:nvPicPr>
          <p:cNvPr id="4" name="Picture 3"/>
          <p:cNvPicPr>
            <a:picLocks noChangeAspect="1"/>
          </p:cNvPicPr>
          <p:nvPr/>
        </p:nvPicPr>
        <p:blipFill>
          <a:blip r:embed="rId3"/>
          <a:stretch>
            <a:fillRect/>
          </a:stretch>
        </p:blipFill>
        <p:spPr>
          <a:xfrm>
            <a:off x="508031" y="2115979"/>
            <a:ext cx="8151263" cy="4075632"/>
          </a:xfrm>
          <a:prstGeom prst="rect">
            <a:avLst/>
          </a:prstGeom>
        </p:spPr>
      </p:pic>
      <p:sp>
        <p:nvSpPr>
          <p:cNvPr id="9" name="Rectangle 8"/>
          <p:cNvSpPr/>
          <p:nvPr/>
        </p:nvSpPr>
        <p:spPr>
          <a:xfrm>
            <a:off x="1066800" y="4457700"/>
            <a:ext cx="4572000" cy="4572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204245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17</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smtClean="0"/>
              <a:t>Let’s Write a Pipeline</a:t>
            </a:r>
            <a:endParaRPr lang="en-US" sz="4000" b="1" dirty="0"/>
          </a:p>
        </p:txBody>
      </p:sp>
      <p:sp>
        <p:nvSpPr>
          <p:cNvPr id="15" name="Rectangle 14"/>
          <p:cNvSpPr/>
          <p:nvPr/>
        </p:nvSpPr>
        <p:spPr>
          <a:xfrm>
            <a:off x="430763" y="1447800"/>
            <a:ext cx="8305800" cy="461665"/>
          </a:xfrm>
          <a:prstGeom prst="rect">
            <a:avLst/>
          </a:prstGeom>
        </p:spPr>
        <p:txBody>
          <a:bodyPr wrap="square">
            <a:spAutoFit/>
          </a:bodyPr>
          <a:lstStyle/>
          <a:p>
            <a:r>
              <a:rPr lang="en-US" sz="2400" b="1" dirty="0" smtClean="0"/>
              <a:t>What does it mean to learn from data?</a:t>
            </a:r>
          </a:p>
        </p:txBody>
      </p:sp>
      <p:sp>
        <p:nvSpPr>
          <p:cNvPr id="8" name="Rectangle 7"/>
          <p:cNvSpPr/>
          <p:nvPr/>
        </p:nvSpPr>
        <p:spPr>
          <a:xfrm>
            <a:off x="2667000" y="1922165"/>
            <a:ext cx="3975100" cy="1200329"/>
          </a:xfrm>
          <a:prstGeom prst="rect">
            <a:avLst/>
          </a:prstGeom>
        </p:spPr>
        <p:txBody>
          <a:bodyPr wrap="square">
            <a:spAutoFit/>
          </a:bodyPr>
          <a:lstStyle/>
          <a:p>
            <a:pPr algn="ctr"/>
            <a:r>
              <a:rPr lang="en-US" sz="7200" b="1" dirty="0" smtClean="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f(x) = y</a:t>
            </a:r>
          </a:p>
        </p:txBody>
      </p:sp>
      <p:grpSp>
        <p:nvGrpSpPr>
          <p:cNvPr id="7" name="Group 6"/>
          <p:cNvGrpSpPr/>
          <p:nvPr/>
        </p:nvGrpSpPr>
        <p:grpSpPr>
          <a:xfrm>
            <a:off x="3206734" y="3122493"/>
            <a:ext cx="3443805" cy="1070116"/>
            <a:chOff x="3135847" y="3744842"/>
            <a:chExt cx="3443805" cy="1070116"/>
          </a:xfrm>
        </p:grpSpPr>
        <p:sp>
          <p:nvSpPr>
            <p:cNvPr id="4" name="Left Brace 3"/>
            <p:cNvSpPr/>
            <p:nvPr/>
          </p:nvSpPr>
          <p:spPr>
            <a:xfrm rot="16200000">
              <a:off x="3804479" y="3674164"/>
              <a:ext cx="353943" cy="4952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 name="Left Brace 9"/>
            <p:cNvSpPr/>
            <p:nvPr/>
          </p:nvSpPr>
          <p:spPr>
            <a:xfrm rot="16200000">
              <a:off x="5557080" y="3674165"/>
              <a:ext cx="353943" cy="4952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1" name="Rectangle 10"/>
            <p:cNvSpPr/>
            <p:nvPr/>
          </p:nvSpPr>
          <p:spPr>
            <a:xfrm>
              <a:off x="3135847" y="4098786"/>
              <a:ext cx="1691205" cy="6823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smtClean="0">
                  <a:solidFill>
                    <a:schemeClr val="tx2">
                      <a:lumMod val="75000"/>
                    </a:schemeClr>
                  </a:solidFill>
                </a:rPr>
                <a:t>Features</a:t>
              </a:r>
              <a:endParaRPr lang="en-CA" sz="2400" dirty="0">
                <a:solidFill>
                  <a:schemeClr val="tx2">
                    <a:lumMod val="75000"/>
                  </a:schemeClr>
                </a:solidFill>
              </a:endParaRPr>
            </a:p>
          </p:txBody>
        </p:sp>
        <p:sp>
          <p:nvSpPr>
            <p:cNvPr id="12" name="Rectangle 11"/>
            <p:cNvSpPr/>
            <p:nvPr/>
          </p:nvSpPr>
          <p:spPr>
            <a:xfrm>
              <a:off x="4888447" y="4132653"/>
              <a:ext cx="1691205" cy="6823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smtClean="0">
                  <a:solidFill>
                    <a:schemeClr val="tx2">
                      <a:lumMod val="75000"/>
                    </a:schemeClr>
                  </a:solidFill>
                </a:rPr>
                <a:t>Label</a:t>
              </a:r>
              <a:endParaRPr lang="en-CA" sz="2400" dirty="0">
                <a:solidFill>
                  <a:schemeClr val="tx2">
                    <a:lumMod val="75000"/>
                  </a:schemeClr>
                </a:solidFill>
              </a:endParaRPr>
            </a:p>
          </p:txBody>
        </p:sp>
      </p:grpSp>
      <p:sp>
        <p:nvSpPr>
          <p:cNvPr id="2" name="Rectangle 1"/>
          <p:cNvSpPr/>
          <p:nvPr/>
        </p:nvSpPr>
        <p:spPr>
          <a:xfrm>
            <a:off x="920734" y="4580419"/>
            <a:ext cx="4572000" cy="1754326"/>
          </a:xfrm>
          <a:prstGeom prst="rect">
            <a:avLst/>
          </a:prstGeom>
        </p:spPr>
        <p:txBody>
          <a:bodyPr>
            <a:spAutoFit/>
          </a:bodyPr>
          <a:lstStyle/>
          <a:p>
            <a:r>
              <a:rPr lang="en-CA" sz="3600" dirty="0" err="1">
                <a:solidFill>
                  <a:schemeClr val="tx2">
                    <a:lumMod val="60000"/>
                    <a:lumOff val="40000"/>
                  </a:schemeClr>
                </a:solidFill>
              </a:rPr>
              <a:t>def</a:t>
            </a:r>
            <a:r>
              <a:rPr lang="en-CA" sz="3600" dirty="0"/>
              <a:t> Classify</a:t>
            </a:r>
            <a:r>
              <a:rPr lang="en-CA" sz="3600" dirty="0">
                <a:solidFill>
                  <a:schemeClr val="tx1">
                    <a:lumMod val="50000"/>
                    <a:lumOff val="50000"/>
                  </a:schemeClr>
                </a:solidFill>
              </a:rPr>
              <a:t>(</a:t>
            </a:r>
            <a:r>
              <a:rPr lang="en-CA" sz="3600" dirty="0"/>
              <a:t>features</a:t>
            </a:r>
            <a:r>
              <a:rPr lang="en-CA" sz="3600" dirty="0">
                <a:solidFill>
                  <a:schemeClr val="tx1">
                    <a:lumMod val="50000"/>
                    <a:lumOff val="50000"/>
                  </a:schemeClr>
                </a:solidFill>
              </a:rPr>
              <a:t>):</a:t>
            </a:r>
          </a:p>
          <a:p>
            <a:r>
              <a:rPr lang="en-CA" sz="3600" dirty="0" smtClean="0">
                <a:solidFill>
                  <a:schemeClr val="tx1">
                    <a:lumMod val="50000"/>
                    <a:lumOff val="50000"/>
                  </a:schemeClr>
                </a:solidFill>
              </a:rPr>
              <a:t> </a:t>
            </a:r>
            <a:r>
              <a:rPr lang="en-CA" sz="3600" dirty="0" smtClean="0">
                <a:solidFill>
                  <a:schemeClr val="tx1">
                    <a:lumMod val="65000"/>
                    <a:lumOff val="35000"/>
                  </a:schemeClr>
                </a:solidFill>
              </a:rPr>
              <a:t># </a:t>
            </a:r>
            <a:r>
              <a:rPr lang="en-CA" sz="3600" dirty="0">
                <a:solidFill>
                  <a:schemeClr val="tx1">
                    <a:lumMod val="65000"/>
                    <a:lumOff val="35000"/>
                  </a:schemeClr>
                </a:solidFill>
              </a:rPr>
              <a:t>do some logic</a:t>
            </a:r>
          </a:p>
          <a:p>
            <a:r>
              <a:rPr lang="en-CA" sz="3600" dirty="0" smtClean="0">
                <a:solidFill>
                  <a:schemeClr val="tx2">
                    <a:lumMod val="60000"/>
                    <a:lumOff val="40000"/>
                  </a:schemeClr>
                </a:solidFill>
              </a:rPr>
              <a:t> return</a:t>
            </a:r>
            <a:r>
              <a:rPr lang="en-CA" sz="3600" dirty="0" smtClean="0"/>
              <a:t> </a:t>
            </a:r>
            <a:r>
              <a:rPr lang="en-CA" sz="3600" dirty="0"/>
              <a:t>label</a:t>
            </a:r>
          </a:p>
        </p:txBody>
      </p:sp>
    </p:spTree>
    <p:extLst>
      <p:ext uri="{BB962C8B-B14F-4D97-AF65-F5344CB8AC3E}">
        <p14:creationId xmlns:p14="http://schemas.microsoft.com/office/powerpoint/2010/main" val="386131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18</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smtClean="0"/>
              <a:t>Let’s Write a Pipeline</a:t>
            </a:r>
            <a:endParaRPr lang="en-US" sz="4000" b="1" dirty="0"/>
          </a:p>
        </p:txBody>
      </p:sp>
      <p:sp>
        <p:nvSpPr>
          <p:cNvPr id="15" name="Rectangle 14"/>
          <p:cNvSpPr/>
          <p:nvPr/>
        </p:nvSpPr>
        <p:spPr>
          <a:xfrm>
            <a:off x="430763" y="1447800"/>
            <a:ext cx="8305800" cy="461665"/>
          </a:xfrm>
          <a:prstGeom prst="rect">
            <a:avLst/>
          </a:prstGeom>
        </p:spPr>
        <p:txBody>
          <a:bodyPr wrap="square">
            <a:spAutoFit/>
          </a:bodyPr>
          <a:lstStyle/>
          <a:p>
            <a:r>
              <a:rPr lang="en-US" sz="2400" b="1" dirty="0" smtClean="0"/>
              <a:t>What does it means to learn a function?</a:t>
            </a:r>
          </a:p>
        </p:txBody>
      </p:sp>
      <p:pic>
        <p:nvPicPr>
          <p:cNvPr id="3" name="Picture 2"/>
          <p:cNvPicPr>
            <a:picLocks noChangeAspect="1"/>
          </p:cNvPicPr>
          <p:nvPr/>
        </p:nvPicPr>
        <p:blipFill>
          <a:blip r:embed="rId3"/>
          <a:stretch>
            <a:fillRect/>
          </a:stretch>
        </p:blipFill>
        <p:spPr>
          <a:xfrm>
            <a:off x="2133600" y="2103279"/>
            <a:ext cx="4657725" cy="4276725"/>
          </a:xfrm>
          <a:prstGeom prst="rect">
            <a:avLst/>
          </a:prstGeom>
        </p:spPr>
      </p:pic>
    </p:spTree>
    <p:extLst>
      <p:ext uri="{BB962C8B-B14F-4D97-AF65-F5344CB8AC3E}">
        <p14:creationId xmlns:p14="http://schemas.microsoft.com/office/powerpoint/2010/main" val="1886727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19</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smtClean="0"/>
              <a:t>Let’s Write a Pipeline</a:t>
            </a:r>
            <a:endParaRPr lang="en-US" sz="4000" b="1" dirty="0"/>
          </a:p>
        </p:txBody>
      </p:sp>
      <p:sp>
        <p:nvSpPr>
          <p:cNvPr id="15" name="Rectangle 14"/>
          <p:cNvSpPr/>
          <p:nvPr/>
        </p:nvSpPr>
        <p:spPr>
          <a:xfrm>
            <a:off x="430763" y="1447800"/>
            <a:ext cx="8305800" cy="461665"/>
          </a:xfrm>
          <a:prstGeom prst="rect">
            <a:avLst/>
          </a:prstGeom>
        </p:spPr>
        <p:txBody>
          <a:bodyPr wrap="square">
            <a:spAutoFit/>
          </a:bodyPr>
          <a:lstStyle/>
          <a:p>
            <a:r>
              <a:rPr lang="en-US" sz="2400" b="1" dirty="0" smtClean="0"/>
              <a:t>What does it means to learn a function?</a:t>
            </a:r>
          </a:p>
        </p:txBody>
      </p:sp>
      <p:pic>
        <p:nvPicPr>
          <p:cNvPr id="3" name="Picture 2"/>
          <p:cNvPicPr>
            <a:picLocks noChangeAspect="1"/>
          </p:cNvPicPr>
          <p:nvPr/>
        </p:nvPicPr>
        <p:blipFill>
          <a:blip r:embed="rId3"/>
          <a:stretch>
            <a:fillRect/>
          </a:stretch>
        </p:blipFill>
        <p:spPr>
          <a:xfrm>
            <a:off x="2133600" y="2103279"/>
            <a:ext cx="4657725" cy="4276725"/>
          </a:xfrm>
          <a:prstGeom prst="rect">
            <a:avLst/>
          </a:prstGeom>
        </p:spPr>
      </p:pic>
      <p:cxnSp>
        <p:nvCxnSpPr>
          <p:cNvPr id="4" name="Straight Connector 3"/>
          <p:cNvCxnSpPr/>
          <p:nvPr/>
        </p:nvCxnSpPr>
        <p:spPr>
          <a:xfrm flipH="1">
            <a:off x="3505200" y="2603341"/>
            <a:ext cx="1600200" cy="32766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1304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smtClean="0"/>
              <a:t>Let’s Write a Pipeline</a:t>
            </a:r>
            <a:endParaRPr lang="en-US" sz="4000" b="1" dirty="0"/>
          </a:p>
        </p:txBody>
      </p:sp>
      <p:sp>
        <p:nvSpPr>
          <p:cNvPr id="14" name="Rectangle 13"/>
          <p:cNvSpPr/>
          <p:nvPr/>
        </p:nvSpPr>
        <p:spPr>
          <a:xfrm>
            <a:off x="317501" y="4016415"/>
            <a:ext cx="8305800" cy="584775"/>
          </a:xfrm>
          <a:prstGeom prst="rect">
            <a:avLst/>
          </a:prstGeom>
        </p:spPr>
        <p:txBody>
          <a:bodyPr wrap="square">
            <a:spAutoFit/>
          </a:bodyPr>
          <a:lstStyle/>
          <a:p>
            <a:pPr algn="ctr"/>
            <a:r>
              <a:rPr lang="en-US" sz="3200" b="1" dirty="0" smtClean="0">
                <a:solidFill>
                  <a:schemeClr val="tx1">
                    <a:lumMod val="65000"/>
                    <a:lumOff val="35000"/>
                  </a:schemeClr>
                </a:solidFill>
              </a:rPr>
              <a:t>Classifier</a:t>
            </a:r>
            <a:endParaRPr lang="en-US" sz="2400" dirty="0" smtClean="0">
              <a:solidFill>
                <a:schemeClr val="tx1">
                  <a:lumMod val="65000"/>
                  <a:lumOff val="35000"/>
                </a:schemeClr>
              </a:solidFill>
            </a:endParaRPr>
          </a:p>
        </p:txBody>
      </p:sp>
      <p:sp>
        <p:nvSpPr>
          <p:cNvPr id="15" name="Rectangle 14"/>
          <p:cNvSpPr/>
          <p:nvPr/>
        </p:nvSpPr>
        <p:spPr>
          <a:xfrm>
            <a:off x="430763" y="1447800"/>
            <a:ext cx="8305800" cy="461665"/>
          </a:xfrm>
          <a:prstGeom prst="rect">
            <a:avLst/>
          </a:prstGeom>
        </p:spPr>
        <p:txBody>
          <a:bodyPr wrap="square">
            <a:spAutoFit/>
          </a:bodyPr>
          <a:lstStyle/>
          <a:p>
            <a:r>
              <a:rPr lang="en-US" sz="2400" b="1" dirty="0" smtClean="0"/>
              <a:t>Defining a classifier</a:t>
            </a:r>
          </a:p>
        </p:txBody>
      </p:sp>
      <p:grpSp>
        <p:nvGrpSpPr>
          <p:cNvPr id="4" name="Group 3"/>
          <p:cNvGrpSpPr/>
          <p:nvPr/>
        </p:nvGrpSpPr>
        <p:grpSpPr>
          <a:xfrm>
            <a:off x="697371" y="2381868"/>
            <a:ext cx="7657640" cy="1515390"/>
            <a:chOff x="697371" y="2381868"/>
            <a:chExt cx="7657640" cy="1515390"/>
          </a:xfrm>
        </p:grpSpPr>
        <p:grpSp>
          <p:nvGrpSpPr>
            <p:cNvPr id="7" name="Group 6"/>
            <p:cNvGrpSpPr/>
            <p:nvPr/>
          </p:nvGrpSpPr>
          <p:grpSpPr>
            <a:xfrm>
              <a:off x="697371" y="2381868"/>
              <a:ext cx="7657640" cy="1515390"/>
              <a:chOff x="837070" y="3736975"/>
              <a:chExt cx="7657640" cy="1515390"/>
            </a:xfrm>
          </p:grpSpPr>
          <p:grpSp>
            <p:nvGrpSpPr>
              <p:cNvPr id="8" name="Group 7"/>
              <p:cNvGrpSpPr/>
              <p:nvPr/>
            </p:nvGrpSpPr>
            <p:grpSpPr>
              <a:xfrm>
                <a:off x="3766650" y="3797850"/>
                <a:ext cx="4728060" cy="1383750"/>
                <a:chOff x="3766650" y="2807250"/>
                <a:chExt cx="4728060" cy="1383750"/>
              </a:xfrm>
            </p:grpSpPr>
            <p:pic>
              <p:nvPicPr>
                <p:cNvPr id="10" name="Picture 6" descr="Image result for blue process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6650" y="2807250"/>
                  <a:ext cx="1383750" cy="138375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6293400" y="2888395"/>
                  <a:ext cx="2201310" cy="1231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smtClean="0"/>
                    <a:t>“</a:t>
                  </a:r>
                  <a:r>
                    <a:rPr lang="en-CA" sz="4400" b="1" dirty="0" smtClean="0">
                      <a:solidFill>
                        <a:srgbClr val="FF0000"/>
                      </a:solidFill>
                    </a:rPr>
                    <a:t>SPAM</a:t>
                  </a:r>
                  <a:r>
                    <a:rPr lang="en-CA" sz="3600" b="1" dirty="0" smtClean="0"/>
                    <a:t>”</a:t>
                  </a:r>
                  <a:endParaRPr lang="en-CA" sz="3600" b="1" dirty="0"/>
                </a:p>
              </p:txBody>
            </p:sp>
          </p:grpSp>
          <p:pic>
            <p:nvPicPr>
              <p:cNvPr id="9" name="Picture 2" descr="Image result for mail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070" y="3736975"/>
                <a:ext cx="1515390" cy="151539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 name="Straight Arrow Connector 2"/>
            <p:cNvCxnSpPr/>
            <p:nvPr/>
          </p:nvCxnSpPr>
          <p:spPr>
            <a:xfrm>
              <a:off x="5257800" y="3160018"/>
              <a:ext cx="9906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a:off x="2514600" y="3134618"/>
              <a:ext cx="9906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62397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20</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smtClean="0"/>
              <a:t>Let’s Write a Pipeline</a:t>
            </a:r>
            <a:endParaRPr lang="en-US" sz="4000" b="1" dirty="0"/>
          </a:p>
        </p:txBody>
      </p:sp>
      <p:sp>
        <p:nvSpPr>
          <p:cNvPr id="15" name="Rectangle 14"/>
          <p:cNvSpPr/>
          <p:nvPr/>
        </p:nvSpPr>
        <p:spPr>
          <a:xfrm>
            <a:off x="430763" y="1447800"/>
            <a:ext cx="8305800" cy="461665"/>
          </a:xfrm>
          <a:prstGeom prst="rect">
            <a:avLst/>
          </a:prstGeom>
        </p:spPr>
        <p:txBody>
          <a:bodyPr wrap="square">
            <a:spAutoFit/>
          </a:bodyPr>
          <a:lstStyle/>
          <a:p>
            <a:r>
              <a:rPr lang="en-US" sz="2400" b="1" dirty="0" smtClean="0"/>
              <a:t>How a classifier works as a function?</a:t>
            </a:r>
          </a:p>
        </p:txBody>
      </p:sp>
      <p:sp>
        <p:nvSpPr>
          <p:cNvPr id="9" name="Rectangle 8"/>
          <p:cNvSpPr/>
          <p:nvPr/>
        </p:nvSpPr>
        <p:spPr>
          <a:xfrm>
            <a:off x="2133600" y="2867680"/>
            <a:ext cx="4572000" cy="1754326"/>
          </a:xfrm>
          <a:prstGeom prst="rect">
            <a:avLst/>
          </a:prstGeom>
        </p:spPr>
        <p:txBody>
          <a:bodyPr>
            <a:spAutoFit/>
          </a:bodyPr>
          <a:lstStyle/>
          <a:p>
            <a:r>
              <a:rPr lang="en-CA" sz="3600" dirty="0" err="1">
                <a:solidFill>
                  <a:schemeClr val="tx2">
                    <a:lumMod val="60000"/>
                    <a:lumOff val="40000"/>
                  </a:schemeClr>
                </a:solidFill>
              </a:rPr>
              <a:t>def</a:t>
            </a:r>
            <a:r>
              <a:rPr lang="en-CA" sz="3600" dirty="0"/>
              <a:t> Classify</a:t>
            </a:r>
            <a:r>
              <a:rPr lang="en-CA" sz="3600" dirty="0">
                <a:solidFill>
                  <a:schemeClr val="tx1">
                    <a:lumMod val="50000"/>
                    <a:lumOff val="50000"/>
                  </a:schemeClr>
                </a:solidFill>
              </a:rPr>
              <a:t>(</a:t>
            </a:r>
            <a:r>
              <a:rPr lang="en-CA" sz="3600" dirty="0"/>
              <a:t>features</a:t>
            </a:r>
            <a:r>
              <a:rPr lang="en-CA" sz="3600" dirty="0">
                <a:solidFill>
                  <a:schemeClr val="tx1">
                    <a:lumMod val="50000"/>
                    <a:lumOff val="50000"/>
                  </a:schemeClr>
                </a:solidFill>
              </a:rPr>
              <a:t>):</a:t>
            </a:r>
          </a:p>
          <a:p>
            <a:r>
              <a:rPr lang="en-CA" sz="3600" dirty="0" smtClean="0">
                <a:solidFill>
                  <a:schemeClr val="tx1">
                    <a:lumMod val="50000"/>
                    <a:lumOff val="50000"/>
                  </a:schemeClr>
                </a:solidFill>
              </a:rPr>
              <a:t> </a:t>
            </a:r>
            <a:r>
              <a:rPr lang="en-CA" sz="3600" dirty="0" smtClean="0">
                <a:solidFill>
                  <a:schemeClr val="tx1">
                    <a:lumMod val="65000"/>
                    <a:lumOff val="35000"/>
                  </a:schemeClr>
                </a:solidFill>
              </a:rPr>
              <a:t># </a:t>
            </a:r>
            <a:r>
              <a:rPr lang="en-CA" sz="3600" dirty="0">
                <a:solidFill>
                  <a:schemeClr val="tx1">
                    <a:lumMod val="65000"/>
                    <a:lumOff val="35000"/>
                  </a:schemeClr>
                </a:solidFill>
              </a:rPr>
              <a:t>do some logic</a:t>
            </a:r>
          </a:p>
          <a:p>
            <a:r>
              <a:rPr lang="en-CA" sz="3600" dirty="0" smtClean="0">
                <a:solidFill>
                  <a:schemeClr val="tx2">
                    <a:lumMod val="60000"/>
                    <a:lumOff val="40000"/>
                  </a:schemeClr>
                </a:solidFill>
              </a:rPr>
              <a:t> return</a:t>
            </a:r>
            <a:r>
              <a:rPr lang="en-CA" sz="3600" dirty="0" smtClean="0"/>
              <a:t> </a:t>
            </a:r>
            <a:r>
              <a:rPr lang="en-CA" sz="3600" dirty="0"/>
              <a:t>label</a:t>
            </a:r>
          </a:p>
        </p:txBody>
      </p:sp>
      <p:grpSp>
        <p:nvGrpSpPr>
          <p:cNvPr id="14" name="Group 13"/>
          <p:cNvGrpSpPr/>
          <p:nvPr/>
        </p:nvGrpSpPr>
        <p:grpSpPr>
          <a:xfrm>
            <a:off x="5042442" y="1937255"/>
            <a:ext cx="407484" cy="1055247"/>
            <a:chOff x="5042442" y="1937255"/>
            <a:chExt cx="407484" cy="1055247"/>
          </a:xfrm>
        </p:grpSpPr>
        <p:sp>
          <p:nvSpPr>
            <p:cNvPr id="7" name="TextBox 6"/>
            <p:cNvSpPr txBox="1"/>
            <p:nvPr/>
          </p:nvSpPr>
          <p:spPr>
            <a:xfrm>
              <a:off x="5042442" y="1937255"/>
              <a:ext cx="407484" cy="707886"/>
            </a:xfrm>
            <a:prstGeom prst="rect">
              <a:avLst/>
            </a:prstGeom>
            <a:noFill/>
          </p:spPr>
          <p:txBody>
            <a:bodyPr wrap="none" rtlCol="0">
              <a:spAutoFit/>
            </a:bodyPr>
            <a:lstStyle/>
            <a:p>
              <a:pPr algn="ctr"/>
              <a:r>
                <a:rPr lang="en-US" sz="4000" dirty="0" smtClean="0">
                  <a:solidFill>
                    <a:schemeClr val="tx2">
                      <a:lumMod val="60000"/>
                      <a:lumOff val="40000"/>
                    </a:schemeClr>
                  </a:solidFill>
                </a:rPr>
                <a:t>x</a:t>
              </a:r>
              <a:endParaRPr lang="en-CA" sz="4000" dirty="0">
                <a:solidFill>
                  <a:schemeClr val="tx2">
                    <a:lumMod val="60000"/>
                    <a:lumOff val="40000"/>
                  </a:schemeClr>
                </a:solidFill>
              </a:endParaRPr>
            </a:p>
          </p:txBody>
        </p:sp>
        <p:cxnSp>
          <p:nvCxnSpPr>
            <p:cNvPr id="12" name="Straight Arrow Connector 11"/>
            <p:cNvCxnSpPr/>
            <p:nvPr/>
          </p:nvCxnSpPr>
          <p:spPr>
            <a:xfrm>
              <a:off x="5246184" y="2534617"/>
              <a:ext cx="0" cy="45788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grpSp>
        <p:nvGrpSpPr>
          <p:cNvPr id="18" name="Group 17"/>
          <p:cNvGrpSpPr/>
          <p:nvPr/>
        </p:nvGrpSpPr>
        <p:grpSpPr>
          <a:xfrm>
            <a:off x="3810000" y="4542998"/>
            <a:ext cx="417102" cy="943402"/>
            <a:chOff x="3810000" y="4542998"/>
            <a:chExt cx="417102" cy="943402"/>
          </a:xfrm>
        </p:grpSpPr>
        <p:sp>
          <p:nvSpPr>
            <p:cNvPr id="11" name="TextBox 10"/>
            <p:cNvSpPr txBox="1"/>
            <p:nvPr/>
          </p:nvSpPr>
          <p:spPr>
            <a:xfrm>
              <a:off x="3810000" y="4778514"/>
              <a:ext cx="417102" cy="707886"/>
            </a:xfrm>
            <a:prstGeom prst="rect">
              <a:avLst/>
            </a:prstGeom>
            <a:noFill/>
          </p:spPr>
          <p:txBody>
            <a:bodyPr wrap="none" rtlCol="0">
              <a:spAutoFit/>
            </a:bodyPr>
            <a:lstStyle/>
            <a:p>
              <a:r>
                <a:rPr lang="en-US" sz="4000" dirty="0" smtClean="0">
                  <a:solidFill>
                    <a:schemeClr val="tx2">
                      <a:lumMod val="60000"/>
                      <a:lumOff val="40000"/>
                    </a:schemeClr>
                  </a:solidFill>
                </a:rPr>
                <a:t>y</a:t>
              </a:r>
              <a:endParaRPr lang="en-CA" sz="4000" dirty="0">
                <a:solidFill>
                  <a:schemeClr val="tx2">
                    <a:lumMod val="60000"/>
                    <a:lumOff val="40000"/>
                  </a:schemeClr>
                </a:solidFill>
              </a:endParaRPr>
            </a:p>
          </p:txBody>
        </p:sp>
        <p:cxnSp>
          <p:nvCxnSpPr>
            <p:cNvPr id="17" name="Straight Arrow Connector 16"/>
            <p:cNvCxnSpPr/>
            <p:nvPr/>
          </p:nvCxnSpPr>
          <p:spPr>
            <a:xfrm flipV="1">
              <a:off x="4013200" y="4542998"/>
              <a:ext cx="0" cy="43374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2811963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21</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smtClean="0"/>
              <a:t>Let’s Write a Pipeline</a:t>
            </a:r>
            <a:endParaRPr lang="en-US" sz="4000" b="1" dirty="0"/>
          </a:p>
        </p:txBody>
      </p:sp>
      <p:sp>
        <p:nvSpPr>
          <p:cNvPr id="15" name="Rectangle 14"/>
          <p:cNvSpPr/>
          <p:nvPr/>
        </p:nvSpPr>
        <p:spPr>
          <a:xfrm>
            <a:off x="430763" y="1447800"/>
            <a:ext cx="8305800" cy="461665"/>
          </a:xfrm>
          <a:prstGeom prst="rect">
            <a:avLst/>
          </a:prstGeom>
        </p:spPr>
        <p:txBody>
          <a:bodyPr wrap="square">
            <a:spAutoFit/>
          </a:bodyPr>
          <a:lstStyle/>
          <a:p>
            <a:r>
              <a:rPr lang="en-US" sz="2400" b="1" dirty="0" smtClean="0"/>
              <a:t>What could the body of the function look like?</a:t>
            </a:r>
          </a:p>
        </p:txBody>
      </p:sp>
      <p:sp>
        <p:nvSpPr>
          <p:cNvPr id="9" name="Rectangle 8"/>
          <p:cNvSpPr/>
          <p:nvPr/>
        </p:nvSpPr>
        <p:spPr>
          <a:xfrm>
            <a:off x="2133600" y="2867680"/>
            <a:ext cx="4572000" cy="1754326"/>
          </a:xfrm>
          <a:prstGeom prst="rect">
            <a:avLst/>
          </a:prstGeom>
        </p:spPr>
        <p:txBody>
          <a:bodyPr>
            <a:spAutoFit/>
          </a:bodyPr>
          <a:lstStyle/>
          <a:p>
            <a:r>
              <a:rPr lang="en-CA" sz="3600" dirty="0" err="1">
                <a:solidFill>
                  <a:schemeClr val="tx1">
                    <a:lumMod val="65000"/>
                    <a:lumOff val="35000"/>
                  </a:schemeClr>
                </a:solidFill>
              </a:rPr>
              <a:t>def</a:t>
            </a:r>
            <a:r>
              <a:rPr lang="en-CA" sz="3600" dirty="0">
                <a:solidFill>
                  <a:schemeClr val="tx1">
                    <a:lumMod val="65000"/>
                    <a:lumOff val="35000"/>
                  </a:schemeClr>
                </a:solidFill>
              </a:rPr>
              <a:t> Classify(features):</a:t>
            </a:r>
          </a:p>
          <a:p>
            <a:r>
              <a:rPr lang="en-CA" sz="3600" dirty="0" smtClean="0">
                <a:solidFill>
                  <a:schemeClr val="tx1">
                    <a:lumMod val="50000"/>
                    <a:lumOff val="50000"/>
                  </a:schemeClr>
                </a:solidFill>
              </a:rPr>
              <a:t> </a:t>
            </a:r>
            <a:r>
              <a:rPr lang="en-CA" sz="3600" dirty="0" smtClean="0">
                <a:solidFill>
                  <a:srgbClr val="4FFA1A"/>
                </a:solidFill>
              </a:rPr>
              <a:t># </a:t>
            </a:r>
            <a:r>
              <a:rPr lang="en-CA" sz="3600" dirty="0">
                <a:solidFill>
                  <a:srgbClr val="4FFA1A"/>
                </a:solidFill>
              </a:rPr>
              <a:t>do some logic</a:t>
            </a:r>
          </a:p>
          <a:p>
            <a:r>
              <a:rPr lang="en-CA" sz="3600" dirty="0" smtClean="0">
                <a:solidFill>
                  <a:schemeClr val="tx2">
                    <a:lumMod val="60000"/>
                    <a:lumOff val="40000"/>
                  </a:schemeClr>
                </a:solidFill>
              </a:rPr>
              <a:t> </a:t>
            </a:r>
            <a:r>
              <a:rPr lang="en-CA" sz="3600" dirty="0" smtClean="0">
                <a:solidFill>
                  <a:schemeClr val="tx1">
                    <a:lumMod val="65000"/>
                    <a:lumOff val="35000"/>
                  </a:schemeClr>
                </a:solidFill>
              </a:rPr>
              <a:t>return </a:t>
            </a:r>
            <a:r>
              <a:rPr lang="en-CA" sz="3600" dirty="0">
                <a:solidFill>
                  <a:schemeClr val="tx1">
                    <a:lumMod val="65000"/>
                    <a:lumOff val="35000"/>
                  </a:schemeClr>
                </a:solidFill>
              </a:rPr>
              <a:t>label</a:t>
            </a:r>
          </a:p>
        </p:txBody>
      </p:sp>
    </p:spTree>
    <p:extLst>
      <p:ext uri="{BB962C8B-B14F-4D97-AF65-F5344CB8AC3E}">
        <p14:creationId xmlns:p14="http://schemas.microsoft.com/office/powerpoint/2010/main" val="194591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22</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smtClean="0"/>
              <a:t>Let’s Write a Pipeline</a:t>
            </a:r>
            <a:endParaRPr lang="en-US" sz="4000" b="1" dirty="0"/>
          </a:p>
        </p:txBody>
      </p:sp>
      <p:sp>
        <p:nvSpPr>
          <p:cNvPr id="15" name="Rectangle 14"/>
          <p:cNvSpPr/>
          <p:nvPr/>
        </p:nvSpPr>
        <p:spPr>
          <a:xfrm>
            <a:off x="430763" y="1447800"/>
            <a:ext cx="8305800" cy="461665"/>
          </a:xfrm>
          <a:prstGeom prst="rect">
            <a:avLst/>
          </a:prstGeom>
        </p:spPr>
        <p:txBody>
          <a:bodyPr wrap="square">
            <a:spAutoFit/>
          </a:bodyPr>
          <a:lstStyle/>
          <a:p>
            <a:r>
              <a:rPr lang="en-US" sz="2400" b="1" dirty="0" smtClean="0"/>
              <a:t>Distinguishing between red dots and green dots:</a:t>
            </a:r>
          </a:p>
        </p:txBody>
      </p:sp>
      <p:pic>
        <p:nvPicPr>
          <p:cNvPr id="2" name="Picture 1"/>
          <p:cNvPicPr>
            <a:picLocks noChangeAspect="1"/>
          </p:cNvPicPr>
          <p:nvPr/>
        </p:nvPicPr>
        <p:blipFill>
          <a:blip r:embed="rId3"/>
          <a:stretch>
            <a:fillRect/>
          </a:stretch>
        </p:blipFill>
        <p:spPr>
          <a:xfrm>
            <a:off x="2057400" y="2027537"/>
            <a:ext cx="4931325" cy="4527945"/>
          </a:xfrm>
          <a:prstGeom prst="rect">
            <a:avLst/>
          </a:prstGeom>
        </p:spPr>
      </p:pic>
      <p:sp>
        <p:nvSpPr>
          <p:cNvPr id="3" name="Oval 2"/>
          <p:cNvSpPr/>
          <p:nvPr/>
        </p:nvSpPr>
        <p:spPr>
          <a:xfrm>
            <a:off x="3061116" y="2514600"/>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3175416" y="3594517"/>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3708816" y="2514600"/>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a:off x="3442116" y="2971800"/>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4189554" y="2819400"/>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p:cNvSpPr/>
          <p:nvPr/>
        </p:nvSpPr>
        <p:spPr>
          <a:xfrm>
            <a:off x="3937416" y="3401943"/>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5495791" y="4076027"/>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p:cNvSpPr/>
          <p:nvPr/>
        </p:nvSpPr>
        <p:spPr>
          <a:xfrm>
            <a:off x="6045616" y="3822861"/>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Oval 17"/>
          <p:cNvSpPr/>
          <p:nvPr/>
        </p:nvSpPr>
        <p:spPr>
          <a:xfrm>
            <a:off x="6032916" y="446020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p:cNvSpPr/>
          <p:nvPr/>
        </p:nvSpPr>
        <p:spPr>
          <a:xfrm>
            <a:off x="4966116" y="434590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Oval 20"/>
          <p:cNvSpPr/>
          <p:nvPr/>
        </p:nvSpPr>
        <p:spPr>
          <a:xfrm>
            <a:off x="4794666" y="5197436"/>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Oval 21"/>
          <p:cNvSpPr/>
          <p:nvPr/>
        </p:nvSpPr>
        <p:spPr>
          <a:xfrm>
            <a:off x="5381491" y="523867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Oval 22"/>
          <p:cNvSpPr/>
          <p:nvPr/>
        </p:nvSpPr>
        <p:spPr>
          <a:xfrm>
            <a:off x="5080416" y="4872960"/>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Oval 23"/>
          <p:cNvSpPr/>
          <p:nvPr/>
        </p:nvSpPr>
        <p:spPr>
          <a:xfrm>
            <a:off x="5080416" y="551853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85721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P spid="12" grpId="0" animBg="1"/>
      <p:bldP spid="13" grpId="0" animBg="1"/>
      <p:bldP spid="14" grpId="0" animBg="1"/>
      <p:bldP spid="16" grpId="0" animBg="1"/>
      <p:bldP spid="17" grpId="0" animBg="1"/>
      <p:bldP spid="18" grpId="0" animBg="1"/>
      <p:bldP spid="20" grpId="0" animBg="1"/>
      <p:bldP spid="21" grpId="0" animBg="1"/>
      <p:bldP spid="22" grpId="0" animBg="1"/>
      <p:bldP spid="23" grpId="0" animBg="1"/>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23</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smtClean="0"/>
              <a:t>Let’s Write a Pipeline</a:t>
            </a:r>
            <a:endParaRPr lang="en-US" sz="4000" b="1" dirty="0"/>
          </a:p>
        </p:txBody>
      </p:sp>
      <p:sp>
        <p:nvSpPr>
          <p:cNvPr id="15" name="Rectangle 14"/>
          <p:cNvSpPr/>
          <p:nvPr/>
        </p:nvSpPr>
        <p:spPr>
          <a:xfrm>
            <a:off x="430763" y="1447800"/>
            <a:ext cx="8305800" cy="461665"/>
          </a:xfrm>
          <a:prstGeom prst="rect">
            <a:avLst/>
          </a:prstGeom>
        </p:spPr>
        <p:txBody>
          <a:bodyPr wrap="square">
            <a:spAutoFit/>
          </a:bodyPr>
          <a:lstStyle/>
          <a:p>
            <a:r>
              <a:rPr lang="en-US" sz="2400" b="1" dirty="0" smtClean="0"/>
              <a:t>How we can classify any data?</a:t>
            </a:r>
          </a:p>
        </p:txBody>
      </p:sp>
      <p:pic>
        <p:nvPicPr>
          <p:cNvPr id="2" name="Picture 1"/>
          <p:cNvPicPr>
            <a:picLocks noChangeAspect="1"/>
          </p:cNvPicPr>
          <p:nvPr/>
        </p:nvPicPr>
        <p:blipFill>
          <a:blip r:embed="rId3"/>
          <a:stretch>
            <a:fillRect/>
          </a:stretch>
        </p:blipFill>
        <p:spPr>
          <a:xfrm>
            <a:off x="2057400" y="2027537"/>
            <a:ext cx="4931325" cy="4527945"/>
          </a:xfrm>
          <a:prstGeom prst="rect">
            <a:avLst/>
          </a:prstGeom>
        </p:spPr>
      </p:pic>
      <p:sp>
        <p:nvSpPr>
          <p:cNvPr id="3" name="Oval 2"/>
          <p:cNvSpPr/>
          <p:nvPr/>
        </p:nvSpPr>
        <p:spPr>
          <a:xfrm>
            <a:off x="3061116" y="2514600"/>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3175416" y="3594517"/>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3708816" y="2514600"/>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a:off x="3442116" y="2971800"/>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4189554" y="2819400"/>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p:cNvSpPr/>
          <p:nvPr/>
        </p:nvSpPr>
        <p:spPr>
          <a:xfrm>
            <a:off x="3937416" y="3401943"/>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5495791" y="4076027"/>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p:cNvSpPr/>
          <p:nvPr/>
        </p:nvSpPr>
        <p:spPr>
          <a:xfrm>
            <a:off x="6045616" y="3822861"/>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Oval 17"/>
          <p:cNvSpPr/>
          <p:nvPr/>
        </p:nvSpPr>
        <p:spPr>
          <a:xfrm>
            <a:off x="6032916" y="446020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p:cNvSpPr/>
          <p:nvPr/>
        </p:nvSpPr>
        <p:spPr>
          <a:xfrm>
            <a:off x="4966116" y="434590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Oval 20"/>
          <p:cNvSpPr/>
          <p:nvPr/>
        </p:nvSpPr>
        <p:spPr>
          <a:xfrm>
            <a:off x="4794666" y="5197436"/>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Oval 21"/>
          <p:cNvSpPr/>
          <p:nvPr/>
        </p:nvSpPr>
        <p:spPr>
          <a:xfrm>
            <a:off x="5381491" y="523867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Oval 22"/>
          <p:cNvSpPr/>
          <p:nvPr/>
        </p:nvSpPr>
        <p:spPr>
          <a:xfrm>
            <a:off x="5080416" y="4872960"/>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Oval 23"/>
          <p:cNvSpPr/>
          <p:nvPr/>
        </p:nvSpPr>
        <p:spPr>
          <a:xfrm>
            <a:off x="5080416" y="551853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Oval 24"/>
          <p:cNvSpPr/>
          <p:nvPr/>
        </p:nvSpPr>
        <p:spPr>
          <a:xfrm>
            <a:off x="2845633" y="3079541"/>
            <a:ext cx="215483" cy="215483"/>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p:cNvSpPr/>
          <p:nvPr/>
        </p:nvSpPr>
        <p:spPr>
          <a:xfrm>
            <a:off x="395105" y="2527012"/>
            <a:ext cx="2638570" cy="584775"/>
          </a:xfrm>
          <a:prstGeom prst="rect">
            <a:avLst/>
          </a:prstGeom>
        </p:spPr>
        <p:txBody>
          <a:bodyPr wrap="square">
            <a:spAutoFit/>
          </a:bodyPr>
          <a:lstStyle/>
          <a:p>
            <a:r>
              <a:rPr lang="en-CA" sz="3200" dirty="0" smtClean="0">
                <a:solidFill>
                  <a:schemeClr val="tx1">
                    <a:lumMod val="65000"/>
                    <a:lumOff val="35000"/>
                  </a:schemeClr>
                </a:solidFill>
              </a:rPr>
              <a:t>Red or green?</a:t>
            </a:r>
            <a:endParaRPr lang="en-CA" sz="3200" dirty="0">
              <a:solidFill>
                <a:schemeClr val="tx1">
                  <a:lumMod val="65000"/>
                  <a:lumOff val="35000"/>
                </a:schemeClr>
              </a:solidFill>
            </a:endParaRPr>
          </a:p>
        </p:txBody>
      </p:sp>
    </p:spTree>
    <p:extLst>
      <p:ext uri="{BB962C8B-B14F-4D97-AF65-F5344CB8AC3E}">
        <p14:creationId xmlns:p14="http://schemas.microsoft.com/office/powerpoint/2010/main" val="2199546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24</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smtClean="0"/>
              <a:t>Let’s Write a Pipeline</a:t>
            </a:r>
            <a:endParaRPr lang="en-US" sz="4000" b="1" dirty="0"/>
          </a:p>
        </p:txBody>
      </p:sp>
      <p:sp>
        <p:nvSpPr>
          <p:cNvPr id="15" name="Rectangle 14"/>
          <p:cNvSpPr/>
          <p:nvPr/>
        </p:nvSpPr>
        <p:spPr>
          <a:xfrm>
            <a:off x="430763" y="1447800"/>
            <a:ext cx="8305800" cy="461665"/>
          </a:xfrm>
          <a:prstGeom prst="rect">
            <a:avLst/>
          </a:prstGeom>
        </p:spPr>
        <p:txBody>
          <a:bodyPr wrap="square">
            <a:spAutoFit/>
          </a:bodyPr>
          <a:lstStyle/>
          <a:p>
            <a:r>
              <a:rPr lang="en-US" sz="2400" b="1" dirty="0" smtClean="0"/>
              <a:t>How we can classify any data?</a:t>
            </a:r>
          </a:p>
        </p:txBody>
      </p:sp>
      <p:pic>
        <p:nvPicPr>
          <p:cNvPr id="2" name="Picture 1"/>
          <p:cNvPicPr>
            <a:picLocks noChangeAspect="1"/>
          </p:cNvPicPr>
          <p:nvPr/>
        </p:nvPicPr>
        <p:blipFill>
          <a:blip r:embed="rId3"/>
          <a:stretch>
            <a:fillRect/>
          </a:stretch>
        </p:blipFill>
        <p:spPr>
          <a:xfrm>
            <a:off x="2144437" y="2102445"/>
            <a:ext cx="4931325" cy="4527945"/>
          </a:xfrm>
          <a:prstGeom prst="rect">
            <a:avLst/>
          </a:prstGeom>
        </p:spPr>
      </p:pic>
      <p:grpSp>
        <p:nvGrpSpPr>
          <p:cNvPr id="4" name="Group 3"/>
          <p:cNvGrpSpPr/>
          <p:nvPr/>
        </p:nvGrpSpPr>
        <p:grpSpPr>
          <a:xfrm>
            <a:off x="3061116" y="2514600"/>
            <a:ext cx="1343921" cy="1295400"/>
            <a:chOff x="3061116" y="2514600"/>
            <a:chExt cx="1343921" cy="1295400"/>
          </a:xfrm>
        </p:grpSpPr>
        <p:sp>
          <p:nvSpPr>
            <p:cNvPr id="3" name="Oval 2"/>
            <p:cNvSpPr/>
            <p:nvPr/>
          </p:nvSpPr>
          <p:spPr>
            <a:xfrm>
              <a:off x="3061116" y="2514600"/>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3175416" y="3594517"/>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3708816" y="2514600"/>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a:off x="3442116" y="2971800"/>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4189554" y="2819400"/>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p:cNvSpPr/>
            <p:nvPr/>
          </p:nvSpPr>
          <p:spPr>
            <a:xfrm>
              <a:off x="3937416" y="3401943"/>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7" name="Group 6"/>
          <p:cNvGrpSpPr/>
          <p:nvPr/>
        </p:nvGrpSpPr>
        <p:grpSpPr>
          <a:xfrm>
            <a:off x="4794666" y="3822861"/>
            <a:ext cx="1466433" cy="1911154"/>
            <a:chOff x="4794666" y="3822861"/>
            <a:chExt cx="1466433" cy="1911154"/>
          </a:xfrm>
        </p:grpSpPr>
        <p:sp>
          <p:nvSpPr>
            <p:cNvPr id="16" name="Oval 15"/>
            <p:cNvSpPr/>
            <p:nvPr/>
          </p:nvSpPr>
          <p:spPr>
            <a:xfrm>
              <a:off x="5495791" y="4076027"/>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p:cNvSpPr/>
            <p:nvPr/>
          </p:nvSpPr>
          <p:spPr>
            <a:xfrm>
              <a:off x="6045616" y="3822861"/>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Oval 17"/>
            <p:cNvSpPr/>
            <p:nvPr/>
          </p:nvSpPr>
          <p:spPr>
            <a:xfrm>
              <a:off x="6032916" y="446020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p:cNvSpPr/>
            <p:nvPr/>
          </p:nvSpPr>
          <p:spPr>
            <a:xfrm>
              <a:off x="4966116" y="434590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Oval 20"/>
            <p:cNvSpPr/>
            <p:nvPr/>
          </p:nvSpPr>
          <p:spPr>
            <a:xfrm>
              <a:off x="4794666" y="5197436"/>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Oval 21"/>
            <p:cNvSpPr/>
            <p:nvPr/>
          </p:nvSpPr>
          <p:spPr>
            <a:xfrm>
              <a:off x="5381491" y="523867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Oval 22"/>
            <p:cNvSpPr/>
            <p:nvPr/>
          </p:nvSpPr>
          <p:spPr>
            <a:xfrm>
              <a:off x="5080416" y="4872960"/>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Oval 23"/>
            <p:cNvSpPr/>
            <p:nvPr/>
          </p:nvSpPr>
          <p:spPr>
            <a:xfrm>
              <a:off x="5080416" y="551853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7" name="Oval 26"/>
          <p:cNvSpPr/>
          <p:nvPr/>
        </p:nvSpPr>
        <p:spPr>
          <a:xfrm>
            <a:off x="3573597" y="3507569"/>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Oval 27"/>
          <p:cNvSpPr/>
          <p:nvPr/>
        </p:nvSpPr>
        <p:spPr>
          <a:xfrm>
            <a:off x="3138825" y="2910744"/>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Oval 28"/>
          <p:cNvSpPr/>
          <p:nvPr/>
        </p:nvSpPr>
        <p:spPr>
          <a:xfrm>
            <a:off x="3261300" y="3129923"/>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Oval 29"/>
          <p:cNvSpPr/>
          <p:nvPr/>
        </p:nvSpPr>
        <p:spPr>
          <a:xfrm>
            <a:off x="3517495" y="3200399"/>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Oval 30"/>
          <p:cNvSpPr/>
          <p:nvPr/>
        </p:nvSpPr>
        <p:spPr>
          <a:xfrm>
            <a:off x="3483342" y="2805023"/>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Oval 31"/>
          <p:cNvSpPr/>
          <p:nvPr/>
        </p:nvSpPr>
        <p:spPr>
          <a:xfrm>
            <a:off x="3740051" y="3034883"/>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Oval 32"/>
          <p:cNvSpPr/>
          <p:nvPr/>
        </p:nvSpPr>
        <p:spPr>
          <a:xfrm>
            <a:off x="3783876" y="2793166"/>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Oval 33"/>
          <p:cNvSpPr/>
          <p:nvPr/>
        </p:nvSpPr>
        <p:spPr>
          <a:xfrm>
            <a:off x="3957605" y="3308141"/>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Oval 34"/>
          <p:cNvSpPr/>
          <p:nvPr/>
        </p:nvSpPr>
        <p:spPr>
          <a:xfrm>
            <a:off x="3593683" y="2882483"/>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Oval 35"/>
          <p:cNvSpPr/>
          <p:nvPr/>
        </p:nvSpPr>
        <p:spPr>
          <a:xfrm>
            <a:off x="4750639" y="2412164"/>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p:cNvSpPr/>
          <p:nvPr/>
        </p:nvSpPr>
        <p:spPr>
          <a:xfrm>
            <a:off x="3783876" y="3683448"/>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Oval 37"/>
          <p:cNvSpPr/>
          <p:nvPr/>
        </p:nvSpPr>
        <p:spPr>
          <a:xfrm>
            <a:off x="4243218" y="3723052"/>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Oval 38"/>
          <p:cNvSpPr/>
          <p:nvPr/>
        </p:nvSpPr>
        <p:spPr>
          <a:xfrm>
            <a:off x="2514600" y="3263483"/>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Oval 39"/>
          <p:cNvSpPr/>
          <p:nvPr/>
        </p:nvSpPr>
        <p:spPr>
          <a:xfrm>
            <a:off x="3573596" y="3793559"/>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Oval 40"/>
          <p:cNvSpPr/>
          <p:nvPr/>
        </p:nvSpPr>
        <p:spPr>
          <a:xfrm>
            <a:off x="3331356" y="3911821"/>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Oval 41"/>
          <p:cNvSpPr/>
          <p:nvPr/>
        </p:nvSpPr>
        <p:spPr>
          <a:xfrm>
            <a:off x="1879707" y="4056351"/>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Oval 42"/>
          <p:cNvSpPr/>
          <p:nvPr/>
        </p:nvSpPr>
        <p:spPr>
          <a:xfrm>
            <a:off x="2971800" y="3252630"/>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Oval 43"/>
          <p:cNvSpPr/>
          <p:nvPr/>
        </p:nvSpPr>
        <p:spPr>
          <a:xfrm>
            <a:off x="2806332" y="2882483"/>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Oval 44"/>
          <p:cNvSpPr/>
          <p:nvPr/>
        </p:nvSpPr>
        <p:spPr>
          <a:xfrm>
            <a:off x="3974070" y="3024418"/>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Oval 45"/>
          <p:cNvSpPr/>
          <p:nvPr/>
        </p:nvSpPr>
        <p:spPr>
          <a:xfrm>
            <a:off x="3255895" y="3402348"/>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7" name="Oval 46"/>
          <p:cNvSpPr/>
          <p:nvPr/>
        </p:nvSpPr>
        <p:spPr>
          <a:xfrm>
            <a:off x="3409753" y="2526659"/>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8" name="Oval 47"/>
          <p:cNvSpPr/>
          <p:nvPr/>
        </p:nvSpPr>
        <p:spPr>
          <a:xfrm>
            <a:off x="3644483" y="3327624"/>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9" name="Oval 48"/>
          <p:cNvSpPr/>
          <p:nvPr/>
        </p:nvSpPr>
        <p:spPr>
          <a:xfrm>
            <a:off x="4280108" y="3302178"/>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0" name="Oval 49"/>
          <p:cNvSpPr/>
          <p:nvPr/>
        </p:nvSpPr>
        <p:spPr>
          <a:xfrm>
            <a:off x="3892451" y="3187283"/>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Oval 50"/>
          <p:cNvSpPr/>
          <p:nvPr/>
        </p:nvSpPr>
        <p:spPr>
          <a:xfrm>
            <a:off x="4044851" y="3339683"/>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Oval 51"/>
          <p:cNvSpPr/>
          <p:nvPr/>
        </p:nvSpPr>
        <p:spPr>
          <a:xfrm>
            <a:off x="4197251" y="3492083"/>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3" name="Oval 52"/>
          <p:cNvSpPr/>
          <p:nvPr/>
        </p:nvSpPr>
        <p:spPr>
          <a:xfrm>
            <a:off x="4349651" y="3644483"/>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4" name="Oval 53"/>
          <p:cNvSpPr/>
          <p:nvPr/>
        </p:nvSpPr>
        <p:spPr>
          <a:xfrm>
            <a:off x="3131535" y="2780193"/>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5" name="Oval 54"/>
          <p:cNvSpPr/>
          <p:nvPr/>
        </p:nvSpPr>
        <p:spPr>
          <a:xfrm>
            <a:off x="3283935" y="2932593"/>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Oval 55"/>
          <p:cNvSpPr/>
          <p:nvPr/>
        </p:nvSpPr>
        <p:spPr>
          <a:xfrm>
            <a:off x="3436335" y="3084993"/>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7" name="Oval 56"/>
          <p:cNvSpPr/>
          <p:nvPr/>
        </p:nvSpPr>
        <p:spPr>
          <a:xfrm>
            <a:off x="3588735" y="3237393"/>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8" name="Oval 57"/>
          <p:cNvSpPr/>
          <p:nvPr/>
        </p:nvSpPr>
        <p:spPr>
          <a:xfrm>
            <a:off x="3741135" y="3389793"/>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9" name="Oval 58"/>
          <p:cNvSpPr/>
          <p:nvPr/>
        </p:nvSpPr>
        <p:spPr>
          <a:xfrm>
            <a:off x="3893535" y="3542193"/>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5" name="Oval 64"/>
          <p:cNvSpPr/>
          <p:nvPr/>
        </p:nvSpPr>
        <p:spPr>
          <a:xfrm>
            <a:off x="3760974" y="4038344"/>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6" name="Oval 65"/>
          <p:cNvSpPr/>
          <p:nvPr/>
        </p:nvSpPr>
        <p:spPr>
          <a:xfrm>
            <a:off x="3276599" y="4469176"/>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7" name="Oval 66"/>
          <p:cNvSpPr/>
          <p:nvPr/>
        </p:nvSpPr>
        <p:spPr>
          <a:xfrm>
            <a:off x="3290075" y="3706108"/>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8" name="Oval 67"/>
          <p:cNvSpPr/>
          <p:nvPr/>
        </p:nvSpPr>
        <p:spPr>
          <a:xfrm>
            <a:off x="3453884" y="3312031"/>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Oval 68"/>
          <p:cNvSpPr/>
          <p:nvPr/>
        </p:nvSpPr>
        <p:spPr>
          <a:xfrm>
            <a:off x="3149591" y="3247921"/>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0" name="Oval 69"/>
          <p:cNvSpPr/>
          <p:nvPr/>
        </p:nvSpPr>
        <p:spPr>
          <a:xfrm>
            <a:off x="3276598" y="2829773"/>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1" name="Oval 70"/>
          <p:cNvSpPr/>
          <p:nvPr/>
        </p:nvSpPr>
        <p:spPr>
          <a:xfrm>
            <a:off x="2781708" y="3429000"/>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2" name="Oval 71"/>
          <p:cNvSpPr/>
          <p:nvPr/>
        </p:nvSpPr>
        <p:spPr>
          <a:xfrm>
            <a:off x="2870820" y="3729721"/>
            <a:ext cx="215483" cy="215483"/>
          </a:xfrm>
          <a:prstGeom prst="ellipse">
            <a:avLst/>
          </a:prstGeom>
          <a:solidFill>
            <a:srgbClr val="4FFA1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3" name="Oval 72"/>
          <p:cNvSpPr/>
          <p:nvPr/>
        </p:nvSpPr>
        <p:spPr>
          <a:xfrm>
            <a:off x="6185316" y="4612602"/>
            <a:ext cx="215483" cy="215483"/>
          </a:xfrm>
          <a:prstGeom prst="ellipse">
            <a:avLst/>
          </a:prstGeom>
          <a:solidFill>
            <a:srgbClr val="FF01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4" name="Oval 73"/>
          <p:cNvSpPr/>
          <p:nvPr/>
        </p:nvSpPr>
        <p:spPr>
          <a:xfrm>
            <a:off x="5625794" y="4513087"/>
            <a:ext cx="215483" cy="215483"/>
          </a:xfrm>
          <a:prstGeom prst="ellipse">
            <a:avLst/>
          </a:prstGeom>
          <a:solidFill>
            <a:srgbClr val="FF01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5" name="Oval 74"/>
          <p:cNvSpPr/>
          <p:nvPr/>
        </p:nvSpPr>
        <p:spPr>
          <a:xfrm>
            <a:off x="5487539" y="4437809"/>
            <a:ext cx="215483" cy="215483"/>
          </a:xfrm>
          <a:prstGeom prst="ellipse">
            <a:avLst/>
          </a:prstGeom>
          <a:solidFill>
            <a:srgbClr val="FF01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6" name="Oval 75"/>
          <p:cNvSpPr/>
          <p:nvPr/>
        </p:nvSpPr>
        <p:spPr>
          <a:xfrm>
            <a:off x="5817433" y="4256963"/>
            <a:ext cx="215483" cy="215483"/>
          </a:xfrm>
          <a:prstGeom prst="ellipse">
            <a:avLst/>
          </a:prstGeom>
          <a:solidFill>
            <a:srgbClr val="FF01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7" name="Oval 76"/>
          <p:cNvSpPr/>
          <p:nvPr/>
        </p:nvSpPr>
        <p:spPr>
          <a:xfrm>
            <a:off x="5478811" y="4728570"/>
            <a:ext cx="215483" cy="215483"/>
          </a:xfrm>
          <a:prstGeom prst="ellipse">
            <a:avLst/>
          </a:prstGeom>
          <a:solidFill>
            <a:srgbClr val="FF01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Oval 77"/>
          <p:cNvSpPr/>
          <p:nvPr/>
        </p:nvSpPr>
        <p:spPr>
          <a:xfrm>
            <a:off x="5711274" y="3983070"/>
            <a:ext cx="215483" cy="215483"/>
          </a:xfrm>
          <a:prstGeom prst="ellipse">
            <a:avLst/>
          </a:prstGeom>
          <a:solidFill>
            <a:srgbClr val="FF01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9" name="Oval 78"/>
          <p:cNvSpPr/>
          <p:nvPr/>
        </p:nvSpPr>
        <p:spPr>
          <a:xfrm>
            <a:off x="5797813" y="4702883"/>
            <a:ext cx="215483" cy="215483"/>
          </a:xfrm>
          <a:prstGeom prst="ellipse">
            <a:avLst/>
          </a:prstGeom>
          <a:solidFill>
            <a:srgbClr val="FF01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0" name="Oval 79"/>
          <p:cNvSpPr/>
          <p:nvPr/>
        </p:nvSpPr>
        <p:spPr>
          <a:xfrm>
            <a:off x="5978864" y="4819267"/>
            <a:ext cx="215483" cy="215483"/>
          </a:xfrm>
          <a:prstGeom prst="ellipse">
            <a:avLst/>
          </a:prstGeom>
          <a:solidFill>
            <a:srgbClr val="FF01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1" name="Oval 80"/>
          <p:cNvSpPr/>
          <p:nvPr/>
        </p:nvSpPr>
        <p:spPr>
          <a:xfrm>
            <a:off x="5740094" y="4892679"/>
            <a:ext cx="215483" cy="215483"/>
          </a:xfrm>
          <a:prstGeom prst="ellipse">
            <a:avLst/>
          </a:prstGeom>
          <a:solidFill>
            <a:srgbClr val="FF01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2" name="Oval 81"/>
          <p:cNvSpPr/>
          <p:nvPr/>
        </p:nvSpPr>
        <p:spPr>
          <a:xfrm>
            <a:off x="5841279" y="4472642"/>
            <a:ext cx="215483" cy="215483"/>
          </a:xfrm>
          <a:prstGeom prst="ellipse">
            <a:avLst/>
          </a:prstGeom>
          <a:solidFill>
            <a:srgbClr val="FF01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3" name="Oval 82"/>
          <p:cNvSpPr/>
          <p:nvPr/>
        </p:nvSpPr>
        <p:spPr>
          <a:xfrm>
            <a:off x="5454496" y="4967826"/>
            <a:ext cx="215483" cy="215483"/>
          </a:xfrm>
          <a:prstGeom prst="ellipse">
            <a:avLst/>
          </a:prstGeom>
          <a:solidFill>
            <a:srgbClr val="FF01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4" name="Oval 83"/>
          <p:cNvSpPr/>
          <p:nvPr/>
        </p:nvSpPr>
        <p:spPr>
          <a:xfrm>
            <a:off x="4205255" y="5453563"/>
            <a:ext cx="215483" cy="215483"/>
          </a:xfrm>
          <a:prstGeom prst="ellipse">
            <a:avLst/>
          </a:prstGeom>
          <a:solidFill>
            <a:srgbClr val="FF01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5" name="Oval 84"/>
          <p:cNvSpPr/>
          <p:nvPr/>
        </p:nvSpPr>
        <p:spPr>
          <a:xfrm>
            <a:off x="5293788" y="4535590"/>
            <a:ext cx="215483" cy="215483"/>
          </a:xfrm>
          <a:prstGeom prst="ellipse">
            <a:avLst/>
          </a:prstGeom>
          <a:solidFill>
            <a:srgbClr val="FF01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6" name="Oval 85"/>
          <p:cNvSpPr/>
          <p:nvPr/>
        </p:nvSpPr>
        <p:spPr>
          <a:xfrm>
            <a:off x="4817594" y="4612602"/>
            <a:ext cx="215483" cy="215483"/>
          </a:xfrm>
          <a:prstGeom prst="ellipse">
            <a:avLst/>
          </a:prstGeom>
          <a:solidFill>
            <a:srgbClr val="FF01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7" name="Oval 86"/>
          <p:cNvSpPr/>
          <p:nvPr/>
        </p:nvSpPr>
        <p:spPr>
          <a:xfrm>
            <a:off x="5223102" y="4115876"/>
            <a:ext cx="215483" cy="215483"/>
          </a:xfrm>
          <a:prstGeom prst="ellipse">
            <a:avLst/>
          </a:prstGeom>
          <a:solidFill>
            <a:srgbClr val="FF01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8" name="Oval 87"/>
          <p:cNvSpPr/>
          <p:nvPr/>
        </p:nvSpPr>
        <p:spPr>
          <a:xfrm>
            <a:off x="5955577" y="5238672"/>
            <a:ext cx="215483" cy="215483"/>
          </a:xfrm>
          <a:prstGeom prst="ellipse">
            <a:avLst/>
          </a:prstGeom>
          <a:solidFill>
            <a:srgbClr val="FF01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9" name="Oval 88"/>
          <p:cNvSpPr/>
          <p:nvPr/>
        </p:nvSpPr>
        <p:spPr>
          <a:xfrm>
            <a:off x="5068023" y="4620828"/>
            <a:ext cx="215483" cy="215483"/>
          </a:xfrm>
          <a:prstGeom prst="ellipse">
            <a:avLst/>
          </a:prstGeom>
          <a:solidFill>
            <a:srgbClr val="FF01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0" name="Oval 89"/>
          <p:cNvSpPr/>
          <p:nvPr/>
        </p:nvSpPr>
        <p:spPr>
          <a:xfrm>
            <a:off x="5126506" y="5210330"/>
            <a:ext cx="215483" cy="215483"/>
          </a:xfrm>
          <a:prstGeom prst="ellipse">
            <a:avLst/>
          </a:prstGeom>
          <a:solidFill>
            <a:srgbClr val="FF01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1" name="Oval 90"/>
          <p:cNvSpPr/>
          <p:nvPr/>
        </p:nvSpPr>
        <p:spPr>
          <a:xfrm>
            <a:off x="4546016" y="4713193"/>
            <a:ext cx="215483" cy="215483"/>
          </a:xfrm>
          <a:prstGeom prst="ellipse">
            <a:avLst/>
          </a:prstGeom>
          <a:solidFill>
            <a:srgbClr val="FF01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2" name="Oval 91"/>
          <p:cNvSpPr/>
          <p:nvPr/>
        </p:nvSpPr>
        <p:spPr>
          <a:xfrm>
            <a:off x="4709852" y="4944053"/>
            <a:ext cx="215483" cy="215483"/>
          </a:xfrm>
          <a:prstGeom prst="ellipse">
            <a:avLst/>
          </a:prstGeom>
          <a:solidFill>
            <a:srgbClr val="FF01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3" name="Oval 92"/>
          <p:cNvSpPr/>
          <p:nvPr/>
        </p:nvSpPr>
        <p:spPr>
          <a:xfrm>
            <a:off x="4431884" y="5159536"/>
            <a:ext cx="215483" cy="215483"/>
          </a:xfrm>
          <a:prstGeom prst="ellipse">
            <a:avLst/>
          </a:prstGeom>
          <a:solidFill>
            <a:srgbClr val="FF01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4" name="Oval 93"/>
          <p:cNvSpPr/>
          <p:nvPr/>
        </p:nvSpPr>
        <p:spPr>
          <a:xfrm>
            <a:off x="6248507" y="4149221"/>
            <a:ext cx="215483" cy="215483"/>
          </a:xfrm>
          <a:prstGeom prst="ellipse">
            <a:avLst/>
          </a:prstGeom>
          <a:solidFill>
            <a:srgbClr val="FF01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5" name="Oval 94"/>
          <p:cNvSpPr/>
          <p:nvPr/>
        </p:nvSpPr>
        <p:spPr>
          <a:xfrm>
            <a:off x="6699151" y="3832124"/>
            <a:ext cx="215483" cy="215483"/>
          </a:xfrm>
          <a:prstGeom prst="ellipse">
            <a:avLst/>
          </a:prstGeom>
          <a:solidFill>
            <a:srgbClr val="FF01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6" name="Oval 95"/>
          <p:cNvSpPr/>
          <p:nvPr/>
        </p:nvSpPr>
        <p:spPr>
          <a:xfrm>
            <a:off x="6522797" y="4595141"/>
            <a:ext cx="215483" cy="215483"/>
          </a:xfrm>
          <a:prstGeom prst="ellipse">
            <a:avLst/>
          </a:prstGeom>
          <a:solidFill>
            <a:srgbClr val="FF01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7" name="Oval 96"/>
          <p:cNvSpPr/>
          <p:nvPr/>
        </p:nvSpPr>
        <p:spPr>
          <a:xfrm>
            <a:off x="6930394" y="4944053"/>
            <a:ext cx="215483" cy="215483"/>
          </a:xfrm>
          <a:prstGeom prst="ellipse">
            <a:avLst/>
          </a:prstGeom>
          <a:solidFill>
            <a:srgbClr val="FF01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8" name="Oval 97"/>
          <p:cNvSpPr/>
          <p:nvPr/>
        </p:nvSpPr>
        <p:spPr>
          <a:xfrm>
            <a:off x="6524327" y="5250416"/>
            <a:ext cx="215483" cy="215483"/>
          </a:xfrm>
          <a:prstGeom prst="ellipse">
            <a:avLst/>
          </a:prstGeom>
          <a:solidFill>
            <a:srgbClr val="FF01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9" name="Oval 98"/>
          <p:cNvSpPr/>
          <p:nvPr/>
        </p:nvSpPr>
        <p:spPr>
          <a:xfrm>
            <a:off x="5561457" y="5647135"/>
            <a:ext cx="215483" cy="215483"/>
          </a:xfrm>
          <a:prstGeom prst="ellipse">
            <a:avLst/>
          </a:prstGeom>
          <a:solidFill>
            <a:srgbClr val="FF01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0" name="Oval 99"/>
          <p:cNvSpPr/>
          <p:nvPr/>
        </p:nvSpPr>
        <p:spPr>
          <a:xfrm>
            <a:off x="4087645" y="4311465"/>
            <a:ext cx="215483" cy="215483"/>
          </a:xfrm>
          <a:prstGeom prst="ellipse">
            <a:avLst/>
          </a:prstGeom>
          <a:solidFill>
            <a:srgbClr val="FF01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1" name="Oval 100"/>
          <p:cNvSpPr/>
          <p:nvPr/>
        </p:nvSpPr>
        <p:spPr>
          <a:xfrm>
            <a:off x="4509599" y="4551059"/>
            <a:ext cx="215483" cy="215483"/>
          </a:xfrm>
          <a:prstGeom prst="ellipse">
            <a:avLst/>
          </a:prstGeom>
          <a:solidFill>
            <a:srgbClr val="FF01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2" name="Oval 101"/>
          <p:cNvSpPr/>
          <p:nvPr/>
        </p:nvSpPr>
        <p:spPr>
          <a:xfrm>
            <a:off x="4941730" y="4095126"/>
            <a:ext cx="215483" cy="215483"/>
          </a:xfrm>
          <a:prstGeom prst="ellipse">
            <a:avLst/>
          </a:prstGeom>
          <a:solidFill>
            <a:srgbClr val="FF01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3" name="Oval 102"/>
          <p:cNvSpPr/>
          <p:nvPr/>
        </p:nvSpPr>
        <p:spPr>
          <a:xfrm>
            <a:off x="5424900" y="3650687"/>
            <a:ext cx="215483" cy="215483"/>
          </a:xfrm>
          <a:prstGeom prst="ellipse">
            <a:avLst/>
          </a:prstGeom>
          <a:solidFill>
            <a:srgbClr val="FF01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4" name="Oval 103"/>
          <p:cNvSpPr/>
          <p:nvPr/>
        </p:nvSpPr>
        <p:spPr>
          <a:xfrm>
            <a:off x="5731006" y="3637573"/>
            <a:ext cx="215483" cy="215483"/>
          </a:xfrm>
          <a:prstGeom prst="ellipse">
            <a:avLst/>
          </a:prstGeom>
          <a:solidFill>
            <a:srgbClr val="FF010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85568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25</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smtClean="0"/>
              <a:t>Let’s Write a Pipeline</a:t>
            </a:r>
            <a:endParaRPr lang="en-US" sz="4000" b="1" dirty="0"/>
          </a:p>
        </p:txBody>
      </p:sp>
      <p:sp>
        <p:nvSpPr>
          <p:cNvPr id="15" name="Rectangle 14"/>
          <p:cNvSpPr/>
          <p:nvPr/>
        </p:nvSpPr>
        <p:spPr>
          <a:xfrm>
            <a:off x="430763" y="1447800"/>
            <a:ext cx="8305800" cy="461665"/>
          </a:xfrm>
          <a:prstGeom prst="rect">
            <a:avLst/>
          </a:prstGeom>
        </p:spPr>
        <p:txBody>
          <a:bodyPr wrap="square">
            <a:spAutoFit/>
          </a:bodyPr>
          <a:lstStyle/>
          <a:p>
            <a:r>
              <a:rPr lang="en-US" sz="2400" b="1" dirty="0" smtClean="0"/>
              <a:t>How we can classify any data?</a:t>
            </a:r>
          </a:p>
        </p:txBody>
      </p:sp>
      <p:pic>
        <p:nvPicPr>
          <p:cNvPr id="2" name="Picture 1"/>
          <p:cNvPicPr>
            <a:picLocks noChangeAspect="1"/>
          </p:cNvPicPr>
          <p:nvPr/>
        </p:nvPicPr>
        <p:blipFill>
          <a:blip r:embed="rId3"/>
          <a:stretch>
            <a:fillRect/>
          </a:stretch>
        </p:blipFill>
        <p:spPr>
          <a:xfrm>
            <a:off x="2057400" y="2027537"/>
            <a:ext cx="4931325" cy="4527945"/>
          </a:xfrm>
          <a:prstGeom prst="rect">
            <a:avLst/>
          </a:prstGeom>
        </p:spPr>
      </p:pic>
      <p:sp>
        <p:nvSpPr>
          <p:cNvPr id="3" name="Oval 2"/>
          <p:cNvSpPr/>
          <p:nvPr/>
        </p:nvSpPr>
        <p:spPr>
          <a:xfrm>
            <a:off x="3061116" y="2514600"/>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3175416" y="3594517"/>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3708816" y="2514600"/>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a:off x="3442116" y="2971800"/>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4189554" y="2819400"/>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p:cNvSpPr/>
          <p:nvPr/>
        </p:nvSpPr>
        <p:spPr>
          <a:xfrm>
            <a:off x="3937416" y="3401943"/>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5495791" y="4076027"/>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p:cNvSpPr/>
          <p:nvPr/>
        </p:nvSpPr>
        <p:spPr>
          <a:xfrm>
            <a:off x="6045616" y="3822861"/>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Oval 17"/>
          <p:cNvSpPr/>
          <p:nvPr/>
        </p:nvSpPr>
        <p:spPr>
          <a:xfrm>
            <a:off x="6032916" y="446020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p:cNvSpPr/>
          <p:nvPr/>
        </p:nvSpPr>
        <p:spPr>
          <a:xfrm>
            <a:off x="4966116" y="434590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Oval 20"/>
          <p:cNvSpPr/>
          <p:nvPr/>
        </p:nvSpPr>
        <p:spPr>
          <a:xfrm>
            <a:off x="4794666" y="5197436"/>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Oval 21"/>
          <p:cNvSpPr/>
          <p:nvPr/>
        </p:nvSpPr>
        <p:spPr>
          <a:xfrm>
            <a:off x="5381491" y="523867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Oval 22"/>
          <p:cNvSpPr/>
          <p:nvPr/>
        </p:nvSpPr>
        <p:spPr>
          <a:xfrm>
            <a:off x="5080416" y="4872960"/>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Oval 23"/>
          <p:cNvSpPr/>
          <p:nvPr/>
        </p:nvSpPr>
        <p:spPr>
          <a:xfrm>
            <a:off x="5080416" y="551853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7" name="Straight Connector 26"/>
          <p:cNvCxnSpPr/>
          <p:nvPr/>
        </p:nvCxnSpPr>
        <p:spPr>
          <a:xfrm flipH="1">
            <a:off x="3722962" y="2622341"/>
            <a:ext cx="1600200" cy="3276600"/>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28" name="Rectangle 27"/>
          <p:cNvSpPr/>
          <p:nvPr/>
        </p:nvSpPr>
        <p:spPr>
          <a:xfrm>
            <a:off x="5319778" y="2387025"/>
            <a:ext cx="1683093" cy="523220"/>
          </a:xfrm>
          <a:prstGeom prst="rect">
            <a:avLst/>
          </a:prstGeom>
        </p:spPr>
        <p:txBody>
          <a:bodyPr wrap="square">
            <a:spAutoFit/>
          </a:bodyPr>
          <a:lstStyle/>
          <a:p>
            <a:pPr algn="ctr"/>
            <a:r>
              <a:rPr lang="en-US" sz="2800" dirty="0" smtClean="0">
                <a:solidFill>
                  <a:schemeClr val="tx1">
                    <a:lumMod val="65000"/>
                    <a:lumOff val="35000"/>
                  </a:schemeClr>
                </a:solidFill>
              </a:rPr>
              <a:t>Classifier</a:t>
            </a:r>
            <a:endParaRPr lang="en-US" sz="2400" dirty="0" smtClean="0">
              <a:solidFill>
                <a:schemeClr val="tx1">
                  <a:lumMod val="65000"/>
                  <a:lumOff val="35000"/>
                </a:schemeClr>
              </a:solidFill>
            </a:endParaRPr>
          </a:p>
        </p:txBody>
      </p:sp>
    </p:spTree>
    <p:extLst>
      <p:ext uri="{BB962C8B-B14F-4D97-AF65-F5344CB8AC3E}">
        <p14:creationId xmlns:p14="http://schemas.microsoft.com/office/powerpoint/2010/main" val="2726517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p:cTn id="13" dur="500" fill="hold"/>
                                        <p:tgtEl>
                                          <p:spTgt spid="28"/>
                                        </p:tgtEl>
                                        <p:attrNameLst>
                                          <p:attrName>ppt_w</p:attrName>
                                        </p:attrNameLst>
                                      </p:cBhvr>
                                      <p:tavLst>
                                        <p:tav tm="0">
                                          <p:val>
                                            <p:fltVal val="0"/>
                                          </p:val>
                                        </p:tav>
                                        <p:tav tm="100000">
                                          <p:val>
                                            <p:strVal val="#ppt_w"/>
                                          </p:val>
                                        </p:tav>
                                      </p:tavLst>
                                    </p:anim>
                                    <p:anim calcmode="lin" valueType="num">
                                      <p:cBhvr>
                                        <p:cTn id="14" dur="500" fill="hold"/>
                                        <p:tgtEl>
                                          <p:spTgt spid="28"/>
                                        </p:tgtEl>
                                        <p:attrNameLst>
                                          <p:attrName>ppt_h</p:attrName>
                                        </p:attrNameLst>
                                      </p:cBhvr>
                                      <p:tavLst>
                                        <p:tav tm="0">
                                          <p:val>
                                            <p:fltVal val="0"/>
                                          </p:val>
                                        </p:tav>
                                        <p:tav tm="100000">
                                          <p:val>
                                            <p:strVal val="#ppt_h"/>
                                          </p:val>
                                        </p:tav>
                                      </p:tavLst>
                                    </p:anim>
                                    <p:animEffect transition="in" filter="fade">
                                      <p:cBhvr>
                                        <p:cTn id="1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26</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smtClean="0"/>
              <a:t>Let’s Write a Pipeline</a:t>
            </a:r>
            <a:endParaRPr lang="en-US" sz="4000" b="1" dirty="0"/>
          </a:p>
        </p:txBody>
      </p:sp>
      <p:sp>
        <p:nvSpPr>
          <p:cNvPr id="15" name="Rectangle 14"/>
          <p:cNvSpPr/>
          <p:nvPr/>
        </p:nvSpPr>
        <p:spPr>
          <a:xfrm>
            <a:off x="430763" y="1447800"/>
            <a:ext cx="8305800" cy="461665"/>
          </a:xfrm>
          <a:prstGeom prst="rect">
            <a:avLst/>
          </a:prstGeom>
        </p:spPr>
        <p:txBody>
          <a:bodyPr wrap="square">
            <a:spAutoFit/>
          </a:bodyPr>
          <a:lstStyle/>
          <a:p>
            <a:r>
              <a:rPr lang="en-US" sz="2400" b="1" dirty="0" smtClean="0"/>
              <a:t>How we can classify any data?</a:t>
            </a:r>
          </a:p>
        </p:txBody>
      </p:sp>
      <p:pic>
        <p:nvPicPr>
          <p:cNvPr id="2" name="Picture 1"/>
          <p:cNvPicPr>
            <a:picLocks noChangeAspect="1"/>
          </p:cNvPicPr>
          <p:nvPr/>
        </p:nvPicPr>
        <p:blipFill>
          <a:blip r:embed="rId3"/>
          <a:stretch>
            <a:fillRect/>
          </a:stretch>
        </p:blipFill>
        <p:spPr>
          <a:xfrm>
            <a:off x="2057400" y="2027537"/>
            <a:ext cx="4931325" cy="4527945"/>
          </a:xfrm>
          <a:prstGeom prst="rect">
            <a:avLst/>
          </a:prstGeom>
        </p:spPr>
      </p:pic>
      <p:sp>
        <p:nvSpPr>
          <p:cNvPr id="3" name="Oval 2"/>
          <p:cNvSpPr/>
          <p:nvPr/>
        </p:nvSpPr>
        <p:spPr>
          <a:xfrm>
            <a:off x="3061116" y="2514600"/>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3175416" y="3594517"/>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3708816" y="2514600"/>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a:off x="3442116" y="2971800"/>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4189554" y="2819400"/>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p:cNvSpPr/>
          <p:nvPr/>
        </p:nvSpPr>
        <p:spPr>
          <a:xfrm>
            <a:off x="3937416" y="3401943"/>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5495791" y="4076027"/>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p:cNvSpPr/>
          <p:nvPr/>
        </p:nvSpPr>
        <p:spPr>
          <a:xfrm>
            <a:off x="6045616" y="3822861"/>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Oval 17"/>
          <p:cNvSpPr/>
          <p:nvPr/>
        </p:nvSpPr>
        <p:spPr>
          <a:xfrm>
            <a:off x="6032916" y="446020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p:cNvSpPr/>
          <p:nvPr/>
        </p:nvSpPr>
        <p:spPr>
          <a:xfrm>
            <a:off x="4966116" y="434590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Oval 20"/>
          <p:cNvSpPr/>
          <p:nvPr/>
        </p:nvSpPr>
        <p:spPr>
          <a:xfrm>
            <a:off x="4794666" y="5197436"/>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Oval 21"/>
          <p:cNvSpPr/>
          <p:nvPr/>
        </p:nvSpPr>
        <p:spPr>
          <a:xfrm>
            <a:off x="5381491" y="523867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Oval 22"/>
          <p:cNvSpPr/>
          <p:nvPr/>
        </p:nvSpPr>
        <p:spPr>
          <a:xfrm>
            <a:off x="5080416" y="4872960"/>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Oval 23"/>
          <p:cNvSpPr/>
          <p:nvPr/>
        </p:nvSpPr>
        <p:spPr>
          <a:xfrm>
            <a:off x="5080416" y="5518532"/>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7" name="Straight Connector 26"/>
          <p:cNvCxnSpPr/>
          <p:nvPr/>
        </p:nvCxnSpPr>
        <p:spPr>
          <a:xfrm flipH="1">
            <a:off x="3722962" y="2622341"/>
            <a:ext cx="1600200" cy="3276600"/>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25" name="Rectangle 24"/>
          <p:cNvSpPr/>
          <p:nvPr/>
        </p:nvSpPr>
        <p:spPr>
          <a:xfrm>
            <a:off x="1063984" y="2096144"/>
            <a:ext cx="1114748" cy="830997"/>
          </a:xfrm>
          <a:prstGeom prst="rect">
            <a:avLst/>
          </a:prstGeom>
        </p:spPr>
        <p:txBody>
          <a:bodyPr wrap="square">
            <a:spAutoFit/>
          </a:bodyPr>
          <a:lstStyle/>
          <a:p>
            <a:r>
              <a:rPr lang="en-CA" sz="2400" dirty="0" smtClean="0">
                <a:solidFill>
                  <a:schemeClr val="tx1">
                    <a:lumMod val="65000"/>
                    <a:lumOff val="35000"/>
                  </a:schemeClr>
                </a:solidFill>
              </a:rPr>
              <a:t>m = 2</a:t>
            </a:r>
          </a:p>
          <a:p>
            <a:r>
              <a:rPr lang="en-US" sz="2400" dirty="0" smtClean="0">
                <a:solidFill>
                  <a:schemeClr val="tx1">
                    <a:lumMod val="65000"/>
                    <a:lumOff val="35000"/>
                  </a:schemeClr>
                </a:solidFill>
              </a:rPr>
              <a:t>b = 1</a:t>
            </a:r>
            <a:endParaRPr lang="en-CA" sz="2400" dirty="0">
              <a:solidFill>
                <a:schemeClr val="tx1">
                  <a:lumMod val="65000"/>
                  <a:lumOff val="35000"/>
                </a:schemeClr>
              </a:solidFill>
            </a:endParaRPr>
          </a:p>
        </p:txBody>
      </p:sp>
    </p:spTree>
    <p:extLst>
      <p:ext uri="{BB962C8B-B14F-4D97-AF65-F5344CB8AC3E}">
        <p14:creationId xmlns:p14="http://schemas.microsoft.com/office/powerpoint/2010/main" val="209056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94444E-6 3.7037E-6 L -0.01511 -0.12524 " pathEditMode="relative" rAng="0" ptsTypes="AA">
                                      <p:cBhvr>
                                        <p:cTn id="6" dur="2000" fill="hold"/>
                                        <p:tgtEl>
                                          <p:spTgt spid="27"/>
                                        </p:tgtEl>
                                        <p:attrNameLst>
                                          <p:attrName>ppt_x</p:attrName>
                                          <p:attrName>ppt_y</p:attrName>
                                        </p:attrNameLst>
                                      </p:cBhvr>
                                      <p:rCtr x="-764" y="-627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27</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smtClean="0"/>
              <a:t>Let’s Write a Pipeline</a:t>
            </a:r>
            <a:endParaRPr lang="en-US" sz="4000" b="1" dirty="0"/>
          </a:p>
        </p:txBody>
      </p:sp>
      <p:sp>
        <p:nvSpPr>
          <p:cNvPr id="15" name="Rectangle 14"/>
          <p:cNvSpPr/>
          <p:nvPr/>
        </p:nvSpPr>
        <p:spPr>
          <a:xfrm>
            <a:off x="430763" y="1447800"/>
            <a:ext cx="8305800" cy="1569660"/>
          </a:xfrm>
          <a:prstGeom prst="rect">
            <a:avLst/>
          </a:prstGeom>
        </p:spPr>
        <p:txBody>
          <a:bodyPr wrap="square">
            <a:spAutoFit/>
          </a:bodyPr>
          <a:lstStyle/>
          <a:p>
            <a:r>
              <a:rPr lang="en-US" sz="2400" b="1" dirty="0" smtClean="0"/>
              <a:t>How could we learn the right parameters?</a:t>
            </a:r>
          </a:p>
          <a:p>
            <a:r>
              <a:rPr lang="en-US" sz="2400" dirty="0" smtClean="0"/>
              <a:t>One idea is that we can iteratively adjust the parameters using the training data</a:t>
            </a:r>
          </a:p>
          <a:p>
            <a:endParaRPr lang="en-US" sz="2400" dirty="0" smtClean="0"/>
          </a:p>
        </p:txBody>
      </p:sp>
      <p:pic>
        <p:nvPicPr>
          <p:cNvPr id="26" name="Picture 25"/>
          <p:cNvPicPr>
            <a:picLocks noChangeAspect="1"/>
          </p:cNvPicPr>
          <p:nvPr/>
        </p:nvPicPr>
        <p:blipFill>
          <a:blip r:embed="rId3"/>
          <a:stretch>
            <a:fillRect/>
          </a:stretch>
        </p:blipFill>
        <p:spPr>
          <a:xfrm>
            <a:off x="2560622" y="2712999"/>
            <a:ext cx="4098956" cy="3763663"/>
          </a:xfrm>
          <a:prstGeom prst="rect">
            <a:avLst/>
          </a:prstGeom>
        </p:spPr>
      </p:pic>
      <p:cxnSp>
        <p:nvCxnSpPr>
          <p:cNvPr id="28" name="Straight Connector 27"/>
          <p:cNvCxnSpPr/>
          <p:nvPr/>
        </p:nvCxnSpPr>
        <p:spPr>
          <a:xfrm flipH="1">
            <a:off x="4343400" y="3705533"/>
            <a:ext cx="1355982" cy="1880195"/>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29" name="Oval 28"/>
          <p:cNvSpPr/>
          <p:nvPr/>
        </p:nvSpPr>
        <p:spPr>
          <a:xfrm>
            <a:off x="3383204" y="3637102"/>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1078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28</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smtClean="0"/>
              <a:t>Let’s Write a Pipeline</a:t>
            </a:r>
            <a:endParaRPr lang="en-US" sz="4000" b="1" dirty="0"/>
          </a:p>
        </p:txBody>
      </p:sp>
      <p:sp>
        <p:nvSpPr>
          <p:cNvPr id="15" name="Rectangle 14"/>
          <p:cNvSpPr/>
          <p:nvPr/>
        </p:nvSpPr>
        <p:spPr>
          <a:xfrm>
            <a:off x="430763" y="1447800"/>
            <a:ext cx="8305800" cy="461665"/>
          </a:xfrm>
          <a:prstGeom prst="rect">
            <a:avLst/>
          </a:prstGeom>
        </p:spPr>
        <p:txBody>
          <a:bodyPr wrap="square">
            <a:spAutoFit/>
          </a:bodyPr>
          <a:lstStyle/>
          <a:p>
            <a:r>
              <a:rPr lang="en-US" sz="2400" b="1" dirty="0" smtClean="0"/>
              <a:t>How could we learn the right parameters?</a:t>
            </a:r>
          </a:p>
        </p:txBody>
      </p:sp>
      <p:pic>
        <p:nvPicPr>
          <p:cNvPr id="26" name="Picture 25"/>
          <p:cNvPicPr>
            <a:picLocks noChangeAspect="1"/>
          </p:cNvPicPr>
          <p:nvPr/>
        </p:nvPicPr>
        <p:blipFill>
          <a:blip r:embed="rId3"/>
          <a:stretch>
            <a:fillRect/>
          </a:stretch>
        </p:blipFill>
        <p:spPr>
          <a:xfrm>
            <a:off x="2560622" y="2712999"/>
            <a:ext cx="4098956" cy="3763663"/>
          </a:xfrm>
          <a:prstGeom prst="rect">
            <a:avLst/>
          </a:prstGeom>
        </p:spPr>
      </p:pic>
      <p:cxnSp>
        <p:nvCxnSpPr>
          <p:cNvPr id="28" name="Straight Connector 27"/>
          <p:cNvCxnSpPr/>
          <p:nvPr/>
        </p:nvCxnSpPr>
        <p:spPr>
          <a:xfrm flipH="1">
            <a:off x="4343400" y="3705533"/>
            <a:ext cx="1355982" cy="1880195"/>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29" name="Oval 28"/>
          <p:cNvSpPr/>
          <p:nvPr/>
        </p:nvSpPr>
        <p:spPr>
          <a:xfrm>
            <a:off x="3383204" y="3637102"/>
            <a:ext cx="215483" cy="215483"/>
          </a:xfrm>
          <a:prstGeom prst="ellipse">
            <a:avLst/>
          </a:prstGeom>
          <a:solidFill>
            <a:srgbClr val="4FFA1A"/>
          </a:solidFill>
          <a:ln>
            <a:solidFill>
              <a:srgbClr val="4FF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p:cNvSpPr/>
          <p:nvPr/>
        </p:nvSpPr>
        <p:spPr>
          <a:xfrm>
            <a:off x="5046791" y="3755708"/>
            <a:ext cx="215483" cy="215483"/>
          </a:xfrm>
          <a:prstGeom prst="ellipse">
            <a:avLst/>
          </a:prstGeom>
          <a:solidFill>
            <a:srgbClr val="FF0101"/>
          </a:solidFill>
          <a:ln>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10269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1.94444E-6 -4.81481E-6 L -0.05746 -0.09814 " pathEditMode="relative" rAng="0" ptsTypes="AA">
                                      <p:cBhvr>
                                        <p:cTn id="11" dur="2000" fill="hold"/>
                                        <p:tgtEl>
                                          <p:spTgt spid="28"/>
                                        </p:tgtEl>
                                        <p:attrNameLst>
                                          <p:attrName>ppt_x</p:attrName>
                                          <p:attrName>ppt_y</p:attrName>
                                        </p:attrNameLst>
                                      </p:cBhvr>
                                      <p:rCtr x="-2882" y="-490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29</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smtClean="0"/>
              <a:t>Let’s Write a Pipeline</a:t>
            </a:r>
            <a:endParaRPr lang="en-US" sz="4000" b="1" dirty="0"/>
          </a:p>
        </p:txBody>
      </p:sp>
      <p:pic>
        <p:nvPicPr>
          <p:cNvPr id="2" name="Picture 1"/>
          <p:cNvPicPr>
            <a:picLocks noChangeAspect="1"/>
          </p:cNvPicPr>
          <p:nvPr/>
        </p:nvPicPr>
        <p:blipFill>
          <a:blip r:embed="rId3"/>
          <a:stretch>
            <a:fillRect/>
          </a:stretch>
        </p:blipFill>
        <p:spPr>
          <a:xfrm>
            <a:off x="614464" y="1711303"/>
            <a:ext cx="7991272" cy="4245364"/>
          </a:xfrm>
          <a:prstGeom prst="rect">
            <a:avLst/>
          </a:prstGeom>
        </p:spPr>
      </p:pic>
      <p:sp>
        <p:nvSpPr>
          <p:cNvPr id="7" name="Rectangle 6"/>
          <p:cNvSpPr/>
          <p:nvPr/>
        </p:nvSpPr>
        <p:spPr>
          <a:xfrm>
            <a:off x="477520" y="1220966"/>
            <a:ext cx="8305800" cy="830997"/>
          </a:xfrm>
          <a:prstGeom prst="rect">
            <a:avLst/>
          </a:prstGeom>
        </p:spPr>
        <p:txBody>
          <a:bodyPr wrap="square">
            <a:spAutoFit/>
          </a:bodyPr>
          <a:lstStyle/>
          <a:p>
            <a:pPr>
              <a:defRPr/>
            </a:pPr>
            <a:r>
              <a:rPr lang="en-CA" sz="2400" dirty="0">
                <a:hlinkClick r:id="rId4"/>
              </a:rPr>
              <a:t>http://</a:t>
            </a:r>
            <a:r>
              <a:rPr lang="en-CA" sz="2400" dirty="0" smtClean="0">
                <a:hlinkClick r:id="rId4"/>
              </a:rPr>
              <a:t>playground.tensorflow.org</a:t>
            </a:r>
            <a:endParaRPr lang="en-CA" sz="2400" dirty="0" smtClean="0"/>
          </a:p>
          <a:p>
            <a:pPr>
              <a:defRPr/>
            </a:pPr>
            <a:endParaRPr lang="en-CA" sz="2400" dirty="0"/>
          </a:p>
        </p:txBody>
      </p:sp>
    </p:spTree>
    <p:extLst>
      <p:ext uri="{BB962C8B-B14F-4D97-AF65-F5344CB8AC3E}">
        <p14:creationId xmlns:p14="http://schemas.microsoft.com/office/powerpoint/2010/main" val="1269475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3</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latin typeface="+mj-lt"/>
              </a:rPr>
              <a:t>Binary </a:t>
            </a:r>
            <a:r>
              <a:rPr lang="en-US" sz="4000" b="1" dirty="0" smtClean="0">
                <a:latin typeface="+mj-lt"/>
              </a:rPr>
              <a:t>Classification</a:t>
            </a:r>
            <a:endParaRPr lang="en-US" sz="4000" b="1" dirty="0">
              <a:latin typeface="+mj-lt"/>
            </a:endParaRPr>
          </a:p>
        </p:txBody>
      </p:sp>
      <p:sp>
        <p:nvSpPr>
          <p:cNvPr id="13" name="Rectangle 12"/>
          <p:cNvSpPr/>
          <p:nvPr/>
        </p:nvSpPr>
        <p:spPr>
          <a:xfrm>
            <a:off x="430763" y="1447800"/>
            <a:ext cx="8305800" cy="954107"/>
          </a:xfrm>
          <a:prstGeom prst="rect">
            <a:avLst/>
          </a:prstGeom>
        </p:spPr>
        <p:txBody>
          <a:bodyPr wrap="square">
            <a:spAutoFit/>
          </a:bodyPr>
          <a:lstStyle/>
          <a:p>
            <a:r>
              <a:rPr lang="en-US" sz="2800" b="1" dirty="0" smtClean="0"/>
              <a:t>Dataset</a:t>
            </a:r>
          </a:p>
          <a:p>
            <a:r>
              <a:rPr lang="en-US" sz="2800" dirty="0" smtClean="0"/>
              <a:t>How accurate will the classifier act on the new data?</a:t>
            </a:r>
            <a:endParaRPr lang="en-US" sz="2400" dirty="0" smtClean="0"/>
          </a:p>
        </p:txBody>
      </p:sp>
      <p:graphicFrame>
        <p:nvGraphicFramePr>
          <p:cNvPr id="14" name="Table 13"/>
          <p:cNvGraphicFramePr>
            <a:graphicFrameLocks noGrp="1"/>
          </p:cNvGraphicFramePr>
          <p:nvPr>
            <p:extLst>
              <p:ext uri="{D42A27DB-BD31-4B8C-83A1-F6EECF244321}">
                <p14:modId xmlns:p14="http://schemas.microsoft.com/office/powerpoint/2010/main" val="1778155887"/>
              </p:ext>
            </p:extLst>
          </p:nvPr>
        </p:nvGraphicFramePr>
        <p:xfrm>
          <a:off x="1905000" y="2819400"/>
          <a:ext cx="5486400" cy="2971798"/>
        </p:xfrm>
        <a:graphic>
          <a:graphicData uri="http://schemas.openxmlformats.org/drawingml/2006/table">
            <a:tbl>
              <a:tblPr>
                <a:tableStyleId>{5940675A-B579-460E-94D1-54222C63F5DA}</a:tableStyleId>
              </a:tblPr>
              <a:tblGrid>
                <a:gridCol w="3657600"/>
                <a:gridCol w="1828800"/>
              </a:tblGrid>
              <a:tr h="561898">
                <a:tc>
                  <a:txBody>
                    <a:bodyPr/>
                    <a:lstStyle/>
                    <a:p>
                      <a:pPr algn="ctr" fontAlgn="ctr"/>
                      <a:r>
                        <a:rPr lang="en-CA" sz="2800" b="1" u="none" strike="noStrike" dirty="0" smtClean="0">
                          <a:solidFill>
                            <a:schemeClr val="bg1"/>
                          </a:solidFill>
                          <a:effectLst/>
                        </a:rPr>
                        <a:t>Email</a:t>
                      </a:r>
                      <a:endParaRPr lang="en-CA" sz="2800" b="1" i="0" u="none" strike="noStrike" dirty="0">
                        <a:solidFill>
                          <a:schemeClr val="bg1"/>
                        </a:solidFill>
                        <a:effectLst/>
                        <a:latin typeface="Calibri" panose="020F0502020204030204" pitchFamily="34" charset="0"/>
                      </a:endParaRPr>
                    </a:p>
                  </a:txBody>
                  <a:tcPr marL="6350" marR="6350" marT="6350" marB="0" anchor="ctr">
                    <a:solidFill>
                      <a:schemeClr val="tx2">
                        <a:lumMod val="60000"/>
                        <a:lumOff val="40000"/>
                      </a:schemeClr>
                    </a:solidFill>
                  </a:tcPr>
                </a:tc>
                <a:tc>
                  <a:txBody>
                    <a:bodyPr/>
                    <a:lstStyle/>
                    <a:p>
                      <a:pPr algn="ctr" fontAlgn="ctr"/>
                      <a:r>
                        <a:rPr lang="en-CA" sz="2800" b="1" u="none" strike="noStrike" dirty="0">
                          <a:solidFill>
                            <a:schemeClr val="bg1"/>
                          </a:solidFill>
                          <a:effectLst/>
                        </a:rPr>
                        <a:t>Label</a:t>
                      </a:r>
                      <a:endParaRPr lang="en-CA" sz="2800" b="1" i="0" u="none" strike="noStrike" dirty="0">
                        <a:solidFill>
                          <a:schemeClr val="bg1"/>
                        </a:solidFill>
                        <a:effectLst/>
                        <a:latin typeface="Calibri" panose="020F0502020204030204" pitchFamily="34" charset="0"/>
                      </a:endParaRPr>
                    </a:p>
                  </a:txBody>
                  <a:tcPr marL="6350" marR="6350" marT="6350" marB="0" anchor="ctr">
                    <a:solidFill>
                      <a:schemeClr val="tx2">
                        <a:lumMod val="60000"/>
                        <a:lumOff val="40000"/>
                      </a:schemeClr>
                    </a:solidFill>
                  </a:tcPr>
                </a:tc>
              </a:tr>
              <a:tr h="481980">
                <a:tc>
                  <a:txBody>
                    <a:bodyPr/>
                    <a:lstStyle/>
                    <a:p>
                      <a:pPr algn="l" fontAlgn="ctr"/>
                      <a:r>
                        <a:rPr lang="en-CA" sz="2000" u="none" strike="noStrike" dirty="0" smtClean="0">
                          <a:effectLst/>
                        </a:rPr>
                        <a:t>Click here to claim your prize!</a:t>
                      </a:r>
                      <a:endParaRPr lang="en-CA" sz="2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CA" sz="2000" u="none" strike="noStrike" dirty="0" smtClean="0">
                          <a:effectLst/>
                        </a:rPr>
                        <a:t>Spam</a:t>
                      </a:r>
                      <a:endParaRPr lang="en-CA" sz="2000" b="0" i="0" u="none" strike="noStrike" dirty="0">
                        <a:solidFill>
                          <a:srgbClr val="000000"/>
                        </a:solidFill>
                        <a:effectLst/>
                        <a:latin typeface="Calibri" panose="020F0502020204030204" pitchFamily="34" charset="0"/>
                      </a:endParaRPr>
                    </a:p>
                  </a:txBody>
                  <a:tcPr marL="6350" marR="6350" marT="6350" marB="0" anchor="ctr"/>
                </a:tc>
              </a:tr>
              <a:tr h="481980">
                <a:tc>
                  <a:txBody>
                    <a:bodyPr/>
                    <a:lstStyle/>
                    <a:p>
                      <a:pPr algn="l" fontAlgn="ctr"/>
                      <a:r>
                        <a:rPr lang="en-CA" sz="2000" u="none" strike="noStrike" dirty="0" smtClean="0">
                          <a:effectLst/>
                        </a:rPr>
                        <a:t>What’s new?</a:t>
                      </a:r>
                      <a:endParaRPr lang="en-CA" sz="2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CA" sz="2000" u="none" strike="noStrike" dirty="0" smtClean="0">
                          <a:effectLst/>
                        </a:rPr>
                        <a:t>Not spam</a:t>
                      </a:r>
                      <a:endParaRPr lang="en-CA" sz="2000" b="0" i="0" u="none" strike="noStrike" dirty="0">
                        <a:solidFill>
                          <a:srgbClr val="000000"/>
                        </a:solidFill>
                        <a:effectLst/>
                        <a:latin typeface="Calibri" panose="020F0502020204030204" pitchFamily="34" charset="0"/>
                      </a:endParaRPr>
                    </a:p>
                  </a:txBody>
                  <a:tcPr marL="6350" marR="6350" marT="6350" marB="0" anchor="ctr"/>
                </a:tc>
              </a:tr>
              <a:tr h="481980">
                <a:tc>
                  <a:txBody>
                    <a:bodyPr/>
                    <a:lstStyle/>
                    <a:p>
                      <a:pPr algn="l" fontAlgn="ctr"/>
                      <a:r>
                        <a:rPr lang="en-CA" sz="2000" u="none" strike="noStrike" dirty="0" smtClean="0">
                          <a:effectLst/>
                        </a:rPr>
                        <a:t>Hang out later?</a:t>
                      </a:r>
                      <a:endParaRPr lang="en-CA" sz="20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CA" sz="2000" u="none" strike="noStrike" dirty="0" smtClean="0">
                          <a:effectLst/>
                        </a:rPr>
                        <a:t>Not spam</a:t>
                      </a:r>
                      <a:endParaRPr lang="en-CA" sz="2000" b="0" i="0" u="none" strike="noStrike" dirty="0" smtClean="0">
                        <a:solidFill>
                          <a:srgbClr val="000000"/>
                        </a:solidFill>
                        <a:effectLst/>
                        <a:latin typeface="Calibri" panose="020F0502020204030204" pitchFamily="34" charset="0"/>
                      </a:endParaRPr>
                    </a:p>
                  </a:txBody>
                  <a:tcPr marL="6350" marR="6350" marT="6350" marB="0" anchor="ctr"/>
                </a:tc>
              </a:tr>
              <a:tr h="481980">
                <a:tc>
                  <a:txBody>
                    <a:bodyPr/>
                    <a:lstStyle/>
                    <a:p>
                      <a:pPr algn="l" fontAlgn="ctr"/>
                      <a:r>
                        <a:rPr lang="en-CA" sz="2000" u="none" strike="noStrike" dirty="0" smtClean="0">
                          <a:effectLst/>
                        </a:rPr>
                        <a:t>You have won $1000,000</a:t>
                      </a:r>
                      <a:endParaRPr lang="en-CA" sz="2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CA" sz="2000" u="none" strike="noStrike" dirty="0" smtClean="0">
                          <a:effectLst/>
                        </a:rPr>
                        <a:t>Spam</a:t>
                      </a:r>
                      <a:endParaRPr lang="en-CA" sz="2000" b="0" i="0" u="none" strike="noStrike" dirty="0">
                        <a:solidFill>
                          <a:srgbClr val="000000"/>
                        </a:solidFill>
                        <a:effectLst/>
                        <a:latin typeface="Calibri" panose="020F0502020204030204" pitchFamily="34" charset="0"/>
                      </a:endParaRPr>
                    </a:p>
                  </a:txBody>
                  <a:tcPr marL="6350" marR="6350" marT="6350" marB="0" anchor="ctr"/>
                </a:tc>
              </a:tr>
              <a:tr h="481980">
                <a:tc>
                  <a:txBody>
                    <a:bodyPr/>
                    <a:lstStyle/>
                    <a:p>
                      <a:pPr algn="ctr" fontAlgn="t"/>
                      <a:r>
                        <a:rPr lang="en-CA" sz="2000" u="none" strike="noStrike" dirty="0">
                          <a:effectLst/>
                        </a:rPr>
                        <a:t>…</a:t>
                      </a:r>
                      <a:endParaRPr lang="en-CA" sz="20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CA" sz="2000" u="none" strike="noStrike" dirty="0">
                          <a:effectLst/>
                        </a:rPr>
                        <a:t>…</a:t>
                      </a:r>
                      <a:endParaRPr lang="en-CA" sz="2000" b="0" i="0" u="none" strike="noStrike" dirty="0">
                        <a:solidFill>
                          <a:srgbClr val="000000"/>
                        </a:solidFill>
                        <a:effectLst/>
                        <a:latin typeface="Calibri" panose="020F0502020204030204" pitchFamily="34" charset="0"/>
                      </a:endParaRPr>
                    </a:p>
                  </a:txBody>
                  <a:tcPr marL="6350" marR="6350" marT="6350" marB="0"/>
                </a:tc>
              </a:tr>
            </a:tbl>
          </a:graphicData>
        </a:graphic>
      </p:graphicFrame>
    </p:spTree>
    <p:extLst>
      <p:ext uri="{BB962C8B-B14F-4D97-AF65-F5344CB8AC3E}">
        <p14:creationId xmlns:p14="http://schemas.microsoft.com/office/powerpoint/2010/main" val="152015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30</a:t>
            </a:fld>
            <a:endParaRPr lang="en-US" sz="2400" dirty="0"/>
          </a:p>
        </p:txBody>
      </p:sp>
      <p:sp>
        <p:nvSpPr>
          <p:cNvPr id="8" name="TextBox 7"/>
          <p:cNvSpPr txBox="1"/>
          <p:nvPr/>
        </p:nvSpPr>
        <p:spPr>
          <a:xfrm>
            <a:off x="2895600" y="2590800"/>
            <a:ext cx="3523129" cy="1323439"/>
          </a:xfrm>
          <a:prstGeom prst="rect">
            <a:avLst/>
          </a:prstGeom>
          <a:noFill/>
        </p:spPr>
        <p:txBody>
          <a:bodyPr wrap="square" rtlCol="0">
            <a:spAutoFit/>
          </a:bodyPr>
          <a:lstStyle/>
          <a:p>
            <a:r>
              <a:rPr lang="en-CA" sz="8000" dirty="0" smtClean="0">
                <a:latin typeface="Edwardian Script ITC" panose="030303020407070D0804" pitchFamily="66" charset="0"/>
              </a:rPr>
              <a:t>Thank you </a:t>
            </a:r>
          </a:p>
        </p:txBody>
      </p:sp>
    </p:spTree>
    <p:extLst>
      <p:ext uri="{BB962C8B-B14F-4D97-AF65-F5344CB8AC3E}">
        <p14:creationId xmlns:p14="http://schemas.microsoft.com/office/powerpoint/2010/main" val="3155977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4</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dirty="0"/>
              <a:t>Binary </a:t>
            </a:r>
            <a:r>
              <a:rPr lang="en-US" sz="4000" dirty="0" smtClean="0"/>
              <a:t>Classification</a:t>
            </a:r>
            <a:endParaRPr lang="en-US" sz="4000" dirty="0"/>
          </a:p>
        </p:txBody>
      </p:sp>
      <p:sp>
        <p:nvSpPr>
          <p:cNvPr id="13" name="Rectangle 12"/>
          <p:cNvSpPr/>
          <p:nvPr/>
        </p:nvSpPr>
        <p:spPr>
          <a:xfrm>
            <a:off x="5856737" y="2753380"/>
            <a:ext cx="2083837" cy="523220"/>
          </a:xfrm>
          <a:prstGeom prst="rect">
            <a:avLst/>
          </a:prstGeom>
        </p:spPr>
        <p:txBody>
          <a:bodyPr wrap="square">
            <a:spAutoFit/>
          </a:bodyPr>
          <a:lstStyle/>
          <a:p>
            <a:pPr algn="ctr"/>
            <a:r>
              <a:rPr lang="en-US" sz="2800" b="1" dirty="0" smtClean="0"/>
              <a:t>Test</a:t>
            </a:r>
          </a:p>
        </p:txBody>
      </p:sp>
      <p:graphicFrame>
        <p:nvGraphicFramePr>
          <p:cNvPr id="14" name="Table 13"/>
          <p:cNvGraphicFramePr>
            <a:graphicFrameLocks noGrp="1"/>
          </p:cNvGraphicFramePr>
          <p:nvPr>
            <p:extLst>
              <p:ext uri="{D42A27DB-BD31-4B8C-83A1-F6EECF244321}">
                <p14:modId xmlns:p14="http://schemas.microsoft.com/office/powerpoint/2010/main" val="790676266"/>
              </p:ext>
            </p:extLst>
          </p:nvPr>
        </p:nvGraphicFramePr>
        <p:xfrm>
          <a:off x="749300" y="3276600"/>
          <a:ext cx="3352800" cy="2692212"/>
        </p:xfrm>
        <a:graphic>
          <a:graphicData uri="http://schemas.openxmlformats.org/drawingml/2006/table">
            <a:tbl>
              <a:tblPr>
                <a:tableStyleId>{5940675A-B579-460E-94D1-54222C63F5DA}</a:tableStyleId>
              </a:tblPr>
              <a:tblGrid>
                <a:gridCol w="2235200"/>
                <a:gridCol w="1117600"/>
              </a:tblGrid>
              <a:tr h="399190">
                <a:tc>
                  <a:txBody>
                    <a:bodyPr/>
                    <a:lstStyle/>
                    <a:p>
                      <a:pPr algn="ctr" fontAlgn="ctr"/>
                      <a:r>
                        <a:rPr lang="en-CA" sz="2800" b="1" u="none" strike="noStrike" dirty="0" smtClean="0">
                          <a:solidFill>
                            <a:schemeClr val="bg1"/>
                          </a:solidFill>
                          <a:effectLst/>
                        </a:rPr>
                        <a:t>Email</a:t>
                      </a:r>
                      <a:endParaRPr lang="en-CA" sz="2800" b="1" i="0" u="none" strike="noStrike" dirty="0">
                        <a:solidFill>
                          <a:schemeClr val="bg1"/>
                        </a:solidFill>
                        <a:effectLst/>
                        <a:latin typeface="Calibri" panose="020F0502020204030204" pitchFamily="34" charset="0"/>
                      </a:endParaRPr>
                    </a:p>
                  </a:txBody>
                  <a:tcPr marL="6350" marR="6350" marT="6350" marB="0" anchor="ctr">
                    <a:solidFill>
                      <a:schemeClr val="tx2">
                        <a:lumMod val="60000"/>
                        <a:lumOff val="40000"/>
                      </a:schemeClr>
                    </a:solidFill>
                  </a:tcPr>
                </a:tc>
                <a:tc>
                  <a:txBody>
                    <a:bodyPr/>
                    <a:lstStyle/>
                    <a:p>
                      <a:pPr algn="ctr" fontAlgn="ctr"/>
                      <a:r>
                        <a:rPr lang="en-CA" sz="2800" b="1" u="none" strike="noStrike" dirty="0">
                          <a:solidFill>
                            <a:schemeClr val="bg1"/>
                          </a:solidFill>
                          <a:effectLst/>
                        </a:rPr>
                        <a:t>Label</a:t>
                      </a:r>
                      <a:endParaRPr lang="en-CA" sz="2800" b="1" i="0" u="none" strike="noStrike" dirty="0">
                        <a:solidFill>
                          <a:schemeClr val="bg1"/>
                        </a:solidFill>
                        <a:effectLst/>
                        <a:latin typeface="Calibri" panose="020F0502020204030204" pitchFamily="34" charset="0"/>
                      </a:endParaRPr>
                    </a:p>
                  </a:txBody>
                  <a:tcPr marL="6350" marR="6350" marT="6350" marB="0" anchor="ctr">
                    <a:solidFill>
                      <a:schemeClr val="tx2">
                        <a:lumMod val="60000"/>
                        <a:lumOff val="40000"/>
                      </a:schemeClr>
                    </a:solidFill>
                  </a:tcPr>
                </a:tc>
              </a:tr>
              <a:tr h="517152">
                <a:tc>
                  <a:txBody>
                    <a:bodyPr/>
                    <a:lstStyle/>
                    <a:p>
                      <a:pPr algn="l" fontAlgn="ctr"/>
                      <a:r>
                        <a:rPr lang="en-CA" sz="2000" u="none" strike="noStrike" dirty="0" smtClean="0">
                          <a:effectLst/>
                        </a:rPr>
                        <a:t>Click here to claim your prize!</a:t>
                      </a:r>
                      <a:endParaRPr lang="en-CA" sz="2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CA" sz="2000" u="none" strike="noStrike" dirty="0" smtClean="0">
                          <a:effectLst/>
                        </a:rPr>
                        <a:t>Spam</a:t>
                      </a:r>
                      <a:endParaRPr lang="en-CA" sz="2000" b="0" i="0" u="none" strike="noStrike" dirty="0">
                        <a:solidFill>
                          <a:srgbClr val="000000"/>
                        </a:solidFill>
                        <a:effectLst/>
                        <a:latin typeface="Calibri" panose="020F0502020204030204" pitchFamily="34" charset="0"/>
                      </a:endParaRPr>
                    </a:p>
                  </a:txBody>
                  <a:tcPr marL="6350" marR="6350" marT="6350" marB="0" anchor="ctr"/>
                </a:tc>
              </a:tr>
              <a:tr h="342414">
                <a:tc>
                  <a:txBody>
                    <a:bodyPr/>
                    <a:lstStyle/>
                    <a:p>
                      <a:pPr algn="l" fontAlgn="ctr"/>
                      <a:r>
                        <a:rPr lang="en-CA" sz="2000" u="none" strike="noStrike" dirty="0" smtClean="0">
                          <a:effectLst/>
                        </a:rPr>
                        <a:t>What’s new?</a:t>
                      </a:r>
                      <a:endParaRPr lang="en-CA" sz="2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CA" sz="2000" u="none" strike="noStrike" dirty="0" smtClean="0">
                          <a:effectLst/>
                        </a:rPr>
                        <a:t>Not spam</a:t>
                      </a:r>
                      <a:endParaRPr lang="en-CA" sz="2000" b="0" i="0" u="none" strike="noStrike" dirty="0">
                        <a:solidFill>
                          <a:srgbClr val="000000"/>
                        </a:solidFill>
                        <a:effectLst/>
                        <a:latin typeface="Calibri" panose="020F0502020204030204" pitchFamily="34" charset="0"/>
                      </a:endParaRPr>
                    </a:p>
                  </a:txBody>
                  <a:tcPr marL="6350" marR="6350" marT="6350" marB="0" anchor="ctr"/>
                </a:tc>
              </a:tr>
              <a:tr h="342414">
                <a:tc>
                  <a:txBody>
                    <a:bodyPr/>
                    <a:lstStyle/>
                    <a:p>
                      <a:pPr algn="l" fontAlgn="ctr"/>
                      <a:r>
                        <a:rPr lang="en-CA" sz="2000" u="none" strike="noStrike" dirty="0" smtClean="0">
                          <a:effectLst/>
                        </a:rPr>
                        <a:t>Hang out later?</a:t>
                      </a:r>
                      <a:endParaRPr lang="en-CA" sz="20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CA" sz="2000" u="none" strike="noStrike" dirty="0" smtClean="0">
                          <a:effectLst/>
                        </a:rPr>
                        <a:t>Not spam</a:t>
                      </a:r>
                      <a:endParaRPr lang="en-CA" sz="2000" b="0" i="0" u="none" strike="noStrike" dirty="0" smtClean="0">
                        <a:solidFill>
                          <a:srgbClr val="000000"/>
                        </a:solidFill>
                        <a:effectLst/>
                        <a:latin typeface="Calibri" panose="020F0502020204030204" pitchFamily="34" charset="0"/>
                      </a:endParaRPr>
                    </a:p>
                  </a:txBody>
                  <a:tcPr marL="6350" marR="6350" marT="6350" marB="0" anchor="ctr"/>
                </a:tc>
              </a:tr>
              <a:tr h="342414">
                <a:tc>
                  <a:txBody>
                    <a:bodyPr/>
                    <a:lstStyle/>
                    <a:p>
                      <a:pPr algn="l" fontAlgn="ctr"/>
                      <a:r>
                        <a:rPr lang="en-CA" sz="2000" u="none" strike="noStrike" dirty="0" smtClean="0">
                          <a:effectLst/>
                        </a:rPr>
                        <a:t>You have won $1000,000</a:t>
                      </a:r>
                      <a:endParaRPr lang="en-CA" sz="2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CA" sz="2000" u="none" strike="noStrike" dirty="0" smtClean="0">
                          <a:effectLst/>
                        </a:rPr>
                        <a:t>Spam</a:t>
                      </a:r>
                      <a:endParaRPr lang="en-CA" sz="2000" b="0" i="0" u="none" strike="noStrike" dirty="0">
                        <a:solidFill>
                          <a:srgbClr val="000000"/>
                        </a:solidFill>
                        <a:effectLst/>
                        <a:latin typeface="Calibri" panose="020F0502020204030204" pitchFamily="34" charset="0"/>
                      </a:endParaRPr>
                    </a:p>
                  </a:txBody>
                  <a:tcPr marL="6350" marR="6350" marT="6350" marB="0" anchor="ctr"/>
                </a:tc>
              </a:tr>
              <a:tr h="342414">
                <a:tc>
                  <a:txBody>
                    <a:bodyPr/>
                    <a:lstStyle/>
                    <a:p>
                      <a:pPr algn="ctr" fontAlgn="t"/>
                      <a:r>
                        <a:rPr lang="en-CA" sz="2000" u="none" strike="noStrike" dirty="0">
                          <a:effectLst/>
                        </a:rPr>
                        <a:t>…</a:t>
                      </a:r>
                      <a:endParaRPr lang="en-CA" sz="20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r>
                        <a:rPr lang="en-CA" sz="2000" u="none" strike="noStrike" dirty="0">
                          <a:effectLst/>
                        </a:rPr>
                        <a:t>…</a:t>
                      </a:r>
                      <a:endParaRPr lang="en-CA" sz="2000" b="0" i="0" u="none" strike="noStrike" dirty="0">
                        <a:solidFill>
                          <a:srgbClr val="000000"/>
                        </a:solidFill>
                        <a:effectLst/>
                        <a:latin typeface="Calibri" panose="020F0502020204030204" pitchFamily="34" charset="0"/>
                      </a:endParaRPr>
                    </a:p>
                  </a:txBody>
                  <a:tcPr marL="6350" marR="6350" marT="635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98528459"/>
              </p:ext>
            </p:extLst>
          </p:nvPr>
        </p:nvGraphicFramePr>
        <p:xfrm>
          <a:off x="5295901" y="3276600"/>
          <a:ext cx="3352800" cy="2593414"/>
        </p:xfrm>
        <a:graphic>
          <a:graphicData uri="http://schemas.openxmlformats.org/drawingml/2006/table">
            <a:tbl>
              <a:tblPr>
                <a:tableStyleId>{5940675A-B579-460E-94D1-54222C63F5DA}</a:tableStyleId>
              </a:tblPr>
              <a:tblGrid>
                <a:gridCol w="2235200"/>
                <a:gridCol w="1117600"/>
              </a:tblGrid>
              <a:tr h="399190">
                <a:tc>
                  <a:txBody>
                    <a:bodyPr/>
                    <a:lstStyle/>
                    <a:p>
                      <a:pPr algn="ctr" fontAlgn="ctr"/>
                      <a:r>
                        <a:rPr lang="en-CA" sz="2800" b="1" u="none" strike="noStrike" dirty="0" smtClean="0">
                          <a:solidFill>
                            <a:schemeClr val="bg1"/>
                          </a:solidFill>
                          <a:effectLst/>
                        </a:rPr>
                        <a:t>Email</a:t>
                      </a:r>
                      <a:endParaRPr lang="en-CA" sz="2800" b="1" i="0" u="none" strike="noStrike" dirty="0">
                        <a:solidFill>
                          <a:schemeClr val="bg1"/>
                        </a:solidFill>
                        <a:effectLst/>
                        <a:latin typeface="Calibri" panose="020F0502020204030204" pitchFamily="34" charset="0"/>
                      </a:endParaRPr>
                    </a:p>
                  </a:txBody>
                  <a:tcPr marL="6350" marR="6350" marT="6350" marB="0" anchor="ctr">
                    <a:solidFill>
                      <a:schemeClr val="tx2">
                        <a:lumMod val="60000"/>
                        <a:lumOff val="40000"/>
                      </a:schemeClr>
                    </a:solidFill>
                  </a:tcPr>
                </a:tc>
                <a:tc>
                  <a:txBody>
                    <a:bodyPr/>
                    <a:lstStyle/>
                    <a:p>
                      <a:pPr algn="ctr" fontAlgn="ctr"/>
                      <a:r>
                        <a:rPr lang="en-CA" sz="2800" b="1" u="none" strike="noStrike" dirty="0">
                          <a:solidFill>
                            <a:schemeClr val="bg1"/>
                          </a:solidFill>
                          <a:effectLst/>
                        </a:rPr>
                        <a:t>Label</a:t>
                      </a:r>
                      <a:endParaRPr lang="en-CA" sz="2800" b="1" i="0" u="none" strike="noStrike" dirty="0">
                        <a:solidFill>
                          <a:schemeClr val="bg1"/>
                        </a:solidFill>
                        <a:effectLst/>
                        <a:latin typeface="Calibri" panose="020F0502020204030204" pitchFamily="34" charset="0"/>
                      </a:endParaRPr>
                    </a:p>
                  </a:txBody>
                  <a:tcPr marL="6350" marR="6350" marT="6350" marB="0" anchor="ctr">
                    <a:solidFill>
                      <a:schemeClr val="tx2">
                        <a:lumMod val="60000"/>
                        <a:lumOff val="40000"/>
                      </a:schemeClr>
                    </a:solidFill>
                  </a:tcPr>
                </a:tc>
              </a:tr>
              <a:tr h="517152">
                <a:tc>
                  <a:txBody>
                    <a:bodyPr/>
                    <a:lstStyle/>
                    <a:p>
                      <a:pPr algn="l" fontAlgn="ctr"/>
                      <a:r>
                        <a:rPr lang="en-CA" sz="2000" u="none" strike="noStrike" dirty="0" smtClean="0">
                          <a:effectLst/>
                        </a:rPr>
                        <a:t>Pick up groceries</a:t>
                      </a:r>
                      <a:endParaRPr lang="en-CA" sz="2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CA" sz="2000" u="none" strike="noStrike" dirty="0" smtClean="0">
                          <a:effectLst/>
                        </a:rPr>
                        <a:t>Not spam</a:t>
                      </a:r>
                      <a:endParaRPr lang="en-CA" sz="2000" b="0" i="0" u="none" strike="noStrike" dirty="0">
                        <a:solidFill>
                          <a:srgbClr val="000000"/>
                        </a:solidFill>
                        <a:effectLst/>
                        <a:latin typeface="Calibri" panose="020F0502020204030204" pitchFamily="34" charset="0"/>
                      </a:endParaRPr>
                    </a:p>
                  </a:txBody>
                  <a:tcPr marL="6350" marR="6350" marT="6350" marB="0" anchor="ctr"/>
                </a:tc>
              </a:tr>
              <a:tr h="342414">
                <a:tc>
                  <a:txBody>
                    <a:bodyPr/>
                    <a:lstStyle/>
                    <a:p>
                      <a:pPr algn="l" fontAlgn="ctr"/>
                      <a:r>
                        <a:rPr lang="en-CA" sz="2000" u="none" strike="noStrike" dirty="0" smtClean="0">
                          <a:effectLst/>
                        </a:rPr>
                        <a:t>Free </a:t>
                      </a:r>
                      <a:r>
                        <a:rPr lang="en-CA" sz="2000" u="none" strike="noStrike" dirty="0" err="1" smtClean="0">
                          <a:effectLst/>
                        </a:rPr>
                        <a:t>free</a:t>
                      </a:r>
                      <a:r>
                        <a:rPr lang="en-CA" sz="2000" u="none" strike="noStrike" dirty="0" smtClean="0">
                          <a:effectLst/>
                        </a:rPr>
                        <a:t> </a:t>
                      </a:r>
                      <a:r>
                        <a:rPr lang="en-CA" sz="2000" u="none" strike="noStrike" dirty="0" err="1" smtClean="0">
                          <a:effectLst/>
                        </a:rPr>
                        <a:t>free</a:t>
                      </a:r>
                      <a:r>
                        <a:rPr lang="en-CA" sz="2000" u="none" strike="noStrike" dirty="0" smtClean="0">
                          <a:effectLst/>
                        </a:rPr>
                        <a:t>!</a:t>
                      </a:r>
                      <a:endParaRPr lang="en-CA" sz="20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2000" b="0" i="0" u="none" strike="noStrike" dirty="0" smtClean="0">
                          <a:solidFill>
                            <a:schemeClr val="tx1"/>
                          </a:solidFill>
                          <a:effectLst/>
                          <a:latin typeface="+mn-lt"/>
                        </a:rPr>
                        <a:t>Spam</a:t>
                      </a:r>
                      <a:endParaRPr lang="en-CA" sz="2000" b="0" i="0" u="none" strike="noStrike" dirty="0" smtClean="0">
                        <a:solidFill>
                          <a:srgbClr val="000000"/>
                        </a:solidFill>
                        <a:effectLst/>
                        <a:latin typeface="Calibri" panose="020F0502020204030204" pitchFamily="34" charset="0"/>
                      </a:endParaRPr>
                    </a:p>
                  </a:txBody>
                  <a:tcPr marL="6350" marR="6350" marT="6350" marB="0" anchor="ctr"/>
                </a:tc>
              </a:tr>
              <a:tr h="342414">
                <a:tc>
                  <a:txBody>
                    <a:bodyPr/>
                    <a:lstStyle/>
                    <a:p>
                      <a:pPr algn="l" fontAlgn="ctr"/>
                      <a:r>
                        <a:rPr lang="en-CA" sz="2000" u="none" strike="noStrike" dirty="0" smtClean="0">
                          <a:effectLst/>
                        </a:rPr>
                        <a:t>Android</a:t>
                      </a:r>
                      <a:r>
                        <a:rPr lang="en-CA" sz="2000" u="none" strike="noStrike" baseline="0" dirty="0" smtClean="0">
                          <a:effectLst/>
                        </a:rPr>
                        <a:t> 5.0 questions</a:t>
                      </a:r>
                      <a:endParaRPr lang="en-CA" sz="2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CA" sz="2000" u="none" strike="noStrike" dirty="0" smtClean="0">
                          <a:effectLst/>
                        </a:rPr>
                        <a:t>Not spam</a:t>
                      </a:r>
                      <a:endParaRPr lang="en-CA" sz="2000" b="0" i="0" u="none" strike="noStrike" dirty="0">
                        <a:solidFill>
                          <a:srgbClr val="000000"/>
                        </a:solidFill>
                        <a:effectLst/>
                        <a:latin typeface="Calibri" panose="020F0502020204030204" pitchFamily="34" charset="0"/>
                      </a:endParaRPr>
                    </a:p>
                  </a:txBody>
                  <a:tcPr marL="6350" marR="6350" marT="6350" marB="0" anchor="ctr"/>
                </a:tc>
              </a:tr>
              <a:tr h="342414">
                <a:tc>
                  <a:txBody>
                    <a:bodyPr/>
                    <a:lstStyle/>
                    <a:p>
                      <a:pPr algn="l" fontAlgn="t"/>
                      <a:r>
                        <a:rPr lang="en-CA" sz="2000" u="none" strike="noStrike" dirty="0" smtClean="0">
                          <a:effectLst/>
                        </a:rPr>
                        <a:t>Your appointment</a:t>
                      </a:r>
                      <a:endParaRPr lang="en-CA" sz="2000" b="0" i="0" u="none" strike="noStrike" dirty="0">
                        <a:solidFill>
                          <a:srgbClr val="000000"/>
                        </a:solidFill>
                        <a:effectLst/>
                        <a:latin typeface="Calibri" panose="020F0502020204030204" pitchFamily="34" charset="0"/>
                      </a:endParaRPr>
                    </a:p>
                  </a:txBody>
                  <a:tcPr marL="6350" marR="6350" marT="6350" marB="0"/>
                </a:tc>
                <a:tc>
                  <a:txBody>
                    <a:bodyPr/>
                    <a:lstStyle/>
                    <a:p>
                      <a:pPr algn="l" fontAlgn="t"/>
                      <a:r>
                        <a:rPr lang="en-CA" sz="2000" u="none" strike="noStrike" dirty="0" smtClean="0">
                          <a:effectLst/>
                        </a:rPr>
                        <a:t>Not spam</a:t>
                      </a:r>
                      <a:endParaRPr lang="en-CA" sz="2000" b="0" i="0" u="none" strike="noStrike" dirty="0">
                        <a:solidFill>
                          <a:srgbClr val="000000"/>
                        </a:solidFill>
                        <a:effectLst/>
                        <a:latin typeface="Calibri" panose="020F0502020204030204" pitchFamily="34" charset="0"/>
                      </a:endParaRPr>
                    </a:p>
                  </a:txBody>
                  <a:tcPr marL="6350" marR="6350" marT="6350" marB="0"/>
                </a:tc>
              </a:tr>
              <a:tr h="342414">
                <a:tc>
                  <a:txBody>
                    <a:bodyPr/>
                    <a:lstStyle/>
                    <a:p>
                      <a:pPr algn="ctr" fontAlgn="t"/>
                      <a:endParaRPr lang="en-CA" sz="2000" b="0" i="0" u="none" strike="noStrike" dirty="0">
                        <a:solidFill>
                          <a:srgbClr val="000000"/>
                        </a:solidFill>
                        <a:effectLst/>
                        <a:latin typeface="Calibri" panose="020F0502020204030204" pitchFamily="34" charset="0"/>
                      </a:endParaRPr>
                    </a:p>
                  </a:txBody>
                  <a:tcPr marL="6350" marR="6350" marT="6350" marB="0"/>
                </a:tc>
                <a:tc>
                  <a:txBody>
                    <a:bodyPr/>
                    <a:lstStyle/>
                    <a:p>
                      <a:pPr algn="ctr" fontAlgn="t"/>
                      <a:endParaRPr lang="en-CA" sz="2000" b="0" i="0" u="none" strike="noStrike" dirty="0">
                        <a:solidFill>
                          <a:srgbClr val="000000"/>
                        </a:solidFill>
                        <a:effectLst/>
                        <a:latin typeface="Calibri" panose="020F0502020204030204" pitchFamily="34" charset="0"/>
                      </a:endParaRPr>
                    </a:p>
                  </a:txBody>
                  <a:tcPr marL="6350" marR="6350" marT="6350" marB="0"/>
                </a:tc>
              </a:tr>
            </a:tbl>
          </a:graphicData>
        </a:graphic>
      </p:graphicFrame>
      <p:sp>
        <p:nvSpPr>
          <p:cNvPr id="8" name="Rectangle 7"/>
          <p:cNvSpPr/>
          <p:nvPr/>
        </p:nvSpPr>
        <p:spPr>
          <a:xfrm>
            <a:off x="1282700" y="2753380"/>
            <a:ext cx="2083837" cy="523220"/>
          </a:xfrm>
          <a:prstGeom prst="rect">
            <a:avLst/>
          </a:prstGeom>
        </p:spPr>
        <p:txBody>
          <a:bodyPr wrap="square">
            <a:spAutoFit/>
          </a:bodyPr>
          <a:lstStyle/>
          <a:p>
            <a:pPr algn="ctr"/>
            <a:r>
              <a:rPr lang="en-US" sz="2800" b="1" dirty="0" smtClean="0"/>
              <a:t>Train</a:t>
            </a:r>
          </a:p>
        </p:txBody>
      </p:sp>
      <p:sp>
        <p:nvSpPr>
          <p:cNvPr id="10" name="Rectangle 9"/>
          <p:cNvSpPr/>
          <p:nvPr/>
        </p:nvSpPr>
        <p:spPr>
          <a:xfrm>
            <a:off x="430763" y="1447800"/>
            <a:ext cx="8305800" cy="1384995"/>
          </a:xfrm>
          <a:prstGeom prst="rect">
            <a:avLst/>
          </a:prstGeom>
        </p:spPr>
        <p:txBody>
          <a:bodyPr wrap="square">
            <a:spAutoFit/>
          </a:bodyPr>
          <a:lstStyle/>
          <a:p>
            <a:r>
              <a:rPr lang="en-US" sz="2800" b="1" dirty="0" smtClean="0"/>
              <a:t>Dividing the Dataset</a:t>
            </a:r>
          </a:p>
          <a:p>
            <a:pPr marL="457200" indent="-457200">
              <a:buFont typeface="Arial" panose="020B0604020202020204" pitchFamily="34" charset="0"/>
              <a:buChar char="•"/>
            </a:pPr>
            <a:r>
              <a:rPr lang="en-US" sz="2800" dirty="0" smtClean="0"/>
              <a:t>Train</a:t>
            </a:r>
          </a:p>
          <a:p>
            <a:pPr marL="457200" indent="-457200">
              <a:buFont typeface="Arial" panose="020B0604020202020204" pitchFamily="34" charset="0"/>
              <a:buChar char="•"/>
            </a:pPr>
            <a:r>
              <a:rPr lang="en-US" sz="2800" dirty="0" smtClean="0"/>
              <a:t>Test</a:t>
            </a:r>
            <a:endParaRPr lang="en-US" sz="2400" dirty="0" smtClean="0"/>
          </a:p>
        </p:txBody>
      </p:sp>
    </p:spTree>
    <p:extLst>
      <p:ext uri="{BB962C8B-B14F-4D97-AF65-F5344CB8AC3E}">
        <p14:creationId xmlns:p14="http://schemas.microsoft.com/office/powerpoint/2010/main" val="790754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5</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smtClean="0"/>
              <a:t>Let’s Write a Pipeline</a:t>
            </a:r>
            <a:endParaRPr lang="en-US" sz="4000" b="1" dirty="0"/>
          </a:p>
        </p:txBody>
      </p:sp>
      <p:sp>
        <p:nvSpPr>
          <p:cNvPr id="15" name="Rectangle 14"/>
          <p:cNvSpPr/>
          <p:nvPr/>
        </p:nvSpPr>
        <p:spPr>
          <a:xfrm>
            <a:off x="430763" y="1447800"/>
            <a:ext cx="8305800" cy="461665"/>
          </a:xfrm>
          <a:prstGeom prst="rect">
            <a:avLst/>
          </a:prstGeom>
        </p:spPr>
        <p:txBody>
          <a:bodyPr wrap="square">
            <a:spAutoFit/>
          </a:bodyPr>
          <a:lstStyle/>
          <a:p>
            <a:r>
              <a:rPr lang="en-US" sz="2400" b="1" dirty="0" smtClean="0"/>
              <a:t>Import the Iris dataset into </a:t>
            </a:r>
            <a:r>
              <a:rPr lang="en-US" sz="2400" b="1" dirty="0" err="1" smtClean="0"/>
              <a:t>scikit</a:t>
            </a:r>
            <a:r>
              <a:rPr lang="en-US" sz="2400" b="1" dirty="0" smtClean="0"/>
              <a:t>-learn</a:t>
            </a:r>
          </a:p>
        </p:txBody>
      </p:sp>
      <p:pic>
        <p:nvPicPr>
          <p:cNvPr id="11" name="Picture 10"/>
          <p:cNvPicPr>
            <a:picLocks noChangeAspect="1"/>
          </p:cNvPicPr>
          <p:nvPr/>
        </p:nvPicPr>
        <p:blipFill>
          <a:blip r:embed="rId3"/>
          <a:stretch>
            <a:fillRect/>
          </a:stretch>
        </p:blipFill>
        <p:spPr>
          <a:xfrm>
            <a:off x="686789" y="2317522"/>
            <a:ext cx="7846621" cy="3522821"/>
          </a:xfrm>
          <a:prstGeom prst="rect">
            <a:avLst/>
          </a:prstGeom>
        </p:spPr>
      </p:pic>
    </p:spTree>
    <p:extLst>
      <p:ext uri="{BB962C8B-B14F-4D97-AF65-F5344CB8AC3E}">
        <p14:creationId xmlns:p14="http://schemas.microsoft.com/office/powerpoint/2010/main" val="1661126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6</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smtClean="0"/>
              <a:t>Let’s Write a Pipeline</a:t>
            </a:r>
            <a:endParaRPr lang="en-US" sz="4000" b="1" dirty="0"/>
          </a:p>
        </p:txBody>
      </p:sp>
      <p:sp>
        <p:nvSpPr>
          <p:cNvPr id="15" name="Rectangle 14"/>
          <p:cNvSpPr/>
          <p:nvPr/>
        </p:nvSpPr>
        <p:spPr>
          <a:xfrm>
            <a:off x="430763" y="1447800"/>
            <a:ext cx="8305800" cy="461665"/>
          </a:xfrm>
          <a:prstGeom prst="rect">
            <a:avLst/>
          </a:prstGeom>
        </p:spPr>
        <p:txBody>
          <a:bodyPr wrap="square">
            <a:spAutoFit/>
          </a:bodyPr>
          <a:lstStyle/>
          <a:p>
            <a:r>
              <a:rPr lang="en-US" sz="2400" b="1" dirty="0" smtClean="0"/>
              <a:t>But why is that?</a:t>
            </a:r>
          </a:p>
        </p:txBody>
      </p:sp>
      <p:sp>
        <p:nvSpPr>
          <p:cNvPr id="8" name="Rectangle 7"/>
          <p:cNvSpPr/>
          <p:nvPr/>
        </p:nvSpPr>
        <p:spPr>
          <a:xfrm>
            <a:off x="2596113" y="2544514"/>
            <a:ext cx="3975100" cy="1200329"/>
          </a:xfrm>
          <a:prstGeom prst="rect">
            <a:avLst/>
          </a:prstGeom>
        </p:spPr>
        <p:txBody>
          <a:bodyPr wrap="square">
            <a:spAutoFit/>
          </a:bodyPr>
          <a:lstStyle/>
          <a:p>
            <a:pPr algn="ctr"/>
            <a:r>
              <a:rPr lang="en-US" sz="7200" b="1" dirty="0" smtClean="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f(x) = y</a:t>
            </a:r>
          </a:p>
        </p:txBody>
      </p:sp>
      <p:grpSp>
        <p:nvGrpSpPr>
          <p:cNvPr id="7" name="Group 6"/>
          <p:cNvGrpSpPr/>
          <p:nvPr/>
        </p:nvGrpSpPr>
        <p:grpSpPr>
          <a:xfrm>
            <a:off x="3135847" y="3744842"/>
            <a:ext cx="3443805" cy="1070116"/>
            <a:chOff x="3135847" y="3744842"/>
            <a:chExt cx="3443805" cy="1070116"/>
          </a:xfrm>
        </p:grpSpPr>
        <p:sp>
          <p:nvSpPr>
            <p:cNvPr id="4" name="Left Brace 3"/>
            <p:cNvSpPr/>
            <p:nvPr/>
          </p:nvSpPr>
          <p:spPr>
            <a:xfrm rot="16200000">
              <a:off x="3804479" y="3674164"/>
              <a:ext cx="353943" cy="4952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 name="Left Brace 9"/>
            <p:cNvSpPr/>
            <p:nvPr/>
          </p:nvSpPr>
          <p:spPr>
            <a:xfrm rot="16200000">
              <a:off x="5557080" y="3674165"/>
              <a:ext cx="353943" cy="4952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1" name="Rectangle 10"/>
            <p:cNvSpPr/>
            <p:nvPr/>
          </p:nvSpPr>
          <p:spPr>
            <a:xfrm>
              <a:off x="3135847" y="4098786"/>
              <a:ext cx="1691205" cy="6823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smtClean="0">
                  <a:solidFill>
                    <a:schemeClr val="tx2">
                      <a:lumMod val="75000"/>
                    </a:schemeClr>
                  </a:solidFill>
                </a:rPr>
                <a:t>Features</a:t>
              </a:r>
              <a:endParaRPr lang="en-CA" sz="2400" dirty="0">
                <a:solidFill>
                  <a:schemeClr val="tx2">
                    <a:lumMod val="75000"/>
                  </a:schemeClr>
                </a:solidFill>
              </a:endParaRPr>
            </a:p>
          </p:txBody>
        </p:sp>
        <p:sp>
          <p:nvSpPr>
            <p:cNvPr id="12" name="Rectangle 11"/>
            <p:cNvSpPr/>
            <p:nvPr/>
          </p:nvSpPr>
          <p:spPr>
            <a:xfrm>
              <a:off x="4888447" y="4132653"/>
              <a:ext cx="1691205" cy="6823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smtClean="0">
                  <a:solidFill>
                    <a:schemeClr val="tx2">
                      <a:lumMod val="75000"/>
                    </a:schemeClr>
                  </a:solidFill>
                </a:rPr>
                <a:t>Label</a:t>
              </a:r>
              <a:endParaRPr lang="en-CA" sz="2400" dirty="0">
                <a:solidFill>
                  <a:schemeClr val="tx2">
                    <a:lumMod val="75000"/>
                  </a:schemeClr>
                </a:solidFill>
              </a:endParaRPr>
            </a:p>
          </p:txBody>
        </p:sp>
      </p:grpSp>
    </p:spTree>
    <p:extLst>
      <p:ext uri="{BB962C8B-B14F-4D97-AF65-F5344CB8AC3E}">
        <p14:creationId xmlns:p14="http://schemas.microsoft.com/office/powerpoint/2010/main" val="656040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7</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smtClean="0"/>
              <a:t>Let’s Write a Pipeline</a:t>
            </a:r>
            <a:endParaRPr lang="en-US" sz="4000" b="1" dirty="0"/>
          </a:p>
        </p:txBody>
      </p:sp>
      <p:sp>
        <p:nvSpPr>
          <p:cNvPr id="15" name="Rectangle 14"/>
          <p:cNvSpPr/>
          <p:nvPr/>
        </p:nvSpPr>
        <p:spPr>
          <a:xfrm>
            <a:off x="430763" y="1447800"/>
            <a:ext cx="8305800" cy="461665"/>
          </a:xfrm>
          <a:prstGeom prst="rect">
            <a:avLst/>
          </a:prstGeom>
        </p:spPr>
        <p:txBody>
          <a:bodyPr wrap="square">
            <a:spAutoFit/>
          </a:bodyPr>
          <a:lstStyle/>
          <a:p>
            <a:r>
              <a:rPr lang="en-US" sz="2400" b="1" dirty="0" smtClean="0"/>
              <a:t>Let’s continue Iris dataset</a:t>
            </a:r>
          </a:p>
        </p:txBody>
      </p:sp>
      <p:sp>
        <p:nvSpPr>
          <p:cNvPr id="9" name="Rectangle 8"/>
          <p:cNvSpPr/>
          <p:nvPr/>
        </p:nvSpPr>
        <p:spPr>
          <a:xfrm>
            <a:off x="430763" y="5786736"/>
            <a:ext cx="8305800" cy="830997"/>
          </a:xfrm>
          <a:prstGeom prst="rect">
            <a:avLst/>
          </a:prstGeom>
        </p:spPr>
        <p:txBody>
          <a:bodyPr wrap="square">
            <a:spAutoFit/>
          </a:bodyPr>
          <a:lstStyle/>
          <a:p>
            <a:r>
              <a:rPr lang="en-US" sz="2400" b="1" dirty="0"/>
              <a:t>Important: </a:t>
            </a:r>
            <a:r>
              <a:rPr lang="en-US" sz="2400" dirty="0" err="1"/>
              <a:t>sklearn.cross_validation</a:t>
            </a:r>
            <a:r>
              <a:rPr lang="en-US" sz="2400" dirty="0"/>
              <a:t> is </a:t>
            </a:r>
            <a:r>
              <a:rPr lang="en-US" sz="2400" dirty="0" smtClean="0"/>
              <a:t>deprecated, and </a:t>
            </a:r>
            <a:r>
              <a:rPr lang="en-US" sz="2400" dirty="0"/>
              <a:t>we should use </a:t>
            </a:r>
            <a:r>
              <a:rPr lang="en-US" sz="2400" dirty="0" err="1" smtClean="0"/>
              <a:t>sklearn.model_selection</a:t>
            </a:r>
            <a:r>
              <a:rPr lang="en-US" sz="2400" dirty="0" smtClean="0"/>
              <a:t> instead.</a:t>
            </a:r>
          </a:p>
        </p:txBody>
      </p:sp>
      <p:pic>
        <p:nvPicPr>
          <p:cNvPr id="4" name="Picture 3"/>
          <p:cNvPicPr>
            <a:picLocks noChangeAspect="1"/>
          </p:cNvPicPr>
          <p:nvPr/>
        </p:nvPicPr>
        <p:blipFill>
          <a:blip r:embed="rId3"/>
          <a:stretch>
            <a:fillRect/>
          </a:stretch>
        </p:blipFill>
        <p:spPr>
          <a:xfrm>
            <a:off x="559626" y="2007059"/>
            <a:ext cx="8100947" cy="3637004"/>
          </a:xfrm>
          <a:prstGeom prst="rect">
            <a:avLst/>
          </a:prstGeom>
        </p:spPr>
      </p:pic>
    </p:spTree>
    <p:extLst>
      <p:ext uri="{BB962C8B-B14F-4D97-AF65-F5344CB8AC3E}">
        <p14:creationId xmlns:p14="http://schemas.microsoft.com/office/powerpoint/2010/main" val="237730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8</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smtClean="0"/>
              <a:t>Let’s Write a Pipeline</a:t>
            </a:r>
            <a:endParaRPr lang="en-US" sz="4000" b="1" dirty="0"/>
          </a:p>
        </p:txBody>
      </p:sp>
      <p:sp>
        <p:nvSpPr>
          <p:cNvPr id="15" name="Rectangle 14"/>
          <p:cNvSpPr/>
          <p:nvPr/>
        </p:nvSpPr>
        <p:spPr>
          <a:xfrm>
            <a:off x="430763" y="1447800"/>
            <a:ext cx="8305800" cy="461665"/>
          </a:xfrm>
          <a:prstGeom prst="rect">
            <a:avLst/>
          </a:prstGeom>
        </p:spPr>
        <p:txBody>
          <a:bodyPr wrap="square">
            <a:spAutoFit/>
          </a:bodyPr>
          <a:lstStyle/>
          <a:p>
            <a:r>
              <a:rPr lang="en-US" sz="2400" b="1" dirty="0" smtClean="0"/>
              <a:t>Let’s continue Iris dataset by creating classifiers</a:t>
            </a:r>
          </a:p>
        </p:txBody>
      </p:sp>
      <p:pic>
        <p:nvPicPr>
          <p:cNvPr id="2" name="Picture 1"/>
          <p:cNvPicPr>
            <a:picLocks noChangeAspect="1"/>
          </p:cNvPicPr>
          <p:nvPr/>
        </p:nvPicPr>
        <p:blipFill>
          <a:blip r:embed="rId3"/>
          <a:stretch>
            <a:fillRect/>
          </a:stretch>
        </p:blipFill>
        <p:spPr>
          <a:xfrm>
            <a:off x="658249" y="2209800"/>
            <a:ext cx="7903702" cy="3917421"/>
          </a:xfrm>
          <a:prstGeom prst="rect">
            <a:avLst/>
          </a:prstGeom>
        </p:spPr>
      </p:pic>
    </p:spTree>
    <p:extLst>
      <p:ext uri="{BB962C8B-B14F-4D97-AF65-F5344CB8AC3E}">
        <p14:creationId xmlns:p14="http://schemas.microsoft.com/office/powerpoint/2010/main" val="248711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9</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smtClean="0"/>
              <a:t>Let’s Write a Pipeline</a:t>
            </a:r>
            <a:endParaRPr lang="en-US" sz="4000" b="1" dirty="0"/>
          </a:p>
        </p:txBody>
      </p:sp>
      <p:sp>
        <p:nvSpPr>
          <p:cNvPr id="15" name="Rectangle 14"/>
          <p:cNvSpPr/>
          <p:nvPr/>
        </p:nvSpPr>
        <p:spPr>
          <a:xfrm>
            <a:off x="430763" y="1447800"/>
            <a:ext cx="8305800" cy="461665"/>
          </a:xfrm>
          <a:prstGeom prst="rect">
            <a:avLst/>
          </a:prstGeom>
        </p:spPr>
        <p:txBody>
          <a:bodyPr wrap="square">
            <a:spAutoFit/>
          </a:bodyPr>
          <a:lstStyle/>
          <a:p>
            <a:r>
              <a:rPr lang="en-US" sz="2400" b="1" dirty="0" smtClean="0"/>
              <a:t>Let’s train the classifier using our training data:</a:t>
            </a:r>
          </a:p>
        </p:txBody>
      </p:sp>
      <p:pic>
        <p:nvPicPr>
          <p:cNvPr id="7" name="Picture 6"/>
          <p:cNvPicPr>
            <a:picLocks noChangeAspect="1"/>
          </p:cNvPicPr>
          <p:nvPr/>
        </p:nvPicPr>
        <p:blipFill>
          <a:blip r:embed="rId3"/>
          <a:stretch>
            <a:fillRect/>
          </a:stretch>
        </p:blipFill>
        <p:spPr>
          <a:xfrm>
            <a:off x="550068" y="2223742"/>
            <a:ext cx="8120063" cy="4024659"/>
          </a:xfrm>
          <a:prstGeom prst="rect">
            <a:avLst/>
          </a:prstGeom>
        </p:spPr>
      </p:pic>
    </p:spTree>
    <p:extLst>
      <p:ext uri="{BB962C8B-B14F-4D97-AF65-F5344CB8AC3E}">
        <p14:creationId xmlns:p14="http://schemas.microsoft.com/office/powerpoint/2010/main" val="125009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9391</TotalTime>
  <Words>2230</Words>
  <Application>Microsoft Office PowerPoint</Application>
  <PresentationFormat>On-screen Show (4:3)</PresentationFormat>
  <Paragraphs>319</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 Unicode MS</vt:lpstr>
      <vt:lpstr>Arial</vt:lpstr>
      <vt:lpstr>Calibri</vt:lpstr>
      <vt:lpstr>Edwardian Script ITC</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Developer</dc:creator>
  <cp:lastModifiedBy>S.M.Reza Dibaj</cp:lastModifiedBy>
  <cp:revision>437</cp:revision>
  <dcterms:created xsi:type="dcterms:W3CDTF">2006-08-16T00:00:00Z</dcterms:created>
  <dcterms:modified xsi:type="dcterms:W3CDTF">2018-10-14T09:01:20Z</dcterms:modified>
</cp:coreProperties>
</file>