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7"/>
  </p:notesMasterIdLst>
  <p:sldIdLst>
    <p:sldId id="256" r:id="rId2"/>
    <p:sldId id="301" r:id="rId3"/>
    <p:sldId id="259" r:id="rId4"/>
    <p:sldId id="303" r:id="rId5"/>
    <p:sldId id="302"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29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E92B"/>
    <a:srgbClr val="4FFA1A"/>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78306" autoAdjust="0"/>
  </p:normalViewPr>
  <p:slideViewPr>
    <p:cSldViewPr>
      <p:cViewPr varScale="1">
        <p:scale>
          <a:sx n="57" d="100"/>
          <a:sy n="57" d="100"/>
        </p:scale>
        <p:origin x="172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97353C-2671-4BBB-AC1F-14988F73AE8E}" type="datetimeFigureOut">
              <a:rPr lang="en-CA" smtClean="0"/>
              <a:t>2018-10-14</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73B56-4DF1-44DF-8B15-FD0EB1A1F614}" type="slidenum">
              <a:rPr lang="en-CA" smtClean="0"/>
              <a:t>‹#›</a:t>
            </a:fld>
            <a:endParaRPr lang="en-CA" dirty="0"/>
          </a:p>
        </p:txBody>
      </p:sp>
    </p:spTree>
    <p:extLst>
      <p:ext uri="{BB962C8B-B14F-4D97-AF65-F5344CB8AC3E}">
        <p14:creationId xmlns:p14="http://schemas.microsoft.com/office/powerpoint/2010/main" val="282463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section,</a:t>
            </a:r>
            <a:r>
              <a:rPr lang="en-US" baseline="0" dirty="0" smtClean="0"/>
              <a:t> we are going to do something special, and that is writing our own classifier from the scratch. </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a:t>
            </a:fld>
            <a:endParaRPr lang="en-CA" dirty="0"/>
          </a:p>
        </p:txBody>
      </p:sp>
    </p:spTree>
    <p:extLst>
      <p:ext uri="{BB962C8B-B14F-4D97-AF65-F5344CB8AC3E}">
        <p14:creationId xmlns:p14="http://schemas.microsoft.com/office/powerpoint/2010/main" val="2987527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let’s see what methods we need to implement.</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10</a:t>
            </a:fld>
            <a:endParaRPr lang="en-CA" dirty="0"/>
          </a:p>
        </p:txBody>
      </p:sp>
    </p:spTree>
    <p:extLst>
      <p:ext uri="{BB962C8B-B14F-4D97-AF65-F5344CB8AC3E}">
        <p14:creationId xmlns:p14="http://schemas.microsoft.com/office/powerpoint/2010/main" val="3479889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at the classifier interface, we see there are two we care about:</a:t>
            </a:r>
          </a:p>
          <a:p>
            <a:pPr marL="171450" indent="-171450">
              <a:buFont typeface="Arial" panose="020B0604020202020204" pitchFamily="34" charset="0"/>
              <a:buChar char="•"/>
            </a:pPr>
            <a:r>
              <a:rPr lang="en-US" dirty="0" smtClean="0"/>
              <a:t>Fit: which does</a:t>
            </a:r>
            <a:r>
              <a:rPr lang="en-US" baseline="0" dirty="0" smtClean="0"/>
              <a:t> the training</a:t>
            </a:r>
          </a:p>
          <a:p>
            <a:pPr marL="171450" indent="-171450">
              <a:buFont typeface="Arial" panose="020B0604020202020204" pitchFamily="34" charset="0"/>
              <a:buChar char="•"/>
            </a:pPr>
            <a:r>
              <a:rPr lang="en-US" baseline="0" dirty="0" smtClean="0"/>
              <a:t>Predict: does the prediction</a:t>
            </a:r>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11</a:t>
            </a:fld>
            <a:endParaRPr lang="en-CA" dirty="0"/>
          </a:p>
        </p:txBody>
      </p:sp>
    </p:spTree>
    <p:extLst>
      <p:ext uri="{BB962C8B-B14F-4D97-AF65-F5344CB8AC3E}">
        <p14:creationId xmlns:p14="http://schemas.microsoft.com/office/powerpoint/2010/main" val="2043712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we will declare the fit method. This takes the features and labels for the training set as input, so we will add parameters for those.</a:t>
            </a:r>
          </a:p>
          <a:p>
            <a:r>
              <a:rPr lang="en-US" baseline="0" dirty="0" smtClean="0"/>
              <a:t>Then, let’s move on to our predict method.</a:t>
            </a:r>
          </a:p>
          <a:p>
            <a:r>
              <a:rPr lang="en-US" baseline="0" dirty="0" smtClean="0"/>
              <a:t>As input, this receives the features for our testing data, and as output, it returns predictions for the labels.</a:t>
            </a:r>
          </a:p>
          <a:p>
            <a:r>
              <a:rPr lang="en-US" baseline="0" dirty="0" smtClean="0"/>
              <a:t>The code is as follows: </a:t>
            </a:r>
          </a:p>
          <a:p>
            <a:endParaRPr lang="en-US" baseline="0" dirty="0" smtClean="0"/>
          </a:p>
          <a:p>
            <a:r>
              <a:rPr lang="en-US" baseline="0" dirty="0" smtClean="0"/>
              <a:t>class </a:t>
            </a:r>
            <a:r>
              <a:rPr lang="en-US" baseline="0" dirty="0" err="1" smtClean="0"/>
              <a:t>ScrappyKNN</a:t>
            </a:r>
            <a:r>
              <a:rPr lang="en-US" baseline="0" dirty="0" smtClean="0"/>
              <a:t>():</a:t>
            </a:r>
          </a:p>
          <a:p>
            <a:r>
              <a:rPr lang="en-US" baseline="0" dirty="0" smtClean="0"/>
              <a:t>	</a:t>
            </a:r>
            <a:r>
              <a:rPr lang="en-US" baseline="0" dirty="0" err="1" smtClean="0"/>
              <a:t>def</a:t>
            </a:r>
            <a:r>
              <a:rPr lang="en-US" baseline="0" dirty="0" smtClean="0"/>
              <a:t> fit(self, </a:t>
            </a:r>
            <a:r>
              <a:rPr lang="en-US" baseline="0" dirty="0" err="1" smtClean="0"/>
              <a:t>X_train</a:t>
            </a:r>
            <a:r>
              <a:rPr lang="en-US" baseline="0" dirty="0" smtClean="0"/>
              <a:t>, </a:t>
            </a:r>
            <a:r>
              <a:rPr lang="en-US" baseline="0" dirty="0" err="1" smtClean="0"/>
              <a:t>Y_train</a:t>
            </a:r>
            <a:r>
              <a:rPr lang="en-US" baseline="0" dirty="0" smtClean="0"/>
              <a:t>):</a:t>
            </a:r>
          </a:p>
          <a:p>
            <a:r>
              <a:rPr lang="en-US" baseline="0" dirty="0" smtClean="0"/>
              <a:t>		pass </a:t>
            </a:r>
          </a:p>
          <a:p>
            <a:r>
              <a:rPr lang="en-US" baseline="0" dirty="0" smtClean="0"/>
              <a:t>		</a:t>
            </a:r>
          </a:p>
          <a:p>
            <a:r>
              <a:rPr lang="en-US" baseline="0" dirty="0" smtClean="0"/>
              <a:t>	</a:t>
            </a:r>
            <a:r>
              <a:rPr lang="en-US" baseline="0" dirty="0" err="1" smtClean="0"/>
              <a:t>def</a:t>
            </a:r>
            <a:r>
              <a:rPr lang="en-US" baseline="0" dirty="0" smtClean="0"/>
              <a:t> predict(self, </a:t>
            </a:r>
            <a:r>
              <a:rPr lang="en-US" baseline="0" dirty="0" err="1" smtClean="0"/>
              <a:t>X_test</a:t>
            </a:r>
            <a:r>
              <a:rPr lang="en-US" baseline="0" dirty="0" smtClean="0"/>
              <a:t>):</a:t>
            </a:r>
          </a:p>
          <a:p>
            <a:r>
              <a:rPr lang="en-US" baseline="0" dirty="0" smtClean="0"/>
              <a:t>		pass</a:t>
            </a:r>
          </a:p>
          <a:p>
            <a:r>
              <a:rPr lang="en-US" baseline="0" dirty="0" smtClean="0"/>
              <a:t>		</a:t>
            </a:r>
          </a:p>
          <a:p>
            <a:r>
              <a:rPr lang="en-US" baseline="0" dirty="0" smtClean="0"/>
              <a:t>#import a dataset</a:t>
            </a:r>
          </a:p>
          <a:p>
            <a:r>
              <a:rPr lang="en-US" baseline="0" dirty="0" smtClean="0"/>
              <a:t>from </a:t>
            </a:r>
            <a:r>
              <a:rPr lang="en-US" baseline="0" dirty="0" err="1" smtClean="0"/>
              <a:t>sklearn</a:t>
            </a:r>
            <a:r>
              <a:rPr lang="en-US" baseline="0" dirty="0" smtClean="0"/>
              <a:t> import datasets</a:t>
            </a:r>
          </a:p>
          <a:p>
            <a:r>
              <a:rPr lang="en-US" baseline="0" dirty="0" smtClean="0"/>
              <a:t>iris = </a:t>
            </a:r>
            <a:r>
              <a:rPr lang="en-US" baseline="0" dirty="0" err="1" smtClean="0"/>
              <a:t>datasets.load_iris</a:t>
            </a:r>
            <a:r>
              <a:rPr lang="en-US" baseline="0" dirty="0" smtClean="0"/>
              <a:t>()</a:t>
            </a:r>
          </a:p>
          <a:p>
            <a:endParaRPr lang="en-US" baseline="0" dirty="0" smtClean="0"/>
          </a:p>
          <a:p>
            <a:r>
              <a:rPr lang="en-US" baseline="0" dirty="0" smtClean="0"/>
              <a:t>X = </a:t>
            </a:r>
            <a:r>
              <a:rPr lang="en-US" baseline="0" dirty="0" err="1" smtClean="0"/>
              <a:t>iris.data</a:t>
            </a:r>
            <a:endParaRPr lang="en-US" baseline="0" dirty="0" smtClean="0"/>
          </a:p>
          <a:p>
            <a:r>
              <a:rPr lang="en-US" baseline="0" dirty="0" smtClean="0"/>
              <a:t>Y = </a:t>
            </a:r>
            <a:r>
              <a:rPr lang="en-US" baseline="0" dirty="0" err="1" smtClean="0"/>
              <a:t>iris.target</a:t>
            </a:r>
            <a:endParaRPr lang="en-US" baseline="0" dirty="0" smtClean="0"/>
          </a:p>
          <a:p>
            <a:endParaRPr lang="en-US" baseline="0" dirty="0" smtClean="0"/>
          </a:p>
          <a:p>
            <a:r>
              <a:rPr lang="en-US" baseline="0" dirty="0" smtClean="0"/>
              <a:t>from </a:t>
            </a:r>
            <a:r>
              <a:rPr lang="en-US" baseline="0" dirty="0" err="1" smtClean="0"/>
              <a:t>sklearn.model_selection</a:t>
            </a:r>
            <a:r>
              <a:rPr lang="en-US" baseline="0" dirty="0" smtClean="0"/>
              <a:t> import </a:t>
            </a:r>
            <a:r>
              <a:rPr lang="en-US" baseline="0" dirty="0" err="1" smtClean="0"/>
              <a:t>train_test_split</a:t>
            </a:r>
            <a:endParaRPr lang="en-US" baseline="0" dirty="0" smtClean="0"/>
          </a:p>
          <a:p>
            <a:r>
              <a:rPr lang="en-US" baseline="0" dirty="0" err="1" smtClean="0"/>
              <a:t>X_train</a:t>
            </a:r>
            <a:r>
              <a:rPr lang="en-US" baseline="0" dirty="0" smtClean="0"/>
              <a:t>, </a:t>
            </a:r>
            <a:r>
              <a:rPr lang="en-US" baseline="0" dirty="0" err="1" smtClean="0"/>
              <a:t>X_test</a:t>
            </a:r>
            <a:r>
              <a:rPr lang="en-US" baseline="0" dirty="0" smtClean="0"/>
              <a:t>, </a:t>
            </a:r>
            <a:r>
              <a:rPr lang="en-US" baseline="0" dirty="0" err="1" smtClean="0"/>
              <a:t>Y_train</a:t>
            </a:r>
            <a:r>
              <a:rPr lang="en-US" baseline="0" dirty="0" smtClean="0"/>
              <a:t>, </a:t>
            </a:r>
            <a:r>
              <a:rPr lang="en-US" baseline="0" dirty="0" err="1" smtClean="0"/>
              <a:t>Y_test</a:t>
            </a:r>
            <a:r>
              <a:rPr lang="en-US" baseline="0" dirty="0" smtClean="0"/>
              <a:t> = </a:t>
            </a:r>
            <a:r>
              <a:rPr lang="en-US" baseline="0" dirty="0" err="1" smtClean="0"/>
              <a:t>train_test_split</a:t>
            </a:r>
            <a:r>
              <a:rPr lang="en-US" baseline="0" dirty="0" smtClean="0"/>
              <a:t>(X, Y, </a:t>
            </a:r>
            <a:r>
              <a:rPr lang="en-US" baseline="0" dirty="0" err="1" smtClean="0"/>
              <a:t>test_size</a:t>
            </a:r>
            <a:r>
              <a:rPr lang="en-US" baseline="0" dirty="0" smtClean="0"/>
              <a:t>=0.5)</a:t>
            </a:r>
          </a:p>
          <a:p>
            <a:endParaRPr lang="en-US" baseline="0" dirty="0" smtClean="0"/>
          </a:p>
          <a:p>
            <a:r>
              <a:rPr lang="en-US" baseline="0" dirty="0" smtClean="0"/>
              <a:t>#from </a:t>
            </a:r>
            <a:r>
              <a:rPr lang="en-US" baseline="0" dirty="0" err="1" smtClean="0"/>
              <a:t>sklearn.neighbors</a:t>
            </a:r>
            <a:r>
              <a:rPr lang="en-US" baseline="0" dirty="0" smtClean="0"/>
              <a:t> import </a:t>
            </a:r>
            <a:r>
              <a:rPr lang="en-US" baseline="0" dirty="0" err="1" smtClean="0"/>
              <a:t>KNeighborsClassifier</a:t>
            </a:r>
            <a:endParaRPr lang="en-US" baseline="0" dirty="0" smtClean="0"/>
          </a:p>
          <a:p>
            <a:r>
              <a:rPr lang="en-US" baseline="0" dirty="0" err="1" smtClean="0"/>
              <a:t>my_classifier</a:t>
            </a:r>
            <a:r>
              <a:rPr lang="en-US" baseline="0" dirty="0" smtClean="0"/>
              <a:t> = </a:t>
            </a:r>
            <a:r>
              <a:rPr lang="en-US" baseline="0" dirty="0" err="1" smtClean="0"/>
              <a:t>ScrappyKNN</a:t>
            </a:r>
            <a:r>
              <a:rPr lang="en-US" baseline="0" dirty="0" smtClean="0"/>
              <a:t>()</a:t>
            </a:r>
          </a:p>
          <a:p>
            <a:endParaRPr lang="en-US" baseline="0" dirty="0" smtClean="0"/>
          </a:p>
          <a:p>
            <a:r>
              <a:rPr lang="en-US" baseline="0" dirty="0" err="1" smtClean="0"/>
              <a:t>my_classifier.fit</a:t>
            </a:r>
            <a:r>
              <a:rPr lang="en-US" baseline="0" dirty="0" smtClean="0"/>
              <a:t>(</a:t>
            </a:r>
            <a:r>
              <a:rPr lang="en-US" baseline="0" dirty="0" err="1" smtClean="0"/>
              <a:t>X_train</a:t>
            </a:r>
            <a:r>
              <a:rPr lang="en-US" baseline="0" dirty="0" smtClean="0"/>
              <a:t>, </a:t>
            </a:r>
            <a:r>
              <a:rPr lang="en-US" baseline="0" dirty="0" err="1" smtClean="0"/>
              <a:t>Y_train</a:t>
            </a:r>
            <a:r>
              <a:rPr lang="en-US" baseline="0" dirty="0" smtClean="0"/>
              <a:t>)</a:t>
            </a:r>
          </a:p>
          <a:p>
            <a:endParaRPr lang="en-US" baseline="0" dirty="0" smtClean="0"/>
          </a:p>
          <a:p>
            <a:r>
              <a:rPr lang="en-US" baseline="0" dirty="0" smtClean="0"/>
              <a:t>predictions = </a:t>
            </a:r>
            <a:r>
              <a:rPr lang="en-US" baseline="0" dirty="0" err="1" smtClean="0"/>
              <a:t>my_classifier.predict</a:t>
            </a:r>
            <a:r>
              <a:rPr lang="en-US" baseline="0" dirty="0" smtClean="0"/>
              <a:t>(</a:t>
            </a:r>
            <a:r>
              <a:rPr lang="en-US" baseline="0" dirty="0" err="1" smtClean="0"/>
              <a:t>X_test</a:t>
            </a:r>
            <a:r>
              <a:rPr lang="en-US" baseline="0" dirty="0" smtClean="0"/>
              <a:t>)</a:t>
            </a:r>
          </a:p>
          <a:p>
            <a:endParaRPr lang="en-US" baseline="0" dirty="0" smtClean="0"/>
          </a:p>
          <a:p>
            <a:r>
              <a:rPr lang="en-US" baseline="0" dirty="0" smtClean="0"/>
              <a:t>from </a:t>
            </a:r>
            <a:r>
              <a:rPr lang="en-US" baseline="0" dirty="0" err="1" smtClean="0"/>
              <a:t>sklearn.metrics</a:t>
            </a:r>
            <a:r>
              <a:rPr lang="en-US" baseline="0" dirty="0" smtClean="0"/>
              <a:t> import </a:t>
            </a:r>
            <a:r>
              <a:rPr lang="en-US" baseline="0" dirty="0" err="1" smtClean="0"/>
              <a:t>accuracy_score</a:t>
            </a:r>
            <a:endParaRPr lang="en-US" baseline="0" dirty="0" smtClean="0"/>
          </a:p>
          <a:p>
            <a:r>
              <a:rPr lang="en-US" baseline="0" dirty="0" smtClean="0"/>
              <a:t>print(</a:t>
            </a:r>
            <a:r>
              <a:rPr lang="en-US" baseline="0" dirty="0" err="1" smtClean="0"/>
              <a:t>accuracy_score</a:t>
            </a:r>
            <a:r>
              <a:rPr lang="en-US" baseline="0" dirty="0" smtClean="0"/>
              <a:t>(</a:t>
            </a:r>
            <a:r>
              <a:rPr lang="en-US" baseline="0" dirty="0" err="1" smtClean="0"/>
              <a:t>Y_test</a:t>
            </a:r>
            <a:r>
              <a:rPr lang="en-US" baseline="0" dirty="0" smtClean="0"/>
              <a:t>, predictions))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B373B56-4DF1-44DF-8B15-FD0EB1A1F614}" type="slidenum">
              <a:rPr lang="en-CA" smtClean="0"/>
              <a:t>12</a:t>
            </a:fld>
            <a:endParaRPr lang="en-CA" dirty="0"/>
          </a:p>
        </p:txBody>
      </p:sp>
    </p:spTree>
    <p:extLst>
      <p:ext uri="{BB962C8B-B14F-4D97-AF65-F5344CB8AC3E}">
        <p14:creationId xmlns:p14="http://schemas.microsoft.com/office/powerpoint/2010/main" val="1336821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first goal is to get the pipeline working, and to understand what these methods do.</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before we write our real classifier, we will start with something simpler, which is a random classifier.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 random, we will just guess the label.</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13</a:t>
            </a:fld>
            <a:endParaRPr lang="en-CA" dirty="0"/>
          </a:p>
        </p:txBody>
      </p:sp>
    </p:spTree>
    <p:extLst>
      <p:ext uri="{BB962C8B-B14F-4D97-AF65-F5344CB8AC3E}">
        <p14:creationId xmlns:p14="http://schemas.microsoft.com/office/powerpoint/2010/main" val="1436127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fit, we will store the training data in this class. </a:t>
            </a:r>
          </a:p>
          <a:p>
            <a:r>
              <a:rPr lang="en-US" baseline="0" dirty="0" smtClean="0"/>
              <a:t>Inside the predict method, we need to return a list of predictions. The reason for that is the parameter </a:t>
            </a:r>
            <a:r>
              <a:rPr lang="en-US" baseline="0" dirty="0" err="1" smtClean="0"/>
              <a:t>X_test</a:t>
            </a:r>
            <a:r>
              <a:rPr lang="en-US" baseline="0" dirty="0" smtClean="0"/>
              <a:t> is a 2D array, or list of lists. </a:t>
            </a:r>
          </a:p>
          <a:p>
            <a:r>
              <a:rPr lang="en-US" baseline="0" dirty="0" smtClean="0"/>
              <a:t>Each row contains the features for one testing example. </a:t>
            </a:r>
          </a:p>
          <a:p>
            <a:r>
              <a:rPr lang="en-US" baseline="0" dirty="0" smtClean="0"/>
              <a:t>To make a prediction for each row, we will randomly pick a label from the training data and append that to our predictions.</a:t>
            </a:r>
          </a:p>
          <a:p>
            <a:r>
              <a:rPr lang="en-US" baseline="0" dirty="0" smtClean="0"/>
              <a:t>At this point, our pipeline is working again.</a:t>
            </a:r>
          </a:p>
          <a:p>
            <a:r>
              <a:rPr lang="en-US" baseline="0" dirty="0" smtClean="0"/>
              <a:t>The code is as follows:</a:t>
            </a:r>
          </a:p>
          <a:p>
            <a:r>
              <a:rPr lang="en-US" baseline="0" dirty="0" smtClean="0"/>
              <a:t>import random</a:t>
            </a:r>
          </a:p>
          <a:p>
            <a:endParaRPr lang="en-US" baseline="0" dirty="0" smtClean="0"/>
          </a:p>
          <a:p>
            <a:r>
              <a:rPr lang="en-US" baseline="0" dirty="0" smtClean="0"/>
              <a:t>class </a:t>
            </a:r>
            <a:r>
              <a:rPr lang="en-US" baseline="0" dirty="0" err="1" smtClean="0"/>
              <a:t>ScrappyKNN</a:t>
            </a:r>
            <a:r>
              <a:rPr lang="en-US" baseline="0" dirty="0" smtClean="0"/>
              <a:t>():</a:t>
            </a:r>
          </a:p>
          <a:p>
            <a:r>
              <a:rPr lang="en-US" baseline="0" dirty="0" smtClean="0"/>
              <a:t>	</a:t>
            </a:r>
            <a:r>
              <a:rPr lang="en-US" baseline="0" dirty="0" err="1" smtClean="0"/>
              <a:t>def</a:t>
            </a:r>
            <a:r>
              <a:rPr lang="en-US" baseline="0" dirty="0" smtClean="0"/>
              <a:t> fit(self, </a:t>
            </a:r>
            <a:r>
              <a:rPr lang="en-US" baseline="0" dirty="0" err="1" smtClean="0"/>
              <a:t>X_train</a:t>
            </a:r>
            <a:r>
              <a:rPr lang="en-US" baseline="0" dirty="0" smtClean="0"/>
              <a:t>, </a:t>
            </a:r>
            <a:r>
              <a:rPr lang="en-US" baseline="0" dirty="0" err="1" smtClean="0"/>
              <a:t>Y_train</a:t>
            </a:r>
            <a:r>
              <a:rPr lang="en-US" baseline="0" dirty="0" smtClean="0"/>
              <a:t>):</a:t>
            </a:r>
          </a:p>
          <a:p>
            <a:r>
              <a:rPr lang="en-US" baseline="0" dirty="0" smtClean="0"/>
              <a:t>		</a:t>
            </a:r>
            <a:r>
              <a:rPr lang="en-US" baseline="0" dirty="0" err="1" smtClean="0"/>
              <a:t>self.X_train</a:t>
            </a:r>
            <a:r>
              <a:rPr lang="en-US" baseline="0" dirty="0" smtClean="0"/>
              <a:t> = </a:t>
            </a:r>
            <a:r>
              <a:rPr lang="en-US" baseline="0" dirty="0" err="1" smtClean="0"/>
              <a:t>X_train</a:t>
            </a:r>
            <a:endParaRPr lang="en-US" baseline="0" dirty="0" smtClean="0"/>
          </a:p>
          <a:p>
            <a:r>
              <a:rPr lang="en-US" baseline="0" dirty="0" smtClean="0"/>
              <a:t>		</a:t>
            </a:r>
            <a:r>
              <a:rPr lang="en-US" baseline="0" dirty="0" err="1" smtClean="0"/>
              <a:t>self.Y_train</a:t>
            </a:r>
            <a:r>
              <a:rPr lang="en-US" baseline="0" dirty="0" smtClean="0"/>
              <a:t> = </a:t>
            </a:r>
            <a:r>
              <a:rPr lang="en-US" baseline="0" dirty="0" err="1" smtClean="0"/>
              <a:t>Y_train</a:t>
            </a:r>
            <a:endParaRPr lang="en-US" baseline="0" dirty="0" smtClean="0"/>
          </a:p>
          <a:p>
            <a:r>
              <a:rPr lang="en-US" baseline="0" dirty="0" smtClean="0"/>
              <a:t>				</a:t>
            </a:r>
          </a:p>
          <a:p>
            <a:r>
              <a:rPr lang="en-US" baseline="0" dirty="0" smtClean="0"/>
              <a:t>	</a:t>
            </a:r>
            <a:r>
              <a:rPr lang="en-US" baseline="0" dirty="0" err="1" smtClean="0"/>
              <a:t>def</a:t>
            </a:r>
            <a:r>
              <a:rPr lang="en-US" baseline="0" dirty="0" smtClean="0"/>
              <a:t> predict(self, </a:t>
            </a:r>
            <a:r>
              <a:rPr lang="en-US" baseline="0" dirty="0" err="1" smtClean="0"/>
              <a:t>X_test</a:t>
            </a:r>
            <a:r>
              <a:rPr lang="en-US" baseline="0" dirty="0" smtClean="0"/>
              <a:t>):</a:t>
            </a:r>
          </a:p>
          <a:p>
            <a:r>
              <a:rPr lang="en-US" baseline="0" dirty="0" smtClean="0"/>
              <a:t>		predictions = []</a:t>
            </a:r>
          </a:p>
          <a:p>
            <a:r>
              <a:rPr lang="en-US" baseline="0" dirty="0" smtClean="0"/>
              <a:t>		for row in </a:t>
            </a:r>
            <a:r>
              <a:rPr lang="en-US" baseline="0" dirty="0" err="1" smtClean="0"/>
              <a:t>X_test</a:t>
            </a:r>
            <a:r>
              <a:rPr lang="en-US" baseline="0" dirty="0" smtClean="0"/>
              <a:t>:</a:t>
            </a:r>
          </a:p>
          <a:p>
            <a:r>
              <a:rPr lang="en-US" baseline="0" dirty="0" smtClean="0"/>
              <a:t>			label = </a:t>
            </a:r>
            <a:r>
              <a:rPr lang="en-US" baseline="0" dirty="0" err="1" smtClean="0"/>
              <a:t>random.choice</a:t>
            </a:r>
            <a:r>
              <a:rPr lang="en-US" baseline="0" dirty="0" smtClean="0"/>
              <a:t>(</a:t>
            </a:r>
            <a:r>
              <a:rPr lang="en-US" baseline="0" dirty="0" err="1" smtClean="0"/>
              <a:t>self.Y_train</a:t>
            </a:r>
            <a:r>
              <a:rPr lang="en-US" baseline="0" dirty="0" smtClean="0"/>
              <a:t>)</a:t>
            </a:r>
          </a:p>
          <a:p>
            <a:r>
              <a:rPr lang="en-US" baseline="0" dirty="0" smtClean="0"/>
              <a:t>			</a:t>
            </a:r>
            <a:r>
              <a:rPr lang="en-US" baseline="0" dirty="0" err="1" smtClean="0"/>
              <a:t>predictions.append</a:t>
            </a:r>
            <a:r>
              <a:rPr lang="en-US" baseline="0" dirty="0" smtClean="0"/>
              <a:t>(label)</a:t>
            </a:r>
          </a:p>
          <a:p>
            <a:r>
              <a:rPr lang="en-US" baseline="0" dirty="0" smtClean="0"/>
              <a:t>		return predictions</a:t>
            </a:r>
          </a:p>
          <a:p>
            <a:r>
              <a:rPr lang="en-US" baseline="0" dirty="0" smtClean="0"/>
              <a:t>		</a:t>
            </a:r>
          </a:p>
          <a:p>
            <a:r>
              <a:rPr lang="en-US" baseline="0" dirty="0" smtClean="0"/>
              <a:t>#import a dataset</a:t>
            </a:r>
          </a:p>
          <a:p>
            <a:r>
              <a:rPr lang="en-US" baseline="0" dirty="0" smtClean="0"/>
              <a:t>from </a:t>
            </a:r>
            <a:r>
              <a:rPr lang="en-US" baseline="0" dirty="0" err="1" smtClean="0"/>
              <a:t>sklearn</a:t>
            </a:r>
            <a:r>
              <a:rPr lang="en-US" baseline="0" dirty="0" smtClean="0"/>
              <a:t> import datasets</a:t>
            </a:r>
          </a:p>
          <a:p>
            <a:r>
              <a:rPr lang="en-US" baseline="0" dirty="0" smtClean="0"/>
              <a:t>iris = </a:t>
            </a:r>
            <a:r>
              <a:rPr lang="en-US" baseline="0" dirty="0" err="1" smtClean="0"/>
              <a:t>datasets.load_iris</a:t>
            </a:r>
            <a:r>
              <a:rPr lang="en-US" baseline="0" dirty="0" smtClean="0"/>
              <a:t>()</a:t>
            </a:r>
          </a:p>
          <a:p>
            <a:endParaRPr lang="en-US" baseline="0" dirty="0" smtClean="0"/>
          </a:p>
          <a:p>
            <a:r>
              <a:rPr lang="en-US" baseline="0" dirty="0" smtClean="0"/>
              <a:t>X = </a:t>
            </a:r>
            <a:r>
              <a:rPr lang="en-US" baseline="0" dirty="0" err="1" smtClean="0"/>
              <a:t>iris.data</a:t>
            </a:r>
            <a:endParaRPr lang="en-US" baseline="0" dirty="0" smtClean="0"/>
          </a:p>
          <a:p>
            <a:r>
              <a:rPr lang="en-US" baseline="0" dirty="0" smtClean="0"/>
              <a:t>Y = </a:t>
            </a:r>
            <a:r>
              <a:rPr lang="en-US" baseline="0" dirty="0" err="1" smtClean="0"/>
              <a:t>iris.target</a:t>
            </a:r>
            <a:endParaRPr lang="en-US" baseline="0" dirty="0" smtClean="0"/>
          </a:p>
          <a:p>
            <a:endParaRPr lang="en-US" baseline="0" dirty="0" smtClean="0"/>
          </a:p>
          <a:p>
            <a:r>
              <a:rPr lang="en-US" baseline="0" dirty="0" smtClean="0"/>
              <a:t>from </a:t>
            </a:r>
            <a:r>
              <a:rPr lang="en-US" baseline="0" dirty="0" err="1" smtClean="0"/>
              <a:t>sklearn.model_selection</a:t>
            </a:r>
            <a:r>
              <a:rPr lang="en-US" baseline="0" dirty="0" smtClean="0"/>
              <a:t> import </a:t>
            </a:r>
            <a:r>
              <a:rPr lang="en-US" baseline="0" dirty="0" err="1" smtClean="0"/>
              <a:t>train_test_split</a:t>
            </a:r>
            <a:endParaRPr lang="en-US" baseline="0" dirty="0" smtClean="0"/>
          </a:p>
          <a:p>
            <a:r>
              <a:rPr lang="en-US" baseline="0" dirty="0" err="1" smtClean="0"/>
              <a:t>X_train</a:t>
            </a:r>
            <a:r>
              <a:rPr lang="en-US" baseline="0" dirty="0" smtClean="0"/>
              <a:t>, </a:t>
            </a:r>
            <a:r>
              <a:rPr lang="en-US" baseline="0" dirty="0" err="1" smtClean="0"/>
              <a:t>X_test</a:t>
            </a:r>
            <a:r>
              <a:rPr lang="en-US" baseline="0" dirty="0" smtClean="0"/>
              <a:t>, </a:t>
            </a:r>
            <a:r>
              <a:rPr lang="en-US" baseline="0" dirty="0" err="1" smtClean="0"/>
              <a:t>Y_train</a:t>
            </a:r>
            <a:r>
              <a:rPr lang="en-US" baseline="0" dirty="0" smtClean="0"/>
              <a:t>, </a:t>
            </a:r>
            <a:r>
              <a:rPr lang="en-US" baseline="0" dirty="0" err="1" smtClean="0"/>
              <a:t>Y_test</a:t>
            </a:r>
            <a:r>
              <a:rPr lang="en-US" baseline="0" dirty="0" smtClean="0"/>
              <a:t> = </a:t>
            </a:r>
            <a:r>
              <a:rPr lang="en-US" baseline="0" dirty="0" err="1" smtClean="0"/>
              <a:t>train_test_split</a:t>
            </a:r>
            <a:r>
              <a:rPr lang="en-US" baseline="0" dirty="0" smtClean="0"/>
              <a:t>(X, Y, </a:t>
            </a:r>
            <a:r>
              <a:rPr lang="en-US" baseline="0" dirty="0" err="1" smtClean="0"/>
              <a:t>test_size</a:t>
            </a:r>
            <a:r>
              <a:rPr lang="en-US" baseline="0" dirty="0" smtClean="0"/>
              <a:t>=0.5)</a:t>
            </a:r>
          </a:p>
          <a:p>
            <a:endParaRPr lang="en-US" baseline="0" dirty="0" smtClean="0"/>
          </a:p>
          <a:p>
            <a:r>
              <a:rPr lang="en-US" baseline="0" dirty="0" smtClean="0"/>
              <a:t>#from </a:t>
            </a:r>
            <a:r>
              <a:rPr lang="en-US" baseline="0" dirty="0" err="1" smtClean="0"/>
              <a:t>sklearn.neighbors</a:t>
            </a:r>
            <a:r>
              <a:rPr lang="en-US" baseline="0" dirty="0" smtClean="0"/>
              <a:t> import </a:t>
            </a:r>
            <a:r>
              <a:rPr lang="en-US" baseline="0" dirty="0" err="1" smtClean="0"/>
              <a:t>KNeighborsClassifier</a:t>
            </a:r>
            <a:endParaRPr lang="en-US" baseline="0" dirty="0" smtClean="0"/>
          </a:p>
          <a:p>
            <a:r>
              <a:rPr lang="en-US" baseline="0" dirty="0" err="1" smtClean="0"/>
              <a:t>my_classifier</a:t>
            </a:r>
            <a:r>
              <a:rPr lang="en-US" baseline="0" dirty="0" smtClean="0"/>
              <a:t> = </a:t>
            </a:r>
            <a:r>
              <a:rPr lang="en-US" baseline="0" dirty="0" err="1" smtClean="0"/>
              <a:t>ScrappyKNN</a:t>
            </a:r>
            <a:r>
              <a:rPr lang="en-US" baseline="0" dirty="0" smtClean="0"/>
              <a:t>()</a:t>
            </a:r>
          </a:p>
          <a:p>
            <a:endParaRPr lang="en-US" baseline="0" dirty="0" smtClean="0"/>
          </a:p>
          <a:p>
            <a:r>
              <a:rPr lang="en-US" baseline="0" dirty="0" err="1" smtClean="0"/>
              <a:t>my_classifier.fit</a:t>
            </a:r>
            <a:r>
              <a:rPr lang="en-US" baseline="0" dirty="0" smtClean="0"/>
              <a:t>(</a:t>
            </a:r>
            <a:r>
              <a:rPr lang="en-US" baseline="0" dirty="0" err="1" smtClean="0"/>
              <a:t>X_train</a:t>
            </a:r>
            <a:r>
              <a:rPr lang="en-US" baseline="0" dirty="0" smtClean="0"/>
              <a:t>, </a:t>
            </a:r>
            <a:r>
              <a:rPr lang="en-US" baseline="0" dirty="0" err="1" smtClean="0"/>
              <a:t>Y_train</a:t>
            </a:r>
            <a:r>
              <a:rPr lang="en-US" baseline="0" dirty="0" smtClean="0"/>
              <a:t>)</a:t>
            </a:r>
          </a:p>
          <a:p>
            <a:endParaRPr lang="en-US" baseline="0" dirty="0" smtClean="0"/>
          </a:p>
          <a:p>
            <a:r>
              <a:rPr lang="en-US" baseline="0" dirty="0" smtClean="0"/>
              <a:t>predictions = </a:t>
            </a:r>
            <a:r>
              <a:rPr lang="en-US" baseline="0" dirty="0" err="1" smtClean="0"/>
              <a:t>my_classifier.predict</a:t>
            </a:r>
            <a:r>
              <a:rPr lang="en-US" baseline="0" dirty="0" smtClean="0"/>
              <a:t>(</a:t>
            </a:r>
            <a:r>
              <a:rPr lang="en-US" baseline="0" dirty="0" err="1" smtClean="0"/>
              <a:t>X_test</a:t>
            </a:r>
            <a:r>
              <a:rPr lang="en-US" baseline="0" dirty="0" smtClean="0"/>
              <a:t>)</a:t>
            </a:r>
          </a:p>
          <a:p>
            <a:endParaRPr lang="en-US" baseline="0" dirty="0" smtClean="0"/>
          </a:p>
          <a:p>
            <a:r>
              <a:rPr lang="en-US" baseline="0" dirty="0" smtClean="0"/>
              <a:t>from </a:t>
            </a:r>
            <a:r>
              <a:rPr lang="en-US" baseline="0" dirty="0" err="1" smtClean="0"/>
              <a:t>sklearn.metrics</a:t>
            </a:r>
            <a:r>
              <a:rPr lang="en-US" baseline="0" dirty="0" smtClean="0"/>
              <a:t> import </a:t>
            </a:r>
            <a:r>
              <a:rPr lang="en-US" baseline="0" dirty="0" err="1" smtClean="0"/>
              <a:t>accuracy_score</a:t>
            </a:r>
            <a:endParaRPr lang="en-US" baseline="0" dirty="0" smtClean="0"/>
          </a:p>
          <a:p>
            <a:r>
              <a:rPr lang="en-US" baseline="0" dirty="0" smtClean="0"/>
              <a:t>print(</a:t>
            </a:r>
            <a:r>
              <a:rPr lang="en-US" baseline="0" dirty="0" err="1" smtClean="0"/>
              <a:t>accuracy_score</a:t>
            </a:r>
            <a:r>
              <a:rPr lang="en-US" baseline="0" dirty="0" smtClean="0"/>
              <a:t>(</a:t>
            </a:r>
            <a:r>
              <a:rPr lang="en-US" baseline="0" dirty="0" err="1" smtClean="0"/>
              <a:t>Y_test</a:t>
            </a:r>
            <a:r>
              <a:rPr lang="en-US" baseline="0" dirty="0" smtClean="0"/>
              <a:t>, predictions))</a:t>
            </a:r>
          </a:p>
          <a:p>
            <a:endParaRPr lang="en-US" baseline="0" dirty="0" smtClean="0"/>
          </a:p>
        </p:txBody>
      </p:sp>
      <p:sp>
        <p:nvSpPr>
          <p:cNvPr id="4" name="Slide Number Placeholder 3"/>
          <p:cNvSpPr>
            <a:spLocks noGrp="1"/>
          </p:cNvSpPr>
          <p:nvPr>
            <p:ph type="sldNum" sz="quarter" idx="10"/>
          </p:nvPr>
        </p:nvSpPr>
        <p:spPr/>
        <p:txBody>
          <a:bodyPr/>
          <a:lstStyle/>
          <a:p>
            <a:fld id="{0B373B56-4DF1-44DF-8B15-FD0EB1A1F614}" type="slidenum">
              <a:rPr lang="en-CA" smtClean="0"/>
              <a:t>14</a:t>
            </a:fld>
            <a:endParaRPr lang="en-CA" dirty="0"/>
          </a:p>
        </p:txBody>
      </p:sp>
    </p:spTree>
    <p:extLst>
      <p:ext uri="{BB962C8B-B14F-4D97-AF65-F5344CB8AC3E}">
        <p14:creationId xmlns:p14="http://schemas.microsoft.com/office/powerpoint/2010/main" val="650816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Recall there are three different types of flowers in the Iris Dataset, so the accuracy should be around 33%.</a:t>
            </a:r>
          </a:p>
        </p:txBody>
      </p:sp>
      <p:sp>
        <p:nvSpPr>
          <p:cNvPr id="4" name="Slide Number Placeholder 3"/>
          <p:cNvSpPr>
            <a:spLocks noGrp="1"/>
          </p:cNvSpPr>
          <p:nvPr>
            <p:ph type="sldNum" sz="quarter" idx="10"/>
          </p:nvPr>
        </p:nvSpPr>
        <p:spPr/>
        <p:txBody>
          <a:bodyPr/>
          <a:lstStyle/>
          <a:p>
            <a:fld id="{0B373B56-4DF1-44DF-8B15-FD0EB1A1F614}" type="slidenum">
              <a:rPr lang="en-CA" smtClean="0"/>
              <a:t>15</a:t>
            </a:fld>
            <a:endParaRPr lang="en-CA" dirty="0"/>
          </a:p>
        </p:txBody>
      </p:sp>
    </p:spTree>
    <p:extLst>
      <p:ext uri="{BB962C8B-B14F-4D97-AF65-F5344CB8AC3E}">
        <p14:creationId xmlns:p14="http://schemas.microsoft.com/office/powerpoint/2010/main" val="1990979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we know the interface for a classifier, but when we started this exercise, our accuracy was above 90%. So let’s see if we can do better.</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that, we will implement our classifier, which is based on k-Nearest Neighbors.</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16</a:t>
            </a:fld>
            <a:endParaRPr lang="en-CA" dirty="0"/>
          </a:p>
        </p:txBody>
      </p:sp>
    </p:spTree>
    <p:extLst>
      <p:ext uri="{BB962C8B-B14F-4D97-AF65-F5344CB8AC3E}">
        <p14:creationId xmlns:p14="http://schemas.microsoft.com/office/powerpoint/2010/main" val="2448571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the dots we</a:t>
            </a:r>
            <a:r>
              <a:rPr lang="en-US" baseline="0" dirty="0" smtClean="0"/>
              <a:t> see on the screen are the training data we memorized in the fit method, say for a toy dataset. </a:t>
            </a:r>
          </a:p>
          <a:p>
            <a:r>
              <a:rPr lang="en-US" baseline="0" dirty="0" smtClean="0"/>
              <a:t>Now imagine we are asked to make a prediction for the testing point that is drawn in gray.</a:t>
            </a:r>
          </a:p>
        </p:txBody>
      </p:sp>
      <p:sp>
        <p:nvSpPr>
          <p:cNvPr id="4" name="Slide Number Placeholder 3"/>
          <p:cNvSpPr>
            <a:spLocks noGrp="1"/>
          </p:cNvSpPr>
          <p:nvPr>
            <p:ph type="sldNum" sz="quarter" idx="10"/>
          </p:nvPr>
        </p:nvSpPr>
        <p:spPr/>
        <p:txBody>
          <a:bodyPr/>
          <a:lstStyle/>
          <a:p>
            <a:fld id="{0B373B56-4DF1-44DF-8B15-FD0EB1A1F614}" type="slidenum">
              <a:rPr lang="en-CA" smtClean="0"/>
              <a:t>17</a:t>
            </a:fld>
            <a:endParaRPr lang="en-CA" dirty="0"/>
          </a:p>
        </p:txBody>
      </p:sp>
    </p:spTree>
    <p:extLst>
      <p:ext uri="{BB962C8B-B14F-4D97-AF65-F5344CB8AC3E}">
        <p14:creationId xmlns:p14="http://schemas.microsoft.com/office/powerpoint/2010/main" val="3504222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can we do that?</a:t>
            </a:r>
          </a:p>
          <a:p>
            <a:r>
              <a:rPr lang="en-US" dirty="0" smtClean="0"/>
              <a:t>In nearest neighbor</a:t>
            </a:r>
            <a:r>
              <a:rPr lang="en-US" baseline="0" dirty="0" smtClean="0"/>
              <a:t> classifier it works exactly like it sounds. </a:t>
            </a:r>
          </a:p>
          <a:p>
            <a:r>
              <a:rPr lang="en-US" baseline="0" dirty="0" smtClean="0"/>
              <a:t>We will find the training point that is closest to the testing point. This point is the nearest neighbors. </a:t>
            </a:r>
          </a:p>
          <a:p>
            <a:r>
              <a:rPr lang="en-US" baseline="0" dirty="0" smtClean="0"/>
              <a:t>Then we will predict that the testing point has the same label.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we will guess that this testing dot is green, because that is the color of its nearest neighbor. </a:t>
            </a:r>
            <a:endParaRPr lang="en-CA" dirty="0" smtClean="0"/>
          </a:p>
          <a:p>
            <a:endParaRPr lang="en-US" baseline="0" dirty="0" smtClean="0"/>
          </a:p>
        </p:txBody>
      </p:sp>
      <p:sp>
        <p:nvSpPr>
          <p:cNvPr id="4" name="Slide Number Placeholder 3"/>
          <p:cNvSpPr>
            <a:spLocks noGrp="1"/>
          </p:cNvSpPr>
          <p:nvPr>
            <p:ph type="sldNum" sz="quarter" idx="10"/>
          </p:nvPr>
        </p:nvSpPr>
        <p:spPr/>
        <p:txBody>
          <a:bodyPr/>
          <a:lstStyle/>
          <a:p>
            <a:fld id="{0B373B56-4DF1-44DF-8B15-FD0EB1A1F614}" type="slidenum">
              <a:rPr lang="en-CA" smtClean="0"/>
              <a:t>18</a:t>
            </a:fld>
            <a:endParaRPr lang="en-CA" dirty="0"/>
          </a:p>
        </p:txBody>
      </p:sp>
    </p:spTree>
    <p:extLst>
      <p:ext uri="{BB962C8B-B14F-4D97-AF65-F5344CB8AC3E}">
        <p14:creationId xmlns:p14="http://schemas.microsoft.com/office/powerpoint/2010/main" val="1930484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another example, if we had a testing dot over here, we would guess it is red. </a:t>
            </a:r>
          </a:p>
        </p:txBody>
      </p:sp>
      <p:sp>
        <p:nvSpPr>
          <p:cNvPr id="4" name="Slide Number Placeholder 3"/>
          <p:cNvSpPr>
            <a:spLocks noGrp="1"/>
          </p:cNvSpPr>
          <p:nvPr>
            <p:ph type="sldNum" sz="quarter" idx="10"/>
          </p:nvPr>
        </p:nvSpPr>
        <p:spPr/>
        <p:txBody>
          <a:bodyPr/>
          <a:lstStyle/>
          <a:p>
            <a:fld id="{0B373B56-4DF1-44DF-8B15-FD0EB1A1F614}" type="slidenum">
              <a:rPr lang="en-CA" smtClean="0"/>
              <a:t>19</a:t>
            </a:fld>
            <a:endParaRPr lang="en-CA" dirty="0"/>
          </a:p>
        </p:txBody>
      </p:sp>
    </p:spTree>
    <p:extLst>
      <p:ext uri="{BB962C8B-B14F-4D97-AF65-F5344CB8AC3E}">
        <p14:creationId xmlns:p14="http://schemas.microsoft.com/office/powerpoint/2010/main" val="3218257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are new to Machine Learning, this is a big milestone. Because if you can follow along and do this on your own, it means that you understand an important piece of the puzzle. </a:t>
            </a:r>
          </a:p>
          <a:p>
            <a:r>
              <a:rPr lang="en-US" baseline="0" dirty="0" smtClean="0"/>
              <a:t>The classifier that we are going to write today is a scrappy version of k-Nearest Neighbors. That is one of the simplest classifiers around. </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a:t>
            </a:fld>
            <a:endParaRPr lang="en-CA" dirty="0"/>
          </a:p>
        </p:txBody>
      </p:sp>
    </p:spTree>
    <p:extLst>
      <p:ext uri="{BB962C8B-B14F-4D97-AF65-F5344CB8AC3E}">
        <p14:creationId xmlns:p14="http://schemas.microsoft.com/office/powerpoint/2010/main" val="16684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what about this one right in the middle?</a:t>
            </a:r>
          </a:p>
          <a:p>
            <a:r>
              <a:rPr lang="en-US" baseline="0" dirty="0" smtClean="0"/>
              <a:t>Imagine that this dot is equidistance to the nearest green dot and the nearest red one. There is a tie, so how could we classify it?</a:t>
            </a:r>
          </a:p>
          <a:p>
            <a:r>
              <a:rPr lang="en-US" baseline="0" dirty="0" smtClean="0"/>
              <a:t>One way is </a:t>
            </a:r>
            <a:r>
              <a:rPr lang="en-US" baseline="0" dirty="0" err="1" smtClean="0"/>
              <a:t>is</a:t>
            </a:r>
            <a:r>
              <a:rPr lang="en-US" baseline="0" dirty="0" smtClean="0"/>
              <a:t> we can randomly break the tie. But there is another way, and that is where k means comes in.</a:t>
            </a:r>
          </a:p>
        </p:txBody>
      </p:sp>
      <p:sp>
        <p:nvSpPr>
          <p:cNvPr id="4" name="Slide Number Placeholder 3"/>
          <p:cNvSpPr>
            <a:spLocks noGrp="1"/>
          </p:cNvSpPr>
          <p:nvPr>
            <p:ph type="sldNum" sz="quarter" idx="10"/>
          </p:nvPr>
        </p:nvSpPr>
        <p:spPr/>
        <p:txBody>
          <a:bodyPr/>
          <a:lstStyle/>
          <a:p>
            <a:fld id="{0B373B56-4DF1-44DF-8B15-FD0EB1A1F614}" type="slidenum">
              <a:rPr lang="en-CA" smtClean="0"/>
              <a:t>20</a:t>
            </a:fld>
            <a:endParaRPr lang="en-CA" dirty="0"/>
          </a:p>
        </p:txBody>
      </p:sp>
    </p:spTree>
    <p:extLst>
      <p:ext uri="{BB962C8B-B14F-4D97-AF65-F5344CB8AC3E}">
        <p14:creationId xmlns:p14="http://schemas.microsoft.com/office/powerpoint/2010/main" val="2456343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 is the number of neighbors we consider when making our prediction.</a:t>
            </a:r>
          </a:p>
          <a:p>
            <a:r>
              <a:rPr lang="en-US" baseline="0" dirty="0" smtClean="0"/>
              <a:t>If k was 1, we would just look at the closest training point.</a:t>
            </a:r>
          </a:p>
          <a:p>
            <a:r>
              <a:rPr lang="en-US" baseline="0" dirty="0" smtClean="0"/>
              <a:t>But if k was 3, we would look at the three closest. </a:t>
            </a:r>
          </a:p>
          <a:p>
            <a:r>
              <a:rPr lang="en-US" baseline="0" dirty="0" smtClean="0"/>
              <a:t>In this case, two of those are red and one is green. To predict we could vote and predict the majority class. Now there is more details in this algorithm, but that is enough to get started. </a:t>
            </a:r>
          </a:p>
        </p:txBody>
      </p:sp>
      <p:sp>
        <p:nvSpPr>
          <p:cNvPr id="4" name="Slide Number Placeholder 3"/>
          <p:cNvSpPr>
            <a:spLocks noGrp="1"/>
          </p:cNvSpPr>
          <p:nvPr>
            <p:ph type="sldNum" sz="quarter" idx="10"/>
          </p:nvPr>
        </p:nvSpPr>
        <p:spPr/>
        <p:txBody>
          <a:bodyPr/>
          <a:lstStyle/>
          <a:p>
            <a:fld id="{0B373B56-4DF1-44DF-8B15-FD0EB1A1F614}" type="slidenum">
              <a:rPr lang="en-CA" smtClean="0"/>
              <a:t>21</a:t>
            </a:fld>
            <a:endParaRPr lang="en-CA" dirty="0"/>
          </a:p>
        </p:txBody>
      </p:sp>
    </p:spTree>
    <p:extLst>
      <p:ext uri="{BB962C8B-B14F-4D97-AF65-F5344CB8AC3E}">
        <p14:creationId xmlns:p14="http://schemas.microsoft.com/office/powerpoint/2010/main" val="855283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code this up, we will need a way to find the nearest neighbor. </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22</a:t>
            </a:fld>
            <a:endParaRPr lang="en-CA" dirty="0"/>
          </a:p>
        </p:txBody>
      </p:sp>
    </p:spTree>
    <p:extLst>
      <p:ext uri="{BB962C8B-B14F-4D97-AF65-F5344CB8AC3E}">
        <p14:creationId xmlns:p14="http://schemas.microsoft.com/office/powerpoint/2010/main" val="3364845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to do that, we will measure the straight line distance between two points, just like you do with a ruler. </a:t>
            </a:r>
          </a:p>
        </p:txBody>
      </p:sp>
      <p:sp>
        <p:nvSpPr>
          <p:cNvPr id="4" name="Slide Number Placeholder 3"/>
          <p:cNvSpPr>
            <a:spLocks noGrp="1"/>
          </p:cNvSpPr>
          <p:nvPr>
            <p:ph type="sldNum" sz="quarter" idx="10"/>
          </p:nvPr>
        </p:nvSpPr>
        <p:spPr/>
        <p:txBody>
          <a:bodyPr/>
          <a:lstStyle/>
          <a:p>
            <a:fld id="{0B373B56-4DF1-44DF-8B15-FD0EB1A1F614}" type="slidenum">
              <a:rPr lang="en-CA" smtClean="0"/>
              <a:t>23</a:t>
            </a:fld>
            <a:endParaRPr lang="en-CA" dirty="0"/>
          </a:p>
        </p:txBody>
      </p:sp>
    </p:spTree>
    <p:extLst>
      <p:ext uri="{BB962C8B-B14F-4D97-AF65-F5344CB8AC3E}">
        <p14:creationId xmlns:p14="http://schemas.microsoft.com/office/powerpoint/2010/main" val="486132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is a formula for that called the Euclidian Distance, and here is what the formula looks like. </a:t>
            </a:r>
          </a:p>
        </p:txBody>
      </p:sp>
      <p:sp>
        <p:nvSpPr>
          <p:cNvPr id="4" name="Slide Number Placeholder 3"/>
          <p:cNvSpPr>
            <a:spLocks noGrp="1"/>
          </p:cNvSpPr>
          <p:nvPr>
            <p:ph type="sldNum" sz="quarter" idx="10"/>
          </p:nvPr>
        </p:nvSpPr>
        <p:spPr/>
        <p:txBody>
          <a:bodyPr/>
          <a:lstStyle/>
          <a:p>
            <a:fld id="{0B373B56-4DF1-44DF-8B15-FD0EB1A1F614}" type="slidenum">
              <a:rPr lang="en-CA" smtClean="0"/>
              <a:t>24</a:t>
            </a:fld>
            <a:endParaRPr lang="en-CA" dirty="0"/>
          </a:p>
        </p:txBody>
      </p:sp>
    </p:spTree>
    <p:extLst>
      <p:ext uri="{BB962C8B-B14F-4D97-AF65-F5344CB8AC3E}">
        <p14:creationId xmlns:p14="http://schemas.microsoft.com/office/powerpoint/2010/main" val="474908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is a formula for that called the Euclidian Distance, and here is what the formula looks like. </a:t>
            </a:r>
          </a:p>
          <a:p>
            <a:r>
              <a:rPr lang="en-US" baseline="0" dirty="0" smtClean="0"/>
              <a:t>It measures the distance between two points, and it works like a Pythagorean theorem. (A squared plus B squared equals C squared)</a:t>
            </a:r>
          </a:p>
          <a:p>
            <a:r>
              <a:rPr lang="en-US" baseline="0" dirty="0" smtClean="0"/>
              <a:t>You can think of one edge as A, or difference between the first two features. Likewise, you can think of the other </a:t>
            </a:r>
            <a:r>
              <a:rPr lang="en-US" baseline="0" dirty="0" err="1" smtClean="0"/>
              <a:t>esge</a:t>
            </a:r>
            <a:r>
              <a:rPr lang="en-US" baseline="0" dirty="0" smtClean="0"/>
              <a:t> as B, or the difference between the second pair of features. </a:t>
            </a:r>
          </a:p>
          <a:p>
            <a:r>
              <a:rPr lang="en-US" baseline="0" dirty="0" smtClean="0"/>
              <a:t>And the distance we compute is the length of the hypotenuse.</a:t>
            </a:r>
          </a:p>
        </p:txBody>
      </p:sp>
      <p:sp>
        <p:nvSpPr>
          <p:cNvPr id="4" name="Slide Number Placeholder 3"/>
          <p:cNvSpPr>
            <a:spLocks noGrp="1"/>
          </p:cNvSpPr>
          <p:nvPr>
            <p:ph type="sldNum" sz="quarter" idx="10"/>
          </p:nvPr>
        </p:nvSpPr>
        <p:spPr/>
        <p:txBody>
          <a:bodyPr/>
          <a:lstStyle/>
          <a:p>
            <a:fld id="{0B373B56-4DF1-44DF-8B15-FD0EB1A1F614}" type="slidenum">
              <a:rPr lang="en-CA" smtClean="0"/>
              <a:t>25</a:t>
            </a:fld>
            <a:endParaRPr lang="en-CA" dirty="0"/>
          </a:p>
        </p:txBody>
      </p:sp>
    </p:spTree>
    <p:extLst>
      <p:ext uri="{BB962C8B-B14F-4D97-AF65-F5344CB8AC3E}">
        <p14:creationId xmlns:p14="http://schemas.microsoft.com/office/powerpoint/2010/main" val="4155293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Right now, we are computing distance in two-dimensional space, because we have just two features in our toy dataset. </a:t>
            </a:r>
          </a:p>
          <a:p>
            <a:r>
              <a:rPr lang="en-US" baseline="0" dirty="0" smtClean="0"/>
              <a:t>But what if we have three features or three dimensions? Then, we would be in a cube. We can still visualize how to measure distance in the space with a ruler. But what if we had four features, or four dimensions, like we do in Iris. In that condition we are in a hypercube that cannot be visualized easily. </a:t>
            </a:r>
          </a:p>
          <a:p>
            <a:r>
              <a:rPr lang="en-US" baseline="0" dirty="0" smtClean="0"/>
              <a:t>The good news is the Euclidian Distance works the same way regardless of the number of dimensions.</a:t>
            </a:r>
          </a:p>
          <a:p>
            <a:r>
              <a:rPr lang="en-US" baseline="0" dirty="0" smtClean="0"/>
              <a:t>With more features, we can just add more terms to the question.</a:t>
            </a:r>
          </a:p>
          <a:p>
            <a:endParaRPr lang="en-US" baseline="0" dirty="0" smtClean="0"/>
          </a:p>
        </p:txBody>
      </p:sp>
      <p:sp>
        <p:nvSpPr>
          <p:cNvPr id="4" name="Slide Number Placeholder 3"/>
          <p:cNvSpPr>
            <a:spLocks noGrp="1"/>
          </p:cNvSpPr>
          <p:nvPr>
            <p:ph type="sldNum" sz="quarter" idx="10"/>
          </p:nvPr>
        </p:nvSpPr>
        <p:spPr/>
        <p:txBody>
          <a:bodyPr/>
          <a:lstStyle/>
          <a:p>
            <a:fld id="{0B373B56-4DF1-44DF-8B15-FD0EB1A1F614}" type="slidenum">
              <a:rPr lang="en-CA" smtClean="0"/>
              <a:t>26</a:t>
            </a:fld>
            <a:endParaRPr lang="en-CA" dirty="0"/>
          </a:p>
        </p:txBody>
      </p:sp>
    </p:spTree>
    <p:extLst>
      <p:ext uri="{BB962C8B-B14F-4D97-AF65-F5344CB8AC3E}">
        <p14:creationId xmlns:p14="http://schemas.microsoft.com/office/powerpoint/2010/main" val="1826658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plenty of ways to do that, but we will use a library called </a:t>
            </a:r>
            <a:r>
              <a:rPr lang="en-US" baseline="0" dirty="0" err="1" smtClean="0"/>
              <a:t>scipy</a:t>
            </a:r>
            <a:r>
              <a:rPr lang="en-US" baseline="0" dirty="0" smtClean="0"/>
              <a:t> that is already installed by Anaconda.</a:t>
            </a:r>
          </a:p>
          <a:p>
            <a:r>
              <a:rPr lang="en-US" baseline="0" dirty="0" smtClean="0"/>
              <a:t>Here, (</a:t>
            </a:r>
            <a:r>
              <a:rPr lang="en-US" b="1" baseline="0" dirty="0" smtClean="0"/>
              <a:t>a</a:t>
            </a:r>
            <a:r>
              <a:rPr lang="en-US" b="0" baseline="0" dirty="0" smtClean="0"/>
              <a:t>) </a:t>
            </a:r>
            <a:r>
              <a:rPr lang="en-US" baseline="0" dirty="0" smtClean="0"/>
              <a:t>and (</a:t>
            </a:r>
            <a:r>
              <a:rPr lang="en-US" b="1" baseline="0" dirty="0" smtClean="0"/>
              <a:t>b</a:t>
            </a:r>
            <a:r>
              <a:rPr lang="en-US" b="0" baseline="0" dirty="0" smtClean="0"/>
              <a:t>)</a:t>
            </a:r>
            <a:r>
              <a:rPr lang="en-US" baseline="0" dirty="0" smtClean="0"/>
              <a:t> are lists of numeric features. </a:t>
            </a:r>
          </a:p>
          <a:p>
            <a:r>
              <a:rPr lang="en-US" baseline="0" dirty="0" smtClean="0"/>
              <a:t>Imagine (</a:t>
            </a:r>
            <a:r>
              <a:rPr lang="en-US" b="1" baseline="0" dirty="0" smtClean="0"/>
              <a:t>a</a:t>
            </a:r>
            <a:r>
              <a:rPr lang="en-US" b="0" baseline="0" dirty="0" smtClean="0"/>
              <a:t>) is a point from our training data, and (</a:t>
            </a:r>
            <a:r>
              <a:rPr lang="en-US" b="1" baseline="0" dirty="0" smtClean="0"/>
              <a:t>b</a:t>
            </a:r>
            <a:r>
              <a:rPr lang="en-US" b="0" baseline="0" dirty="0" smtClean="0"/>
              <a:t>) is a point from our testing data. This function returns the distance between them. </a:t>
            </a:r>
          </a:p>
          <a:p>
            <a:r>
              <a:rPr lang="en-US" b="0" baseline="0" dirty="0" smtClean="0"/>
              <a:t>The code is as follows:</a:t>
            </a:r>
          </a:p>
          <a:p>
            <a:r>
              <a:rPr lang="en-US" b="1" baseline="0" dirty="0" smtClean="0"/>
              <a:t>from </a:t>
            </a:r>
            <a:r>
              <a:rPr lang="en-US" b="1" baseline="0" dirty="0" err="1" smtClean="0"/>
              <a:t>scipy.spatial</a:t>
            </a:r>
            <a:r>
              <a:rPr lang="en-US" b="1" baseline="0" dirty="0" smtClean="0"/>
              <a:t> import distance</a:t>
            </a:r>
          </a:p>
          <a:p>
            <a:endParaRPr lang="en-US" b="1" baseline="0" dirty="0" smtClean="0"/>
          </a:p>
          <a:p>
            <a:r>
              <a:rPr lang="en-US" b="1" baseline="0" dirty="0" err="1" smtClean="0"/>
              <a:t>def</a:t>
            </a:r>
            <a:r>
              <a:rPr lang="en-US" b="1" baseline="0" dirty="0" smtClean="0"/>
              <a:t> </a:t>
            </a:r>
            <a:r>
              <a:rPr lang="en-US" b="1" baseline="0" dirty="0" err="1" smtClean="0"/>
              <a:t>euc</a:t>
            </a:r>
            <a:r>
              <a:rPr lang="en-US" b="1" baseline="0" dirty="0" smtClean="0"/>
              <a:t>(</a:t>
            </a:r>
            <a:r>
              <a:rPr lang="en-US" b="1" baseline="0" dirty="0" err="1" smtClean="0"/>
              <a:t>a,b</a:t>
            </a:r>
            <a:r>
              <a:rPr lang="en-US" b="1" baseline="0" dirty="0" smtClean="0"/>
              <a:t>):</a:t>
            </a:r>
          </a:p>
          <a:p>
            <a:r>
              <a:rPr lang="en-US" b="1" baseline="0" dirty="0" smtClean="0"/>
              <a:t>	return </a:t>
            </a:r>
            <a:r>
              <a:rPr lang="en-US" b="1" baseline="0" dirty="0" err="1" smtClean="0"/>
              <a:t>distance.euclidean</a:t>
            </a:r>
            <a:r>
              <a:rPr lang="en-US" b="1" baseline="0" dirty="0" smtClean="0"/>
              <a:t>(</a:t>
            </a:r>
            <a:r>
              <a:rPr lang="en-US" b="1" baseline="0" dirty="0" err="1" smtClean="0"/>
              <a:t>a,b</a:t>
            </a:r>
            <a:r>
              <a:rPr lang="en-US" b="1" baseline="0" dirty="0" smtClean="0"/>
              <a:t>)</a:t>
            </a:r>
          </a:p>
          <a:p>
            <a:endParaRPr lang="en-US" b="1" baseline="0" dirty="0" smtClean="0"/>
          </a:p>
          <a:p>
            <a:r>
              <a:rPr lang="en-US" b="1" baseline="0" dirty="0" smtClean="0"/>
              <a:t>class </a:t>
            </a:r>
            <a:r>
              <a:rPr lang="en-US" b="1" baseline="0" dirty="0" err="1" smtClean="0"/>
              <a:t>ScrappyKNN</a:t>
            </a:r>
            <a:r>
              <a:rPr lang="en-US" b="1" baseline="0" dirty="0" smtClean="0"/>
              <a:t>():</a:t>
            </a:r>
          </a:p>
          <a:p>
            <a:r>
              <a:rPr lang="en-US" b="1" baseline="0" dirty="0" smtClean="0"/>
              <a:t>	</a:t>
            </a:r>
            <a:r>
              <a:rPr lang="en-US" b="1" baseline="0" dirty="0" err="1" smtClean="0"/>
              <a:t>def</a:t>
            </a:r>
            <a:r>
              <a:rPr lang="en-US" b="1" baseline="0" dirty="0" smtClean="0"/>
              <a:t> fit(self, </a:t>
            </a:r>
            <a:r>
              <a:rPr lang="en-US" b="1" baseline="0" dirty="0" err="1" smtClean="0"/>
              <a:t>X_train</a:t>
            </a:r>
            <a:r>
              <a:rPr lang="en-US" b="1" baseline="0" dirty="0" smtClean="0"/>
              <a:t>, </a:t>
            </a:r>
            <a:r>
              <a:rPr lang="en-US" b="1" baseline="0" dirty="0" err="1" smtClean="0"/>
              <a:t>Y_train</a:t>
            </a:r>
            <a:r>
              <a:rPr lang="en-US" b="1" baseline="0" dirty="0" smtClean="0"/>
              <a:t>):</a:t>
            </a:r>
          </a:p>
          <a:p>
            <a:r>
              <a:rPr lang="en-US" b="1" baseline="0" dirty="0" smtClean="0"/>
              <a:t>		</a:t>
            </a:r>
            <a:r>
              <a:rPr lang="en-US" b="1" baseline="0" dirty="0" err="1" smtClean="0"/>
              <a:t>self.X_train</a:t>
            </a:r>
            <a:r>
              <a:rPr lang="en-US" b="1" baseline="0" dirty="0" smtClean="0"/>
              <a:t> = </a:t>
            </a:r>
            <a:r>
              <a:rPr lang="en-US" b="1" baseline="0" dirty="0" err="1" smtClean="0"/>
              <a:t>X_train</a:t>
            </a:r>
            <a:endParaRPr lang="en-US" b="1" baseline="0" dirty="0" smtClean="0"/>
          </a:p>
          <a:p>
            <a:r>
              <a:rPr lang="en-US" b="1" baseline="0" dirty="0" smtClean="0"/>
              <a:t>		</a:t>
            </a:r>
            <a:r>
              <a:rPr lang="en-US" b="1" baseline="0" dirty="0" err="1" smtClean="0"/>
              <a:t>self.Y_train</a:t>
            </a:r>
            <a:r>
              <a:rPr lang="en-US" b="1" baseline="0" dirty="0" smtClean="0"/>
              <a:t> = </a:t>
            </a:r>
            <a:r>
              <a:rPr lang="en-US" b="1" baseline="0" dirty="0" err="1" smtClean="0"/>
              <a:t>Y_train</a:t>
            </a:r>
            <a:endParaRPr lang="en-US" b="1" baseline="0" dirty="0" smtClean="0"/>
          </a:p>
          <a:p>
            <a:r>
              <a:rPr lang="en-US" b="1" baseline="0" dirty="0" smtClean="0"/>
              <a:t>				</a:t>
            </a:r>
          </a:p>
          <a:p>
            <a:r>
              <a:rPr lang="en-US" b="1" baseline="0" dirty="0" smtClean="0"/>
              <a:t>	</a:t>
            </a:r>
            <a:r>
              <a:rPr lang="en-US" b="1" baseline="0" dirty="0" err="1" smtClean="0"/>
              <a:t>def</a:t>
            </a:r>
            <a:r>
              <a:rPr lang="en-US" b="1" baseline="0" dirty="0" smtClean="0"/>
              <a:t> predict(self, </a:t>
            </a:r>
            <a:r>
              <a:rPr lang="en-US" b="1" baseline="0" dirty="0" err="1" smtClean="0"/>
              <a:t>X_test</a:t>
            </a:r>
            <a:r>
              <a:rPr lang="en-US" b="1" baseline="0" dirty="0" smtClean="0"/>
              <a:t>):</a:t>
            </a:r>
          </a:p>
          <a:p>
            <a:r>
              <a:rPr lang="en-US" b="1" baseline="0" dirty="0" smtClean="0"/>
              <a:t>		predictions = []</a:t>
            </a:r>
          </a:p>
          <a:p>
            <a:r>
              <a:rPr lang="en-US" b="1" baseline="0" dirty="0" smtClean="0"/>
              <a:t>		for row in </a:t>
            </a:r>
            <a:r>
              <a:rPr lang="en-US" b="1" baseline="0" dirty="0" err="1" smtClean="0"/>
              <a:t>X_test</a:t>
            </a:r>
            <a:r>
              <a:rPr lang="en-US" b="1" baseline="0" dirty="0" smtClean="0"/>
              <a:t>:</a:t>
            </a:r>
          </a:p>
          <a:p>
            <a:r>
              <a:rPr lang="en-US" b="1" baseline="0" dirty="0" smtClean="0"/>
              <a:t>			label = </a:t>
            </a:r>
            <a:r>
              <a:rPr lang="en-US" b="1" baseline="0" dirty="0" err="1" smtClean="0"/>
              <a:t>random.choice</a:t>
            </a:r>
            <a:r>
              <a:rPr lang="en-US" b="1" baseline="0" dirty="0" smtClean="0"/>
              <a:t>(</a:t>
            </a:r>
            <a:r>
              <a:rPr lang="en-US" b="1" baseline="0" dirty="0" err="1" smtClean="0"/>
              <a:t>self.Y_train</a:t>
            </a:r>
            <a:r>
              <a:rPr lang="en-US" b="1" baseline="0" dirty="0" smtClean="0"/>
              <a:t>)</a:t>
            </a:r>
          </a:p>
          <a:p>
            <a:r>
              <a:rPr lang="en-US" b="1" baseline="0" dirty="0" smtClean="0"/>
              <a:t>			</a:t>
            </a:r>
            <a:r>
              <a:rPr lang="en-US" b="1" baseline="0" dirty="0" err="1" smtClean="0"/>
              <a:t>predictions.append</a:t>
            </a:r>
            <a:r>
              <a:rPr lang="en-US" b="1" baseline="0" dirty="0" smtClean="0"/>
              <a:t>(label)</a:t>
            </a:r>
          </a:p>
          <a:p>
            <a:r>
              <a:rPr lang="en-US" b="1" baseline="0" dirty="0" smtClean="0"/>
              <a:t>		return predictions</a:t>
            </a:r>
          </a:p>
          <a:p>
            <a:r>
              <a:rPr lang="en-US" b="1" baseline="0" dirty="0" smtClean="0"/>
              <a:t>		</a:t>
            </a:r>
          </a:p>
          <a:p>
            <a:r>
              <a:rPr lang="en-US" b="1" baseline="0" dirty="0" smtClean="0"/>
              <a:t>#import a dataset</a:t>
            </a:r>
          </a:p>
          <a:p>
            <a:r>
              <a:rPr lang="en-US" b="1" baseline="0" dirty="0" smtClean="0"/>
              <a:t>from </a:t>
            </a:r>
            <a:r>
              <a:rPr lang="en-US" b="1" baseline="0" dirty="0" err="1" smtClean="0"/>
              <a:t>sklearn</a:t>
            </a:r>
            <a:r>
              <a:rPr lang="en-US" b="1" baseline="0" dirty="0" smtClean="0"/>
              <a:t> import datasets</a:t>
            </a:r>
          </a:p>
          <a:p>
            <a:r>
              <a:rPr lang="en-US" b="1" baseline="0" dirty="0" smtClean="0"/>
              <a:t>iris = </a:t>
            </a:r>
            <a:r>
              <a:rPr lang="en-US" b="1" baseline="0" dirty="0" err="1" smtClean="0"/>
              <a:t>datasets.load_iris</a:t>
            </a:r>
            <a:r>
              <a:rPr lang="en-US" b="1" baseline="0" dirty="0" smtClean="0"/>
              <a:t>()</a:t>
            </a:r>
          </a:p>
          <a:p>
            <a:endParaRPr lang="en-US" b="1" baseline="0" dirty="0" smtClean="0"/>
          </a:p>
          <a:p>
            <a:r>
              <a:rPr lang="en-US" b="1" baseline="0" dirty="0" smtClean="0"/>
              <a:t>X = </a:t>
            </a:r>
            <a:r>
              <a:rPr lang="en-US" b="1" baseline="0" dirty="0" err="1" smtClean="0"/>
              <a:t>iris.data</a:t>
            </a:r>
            <a:endParaRPr lang="en-US" b="1" baseline="0" dirty="0" smtClean="0"/>
          </a:p>
          <a:p>
            <a:r>
              <a:rPr lang="en-US" b="1" baseline="0" dirty="0" smtClean="0"/>
              <a:t>Y = </a:t>
            </a:r>
            <a:r>
              <a:rPr lang="en-US" b="1" baseline="0" dirty="0" err="1" smtClean="0"/>
              <a:t>iris.target</a:t>
            </a:r>
            <a:endParaRPr lang="en-US" b="1" baseline="0" dirty="0" smtClean="0"/>
          </a:p>
          <a:p>
            <a:endParaRPr lang="en-US" b="1" baseline="0" dirty="0" smtClean="0"/>
          </a:p>
          <a:p>
            <a:r>
              <a:rPr lang="en-US" b="1" baseline="0" dirty="0" smtClean="0"/>
              <a:t>from </a:t>
            </a:r>
            <a:r>
              <a:rPr lang="en-US" b="1" baseline="0" dirty="0" err="1" smtClean="0"/>
              <a:t>sklearn.model_selection</a:t>
            </a:r>
            <a:r>
              <a:rPr lang="en-US" b="1" baseline="0" dirty="0" smtClean="0"/>
              <a:t> import </a:t>
            </a:r>
            <a:r>
              <a:rPr lang="en-US" b="1" baseline="0" dirty="0" err="1" smtClean="0"/>
              <a:t>train_test_split</a:t>
            </a:r>
            <a:endParaRPr lang="en-US" b="1" baseline="0" dirty="0" smtClean="0"/>
          </a:p>
          <a:p>
            <a:r>
              <a:rPr lang="en-US" b="1" baseline="0" dirty="0" err="1" smtClean="0"/>
              <a:t>X_train</a:t>
            </a:r>
            <a:r>
              <a:rPr lang="en-US" b="1" baseline="0" dirty="0" smtClean="0"/>
              <a:t>, </a:t>
            </a:r>
            <a:r>
              <a:rPr lang="en-US" b="1" baseline="0" dirty="0" err="1" smtClean="0"/>
              <a:t>X_test</a:t>
            </a:r>
            <a:r>
              <a:rPr lang="en-US" b="1" baseline="0" dirty="0" smtClean="0"/>
              <a:t>, </a:t>
            </a:r>
            <a:r>
              <a:rPr lang="en-US" b="1" baseline="0" dirty="0" err="1" smtClean="0"/>
              <a:t>Y_train</a:t>
            </a:r>
            <a:r>
              <a:rPr lang="en-US" b="1" baseline="0" dirty="0" smtClean="0"/>
              <a:t>, </a:t>
            </a:r>
            <a:r>
              <a:rPr lang="en-US" b="1" baseline="0" dirty="0" err="1" smtClean="0"/>
              <a:t>Y_test</a:t>
            </a:r>
            <a:r>
              <a:rPr lang="en-US" b="1" baseline="0" dirty="0" smtClean="0"/>
              <a:t> = </a:t>
            </a:r>
            <a:r>
              <a:rPr lang="en-US" b="1" baseline="0" dirty="0" err="1" smtClean="0"/>
              <a:t>train_test_split</a:t>
            </a:r>
            <a:r>
              <a:rPr lang="en-US" b="1" baseline="0" dirty="0" smtClean="0"/>
              <a:t>(X, Y, </a:t>
            </a:r>
            <a:r>
              <a:rPr lang="en-US" b="1" baseline="0" dirty="0" err="1" smtClean="0"/>
              <a:t>test_size</a:t>
            </a:r>
            <a:r>
              <a:rPr lang="en-US" b="1" baseline="0" dirty="0" smtClean="0"/>
              <a:t>=0.5)</a:t>
            </a:r>
          </a:p>
          <a:p>
            <a:endParaRPr lang="en-US" b="1" baseline="0" dirty="0" smtClean="0"/>
          </a:p>
          <a:p>
            <a:r>
              <a:rPr lang="en-US" b="1" baseline="0" dirty="0" smtClean="0"/>
              <a:t>#from </a:t>
            </a:r>
            <a:r>
              <a:rPr lang="en-US" b="1" baseline="0" dirty="0" err="1" smtClean="0"/>
              <a:t>sklearn.neighbors</a:t>
            </a:r>
            <a:r>
              <a:rPr lang="en-US" b="1" baseline="0" dirty="0" smtClean="0"/>
              <a:t> import </a:t>
            </a:r>
            <a:r>
              <a:rPr lang="en-US" b="1" baseline="0" dirty="0" err="1" smtClean="0"/>
              <a:t>KNeighborsClassifier</a:t>
            </a:r>
            <a:endParaRPr lang="en-US" b="1" baseline="0" dirty="0" smtClean="0"/>
          </a:p>
          <a:p>
            <a:r>
              <a:rPr lang="en-US" b="1" baseline="0" dirty="0" err="1" smtClean="0"/>
              <a:t>my_classifier</a:t>
            </a:r>
            <a:r>
              <a:rPr lang="en-US" b="1" baseline="0" dirty="0" smtClean="0"/>
              <a:t> = </a:t>
            </a:r>
            <a:r>
              <a:rPr lang="en-US" b="1" baseline="0" dirty="0" err="1" smtClean="0"/>
              <a:t>ScrappyKNN</a:t>
            </a:r>
            <a:r>
              <a:rPr lang="en-US" b="1" baseline="0" dirty="0" smtClean="0"/>
              <a:t>()</a:t>
            </a:r>
          </a:p>
          <a:p>
            <a:endParaRPr lang="en-US" b="1" baseline="0" dirty="0" smtClean="0"/>
          </a:p>
          <a:p>
            <a:r>
              <a:rPr lang="en-US" b="1" baseline="0" dirty="0" err="1" smtClean="0"/>
              <a:t>my_classifier.fit</a:t>
            </a:r>
            <a:r>
              <a:rPr lang="en-US" b="1" baseline="0" dirty="0" smtClean="0"/>
              <a:t>(</a:t>
            </a:r>
            <a:r>
              <a:rPr lang="en-US" b="1" baseline="0" dirty="0" err="1" smtClean="0"/>
              <a:t>X_train</a:t>
            </a:r>
            <a:r>
              <a:rPr lang="en-US" b="1" baseline="0" dirty="0" smtClean="0"/>
              <a:t>, </a:t>
            </a:r>
            <a:r>
              <a:rPr lang="en-US" b="1" baseline="0" dirty="0" err="1" smtClean="0"/>
              <a:t>Y_train</a:t>
            </a:r>
            <a:r>
              <a:rPr lang="en-US" b="1" baseline="0" dirty="0" smtClean="0"/>
              <a:t>)</a:t>
            </a:r>
          </a:p>
          <a:p>
            <a:endParaRPr lang="en-US" b="1" baseline="0" dirty="0" smtClean="0"/>
          </a:p>
          <a:p>
            <a:r>
              <a:rPr lang="en-US" b="1" baseline="0" dirty="0" smtClean="0"/>
              <a:t>predictions = </a:t>
            </a:r>
            <a:r>
              <a:rPr lang="en-US" b="1" baseline="0" dirty="0" err="1" smtClean="0"/>
              <a:t>my_classifier.predict</a:t>
            </a:r>
            <a:r>
              <a:rPr lang="en-US" b="1" baseline="0" dirty="0" smtClean="0"/>
              <a:t>(</a:t>
            </a:r>
            <a:r>
              <a:rPr lang="en-US" b="1" baseline="0" dirty="0" err="1" smtClean="0"/>
              <a:t>X_test</a:t>
            </a:r>
            <a:r>
              <a:rPr lang="en-US" b="1" baseline="0" dirty="0" smtClean="0"/>
              <a:t>)</a:t>
            </a:r>
          </a:p>
          <a:p>
            <a:endParaRPr lang="en-US" b="1" baseline="0" dirty="0" smtClean="0"/>
          </a:p>
          <a:p>
            <a:r>
              <a:rPr lang="en-US" b="1" baseline="0" dirty="0" smtClean="0"/>
              <a:t>from </a:t>
            </a:r>
            <a:r>
              <a:rPr lang="en-US" b="1" baseline="0" dirty="0" err="1" smtClean="0"/>
              <a:t>sklearn.metrics</a:t>
            </a:r>
            <a:r>
              <a:rPr lang="en-US" b="1" baseline="0" dirty="0" smtClean="0"/>
              <a:t> import </a:t>
            </a:r>
            <a:r>
              <a:rPr lang="en-US" b="1" baseline="0" dirty="0" err="1" smtClean="0"/>
              <a:t>accuracy_score</a:t>
            </a:r>
            <a:endParaRPr lang="en-US" b="1" baseline="0" dirty="0" smtClean="0"/>
          </a:p>
          <a:p>
            <a:r>
              <a:rPr lang="en-US" b="1" baseline="0" dirty="0" smtClean="0"/>
              <a:t>print(</a:t>
            </a:r>
            <a:r>
              <a:rPr lang="en-US" b="1" baseline="0" dirty="0" err="1" smtClean="0"/>
              <a:t>accuracy_score</a:t>
            </a:r>
            <a:r>
              <a:rPr lang="en-US" b="1" baseline="0" dirty="0" smtClean="0"/>
              <a:t>(</a:t>
            </a:r>
            <a:r>
              <a:rPr lang="en-US" b="1" baseline="0" dirty="0" err="1" smtClean="0"/>
              <a:t>Y_test</a:t>
            </a:r>
            <a:r>
              <a:rPr lang="en-US" b="1" baseline="0" dirty="0" smtClean="0"/>
              <a:t>, predictions))</a:t>
            </a:r>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0B373B56-4DF1-44DF-8B15-FD0EB1A1F614}" type="slidenum">
              <a:rPr lang="en-CA" smtClean="0"/>
              <a:t>27</a:t>
            </a:fld>
            <a:endParaRPr lang="en-CA" dirty="0"/>
          </a:p>
        </p:txBody>
      </p:sp>
    </p:spTree>
    <p:extLst>
      <p:ext uri="{BB962C8B-B14F-4D97-AF65-F5344CB8AC3E}">
        <p14:creationId xmlns:p14="http://schemas.microsoft.com/office/powerpoint/2010/main" val="2944381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take a look at the algorithm for a classifier.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make a prediction for a test point, we will calculate the distance to all the training points. Then we will predict the testing point has the same label as </a:t>
            </a:r>
            <a:r>
              <a:rPr lang="en-US" baseline="0" smtClean="0"/>
              <a:t>the closest one.</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28</a:t>
            </a:fld>
            <a:endParaRPr lang="en-CA" dirty="0"/>
          </a:p>
        </p:txBody>
      </p:sp>
    </p:spTree>
    <p:extLst>
      <p:ext uri="{BB962C8B-B14F-4D97-AF65-F5344CB8AC3E}">
        <p14:creationId xmlns:p14="http://schemas.microsoft.com/office/powerpoint/2010/main" val="10005161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We should delete the random prediction we made, and replace it with a method that finds the closest training point to the test point. </a:t>
            </a:r>
          </a:p>
          <a:p>
            <a:r>
              <a:rPr lang="en-US" b="0" baseline="0" dirty="0" smtClean="0"/>
              <a:t>For this presentation we will hard-code k to 1, so we will write a nearest neighbor classifier. The k variable will not appear in our code, since we will always just find the closest point. </a:t>
            </a:r>
          </a:p>
          <a:p>
            <a:r>
              <a:rPr lang="en-US" b="0" baseline="0" dirty="0" smtClean="0"/>
              <a:t>The code is as follows:</a:t>
            </a:r>
          </a:p>
          <a:p>
            <a:endParaRPr lang="en-US" b="0" baseline="0" dirty="0" smtClean="0"/>
          </a:p>
          <a:p>
            <a:r>
              <a:rPr lang="en-US" b="0" baseline="0" dirty="0" smtClean="0"/>
              <a:t>from </a:t>
            </a:r>
            <a:r>
              <a:rPr lang="en-US" b="0" baseline="0" dirty="0" err="1" smtClean="0"/>
              <a:t>scipy.spatial</a:t>
            </a:r>
            <a:r>
              <a:rPr lang="en-US" b="0" baseline="0" dirty="0" smtClean="0"/>
              <a:t> import distance</a:t>
            </a:r>
          </a:p>
          <a:p>
            <a:endParaRPr lang="en-US" b="0" baseline="0" dirty="0" smtClean="0"/>
          </a:p>
          <a:p>
            <a:r>
              <a:rPr lang="en-US" b="0" baseline="0" dirty="0" err="1" smtClean="0"/>
              <a:t>def</a:t>
            </a:r>
            <a:r>
              <a:rPr lang="en-US" b="0" baseline="0" dirty="0" smtClean="0"/>
              <a:t> </a:t>
            </a:r>
            <a:r>
              <a:rPr lang="en-US" b="0" baseline="0" dirty="0" err="1" smtClean="0"/>
              <a:t>euc</a:t>
            </a:r>
            <a:r>
              <a:rPr lang="en-US" b="0" baseline="0" dirty="0" smtClean="0"/>
              <a:t>(</a:t>
            </a:r>
            <a:r>
              <a:rPr lang="en-US" b="0" baseline="0" dirty="0" err="1" smtClean="0"/>
              <a:t>a,b</a:t>
            </a:r>
            <a:r>
              <a:rPr lang="en-US" b="0" baseline="0" dirty="0" smtClean="0"/>
              <a:t>):</a:t>
            </a:r>
          </a:p>
          <a:p>
            <a:r>
              <a:rPr lang="en-US" b="0" baseline="0" dirty="0" smtClean="0"/>
              <a:t>	return </a:t>
            </a:r>
            <a:r>
              <a:rPr lang="en-US" b="0" baseline="0" dirty="0" err="1" smtClean="0"/>
              <a:t>distance.euclidean</a:t>
            </a:r>
            <a:r>
              <a:rPr lang="en-US" b="0" baseline="0" dirty="0" smtClean="0"/>
              <a:t>(</a:t>
            </a:r>
            <a:r>
              <a:rPr lang="en-US" b="0" baseline="0" dirty="0" err="1" smtClean="0"/>
              <a:t>a,b</a:t>
            </a:r>
            <a:r>
              <a:rPr lang="en-US" b="0" baseline="0" dirty="0" smtClean="0"/>
              <a:t>)</a:t>
            </a:r>
          </a:p>
          <a:p>
            <a:endParaRPr lang="en-US" b="0" baseline="0" dirty="0" smtClean="0"/>
          </a:p>
          <a:p>
            <a:r>
              <a:rPr lang="en-US" b="0" baseline="0" dirty="0" smtClean="0"/>
              <a:t>class </a:t>
            </a:r>
            <a:r>
              <a:rPr lang="en-US" b="0" baseline="0" dirty="0" err="1" smtClean="0"/>
              <a:t>ScrappyKNN</a:t>
            </a:r>
            <a:r>
              <a:rPr lang="en-US" b="0" baseline="0" dirty="0" smtClean="0"/>
              <a:t>():</a:t>
            </a:r>
          </a:p>
          <a:p>
            <a:r>
              <a:rPr lang="en-US" b="0" baseline="0" dirty="0" smtClean="0"/>
              <a:t>	</a:t>
            </a:r>
            <a:r>
              <a:rPr lang="en-US" b="0" baseline="0" dirty="0" err="1" smtClean="0"/>
              <a:t>def</a:t>
            </a:r>
            <a:r>
              <a:rPr lang="en-US" b="0" baseline="0" dirty="0" smtClean="0"/>
              <a:t> fit(self, </a:t>
            </a:r>
            <a:r>
              <a:rPr lang="en-US" b="0" baseline="0" dirty="0" err="1" smtClean="0"/>
              <a:t>X_train</a:t>
            </a:r>
            <a:r>
              <a:rPr lang="en-US" b="0" baseline="0" dirty="0" smtClean="0"/>
              <a:t>, </a:t>
            </a:r>
            <a:r>
              <a:rPr lang="en-US" b="0" baseline="0" dirty="0" err="1" smtClean="0"/>
              <a:t>Y_train</a:t>
            </a:r>
            <a:r>
              <a:rPr lang="en-US" b="0" baseline="0" dirty="0" smtClean="0"/>
              <a:t>):</a:t>
            </a:r>
          </a:p>
          <a:p>
            <a:r>
              <a:rPr lang="en-US" b="0" baseline="0" dirty="0" smtClean="0"/>
              <a:t>		</a:t>
            </a:r>
            <a:r>
              <a:rPr lang="en-US" b="0" baseline="0" dirty="0" err="1" smtClean="0"/>
              <a:t>self.X_train</a:t>
            </a:r>
            <a:r>
              <a:rPr lang="en-US" b="0" baseline="0" dirty="0" smtClean="0"/>
              <a:t> = </a:t>
            </a:r>
            <a:r>
              <a:rPr lang="en-US" b="0" baseline="0" dirty="0" err="1" smtClean="0"/>
              <a:t>X_train</a:t>
            </a:r>
            <a:endParaRPr lang="en-US" b="0" baseline="0" dirty="0" smtClean="0"/>
          </a:p>
          <a:p>
            <a:r>
              <a:rPr lang="en-US" b="0" baseline="0" dirty="0" smtClean="0"/>
              <a:t>		</a:t>
            </a:r>
            <a:r>
              <a:rPr lang="en-US" b="0" baseline="0" dirty="0" err="1" smtClean="0"/>
              <a:t>self.Y_train</a:t>
            </a:r>
            <a:r>
              <a:rPr lang="en-US" b="0" baseline="0" dirty="0" smtClean="0"/>
              <a:t> = </a:t>
            </a:r>
            <a:r>
              <a:rPr lang="en-US" b="0" baseline="0" dirty="0" err="1" smtClean="0"/>
              <a:t>Y_train</a:t>
            </a:r>
            <a:endParaRPr lang="en-US" b="0" baseline="0" dirty="0" smtClean="0"/>
          </a:p>
          <a:p>
            <a:r>
              <a:rPr lang="en-US" b="0" baseline="0" dirty="0" smtClean="0"/>
              <a:t>				</a:t>
            </a:r>
          </a:p>
          <a:p>
            <a:r>
              <a:rPr lang="en-US" b="0" baseline="0" dirty="0" smtClean="0"/>
              <a:t>	</a:t>
            </a:r>
            <a:r>
              <a:rPr lang="en-US" b="0" baseline="0" dirty="0" err="1" smtClean="0"/>
              <a:t>def</a:t>
            </a:r>
            <a:r>
              <a:rPr lang="en-US" b="0" baseline="0" dirty="0" smtClean="0"/>
              <a:t> predict(self, </a:t>
            </a:r>
            <a:r>
              <a:rPr lang="en-US" b="0" baseline="0" dirty="0" err="1" smtClean="0"/>
              <a:t>X_test</a:t>
            </a:r>
            <a:r>
              <a:rPr lang="en-US" b="0" baseline="0" dirty="0" smtClean="0"/>
              <a:t>):</a:t>
            </a:r>
          </a:p>
          <a:p>
            <a:r>
              <a:rPr lang="en-US" b="0" baseline="0" dirty="0" smtClean="0"/>
              <a:t>		predictions = []</a:t>
            </a:r>
          </a:p>
          <a:p>
            <a:r>
              <a:rPr lang="en-US" b="0" baseline="0" dirty="0" smtClean="0"/>
              <a:t>		for row in </a:t>
            </a:r>
            <a:r>
              <a:rPr lang="en-US" b="0" baseline="0" dirty="0" err="1" smtClean="0"/>
              <a:t>X_test</a:t>
            </a:r>
            <a:r>
              <a:rPr lang="en-US" b="0" baseline="0" dirty="0" smtClean="0"/>
              <a:t>:</a:t>
            </a:r>
          </a:p>
          <a:p>
            <a:r>
              <a:rPr lang="en-US" b="0" baseline="0" dirty="0" smtClean="0"/>
              <a:t>			label = </a:t>
            </a:r>
            <a:r>
              <a:rPr lang="en-US" b="0" baseline="0" dirty="0" err="1" smtClean="0"/>
              <a:t>self.closest</a:t>
            </a:r>
            <a:r>
              <a:rPr lang="en-US" b="0" baseline="0" dirty="0" smtClean="0"/>
              <a:t>(row)</a:t>
            </a:r>
          </a:p>
          <a:p>
            <a:r>
              <a:rPr lang="en-US" b="0" baseline="0" dirty="0" smtClean="0"/>
              <a:t>			</a:t>
            </a:r>
            <a:r>
              <a:rPr lang="en-US" b="0" baseline="0" dirty="0" err="1" smtClean="0"/>
              <a:t>predictions.append</a:t>
            </a:r>
            <a:r>
              <a:rPr lang="en-US" b="0" baseline="0" dirty="0" smtClean="0"/>
              <a:t>(label)</a:t>
            </a:r>
          </a:p>
          <a:p>
            <a:r>
              <a:rPr lang="en-US" b="0" baseline="0" dirty="0" smtClean="0"/>
              <a:t>		return predictions</a:t>
            </a:r>
          </a:p>
          <a:p>
            <a:r>
              <a:rPr lang="en-US" b="0" baseline="0" dirty="0" smtClean="0"/>
              <a:t>		</a:t>
            </a:r>
          </a:p>
          <a:p>
            <a:r>
              <a:rPr lang="en-US" b="0" baseline="0" dirty="0" smtClean="0"/>
              <a:t>#import a dataset</a:t>
            </a:r>
          </a:p>
          <a:p>
            <a:r>
              <a:rPr lang="en-US" b="0" baseline="0" dirty="0" smtClean="0"/>
              <a:t>from </a:t>
            </a:r>
            <a:r>
              <a:rPr lang="en-US" b="0" baseline="0" dirty="0" err="1" smtClean="0"/>
              <a:t>sklearn</a:t>
            </a:r>
            <a:r>
              <a:rPr lang="en-US" b="0" baseline="0" dirty="0" smtClean="0"/>
              <a:t> import datasets</a:t>
            </a:r>
          </a:p>
          <a:p>
            <a:r>
              <a:rPr lang="en-US" b="0" baseline="0" dirty="0" smtClean="0"/>
              <a:t>iris = </a:t>
            </a:r>
            <a:r>
              <a:rPr lang="en-US" b="0" baseline="0" dirty="0" err="1" smtClean="0"/>
              <a:t>datasets.load_iris</a:t>
            </a:r>
            <a:r>
              <a:rPr lang="en-US" b="0" baseline="0" dirty="0" smtClean="0"/>
              <a:t>()</a:t>
            </a:r>
          </a:p>
          <a:p>
            <a:endParaRPr lang="en-US" b="0" baseline="0" dirty="0" smtClean="0"/>
          </a:p>
          <a:p>
            <a:r>
              <a:rPr lang="en-US" b="0" baseline="0" dirty="0" smtClean="0"/>
              <a:t>X = </a:t>
            </a:r>
            <a:r>
              <a:rPr lang="en-US" b="0" baseline="0" dirty="0" err="1" smtClean="0"/>
              <a:t>iris.data</a:t>
            </a:r>
            <a:endParaRPr lang="en-US" b="0" baseline="0" dirty="0" smtClean="0"/>
          </a:p>
          <a:p>
            <a:r>
              <a:rPr lang="en-US" b="0" baseline="0" dirty="0" smtClean="0"/>
              <a:t>Y = </a:t>
            </a:r>
            <a:r>
              <a:rPr lang="en-US" b="0" baseline="0" dirty="0" err="1" smtClean="0"/>
              <a:t>iris.target</a:t>
            </a:r>
            <a:endParaRPr lang="en-US" b="0" baseline="0" dirty="0" smtClean="0"/>
          </a:p>
          <a:p>
            <a:endParaRPr lang="en-US" b="0" baseline="0" dirty="0" smtClean="0"/>
          </a:p>
          <a:p>
            <a:r>
              <a:rPr lang="en-US" b="0" baseline="0" dirty="0" smtClean="0"/>
              <a:t>from </a:t>
            </a:r>
            <a:r>
              <a:rPr lang="en-US" b="0" baseline="0" dirty="0" err="1" smtClean="0"/>
              <a:t>sklearn.model_selection</a:t>
            </a:r>
            <a:r>
              <a:rPr lang="en-US" b="0" baseline="0" dirty="0" smtClean="0"/>
              <a:t> import </a:t>
            </a:r>
            <a:r>
              <a:rPr lang="en-US" b="0" baseline="0" dirty="0" err="1" smtClean="0"/>
              <a:t>train_test_split</a:t>
            </a:r>
            <a:endParaRPr lang="en-US" b="0" baseline="0" dirty="0" smtClean="0"/>
          </a:p>
          <a:p>
            <a:r>
              <a:rPr lang="en-US" b="0" baseline="0" dirty="0" err="1" smtClean="0"/>
              <a:t>X_train</a:t>
            </a:r>
            <a:r>
              <a:rPr lang="en-US" b="0" baseline="0" dirty="0" smtClean="0"/>
              <a:t>, </a:t>
            </a:r>
            <a:r>
              <a:rPr lang="en-US" b="0" baseline="0" dirty="0" err="1" smtClean="0"/>
              <a:t>X_test</a:t>
            </a:r>
            <a:r>
              <a:rPr lang="en-US" b="0" baseline="0" dirty="0" smtClean="0"/>
              <a:t>, </a:t>
            </a:r>
            <a:r>
              <a:rPr lang="en-US" b="0" baseline="0" dirty="0" err="1" smtClean="0"/>
              <a:t>Y_train</a:t>
            </a:r>
            <a:r>
              <a:rPr lang="en-US" b="0" baseline="0" dirty="0" smtClean="0"/>
              <a:t>, </a:t>
            </a:r>
            <a:r>
              <a:rPr lang="en-US" b="0" baseline="0" dirty="0" err="1" smtClean="0"/>
              <a:t>Y_test</a:t>
            </a:r>
            <a:r>
              <a:rPr lang="en-US" b="0" baseline="0" dirty="0" smtClean="0"/>
              <a:t> = </a:t>
            </a:r>
            <a:r>
              <a:rPr lang="en-US" b="0" baseline="0" dirty="0" err="1" smtClean="0"/>
              <a:t>train_test_split</a:t>
            </a:r>
            <a:r>
              <a:rPr lang="en-US" b="0" baseline="0" dirty="0" smtClean="0"/>
              <a:t>(X, Y, </a:t>
            </a:r>
            <a:r>
              <a:rPr lang="en-US" b="0" baseline="0" dirty="0" err="1" smtClean="0"/>
              <a:t>test_size</a:t>
            </a:r>
            <a:r>
              <a:rPr lang="en-US" b="0" baseline="0" dirty="0" smtClean="0"/>
              <a:t>=0.5)</a:t>
            </a:r>
          </a:p>
          <a:p>
            <a:endParaRPr lang="en-US" b="0" baseline="0" dirty="0" smtClean="0"/>
          </a:p>
          <a:p>
            <a:r>
              <a:rPr lang="en-US" b="0" baseline="0" dirty="0" smtClean="0"/>
              <a:t>#from </a:t>
            </a:r>
            <a:r>
              <a:rPr lang="en-US" b="0" baseline="0" dirty="0" err="1" smtClean="0"/>
              <a:t>sklearn.neighbors</a:t>
            </a:r>
            <a:r>
              <a:rPr lang="en-US" b="0" baseline="0" dirty="0" smtClean="0"/>
              <a:t> import </a:t>
            </a:r>
            <a:r>
              <a:rPr lang="en-US" b="0" baseline="0" dirty="0" err="1" smtClean="0"/>
              <a:t>KNeighborsClassifier</a:t>
            </a:r>
            <a:endParaRPr lang="en-US" b="0" baseline="0" dirty="0" smtClean="0"/>
          </a:p>
          <a:p>
            <a:r>
              <a:rPr lang="en-US" b="0" baseline="0" dirty="0" err="1" smtClean="0"/>
              <a:t>my_classifier</a:t>
            </a:r>
            <a:r>
              <a:rPr lang="en-US" b="0" baseline="0" dirty="0" smtClean="0"/>
              <a:t> = </a:t>
            </a:r>
            <a:r>
              <a:rPr lang="en-US" b="0" baseline="0" dirty="0" err="1" smtClean="0"/>
              <a:t>ScrappyKNN</a:t>
            </a:r>
            <a:r>
              <a:rPr lang="en-US" b="0" baseline="0" dirty="0" smtClean="0"/>
              <a:t>()</a:t>
            </a:r>
          </a:p>
          <a:p>
            <a:endParaRPr lang="en-US" b="0" baseline="0" dirty="0" smtClean="0"/>
          </a:p>
          <a:p>
            <a:r>
              <a:rPr lang="en-US" b="0" baseline="0" dirty="0" err="1" smtClean="0"/>
              <a:t>my_classifier.fit</a:t>
            </a:r>
            <a:r>
              <a:rPr lang="en-US" b="0" baseline="0" dirty="0" smtClean="0"/>
              <a:t>(</a:t>
            </a:r>
            <a:r>
              <a:rPr lang="en-US" b="0" baseline="0" dirty="0" err="1" smtClean="0"/>
              <a:t>X_train</a:t>
            </a:r>
            <a:r>
              <a:rPr lang="en-US" b="0" baseline="0" dirty="0" smtClean="0"/>
              <a:t>, </a:t>
            </a:r>
            <a:r>
              <a:rPr lang="en-US" b="0" baseline="0" dirty="0" err="1" smtClean="0"/>
              <a:t>Y_train</a:t>
            </a:r>
            <a:r>
              <a:rPr lang="en-US" b="0" baseline="0" dirty="0" smtClean="0"/>
              <a:t>)</a:t>
            </a:r>
          </a:p>
          <a:p>
            <a:endParaRPr lang="en-US" b="0" baseline="0" dirty="0" smtClean="0"/>
          </a:p>
          <a:p>
            <a:r>
              <a:rPr lang="en-US" b="0" baseline="0" dirty="0" smtClean="0"/>
              <a:t>predictions = </a:t>
            </a:r>
            <a:r>
              <a:rPr lang="en-US" b="0" baseline="0" dirty="0" err="1" smtClean="0"/>
              <a:t>my_classifier.predict</a:t>
            </a:r>
            <a:r>
              <a:rPr lang="en-US" b="0" baseline="0" dirty="0" smtClean="0"/>
              <a:t>(</a:t>
            </a:r>
            <a:r>
              <a:rPr lang="en-US" b="0" baseline="0" dirty="0" err="1" smtClean="0"/>
              <a:t>X_test</a:t>
            </a:r>
            <a:r>
              <a:rPr lang="en-US" b="0" baseline="0" dirty="0" smtClean="0"/>
              <a:t>)</a:t>
            </a:r>
          </a:p>
          <a:p>
            <a:endParaRPr lang="en-US" b="0" baseline="0" dirty="0" smtClean="0"/>
          </a:p>
          <a:p>
            <a:r>
              <a:rPr lang="en-US" b="0" baseline="0" dirty="0" smtClean="0"/>
              <a:t>from </a:t>
            </a:r>
            <a:r>
              <a:rPr lang="en-US" b="0" baseline="0" dirty="0" err="1" smtClean="0"/>
              <a:t>sklearn.metrics</a:t>
            </a:r>
            <a:r>
              <a:rPr lang="en-US" b="0" baseline="0" dirty="0" smtClean="0"/>
              <a:t> import </a:t>
            </a:r>
            <a:r>
              <a:rPr lang="en-US" b="0" baseline="0" dirty="0" err="1" smtClean="0"/>
              <a:t>accuracy_score</a:t>
            </a:r>
            <a:endParaRPr lang="en-US" b="0" baseline="0" dirty="0" smtClean="0"/>
          </a:p>
          <a:p>
            <a:r>
              <a:rPr lang="en-US" b="0" baseline="0" dirty="0" smtClean="0"/>
              <a:t>print(</a:t>
            </a:r>
            <a:r>
              <a:rPr lang="en-US" b="0" baseline="0" dirty="0" err="1" smtClean="0"/>
              <a:t>accuracy_score</a:t>
            </a:r>
            <a:r>
              <a:rPr lang="en-US" b="0" baseline="0" dirty="0" smtClean="0"/>
              <a:t>(</a:t>
            </a:r>
            <a:r>
              <a:rPr lang="en-US" b="0" baseline="0" dirty="0" err="1" smtClean="0"/>
              <a:t>Y_test</a:t>
            </a:r>
            <a:r>
              <a:rPr lang="en-US" b="0" baseline="0" dirty="0" smtClean="0"/>
              <a:t>, predictions))</a:t>
            </a:r>
          </a:p>
          <a:p>
            <a:endParaRPr lang="en-US" b="0" baseline="0" dirty="0" smtClean="0"/>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0B373B56-4DF1-44DF-8B15-FD0EB1A1F614}" type="slidenum">
              <a:rPr lang="en-CA" smtClean="0"/>
              <a:t>29</a:t>
            </a:fld>
            <a:endParaRPr lang="en-CA" dirty="0"/>
          </a:p>
        </p:txBody>
      </p:sp>
    </p:spTree>
    <p:extLst>
      <p:ext uri="{BB962C8B-B14F-4D97-AF65-F5344CB8AC3E}">
        <p14:creationId xmlns:p14="http://schemas.microsoft.com/office/powerpoint/2010/main" val="1980339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3</a:t>
            </a:fld>
            <a:endParaRPr lang="en-CA" dirty="0"/>
          </a:p>
        </p:txBody>
      </p:sp>
    </p:spTree>
    <p:extLst>
      <p:ext uri="{BB962C8B-B14F-4D97-AF65-F5344CB8AC3E}">
        <p14:creationId xmlns:p14="http://schemas.microsoft.com/office/powerpoint/2010/main" val="31695358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Inside this method, we will loop over all the training points and keep track of the closest one so far. </a:t>
            </a:r>
          </a:p>
          <a:p>
            <a:r>
              <a:rPr lang="en-US" b="0" baseline="0" dirty="0" smtClean="0"/>
              <a:t>Remember that we memorized the training data in our fit function, and </a:t>
            </a:r>
            <a:r>
              <a:rPr lang="en-US" b="0" baseline="0" dirty="0" err="1" smtClean="0"/>
              <a:t>X_train</a:t>
            </a:r>
            <a:r>
              <a:rPr lang="en-US" b="0" baseline="0" dirty="0" smtClean="0"/>
              <a:t> contains the features. To start, we will calculate the distance from the test point to the first training point. </a:t>
            </a:r>
          </a:p>
          <a:p>
            <a:r>
              <a:rPr lang="en-US" b="0" baseline="0" dirty="0" smtClean="0"/>
              <a:t>We use </a:t>
            </a:r>
            <a:r>
              <a:rPr lang="en-US" b="0" baseline="0" dirty="0" err="1" smtClean="0"/>
              <a:t>best_dist</a:t>
            </a:r>
            <a:r>
              <a:rPr lang="en-US" b="0" baseline="0" dirty="0" smtClean="0"/>
              <a:t> variable to keep track of the shortest distance we have found so far. </a:t>
            </a:r>
          </a:p>
          <a:p>
            <a:r>
              <a:rPr lang="en-US" b="0" baseline="0" dirty="0" smtClean="0"/>
              <a:t>Also we use </a:t>
            </a:r>
            <a:r>
              <a:rPr lang="en-US" b="0" baseline="0" dirty="0" err="1" smtClean="0"/>
              <a:t>best_index</a:t>
            </a:r>
            <a:r>
              <a:rPr lang="en-US" b="0" baseline="0" dirty="0" smtClean="0"/>
              <a:t> to keep track of the index of the closest training point as we need this later to retrieve its label.</a:t>
            </a:r>
          </a:p>
          <a:p>
            <a:r>
              <a:rPr lang="en-US" b="0" baseline="0" dirty="0" smtClean="0"/>
              <a:t>Then we will iterate over all the other training points, and every time we find a closer one, we will update our variables. </a:t>
            </a:r>
          </a:p>
          <a:p>
            <a:r>
              <a:rPr lang="en-US" b="0" baseline="0" dirty="0" smtClean="0"/>
              <a:t>Finally, we will use the index to return the label for the closest training example. </a:t>
            </a:r>
          </a:p>
          <a:p>
            <a:r>
              <a:rPr lang="en-US" b="0" baseline="0" dirty="0" smtClean="0"/>
              <a:t>The code is as follows:</a:t>
            </a:r>
          </a:p>
          <a:p>
            <a:r>
              <a:rPr lang="en-US" b="0" baseline="0" dirty="0" smtClean="0"/>
              <a:t>from </a:t>
            </a:r>
            <a:r>
              <a:rPr lang="en-US" b="0" baseline="0" dirty="0" err="1" smtClean="0"/>
              <a:t>scipy.spatial</a:t>
            </a:r>
            <a:r>
              <a:rPr lang="en-US" b="0" baseline="0" dirty="0" smtClean="0"/>
              <a:t> import distance</a:t>
            </a:r>
          </a:p>
          <a:p>
            <a:endParaRPr lang="en-US" b="0" baseline="0" dirty="0" smtClean="0"/>
          </a:p>
          <a:p>
            <a:r>
              <a:rPr lang="en-US" b="0" baseline="0" dirty="0" err="1" smtClean="0"/>
              <a:t>def</a:t>
            </a:r>
            <a:r>
              <a:rPr lang="en-US" b="0" baseline="0" dirty="0" smtClean="0"/>
              <a:t> </a:t>
            </a:r>
            <a:r>
              <a:rPr lang="en-US" b="0" baseline="0" dirty="0" err="1" smtClean="0"/>
              <a:t>euc</a:t>
            </a:r>
            <a:r>
              <a:rPr lang="en-US" b="0" baseline="0" dirty="0" smtClean="0"/>
              <a:t>(</a:t>
            </a:r>
            <a:r>
              <a:rPr lang="en-US" b="0" baseline="0" dirty="0" err="1" smtClean="0"/>
              <a:t>a,b</a:t>
            </a:r>
            <a:r>
              <a:rPr lang="en-US" b="0" baseline="0" dirty="0" smtClean="0"/>
              <a:t>):</a:t>
            </a:r>
          </a:p>
          <a:p>
            <a:r>
              <a:rPr lang="en-US" b="0" baseline="0" dirty="0" smtClean="0"/>
              <a:t>	return </a:t>
            </a:r>
            <a:r>
              <a:rPr lang="en-US" b="0" baseline="0" dirty="0" err="1" smtClean="0"/>
              <a:t>distance.euclidean</a:t>
            </a:r>
            <a:r>
              <a:rPr lang="en-US" b="0" baseline="0" dirty="0" smtClean="0"/>
              <a:t>(</a:t>
            </a:r>
            <a:r>
              <a:rPr lang="en-US" b="0" baseline="0" dirty="0" err="1" smtClean="0"/>
              <a:t>a,b</a:t>
            </a:r>
            <a:r>
              <a:rPr lang="en-US" b="0" baseline="0" dirty="0" smtClean="0"/>
              <a:t>)</a:t>
            </a:r>
          </a:p>
          <a:p>
            <a:endParaRPr lang="en-US" b="0" baseline="0" dirty="0" smtClean="0"/>
          </a:p>
          <a:p>
            <a:r>
              <a:rPr lang="en-US" b="0" baseline="0" dirty="0" smtClean="0"/>
              <a:t>class </a:t>
            </a:r>
            <a:r>
              <a:rPr lang="en-US" b="0" baseline="0" dirty="0" err="1" smtClean="0"/>
              <a:t>ScrappyKNN</a:t>
            </a:r>
            <a:r>
              <a:rPr lang="en-US" b="0" baseline="0" dirty="0" smtClean="0"/>
              <a:t>():</a:t>
            </a:r>
          </a:p>
          <a:p>
            <a:r>
              <a:rPr lang="en-US" b="0" baseline="0" dirty="0" smtClean="0"/>
              <a:t>	</a:t>
            </a:r>
            <a:r>
              <a:rPr lang="en-US" b="0" baseline="0" dirty="0" err="1" smtClean="0"/>
              <a:t>def</a:t>
            </a:r>
            <a:r>
              <a:rPr lang="en-US" b="0" baseline="0" dirty="0" smtClean="0"/>
              <a:t> fit(self, </a:t>
            </a:r>
            <a:r>
              <a:rPr lang="en-US" b="0" baseline="0" dirty="0" err="1" smtClean="0"/>
              <a:t>X_train</a:t>
            </a:r>
            <a:r>
              <a:rPr lang="en-US" b="0" baseline="0" dirty="0" smtClean="0"/>
              <a:t>, </a:t>
            </a:r>
            <a:r>
              <a:rPr lang="en-US" b="0" baseline="0" dirty="0" err="1" smtClean="0"/>
              <a:t>Y_train</a:t>
            </a:r>
            <a:r>
              <a:rPr lang="en-US" b="0" baseline="0" dirty="0" smtClean="0"/>
              <a:t>):</a:t>
            </a:r>
          </a:p>
          <a:p>
            <a:r>
              <a:rPr lang="en-US" b="0" baseline="0" dirty="0" smtClean="0"/>
              <a:t>		</a:t>
            </a:r>
            <a:r>
              <a:rPr lang="en-US" b="0" baseline="0" dirty="0" err="1" smtClean="0"/>
              <a:t>self.X_train</a:t>
            </a:r>
            <a:r>
              <a:rPr lang="en-US" b="0" baseline="0" dirty="0" smtClean="0"/>
              <a:t> = </a:t>
            </a:r>
            <a:r>
              <a:rPr lang="en-US" b="0" baseline="0" dirty="0" err="1" smtClean="0"/>
              <a:t>X_train</a:t>
            </a:r>
            <a:endParaRPr lang="en-US" b="0" baseline="0" dirty="0" smtClean="0"/>
          </a:p>
          <a:p>
            <a:r>
              <a:rPr lang="en-US" b="0" baseline="0" dirty="0" smtClean="0"/>
              <a:t>		</a:t>
            </a:r>
            <a:r>
              <a:rPr lang="en-US" b="0" baseline="0" dirty="0" err="1" smtClean="0"/>
              <a:t>self.Y_train</a:t>
            </a:r>
            <a:r>
              <a:rPr lang="en-US" b="0" baseline="0" dirty="0" smtClean="0"/>
              <a:t> = </a:t>
            </a:r>
            <a:r>
              <a:rPr lang="en-US" b="0" baseline="0" dirty="0" err="1" smtClean="0"/>
              <a:t>Y_train</a:t>
            </a:r>
            <a:endParaRPr lang="en-US" b="0" baseline="0" dirty="0" smtClean="0"/>
          </a:p>
          <a:p>
            <a:r>
              <a:rPr lang="en-US" b="0" baseline="0" dirty="0" smtClean="0"/>
              <a:t>				</a:t>
            </a:r>
          </a:p>
          <a:p>
            <a:r>
              <a:rPr lang="en-US" b="0" baseline="0" dirty="0" smtClean="0"/>
              <a:t>	</a:t>
            </a:r>
            <a:r>
              <a:rPr lang="en-US" b="0" baseline="0" dirty="0" err="1" smtClean="0"/>
              <a:t>def</a:t>
            </a:r>
            <a:r>
              <a:rPr lang="en-US" b="0" baseline="0" dirty="0" smtClean="0"/>
              <a:t> predict(self, </a:t>
            </a:r>
            <a:r>
              <a:rPr lang="en-US" b="0" baseline="0" dirty="0" err="1" smtClean="0"/>
              <a:t>X_test</a:t>
            </a:r>
            <a:r>
              <a:rPr lang="en-US" b="0" baseline="0" dirty="0" smtClean="0"/>
              <a:t>):</a:t>
            </a:r>
          </a:p>
          <a:p>
            <a:r>
              <a:rPr lang="en-US" b="0" baseline="0" dirty="0" smtClean="0"/>
              <a:t>		predictions = []</a:t>
            </a:r>
          </a:p>
          <a:p>
            <a:r>
              <a:rPr lang="en-US" b="0" baseline="0" dirty="0" smtClean="0"/>
              <a:t>		for row in </a:t>
            </a:r>
            <a:r>
              <a:rPr lang="en-US" b="0" baseline="0" dirty="0" err="1" smtClean="0"/>
              <a:t>X_test</a:t>
            </a:r>
            <a:r>
              <a:rPr lang="en-US" b="0" baseline="0" dirty="0" smtClean="0"/>
              <a:t>:</a:t>
            </a:r>
          </a:p>
          <a:p>
            <a:r>
              <a:rPr lang="en-US" b="0" baseline="0" dirty="0" smtClean="0"/>
              <a:t>			label = </a:t>
            </a:r>
            <a:r>
              <a:rPr lang="en-US" b="0" baseline="0" dirty="0" err="1" smtClean="0"/>
              <a:t>self.closest</a:t>
            </a:r>
            <a:r>
              <a:rPr lang="en-US" b="0" baseline="0" dirty="0" smtClean="0"/>
              <a:t>(row)</a:t>
            </a:r>
          </a:p>
          <a:p>
            <a:r>
              <a:rPr lang="en-US" b="0" baseline="0" dirty="0" smtClean="0"/>
              <a:t>			</a:t>
            </a:r>
            <a:r>
              <a:rPr lang="en-US" b="0" baseline="0" dirty="0" err="1" smtClean="0"/>
              <a:t>predictions.append</a:t>
            </a:r>
            <a:r>
              <a:rPr lang="en-US" b="0" baseline="0" dirty="0" smtClean="0"/>
              <a:t>(label)</a:t>
            </a:r>
          </a:p>
          <a:p>
            <a:r>
              <a:rPr lang="en-US" b="0" baseline="0" dirty="0" smtClean="0"/>
              <a:t>		return predictions</a:t>
            </a:r>
          </a:p>
          <a:p>
            <a:r>
              <a:rPr lang="en-US" b="0" baseline="0" dirty="0" smtClean="0"/>
              <a:t>		</a:t>
            </a:r>
          </a:p>
          <a:p>
            <a:r>
              <a:rPr lang="en-US" b="0" baseline="0" dirty="0" smtClean="0"/>
              <a:t>	</a:t>
            </a:r>
            <a:r>
              <a:rPr lang="en-US" b="0" baseline="0" dirty="0" err="1" smtClean="0"/>
              <a:t>def</a:t>
            </a:r>
            <a:r>
              <a:rPr lang="en-US" b="0" baseline="0" dirty="0" smtClean="0"/>
              <a:t> closest(self, row):</a:t>
            </a:r>
          </a:p>
          <a:p>
            <a:r>
              <a:rPr lang="en-US" b="0" baseline="0" dirty="0" smtClean="0"/>
              <a:t>		</a:t>
            </a:r>
            <a:r>
              <a:rPr lang="en-US" b="0" baseline="0" dirty="0" err="1" smtClean="0"/>
              <a:t>best_dist</a:t>
            </a:r>
            <a:r>
              <a:rPr lang="en-US" b="0" baseline="0" dirty="0" smtClean="0"/>
              <a:t> = </a:t>
            </a:r>
            <a:r>
              <a:rPr lang="en-US" b="0" baseline="0" dirty="0" err="1" smtClean="0"/>
              <a:t>euc</a:t>
            </a:r>
            <a:r>
              <a:rPr lang="en-US" b="0" baseline="0" dirty="0" smtClean="0"/>
              <a:t>(row, </a:t>
            </a:r>
            <a:r>
              <a:rPr lang="en-US" b="0" baseline="0" dirty="0" err="1" smtClean="0"/>
              <a:t>self.X_train</a:t>
            </a:r>
            <a:r>
              <a:rPr lang="en-US" b="0" baseline="0" dirty="0" smtClean="0"/>
              <a:t>[0])</a:t>
            </a:r>
          </a:p>
          <a:p>
            <a:r>
              <a:rPr lang="en-US" b="0" baseline="0" dirty="0" smtClean="0"/>
              <a:t>		</a:t>
            </a:r>
            <a:r>
              <a:rPr lang="en-US" b="0" baseline="0" dirty="0" err="1" smtClean="0"/>
              <a:t>best_index</a:t>
            </a:r>
            <a:r>
              <a:rPr lang="en-US" b="0" baseline="0" dirty="0" smtClean="0"/>
              <a:t>=0</a:t>
            </a:r>
          </a:p>
          <a:p>
            <a:r>
              <a:rPr lang="en-US" b="0" baseline="0" dirty="0" smtClean="0"/>
              <a:t>		for </a:t>
            </a:r>
            <a:r>
              <a:rPr lang="en-US" b="0" baseline="0" dirty="0" err="1" smtClean="0"/>
              <a:t>i</a:t>
            </a:r>
            <a:r>
              <a:rPr lang="en-US" b="0" baseline="0" dirty="0" smtClean="0"/>
              <a:t> in range(1, </a:t>
            </a:r>
            <a:r>
              <a:rPr lang="en-US" b="0" baseline="0" dirty="0" err="1" smtClean="0"/>
              <a:t>len</a:t>
            </a:r>
            <a:r>
              <a:rPr lang="en-US" b="0" baseline="0" dirty="0" smtClean="0"/>
              <a:t>(</a:t>
            </a:r>
            <a:r>
              <a:rPr lang="en-US" b="0" baseline="0" dirty="0" err="1" smtClean="0"/>
              <a:t>self.X_train</a:t>
            </a:r>
            <a:r>
              <a:rPr lang="en-US" b="0" baseline="0" dirty="0" smtClean="0"/>
              <a:t>)):</a:t>
            </a:r>
          </a:p>
          <a:p>
            <a:r>
              <a:rPr lang="en-US" b="0" baseline="0" dirty="0" smtClean="0"/>
              <a:t>			</a:t>
            </a:r>
            <a:r>
              <a:rPr lang="en-US" b="0" baseline="0" dirty="0" err="1" smtClean="0"/>
              <a:t>dist</a:t>
            </a:r>
            <a:r>
              <a:rPr lang="en-US" b="0" baseline="0" dirty="0" smtClean="0"/>
              <a:t> = </a:t>
            </a:r>
            <a:r>
              <a:rPr lang="en-US" b="0" baseline="0" dirty="0" err="1" smtClean="0"/>
              <a:t>euc</a:t>
            </a:r>
            <a:r>
              <a:rPr lang="en-US" b="0" baseline="0" dirty="0" smtClean="0"/>
              <a:t>(row, </a:t>
            </a:r>
            <a:r>
              <a:rPr lang="en-US" b="0" baseline="0" dirty="0" err="1" smtClean="0"/>
              <a:t>self.X_train</a:t>
            </a:r>
            <a:r>
              <a:rPr lang="en-US" b="0" baseline="0" dirty="0" smtClean="0"/>
              <a:t>[</a:t>
            </a:r>
            <a:r>
              <a:rPr lang="en-US" b="0" baseline="0" dirty="0" err="1" smtClean="0"/>
              <a:t>i</a:t>
            </a:r>
            <a:r>
              <a:rPr lang="en-US" b="0" baseline="0" dirty="0" smtClean="0"/>
              <a:t>])</a:t>
            </a:r>
          </a:p>
          <a:p>
            <a:r>
              <a:rPr lang="en-US" b="0" baseline="0" dirty="0" smtClean="0"/>
              <a:t>			if </a:t>
            </a:r>
            <a:r>
              <a:rPr lang="en-US" b="0" baseline="0" dirty="0" err="1" smtClean="0"/>
              <a:t>dist</a:t>
            </a:r>
            <a:r>
              <a:rPr lang="en-US" b="0" baseline="0" dirty="0" smtClean="0"/>
              <a:t> &lt; </a:t>
            </a:r>
            <a:r>
              <a:rPr lang="en-US" b="0" baseline="0" dirty="0" err="1" smtClean="0"/>
              <a:t>best_dist</a:t>
            </a:r>
            <a:r>
              <a:rPr lang="en-US" b="0" baseline="0" dirty="0" smtClean="0"/>
              <a:t>:</a:t>
            </a:r>
          </a:p>
          <a:p>
            <a:r>
              <a:rPr lang="en-US" b="0" baseline="0" dirty="0" smtClean="0"/>
              <a:t>				</a:t>
            </a:r>
            <a:r>
              <a:rPr lang="en-US" b="0" baseline="0" dirty="0" err="1" smtClean="0"/>
              <a:t>best_dist</a:t>
            </a:r>
            <a:r>
              <a:rPr lang="en-US" b="0" baseline="0" dirty="0" smtClean="0"/>
              <a:t> = </a:t>
            </a:r>
            <a:r>
              <a:rPr lang="en-US" b="0" baseline="0" dirty="0" err="1" smtClean="0"/>
              <a:t>dist</a:t>
            </a:r>
            <a:endParaRPr lang="en-US" b="0" baseline="0" dirty="0" smtClean="0"/>
          </a:p>
          <a:p>
            <a:r>
              <a:rPr lang="en-US" b="0" baseline="0" dirty="0" smtClean="0"/>
              <a:t>				</a:t>
            </a:r>
            <a:r>
              <a:rPr lang="en-US" b="0" baseline="0" dirty="0" err="1" smtClean="0"/>
              <a:t>best_index</a:t>
            </a:r>
            <a:r>
              <a:rPr lang="en-US" b="0" baseline="0" dirty="0" smtClean="0"/>
              <a:t> = </a:t>
            </a:r>
            <a:r>
              <a:rPr lang="en-US" b="0" baseline="0" dirty="0" err="1" smtClean="0"/>
              <a:t>i</a:t>
            </a:r>
            <a:endParaRPr lang="en-US" b="0" baseline="0" dirty="0" smtClean="0"/>
          </a:p>
          <a:p>
            <a:r>
              <a:rPr lang="en-US" b="0" baseline="0" dirty="0" smtClean="0"/>
              <a:t>		return </a:t>
            </a:r>
            <a:r>
              <a:rPr lang="en-US" b="0" baseline="0" dirty="0" err="1" smtClean="0"/>
              <a:t>self.Y_train</a:t>
            </a:r>
            <a:r>
              <a:rPr lang="en-US" b="0" baseline="0" dirty="0" smtClean="0"/>
              <a:t>[</a:t>
            </a:r>
            <a:r>
              <a:rPr lang="en-US" b="0" baseline="0" dirty="0" err="1" smtClean="0"/>
              <a:t>best_index</a:t>
            </a:r>
            <a:r>
              <a:rPr lang="en-US" b="0" baseline="0" dirty="0" smtClean="0"/>
              <a:t>]</a:t>
            </a:r>
          </a:p>
          <a:p>
            <a:r>
              <a:rPr lang="en-US" b="0" baseline="0" dirty="0" smtClean="0"/>
              <a:t>		</a:t>
            </a:r>
          </a:p>
          <a:p>
            <a:r>
              <a:rPr lang="en-US" b="0" baseline="0" dirty="0" smtClean="0"/>
              <a:t>#import a dataset</a:t>
            </a:r>
          </a:p>
          <a:p>
            <a:r>
              <a:rPr lang="en-US" b="0" baseline="0" dirty="0" smtClean="0"/>
              <a:t>from </a:t>
            </a:r>
            <a:r>
              <a:rPr lang="en-US" b="0" baseline="0" dirty="0" err="1" smtClean="0"/>
              <a:t>sklearn</a:t>
            </a:r>
            <a:r>
              <a:rPr lang="en-US" b="0" baseline="0" dirty="0" smtClean="0"/>
              <a:t> import datasets</a:t>
            </a:r>
          </a:p>
          <a:p>
            <a:r>
              <a:rPr lang="en-US" b="0" baseline="0" dirty="0" smtClean="0"/>
              <a:t>iris = </a:t>
            </a:r>
            <a:r>
              <a:rPr lang="en-US" b="0" baseline="0" dirty="0" err="1" smtClean="0"/>
              <a:t>datasets.load_iris</a:t>
            </a:r>
            <a:r>
              <a:rPr lang="en-US" b="0" baseline="0" dirty="0" smtClean="0"/>
              <a:t>()</a:t>
            </a:r>
          </a:p>
          <a:p>
            <a:endParaRPr lang="en-US" b="0" baseline="0" dirty="0" smtClean="0"/>
          </a:p>
          <a:p>
            <a:r>
              <a:rPr lang="en-US" b="0" baseline="0" dirty="0" smtClean="0"/>
              <a:t>X = </a:t>
            </a:r>
            <a:r>
              <a:rPr lang="en-US" b="0" baseline="0" dirty="0" err="1" smtClean="0"/>
              <a:t>iris.data</a:t>
            </a:r>
            <a:endParaRPr lang="en-US" b="0" baseline="0" dirty="0" smtClean="0"/>
          </a:p>
          <a:p>
            <a:r>
              <a:rPr lang="en-US" b="0" baseline="0" dirty="0" smtClean="0"/>
              <a:t>Y = </a:t>
            </a:r>
            <a:r>
              <a:rPr lang="en-US" b="0" baseline="0" dirty="0" err="1" smtClean="0"/>
              <a:t>iris.target</a:t>
            </a:r>
            <a:endParaRPr lang="en-US" b="0" baseline="0" dirty="0" smtClean="0"/>
          </a:p>
          <a:p>
            <a:endParaRPr lang="en-US" b="0" baseline="0" dirty="0" smtClean="0"/>
          </a:p>
          <a:p>
            <a:r>
              <a:rPr lang="en-US" b="0" baseline="0" dirty="0" smtClean="0"/>
              <a:t>from </a:t>
            </a:r>
            <a:r>
              <a:rPr lang="en-US" b="0" baseline="0" dirty="0" err="1" smtClean="0"/>
              <a:t>sklearn.model_selection</a:t>
            </a:r>
            <a:r>
              <a:rPr lang="en-US" b="0" baseline="0" dirty="0" smtClean="0"/>
              <a:t> import </a:t>
            </a:r>
            <a:r>
              <a:rPr lang="en-US" b="0" baseline="0" dirty="0" err="1" smtClean="0"/>
              <a:t>train_test_split</a:t>
            </a:r>
            <a:endParaRPr lang="en-US" b="0" baseline="0" dirty="0" smtClean="0"/>
          </a:p>
          <a:p>
            <a:r>
              <a:rPr lang="en-US" b="0" baseline="0" dirty="0" err="1" smtClean="0"/>
              <a:t>X_train</a:t>
            </a:r>
            <a:r>
              <a:rPr lang="en-US" b="0" baseline="0" dirty="0" smtClean="0"/>
              <a:t>, </a:t>
            </a:r>
            <a:r>
              <a:rPr lang="en-US" b="0" baseline="0" dirty="0" err="1" smtClean="0"/>
              <a:t>X_test</a:t>
            </a:r>
            <a:r>
              <a:rPr lang="en-US" b="0" baseline="0" dirty="0" smtClean="0"/>
              <a:t>, </a:t>
            </a:r>
            <a:r>
              <a:rPr lang="en-US" b="0" baseline="0" dirty="0" err="1" smtClean="0"/>
              <a:t>Y_train</a:t>
            </a:r>
            <a:r>
              <a:rPr lang="en-US" b="0" baseline="0" dirty="0" smtClean="0"/>
              <a:t>, </a:t>
            </a:r>
            <a:r>
              <a:rPr lang="en-US" b="0" baseline="0" dirty="0" err="1" smtClean="0"/>
              <a:t>Y_test</a:t>
            </a:r>
            <a:r>
              <a:rPr lang="en-US" b="0" baseline="0" dirty="0" smtClean="0"/>
              <a:t> = </a:t>
            </a:r>
            <a:r>
              <a:rPr lang="en-US" b="0" baseline="0" dirty="0" err="1" smtClean="0"/>
              <a:t>train_test_split</a:t>
            </a:r>
            <a:r>
              <a:rPr lang="en-US" b="0" baseline="0" dirty="0" smtClean="0"/>
              <a:t>(X, Y, </a:t>
            </a:r>
            <a:r>
              <a:rPr lang="en-US" b="0" baseline="0" dirty="0" err="1" smtClean="0"/>
              <a:t>test_size</a:t>
            </a:r>
            <a:r>
              <a:rPr lang="en-US" b="0" baseline="0" dirty="0" smtClean="0"/>
              <a:t>=0.5)</a:t>
            </a:r>
          </a:p>
          <a:p>
            <a:endParaRPr lang="en-US" b="0" baseline="0" dirty="0" smtClean="0"/>
          </a:p>
          <a:p>
            <a:r>
              <a:rPr lang="en-US" b="0" baseline="0" dirty="0" smtClean="0"/>
              <a:t>#from </a:t>
            </a:r>
            <a:r>
              <a:rPr lang="en-US" b="0" baseline="0" dirty="0" err="1" smtClean="0"/>
              <a:t>sklearn.neighbors</a:t>
            </a:r>
            <a:r>
              <a:rPr lang="en-US" b="0" baseline="0" dirty="0" smtClean="0"/>
              <a:t> import </a:t>
            </a:r>
            <a:r>
              <a:rPr lang="en-US" b="0" baseline="0" dirty="0" err="1" smtClean="0"/>
              <a:t>KNeighborsClassifier</a:t>
            </a:r>
            <a:endParaRPr lang="en-US" b="0" baseline="0" dirty="0" smtClean="0"/>
          </a:p>
          <a:p>
            <a:r>
              <a:rPr lang="en-US" b="0" baseline="0" dirty="0" err="1" smtClean="0"/>
              <a:t>my_classifier</a:t>
            </a:r>
            <a:r>
              <a:rPr lang="en-US" b="0" baseline="0" dirty="0" smtClean="0"/>
              <a:t> = </a:t>
            </a:r>
            <a:r>
              <a:rPr lang="en-US" b="0" baseline="0" dirty="0" err="1" smtClean="0"/>
              <a:t>ScrappyKNN</a:t>
            </a:r>
            <a:r>
              <a:rPr lang="en-US" b="0" baseline="0" dirty="0" smtClean="0"/>
              <a:t>()</a:t>
            </a:r>
          </a:p>
          <a:p>
            <a:endParaRPr lang="en-US" b="0" baseline="0" dirty="0" smtClean="0"/>
          </a:p>
          <a:p>
            <a:r>
              <a:rPr lang="en-US" b="0" baseline="0" dirty="0" err="1" smtClean="0"/>
              <a:t>my_classifier.fit</a:t>
            </a:r>
            <a:r>
              <a:rPr lang="en-US" b="0" baseline="0" dirty="0" smtClean="0"/>
              <a:t>(</a:t>
            </a:r>
            <a:r>
              <a:rPr lang="en-US" b="0" baseline="0" dirty="0" err="1" smtClean="0"/>
              <a:t>X_train</a:t>
            </a:r>
            <a:r>
              <a:rPr lang="en-US" b="0" baseline="0" dirty="0" smtClean="0"/>
              <a:t>, </a:t>
            </a:r>
            <a:r>
              <a:rPr lang="en-US" b="0" baseline="0" dirty="0" err="1" smtClean="0"/>
              <a:t>Y_train</a:t>
            </a:r>
            <a:r>
              <a:rPr lang="en-US" b="0" baseline="0" dirty="0" smtClean="0"/>
              <a:t>)</a:t>
            </a:r>
          </a:p>
          <a:p>
            <a:endParaRPr lang="en-US" b="0" baseline="0" dirty="0" smtClean="0"/>
          </a:p>
          <a:p>
            <a:r>
              <a:rPr lang="en-US" b="0" baseline="0" dirty="0" smtClean="0"/>
              <a:t>predictions = </a:t>
            </a:r>
            <a:r>
              <a:rPr lang="en-US" b="0" baseline="0" dirty="0" err="1" smtClean="0"/>
              <a:t>my_classifier.predict</a:t>
            </a:r>
            <a:r>
              <a:rPr lang="en-US" b="0" baseline="0" dirty="0" smtClean="0"/>
              <a:t>(</a:t>
            </a:r>
            <a:r>
              <a:rPr lang="en-US" b="0" baseline="0" dirty="0" err="1" smtClean="0"/>
              <a:t>X_test</a:t>
            </a:r>
            <a:r>
              <a:rPr lang="en-US" b="0" baseline="0" dirty="0" smtClean="0"/>
              <a:t>)</a:t>
            </a:r>
          </a:p>
          <a:p>
            <a:endParaRPr lang="en-US" b="0" baseline="0" dirty="0" smtClean="0"/>
          </a:p>
          <a:p>
            <a:r>
              <a:rPr lang="en-US" b="0" baseline="0" dirty="0" smtClean="0"/>
              <a:t>from </a:t>
            </a:r>
            <a:r>
              <a:rPr lang="en-US" b="0" baseline="0" dirty="0" err="1" smtClean="0"/>
              <a:t>sklearn.metrics</a:t>
            </a:r>
            <a:r>
              <a:rPr lang="en-US" b="0" baseline="0" dirty="0" smtClean="0"/>
              <a:t> import </a:t>
            </a:r>
            <a:r>
              <a:rPr lang="en-US" b="0" baseline="0" dirty="0" err="1" smtClean="0"/>
              <a:t>accuracy_score</a:t>
            </a:r>
            <a:endParaRPr lang="en-US" b="0" baseline="0" dirty="0" smtClean="0"/>
          </a:p>
          <a:p>
            <a:r>
              <a:rPr lang="en-US" b="0" baseline="0" dirty="0" smtClean="0"/>
              <a:t>print(</a:t>
            </a:r>
            <a:r>
              <a:rPr lang="en-US" b="0" baseline="0" dirty="0" err="1" smtClean="0"/>
              <a:t>accuracy_score</a:t>
            </a:r>
            <a:r>
              <a:rPr lang="en-US" b="0" baseline="0" dirty="0" smtClean="0"/>
              <a:t>(</a:t>
            </a:r>
            <a:r>
              <a:rPr lang="en-US" b="0" baseline="0" dirty="0" err="1" smtClean="0"/>
              <a:t>Y_test</a:t>
            </a:r>
            <a:r>
              <a:rPr lang="en-US" b="0" baseline="0" dirty="0" smtClean="0"/>
              <a:t>, predictions))</a:t>
            </a:r>
          </a:p>
          <a:p>
            <a:endParaRPr lang="en-US" b="0" baseline="0" dirty="0" smtClean="0"/>
          </a:p>
        </p:txBody>
      </p:sp>
      <p:sp>
        <p:nvSpPr>
          <p:cNvPr id="4" name="Slide Number Placeholder 3"/>
          <p:cNvSpPr>
            <a:spLocks noGrp="1"/>
          </p:cNvSpPr>
          <p:nvPr>
            <p:ph type="sldNum" sz="quarter" idx="10"/>
          </p:nvPr>
        </p:nvSpPr>
        <p:spPr/>
        <p:txBody>
          <a:bodyPr/>
          <a:lstStyle/>
          <a:p>
            <a:fld id="{0B373B56-4DF1-44DF-8B15-FD0EB1A1F614}" type="slidenum">
              <a:rPr lang="en-CA" smtClean="0"/>
              <a:t>30</a:t>
            </a:fld>
            <a:endParaRPr lang="en-CA" dirty="0"/>
          </a:p>
        </p:txBody>
      </p:sp>
    </p:spTree>
    <p:extLst>
      <p:ext uri="{BB962C8B-B14F-4D97-AF65-F5344CB8AC3E}">
        <p14:creationId xmlns:p14="http://schemas.microsoft.com/office/powerpoint/2010/main" val="22425067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this point, we have a working nearest neighbor classifier.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run</a:t>
            </a:r>
            <a:r>
              <a:rPr lang="en-US" baseline="0" dirty="0" smtClean="0"/>
              <a:t> it and see what the accuracy is.</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31</a:t>
            </a:fld>
            <a:endParaRPr lang="en-CA" dirty="0"/>
          </a:p>
        </p:txBody>
      </p:sp>
    </p:spTree>
    <p:extLst>
      <p:ext uri="{BB962C8B-B14F-4D97-AF65-F5344CB8AC3E}">
        <p14:creationId xmlns:p14="http://schemas.microsoft.com/office/powerpoint/2010/main" val="313212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WE DID IT!</a:t>
            </a:r>
          </a:p>
          <a:p>
            <a:r>
              <a:rPr lang="en-US" b="0" baseline="0" dirty="0" smtClean="0"/>
              <a:t>As you see, the accuracy is over 90%.</a:t>
            </a:r>
          </a:p>
          <a:p>
            <a:r>
              <a:rPr lang="en-US" b="0" baseline="0" dirty="0" smtClean="0"/>
              <a:t>When you run this on your own, the accuracy might be a bit different, because of randomness in the train test. </a:t>
            </a:r>
          </a:p>
          <a:p>
            <a:r>
              <a:rPr lang="en-US" b="0" baseline="0" dirty="0" smtClean="0"/>
              <a:t>Now if you can code this up and understand it, that is a big accomplishment, because it means that you can write a simple classifier from the scratch. </a:t>
            </a:r>
          </a:p>
          <a:p>
            <a:endParaRPr lang="en-US" b="0" baseline="0" dirty="0" smtClean="0"/>
          </a:p>
          <a:p>
            <a:r>
              <a:rPr lang="en-US" b="0" baseline="0" dirty="0" smtClean="0"/>
              <a:t>The code is as follows:</a:t>
            </a:r>
          </a:p>
          <a:p>
            <a:endParaRPr lang="en-US" b="0" baseline="0" dirty="0" smtClean="0"/>
          </a:p>
          <a:p>
            <a:r>
              <a:rPr lang="en-US" b="0" baseline="0" dirty="0" smtClean="0"/>
              <a:t>from </a:t>
            </a:r>
            <a:r>
              <a:rPr lang="en-US" b="0" baseline="0" dirty="0" err="1" smtClean="0"/>
              <a:t>scipy.spatial</a:t>
            </a:r>
            <a:r>
              <a:rPr lang="en-US" b="0" baseline="0" dirty="0" smtClean="0"/>
              <a:t> import distance</a:t>
            </a:r>
          </a:p>
          <a:p>
            <a:endParaRPr lang="en-US" b="0" baseline="0" dirty="0" smtClean="0"/>
          </a:p>
          <a:p>
            <a:r>
              <a:rPr lang="en-US" b="0" baseline="0" dirty="0" err="1" smtClean="0"/>
              <a:t>def</a:t>
            </a:r>
            <a:r>
              <a:rPr lang="en-US" b="0" baseline="0" dirty="0" smtClean="0"/>
              <a:t> </a:t>
            </a:r>
            <a:r>
              <a:rPr lang="en-US" b="0" baseline="0" dirty="0" err="1" smtClean="0"/>
              <a:t>euc</a:t>
            </a:r>
            <a:r>
              <a:rPr lang="en-US" b="0" baseline="0" dirty="0" smtClean="0"/>
              <a:t>(</a:t>
            </a:r>
            <a:r>
              <a:rPr lang="en-US" b="0" baseline="0" dirty="0" err="1" smtClean="0"/>
              <a:t>a,b</a:t>
            </a:r>
            <a:r>
              <a:rPr lang="en-US" b="0" baseline="0" dirty="0" smtClean="0"/>
              <a:t>):</a:t>
            </a:r>
          </a:p>
          <a:p>
            <a:r>
              <a:rPr lang="en-US" b="0" baseline="0" dirty="0" smtClean="0"/>
              <a:t>	return </a:t>
            </a:r>
            <a:r>
              <a:rPr lang="en-US" b="0" baseline="0" dirty="0" err="1" smtClean="0"/>
              <a:t>distance.euclidean</a:t>
            </a:r>
            <a:r>
              <a:rPr lang="en-US" b="0" baseline="0" dirty="0" smtClean="0"/>
              <a:t>(</a:t>
            </a:r>
            <a:r>
              <a:rPr lang="en-US" b="0" baseline="0" dirty="0" err="1" smtClean="0"/>
              <a:t>a,b</a:t>
            </a:r>
            <a:r>
              <a:rPr lang="en-US" b="0" baseline="0" dirty="0" smtClean="0"/>
              <a:t>)</a:t>
            </a:r>
          </a:p>
          <a:p>
            <a:endParaRPr lang="en-US" b="0" baseline="0" dirty="0" smtClean="0"/>
          </a:p>
          <a:p>
            <a:r>
              <a:rPr lang="en-US" b="0" baseline="0" dirty="0" smtClean="0"/>
              <a:t>class </a:t>
            </a:r>
            <a:r>
              <a:rPr lang="en-US" b="0" baseline="0" dirty="0" err="1" smtClean="0"/>
              <a:t>ScrappyKNN</a:t>
            </a:r>
            <a:r>
              <a:rPr lang="en-US" b="0" baseline="0" dirty="0" smtClean="0"/>
              <a:t>():</a:t>
            </a:r>
          </a:p>
          <a:p>
            <a:r>
              <a:rPr lang="en-US" b="0" baseline="0" dirty="0" smtClean="0"/>
              <a:t>	</a:t>
            </a:r>
            <a:r>
              <a:rPr lang="en-US" b="0" baseline="0" dirty="0" err="1" smtClean="0"/>
              <a:t>def</a:t>
            </a:r>
            <a:r>
              <a:rPr lang="en-US" b="0" baseline="0" dirty="0" smtClean="0"/>
              <a:t> fit(self, </a:t>
            </a:r>
            <a:r>
              <a:rPr lang="en-US" b="0" baseline="0" dirty="0" err="1" smtClean="0"/>
              <a:t>X_train</a:t>
            </a:r>
            <a:r>
              <a:rPr lang="en-US" b="0" baseline="0" dirty="0" smtClean="0"/>
              <a:t>, </a:t>
            </a:r>
            <a:r>
              <a:rPr lang="en-US" b="0" baseline="0" dirty="0" err="1" smtClean="0"/>
              <a:t>Y_train</a:t>
            </a:r>
            <a:r>
              <a:rPr lang="en-US" b="0" baseline="0" dirty="0" smtClean="0"/>
              <a:t>):</a:t>
            </a:r>
          </a:p>
          <a:p>
            <a:r>
              <a:rPr lang="en-US" b="0" baseline="0" dirty="0" smtClean="0"/>
              <a:t>		</a:t>
            </a:r>
            <a:r>
              <a:rPr lang="en-US" b="0" baseline="0" dirty="0" err="1" smtClean="0"/>
              <a:t>self.X_train</a:t>
            </a:r>
            <a:r>
              <a:rPr lang="en-US" b="0" baseline="0" dirty="0" smtClean="0"/>
              <a:t> = </a:t>
            </a:r>
            <a:r>
              <a:rPr lang="en-US" b="0" baseline="0" dirty="0" err="1" smtClean="0"/>
              <a:t>X_train</a:t>
            </a:r>
            <a:endParaRPr lang="en-US" b="0" baseline="0" dirty="0" smtClean="0"/>
          </a:p>
          <a:p>
            <a:r>
              <a:rPr lang="en-US" b="0" baseline="0" dirty="0" smtClean="0"/>
              <a:t>		</a:t>
            </a:r>
            <a:r>
              <a:rPr lang="en-US" b="0" baseline="0" dirty="0" err="1" smtClean="0"/>
              <a:t>self.Y_train</a:t>
            </a:r>
            <a:r>
              <a:rPr lang="en-US" b="0" baseline="0" dirty="0" smtClean="0"/>
              <a:t> = </a:t>
            </a:r>
            <a:r>
              <a:rPr lang="en-US" b="0" baseline="0" dirty="0" err="1" smtClean="0"/>
              <a:t>Y_train</a:t>
            </a:r>
            <a:endParaRPr lang="en-US" b="0" baseline="0" dirty="0" smtClean="0"/>
          </a:p>
          <a:p>
            <a:r>
              <a:rPr lang="en-US" b="0" baseline="0" dirty="0" smtClean="0"/>
              <a:t>				</a:t>
            </a:r>
          </a:p>
          <a:p>
            <a:r>
              <a:rPr lang="en-US" b="0" baseline="0" dirty="0" smtClean="0"/>
              <a:t>	</a:t>
            </a:r>
            <a:r>
              <a:rPr lang="en-US" b="0" baseline="0" dirty="0" err="1" smtClean="0"/>
              <a:t>def</a:t>
            </a:r>
            <a:r>
              <a:rPr lang="en-US" b="0" baseline="0" dirty="0" smtClean="0"/>
              <a:t> predict(self, </a:t>
            </a:r>
            <a:r>
              <a:rPr lang="en-US" b="0" baseline="0" dirty="0" err="1" smtClean="0"/>
              <a:t>X_test</a:t>
            </a:r>
            <a:r>
              <a:rPr lang="en-US" b="0" baseline="0" dirty="0" smtClean="0"/>
              <a:t>):</a:t>
            </a:r>
          </a:p>
          <a:p>
            <a:r>
              <a:rPr lang="en-US" b="0" baseline="0" dirty="0" smtClean="0"/>
              <a:t>		predictions = []</a:t>
            </a:r>
          </a:p>
          <a:p>
            <a:r>
              <a:rPr lang="en-US" b="0" baseline="0" dirty="0" smtClean="0"/>
              <a:t>		for row in </a:t>
            </a:r>
            <a:r>
              <a:rPr lang="en-US" b="0" baseline="0" dirty="0" err="1" smtClean="0"/>
              <a:t>X_test</a:t>
            </a:r>
            <a:r>
              <a:rPr lang="en-US" b="0" baseline="0" dirty="0" smtClean="0"/>
              <a:t>:</a:t>
            </a:r>
          </a:p>
          <a:p>
            <a:r>
              <a:rPr lang="en-US" b="0" baseline="0" dirty="0" smtClean="0"/>
              <a:t>			label = </a:t>
            </a:r>
            <a:r>
              <a:rPr lang="en-US" b="0" baseline="0" dirty="0" err="1" smtClean="0"/>
              <a:t>self.closest</a:t>
            </a:r>
            <a:r>
              <a:rPr lang="en-US" b="0" baseline="0" dirty="0" smtClean="0"/>
              <a:t>(row)</a:t>
            </a:r>
          </a:p>
          <a:p>
            <a:r>
              <a:rPr lang="en-US" b="0" baseline="0" dirty="0" smtClean="0"/>
              <a:t>			</a:t>
            </a:r>
            <a:r>
              <a:rPr lang="en-US" b="0" baseline="0" dirty="0" err="1" smtClean="0"/>
              <a:t>predictions.append</a:t>
            </a:r>
            <a:r>
              <a:rPr lang="en-US" b="0" baseline="0" dirty="0" smtClean="0"/>
              <a:t>(label)</a:t>
            </a:r>
          </a:p>
          <a:p>
            <a:r>
              <a:rPr lang="en-US" b="0" baseline="0" dirty="0" smtClean="0"/>
              <a:t>		return predictions</a:t>
            </a:r>
          </a:p>
          <a:p>
            <a:r>
              <a:rPr lang="en-US" b="0" baseline="0" dirty="0" smtClean="0"/>
              <a:t>		</a:t>
            </a:r>
          </a:p>
          <a:p>
            <a:r>
              <a:rPr lang="en-US" b="0" baseline="0" dirty="0" smtClean="0"/>
              <a:t>	</a:t>
            </a:r>
            <a:r>
              <a:rPr lang="en-US" b="0" baseline="0" dirty="0" err="1" smtClean="0"/>
              <a:t>def</a:t>
            </a:r>
            <a:r>
              <a:rPr lang="en-US" b="0" baseline="0" dirty="0" smtClean="0"/>
              <a:t> closest(self, row):</a:t>
            </a:r>
          </a:p>
          <a:p>
            <a:r>
              <a:rPr lang="en-US" b="0" baseline="0" dirty="0" smtClean="0"/>
              <a:t>		</a:t>
            </a:r>
            <a:r>
              <a:rPr lang="en-US" b="0" baseline="0" dirty="0" err="1" smtClean="0"/>
              <a:t>best_dist</a:t>
            </a:r>
            <a:r>
              <a:rPr lang="en-US" b="0" baseline="0" dirty="0" smtClean="0"/>
              <a:t> = </a:t>
            </a:r>
            <a:r>
              <a:rPr lang="en-US" b="0" baseline="0" dirty="0" err="1" smtClean="0"/>
              <a:t>euc</a:t>
            </a:r>
            <a:r>
              <a:rPr lang="en-US" b="0" baseline="0" dirty="0" smtClean="0"/>
              <a:t>(row, </a:t>
            </a:r>
            <a:r>
              <a:rPr lang="en-US" b="0" baseline="0" dirty="0" err="1" smtClean="0"/>
              <a:t>self.X_train</a:t>
            </a:r>
            <a:r>
              <a:rPr lang="en-US" b="0" baseline="0" dirty="0" smtClean="0"/>
              <a:t>[0])</a:t>
            </a:r>
          </a:p>
          <a:p>
            <a:r>
              <a:rPr lang="en-US" b="0" baseline="0" dirty="0" smtClean="0"/>
              <a:t>		</a:t>
            </a:r>
            <a:r>
              <a:rPr lang="en-US" b="0" baseline="0" dirty="0" err="1" smtClean="0"/>
              <a:t>best_index</a:t>
            </a:r>
            <a:r>
              <a:rPr lang="en-US" b="0" baseline="0" dirty="0" smtClean="0"/>
              <a:t>=0</a:t>
            </a:r>
          </a:p>
          <a:p>
            <a:r>
              <a:rPr lang="en-US" b="0" baseline="0" dirty="0" smtClean="0"/>
              <a:t>		for </a:t>
            </a:r>
            <a:r>
              <a:rPr lang="en-US" b="0" baseline="0" dirty="0" err="1" smtClean="0"/>
              <a:t>i</a:t>
            </a:r>
            <a:r>
              <a:rPr lang="en-US" b="0" baseline="0" dirty="0" smtClean="0"/>
              <a:t> in range(1, </a:t>
            </a:r>
            <a:r>
              <a:rPr lang="en-US" b="0" baseline="0" dirty="0" err="1" smtClean="0"/>
              <a:t>len</a:t>
            </a:r>
            <a:r>
              <a:rPr lang="en-US" b="0" baseline="0" dirty="0" smtClean="0"/>
              <a:t>(</a:t>
            </a:r>
            <a:r>
              <a:rPr lang="en-US" b="0" baseline="0" dirty="0" err="1" smtClean="0"/>
              <a:t>self.X_train</a:t>
            </a:r>
            <a:r>
              <a:rPr lang="en-US" b="0" baseline="0" dirty="0" smtClean="0"/>
              <a:t>)):</a:t>
            </a:r>
          </a:p>
          <a:p>
            <a:r>
              <a:rPr lang="en-US" b="0" baseline="0" dirty="0" smtClean="0"/>
              <a:t>			</a:t>
            </a:r>
            <a:r>
              <a:rPr lang="en-US" b="0" baseline="0" dirty="0" err="1" smtClean="0"/>
              <a:t>dist</a:t>
            </a:r>
            <a:r>
              <a:rPr lang="en-US" b="0" baseline="0" dirty="0" smtClean="0"/>
              <a:t> = </a:t>
            </a:r>
            <a:r>
              <a:rPr lang="en-US" b="0" baseline="0" dirty="0" err="1" smtClean="0"/>
              <a:t>euc</a:t>
            </a:r>
            <a:r>
              <a:rPr lang="en-US" b="0" baseline="0" dirty="0" smtClean="0"/>
              <a:t>(row, </a:t>
            </a:r>
            <a:r>
              <a:rPr lang="en-US" b="0" baseline="0" dirty="0" err="1" smtClean="0"/>
              <a:t>self.X_train</a:t>
            </a:r>
            <a:r>
              <a:rPr lang="en-US" b="0" baseline="0" dirty="0" smtClean="0"/>
              <a:t>[</a:t>
            </a:r>
            <a:r>
              <a:rPr lang="en-US" b="0" baseline="0" dirty="0" err="1" smtClean="0"/>
              <a:t>i</a:t>
            </a:r>
            <a:r>
              <a:rPr lang="en-US" b="0" baseline="0" dirty="0" smtClean="0"/>
              <a:t>])</a:t>
            </a:r>
          </a:p>
          <a:p>
            <a:r>
              <a:rPr lang="en-US" b="0" baseline="0" dirty="0" smtClean="0"/>
              <a:t>			if </a:t>
            </a:r>
            <a:r>
              <a:rPr lang="en-US" b="0" baseline="0" dirty="0" err="1" smtClean="0"/>
              <a:t>dist</a:t>
            </a:r>
            <a:r>
              <a:rPr lang="en-US" b="0" baseline="0" dirty="0" smtClean="0"/>
              <a:t> &lt; </a:t>
            </a:r>
            <a:r>
              <a:rPr lang="en-US" b="0" baseline="0" dirty="0" err="1" smtClean="0"/>
              <a:t>best_dist</a:t>
            </a:r>
            <a:r>
              <a:rPr lang="en-US" b="0" baseline="0" dirty="0" smtClean="0"/>
              <a:t>:</a:t>
            </a:r>
          </a:p>
          <a:p>
            <a:r>
              <a:rPr lang="en-US" b="0" baseline="0" dirty="0" smtClean="0"/>
              <a:t>				</a:t>
            </a:r>
            <a:r>
              <a:rPr lang="en-US" b="0" baseline="0" dirty="0" err="1" smtClean="0"/>
              <a:t>best_dist</a:t>
            </a:r>
            <a:r>
              <a:rPr lang="en-US" b="0" baseline="0" dirty="0" smtClean="0"/>
              <a:t> = </a:t>
            </a:r>
            <a:r>
              <a:rPr lang="en-US" b="0" baseline="0" dirty="0" err="1" smtClean="0"/>
              <a:t>dist</a:t>
            </a:r>
            <a:endParaRPr lang="en-US" b="0" baseline="0" dirty="0" smtClean="0"/>
          </a:p>
          <a:p>
            <a:r>
              <a:rPr lang="en-US" b="0" baseline="0" dirty="0" smtClean="0"/>
              <a:t>				</a:t>
            </a:r>
            <a:r>
              <a:rPr lang="en-US" b="0" baseline="0" dirty="0" err="1" smtClean="0"/>
              <a:t>best_index</a:t>
            </a:r>
            <a:r>
              <a:rPr lang="en-US" b="0" baseline="0" dirty="0" smtClean="0"/>
              <a:t> = </a:t>
            </a:r>
            <a:r>
              <a:rPr lang="en-US" b="0" baseline="0" dirty="0" err="1" smtClean="0"/>
              <a:t>i</a:t>
            </a:r>
            <a:endParaRPr lang="en-US" b="0" baseline="0" dirty="0" smtClean="0"/>
          </a:p>
          <a:p>
            <a:r>
              <a:rPr lang="en-US" b="0" baseline="0" dirty="0" smtClean="0"/>
              <a:t>		return </a:t>
            </a:r>
            <a:r>
              <a:rPr lang="en-US" b="0" baseline="0" dirty="0" err="1" smtClean="0"/>
              <a:t>self.Y_train</a:t>
            </a:r>
            <a:r>
              <a:rPr lang="en-US" b="0" baseline="0" dirty="0" smtClean="0"/>
              <a:t>[</a:t>
            </a:r>
            <a:r>
              <a:rPr lang="en-US" b="0" baseline="0" dirty="0" err="1" smtClean="0"/>
              <a:t>best_index</a:t>
            </a:r>
            <a:r>
              <a:rPr lang="en-US" b="0" baseline="0" dirty="0" smtClean="0"/>
              <a:t>]</a:t>
            </a:r>
          </a:p>
          <a:p>
            <a:r>
              <a:rPr lang="en-US" b="0" baseline="0" dirty="0" smtClean="0"/>
              <a:t>		</a:t>
            </a:r>
          </a:p>
          <a:p>
            <a:r>
              <a:rPr lang="en-US" b="0" baseline="0" dirty="0" smtClean="0"/>
              <a:t>#import a dataset</a:t>
            </a:r>
          </a:p>
          <a:p>
            <a:r>
              <a:rPr lang="en-US" b="0" baseline="0" dirty="0" smtClean="0"/>
              <a:t>from </a:t>
            </a:r>
            <a:r>
              <a:rPr lang="en-US" b="0" baseline="0" dirty="0" err="1" smtClean="0"/>
              <a:t>sklearn</a:t>
            </a:r>
            <a:r>
              <a:rPr lang="en-US" b="0" baseline="0" dirty="0" smtClean="0"/>
              <a:t> import datasets</a:t>
            </a:r>
          </a:p>
          <a:p>
            <a:r>
              <a:rPr lang="en-US" b="0" baseline="0" dirty="0" smtClean="0"/>
              <a:t>iris = </a:t>
            </a:r>
            <a:r>
              <a:rPr lang="en-US" b="0" baseline="0" dirty="0" err="1" smtClean="0"/>
              <a:t>datasets.load_iris</a:t>
            </a:r>
            <a:r>
              <a:rPr lang="en-US" b="0" baseline="0" dirty="0" smtClean="0"/>
              <a:t>()</a:t>
            </a:r>
          </a:p>
          <a:p>
            <a:endParaRPr lang="en-US" b="0" baseline="0" dirty="0" smtClean="0"/>
          </a:p>
          <a:p>
            <a:r>
              <a:rPr lang="en-US" b="0" baseline="0" dirty="0" smtClean="0"/>
              <a:t>X = </a:t>
            </a:r>
            <a:r>
              <a:rPr lang="en-US" b="0" baseline="0" dirty="0" err="1" smtClean="0"/>
              <a:t>iris.data</a:t>
            </a:r>
            <a:endParaRPr lang="en-US" b="0" baseline="0" dirty="0" smtClean="0"/>
          </a:p>
          <a:p>
            <a:r>
              <a:rPr lang="en-US" b="0" baseline="0" dirty="0" smtClean="0"/>
              <a:t>Y = </a:t>
            </a:r>
            <a:r>
              <a:rPr lang="en-US" b="0" baseline="0" dirty="0" err="1" smtClean="0"/>
              <a:t>iris.target</a:t>
            </a:r>
            <a:endParaRPr lang="en-US" b="0" baseline="0" dirty="0" smtClean="0"/>
          </a:p>
          <a:p>
            <a:endParaRPr lang="en-US" b="0" baseline="0" dirty="0" smtClean="0"/>
          </a:p>
          <a:p>
            <a:r>
              <a:rPr lang="en-US" b="0" baseline="0" dirty="0" smtClean="0"/>
              <a:t>from </a:t>
            </a:r>
            <a:r>
              <a:rPr lang="en-US" b="0" baseline="0" dirty="0" err="1" smtClean="0"/>
              <a:t>sklearn.model_selection</a:t>
            </a:r>
            <a:r>
              <a:rPr lang="en-US" b="0" baseline="0" dirty="0" smtClean="0"/>
              <a:t> import </a:t>
            </a:r>
            <a:r>
              <a:rPr lang="en-US" b="0" baseline="0" dirty="0" err="1" smtClean="0"/>
              <a:t>train_test_split</a:t>
            </a:r>
            <a:endParaRPr lang="en-US" b="0" baseline="0" dirty="0" smtClean="0"/>
          </a:p>
          <a:p>
            <a:r>
              <a:rPr lang="en-US" b="0" baseline="0" dirty="0" err="1" smtClean="0"/>
              <a:t>X_train</a:t>
            </a:r>
            <a:r>
              <a:rPr lang="en-US" b="0" baseline="0" dirty="0" smtClean="0"/>
              <a:t>, </a:t>
            </a:r>
            <a:r>
              <a:rPr lang="en-US" b="0" baseline="0" dirty="0" err="1" smtClean="0"/>
              <a:t>X_test</a:t>
            </a:r>
            <a:r>
              <a:rPr lang="en-US" b="0" baseline="0" dirty="0" smtClean="0"/>
              <a:t>, </a:t>
            </a:r>
            <a:r>
              <a:rPr lang="en-US" b="0" baseline="0" dirty="0" err="1" smtClean="0"/>
              <a:t>Y_train</a:t>
            </a:r>
            <a:r>
              <a:rPr lang="en-US" b="0" baseline="0" dirty="0" smtClean="0"/>
              <a:t>, </a:t>
            </a:r>
            <a:r>
              <a:rPr lang="en-US" b="0" baseline="0" dirty="0" err="1" smtClean="0"/>
              <a:t>Y_test</a:t>
            </a:r>
            <a:r>
              <a:rPr lang="en-US" b="0" baseline="0" dirty="0" smtClean="0"/>
              <a:t> = </a:t>
            </a:r>
            <a:r>
              <a:rPr lang="en-US" b="0" baseline="0" dirty="0" err="1" smtClean="0"/>
              <a:t>train_test_split</a:t>
            </a:r>
            <a:r>
              <a:rPr lang="en-US" b="0" baseline="0" dirty="0" smtClean="0"/>
              <a:t>(X, Y, </a:t>
            </a:r>
            <a:r>
              <a:rPr lang="en-US" b="0" baseline="0" dirty="0" err="1" smtClean="0"/>
              <a:t>test_size</a:t>
            </a:r>
            <a:r>
              <a:rPr lang="en-US" b="0" baseline="0" dirty="0" smtClean="0"/>
              <a:t>=0.5)</a:t>
            </a:r>
          </a:p>
          <a:p>
            <a:endParaRPr lang="en-US" b="0" baseline="0" dirty="0" smtClean="0"/>
          </a:p>
          <a:p>
            <a:r>
              <a:rPr lang="en-US" b="0" baseline="0" dirty="0" smtClean="0"/>
              <a:t>#from </a:t>
            </a:r>
            <a:r>
              <a:rPr lang="en-US" b="0" baseline="0" dirty="0" err="1" smtClean="0"/>
              <a:t>sklearn.neighbors</a:t>
            </a:r>
            <a:r>
              <a:rPr lang="en-US" b="0" baseline="0" dirty="0" smtClean="0"/>
              <a:t> import </a:t>
            </a:r>
            <a:r>
              <a:rPr lang="en-US" b="0" baseline="0" dirty="0" err="1" smtClean="0"/>
              <a:t>KNeighborsClassifier</a:t>
            </a:r>
            <a:endParaRPr lang="en-US" b="0" baseline="0" dirty="0" smtClean="0"/>
          </a:p>
          <a:p>
            <a:r>
              <a:rPr lang="en-US" b="0" baseline="0" dirty="0" err="1" smtClean="0"/>
              <a:t>my_classifier</a:t>
            </a:r>
            <a:r>
              <a:rPr lang="en-US" b="0" baseline="0" dirty="0" smtClean="0"/>
              <a:t> = </a:t>
            </a:r>
            <a:r>
              <a:rPr lang="en-US" b="0" baseline="0" dirty="0" err="1" smtClean="0"/>
              <a:t>ScrappyKNN</a:t>
            </a:r>
            <a:r>
              <a:rPr lang="en-US" b="0" baseline="0" dirty="0" smtClean="0"/>
              <a:t>()</a:t>
            </a:r>
          </a:p>
          <a:p>
            <a:endParaRPr lang="en-US" b="0" baseline="0" dirty="0" smtClean="0"/>
          </a:p>
          <a:p>
            <a:r>
              <a:rPr lang="en-US" b="0" baseline="0" dirty="0" err="1" smtClean="0"/>
              <a:t>my_classifier.fit</a:t>
            </a:r>
            <a:r>
              <a:rPr lang="en-US" b="0" baseline="0" dirty="0" smtClean="0"/>
              <a:t>(</a:t>
            </a:r>
            <a:r>
              <a:rPr lang="en-US" b="0" baseline="0" dirty="0" err="1" smtClean="0"/>
              <a:t>X_train</a:t>
            </a:r>
            <a:r>
              <a:rPr lang="en-US" b="0" baseline="0" dirty="0" smtClean="0"/>
              <a:t>, </a:t>
            </a:r>
            <a:r>
              <a:rPr lang="en-US" b="0" baseline="0" dirty="0" err="1" smtClean="0"/>
              <a:t>Y_train</a:t>
            </a:r>
            <a:r>
              <a:rPr lang="en-US" b="0" baseline="0" dirty="0" smtClean="0"/>
              <a:t>)</a:t>
            </a:r>
          </a:p>
          <a:p>
            <a:endParaRPr lang="en-US" b="0" baseline="0" dirty="0" smtClean="0"/>
          </a:p>
          <a:p>
            <a:r>
              <a:rPr lang="en-US" b="0" baseline="0" dirty="0" smtClean="0"/>
              <a:t>predictions = </a:t>
            </a:r>
            <a:r>
              <a:rPr lang="en-US" b="0" baseline="0" dirty="0" err="1" smtClean="0"/>
              <a:t>my_classifier.predict</a:t>
            </a:r>
            <a:r>
              <a:rPr lang="en-US" b="0" baseline="0" dirty="0" smtClean="0"/>
              <a:t>(</a:t>
            </a:r>
            <a:r>
              <a:rPr lang="en-US" b="0" baseline="0" dirty="0" err="1" smtClean="0"/>
              <a:t>X_test</a:t>
            </a:r>
            <a:r>
              <a:rPr lang="en-US" b="0" baseline="0" dirty="0" smtClean="0"/>
              <a:t>)</a:t>
            </a:r>
          </a:p>
          <a:p>
            <a:endParaRPr lang="en-US" b="0" baseline="0" dirty="0" smtClean="0"/>
          </a:p>
          <a:p>
            <a:r>
              <a:rPr lang="en-US" b="0" baseline="0" dirty="0" smtClean="0"/>
              <a:t>from </a:t>
            </a:r>
            <a:r>
              <a:rPr lang="en-US" b="0" baseline="0" dirty="0" err="1" smtClean="0"/>
              <a:t>sklearn.metrics</a:t>
            </a:r>
            <a:r>
              <a:rPr lang="en-US" b="0" baseline="0" dirty="0" smtClean="0"/>
              <a:t> import </a:t>
            </a:r>
            <a:r>
              <a:rPr lang="en-US" b="0" baseline="0" dirty="0" err="1" smtClean="0"/>
              <a:t>accuracy_score</a:t>
            </a:r>
            <a:endParaRPr lang="en-US" b="0" baseline="0" dirty="0" smtClean="0"/>
          </a:p>
          <a:p>
            <a:r>
              <a:rPr lang="en-US" b="0" baseline="0" dirty="0" smtClean="0"/>
              <a:t>print(</a:t>
            </a:r>
            <a:r>
              <a:rPr lang="en-US" b="0" baseline="0" dirty="0" err="1" smtClean="0"/>
              <a:t>accuracy_score</a:t>
            </a:r>
            <a:r>
              <a:rPr lang="en-US" b="0" baseline="0" dirty="0" smtClean="0"/>
              <a:t>(</a:t>
            </a:r>
            <a:r>
              <a:rPr lang="en-US" b="0" baseline="0" dirty="0" err="1" smtClean="0"/>
              <a:t>Y_test</a:t>
            </a:r>
            <a:r>
              <a:rPr lang="en-US" b="0" baseline="0" dirty="0" smtClean="0"/>
              <a:t>, predictions))</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0B373B56-4DF1-44DF-8B15-FD0EB1A1F614}" type="slidenum">
              <a:rPr lang="en-CA" smtClean="0"/>
              <a:t>32</a:t>
            </a:fld>
            <a:endParaRPr lang="en-CA" dirty="0"/>
          </a:p>
        </p:txBody>
      </p:sp>
    </p:spTree>
    <p:extLst>
      <p:ext uri="{BB962C8B-B14F-4D97-AF65-F5344CB8AC3E}">
        <p14:creationId xmlns:p14="http://schemas.microsoft.com/office/powerpoint/2010/main" val="224123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There are number of pros and cons to this algorithm, many of which you can find online.</a:t>
            </a:r>
          </a:p>
          <a:p>
            <a:r>
              <a:rPr lang="en-US" b="0" baseline="0" dirty="0" smtClean="0"/>
              <a:t>The basic pro is that this algorithm is relatively easy to understand, and works reasonably well for some problems. </a:t>
            </a:r>
          </a:p>
          <a:p>
            <a:r>
              <a:rPr lang="en-US" b="0" baseline="0" dirty="0" smtClean="0"/>
              <a:t>The basic cons are it is slow, because it has to iterate over every training point to make a prediction. </a:t>
            </a:r>
          </a:p>
          <a:p>
            <a:r>
              <a:rPr lang="en-US" b="0" baseline="0" dirty="0" smtClean="0"/>
              <a:t>More importantly, some features are more informative than others. But there is not an easy way to represent that in k-Nearest Neighbors.</a:t>
            </a:r>
          </a:p>
        </p:txBody>
      </p:sp>
      <p:sp>
        <p:nvSpPr>
          <p:cNvPr id="4" name="Slide Number Placeholder 3"/>
          <p:cNvSpPr>
            <a:spLocks noGrp="1"/>
          </p:cNvSpPr>
          <p:nvPr>
            <p:ph type="sldNum" sz="quarter" idx="10"/>
          </p:nvPr>
        </p:nvSpPr>
        <p:spPr/>
        <p:txBody>
          <a:bodyPr/>
          <a:lstStyle/>
          <a:p>
            <a:fld id="{0B373B56-4DF1-44DF-8B15-FD0EB1A1F614}" type="slidenum">
              <a:rPr lang="en-CA" smtClean="0"/>
              <a:t>33</a:t>
            </a:fld>
            <a:endParaRPr lang="en-CA" dirty="0"/>
          </a:p>
        </p:txBody>
      </p:sp>
    </p:spTree>
    <p:extLst>
      <p:ext uri="{BB962C8B-B14F-4D97-AF65-F5344CB8AC3E}">
        <p14:creationId xmlns:p14="http://schemas.microsoft.com/office/powerpoint/2010/main" val="40995205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In a long run, we want a classifier that learns more complex relationships between features and the label we are trying to predict.</a:t>
            </a:r>
          </a:p>
          <a:p>
            <a:r>
              <a:rPr lang="en-US" b="0" baseline="0" dirty="0" smtClean="0"/>
              <a:t>A decision tree is a good example of that, and a neural network, such as what we saw in </a:t>
            </a:r>
            <a:r>
              <a:rPr lang="en-US" b="0" baseline="0" dirty="0" err="1" smtClean="0"/>
              <a:t>TensorFlow</a:t>
            </a:r>
            <a:r>
              <a:rPr lang="en-US" b="0" baseline="0" dirty="0" smtClean="0"/>
              <a:t> playground is </a:t>
            </a:r>
            <a:r>
              <a:rPr lang="en-US" b="0" baseline="0" smtClean="0"/>
              <a:t>even better. </a:t>
            </a:r>
            <a:endParaRPr lang="en-US" b="0" baseline="0" dirty="0" smtClean="0"/>
          </a:p>
        </p:txBody>
      </p:sp>
      <p:sp>
        <p:nvSpPr>
          <p:cNvPr id="4" name="Slide Number Placeholder 3"/>
          <p:cNvSpPr>
            <a:spLocks noGrp="1"/>
          </p:cNvSpPr>
          <p:nvPr>
            <p:ph type="sldNum" sz="quarter" idx="10"/>
          </p:nvPr>
        </p:nvSpPr>
        <p:spPr/>
        <p:txBody>
          <a:bodyPr/>
          <a:lstStyle/>
          <a:p>
            <a:fld id="{0B373B56-4DF1-44DF-8B15-FD0EB1A1F614}" type="slidenum">
              <a:rPr lang="en-CA" smtClean="0"/>
              <a:t>34</a:t>
            </a:fld>
            <a:endParaRPr lang="en-CA" dirty="0"/>
          </a:p>
        </p:txBody>
      </p:sp>
    </p:spTree>
    <p:extLst>
      <p:ext uri="{BB962C8B-B14F-4D97-AF65-F5344CB8AC3E}">
        <p14:creationId xmlns:p14="http://schemas.microsoft.com/office/powerpoint/2010/main" val="6127162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35</a:t>
            </a:fld>
            <a:endParaRPr lang="en-CA" dirty="0"/>
          </a:p>
        </p:txBody>
      </p:sp>
    </p:spTree>
    <p:extLst>
      <p:ext uri="{BB962C8B-B14F-4D97-AF65-F5344CB8AC3E}">
        <p14:creationId xmlns:p14="http://schemas.microsoft.com/office/powerpoint/2010/main" val="3169535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imported a dataset and split it into train and test. </a:t>
            </a:r>
          </a:p>
          <a:p>
            <a:r>
              <a:rPr lang="en-US" baseline="0" dirty="0" smtClean="0"/>
              <a:t>We used train to train a classifier, and test to see how accurate it was.</a:t>
            </a:r>
          </a:p>
          <a:p>
            <a:r>
              <a:rPr lang="en-US" baseline="0" dirty="0" smtClean="0"/>
              <a:t>Writing a classifier is the part we are going to focus on today. </a:t>
            </a:r>
          </a:p>
          <a:p>
            <a:r>
              <a:rPr lang="en-US" baseline="0" dirty="0" smtClean="0"/>
              <a:t>Previously we imported the classifier from a library using these two lines.</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4</a:t>
            </a:fld>
            <a:endParaRPr lang="en-CA" dirty="0"/>
          </a:p>
        </p:txBody>
      </p:sp>
    </p:spTree>
    <p:extLst>
      <p:ext uri="{BB962C8B-B14F-4D97-AF65-F5344CB8AC3E}">
        <p14:creationId xmlns:p14="http://schemas.microsoft.com/office/powerpoint/2010/main" val="680899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comment</a:t>
            </a:r>
            <a:r>
              <a:rPr lang="en-US" baseline="0" dirty="0" smtClean="0"/>
              <a:t> them out and write our own.</a:t>
            </a:r>
          </a:p>
          <a:p>
            <a:r>
              <a:rPr lang="en-US" baseline="0" dirty="0" smtClean="0"/>
              <a:t>The rest of the pipeline will stay exactly the same.</a:t>
            </a:r>
          </a:p>
          <a:p>
            <a:r>
              <a:rPr lang="en-US" baseline="0" dirty="0" smtClean="0"/>
              <a:t>I will pop in and pop out of the screencast to explain things as we go along.</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5</a:t>
            </a:fld>
            <a:endParaRPr lang="en-CA" dirty="0"/>
          </a:p>
        </p:txBody>
      </p:sp>
    </p:spTree>
    <p:extLst>
      <p:ext uri="{BB962C8B-B14F-4D97-AF65-F5344CB8AC3E}">
        <p14:creationId xmlns:p14="http://schemas.microsoft.com/office/powerpoint/2010/main" val="2121722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accuracy of the current classifier is over 90% and that is the goal for the classifier we will write ourselves.</a:t>
            </a:r>
          </a:p>
          <a:p>
            <a:endParaRPr lang="en-US" baseline="0" dirty="0" smtClean="0"/>
          </a:p>
          <a:p>
            <a:r>
              <a:rPr lang="en-US" baseline="0" dirty="0" smtClean="0"/>
              <a:t>The code is as follows:</a:t>
            </a:r>
          </a:p>
          <a:p>
            <a:r>
              <a:rPr lang="en-CA" dirty="0" smtClean="0"/>
              <a:t>#import a dataset</a:t>
            </a:r>
          </a:p>
          <a:p>
            <a:r>
              <a:rPr lang="en-CA" dirty="0" smtClean="0"/>
              <a:t>from </a:t>
            </a:r>
            <a:r>
              <a:rPr lang="en-CA" dirty="0" err="1" smtClean="0"/>
              <a:t>sklearn</a:t>
            </a:r>
            <a:r>
              <a:rPr lang="en-CA" dirty="0" smtClean="0"/>
              <a:t> import datasets</a:t>
            </a:r>
          </a:p>
          <a:p>
            <a:r>
              <a:rPr lang="en-CA" dirty="0" smtClean="0"/>
              <a:t>iris = </a:t>
            </a:r>
            <a:r>
              <a:rPr lang="en-CA" dirty="0" err="1" smtClean="0"/>
              <a:t>datasets.load_iris</a:t>
            </a:r>
            <a:r>
              <a:rPr lang="en-CA" dirty="0" smtClean="0"/>
              <a:t>()</a:t>
            </a:r>
          </a:p>
          <a:p>
            <a:endParaRPr lang="en-CA" dirty="0" smtClean="0"/>
          </a:p>
          <a:p>
            <a:r>
              <a:rPr lang="en-CA" dirty="0" smtClean="0"/>
              <a:t>X = </a:t>
            </a:r>
            <a:r>
              <a:rPr lang="en-CA" dirty="0" err="1" smtClean="0"/>
              <a:t>iris.data</a:t>
            </a:r>
            <a:endParaRPr lang="en-CA" dirty="0" smtClean="0"/>
          </a:p>
          <a:p>
            <a:r>
              <a:rPr lang="en-CA" dirty="0" smtClean="0"/>
              <a:t>Y = </a:t>
            </a:r>
            <a:r>
              <a:rPr lang="en-CA" dirty="0" err="1" smtClean="0"/>
              <a:t>iris.target</a:t>
            </a:r>
            <a:endParaRPr lang="en-CA" dirty="0" smtClean="0"/>
          </a:p>
          <a:p>
            <a:endParaRPr lang="en-CA" dirty="0" smtClean="0"/>
          </a:p>
          <a:p>
            <a:r>
              <a:rPr lang="en-CA" dirty="0" smtClean="0"/>
              <a:t>from </a:t>
            </a:r>
            <a:r>
              <a:rPr lang="en-CA" dirty="0" err="1" smtClean="0"/>
              <a:t>sklearn.model_selection</a:t>
            </a:r>
            <a:r>
              <a:rPr lang="en-CA" dirty="0" smtClean="0"/>
              <a:t> import </a:t>
            </a:r>
            <a:r>
              <a:rPr lang="en-CA" dirty="0" err="1" smtClean="0"/>
              <a:t>train_test_split</a:t>
            </a:r>
            <a:endParaRPr lang="en-CA" dirty="0" smtClean="0"/>
          </a:p>
          <a:p>
            <a:r>
              <a:rPr lang="en-CA" dirty="0" err="1" smtClean="0"/>
              <a:t>X_train</a:t>
            </a:r>
            <a:r>
              <a:rPr lang="en-CA" dirty="0" smtClean="0"/>
              <a:t>, </a:t>
            </a:r>
            <a:r>
              <a:rPr lang="en-CA" dirty="0" err="1" smtClean="0"/>
              <a:t>X_test</a:t>
            </a:r>
            <a:r>
              <a:rPr lang="en-CA" dirty="0" smtClean="0"/>
              <a:t>, </a:t>
            </a:r>
            <a:r>
              <a:rPr lang="en-CA" dirty="0" err="1" smtClean="0"/>
              <a:t>Y_train</a:t>
            </a:r>
            <a:r>
              <a:rPr lang="en-CA" dirty="0" smtClean="0"/>
              <a:t>, </a:t>
            </a:r>
            <a:r>
              <a:rPr lang="en-CA" dirty="0" err="1" smtClean="0"/>
              <a:t>Y_test</a:t>
            </a:r>
            <a:r>
              <a:rPr lang="en-CA" dirty="0" smtClean="0"/>
              <a:t> = </a:t>
            </a:r>
            <a:r>
              <a:rPr lang="en-CA" dirty="0" err="1" smtClean="0"/>
              <a:t>train_test_split</a:t>
            </a:r>
            <a:r>
              <a:rPr lang="en-CA" dirty="0" smtClean="0"/>
              <a:t>(X, Y, </a:t>
            </a:r>
            <a:r>
              <a:rPr lang="en-CA" dirty="0" err="1" smtClean="0"/>
              <a:t>test_size</a:t>
            </a:r>
            <a:r>
              <a:rPr lang="en-CA" dirty="0" smtClean="0"/>
              <a:t>=0.5)</a:t>
            </a:r>
          </a:p>
          <a:p>
            <a:endParaRPr lang="en-CA" dirty="0" smtClean="0"/>
          </a:p>
          <a:p>
            <a:r>
              <a:rPr lang="en-CA" dirty="0" smtClean="0"/>
              <a:t>from </a:t>
            </a:r>
            <a:r>
              <a:rPr lang="en-CA" dirty="0" err="1" smtClean="0"/>
              <a:t>sklearn.neighbors</a:t>
            </a:r>
            <a:r>
              <a:rPr lang="en-CA" dirty="0" smtClean="0"/>
              <a:t> import </a:t>
            </a:r>
            <a:r>
              <a:rPr lang="en-CA" dirty="0" err="1" smtClean="0"/>
              <a:t>KNeighborsClassifier</a:t>
            </a:r>
            <a:endParaRPr lang="en-CA" dirty="0" smtClean="0"/>
          </a:p>
          <a:p>
            <a:r>
              <a:rPr lang="en-CA" dirty="0" err="1" smtClean="0"/>
              <a:t>my_classifier</a:t>
            </a:r>
            <a:r>
              <a:rPr lang="en-CA" dirty="0" smtClean="0"/>
              <a:t> = </a:t>
            </a:r>
            <a:r>
              <a:rPr lang="en-CA" dirty="0" err="1" smtClean="0"/>
              <a:t>KNeighborsClassifier</a:t>
            </a:r>
            <a:r>
              <a:rPr lang="en-CA" dirty="0" smtClean="0"/>
              <a:t>()</a:t>
            </a:r>
          </a:p>
          <a:p>
            <a:endParaRPr lang="en-CA" dirty="0" smtClean="0"/>
          </a:p>
          <a:p>
            <a:r>
              <a:rPr lang="en-CA" dirty="0" err="1" smtClean="0"/>
              <a:t>my_classifier.fit</a:t>
            </a:r>
            <a:r>
              <a:rPr lang="en-CA" dirty="0" smtClean="0"/>
              <a:t>(</a:t>
            </a:r>
            <a:r>
              <a:rPr lang="en-CA" dirty="0" err="1" smtClean="0"/>
              <a:t>X_train</a:t>
            </a:r>
            <a:r>
              <a:rPr lang="en-CA" dirty="0" smtClean="0"/>
              <a:t>, </a:t>
            </a:r>
            <a:r>
              <a:rPr lang="en-CA" dirty="0" err="1" smtClean="0"/>
              <a:t>Y_train</a:t>
            </a:r>
            <a:r>
              <a:rPr lang="en-CA" dirty="0" smtClean="0"/>
              <a:t>)</a:t>
            </a:r>
          </a:p>
          <a:p>
            <a:endParaRPr lang="en-CA" dirty="0" smtClean="0"/>
          </a:p>
          <a:p>
            <a:r>
              <a:rPr lang="en-CA" dirty="0" smtClean="0"/>
              <a:t>predictions = </a:t>
            </a:r>
            <a:r>
              <a:rPr lang="en-CA" dirty="0" err="1" smtClean="0"/>
              <a:t>my_classifier.predict</a:t>
            </a:r>
            <a:r>
              <a:rPr lang="en-CA" dirty="0" smtClean="0"/>
              <a:t>(</a:t>
            </a:r>
            <a:r>
              <a:rPr lang="en-CA" dirty="0" err="1" smtClean="0"/>
              <a:t>X_test</a:t>
            </a:r>
            <a:r>
              <a:rPr lang="en-CA" dirty="0" smtClean="0"/>
              <a:t>)</a:t>
            </a:r>
          </a:p>
          <a:p>
            <a:endParaRPr lang="en-CA" dirty="0" smtClean="0"/>
          </a:p>
          <a:p>
            <a:r>
              <a:rPr lang="en-CA" dirty="0" smtClean="0"/>
              <a:t>from </a:t>
            </a:r>
            <a:r>
              <a:rPr lang="en-CA" dirty="0" err="1" smtClean="0"/>
              <a:t>sklearn.metrics</a:t>
            </a:r>
            <a:r>
              <a:rPr lang="en-CA" dirty="0" smtClean="0"/>
              <a:t> import </a:t>
            </a:r>
            <a:r>
              <a:rPr lang="en-CA" dirty="0" err="1" smtClean="0"/>
              <a:t>accuracy_score</a:t>
            </a:r>
            <a:endParaRPr lang="en-CA" dirty="0" smtClean="0"/>
          </a:p>
          <a:p>
            <a:r>
              <a:rPr lang="en-CA" dirty="0" smtClean="0"/>
              <a:t>print(</a:t>
            </a:r>
            <a:r>
              <a:rPr lang="en-CA" dirty="0" err="1" smtClean="0"/>
              <a:t>accuracy_score</a:t>
            </a:r>
            <a:r>
              <a:rPr lang="en-CA" dirty="0" smtClean="0"/>
              <a:t>(</a:t>
            </a:r>
            <a:r>
              <a:rPr lang="en-CA" dirty="0" err="1" smtClean="0"/>
              <a:t>Y_test</a:t>
            </a:r>
            <a:r>
              <a:rPr lang="en-CA" dirty="0" smtClean="0"/>
              <a:t>, predictions))</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6</a:t>
            </a:fld>
            <a:endParaRPr lang="en-CA" dirty="0"/>
          </a:p>
        </p:txBody>
      </p:sp>
    </p:spTree>
    <p:extLst>
      <p:ext uri="{BB962C8B-B14F-4D97-AF65-F5344CB8AC3E}">
        <p14:creationId xmlns:p14="http://schemas.microsoft.com/office/powerpoint/2010/main" val="497210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comment out that import. Right of the bat, this breaks our code.</a:t>
            </a:r>
          </a:p>
          <a:p>
            <a:r>
              <a:rPr lang="en-CA" dirty="0" smtClean="0"/>
              <a:t>The</a:t>
            </a:r>
            <a:r>
              <a:rPr lang="en-CA" baseline="0" dirty="0" smtClean="0"/>
              <a:t> code is as follows:</a:t>
            </a:r>
          </a:p>
          <a:p>
            <a:r>
              <a:rPr lang="en-CA" dirty="0" smtClean="0"/>
              <a:t>#import a dataset</a:t>
            </a:r>
          </a:p>
          <a:p>
            <a:r>
              <a:rPr lang="en-CA" dirty="0" smtClean="0"/>
              <a:t>from </a:t>
            </a:r>
            <a:r>
              <a:rPr lang="en-CA" dirty="0" err="1" smtClean="0"/>
              <a:t>sklearn</a:t>
            </a:r>
            <a:r>
              <a:rPr lang="en-CA" dirty="0" smtClean="0"/>
              <a:t> import datasets</a:t>
            </a:r>
          </a:p>
          <a:p>
            <a:r>
              <a:rPr lang="en-CA" dirty="0" smtClean="0"/>
              <a:t>iris = </a:t>
            </a:r>
            <a:r>
              <a:rPr lang="en-CA" dirty="0" err="1" smtClean="0"/>
              <a:t>datasets.load_iris</a:t>
            </a:r>
            <a:r>
              <a:rPr lang="en-CA" dirty="0" smtClean="0"/>
              <a:t>()</a:t>
            </a:r>
          </a:p>
          <a:p>
            <a:endParaRPr lang="en-CA" dirty="0" smtClean="0"/>
          </a:p>
          <a:p>
            <a:r>
              <a:rPr lang="en-CA" dirty="0" smtClean="0"/>
              <a:t>X = </a:t>
            </a:r>
            <a:r>
              <a:rPr lang="en-CA" dirty="0" err="1" smtClean="0"/>
              <a:t>iris.data</a:t>
            </a:r>
            <a:endParaRPr lang="en-CA" dirty="0" smtClean="0"/>
          </a:p>
          <a:p>
            <a:r>
              <a:rPr lang="en-CA" dirty="0" smtClean="0"/>
              <a:t>Y = </a:t>
            </a:r>
            <a:r>
              <a:rPr lang="en-CA" dirty="0" err="1" smtClean="0"/>
              <a:t>iris.target</a:t>
            </a:r>
            <a:endParaRPr lang="en-CA" dirty="0" smtClean="0"/>
          </a:p>
          <a:p>
            <a:endParaRPr lang="en-CA" dirty="0" smtClean="0"/>
          </a:p>
          <a:p>
            <a:r>
              <a:rPr lang="en-CA" dirty="0" smtClean="0"/>
              <a:t>from </a:t>
            </a:r>
            <a:r>
              <a:rPr lang="en-CA" dirty="0" err="1" smtClean="0"/>
              <a:t>sklearn.model_selection</a:t>
            </a:r>
            <a:r>
              <a:rPr lang="en-CA" dirty="0" smtClean="0"/>
              <a:t> import </a:t>
            </a:r>
            <a:r>
              <a:rPr lang="en-CA" dirty="0" err="1" smtClean="0"/>
              <a:t>train_test_split</a:t>
            </a:r>
            <a:endParaRPr lang="en-CA" dirty="0" smtClean="0"/>
          </a:p>
          <a:p>
            <a:r>
              <a:rPr lang="en-CA" dirty="0" err="1" smtClean="0"/>
              <a:t>X_train</a:t>
            </a:r>
            <a:r>
              <a:rPr lang="en-CA" dirty="0" smtClean="0"/>
              <a:t>, </a:t>
            </a:r>
            <a:r>
              <a:rPr lang="en-CA" dirty="0" err="1" smtClean="0"/>
              <a:t>X_test</a:t>
            </a:r>
            <a:r>
              <a:rPr lang="en-CA" dirty="0" smtClean="0"/>
              <a:t>, </a:t>
            </a:r>
            <a:r>
              <a:rPr lang="en-CA" dirty="0" err="1" smtClean="0"/>
              <a:t>Y_train</a:t>
            </a:r>
            <a:r>
              <a:rPr lang="en-CA" dirty="0" smtClean="0"/>
              <a:t>, </a:t>
            </a:r>
            <a:r>
              <a:rPr lang="en-CA" dirty="0" err="1" smtClean="0"/>
              <a:t>Y_test</a:t>
            </a:r>
            <a:r>
              <a:rPr lang="en-CA" dirty="0" smtClean="0"/>
              <a:t> = </a:t>
            </a:r>
            <a:r>
              <a:rPr lang="en-CA" dirty="0" err="1" smtClean="0"/>
              <a:t>train_test_split</a:t>
            </a:r>
            <a:r>
              <a:rPr lang="en-CA" dirty="0" smtClean="0"/>
              <a:t>(X, Y, </a:t>
            </a:r>
            <a:r>
              <a:rPr lang="en-CA" dirty="0" err="1" smtClean="0"/>
              <a:t>test_size</a:t>
            </a:r>
            <a:r>
              <a:rPr lang="en-CA" dirty="0" smtClean="0"/>
              <a:t>=0.5)</a:t>
            </a:r>
          </a:p>
          <a:p>
            <a:endParaRPr lang="en-CA" dirty="0" smtClean="0"/>
          </a:p>
          <a:p>
            <a:r>
              <a:rPr lang="en-CA" dirty="0" smtClean="0"/>
              <a:t>#from </a:t>
            </a:r>
            <a:r>
              <a:rPr lang="en-CA" dirty="0" err="1" smtClean="0"/>
              <a:t>sklearn.neighbors</a:t>
            </a:r>
            <a:r>
              <a:rPr lang="en-CA" dirty="0" smtClean="0"/>
              <a:t> import </a:t>
            </a:r>
            <a:r>
              <a:rPr lang="en-CA" dirty="0" err="1" smtClean="0"/>
              <a:t>KNeighborsClassifier</a:t>
            </a:r>
            <a:endParaRPr lang="en-CA" dirty="0" smtClean="0"/>
          </a:p>
          <a:p>
            <a:r>
              <a:rPr lang="en-CA" dirty="0" err="1" smtClean="0"/>
              <a:t>my_classifier</a:t>
            </a:r>
            <a:r>
              <a:rPr lang="en-CA" dirty="0" smtClean="0"/>
              <a:t> = </a:t>
            </a:r>
            <a:r>
              <a:rPr lang="en-CA" dirty="0" err="1" smtClean="0"/>
              <a:t>KNeighborsClassifier</a:t>
            </a:r>
            <a:r>
              <a:rPr lang="en-CA" dirty="0" smtClean="0"/>
              <a:t>()</a:t>
            </a:r>
          </a:p>
          <a:p>
            <a:endParaRPr lang="en-CA" dirty="0" smtClean="0"/>
          </a:p>
          <a:p>
            <a:r>
              <a:rPr lang="en-CA" dirty="0" err="1" smtClean="0"/>
              <a:t>my_classifier.fit</a:t>
            </a:r>
            <a:r>
              <a:rPr lang="en-CA" dirty="0" smtClean="0"/>
              <a:t>(</a:t>
            </a:r>
            <a:r>
              <a:rPr lang="en-CA" dirty="0" err="1" smtClean="0"/>
              <a:t>X_train</a:t>
            </a:r>
            <a:r>
              <a:rPr lang="en-CA" dirty="0" smtClean="0"/>
              <a:t>, </a:t>
            </a:r>
            <a:r>
              <a:rPr lang="en-CA" dirty="0" err="1" smtClean="0"/>
              <a:t>Y_train</a:t>
            </a:r>
            <a:r>
              <a:rPr lang="en-CA" dirty="0" smtClean="0"/>
              <a:t>)</a:t>
            </a:r>
          </a:p>
          <a:p>
            <a:endParaRPr lang="en-CA" dirty="0" smtClean="0"/>
          </a:p>
          <a:p>
            <a:r>
              <a:rPr lang="en-CA" dirty="0" smtClean="0"/>
              <a:t>predictions = </a:t>
            </a:r>
            <a:r>
              <a:rPr lang="en-CA" dirty="0" err="1" smtClean="0"/>
              <a:t>my_classifier.predict</a:t>
            </a:r>
            <a:r>
              <a:rPr lang="en-CA" dirty="0" smtClean="0"/>
              <a:t>(</a:t>
            </a:r>
            <a:r>
              <a:rPr lang="en-CA" dirty="0" err="1" smtClean="0"/>
              <a:t>X_test</a:t>
            </a:r>
            <a:r>
              <a:rPr lang="en-CA" dirty="0" smtClean="0"/>
              <a:t>)</a:t>
            </a:r>
          </a:p>
          <a:p>
            <a:endParaRPr lang="en-CA" dirty="0" smtClean="0"/>
          </a:p>
          <a:p>
            <a:r>
              <a:rPr lang="en-CA" dirty="0" smtClean="0"/>
              <a:t>from </a:t>
            </a:r>
            <a:r>
              <a:rPr lang="en-CA" dirty="0" err="1" smtClean="0"/>
              <a:t>sklearn.metrics</a:t>
            </a:r>
            <a:r>
              <a:rPr lang="en-CA" dirty="0" smtClean="0"/>
              <a:t> import </a:t>
            </a:r>
            <a:r>
              <a:rPr lang="en-CA" dirty="0" err="1" smtClean="0"/>
              <a:t>accuracy_score</a:t>
            </a:r>
            <a:endParaRPr lang="en-CA" dirty="0" smtClean="0"/>
          </a:p>
          <a:p>
            <a:r>
              <a:rPr lang="en-CA" dirty="0" smtClean="0"/>
              <a:t>print(</a:t>
            </a:r>
            <a:r>
              <a:rPr lang="en-CA" dirty="0" err="1" smtClean="0"/>
              <a:t>accuracy_score</a:t>
            </a:r>
            <a:r>
              <a:rPr lang="en-CA" dirty="0" smtClean="0"/>
              <a:t>(</a:t>
            </a:r>
            <a:r>
              <a:rPr lang="en-CA" dirty="0" err="1" smtClean="0"/>
              <a:t>Y_test</a:t>
            </a:r>
            <a:r>
              <a:rPr lang="en-CA" dirty="0" smtClean="0"/>
              <a:t>, predictions))</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7</a:t>
            </a:fld>
            <a:endParaRPr lang="en-CA" dirty="0"/>
          </a:p>
        </p:txBody>
      </p:sp>
    </p:spTree>
    <p:extLst>
      <p:ext uri="{BB962C8B-B14F-4D97-AF65-F5344CB8AC3E}">
        <p14:creationId xmlns:p14="http://schemas.microsoft.com/office/powerpoint/2010/main" val="502351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the first thing we need to do is fix our pipeline.</a:t>
            </a:r>
            <a:endParaRPr lang="en-CA" dirty="0" smtClean="0"/>
          </a:p>
          <a:p>
            <a:r>
              <a:rPr lang="en-US" dirty="0" smtClean="0"/>
              <a:t>And to do that, we will implement a class for our classifier. </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8</a:t>
            </a:fld>
            <a:endParaRPr lang="en-CA" dirty="0"/>
          </a:p>
        </p:txBody>
      </p:sp>
    </p:spTree>
    <p:extLst>
      <p:ext uri="{BB962C8B-B14F-4D97-AF65-F5344CB8AC3E}">
        <p14:creationId xmlns:p14="http://schemas.microsoft.com/office/powerpoint/2010/main" val="2363930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call that classifier, </a:t>
            </a:r>
            <a:r>
              <a:rPr lang="en-US" dirty="0" err="1" smtClean="0"/>
              <a:t>Scrappy</a:t>
            </a:r>
            <a:r>
              <a:rPr lang="en-US" baseline="0" dirty="0" err="1" smtClean="0"/>
              <a:t>KNN</a:t>
            </a:r>
            <a:r>
              <a:rPr lang="en-US" baseline="0" dirty="0" smtClean="0"/>
              <a:t>(), just enough to get it working.</a:t>
            </a:r>
          </a:p>
          <a:p>
            <a:r>
              <a:rPr lang="en-US" baseline="0" dirty="0" smtClean="0"/>
              <a:t>Next we will change our pipeline to use it.</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9</a:t>
            </a:fld>
            <a:endParaRPr lang="en-CA" dirty="0"/>
          </a:p>
        </p:txBody>
      </p:sp>
    </p:spTree>
    <p:extLst>
      <p:ext uri="{BB962C8B-B14F-4D97-AF65-F5344CB8AC3E}">
        <p14:creationId xmlns:p14="http://schemas.microsoft.com/office/powerpoint/2010/main" val="3975767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07662873-44EE-4748-ADB0-0E8B8F7F1F96}" type="datetime1">
              <a:rPr lang="en-US" smtClean="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416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3756023-925C-4F2B-B6B3-9EB3E5E0D7A4}" type="datetime1">
              <a:rPr lang="en-US" smtClean="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1255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E0411BD-1278-456A-889F-57EF6CDD3B56}" type="datetime1">
              <a:rPr lang="en-US" smtClean="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115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AA5CEDD-260B-4470-B2E2-F5757872A802}" type="datetime1">
              <a:rPr lang="en-US" smtClean="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082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A5764D-D429-4A9D-A9CE-4503B4B062C2}" type="datetime1">
              <a:rPr lang="en-US" smtClean="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71792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8DA9EC38-DF51-4692-B41E-04BF8B29FFDF}" type="datetime1">
              <a:rPr lang="en-US" smtClean="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511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4D220BA-6F8B-4170-AF9A-B0054695113B}" type="datetime1">
              <a:rPr lang="en-US" smtClean="0"/>
              <a:t>10/14/2018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0182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FC9B1-C4F2-482F-B490-D8102A4BA46F}" type="datetime1">
              <a:rPr lang="en-US" smtClean="0"/>
              <a:t>10/14/2018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5138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BBEA3A-88FF-4003-915F-34166F7D514F}" type="datetime1">
              <a:rPr lang="en-US" smtClean="0"/>
              <a:t>10/14/2018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33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A9225C-1891-479F-96F5-008AF0986058}" type="datetime1">
              <a:rPr lang="en-US" smtClean="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89898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D03492-B204-4631-A5EC-09826AAEC9BD}" type="datetime1">
              <a:rPr lang="en-US" smtClean="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1770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58046-1F56-46DB-A2AE-6A3D272F41AC}" type="datetime1">
              <a:rPr lang="en-US" smtClean="0"/>
              <a:t>10/14/2018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2481797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playground.tensorflow.org/"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a:spLocks noChangeArrowheads="1"/>
          </p:cNvSpPr>
          <p:nvPr/>
        </p:nvSpPr>
        <p:spPr bwMode="auto">
          <a:xfrm>
            <a:off x="304800" y="2129286"/>
            <a:ext cx="8496301"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4800" b="1" dirty="0">
                <a:latin typeface="+mj-lt"/>
                <a:cs typeface="Times New Roman" pitchFamily="18" charset="0"/>
              </a:rPr>
              <a:t>The Machine Learning Process </a:t>
            </a:r>
          </a:p>
          <a:p>
            <a:pPr algn="ctr"/>
            <a:r>
              <a:rPr lang="en-US" sz="4400" dirty="0">
                <a:latin typeface="+mj-lt"/>
                <a:cs typeface="Times New Roman" pitchFamily="18" charset="0"/>
              </a:rPr>
              <a:t>using a decision tree model</a:t>
            </a:r>
          </a:p>
          <a:p>
            <a:pPr algn="ctr"/>
            <a:r>
              <a:rPr lang="en-US" sz="4400" dirty="0" smtClean="0">
                <a:latin typeface="+mj-lt"/>
                <a:cs typeface="Times New Roman" pitchFamily="18" charset="0"/>
              </a:rPr>
              <a:t>Part 05</a:t>
            </a:r>
            <a:endParaRPr lang="en-US" sz="4400" dirty="0">
              <a:latin typeface="+mj-lt"/>
              <a:cs typeface="Times New Roman" pitchFamily="18" charset="0"/>
            </a:endParaRPr>
          </a:p>
        </p:txBody>
      </p:sp>
      <p:sp>
        <p:nvSpPr>
          <p:cNvPr id="10" name="Rectangle 9"/>
          <p:cNvSpPr>
            <a:spLocks noChangeArrowheads="1"/>
          </p:cNvSpPr>
          <p:nvPr/>
        </p:nvSpPr>
        <p:spPr bwMode="auto">
          <a:xfrm>
            <a:off x="1470163" y="1408454"/>
            <a:ext cx="6172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dirty="0">
                <a:latin typeface="+mj-lt"/>
                <a:cs typeface="Times New Roman" pitchFamily="18" charset="0"/>
              </a:rPr>
              <a:t>School of Engineering Technology and Applied Science</a:t>
            </a:r>
          </a:p>
        </p:txBody>
      </p:sp>
      <p:sp>
        <p:nvSpPr>
          <p:cNvPr id="12" name="Rectangle 11"/>
          <p:cNvSpPr>
            <a:spLocks noChangeArrowheads="1"/>
          </p:cNvSpPr>
          <p:nvPr/>
        </p:nvSpPr>
        <p:spPr bwMode="auto">
          <a:xfrm>
            <a:off x="1470163" y="5562600"/>
            <a:ext cx="6172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dirty="0">
                <a:latin typeface="+mj-lt"/>
                <a:cs typeface="Times New Roman" pitchFamily="18" charset="0"/>
              </a:rPr>
              <a:t>Reza </a:t>
            </a:r>
            <a:r>
              <a:rPr lang="en-US" sz="2000" dirty="0" smtClean="0">
                <a:latin typeface="+mj-lt"/>
                <a:cs typeface="Times New Roman" pitchFamily="18" charset="0"/>
              </a:rPr>
              <a:t>Dibaj</a:t>
            </a:r>
            <a:endParaRPr lang="en-US" sz="2000" dirty="0">
              <a:latin typeface="+mj-lt"/>
              <a:cs typeface="Times New Roman" pitchFamily="18" charset="0"/>
            </a:endParaRPr>
          </a:p>
        </p:txBody>
      </p:sp>
      <p:pic>
        <p:nvPicPr>
          <p:cNvPr id="14" name="Picture 2" descr="Image result for centennial college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59839"/>
            <a:ext cx="2658483" cy="8554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machine learn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92853" y="4189951"/>
            <a:ext cx="1358294" cy="135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01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3300"/>
        </a:solidFill>
        <a:effectLst/>
      </p:bgPr>
    </p:bg>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10</a:t>
            </a:fld>
            <a:endParaRPr lang="en-US" sz="2400" dirty="0"/>
          </a:p>
        </p:txBody>
      </p:sp>
      <p:sp>
        <p:nvSpPr>
          <p:cNvPr id="19" name="Rectangle 18"/>
          <p:cNvSpPr/>
          <p:nvPr/>
        </p:nvSpPr>
        <p:spPr>
          <a:xfrm>
            <a:off x="495301" y="2133600"/>
            <a:ext cx="8305800" cy="1754326"/>
          </a:xfrm>
          <a:prstGeom prst="rect">
            <a:avLst/>
          </a:prstGeom>
        </p:spPr>
        <p:txBody>
          <a:bodyPr wrap="square">
            <a:spAutoFit/>
          </a:bodyPr>
          <a:lstStyle/>
          <a:p>
            <a:pPr algn="ctr"/>
            <a:r>
              <a:rPr lang="en-US" sz="5400" dirty="0" smtClean="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rPr>
              <a:t>Step 3</a:t>
            </a:r>
          </a:p>
          <a:p>
            <a:pPr algn="ctr"/>
            <a:r>
              <a:rPr lang="en-US" sz="5400" b="1" dirty="0" smtClean="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rPr>
              <a:t>Understand interface</a:t>
            </a:r>
            <a:endParaRPr lang="en-US" sz="5400" b="1" dirty="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endParaRPr>
          </a:p>
        </p:txBody>
      </p:sp>
      <p:sp>
        <p:nvSpPr>
          <p:cNvPr id="3" name="Rectangle 2"/>
          <p:cNvSpPr/>
          <p:nvPr/>
        </p:nvSpPr>
        <p:spPr>
          <a:xfrm rot="19090790">
            <a:off x="-1200598" y="-423763"/>
            <a:ext cx="3993050" cy="1981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rot="19090790">
            <a:off x="6294158" y="5298351"/>
            <a:ext cx="4114680" cy="1981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8530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p:nvPicPr>
        <p:blipFill>
          <a:blip r:embed="rId4"/>
          <a:stretch>
            <a:fillRect/>
          </a:stretch>
        </p:blipFill>
        <p:spPr>
          <a:xfrm>
            <a:off x="621263" y="2129254"/>
            <a:ext cx="7924800" cy="4119147"/>
          </a:xfrm>
          <a:prstGeom prst="rect">
            <a:avLst/>
          </a:prstGeom>
        </p:spPr>
      </p:pic>
      <p:sp>
        <p:nvSpPr>
          <p:cNvPr id="5" name="Slide Number Placeholder 8"/>
          <p:cNvSpPr txBox="1">
            <a:spLocks/>
          </p:cNvSpPr>
          <p:nvPr/>
        </p:nvSpPr>
        <p:spPr>
          <a:xfrm rot="16200000">
            <a:off x="8496302" y="6362700"/>
            <a:ext cx="609599" cy="38100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400" smtClean="0"/>
              <a:pPr/>
              <a:t>11</a:t>
            </a:fld>
            <a:endParaRPr lang="en-US" sz="2400" dirty="0"/>
          </a:p>
        </p:txBody>
      </p:sp>
      <p:sp>
        <p:nvSpPr>
          <p:cNvPr id="6" name="Rectangle 5"/>
          <p:cNvSpPr/>
          <p:nvPr/>
        </p:nvSpPr>
        <p:spPr>
          <a:xfrm>
            <a:off x="457200" y="533400"/>
            <a:ext cx="8305800" cy="707886"/>
          </a:xfrm>
          <a:prstGeom prst="rect">
            <a:avLst/>
          </a:prstGeom>
        </p:spPr>
        <p:txBody>
          <a:bodyPr wrap="square">
            <a:spAutoFit/>
          </a:bodyPr>
          <a:lstStyle/>
          <a:p>
            <a:r>
              <a:rPr lang="en-CA" sz="4000" b="1" dirty="0">
                <a:latin typeface="+mj-lt"/>
                <a:cs typeface="Times New Roman" pitchFamily="18" charset="0"/>
              </a:rPr>
              <a:t>Step </a:t>
            </a:r>
            <a:r>
              <a:rPr lang="en-CA" sz="4000" b="1" dirty="0" smtClean="0">
                <a:latin typeface="+mj-lt"/>
                <a:cs typeface="Times New Roman" pitchFamily="18" charset="0"/>
              </a:rPr>
              <a:t>3: Understand </a:t>
            </a:r>
            <a:r>
              <a:rPr lang="en-CA" sz="4000" b="1" dirty="0">
                <a:latin typeface="+mj-lt"/>
                <a:cs typeface="Times New Roman" pitchFamily="18" charset="0"/>
              </a:rPr>
              <a:t>interface</a:t>
            </a:r>
          </a:p>
        </p:txBody>
      </p:sp>
      <p:sp>
        <p:nvSpPr>
          <p:cNvPr id="8" name="Rectangle 7"/>
          <p:cNvSpPr/>
          <p:nvPr/>
        </p:nvSpPr>
        <p:spPr>
          <a:xfrm>
            <a:off x="430763" y="1447800"/>
            <a:ext cx="8305800" cy="461665"/>
          </a:xfrm>
          <a:prstGeom prst="rect">
            <a:avLst/>
          </a:prstGeom>
        </p:spPr>
        <p:txBody>
          <a:bodyPr wrap="square">
            <a:spAutoFit/>
          </a:bodyPr>
          <a:lstStyle/>
          <a:p>
            <a:r>
              <a:rPr lang="en-US" sz="2400" b="1" dirty="0" smtClean="0"/>
              <a:t>Looking at the classifier interface:</a:t>
            </a:r>
          </a:p>
        </p:txBody>
      </p:sp>
      <p:sp>
        <p:nvSpPr>
          <p:cNvPr id="3" name="Left Arrow 2"/>
          <p:cNvSpPr/>
          <p:nvPr/>
        </p:nvSpPr>
        <p:spPr>
          <a:xfrm>
            <a:off x="3733800" y="4188827"/>
            <a:ext cx="381000" cy="53340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dirty="0"/>
          </a:p>
        </p:txBody>
      </p:sp>
      <p:sp>
        <p:nvSpPr>
          <p:cNvPr id="9" name="Left Arrow 8"/>
          <p:cNvSpPr/>
          <p:nvPr/>
        </p:nvSpPr>
        <p:spPr>
          <a:xfrm rot="10800000">
            <a:off x="838200" y="4188827"/>
            <a:ext cx="381000" cy="53340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dirty="0"/>
          </a:p>
        </p:txBody>
      </p:sp>
      <p:sp>
        <p:nvSpPr>
          <p:cNvPr id="14" name="Left Arrow 13"/>
          <p:cNvSpPr/>
          <p:nvPr/>
        </p:nvSpPr>
        <p:spPr>
          <a:xfrm>
            <a:off x="4393163" y="4521200"/>
            <a:ext cx="381000" cy="53340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dirty="0"/>
          </a:p>
        </p:txBody>
      </p:sp>
      <p:sp>
        <p:nvSpPr>
          <p:cNvPr id="15" name="Left Arrow 14"/>
          <p:cNvSpPr/>
          <p:nvPr/>
        </p:nvSpPr>
        <p:spPr>
          <a:xfrm>
            <a:off x="5052526" y="4876800"/>
            <a:ext cx="381000" cy="53340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666176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p:cNvSpPr txBox="1">
            <a:spLocks/>
          </p:cNvSpPr>
          <p:nvPr/>
        </p:nvSpPr>
        <p:spPr>
          <a:xfrm rot="16200000">
            <a:off x="8496302" y="6362700"/>
            <a:ext cx="609599" cy="38100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400" smtClean="0"/>
              <a:pPr/>
              <a:t>12</a:t>
            </a:fld>
            <a:endParaRPr lang="en-US" sz="2400" dirty="0"/>
          </a:p>
        </p:txBody>
      </p:sp>
      <p:sp>
        <p:nvSpPr>
          <p:cNvPr id="6" name="Rectangle 5"/>
          <p:cNvSpPr/>
          <p:nvPr/>
        </p:nvSpPr>
        <p:spPr>
          <a:xfrm>
            <a:off x="457200" y="533400"/>
            <a:ext cx="8305800" cy="707886"/>
          </a:xfrm>
          <a:prstGeom prst="rect">
            <a:avLst/>
          </a:prstGeom>
        </p:spPr>
        <p:txBody>
          <a:bodyPr wrap="square">
            <a:spAutoFit/>
          </a:bodyPr>
          <a:lstStyle/>
          <a:p>
            <a:r>
              <a:rPr lang="en-CA" sz="4000" b="1" dirty="0">
                <a:latin typeface="+mj-lt"/>
                <a:cs typeface="Times New Roman" pitchFamily="18" charset="0"/>
              </a:rPr>
              <a:t>Step 3: Understand interface</a:t>
            </a:r>
          </a:p>
        </p:txBody>
      </p:sp>
      <p:sp>
        <p:nvSpPr>
          <p:cNvPr id="8" name="Rectangle 7"/>
          <p:cNvSpPr/>
          <p:nvPr/>
        </p:nvSpPr>
        <p:spPr>
          <a:xfrm>
            <a:off x="430763" y="1447800"/>
            <a:ext cx="8305800" cy="461665"/>
          </a:xfrm>
          <a:prstGeom prst="rect">
            <a:avLst/>
          </a:prstGeom>
        </p:spPr>
        <p:txBody>
          <a:bodyPr wrap="square">
            <a:spAutoFit/>
          </a:bodyPr>
          <a:lstStyle/>
          <a:p>
            <a:r>
              <a:rPr lang="en-US" sz="2400" b="1" dirty="0" smtClean="0"/>
              <a:t>Creating fit and predictions methods:</a:t>
            </a:r>
          </a:p>
        </p:txBody>
      </p:sp>
      <p:pic>
        <p:nvPicPr>
          <p:cNvPr id="2" name="Picture 1"/>
          <p:cNvPicPr>
            <a:picLocks noChangeAspect="1"/>
          </p:cNvPicPr>
          <p:nvPr/>
        </p:nvPicPr>
        <p:blipFill>
          <a:blip r:embed="rId3"/>
          <a:stretch>
            <a:fillRect/>
          </a:stretch>
        </p:blipFill>
        <p:spPr>
          <a:xfrm>
            <a:off x="637570" y="2146207"/>
            <a:ext cx="7892186" cy="4102194"/>
          </a:xfrm>
          <a:prstGeom prst="rect">
            <a:avLst/>
          </a:prstGeom>
        </p:spPr>
      </p:pic>
    </p:spTree>
    <p:extLst>
      <p:ext uri="{BB962C8B-B14F-4D97-AF65-F5344CB8AC3E}">
        <p14:creationId xmlns:p14="http://schemas.microsoft.com/office/powerpoint/2010/main" val="188959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3300"/>
        </a:solidFill>
        <a:effectLst/>
      </p:bgPr>
    </p:bg>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13</a:t>
            </a:fld>
            <a:endParaRPr lang="en-US" sz="2400" dirty="0"/>
          </a:p>
        </p:txBody>
      </p:sp>
      <p:sp>
        <p:nvSpPr>
          <p:cNvPr id="19" name="Rectangle 18"/>
          <p:cNvSpPr/>
          <p:nvPr/>
        </p:nvSpPr>
        <p:spPr>
          <a:xfrm>
            <a:off x="495301" y="2133600"/>
            <a:ext cx="8305800" cy="1754326"/>
          </a:xfrm>
          <a:prstGeom prst="rect">
            <a:avLst/>
          </a:prstGeom>
        </p:spPr>
        <p:txBody>
          <a:bodyPr wrap="square">
            <a:spAutoFit/>
          </a:bodyPr>
          <a:lstStyle/>
          <a:p>
            <a:pPr algn="ctr"/>
            <a:r>
              <a:rPr lang="en-US" sz="5400" dirty="0" smtClean="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rPr>
              <a:t>Step 4</a:t>
            </a:r>
          </a:p>
          <a:p>
            <a:pPr algn="ctr"/>
            <a:r>
              <a:rPr lang="en-US" sz="5400" b="1" dirty="0" smtClean="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rPr>
              <a:t>Get pipeline working</a:t>
            </a:r>
            <a:endParaRPr lang="en-US" sz="5400" b="1" dirty="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endParaRPr>
          </a:p>
        </p:txBody>
      </p:sp>
      <p:sp>
        <p:nvSpPr>
          <p:cNvPr id="3" name="Rectangle 2"/>
          <p:cNvSpPr/>
          <p:nvPr/>
        </p:nvSpPr>
        <p:spPr>
          <a:xfrm rot="19090790">
            <a:off x="-1200598" y="-423763"/>
            <a:ext cx="3993050" cy="1981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rot="19090790">
            <a:off x="6343711" y="5279418"/>
            <a:ext cx="4057893" cy="1981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0997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p:cNvSpPr txBox="1">
            <a:spLocks/>
          </p:cNvSpPr>
          <p:nvPr/>
        </p:nvSpPr>
        <p:spPr>
          <a:xfrm rot="16200000">
            <a:off x="8496302" y="6362700"/>
            <a:ext cx="609599" cy="38100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400" smtClean="0"/>
              <a:pPr/>
              <a:t>14</a:t>
            </a:fld>
            <a:endParaRPr lang="en-US" sz="2400" dirty="0"/>
          </a:p>
        </p:txBody>
      </p:sp>
      <p:sp>
        <p:nvSpPr>
          <p:cNvPr id="6" name="Rectangle 5"/>
          <p:cNvSpPr/>
          <p:nvPr/>
        </p:nvSpPr>
        <p:spPr>
          <a:xfrm>
            <a:off x="457200" y="533400"/>
            <a:ext cx="8305800" cy="707886"/>
          </a:xfrm>
          <a:prstGeom prst="rect">
            <a:avLst/>
          </a:prstGeom>
        </p:spPr>
        <p:txBody>
          <a:bodyPr wrap="square">
            <a:spAutoFit/>
          </a:bodyPr>
          <a:lstStyle/>
          <a:p>
            <a:r>
              <a:rPr lang="en-CA" sz="4000" b="1" dirty="0">
                <a:latin typeface="+mj-lt"/>
                <a:cs typeface="Times New Roman" pitchFamily="18" charset="0"/>
              </a:rPr>
              <a:t>Step 4: Get pipeline working</a:t>
            </a:r>
          </a:p>
        </p:txBody>
      </p:sp>
      <p:sp>
        <p:nvSpPr>
          <p:cNvPr id="8" name="Rectangle 7"/>
          <p:cNvSpPr/>
          <p:nvPr/>
        </p:nvSpPr>
        <p:spPr>
          <a:xfrm>
            <a:off x="430763" y="1447800"/>
            <a:ext cx="8305800" cy="461665"/>
          </a:xfrm>
          <a:prstGeom prst="rect">
            <a:avLst/>
          </a:prstGeom>
        </p:spPr>
        <p:txBody>
          <a:bodyPr wrap="square">
            <a:spAutoFit/>
          </a:bodyPr>
          <a:lstStyle/>
          <a:p>
            <a:r>
              <a:rPr lang="en-US" sz="2400" b="1" dirty="0" smtClean="0"/>
              <a:t>Adding some code to the fit and predict methods:</a:t>
            </a:r>
          </a:p>
        </p:txBody>
      </p:sp>
      <p:pic>
        <p:nvPicPr>
          <p:cNvPr id="2" name="Picture 1"/>
          <p:cNvPicPr>
            <a:picLocks noChangeAspect="1"/>
          </p:cNvPicPr>
          <p:nvPr/>
        </p:nvPicPr>
        <p:blipFill>
          <a:blip r:embed="rId3"/>
          <a:stretch>
            <a:fillRect/>
          </a:stretch>
        </p:blipFill>
        <p:spPr>
          <a:xfrm>
            <a:off x="723630" y="2115979"/>
            <a:ext cx="7720066" cy="4284821"/>
          </a:xfrm>
          <a:prstGeom prst="rect">
            <a:avLst/>
          </a:prstGeom>
        </p:spPr>
      </p:pic>
    </p:spTree>
    <p:extLst>
      <p:ext uri="{BB962C8B-B14F-4D97-AF65-F5344CB8AC3E}">
        <p14:creationId xmlns:p14="http://schemas.microsoft.com/office/powerpoint/2010/main" val="293807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p:cNvSpPr txBox="1">
            <a:spLocks/>
          </p:cNvSpPr>
          <p:nvPr/>
        </p:nvSpPr>
        <p:spPr>
          <a:xfrm rot="16200000">
            <a:off x="8496302" y="6362700"/>
            <a:ext cx="609599" cy="38100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400" smtClean="0"/>
              <a:pPr/>
              <a:t>15</a:t>
            </a:fld>
            <a:endParaRPr lang="en-US" sz="2400" dirty="0"/>
          </a:p>
        </p:txBody>
      </p:sp>
      <p:sp>
        <p:nvSpPr>
          <p:cNvPr id="6" name="Rectangle 5"/>
          <p:cNvSpPr/>
          <p:nvPr/>
        </p:nvSpPr>
        <p:spPr>
          <a:xfrm>
            <a:off x="457200" y="533400"/>
            <a:ext cx="8305800" cy="707886"/>
          </a:xfrm>
          <a:prstGeom prst="rect">
            <a:avLst/>
          </a:prstGeom>
        </p:spPr>
        <p:txBody>
          <a:bodyPr wrap="square">
            <a:spAutoFit/>
          </a:bodyPr>
          <a:lstStyle/>
          <a:p>
            <a:r>
              <a:rPr lang="en-CA" sz="4000" b="1" dirty="0">
                <a:latin typeface="+mj-lt"/>
                <a:cs typeface="Times New Roman" pitchFamily="18" charset="0"/>
              </a:rPr>
              <a:t>Step 4: Get pipeline working</a:t>
            </a:r>
          </a:p>
        </p:txBody>
      </p:sp>
      <p:sp>
        <p:nvSpPr>
          <p:cNvPr id="8" name="Rectangle 7"/>
          <p:cNvSpPr/>
          <p:nvPr/>
        </p:nvSpPr>
        <p:spPr>
          <a:xfrm>
            <a:off x="430763" y="1447800"/>
            <a:ext cx="8305800" cy="461665"/>
          </a:xfrm>
          <a:prstGeom prst="rect">
            <a:avLst/>
          </a:prstGeom>
        </p:spPr>
        <p:txBody>
          <a:bodyPr wrap="square">
            <a:spAutoFit/>
          </a:bodyPr>
          <a:lstStyle/>
          <a:p>
            <a:r>
              <a:rPr lang="en-US" sz="2400" b="1" dirty="0" smtClean="0"/>
              <a:t>The result of using random prediction methods:</a:t>
            </a:r>
          </a:p>
        </p:txBody>
      </p:sp>
      <p:pic>
        <p:nvPicPr>
          <p:cNvPr id="4" name="Picture 3"/>
          <p:cNvPicPr>
            <a:picLocks noChangeAspect="1"/>
          </p:cNvPicPr>
          <p:nvPr/>
        </p:nvPicPr>
        <p:blipFill>
          <a:blip r:embed="rId3"/>
          <a:stretch>
            <a:fillRect/>
          </a:stretch>
        </p:blipFill>
        <p:spPr>
          <a:xfrm>
            <a:off x="2407200" y="2438400"/>
            <a:ext cx="4352925" cy="2371725"/>
          </a:xfrm>
          <a:prstGeom prst="rect">
            <a:avLst/>
          </a:prstGeom>
        </p:spPr>
      </p:pic>
    </p:spTree>
    <p:extLst>
      <p:ext uri="{BB962C8B-B14F-4D97-AF65-F5344CB8AC3E}">
        <p14:creationId xmlns:p14="http://schemas.microsoft.com/office/powerpoint/2010/main" val="365810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C3300"/>
        </a:solidFill>
        <a:effectLst/>
      </p:bgPr>
    </p:bg>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16</a:t>
            </a:fld>
            <a:endParaRPr lang="en-US" sz="2400" dirty="0"/>
          </a:p>
        </p:txBody>
      </p:sp>
      <p:sp>
        <p:nvSpPr>
          <p:cNvPr id="19" name="Rectangle 18"/>
          <p:cNvSpPr/>
          <p:nvPr/>
        </p:nvSpPr>
        <p:spPr>
          <a:xfrm>
            <a:off x="495301" y="2133600"/>
            <a:ext cx="8305800" cy="1754326"/>
          </a:xfrm>
          <a:prstGeom prst="rect">
            <a:avLst/>
          </a:prstGeom>
        </p:spPr>
        <p:txBody>
          <a:bodyPr wrap="square">
            <a:spAutoFit/>
          </a:bodyPr>
          <a:lstStyle/>
          <a:p>
            <a:pPr algn="ctr"/>
            <a:r>
              <a:rPr lang="en-US" sz="5400" dirty="0" smtClean="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rPr>
              <a:t>Step 5</a:t>
            </a:r>
          </a:p>
          <a:p>
            <a:pPr algn="ctr"/>
            <a:r>
              <a:rPr lang="en-US" sz="5400" b="1" dirty="0" smtClean="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rPr>
              <a:t>Intro to k-NN</a:t>
            </a:r>
            <a:endParaRPr lang="en-US" sz="5400" b="1" dirty="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endParaRPr>
          </a:p>
        </p:txBody>
      </p:sp>
      <p:sp>
        <p:nvSpPr>
          <p:cNvPr id="3" name="Rectangle 2"/>
          <p:cNvSpPr/>
          <p:nvPr/>
        </p:nvSpPr>
        <p:spPr>
          <a:xfrm rot="19090790">
            <a:off x="-1200598" y="-423763"/>
            <a:ext cx="3993050" cy="1981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rot="19090790">
            <a:off x="6294158" y="5298351"/>
            <a:ext cx="4114680" cy="1981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9399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17</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latin typeface="+mj-lt"/>
                <a:cs typeface="Times New Roman" pitchFamily="18" charset="0"/>
              </a:rPr>
              <a:t>Step 5: Intro to k-NN</a:t>
            </a:r>
          </a:p>
        </p:txBody>
      </p:sp>
      <p:sp>
        <p:nvSpPr>
          <p:cNvPr id="13" name="Rectangle 12"/>
          <p:cNvSpPr/>
          <p:nvPr/>
        </p:nvSpPr>
        <p:spPr>
          <a:xfrm>
            <a:off x="430763" y="1447800"/>
            <a:ext cx="8305800" cy="461665"/>
          </a:xfrm>
          <a:prstGeom prst="rect">
            <a:avLst/>
          </a:prstGeom>
        </p:spPr>
        <p:txBody>
          <a:bodyPr wrap="square">
            <a:spAutoFit/>
          </a:bodyPr>
          <a:lstStyle/>
          <a:p>
            <a:r>
              <a:rPr lang="en-US" sz="2400" b="1" dirty="0" smtClean="0"/>
              <a:t>Intuition for how the algorithm works:</a:t>
            </a:r>
          </a:p>
        </p:txBody>
      </p:sp>
      <p:pic>
        <p:nvPicPr>
          <p:cNvPr id="26" name="Picture 25"/>
          <p:cNvPicPr>
            <a:picLocks noChangeAspect="1"/>
          </p:cNvPicPr>
          <p:nvPr/>
        </p:nvPicPr>
        <p:blipFill>
          <a:blip r:embed="rId3"/>
          <a:stretch>
            <a:fillRect/>
          </a:stretch>
        </p:blipFill>
        <p:spPr>
          <a:xfrm>
            <a:off x="2057400" y="2027537"/>
            <a:ext cx="4931325" cy="4527945"/>
          </a:xfrm>
          <a:prstGeom prst="rect">
            <a:avLst/>
          </a:prstGeom>
        </p:spPr>
      </p:pic>
      <p:sp>
        <p:nvSpPr>
          <p:cNvPr id="27" name="Oval 26"/>
          <p:cNvSpPr/>
          <p:nvPr/>
        </p:nvSpPr>
        <p:spPr>
          <a:xfrm>
            <a:off x="3099403" y="2446102"/>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p:cNvSpPr/>
          <p:nvPr/>
        </p:nvSpPr>
        <p:spPr>
          <a:xfrm>
            <a:off x="3314886" y="3340095"/>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Oval 28"/>
          <p:cNvSpPr/>
          <p:nvPr/>
        </p:nvSpPr>
        <p:spPr>
          <a:xfrm>
            <a:off x="3708816" y="25146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p:cNvSpPr/>
          <p:nvPr/>
        </p:nvSpPr>
        <p:spPr>
          <a:xfrm>
            <a:off x="3499890" y="2853026"/>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Oval 31"/>
          <p:cNvSpPr/>
          <p:nvPr/>
        </p:nvSpPr>
        <p:spPr>
          <a:xfrm>
            <a:off x="2667000" y="3676889"/>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p:cNvSpPr/>
          <p:nvPr/>
        </p:nvSpPr>
        <p:spPr>
          <a:xfrm>
            <a:off x="5495791" y="4076027"/>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Oval 33"/>
          <p:cNvSpPr/>
          <p:nvPr/>
        </p:nvSpPr>
        <p:spPr>
          <a:xfrm>
            <a:off x="6045616" y="3822861"/>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p:cNvSpPr/>
          <p:nvPr/>
        </p:nvSpPr>
        <p:spPr>
          <a:xfrm>
            <a:off x="5596974" y="448158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p:cNvSpPr/>
          <p:nvPr/>
        </p:nvSpPr>
        <p:spPr>
          <a:xfrm>
            <a:off x="5031944" y="4589323"/>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4746195" y="551260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p:cNvSpPr/>
          <p:nvPr/>
        </p:nvSpPr>
        <p:spPr>
          <a:xfrm>
            <a:off x="5333020" y="5553838"/>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5031945" y="5188126"/>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p:cNvSpPr/>
          <p:nvPr/>
        </p:nvSpPr>
        <p:spPr>
          <a:xfrm>
            <a:off x="5031945" y="5833698"/>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Oval 40"/>
          <p:cNvSpPr/>
          <p:nvPr/>
        </p:nvSpPr>
        <p:spPr>
          <a:xfrm>
            <a:off x="4140825" y="3822860"/>
            <a:ext cx="215483" cy="215483"/>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Rectangle 41"/>
          <p:cNvSpPr/>
          <p:nvPr/>
        </p:nvSpPr>
        <p:spPr>
          <a:xfrm>
            <a:off x="4065118" y="3155448"/>
            <a:ext cx="366895" cy="584775"/>
          </a:xfrm>
          <a:prstGeom prst="rect">
            <a:avLst/>
          </a:prstGeom>
        </p:spPr>
        <p:txBody>
          <a:bodyPr wrap="square">
            <a:spAutoFit/>
          </a:bodyPr>
          <a:lstStyle/>
          <a:p>
            <a:r>
              <a:rPr lang="en-CA" sz="3200" b="1" dirty="0" smtClean="0">
                <a:solidFill>
                  <a:schemeClr val="tx1">
                    <a:lumMod val="65000"/>
                    <a:lumOff val="35000"/>
                  </a:schemeClr>
                </a:solidFill>
              </a:rPr>
              <a:t>?</a:t>
            </a:r>
            <a:endParaRPr lang="en-CA" sz="3200" b="1" dirty="0">
              <a:solidFill>
                <a:schemeClr val="tx1">
                  <a:lumMod val="65000"/>
                  <a:lumOff val="35000"/>
                </a:schemeClr>
              </a:solidFill>
            </a:endParaRPr>
          </a:p>
        </p:txBody>
      </p:sp>
    </p:spTree>
    <p:extLst>
      <p:ext uri="{BB962C8B-B14F-4D97-AF65-F5344CB8AC3E}">
        <p14:creationId xmlns:p14="http://schemas.microsoft.com/office/powerpoint/2010/main" val="195375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00"/>
                                        <p:tgtEl>
                                          <p:spTgt spid="27"/>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200"/>
                                        <p:tgtEl>
                                          <p:spTgt spid="33"/>
                                        </p:tgtEl>
                                      </p:cBhvr>
                                    </p:animEffect>
                                  </p:childTnLst>
                                </p:cTn>
                              </p:par>
                            </p:childTnLst>
                          </p:cTn>
                        </p:par>
                        <p:par>
                          <p:cTn id="12" fill="hold">
                            <p:stCondLst>
                              <p:cond delay="400"/>
                            </p:stCondLst>
                            <p:childTnLst>
                              <p:par>
                                <p:cTn id="13" presetID="10" presetClass="entr" presetSubtype="0"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200"/>
                                        <p:tgtEl>
                                          <p:spTgt spid="36"/>
                                        </p:tgtEl>
                                      </p:cBhvr>
                                    </p:animEffect>
                                  </p:childTnLst>
                                </p:cTn>
                              </p:par>
                            </p:childTnLst>
                          </p:cTn>
                        </p:par>
                        <p:par>
                          <p:cTn id="16" fill="hold">
                            <p:stCondLst>
                              <p:cond delay="600"/>
                            </p:stCondLst>
                            <p:childTnLst>
                              <p:par>
                                <p:cTn id="17" presetID="10" presetClass="entr" presetSubtype="0"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childTnLst>
                          </p:cTn>
                        </p:par>
                        <p:par>
                          <p:cTn id="20" fill="hold">
                            <p:stCondLst>
                              <p:cond delay="800"/>
                            </p:stCondLst>
                            <p:childTnLst>
                              <p:par>
                                <p:cTn id="21" presetID="10"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200"/>
                                        <p:tgtEl>
                                          <p:spTgt spid="38"/>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200"/>
                                        <p:tgtEl>
                                          <p:spTgt spid="40"/>
                                        </p:tgtEl>
                                      </p:cBhvr>
                                    </p:animEffect>
                                  </p:childTnLst>
                                </p:cTn>
                              </p:par>
                            </p:childTnLst>
                          </p:cTn>
                        </p:par>
                        <p:par>
                          <p:cTn id="28" fill="hold">
                            <p:stCondLst>
                              <p:cond delay="1200"/>
                            </p:stCondLst>
                            <p:childTnLst>
                              <p:par>
                                <p:cTn id="29" presetID="10" presetClass="entr" presetSubtype="0"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200"/>
                                        <p:tgtEl>
                                          <p:spTgt spid="37"/>
                                        </p:tgtEl>
                                      </p:cBhvr>
                                    </p:animEffect>
                                  </p:childTnLst>
                                </p:cTn>
                              </p:par>
                            </p:childTnLst>
                          </p:cTn>
                        </p:par>
                        <p:par>
                          <p:cTn id="32" fill="hold">
                            <p:stCondLst>
                              <p:cond delay="1400"/>
                            </p:stCondLst>
                            <p:childTnLst>
                              <p:par>
                                <p:cTn id="33" presetID="10" presetClass="entr" presetSubtype="0"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200"/>
                                        <p:tgtEl>
                                          <p:spTgt spid="29"/>
                                        </p:tgtEl>
                                      </p:cBhvr>
                                    </p:animEffect>
                                  </p:childTnLst>
                                </p:cTn>
                              </p:par>
                            </p:childTnLst>
                          </p:cTn>
                        </p:par>
                        <p:par>
                          <p:cTn id="36" fill="hold">
                            <p:stCondLst>
                              <p:cond delay="1600"/>
                            </p:stCondLst>
                            <p:childTnLst>
                              <p:par>
                                <p:cTn id="37" presetID="10" presetClass="entr" presetSubtype="0"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200"/>
                                        <p:tgtEl>
                                          <p:spTgt spid="28"/>
                                        </p:tgtEl>
                                      </p:cBhvr>
                                    </p:animEffect>
                                  </p:childTnLst>
                                </p:cTn>
                              </p:par>
                            </p:childTnLst>
                          </p:cTn>
                        </p:par>
                        <p:par>
                          <p:cTn id="40" fill="hold">
                            <p:stCondLst>
                              <p:cond delay="1800"/>
                            </p:stCondLst>
                            <p:childTnLst>
                              <p:par>
                                <p:cTn id="41" presetID="10" presetClass="entr" presetSubtype="0"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200"/>
                                        <p:tgtEl>
                                          <p:spTgt spid="35"/>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200"/>
                                        <p:tgtEl>
                                          <p:spTgt spid="30"/>
                                        </p:tgtEl>
                                      </p:cBhvr>
                                    </p:animEffect>
                                  </p:childTnLst>
                                </p:cTn>
                              </p:par>
                            </p:childTnLst>
                          </p:cTn>
                        </p:par>
                        <p:par>
                          <p:cTn id="48" fill="hold">
                            <p:stCondLst>
                              <p:cond delay="2200"/>
                            </p:stCondLst>
                            <p:childTnLst>
                              <p:par>
                                <p:cTn id="49" presetID="10" presetClass="entr" presetSubtype="0"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200"/>
                                        <p:tgtEl>
                                          <p:spTgt spid="39"/>
                                        </p:tgtEl>
                                      </p:cBhvr>
                                    </p:animEffect>
                                  </p:childTnLst>
                                </p:cTn>
                              </p:par>
                            </p:childTnLst>
                          </p:cTn>
                        </p:par>
                        <p:par>
                          <p:cTn id="52" fill="hold">
                            <p:stCondLst>
                              <p:cond delay="2400"/>
                            </p:stCondLst>
                            <p:childTnLst>
                              <p:par>
                                <p:cTn id="53" presetID="10" presetClass="entr" presetSubtype="0"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2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18</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latin typeface="+mj-lt"/>
                <a:cs typeface="Times New Roman" pitchFamily="18" charset="0"/>
              </a:rPr>
              <a:t>Step 5: Intro to k-NN</a:t>
            </a:r>
          </a:p>
        </p:txBody>
      </p:sp>
      <p:sp>
        <p:nvSpPr>
          <p:cNvPr id="13" name="Rectangle 12"/>
          <p:cNvSpPr/>
          <p:nvPr/>
        </p:nvSpPr>
        <p:spPr>
          <a:xfrm>
            <a:off x="430763" y="1447800"/>
            <a:ext cx="8305800" cy="461665"/>
          </a:xfrm>
          <a:prstGeom prst="rect">
            <a:avLst/>
          </a:prstGeom>
        </p:spPr>
        <p:txBody>
          <a:bodyPr wrap="square">
            <a:spAutoFit/>
          </a:bodyPr>
          <a:lstStyle/>
          <a:p>
            <a:r>
              <a:rPr lang="en-US" sz="2400" b="1" dirty="0" smtClean="0"/>
              <a:t>Intuition for how the algorithm works:</a:t>
            </a:r>
          </a:p>
        </p:txBody>
      </p:sp>
      <p:pic>
        <p:nvPicPr>
          <p:cNvPr id="26" name="Picture 25"/>
          <p:cNvPicPr>
            <a:picLocks noChangeAspect="1"/>
          </p:cNvPicPr>
          <p:nvPr/>
        </p:nvPicPr>
        <p:blipFill>
          <a:blip r:embed="rId3"/>
          <a:stretch>
            <a:fillRect/>
          </a:stretch>
        </p:blipFill>
        <p:spPr>
          <a:xfrm>
            <a:off x="2057400" y="2027537"/>
            <a:ext cx="4931325" cy="4527945"/>
          </a:xfrm>
          <a:prstGeom prst="rect">
            <a:avLst/>
          </a:prstGeom>
        </p:spPr>
      </p:pic>
      <p:sp>
        <p:nvSpPr>
          <p:cNvPr id="27" name="Oval 26"/>
          <p:cNvSpPr/>
          <p:nvPr/>
        </p:nvSpPr>
        <p:spPr>
          <a:xfrm>
            <a:off x="3099403" y="2446102"/>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p:cNvSpPr/>
          <p:nvPr/>
        </p:nvSpPr>
        <p:spPr>
          <a:xfrm>
            <a:off x="3314886" y="3340095"/>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Oval 28"/>
          <p:cNvSpPr/>
          <p:nvPr/>
        </p:nvSpPr>
        <p:spPr>
          <a:xfrm>
            <a:off x="3708816" y="25146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p:cNvSpPr/>
          <p:nvPr/>
        </p:nvSpPr>
        <p:spPr>
          <a:xfrm>
            <a:off x="3499890" y="2853026"/>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Oval 31"/>
          <p:cNvSpPr/>
          <p:nvPr/>
        </p:nvSpPr>
        <p:spPr>
          <a:xfrm>
            <a:off x="2667000" y="3676889"/>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p:cNvSpPr/>
          <p:nvPr/>
        </p:nvSpPr>
        <p:spPr>
          <a:xfrm>
            <a:off x="5495791" y="4076027"/>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Oval 33"/>
          <p:cNvSpPr/>
          <p:nvPr/>
        </p:nvSpPr>
        <p:spPr>
          <a:xfrm>
            <a:off x="6045616" y="3822861"/>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p:cNvSpPr/>
          <p:nvPr/>
        </p:nvSpPr>
        <p:spPr>
          <a:xfrm>
            <a:off x="5596974" y="448158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p:cNvSpPr/>
          <p:nvPr/>
        </p:nvSpPr>
        <p:spPr>
          <a:xfrm>
            <a:off x="5031944" y="4589323"/>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4746195" y="551260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p:cNvSpPr/>
          <p:nvPr/>
        </p:nvSpPr>
        <p:spPr>
          <a:xfrm>
            <a:off x="5333020" y="5553838"/>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5031945" y="5188126"/>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p:cNvSpPr/>
          <p:nvPr/>
        </p:nvSpPr>
        <p:spPr>
          <a:xfrm>
            <a:off x="5031945" y="5833698"/>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Oval 40"/>
          <p:cNvSpPr/>
          <p:nvPr/>
        </p:nvSpPr>
        <p:spPr>
          <a:xfrm>
            <a:off x="4140825" y="3822860"/>
            <a:ext cx="215483" cy="215483"/>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Rectangle 41"/>
          <p:cNvSpPr/>
          <p:nvPr/>
        </p:nvSpPr>
        <p:spPr>
          <a:xfrm>
            <a:off x="4065118" y="3155448"/>
            <a:ext cx="366895" cy="584775"/>
          </a:xfrm>
          <a:prstGeom prst="rect">
            <a:avLst/>
          </a:prstGeom>
        </p:spPr>
        <p:txBody>
          <a:bodyPr wrap="square">
            <a:spAutoFit/>
          </a:bodyPr>
          <a:lstStyle/>
          <a:p>
            <a:r>
              <a:rPr lang="en-CA" sz="3200" b="1" dirty="0" smtClean="0">
                <a:solidFill>
                  <a:schemeClr val="tx1">
                    <a:lumMod val="65000"/>
                    <a:lumOff val="35000"/>
                  </a:schemeClr>
                </a:solidFill>
              </a:rPr>
              <a:t>?</a:t>
            </a:r>
            <a:endParaRPr lang="en-CA" sz="3200" b="1" dirty="0">
              <a:solidFill>
                <a:schemeClr val="tx1">
                  <a:lumMod val="65000"/>
                  <a:lumOff val="35000"/>
                </a:schemeClr>
              </a:solidFill>
            </a:endParaRPr>
          </a:p>
        </p:txBody>
      </p:sp>
      <p:cxnSp>
        <p:nvCxnSpPr>
          <p:cNvPr id="3" name="Straight Connector 2"/>
          <p:cNvCxnSpPr>
            <a:stCxn id="28" idx="5"/>
          </p:cNvCxnSpPr>
          <p:nvPr/>
        </p:nvCxnSpPr>
        <p:spPr>
          <a:xfrm>
            <a:off x="3498812" y="3524021"/>
            <a:ext cx="642013" cy="368351"/>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sp>
        <p:nvSpPr>
          <p:cNvPr id="31" name="Oval 30"/>
          <p:cNvSpPr/>
          <p:nvPr/>
        </p:nvSpPr>
        <p:spPr>
          <a:xfrm>
            <a:off x="4140825" y="382286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8258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8"/>
                                        </p:tgtEl>
                                        <p:attrNameLst>
                                          <p:attrName>style.color</p:attrName>
                                        </p:attrNameLst>
                                      </p:cBhvr>
                                      <p:to>
                                        <a:schemeClr val="bg1"/>
                                      </p:to>
                                    </p:animClr>
                                    <p:animClr clrSpc="rgb" dir="cw">
                                      <p:cBhvr>
                                        <p:cTn id="7" dur="250" autoRev="1" fill="remove"/>
                                        <p:tgtEl>
                                          <p:spTgt spid="28"/>
                                        </p:tgtEl>
                                        <p:attrNameLst>
                                          <p:attrName>fillcolor</p:attrName>
                                        </p:attrNameLst>
                                      </p:cBhvr>
                                      <p:to>
                                        <a:schemeClr val="bg1"/>
                                      </p:to>
                                    </p:animClr>
                                    <p:set>
                                      <p:cBhvr>
                                        <p:cTn id="8" dur="250" autoRev="1" fill="remove"/>
                                        <p:tgtEl>
                                          <p:spTgt spid="28"/>
                                        </p:tgtEl>
                                        <p:attrNameLst>
                                          <p:attrName>fill.type</p:attrName>
                                        </p:attrNameLst>
                                      </p:cBhvr>
                                      <p:to>
                                        <p:strVal val="solid"/>
                                      </p:to>
                                    </p:set>
                                    <p:set>
                                      <p:cBhvr>
                                        <p:cTn id="9" dur="250" autoRev="1" fill="remove"/>
                                        <p:tgtEl>
                                          <p:spTgt spid="28"/>
                                        </p:tgtEl>
                                        <p:attrNameLst>
                                          <p:attrName>fill.on</p:attrName>
                                        </p:attrNameLst>
                                      </p:cBhvr>
                                      <p:to>
                                        <p:strVal val="true"/>
                                      </p:to>
                                    </p:set>
                                  </p:childTnLst>
                                </p:cTn>
                              </p:par>
                            </p:childTnLst>
                          </p:cTn>
                        </p:par>
                        <p:par>
                          <p:cTn id="10" fill="hold">
                            <p:stCondLst>
                              <p:cond delay="500"/>
                            </p:stCondLst>
                            <p:childTnLst>
                              <p:par>
                                <p:cTn id="11" presetID="53" presetClass="entr" presetSubtype="16" fill="hold" nodeType="afterEffect">
                                  <p:stCondLst>
                                    <p:cond delay="25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41"/>
                                        </p:tgtEl>
                                      </p:cBhvr>
                                    </p:animEffect>
                                    <p:set>
                                      <p:cBhvr>
                                        <p:cTn id="20" dur="1" fill="hold">
                                          <p:stCondLst>
                                            <p:cond delay="499"/>
                                          </p:stCondLst>
                                        </p:cTn>
                                        <p:tgtEl>
                                          <p:spTgt spid="41"/>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2"/>
                                        </p:tgtEl>
                                      </p:cBhvr>
                                    </p:animEffect>
                                    <p:set>
                                      <p:cBhvr>
                                        <p:cTn id="23" dur="1" fill="hold">
                                          <p:stCondLst>
                                            <p:cond delay="499"/>
                                          </p:stCondLst>
                                        </p:cTn>
                                        <p:tgtEl>
                                          <p:spTgt spid="42"/>
                                        </p:tgtEl>
                                        <p:attrNameLst>
                                          <p:attrName>style.visibility</p:attrName>
                                        </p:attrNameLst>
                                      </p:cBhvr>
                                      <p:to>
                                        <p:strVal val="hidden"/>
                                      </p:to>
                                    </p:se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1" grpId="0" animBg="1"/>
      <p:bldP spid="42" grpId="0"/>
      <p:bldP spid="3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19</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latin typeface="+mj-lt"/>
                <a:cs typeface="Times New Roman" pitchFamily="18" charset="0"/>
              </a:rPr>
              <a:t>Step 5: Intro to k-NN</a:t>
            </a:r>
          </a:p>
        </p:txBody>
      </p:sp>
      <p:sp>
        <p:nvSpPr>
          <p:cNvPr id="13" name="Rectangle 12"/>
          <p:cNvSpPr/>
          <p:nvPr/>
        </p:nvSpPr>
        <p:spPr>
          <a:xfrm>
            <a:off x="430763" y="1447800"/>
            <a:ext cx="8305800" cy="461665"/>
          </a:xfrm>
          <a:prstGeom prst="rect">
            <a:avLst/>
          </a:prstGeom>
        </p:spPr>
        <p:txBody>
          <a:bodyPr wrap="square">
            <a:spAutoFit/>
          </a:bodyPr>
          <a:lstStyle/>
          <a:p>
            <a:r>
              <a:rPr lang="en-US" sz="2400" b="1" dirty="0" smtClean="0"/>
              <a:t>Intuition for how the algorithm works:</a:t>
            </a:r>
          </a:p>
        </p:txBody>
      </p:sp>
      <p:pic>
        <p:nvPicPr>
          <p:cNvPr id="26" name="Picture 25"/>
          <p:cNvPicPr>
            <a:picLocks noChangeAspect="1"/>
          </p:cNvPicPr>
          <p:nvPr/>
        </p:nvPicPr>
        <p:blipFill>
          <a:blip r:embed="rId3"/>
          <a:stretch>
            <a:fillRect/>
          </a:stretch>
        </p:blipFill>
        <p:spPr>
          <a:xfrm>
            <a:off x="2057400" y="2027537"/>
            <a:ext cx="4931325" cy="4527945"/>
          </a:xfrm>
          <a:prstGeom prst="rect">
            <a:avLst/>
          </a:prstGeom>
        </p:spPr>
      </p:pic>
      <p:sp>
        <p:nvSpPr>
          <p:cNvPr id="27" name="Oval 26"/>
          <p:cNvSpPr/>
          <p:nvPr/>
        </p:nvSpPr>
        <p:spPr>
          <a:xfrm>
            <a:off x="3099403" y="2446102"/>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p:cNvSpPr/>
          <p:nvPr/>
        </p:nvSpPr>
        <p:spPr>
          <a:xfrm>
            <a:off x="3314886" y="3340095"/>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Oval 28"/>
          <p:cNvSpPr/>
          <p:nvPr/>
        </p:nvSpPr>
        <p:spPr>
          <a:xfrm>
            <a:off x="3708816" y="25146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p:cNvSpPr/>
          <p:nvPr/>
        </p:nvSpPr>
        <p:spPr>
          <a:xfrm>
            <a:off x="3499890" y="2853026"/>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Oval 31"/>
          <p:cNvSpPr/>
          <p:nvPr/>
        </p:nvSpPr>
        <p:spPr>
          <a:xfrm>
            <a:off x="2667000" y="3676889"/>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p:cNvSpPr/>
          <p:nvPr/>
        </p:nvSpPr>
        <p:spPr>
          <a:xfrm>
            <a:off x="5495791" y="4076027"/>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Oval 33"/>
          <p:cNvSpPr/>
          <p:nvPr/>
        </p:nvSpPr>
        <p:spPr>
          <a:xfrm>
            <a:off x="6045616" y="3822861"/>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p:cNvSpPr/>
          <p:nvPr/>
        </p:nvSpPr>
        <p:spPr>
          <a:xfrm>
            <a:off x="5596974" y="448158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p:cNvSpPr/>
          <p:nvPr/>
        </p:nvSpPr>
        <p:spPr>
          <a:xfrm>
            <a:off x="5031944" y="4589323"/>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4746195" y="551260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p:cNvSpPr/>
          <p:nvPr/>
        </p:nvSpPr>
        <p:spPr>
          <a:xfrm>
            <a:off x="5333020" y="5553838"/>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5031945" y="5188126"/>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p:cNvSpPr/>
          <p:nvPr/>
        </p:nvSpPr>
        <p:spPr>
          <a:xfrm>
            <a:off x="5031945" y="5833698"/>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p:cNvSpPr/>
          <p:nvPr/>
        </p:nvSpPr>
        <p:spPr>
          <a:xfrm>
            <a:off x="4205223" y="5138693"/>
            <a:ext cx="215483" cy="215483"/>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p:cNvSpPr/>
          <p:nvPr/>
        </p:nvSpPr>
        <p:spPr>
          <a:xfrm>
            <a:off x="4129516" y="4471281"/>
            <a:ext cx="366895" cy="584775"/>
          </a:xfrm>
          <a:prstGeom prst="rect">
            <a:avLst/>
          </a:prstGeom>
        </p:spPr>
        <p:txBody>
          <a:bodyPr wrap="square">
            <a:spAutoFit/>
          </a:bodyPr>
          <a:lstStyle/>
          <a:p>
            <a:r>
              <a:rPr lang="en-CA" sz="3200" b="1" dirty="0" smtClean="0">
                <a:solidFill>
                  <a:schemeClr val="tx1">
                    <a:lumMod val="65000"/>
                    <a:lumOff val="35000"/>
                  </a:schemeClr>
                </a:solidFill>
              </a:rPr>
              <a:t>?</a:t>
            </a:r>
            <a:endParaRPr lang="en-CA" sz="3200" b="1" dirty="0">
              <a:solidFill>
                <a:schemeClr val="tx1">
                  <a:lumMod val="65000"/>
                  <a:lumOff val="35000"/>
                </a:schemeClr>
              </a:solidFill>
            </a:endParaRPr>
          </a:p>
        </p:txBody>
      </p:sp>
      <p:cxnSp>
        <p:nvCxnSpPr>
          <p:cNvPr id="25" name="Straight Connector 24"/>
          <p:cNvCxnSpPr>
            <a:stCxn id="23" idx="5"/>
            <a:endCxn id="37" idx="1"/>
          </p:cNvCxnSpPr>
          <p:nvPr/>
        </p:nvCxnSpPr>
        <p:spPr>
          <a:xfrm>
            <a:off x="4389149" y="5322619"/>
            <a:ext cx="388603" cy="221540"/>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sp>
        <p:nvSpPr>
          <p:cNvPr id="43" name="Oval 42"/>
          <p:cNvSpPr/>
          <p:nvPr/>
        </p:nvSpPr>
        <p:spPr>
          <a:xfrm>
            <a:off x="4203635" y="513869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6562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1500"/>
                            </p:stCondLst>
                            <p:childTnLst>
                              <p:par>
                                <p:cTn id="12" presetID="53" presetClass="entr" presetSubtype="16"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par>
                          <p:cTn id="17" fill="hold">
                            <p:stCondLst>
                              <p:cond delay="2250"/>
                            </p:stCondLst>
                            <p:childTnLst>
                              <p:par>
                                <p:cTn id="18" presetID="10" presetClass="exit" presetSubtype="0" fill="hold" grpId="1" nodeType="afterEffect">
                                  <p:stCondLst>
                                    <p:cond delay="1000"/>
                                  </p:stCondLst>
                                  <p:childTnLst>
                                    <p:animEffect transition="out" filter="fade">
                                      <p:cBhvr>
                                        <p:cTn id="19" dur="500"/>
                                        <p:tgtEl>
                                          <p:spTgt spid="23"/>
                                        </p:tgtEl>
                                      </p:cBhvr>
                                    </p:animEffect>
                                    <p:set>
                                      <p:cBhvr>
                                        <p:cTn id="20" dur="1" fill="hold">
                                          <p:stCondLst>
                                            <p:cond delay="499"/>
                                          </p:stCondLst>
                                        </p:cTn>
                                        <p:tgtEl>
                                          <p:spTgt spid="23"/>
                                        </p:tgtEl>
                                        <p:attrNameLst>
                                          <p:attrName>style.visibility</p:attrName>
                                        </p:attrNameLst>
                                      </p:cBhvr>
                                      <p:to>
                                        <p:strVal val="hidden"/>
                                      </p:to>
                                    </p:set>
                                  </p:childTnLst>
                                </p:cTn>
                              </p:par>
                              <p:par>
                                <p:cTn id="21" presetID="10" presetClass="exit" presetSubtype="0" fill="hold" grpId="1" nodeType="withEffect">
                                  <p:stCondLst>
                                    <p:cond delay="1000"/>
                                  </p:stCondLst>
                                  <p:childTnLst>
                                    <p:animEffect transition="out" filter="fade">
                                      <p:cBhvr>
                                        <p:cTn id="22" dur="500"/>
                                        <p:tgtEl>
                                          <p:spTgt spid="24"/>
                                        </p:tgtEl>
                                      </p:cBhvr>
                                    </p:animEffect>
                                    <p:set>
                                      <p:cBhvr>
                                        <p:cTn id="23" dur="1" fill="hold">
                                          <p:stCondLst>
                                            <p:cond delay="499"/>
                                          </p:stCondLst>
                                        </p:cTn>
                                        <p:tgtEl>
                                          <p:spTgt spid="24"/>
                                        </p:tgtEl>
                                        <p:attrNameLst>
                                          <p:attrName>style.visibility</p:attrName>
                                        </p:attrNameLst>
                                      </p:cBhvr>
                                      <p:to>
                                        <p:strVal val="hidden"/>
                                      </p:to>
                                    </p:set>
                                  </p:childTnLst>
                                </p:cTn>
                              </p:par>
                            </p:childTnLst>
                          </p:cTn>
                        </p:par>
                        <p:par>
                          <p:cTn id="24" fill="hold">
                            <p:stCondLst>
                              <p:cond delay="3750"/>
                            </p:stCondLst>
                            <p:childTnLst>
                              <p:par>
                                <p:cTn id="25" presetID="10" presetClass="entr" presetSubtype="0"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p:bldP spid="24" grpId="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latin typeface="Calibri" panose="020F0502020204030204" pitchFamily="34" charset="0"/>
                <a:cs typeface="Times New Roman" pitchFamily="18" charset="0"/>
              </a:rPr>
              <a:t>Writing Our First Classifier</a:t>
            </a:r>
          </a:p>
        </p:txBody>
      </p:sp>
      <p:sp>
        <p:nvSpPr>
          <p:cNvPr id="13" name="Rectangle 12"/>
          <p:cNvSpPr/>
          <p:nvPr/>
        </p:nvSpPr>
        <p:spPr>
          <a:xfrm>
            <a:off x="430763" y="1447800"/>
            <a:ext cx="8305800" cy="461665"/>
          </a:xfrm>
          <a:prstGeom prst="rect">
            <a:avLst/>
          </a:prstGeom>
        </p:spPr>
        <p:txBody>
          <a:bodyPr wrap="square">
            <a:spAutoFit/>
          </a:bodyPr>
          <a:lstStyle/>
          <a:p>
            <a:r>
              <a:rPr lang="en-US" sz="2400" b="1" dirty="0" smtClean="0"/>
              <a:t>Nearest Neighbor</a:t>
            </a:r>
          </a:p>
        </p:txBody>
      </p:sp>
      <p:pic>
        <p:nvPicPr>
          <p:cNvPr id="7" name="Picture 6"/>
          <p:cNvPicPr>
            <a:picLocks noChangeAspect="1"/>
          </p:cNvPicPr>
          <p:nvPr/>
        </p:nvPicPr>
        <p:blipFill>
          <a:blip r:embed="rId3"/>
          <a:stretch>
            <a:fillRect/>
          </a:stretch>
        </p:blipFill>
        <p:spPr>
          <a:xfrm>
            <a:off x="2057400" y="2027537"/>
            <a:ext cx="4931325" cy="4527945"/>
          </a:xfrm>
          <a:prstGeom prst="rect">
            <a:avLst/>
          </a:prstGeom>
        </p:spPr>
      </p:pic>
      <p:sp>
        <p:nvSpPr>
          <p:cNvPr id="8" name="Oval 7"/>
          <p:cNvSpPr/>
          <p:nvPr/>
        </p:nvSpPr>
        <p:spPr>
          <a:xfrm>
            <a:off x="2781300" y="2351316"/>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2895600" y="3431233"/>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3429000" y="2351316"/>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3162300" y="2808516"/>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3909738" y="2656116"/>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3657600" y="3238659"/>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5495791" y="4076027"/>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6045616" y="3822861"/>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6032916" y="446020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4966116" y="434590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p:cNvSpPr/>
          <p:nvPr/>
        </p:nvSpPr>
        <p:spPr>
          <a:xfrm>
            <a:off x="4794666" y="5197436"/>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p:cNvSpPr/>
          <p:nvPr/>
        </p:nvSpPr>
        <p:spPr>
          <a:xfrm>
            <a:off x="5381491" y="523867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p:cNvSpPr/>
          <p:nvPr/>
        </p:nvSpPr>
        <p:spPr>
          <a:xfrm>
            <a:off x="5080416" y="4872960"/>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p:cNvSpPr/>
          <p:nvPr/>
        </p:nvSpPr>
        <p:spPr>
          <a:xfrm>
            <a:off x="5080416" y="551853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Oval 24"/>
          <p:cNvSpPr/>
          <p:nvPr/>
        </p:nvSpPr>
        <p:spPr>
          <a:xfrm>
            <a:off x="4133997" y="3831652"/>
            <a:ext cx="215483" cy="215483"/>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 name="Straight Connector 2"/>
          <p:cNvCxnSpPr>
            <a:stCxn id="15" idx="5"/>
            <a:endCxn id="25" idx="1"/>
          </p:cNvCxnSpPr>
          <p:nvPr/>
        </p:nvCxnSpPr>
        <p:spPr>
          <a:xfrm>
            <a:off x="3841526" y="3422585"/>
            <a:ext cx="324028" cy="440624"/>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2015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250"/>
                                        <p:tgtEl>
                                          <p:spTgt spid="16"/>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250"/>
                                        <p:tgtEl>
                                          <p:spTgt spid="20"/>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250"/>
                                        <p:tgtEl>
                                          <p:spTgt spid="15"/>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250"/>
                                        <p:tgtEl>
                                          <p:spTgt spid="22"/>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250"/>
                                        <p:tgtEl>
                                          <p:spTgt spid="2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250"/>
                                        <p:tgtEl>
                                          <p:spTgt spid="21"/>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250"/>
                                        <p:tgtEl>
                                          <p:spTgt spid="10"/>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250"/>
                                        <p:tgtEl>
                                          <p:spTgt spid="9"/>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250"/>
                                        <p:tgtEl>
                                          <p:spTgt spid="18"/>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250"/>
                                        <p:tgtEl>
                                          <p:spTgt spid="11"/>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250"/>
                                        <p:tgtEl>
                                          <p:spTgt spid="23"/>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250"/>
                                        <p:tgtEl>
                                          <p:spTgt spid="17"/>
                                        </p:tgtEl>
                                      </p:cBhvr>
                                    </p:animEffect>
                                  </p:childTnLst>
                                </p:cTn>
                              </p:par>
                            </p:childTnLst>
                          </p:cTn>
                        </p:par>
                        <p:par>
                          <p:cTn id="56" fill="hold">
                            <p:stCondLst>
                              <p:cond delay="3250"/>
                            </p:stCondLst>
                            <p:childTnLst>
                              <p:par>
                                <p:cTn id="57" presetID="10" presetClass="entr" presetSubtype="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250"/>
                                        <p:tgtEl>
                                          <p:spTgt spid="12"/>
                                        </p:tgtEl>
                                      </p:cBhvr>
                                    </p:animEffect>
                                  </p:childTnLst>
                                </p:cTn>
                              </p:par>
                            </p:childTnLst>
                          </p:cTn>
                        </p:par>
                        <p:par>
                          <p:cTn id="60" fill="hold">
                            <p:stCondLst>
                              <p:cond delay="3500"/>
                            </p:stCondLst>
                            <p:childTnLst>
                              <p:par>
                                <p:cTn id="61" presetID="10" presetClass="entr" presetSubtype="0" fill="hold" grpId="0" nodeType="afterEffect">
                                  <p:stCondLst>
                                    <p:cond delay="50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250"/>
                                        <p:tgtEl>
                                          <p:spTgt spid="25"/>
                                        </p:tgtEl>
                                      </p:cBhvr>
                                    </p:animEffect>
                                  </p:childTnLst>
                                </p:cTn>
                              </p:par>
                            </p:childTnLst>
                          </p:cTn>
                        </p:par>
                        <p:par>
                          <p:cTn id="64" fill="hold">
                            <p:stCondLst>
                              <p:cond delay="4250"/>
                            </p:stCondLst>
                            <p:childTnLst>
                              <p:par>
                                <p:cTn id="65" presetID="53" presetClass="entr" presetSubtype="16" fill="hold" nodeType="afterEffect">
                                  <p:stCondLst>
                                    <p:cond delay="50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
                                          </p:val>
                                        </p:tav>
                                        <p:tav tm="100000">
                                          <p:val>
                                            <p:strVal val="#ppt_w"/>
                                          </p:val>
                                        </p:tav>
                                      </p:tavLst>
                                    </p:anim>
                                    <p:anim calcmode="lin" valueType="num">
                                      <p:cBhvr>
                                        <p:cTn id="68" dur="500" fill="hold"/>
                                        <p:tgtEl>
                                          <p:spTgt spid="3"/>
                                        </p:tgtEl>
                                        <p:attrNameLst>
                                          <p:attrName>ppt_h</p:attrName>
                                        </p:attrNameLst>
                                      </p:cBhvr>
                                      <p:tavLst>
                                        <p:tav tm="0">
                                          <p:val>
                                            <p:fltVal val="0"/>
                                          </p:val>
                                        </p:tav>
                                        <p:tav tm="100000">
                                          <p:val>
                                            <p:strVal val="#ppt_h"/>
                                          </p:val>
                                        </p:tav>
                                      </p:tavLst>
                                    </p:anim>
                                    <p:animEffect transition="in" filter="fade">
                                      <p:cBhvr>
                                        <p:cTn id="6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20</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latin typeface="+mj-lt"/>
                <a:cs typeface="Times New Roman" pitchFamily="18" charset="0"/>
              </a:rPr>
              <a:t>Step 5: Intro to k-NN</a:t>
            </a:r>
          </a:p>
        </p:txBody>
      </p:sp>
      <p:sp>
        <p:nvSpPr>
          <p:cNvPr id="13" name="Rectangle 12"/>
          <p:cNvSpPr/>
          <p:nvPr/>
        </p:nvSpPr>
        <p:spPr>
          <a:xfrm>
            <a:off x="430763" y="1447800"/>
            <a:ext cx="8305800" cy="461665"/>
          </a:xfrm>
          <a:prstGeom prst="rect">
            <a:avLst/>
          </a:prstGeom>
        </p:spPr>
        <p:txBody>
          <a:bodyPr wrap="square">
            <a:spAutoFit/>
          </a:bodyPr>
          <a:lstStyle/>
          <a:p>
            <a:r>
              <a:rPr lang="en-US" sz="2400" b="1" dirty="0" smtClean="0"/>
              <a:t>Intuition for how the algorithm works:</a:t>
            </a:r>
          </a:p>
        </p:txBody>
      </p:sp>
      <p:pic>
        <p:nvPicPr>
          <p:cNvPr id="26" name="Picture 25"/>
          <p:cNvPicPr>
            <a:picLocks noChangeAspect="1"/>
          </p:cNvPicPr>
          <p:nvPr/>
        </p:nvPicPr>
        <p:blipFill>
          <a:blip r:embed="rId3"/>
          <a:stretch>
            <a:fillRect/>
          </a:stretch>
        </p:blipFill>
        <p:spPr>
          <a:xfrm>
            <a:off x="2057400" y="2027537"/>
            <a:ext cx="4931325" cy="4527945"/>
          </a:xfrm>
          <a:prstGeom prst="rect">
            <a:avLst/>
          </a:prstGeom>
        </p:spPr>
      </p:pic>
      <p:sp>
        <p:nvSpPr>
          <p:cNvPr id="27" name="Oval 26"/>
          <p:cNvSpPr/>
          <p:nvPr/>
        </p:nvSpPr>
        <p:spPr>
          <a:xfrm>
            <a:off x="3099403" y="2446102"/>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p:cNvSpPr/>
          <p:nvPr/>
        </p:nvSpPr>
        <p:spPr>
          <a:xfrm>
            <a:off x="3314886" y="3340095"/>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Oval 28"/>
          <p:cNvSpPr/>
          <p:nvPr/>
        </p:nvSpPr>
        <p:spPr>
          <a:xfrm>
            <a:off x="3708816" y="25146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p:cNvSpPr/>
          <p:nvPr/>
        </p:nvSpPr>
        <p:spPr>
          <a:xfrm>
            <a:off x="3499890" y="2853026"/>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Oval 31"/>
          <p:cNvSpPr/>
          <p:nvPr/>
        </p:nvSpPr>
        <p:spPr>
          <a:xfrm>
            <a:off x="2667000" y="3676889"/>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p:cNvSpPr/>
          <p:nvPr/>
        </p:nvSpPr>
        <p:spPr>
          <a:xfrm>
            <a:off x="5495791" y="4076027"/>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Oval 33"/>
          <p:cNvSpPr/>
          <p:nvPr/>
        </p:nvSpPr>
        <p:spPr>
          <a:xfrm>
            <a:off x="6045616" y="3822861"/>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p:cNvSpPr/>
          <p:nvPr/>
        </p:nvSpPr>
        <p:spPr>
          <a:xfrm>
            <a:off x="5596974" y="448158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p:cNvSpPr/>
          <p:nvPr/>
        </p:nvSpPr>
        <p:spPr>
          <a:xfrm>
            <a:off x="5031944" y="4589323"/>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4746195" y="551260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p:cNvSpPr/>
          <p:nvPr/>
        </p:nvSpPr>
        <p:spPr>
          <a:xfrm>
            <a:off x="5333020" y="5553838"/>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5031945" y="5188126"/>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p:cNvSpPr/>
          <p:nvPr/>
        </p:nvSpPr>
        <p:spPr>
          <a:xfrm>
            <a:off x="5031945" y="5833698"/>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p:cNvSpPr/>
          <p:nvPr/>
        </p:nvSpPr>
        <p:spPr>
          <a:xfrm>
            <a:off x="4268380" y="3988366"/>
            <a:ext cx="215483" cy="215483"/>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p:cNvSpPr/>
          <p:nvPr/>
        </p:nvSpPr>
        <p:spPr>
          <a:xfrm>
            <a:off x="4192673" y="3320954"/>
            <a:ext cx="366895" cy="584775"/>
          </a:xfrm>
          <a:prstGeom prst="rect">
            <a:avLst/>
          </a:prstGeom>
        </p:spPr>
        <p:txBody>
          <a:bodyPr wrap="square">
            <a:spAutoFit/>
          </a:bodyPr>
          <a:lstStyle/>
          <a:p>
            <a:r>
              <a:rPr lang="en-CA" sz="3200" b="1" dirty="0" smtClean="0">
                <a:solidFill>
                  <a:schemeClr val="tx1">
                    <a:lumMod val="65000"/>
                    <a:lumOff val="35000"/>
                  </a:schemeClr>
                </a:solidFill>
              </a:rPr>
              <a:t>?</a:t>
            </a:r>
            <a:endParaRPr lang="en-CA" sz="3200" b="1" dirty="0">
              <a:solidFill>
                <a:schemeClr val="tx1">
                  <a:lumMod val="65000"/>
                  <a:lumOff val="35000"/>
                </a:schemeClr>
              </a:solidFill>
            </a:endParaRPr>
          </a:p>
        </p:txBody>
      </p:sp>
    </p:spTree>
    <p:extLst>
      <p:ext uri="{BB962C8B-B14F-4D97-AF65-F5344CB8AC3E}">
        <p14:creationId xmlns:p14="http://schemas.microsoft.com/office/powerpoint/2010/main" val="361256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21</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latin typeface="+mj-lt"/>
                <a:cs typeface="Times New Roman" pitchFamily="18" charset="0"/>
              </a:rPr>
              <a:t>Step 5: Intro to k-NN</a:t>
            </a:r>
          </a:p>
        </p:txBody>
      </p:sp>
      <p:sp>
        <p:nvSpPr>
          <p:cNvPr id="13" name="Rectangle 12"/>
          <p:cNvSpPr/>
          <p:nvPr/>
        </p:nvSpPr>
        <p:spPr>
          <a:xfrm>
            <a:off x="430763" y="1447800"/>
            <a:ext cx="8305800" cy="461665"/>
          </a:xfrm>
          <a:prstGeom prst="rect">
            <a:avLst/>
          </a:prstGeom>
        </p:spPr>
        <p:txBody>
          <a:bodyPr wrap="square">
            <a:spAutoFit/>
          </a:bodyPr>
          <a:lstStyle/>
          <a:p>
            <a:r>
              <a:rPr lang="en-US" sz="2400" b="1" dirty="0" smtClean="0"/>
              <a:t>K = # of neighbors to consider</a:t>
            </a:r>
          </a:p>
        </p:txBody>
      </p:sp>
      <p:pic>
        <p:nvPicPr>
          <p:cNvPr id="26" name="Picture 25"/>
          <p:cNvPicPr>
            <a:picLocks noChangeAspect="1"/>
          </p:cNvPicPr>
          <p:nvPr/>
        </p:nvPicPr>
        <p:blipFill>
          <a:blip r:embed="rId3"/>
          <a:stretch>
            <a:fillRect/>
          </a:stretch>
        </p:blipFill>
        <p:spPr>
          <a:xfrm>
            <a:off x="2057400" y="2027537"/>
            <a:ext cx="4931325" cy="4527945"/>
          </a:xfrm>
          <a:prstGeom prst="rect">
            <a:avLst/>
          </a:prstGeom>
        </p:spPr>
      </p:pic>
      <p:sp>
        <p:nvSpPr>
          <p:cNvPr id="27" name="Oval 26"/>
          <p:cNvSpPr/>
          <p:nvPr/>
        </p:nvSpPr>
        <p:spPr>
          <a:xfrm>
            <a:off x="3099403" y="2446102"/>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p:cNvSpPr/>
          <p:nvPr/>
        </p:nvSpPr>
        <p:spPr>
          <a:xfrm>
            <a:off x="3314886" y="3340095"/>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Oval 28"/>
          <p:cNvSpPr/>
          <p:nvPr/>
        </p:nvSpPr>
        <p:spPr>
          <a:xfrm>
            <a:off x="3708816" y="25146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p:cNvSpPr/>
          <p:nvPr/>
        </p:nvSpPr>
        <p:spPr>
          <a:xfrm>
            <a:off x="3499890" y="2853026"/>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Oval 31"/>
          <p:cNvSpPr/>
          <p:nvPr/>
        </p:nvSpPr>
        <p:spPr>
          <a:xfrm>
            <a:off x="2667000" y="3676889"/>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p:cNvSpPr/>
          <p:nvPr/>
        </p:nvSpPr>
        <p:spPr>
          <a:xfrm>
            <a:off x="5495791" y="4076027"/>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Oval 33"/>
          <p:cNvSpPr/>
          <p:nvPr/>
        </p:nvSpPr>
        <p:spPr>
          <a:xfrm>
            <a:off x="6045616" y="3822861"/>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p:cNvSpPr/>
          <p:nvPr/>
        </p:nvSpPr>
        <p:spPr>
          <a:xfrm>
            <a:off x="5596974" y="448158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p:cNvSpPr/>
          <p:nvPr/>
        </p:nvSpPr>
        <p:spPr>
          <a:xfrm>
            <a:off x="5031944" y="4589323"/>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4746195" y="551260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p:cNvSpPr/>
          <p:nvPr/>
        </p:nvSpPr>
        <p:spPr>
          <a:xfrm>
            <a:off x="5333020" y="5553838"/>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5031945" y="5188126"/>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p:cNvSpPr/>
          <p:nvPr/>
        </p:nvSpPr>
        <p:spPr>
          <a:xfrm>
            <a:off x="5031945" y="5833698"/>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p:cNvSpPr/>
          <p:nvPr/>
        </p:nvSpPr>
        <p:spPr>
          <a:xfrm>
            <a:off x="4268380" y="3988366"/>
            <a:ext cx="215483" cy="215483"/>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p:cNvSpPr/>
          <p:nvPr/>
        </p:nvSpPr>
        <p:spPr>
          <a:xfrm>
            <a:off x="4192673" y="3320954"/>
            <a:ext cx="366895" cy="584775"/>
          </a:xfrm>
          <a:prstGeom prst="rect">
            <a:avLst/>
          </a:prstGeom>
        </p:spPr>
        <p:txBody>
          <a:bodyPr wrap="square">
            <a:spAutoFit/>
          </a:bodyPr>
          <a:lstStyle/>
          <a:p>
            <a:r>
              <a:rPr lang="en-CA" sz="3200" b="1" dirty="0" smtClean="0">
                <a:solidFill>
                  <a:schemeClr val="tx1">
                    <a:lumMod val="65000"/>
                    <a:lumOff val="35000"/>
                  </a:schemeClr>
                </a:solidFill>
              </a:rPr>
              <a:t>?</a:t>
            </a:r>
            <a:endParaRPr lang="en-CA" sz="3200" b="1" dirty="0">
              <a:solidFill>
                <a:schemeClr val="tx1">
                  <a:lumMod val="65000"/>
                  <a:lumOff val="35000"/>
                </a:schemeClr>
              </a:solidFill>
            </a:endParaRPr>
          </a:p>
        </p:txBody>
      </p:sp>
      <p:cxnSp>
        <p:nvCxnSpPr>
          <p:cNvPr id="22" name="Straight Connector 21"/>
          <p:cNvCxnSpPr>
            <a:stCxn id="23" idx="5"/>
            <a:endCxn id="36" idx="1"/>
          </p:cNvCxnSpPr>
          <p:nvPr/>
        </p:nvCxnSpPr>
        <p:spPr>
          <a:xfrm>
            <a:off x="4452306" y="4172292"/>
            <a:ext cx="611195" cy="448588"/>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cxnSp>
        <p:nvCxnSpPr>
          <p:cNvPr id="25" name="Straight Connector 24"/>
          <p:cNvCxnSpPr>
            <a:stCxn id="28" idx="5"/>
            <a:endCxn id="23" idx="1"/>
          </p:cNvCxnSpPr>
          <p:nvPr/>
        </p:nvCxnSpPr>
        <p:spPr>
          <a:xfrm>
            <a:off x="3498812" y="3524021"/>
            <a:ext cx="801125" cy="495902"/>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cxnSp>
        <p:nvCxnSpPr>
          <p:cNvPr id="31" name="Straight Connector 30"/>
          <p:cNvCxnSpPr>
            <a:stCxn id="23" idx="6"/>
            <a:endCxn id="33" idx="1"/>
          </p:cNvCxnSpPr>
          <p:nvPr/>
        </p:nvCxnSpPr>
        <p:spPr>
          <a:xfrm>
            <a:off x="4483863" y="4096108"/>
            <a:ext cx="1043485" cy="11476"/>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28414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p:cTn id="20" dur="500" fill="hold"/>
                                        <p:tgtEl>
                                          <p:spTgt spid="31"/>
                                        </p:tgtEl>
                                        <p:attrNameLst>
                                          <p:attrName>ppt_w</p:attrName>
                                        </p:attrNameLst>
                                      </p:cBhvr>
                                      <p:tavLst>
                                        <p:tav tm="0">
                                          <p:val>
                                            <p:fltVal val="0"/>
                                          </p:val>
                                        </p:tav>
                                        <p:tav tm="100000">
                                          <p:val>
                                            <p:strVal val="#ppt_w"/>
                                          </p:val>
                                        </p:tav>
                                      </p:tavLst>
                                    </p:anim>
                                    <p:anim calcmode="lin" valueType="num">
                                      <p:cBhvr>
                                        <p:cTn id="21" dur="500" fill="hold"/>
                                        <p:tgtEl>
                                          <p:spTgt spid="31"/>
                                        </p:tgtEl>
                                        <p:attrNameLst>
                                          <p:attrName>ppt_h</p:attrName>
                                        </p:attrNameLst>
                                      </p:cBhvr>
                                      <p:tavLst>
                                        <p:tav tm="0">
                                          <p:val>
                                            <p:fltVal val="0"/>
                                          </p:val>
                                        </p:tav>
                                        <p:tav tm="100000">
                                          <p:val>
                                            <p:strVal val="#ppt_h"/>
                                          </p:val>
                                        </p:tav>
                                      </p:tavLst>
                                    </p:anim>
                                    <p:animEffect transition="in" filter="fad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C3300"/>
        </a:solidFill>
        <a:effectLst/>
      </p:bgPr>
    </p:bg>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22</a:t>
            </a:fld>
            <a:endParaRPr lang="en-US" sz="2400" dirty="0"/>
          </a:p>
        </p:txBody>
      </p:sp>
      <p:sp>
        <p:nvSpPr>
          <p:cNvPr id="19" name="Rectangle 18"/>
          <p:cNvSpPr/>
          <p:nvPr/>
        </p:nvSpPr>
        <p:spPr>
          <a:xfrm>
            <a:off x="495301" y="2133600"/>
            <a:ext cx="8305800" cy="1754326"/>
          </a:xfrm>
          <a:prstGeom prst="rect">
            <a:avLst/>
          </a:prstGeom>
        </p:spPr>
        <p:txBody>
          <a:bodyPr wrap="square">
            <a:spAutoFit/>
          </a:bodyPr>
          <a:lstStyle/>
          <a:p>
            <a:pPr algn="ctr"/>
            <a:r>
              <a:rPr lang="en-US" sz="5400" dirty="0" smtClean="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rPr>
              <a:t>Step 6</a:t>
            </a:r>
          </a:p>
          <a:p>
            <a:pPr algn="ctr"/>
            <a:r>
              <a:rPr lang="en-US" sz="5400" b="1" dirty="0" smtClean="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rPr>
              <a:t>Measure distance</a:t>
            </a:r>
            <a:endParaRPr lang="en-US" sz="5400" b="1" dirty="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endParaRPr>
          </a:p>
        </p:txBody>
      </p:sp>
      <p:sp>
        <p:nvSpPr>
          <p:cNvPr id="3" name="Rectangle 2"/>
          <p:cNvSpPr/>
          <p:nvPr/>
        </p:nvSpPr>
        <p:spPr>
          <a:xfrm rot="19090790">
            <a:off x="-1200598" y="-423763"/>
            <a:ext cx="3993050" cy="1981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rot="19090790">
            <a:off x="6294158" y="5298351"/>
            <a:ext cx="4114680" cy="1981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49768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23</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latin typeface="+mj-lt"/>
                <a:cs typeface="Times New Roman" pitchFamily="18" charset="0"/>
              </a:rPr>
              <a:t>Step 6: Measure distance</a:t>
            </a:r>
          </a:p>
        </p:txBody>
      </p:sp>
      <p:sp>
        <p:nvSpPr>
          <p:cNvPr id="13" name="Rectangle 12"/>
          <p:cNvSpPr/>
          <p:nvPr/>
        </p:nvSpPr>
        <p:spPr>
          <a:xfrm>
            <a:off x="430763" y="1447800"/>
            <a:ext cx="8305800" cy="461665"/>
          </a:xfrm>
          <a:prstGeom prst="rect">
            <a:avLst/>
          </a:prstGeom>
        </p:spPr>
        <p:txBody>
          <a:bodyPr wrap="square">
            <a:spAutoFit/>
          </a:bodyPr>
          <a:lstStyle/>
          <a:p>
            <a:r>
              <a:rPr lang="en-US" sz="2400" b="1" dirty="0" smtClean="0"/>
              <a:t>K = # of neighbors to consider</a:t>
            </a:r>
          </a:p>
        </p:txBody>
      </p:sp>
      <p:pic>
        <p:nvPicPr>
          <p:cNvPr id="26" name="Picture 25"/>
          <p:cNvPicPr>
            <a:picLocks noChangeAspect="1"/>
          </p:cNvPicPr>
          <p:nvPr/>
        </p:nvPicPr>
        <p:blipFill>
          <a:blip r:embed="rId3"/>
          <a:stretch>
            <a:fillRect/>
          </a:stretch>
        </p:blipFill>
        <p:spPr>
          <a:xfrm>
            <a:off x="2057400" y="2027537"/>
            <a:ext cx="4931325" cy="4527945"/>
          </a:xfrm>
          <a:prstGeom prst="rect">
            <a:avLst/>
          </a:prstGeom>
        </p:spPr>
      </p:pic>
      <p:sp>
        <p:nvSpPr>
          <p:cNvPr id="27" name="Oval 26"/>
          <p:cNvSpPr/>
          <p:nvPr/>
        </p:nvSpPr>
        <p:spPr>
          <a:xfrm>
            <a:off x="3099403" y="2446102"/>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p:cNvSpPr/>
          <p:nvPr/>
        </p:nvSpPr>
        <p:spPr>
          <a:xfrm>
            <a:off x="3314886" y="3340095"/>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Oval 28"/>
          <p:cNvSpPr/>
          <p:nvPr/>
        </p:nvSpPr>
        <p:spPr>
          <a:xfrm>
            <a:off x="3708816" y="25146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p:cNvSpPr/>
          <p:nvPr/>
        </p:nvSpPr>
        <p:spPr>
          <a:xfrm>
            <a:off x="3499890" y="2853026"/>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Oval 31"/>
          <p:cNvSpPr/>
          <p:nvPr/>
        </p:nvSpPr>
        <p:spPr>
          <a:xfrm>
            <a:off x="2667000" y="3676889"/>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p:cNvSpPr/>
          <p:nvPr/>
        </p:nvSpPr>
        <p:spPr>
          <a:xfrm>
            <a:off x="5495791" y="4076027"/>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Oval 33"/>
          <p:cNvSpPr/>
          <p:nvPr/>
        </p:nvSpPr>
        <p:spPr>
          <a:xfrm>
            <a:off x="6045616" y="3822861"/>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p:cNvSpPr/>
          <p:nvPr/>
        </p:nvSpPr>
        <p:spPr>
          <a:xfrm>
            <a:off x="5596974" y="448158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p:cNvSpPr/>
          <p:nvPr/>
        </p:nvSpPr>
        <p:spPr>
          <a:xfrm>
            <a:off x="5031944" y="4589323"/>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4746195" y="551260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p:cNvSpPr/>
          <p:nvPr/>
        </p:nvSpPr>
        <p:spPr>
          <a:xfrm>
            <a:off x="5333020" y="5553838"/>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5031945" y="5188126"/>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p:cNvSpPr/>
          <p:nvPr/>
        </p:nvSpPr>
        <p:spPr>
          <a:xfrm>
            <a:off x="5031945" y="5833698"/>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p:cNvSpPr/>
          <p:nvPr/>
        </p:nvSpPr>
        <p:spPr>
          <a:xfrm>
            <a:off x="4268380" y="3988366"/>
            <a:ext cx="215483" cy="215483"/>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p:cNvSpPr/>
          <p:nvPr/>
        </p:nvSpPr>
        <p:spPr>
          <a:xfrm>
            <a:off x="4192673" y="3320954"/>
            <a:ext cx="366895" cy="584775"/>
          </a:xfrm>
          <a:prstGeom prst="rect">
            <a:avLst/>
          </a:prstGeom>
        </p:spPr>
        <p:txBody>
          <a:bodyPr wrap="square">
            <a:spAutoFit/>
          </a:bodyPr>
          <a:lstStyle/>
          <a:p>
            <a:r>
              <a:rPr lang="en-CA" sz="3200" b="1" dirty="0" smtClean="0">
                <a:solidFill>
                  <a:schemeClr val="tx1">
                    <a:lumMod val="65000"/>
                    <a:lumOff val="35000"/>
                  </a:schemeClr>
                </a:solidFill>
              </a:rPr>
              <a:t>?</a:t>
            </a:r>
            <a:endParaRPr lang="en-CA" sz="3200" b="1" dirty="0">
              <a:solidFill>
                <a:schemeClr val="tx1">
                  <a:lumMod val="65000"/>
                  <a:lumOff val="35000"/>
                </a:schemeClr>
              </a:solidFill>
            </a:endParaRPr>
          </a:p>
        </p:txBody>
      </p:sp>
      <p:cxnSp>
        <p:nvCxnSpPr>
          <p:cNvPr id="22" name="Straight Connector 21"/>
          <p:cNvCxnSpPr>
            <a:stCxn id="23" idx="5"/>
            <a:endCxn id="36" idx="1"/>
          </p:cNvCxnSpPr>
          <p:nvPr/>
        </p:nvCxnSpPr>
        <p:spPr>
          <a:xfrm>
            <a:off x="4452306" y="4172292"/>
            <a:ext cx="611195" cy="448588"/>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cxnSp>
        <p:nvCxnSpPr>
          <p:cNvPr id="25" name="Straight Connector 24"/>
          <p:cNvCxnSpPr>
            <a:stCxn id="28" idx="5"/>
            <a:endCxn id="23" idx="1"/>
          </p:cNvCxnSpPr>
          <p:nvPr/>
        </p:nvCxnSpPr>
        <p:spPr>
          <a:xfrm>
            <a:off x="3498812" y="3524021"/>
            <a:ext cx="801125" cy="495902"/>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cxnSp>
        <p:nvCxnSpPr>
          <p:cNvPr id="31" name="Straight Connector 30"/>
          <p:cNvCxnSpPr>
            <a:stCxn id="23" idx="6"/>
            <a:endCxn id="33" idx="1"/>
          </p:cNvCxnSpPr>
          <p:nvPr/>
        </p:nvCxnSpPr>
        <p:spPr>
          <a:xfrm>
            <a:off x="4483863" y="4096108"/>
            <a:ext cx="1043485" cy="11476"/>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1897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p:cTn id="20" dur="500" fill="hold"/>
                                        <p:tgtEl>
                                          <p:spTgt spid="31"/>
                                        </p:tgtEl>
                                        <p:attrNameLst>
                                          <p:attrName>ppt_w</p:attrName>
                                        </p:attrNameLst>
                                      </p:cBhvr>
                                      <p:tavLst>
                                        <p:tav tm="0">
                                          <p:val>
                                            <p:fltVal val="0"/>
                                          </p:val>
                                        </p:tav>
                                        <p:tav tm="100000">
                                          <p:val>
                                            <p:strVal val="#ppt_w"/>
                                          </p:val>
                                        </p:tav>
                                      </p:tavLst>
                                    </p:anim>
                                    <p:anim calcmode="lin" valueType="num">
                                      <p:cBhvr>
                                        <p:cTn id="21" dur="500" fill="hold"/>
                                        <p:tgtEl>
                                          <p:spTgt spid="31"/>
                                        </p:tgtEl>
                                        <p:attrNameLst>
                                          <p:attrName>ppt_h</p:attrName>
                                        </p:attrNameLst>
                                      </p:cBhvr>
                                      <p:tavLst>
                                        <p:tav tm="0">
                                          <p:val>
                                            <p:fltVal val="0"/>
                                          </p:val>
                                        </p:tav>
                                        <p:tav tm="100000">
                                          <p:val>
                                            <p:strVal val="#ppt_h"/>
                                          </p:val>
                                        </p:tav>
                                      </p:tavLst>
                                    </p:anim>
                                    <p:animEffect transition="in" filter="fad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24</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latin typeface="+mj-lt"/>
                <a:cs typeface="Times New Roman" pitchFamily="18" charset="0"/>
              </a:rPr>
              <a:t>Step 6: Measure distance</a:t>
            </a:r>
          </a:p>
        </p:txBody>
      </p:sp>
      <p:sp>
        <p:nvSpPr>
          <p:cNvPr id="13" name="Rectangle 12"/>
          <p:cNvSpPr/>
          <p:nvPr/>
        </p:nvSpPr>
        <p:spPr>
          <a:xfrm>
            <a:off x="430763" y="1447800"/>
            <a:ext cx="8305800" cy="461665"/>
          </a:xfrm>
          <a:prstGeom prst="rect">
            <a:avLst/>
          </a:prstGeom>
        </p:spPr>
        <p:txBody>
          <a:bodyPr wrap="square">
            <a:spAutoFit/>
          </a:bodyPr>
          <a:lstStyle/>
          <a:p>
            <a:r>
              <a:rPr lang="en-US" sz="2400" b="1" dirty="0" smtClean="0"/>
              <a:t>Euclidian Distance</a:t>
            </a:r>
          </a:p>
        </p:txBody>
      </p:sp>
      <p:pic>
        <p:nvPicPr>
          <p:cNvPr id="26" name="Picture 25"/>
          <p:cNvPicPr>
            <a:picLocks noChangeAspect="1"/>
          </p:cNvPicPr>
          <p:nvPr/>
        </p:nvPicPr>
        <p:blipFill>
          <a:blip r:embed="rId3"/>
          <a:stretch>
            <a:fillRect/>
          </a:stretch>
        </p:blipFill>
        <p:spPr>
          <a:xfrm>
            <a:off x="2057400" y="2027537"/>
            <a:ext cx="4931325" cy="4527945"/>
          </a:xfrm>
          <a:prstGeom prst="rect">
            <a:avLst/>
          </a:prstGeom>
        </p:spPr>
      </p:pic>
      <p:sp>
        <p:nvSpPr>
          <p:cNvPr id="27" name="Oval 26"/>
          <p:cNvSpPr/>
          <p:nvPr/>
        </p:nvSpPr>
        <p:spPr>
          <a:xfrm>
            <a:off x="3099403" y="2446102"/>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p:cNvSpPr/>
          <p:nvPr/>
        </p:nvSpPr>
        <p:spPr>
          <a:xfrm>
            <a:off x="3314886" y="3340095"/>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Oval 28"/>
          <p:cNvSpPr/>
          <p:nvPr/>
        </p:nvSpPr>
        <p:spPr>
          <a:xfrm>
            <a:off x="3708816" y="25146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p:cNvSpPr/>
          <p:nvPr/>
        </p:nvSpPr>
        <p:spPr>
          <a:xfrm>
            <a:off x="3499890" y="2853026"/>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Oval 31"/>
          <p:cNvSpPr/>
          <p:nvPr/>
        </p:nvSpPr>
        <p:spPr>
          <a:xfrm>
            <a:off x="2667000" y="3676889"/>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p:cNvSpPr/>
          <p:nvPr/>
        </p:nvSpPr>
        <p:spPr>
          <a:xfrm>
            <a:off x="5495791" y="4076027"/>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Oval 33"/>
          <p:cNvSpPr/>
          <p:nvPr/>
        </p:nvSpPr>
        <p:spPr>
          <a:xfrm>
            <a:off x="6045616" y="3822861"/>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p:cNvSpPr/>
          <p:nvPr/>
        </p:nvSpPr>
        <p:spPr>
          <a:xfrm>
            <a:off x="5596974" y="448158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p:cNvSpPr/>
          <p:nvPr/>
        </p:nvSpPr>
        <p:spPr>
          <a:xfrm>
            <a:off x="5031944" y="4589323"/>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4746195" y="551260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p:cNvSpPr/>
          <p:nvPr/>
        </p:nvSpPr>
        <p:spPr>
          <a:xfrm>
            <a:off x="5333020" y="5553838"/>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5031945" y="5188126"/>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p:cNvSpPr/>
          <p:nvPr/>
        </p:nvSpPr>
        <p:spPr>
          <a:xfrm>
            <a:off x="5031945" y="5833698"/>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p:cNvSpPr/>
          <p:nvPr/>
        </p:nvSpPr>
        <p:spPr>
          <a:xfrm>
            <a:off x="4268380" y="3988366"/>
            <a:ext cx="215483" cy="215483"/>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1" name="Straight Connector 40"/>
          <p:cNvCxnSpPr/>
          <p:nvPr/>
        </p:nvCxnSpPr>
        <p:spPr>
          <a:xfrm>
            <a:off x="2454601" y="2725353"/>
            <a:ext cx="3041190" cy="2165440"/>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sp>
        <p:nvSpPr>
          <p:cNvPr id="43" name="Oval 42"/>
          <p:cNvSpPr/>
          <p:nvPr/>
        </p:nvSpPr>
        <p:spPr>
          <a:xfrm>
            <a:off x="5489232" y="4846813"/>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61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xit" presetSubtype="0" fill="hold" grpId="0" nodeType="withEffect">
                                  <p:stCondLst>
                                    <p:cond delay="1500"/>
                                  </p:stCondLst>
                                  <p:childTnLst>
                                    <p:animEffect transition="out" filter="fade">
                                      <p:cBhvr>
                                        <p:cTn id="9" dur="500"/>
                                        <p:tgtEl>
                                          <p:spTgt spid="32"/>
                                        </p:tgtEl>
                                      </p:cBhvr>
                                    </p:animEffect>
                                    <p:set>
                                      <p:cBhvr>
                                        <p:cTn id="10" dur="1" fill="hold">
                                          <p:stCondLst>
                                            <p:cond delay="499"/>
                                          </p:stCondLst>
                                        </p:cTn>
                                        <p:tgtEl>
                                          <p:spTgt spid="32"/>
                                        </p:tgtEl>
                                        <p:attrNameLst>
                                          <p:attrName>style.visibility</p:attrName>
                                        </p:attrNameLst>
                                      </p:cBhvr>
                                      <p:to>
                                        <p:strVal val="hidden"/>
                                      </p:to>
                                    </p:set>
                                  </p:childTnLst>
                                </p:cTn>
                              </p:par>
                              <p:par>
                                <p:cTn id="11" presetID="10" presetClass="exit" presetSubtype="0" fill="hold" grpId="0" nodeType="withEffect">
                                  <p:stCondLst>
                                    <p:cond delay="1500"/>
                                  </p:stCondLst>
                                  <p:childTnLst>
                                    <p:animEffect transition="out" filter="fade">
                                      <p:cBhvr>
                                        <p:cTn id="12" dur="500"/>
                                        <p:tgtEl>
                                          <p:spTgt spid="30"/>
                                        </p:tgtEl>
                                      </p:cBhvr>
                                    </p:animEffect>
                                    <p:set>
                                      <p:cBhvr>
                                        <p:cTn id="13" dur="1" fill="hold">
                                          <p:stCondLst>
                                            <p:cond delay="499"/>
                                          </p:stCondLst>
                                        </p:cTn>
                                        <p:tgtEl>
                                          <p:spTgt spid="30"/>
                                        </p:tgtEl>
                                        <p:attrNameLst>
                                          <p:attrName>style.visibility</p:attrName>
                                        </p:attrNameLst>
                                      </p:cBhvr>
                                      <p:to>
                                        <p:strVal val="hidden"/>
                                      </p:to>
                                    </p:set>
                                  </p:childTnLst>
                                </p:cTn>
                              </p:par>
                              <p:par>
                                <p:cTn id="14" presetID="10" presetClass="exit" presetSubtype="0" fill="hold" grpId="0" nodeType="withEffect">
                                  <p:stCondLst>
                                    <p:cond delay="1500"/>
                                  </p:stCondLst>
                                  <p:childTnLst>
                                    <p:animEffect transition="out" filter="fade">
                                      <p:cBhvr>
                                        <p:cTn id="15" dur="500"/>
                                        <p:tgtEl>
                                          <p:spTgt spid="27"/>
                                        </p:tgtEl>
                                      </p:cBhvr>
                                    </p:animEffect>
                                    <p:set>
                                      <p:cBhvr>
                                        <p:cTn id="16" dur="1" fill="hold">
                                          <p:stCondLst>
                                            <p:cond delay="499"/>
                                          </p:stCondLst>
                                        </p:cTn>
                                        <p:tgtEl>
                                          <p:spTgt spid="27"/>
                                        </p:tgtEl>
                                        <p:attrNameLst>
                                          <p:attrName>style.visibility</p:attrName>
                                        </p:attrNameLst>
                                      </p:cBhvr>
                                      <p:to>
                                        <p:strVal val="hidden"/>
                                      </p:to>
                                    </p:set>
                                  </p:childTnLst>
                                </p:cTn>
                              </p:par>
                              <p:par>
                                <p:cTn id="17" presetID="10" presetClass="exit" presetSubtype="0" fill="hold" grpId="0" nodeType="withEffect">
                                  <p:stCondLst>
                                    <p:cond delay="1500"/>
                                  </p:stCondLst>
                                  <p:childTnLst>
                                    <p:animEffect transition="out" filter="fade">
                                      <p:cBhvr>
                                        <p:cTn id="18" dur="500"/>
                                        <p:tgtEl>
                                          <p:spTgt spid="29"/>
                                        </p:tgtEl>
                                      </p:cBhvr>
                                    </p:animEffect>
                                    <p:set>
                                      <p:cBhvr>
                                        <p:cTn id="19" dur="1" fill="hold">
                                          <p:stCondLst>
                                            <p:cond delay="499"/>
                                          </p:stCondLst>
                                        </p:cTn>
                                        <p:tgtEl>
                                          <p:spTgt spid="29"/>
                                        </p:tgtEl>
                                        <p:attrNameLst>
                                          <p:attrName>style.visibility</p:attrName>
                                        </p:attrNameLst>
                                      </p:cBhvr>
                                      <p:to>
                                        <p:strVal val="hidden"/>
                                      </p:to>
                                    </p:set>
                                  </p:childTnLst>
                                </p:cTn>
                              </p:par>
                              <p:par>
                                <p:cTn id="20" presetID="10" presetClass="exit" presetSubtype="0" fill="hold" grpId="0" nodeType="withEffect">
                                  <p:stCondLst>
                                    <p:cond delay="1500"/>
                                  </p:stCondLst>
                                  <p:childTnLst>
                                    <p:animEffect transition="out" filter="fade">
                                      <p:cBhvr>
                                        <p:cTn id="21" dur="500"/>
                                        <p:tgtEl>
                                          <p:spTgt spid="33"/>
                                        </p:tgtEl>
                                      </p:cBhvr>
                                    </p:animEffect>
                                    <p:set>
                                      <p:cBhvr>
                                        <p:cTn id="22" dur="1" fill="hold">
                                          <p:stCondLst>
                                            <p:cond delay="499"/>
                                          </p:stCondLst>
                                        </p:cTn>
                                        <p:tgtEl>
                                          <p:spTgt spid="33"/>
                                        </p:tgtEl>
                                        <p:attrNameLst>
                                          <p:attrName>style.visibility</p:attrName>
                                        </p:attrNameLst>
                                      </p:cBhvr>
                                      <p:to>
                                        <p:strVal val="hidden"/>
                                      </p:to>
                                    </p:set>
                                  </p:childTnLst>
                                </p:cTn>
                              </p:par>
                              <p:par>
                                <p:cTn id="23" presetID="10" presetClass="exit" presetSubtype="0" fill="hold" grpId="0" nodeType="withEffect">
                                  <p:stCondLst>
                                    <p:cond delay="1500"/>
                                  </p:stCondLst>
                                  <p:childTnLst>
                                    <p:animEffect transition="out" filter="fade">
                                      <p:cBhvr>
                                        <p:cTn id="24" dur="500"/>
                                        <p:tgtEl>
                                          <p:spTgt spid="34"/>
                                        </p:tgtEl>
                                      </p:cBhvr>
                                    </p:animEffect>
                                    <p:set>
                                      <p:cBhvr>
                                        <p:cTn id="25" dur="1" fill="hold">
                                          <p:stCondLst>
                                            <p:cond delay="499"/>
                                          </p:stCondLst>
                                        </p:cTn>
                                        <p:tgtEl>
                                          <p:spTgt spid="34"/>
                                        </p:tgtEl>
                                        <p:attrNameLst>
                                          <p:attrName>style.visibility</p:attrName>
                                        </p:attrNameLst>
                                      </p:cBhvr>
                                      <p:to>
                                        <p:strVal val="hidden"/>
                                      </p:to>
                                    </p:set>
                                  </p:childTnLst>
                                </p:cTn>
                              </p:par>
                              <p:par>
                                <p:cTn id="26" presetID="10" presetClass="exit" presetSubtype="0" fill="hold" grpId="0" nodeType="withEffect">
                                  <p:stCondLst>
                                    <p:cond delay="1500"/>
                                  </p:stCondLst>
                                  <p:childTnLst>
                                    <p:animEffect transition="out" filter="fade">
                                      <p:cBhvr>
                                        <p:cTn id="27" dur="500"/>
                                        <p:tgtEl>
                                          <p:spTgt spid="35"/>
                                        </p:tgtEl>
                                      </p:cBhvr>
                                    </p:animEffect>
                                    <p:set>
                                      <p:cBhvr>
                                        <p:cTn id="28" dur="1" fill="hold">
                                          <p:stCondLst>
                                            <p:cond delay="499"/>
                                          </p:stCondLst>
                                        </p:cTn>
                                        <p:tgtEl>
                                          <p:spTgt spid="35"/>
                                        </p:tgtEl>
                                        <p:attrNameLst>
                                          <p:attrName>style.visibility</p:attrName>
                                        </p:attrNameLst>
                                      </p:cBhvr>
                                      <p:to>
                                        <p:strVal val="hidden"/>
                                      </p:to>
                                    </p:set>
                                  </p:childTnLst>
                                </p:cTn>
                              </p:par>
                              <p:par>
                                <p:cTn id="29" presetID="10" presetClass="exit" presetSubtype="0" fill="hold" grpId="0" nodeType="withEffect">
                                  <p:stCondLst>
                                    <p:cond delay="1500"/>
                                  </p:stCondLst>
                                  <p:childTnLst>
                                    <p:animEffect transition="out" filter="fade">
                                      <p:cBhvr>
                                        <p:cTn id="30" dur="500"/>
                                        <p:tgtEl>
                                          <p:spTgt spid="39"/>
                                        </p:tgtEl>
                                      </p:cBhvr>
                                    </p:animEffect>
                                    <p:set>
                                      <p:cBhvr>
                                        <p:cTn id="31" dur="1" fill="hold">
                                          <p:stCondLst>
                                            <p:cond delay="499"/>
                                          </p:stCondLst>
                                        </p:cTn>
                                        <p:tgtEl>
                                          <p:spTgt spid="39"/>
                                        </p:tgtEl>
                                        <p:attrNameLst>
                                          <p:attrName>style.visibility</p:attrName>
                                        </p:attrNameLst>
                                      </p:cBhvr>
                                      <p:to>
                                        <p:strVal val="hidden"/>
                                      </p:to>
                                    </p:set>
                                  </p:childTnLst>
                                </p:cTn>
                              </p:par>
                              <p:par>
                                <p:cTn id="32" presetID="10" presetClass="exit" presetSubtype="0" fill="hold" grpId="0" nodeType="withEffect">
                                  <p:stCondLst>
                                    <p:cond delay="1500"/>
                                  </p:stCondLst>
                                  <p:childTnLst>
                                    <p:animEffect transition="out" filter="fade">
                                      <p:cBhvr>
                                        <p:cTn id="33" dur="500"/>
                                        <p:tgtEl>
                                          <p:spTgt spid="37"/>
                                        </p:tgtEl>
                                      </p:cBhvr>
                                    </p:animEffect>
                                    <p:set>
                                      <p:cBhvr>
                                        <p:cTn id="34" dur="1" fill="hold">
                                          <p:stCondLst>
                                            <p:cond delay="499"/>
                                          </p:stCondLst>
                                        </p:cTn>
                                        <p:tgtEl>
                                          <p:spTgt spid="37"/>
                                        </p:tgtEl>
                                        <p:attrNameLst>
                                          <p:attrName>style.visibility</p:attrName>
                                        </p:attrNameLst>
                                      </p:cBhvr>
                                      <p:to>
                                        <p:strVal val="hidden"/>
                                      </p:to>
                                    </p:set>
                                  </p:childTnLst>
                                </p:cTn>
                              </p:par>
                              <p:par>
                                <p:cTn id="35" presetID="10" presetClass="exit" presetSubtype="0" fill="hold" grpId="0" nodeType="withEffect">
                                  <p:stCondLst>
                                    <p:cond delay="1500"/>
                                  </p:stCondLst>
                                  <p:childTnLst>
                                    <p:animEffect transition="out" filter="fade">
                                      <p:cBhvr>
                                        <p:cTn id="36" dur="500"/>
                                        <p:tgtEl>
                                          <p:spTgt spid="40"/>
                                        </p:tgtEl>
                                      </p:cBhvr>
                                    </p:animEffect>
                                    <p:set>
                                      <p:cBhvr>
                                        <p:cTn id="37" dur="1" fill="hold">
                                          <p:stCondLst>
                                            <p:cond delay="499"/>
                                          </p:stCondLst>
                                        </p:cTn>
                                        <p:tgtEl>
                                          <p:spTgt spid="40"/>
                                        </p:tgtEl>
                                        <p:attrNameLst>
                                          <p:attrName>style.visibility</p:attrName>
                                        </p:attrNameLst>
                                      </p:cBhvr>
                                      <p:to>
                                        <p:strVal val="hidden"/>
                                      </p:to>
                                    </p:set>
                                  </p:childTnLst>
                                </p:cTn>
                              </p:par>
                              <p:par>
                                <p:cTn id="38" presetID="10" presetClass="exit" presetSubtype="0" fill="hold" grpId="0" nodeType="withEffect">
                                  <p:stCondLst>
                                    <p:cond delay="1500"/>
                                  </p:stCondLst>
                                  <p:childTnLst>
                                    <p:animEffect transition="out" filter="fade">
                                      <p:cBhvr>
                                        <p:cTn id="39" dur="500"/>
                                        <p:tgtEl>
                                          <p:spTgt spid="38"/>
                                        </p:tgtEl>
                                      </p:cBhvr>
                                    </p:animEffect>
                                    <p:set>
                                      <p:cBhvr>
                                        <p:cTn id="40" dur="1" fill="hold">
                                          <p:stCondLst>
                                            <p:cond delay="499"/>
                                          </p:stCondLst>
                                        </p:cTn>
                                        <p:tgtEl>
                                          <p:spTgt spid="38"/>
                                        </p:tgtEl>
                                        <p:attrNameLst>
                                          <p:attrName>style.visibility</p:attrName>
                                        </p:attrNameLst>
                                      </p:cBhvr>
                                      <p:to>
                                        <p:strVal val="hidden"/>
                                      </p:to>
                                    </p:set>
                                  </p:childTnLst>
                                </p:cTn>
                              </p:par>
                              <p:par>
                                <p:cTn id="41" presetID="10" presetClass="exit" presetSubtype="0" fill="hold" nodeType="withEffect">
                                  <p:stCondLst>
                                    <p:cond delay="1500"/>
                                  </p:stCondLst>
                                  <p:childTnLst>
                                    <p:animEffect transition="out" filter="fade">
                                      <p:cBhvr>
                                        <p:cTn id="42" dur="500"/>
                                        <p:tgtEl>
                                          <p:spTgt spid="26"/>
                                        </p:tgtEl>
                                      </p:cBhvr>
                                    </p:animEffect>
                                    <p:set>
                                      <p:cBhvr>
                                        <p:cTn id="43" dur="1" fill="hold">
                                          <p:stCondLst>
                                            <p:cond delay="499"/>
                                          </p:stCondLst>
                                        </p:cTn>
                                        <p:tgtEl>
                                          <p:spTgt spid="26"/>
                                        </p:tgtEl>
                                        <p:attrNameLst>
                                          <p:attrName>style.visibility</p:attrName>
                                        </p:attrNameLst>
                                      </p:cBhvr>
                                      <p:to>
                                        <p:strVal val="hidden"/>
                                      </p:to>
                                    </p:set>
                                  </p:childTnLst>
                                </p:cTn>
                              </p:par>
                              <p:par>
                                <p:cTn id="44" presetID="10" presetClass="exit" presetSubtype="0" fill="hold" grpId="0" nodeType="withEffect">
                                  <p:stCondLst>
                                    <p:cond delay="1500"/>
                                  </p:stCondLst>
                                  <p:childTnLst>
                                    <p:animEffect transition="out" filter="fade">
                                      <p:cBhvr>
                                        <p:cTn id="45" dur="500"/>
                                        <p:tgtEl>
                                          <p:spTgt spid="36"/>
                                        </p:tgtEl>
                                      </p:cBhvr>
                                    </p:animEffect>
                                    <p:set>
                                      <p:cBhvr>
                                        <p:cTn id="46" dur="1" fill="hold">
                                          <p:stCondLst>
                                            <p:cond delay="499"/>
                                          </p:stCondLst>
                                        </p:cTn>
                                        <p:tgtEl>
                                          <p:spTgt spid="36"/>
                                        </p:tgtEl>
                                        <p:attrNameLst>
                                          <p:attrName>style.visibility</p:attrName>
                                        </p:attrNameLst>
                                      </p:cBhvr>
                                      <p:to>
                                        <p:strVal val="hidden"/>
                                      </p:to>
                                    </p:set>
                                  </p:childTnLst>
                                </p:cTn>
                              </p:par>
                            </p:childTnLst>
                          </p:cTn>
                        </p:par>
                        <p:par>
                          <p:cTn id="47" fill="hold">
                            <p:stCondLst>
                              <p:cond delay="2000"/>
                            </p:stCondLst>
                            <p:childTnLst>
                              <p:par>
                                <p:cTn id="48" presetID="42" presetClass="path" presetSubtype="0" accel="50000" decel="50000" fill="hold" grpId="1" nodeType="afterEffect">
                                  <p:stCondLst>
                                    <p:cond delay="1100"/>
                                  </p:stCondLst>
                                  <p:childTnLst>
                                    <p:animMotion origin="layout" path="M -2.22222E-6 -2.22222E-6 L 0.13368 0.125 " pathEditMode="relative" rAng="0" ptsTypes="AA">
                                      <p:cBhvr>
                                        <p:cTn id="49" dur="2000" fill="hold"/>
                                        <p:tgtEl>
                                          <p:spTgt spid="23"/>
                                        </p:tgtEl>
                                        <p:attrNameLst>
                                          <p:attrName>ppt_x</p:attrName>
                                          <p:attrName>ppt_y</p:attrName>
                                        </p:attrNameLst>
                                      </p:cBhvr>
                                      <p:rCtr x="6684" y="6250"/>
                                    </p:animMotion>
                                  </p:childTnLst>
                                </p:cTn>
                              </p:par>
                              <p:par>
                                <p:cTn id="50" presetID="42" presetClass="path" presetSubtype="0" accel="50000" decel="50000" fill="hold" grpId="0" nodeType="withEffect">
                                  <p:stCondLst>
                                    <p:cond delay="1100"/>
                                  </p:stCondLst>
                                  <p:childTnLst>
                                    <p:animMotion origin="layout" path="M 4.44444E-6 2.22222E-6 L -0.11598 -0.11459 " pathEditMode="relative" rAng="0" ptsTypes="AA">
                                      <p:cBhvr>
                                        <p:cTn id="51" dur="2000" fill="hold"/>
                                        <p:tgtEl>
                                          <p:spTgt spid="28"/>
                                        </p:tgtEl>
                                        <p:attrNameLst>
                                          <p:attrName>ppt_x</p:attrName>
                                          <p:attrName>ppt_y</p:attrName>
                                        </p:attrNameLst>
                                      </p:cBhvr>
                                      <p:rCtr x="-5799" y="-5741"/>
                                    </p:animMotion>
                                  </p:childTnLst>
                                </p:cTn>
                              </p:par>
                            </p:childTnLst>
                          </p:cTn>
                        </p:par>
                        <p:par>
                          <p:cTn id="52" fill="hold">
                            <p:stCondLst>
                              <p:cond delay="5100"/>
                            </p:stCondLst>
                            <p:childTnLst>
                              <p:par>
                                <p:cTn id="53" presetID="53" presetClass="entr" presetSubtype="16" fill="hold" nodeType="afterEffect">
                                  <p:stCondLst>
                                    <p:cond delay="1000"/>
                                  </p:stCondLst>
                                  <p:childTnLst>
                                    <p:set>
                                      <p:cBhvr>
                                        <p:cTn id="54" dur="1" fill="hold">
                                          <p:stCondLst>
                                            <p:cond delay="0"/>
                                          </p:stCondLst>
                                        </p:cTn>
                                        <p:tgtEl>
                                          <p:spTgt spid="41"/>
                                        </p:tgtEl>
                                        <p:attrNameLst>
                                          <p:attrName>style.visibility</p:attrName>
                                        </p:attrNameLst>
                                      </p:cBhvr>
                                      <p:to>
                                        <p:strVal val="visible"/>
                                      </p:to>
                                    </p:set>
                                    <p:anim calcmode="lin" valueType="num">
                                      <p:cBhvr>
                                        <p:cTn id="55" dur="500" fill="hold"/>
                                        <p:tgtEl>
                                          <p:spTgt spid="41"/>
                                        </p:tgtEl>
                                        <p:attrNameLst>
                                          <p:attrName>ppt_w</p:attrName>
                                        </p:attrNameLst>
                                      </p:cBhvr>
                                      <p:tavLst>
                                        <p:tav tm="0">
                                          <p:val>
                                            <p:fltVal val="0"/>
                                          </p:val>
                                        </p:tav>
                                        <p:tav tm="100000">
                                          <p:val>
                                            <p:strVal val="#ppt_w"/>
                                          </p:val>
                                        </p:tav>
                                      </p:tavLst>
                                    </p:anim>
                                    <p:anim calcmode="lin" valueType="num">
                                      <p:cBhvr>
                                        <p:cTn id="56" dur="500" fill="hold"/>
                                        <p:tgtEl>
                                          <p:spTgt spid="41"/>
                                        </p:tgtEl>
                                        <p:attrNameLst>
                                          <p:attrName>ppt_h</p:attrName>
                                        </p:attrNameLst>
                                      </p:cBhvr>
                                      <p:tavLst>
                                        <p:tav tm="0">
                                          <p:val>
                                            <p:fltVal val="0"/>
                                          </p:val>
                                        </p:tav>
                                        <p:tav tm="100000">
                                          <p:val>
                                            <p:strVal val="#ppt_h"/>
                                          </p:val>
                                        </p:tav>
                                      </p:tavLst>
                                    </p:anim>
                                    <p:animEffect transition="in" filter="fade">
                                      <p:cBhvr>
                                        <p:cTn id="57" dur="500"/>
                                        <p:tgtEl>
                                          <p:spTgt spid="41"/>
                                        </p:tgtEl>
                                      </p:cBhvr>
                                    </p:animEffect>
                                  </p:childTnLst>
                                </p:cTn>
                              </p:par>
                            </p:childTnLst>
                          </p:cTn>
                        </p:par>
                        <p:par>
                          <p:cTn id="58" fill="hold">
                            <p:stCondLst>
                              <p:cond delay="6600"/>
                            </p:stCondLst>
                            <p:childTnLst>
                              <p:par>
                                <p:cTn id="59" presetID="10" presetClass="exit" presetSubtype="0" fill="hold" grpId="2" nodeType="afterEffect">
                                  <p:stCondLst>
                                    <p:cond delay="0"/>
                                  </p:stCondLst>
                                  <p:childTnLst>
                                    <p:animEffect transition="out" filter="fade">
                                      <p:cBhvr>
                                        <p:cTn id="60" dur="500"/>
                                        <p:tgtEl>
                                          <p:spTgt spid="23"/>
                                        </p:tgtEl>
                                      </p:cBhvr>
                                    </p:animEffect>
                                    <p:set>
                                      <p:cBhvr>
                                        <p:cTn id="61" dur="1" fill="hold">
                                          <p:stCondLst>
                                            <p:cond delay="499"/>
                                          </p:stCondLst>
                                        </p:cTn>
                                        <p:tgtEl>
                                          <p:spTgt spid="23"/>
                                        </p:tgtEl>
                                        <p:attrNameLst>
                                          <p:attrName>style.visibility</p:attrName>
                                        </p:attrNameLst>
                                      </p:cBhvr>
                                      <p:to>
                                        <p:strVal val="hidden"/>
                                      </p:to>
                                    </p:set>
                                  </p:childTnLst>
                                </p:cTn>
                              </p:par>
                              <p:par>
                                <p:cTn id="62" presetID="10" presetClass="entr" presetSubtype="0" fill="hold" grpId="0" nodeType="with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fade">
                                      <p:cBhvr>
                                        <p:cTn id="6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2" grpId="0" animBg="1"/>
      <p:bldP spid="33" grpId="0" animBg="1"/>
      <p:bldP spid="34" grpId="0" animBg="1"/>
      <p:bldP spid="35" grpId="0" animBg="1"/>
      <p:bldP spid="36" grpId="0" animBg="1"/>
      <p:bldP spid="37" grpId="0" animBg="1"/>
      <p:bldP spid="38" grpId="0" animBg="1"/>
      <p:bldP spid="39" grpId="0" animBg="1"/>
      <p:bldP spid="40" grpId="0" animBg="1"/>
      <p:bldP spid="23" grpId="0" animBg="1"/>
      <p:bldP spid="23" grpId="1" animBg="1"/>
      <p:bldP spid="23" grpId="2" animBg="1"/>
      <p:bldP spid="4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25</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latin typeface="+mj-lt"/>
                <a:cs typeface="Times New Roman" pitchFamily="18" charset="0"/>
              </a:rPr>
              <a:t>Step 6: Measure distance</a:t>
            </a:r>
          </a:p>
        </p:txBody>
      </p:sp>
      <p:sp>
        <p:nvSpPr>
          <p:cNvPr id="13" name="Rectangle 12"/>
          <p:cNvSpPr/>
          <p:nvPr/>
        </p:nvSpPr>
        <p:spPr>
          <a:xfrm>
            <a:off x="430763" y="1447800"/>
            <a:ext cx="8305800" cy="461665"/>
          </a:xfrm>
          <a:prstGeom prst="rect">
            <a:avLst/>
          </a:prstGeom>
        </p:spPr>
        <p:txBody>
          <a:bodyPr wrap="square">
            <a:spAutoFit/>
          </a:bodyPr>
          <a:lstStyle/>
          <a:p>
            <a:r>
              <a:rPr lang="en-US" sz="2400" b="1" dirty="0" smtClean="0"/>
              <a:t>Euclidian Distance</a:t>
            </a:r>
          </a:p>
        </p:txBody>
      </p:sp>
      <p:sp>
        <p:nvSpPr>
          <p:cNvPr id="28" name="Oval 27"/>
          <p:cNvSpPr/>
          <p:nvPr/>
        </p:nvSpPr>
        <p:spPr>
          <a:xfrm>
            <a:off x="2259313" y="255385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1" name="Straight Connector 40"/>
          <p:cNvCxnSpPr/>
          <p:nvPr/>
        </p:nvCxnSpPr>
        <p:spPr>
          <a:xfrm>
            <a:off x="2454601" y="2725353"/>
            <a:ext cx="3041190" cy="2165440"/>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sp>
        <p:nvSpPr>
          <p:cNvPr id="43" name="Oval 42"/>
          <p:cNvSpPr/>
          <p:nvPr/>
        </p:nvSpPr>
        <p:spPr>
          <a:xfrm>
            <a:off x="5489232" y="4846813"/>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p:cNvSpPr/>
          <p:nvPr/>
        </p:nvSpPr>
        <p:spPr>
          <a:xfrm>
            <a:off x="3986425" y="3283178"/>
            <a:ext cx="1304791" cy="461665"/>
          </a:xfrm>
          <a:prstGeom prst="rect">
            <a:avLst/>
          </a:prstGeom>
        </p:spPr>
        <p:txBody>
          <a:bodyPr wrap="square">
            <a:spAutoFit/>
          </a:bodyPr>
          <a:lstStyle/>
          <a:p>
            <a:r>
              <a:rPr lang="en-US" sz="2400" b="1" dirty="0" smtClean="0">
                <a:solidFill>
                  <a:srgbClr val="4FFA1A"/>
                </a:solidFill>
              </a:rPr>
              <a:t>distance</a:t>
            </a:r>
          </a:p>
        </p:txBody>
      </p:sp>
      <p:cxnSp>
        <p:nvCxnSpPr>
          <p:cNvPr id="50" name="Straight Connector 49"/>
          <p:cNvCxnSpPr/>
          <p:nvPr/>
        </p:nvCxnSpPr>
        <p:spPr>
          <a:xfrm flipH="1">
            <a:off x="2365375" y="2769333"/>
            <a:ext cx="1681" cy="2199542"/>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cxnSp>
        <p:nvCxnSpPr>
          <p:cNvPr id="53" name="Straight Connector 52"/>
          <p:cNvCxnSpPr>
            <a:endCxn id="43" idx="2"/>
          </p:cNvCxnSpPr>
          <p:nvPr/>
        </p:nvCxnSpPr>
        <p:spPr>
          <a:xfrm>
            <a:off x="2368550" y="4949825"/>
            <a:ext cx="3120682" cy="4730"/>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sp>
        <p:nvSpPr>
          <p:cNvPr id="72" name="Rectangle 71"/>
          <p:cNvSpPr/>
          <p:nvPr/>
        </p:nvSpPr>
        <p:spPr>
          <a:xfrm>
            <a:off x="1212440" y="3744843"/>
            <a:ext cx="1028699" cy="461665"/>
          </a:xfrm>
          <a:prstGeom prst="rect">
            <a:avLst/>
          </a:prstGeom>
        </p:spPr>
        <p:txBody>
          <a:bodyPr wrap="square">
            <a:spAutoFit/>
          </a:bodyPr>
          <a:lstStyle/>
          <a:p>
            <a:r>
              <a:rPr lang="en-US" sz="2400" dirty="0" smtClean="0"/>
              <a:t>Y</a:t>
            </a:r>
            <a:r>
              <a:rPr lang="en-US" sz="2400" baseline="-25000" dirty="0" smtClean="0"/>
              <a:t>2</a:t>
            </a:r>
            <a:r>
              <a:rPr lang="en-US" sz="2400" dirty="0" smtClean="0"/>
              <a:t> – Y</a:t>
            </a:r>
            <a:r>
              <a:rPr lang="en-US" sz="2400" baseline="-25000" dirty="0" smtClean="0"/>
              <a:t>1</a:t>
            </a:r>
          </a:p>
        </p:txBody>
      </p:sp>
      <p:sp>
        <p:nvSpPr>
          <p:cNvPr id="73" name="Rectangle 72"/>
          <p:cNvSpPr/>
          <p:nvPr/>
        </p:nvSpPr>
        <p:spPr>
          <a:xfrm>
            <a:off x="3414541" y="5217785"/>
            <a:ext cx="1028699" cy="461665"/>
          </a:xfrm>
          <a:prstGeom prst="rect">
            <a:avLst/>
          </a:prstGeom>
        </p:spPr>
        <p:txBody>
          <a:bodyPr wrap="square">
            <a:spAutoFit/>
          </a:bodyPr>
          <a:lstStyle/>
          <a:p>
            <a:r>
              <a:rPr lang="en-US" sz="2400" dirty="0" smtClean="0"/>
              <a:t>X</a:t>
            </a:r>
            <a:r>
              <a:rPr lang="en-US" sz="2400" baseline="-25000" dirty="0" smtClean="0"/>
              <a:t>2</a:t>
            </a:r>
            <a:r>
              <a:rPr lang="en-US" sz="2400" dirty="0" smtClean="0"/>
              <a:t> – X</a:t>
            </a:r>
            <a:r>
              <a:rPr lang="en-US" sz="2400" baseline="-25000" dirty="0" smtClean="0"/>
              <a:t>1</a:t>
            </a:r>
          </a:p>
        </p:txBody>
      </p:sp>
      <mc:AlternateContent xmlns:mc="http://schemas.openxmlformats.org/markup-compatibility/2006" xmlns:a14="http://schemas.microsoft.com/office/drawing/2010/main">
        <mc:Choice Requires="a14">
          <p:sp>
            <p:nvSpPr>
              <p:cNvPr id="74" name="Rectangle 73"/>
              <p:cNvSpPr/>
              <p:nvPr/>
            </p:nvSpPr>
            <p:spPr>
              <a:xfrm>
                <a:off x="2108145" y="5925335"/>
                <a:ext cx="4951035" cy="5395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2400" i="1">
                          <a:latin typeface="Cambria Math" panose="02040503050406030204" pitchFamily="18" charset="0"/>
                        </a:rPr>
                        <m:t>𝑑</m:t>
                      </m:r>
                      <m:d>
                        <m:dPr>
                          <m:ctrlPr>
                            <a:rPr lang="en-CA" sz="2400" i="1">
                              <a:latin typeface="Cambria Math" panose="02040503050406030204" pitchFamily="18" charset="0"/>
                            </a:rPr>
                          </m:ctrlPr>
                        </m:dPr>
                        <m:e>
                          <m:r>
                            <a:rPr lang="en-CA" sz="2400" i="1">
                              <a:latin typeface="Cambria Math" panose="02040503050406030204" pitchFamily="18" charset="0"/>
                            </a:rPr>
                            <m:t>𝑎</m:t>
                          </m:r>
                          <m:r>
                            <a:rPr lang="en-CA" sz="2400" i="0">
                              <a:latin typeface="Cambria Math" panose="02040503050406030204" pitchFamily="18" charset="0"/>
                            </a:rPr>
                            <m:t>,</m:t>
                          </m:r>
                          <m:r>
                            <a:rPr lang="en-CA" sz="2400" i="1">
                              <a:latin typeface="Cambria Math" panose="02040503050406030204" pitchFamily="18" charset="0"/>
                            </a:rPr>
                            <m:t>𝑏</m:t>
                          </m:r>
                        </m:e>
                      </m:d>
                      <m:r>
                        <a:rPr lang="en-CA" sz="2400" i="0">
                          <a:latin typeface="Cambria Math" panose="02040503050406030204" pitchFamily="18" charset="0"/>
                        </a:rPr>
                        <m:t>= </m:t>
                      </m:r>
                      <m:rad>
                        <m:radPr>
                          <m:degHide m:val="on"/>
                          <m:ctrlPr>
                            <a:rPr lang="en-CA" sz="2400" i="1">
                              <a:latin typeface="Cambria Math" panose="02040503050406030204" pitchFamily="18" charset="0"/>
                            </a:rPr>
                          </m:ctrlPr>
                        </m:radPr>
                        <m:deg/>
                        <m:e>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𝑋</m:t>
                                      </m:r>
                                    </m:e>
                                    <m:sub>
                                      <m:r>
                                        <a:rPr lang="en-CA" sz="2400" i="0">
                                          <a:latin typeface="Cambria Math" panose="02040503050406030204" pitchFamily="18" charset="0"/>
                                        </a:rPr>
                                        <m:t>2</m:t>
                                      </m:r>
                                    </m:sub>
                                  </m:sSub>
                                  <m:r>
                                    <a:rPr lang="en-CA" sz="2400" i="0">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𝑋</m:t>
                                      </m:r>
                                    </m:e>
                                    <m:sub>
                                      <m:r>
                                        <a:rPr lang="en-CA" sz="2400" i="0">
                                          <a:latin typeface="Cambria Math" panose="02040503050406030204" pitchFamily="18" charset="0"/>
                                        </a:rPr>
                                        <m:t>1</m:t>
                                      </m:r>
                                    </m:sub>
                                  </m:sSub>
                                </m:e>
                              </m:d>
                            </m:e>
                            <m:sup>
                              <m:r>
                                <a:rPr lang="en-CA" sz="2400" i="0">
                                  <a:latin typeface="Cambria Math" panose="02040503050406030204" pitchFamily="18" charset="0"/>
                                </a:rPr>
                                <m:t>2</m:t>
                              </m:r>
                            </m:sup>
                          </m:sSup>
                          <m:r>
                            <a:rPr lang="en-CA" sz="2400" i="0">
                              <a:latin typeface="Cambria Math" panose="02040503050406030204" pitchFamily="18" charset="0"/>
                            </a:rPr>
                            <m:t>+</m:t>
                          </m:r>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𝑌</m:t>
                                      </m:r>
                                    </m:e>
                                    <m:sub>
                                      <m:r>
                                        <a:rPr lang="en-CA" sz="2400" i="0">
                                          <a:latin typeface="Cambria Math" panose="02040503050406030204" pitchFamily="18" charset="0"/>
                                        </a:rPr>
                                        <m:t>2</m:t>
                                      </m:r>
                                    </m:sub>
                                  </m:sSub>
                                  <m:r>
                                    <a:rPr lang="en-CA" sz="2400" i="0">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𝑌</m:t>
                                      </m:r>
                                    </m:e>
                                    <m:sub>
                                      <m:r>
                                        <a:rPr lang="en-CA" sz="2400" i="0">
                                          <a:latin typeface="Cambria Math" panose="02040503050406030204" pitchFamily="18" charset="0"/>
                                        </a:rPr>
                                        <m:t>1</m:t>
                                      </m:r>
                                    </m:sub>
                                  </m:sSub>
                                </m:e>
                              </m:d>
                            </m:e>
                            <m:sup>
                              <m:r>
                                <a:rPr lang="en-CA" sz="2400" i="0">
                                  <a:latin typeface="Cambria Math" panose="02040503050406030204" pitchFamily="18" charset="0"/>
                                </a:rPr>
                                <m:t>2</m:t>
                              </m:r>
                            </m:sup>
                          </m:sSup>
                        </m:e>
                      </m:rad>
                    </m:oMath>
                  </m:oMathPara>
                </a14:m>
                <a:endParaRPr lang="en-CA" sz="2400" dirty="0"/>
              </a:p>
            </p:txBody>
          </p:sp>
        </mc:Choice>
        <mc:Fallback xmlns="">
          <p:sp>
            <p:nvSpPr>
              <p:cNvPr id="74" name="Rectangle 73"/>
              <p:cNvSpPr>
                <a:spLocks noRot="1" noChangeAspect="1" noMove="1" noResize="1" noEditPoints="1" noAdjustHandles="1" noChangeArrowheads="1" noChangeShapeType="1" noTextEdit="1"/>
              </p:cNvSpPr>
              <p:nvPr/>
            </p:nvSpPr>
            <p:spPr>
              <a:xfrm>
                <a:off x="2108145" y="5925335"/>
                <a:ext cx="4951035" cy="539571"/>
              </a:xfrm>
              <a:prstGeom prst="rect">
                <a:avLst/>
              </a:prstGeom>
              <a:blipFill rotWithShape="0">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43005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p:cTn id="11" dur="500" fill="hold"/>
                                        <p:tgtEl>
                                          <p:spTgt spid="50"/>
                                        </p:tgtEl>
                                        <p:attrNameLst>
                                          <p:attrName>ppt_w</p:attrName>
                                        </p:attrNameLst>
                                      </p:cBhvr>
                                      <p:tavLst>
                                        <p:tav tm="0">
                                          <p:val>
                                            <p:fltVal val="0"/>
                                          </p:val>
                                        </p:tav>
                                        <p:tav tm="100000">
                                          <p:val>
                                            <p:strVal val="#ppt_w"/>
                                          </p:val>
                                        </p:tav>
                                      </p:tavLst>
                                    </p:anim>
                                    <p:anim calcmode="lin" valueType="num">
                                      <p:cBhvr>
                                        <p:cTn id="12" dur="500" fill="hold"/>
                                        <p:tgtEl>
                                          <p:spTgt spid="50"/>
                                        </p:tgtEl>
                                        <p:attrNameLst>
                                          <p:attrName>ppt_h</p:attrName>
                                        </p:attrNameLst>
                                      </p:cBhvr>
                                      <p:tavLst>
                                        <p:tav tm="0">
                                          <p:val>
                                            <p:fltVal val="0"/>
                                          </p:val>
                                        </p:tav>
                                        <p:tav tm="100000">
                                          <p:val>
                                            <p:strVal val="#ppt_h"/>
                                          </p:val>
                                        </p:tav>
                                      </p:tavLst>
                                    </p:anim>
                                    <p:animEffect transition="in" filter="fade">
                                      <p:cBhvr>
                                        <p:cTn id="13" dur="500"/>
                                        <p:tgtEl>
                                          <p:spTgt spid="50"/>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73"/>
                                        </p:tgtEl>
                                        <p:attrNameLst>
                                          <p:attrName>style.visibility</p:attrName>
                                        </p:attrNameLst>
                                      </p:cBhvr>
                                      <p:to>
                                        <p:strVal val="visible"/>
                                      </p:to>
                                    </p:set>
                                    <p:anim calcmode="lin" valueType="num">
                                      <p:cBhvr>
                                        <p:cTn id="24" dur="500" fill="hold"/>
                                        <p:tgtEl>
                                          <p:spTgt spid="73"/>
                                        </p:tgtEl>
                                        <p:attrNameLst>
                                          <p:attrName>ppt_w</p:attrName>
                                        </p:attrNameLst>
                                      </p:cBhvr>
                                      <p:tavLst>
                                        <p:tav tm="0">
                                          <p:val>
                                            <p:fltVal val="0"/>
                                          </p:val>
                                        </p:tav>
                                        <p:tav tm="100000">
                                          <p:val>
                                            <p:strVal val="#ppt_w"/>
                                          </p:val>
                                        </p:tav>
                                      </p:tavLst>
                                    </p:anim>
                                    <p:anim calcmode="lin" valueType="num">
                                      <p:cBhvr>
                                        <p:cTn id="25" dur="500" fill="hold"/>
                                        <p:tgtEl>
                                          <p:spTgt spid="73"/>
                                        </p:tgtEl>
                                        <p:attrNameLst>
                                          <p:attrName>ppt_h</p:attrName>
                                        </p:attrNameLst>
                                      </p:cBhvr>
                                      <p:tavLst>
                                        <p:tav tm="0">
                                          <p:val>
                                            <p:fltVal val="0"/>
                                          </p:val>
                                        </p:tav>
                                        <p:tav tm="100000">
                                          <p:val>
                                            <p:strVal val="#ppt_h"/>
                                          </p:val>
                                        </p:tav>
                                      </p:tavLst>
                                    </p:anim>
                                    <p:animEffect transition="in" filter="fade">
                                      <p:cBhvr>
                                        <p:cTn id="26" dur="500"/>
                                        <p:tgtEl>
                                          <p:spTgt spid="73"/>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anim calcmode="lin" valueType="num">
                                      <p:cBhvr>
                                        <p:cTn id="31" dur="500" fill="hold"/>
                                        <p:tgtEl>
                                          <p:spTgt spid="72"/>
                                        </p:tgtEl>
                                        <p:attrNameLst>
                                          <p:attrName>ppt_w</p:attrName>
                                        </p:attrNameLst>
                                      </p:cBhvr>
                                      <p:tavLst>
                                        <p:tav tm="0">
                                          <p:val>
                                            <p:fltVal val="0"/>
                                          </p:val>
                                        </p:tav>
                                        <p:tav tm="100000">
                                          <p:val>
                                            <p:strVal val="#ppt_w"/>
                                          </p:val>
                                        </p:tav>
                                      </p:tavLst>
                                    </p:anim>
                                    <p:anim calcmode="lin" valueType="num">
                                      <p:cBhvr>
                                        <p:cTn id="32" dur="500" fill="hold"/>
                                        <p:tgtEl>
                                          <p:spTgt spid="72"/>
                                        </p:tgtEl>
                                        <p:attrNameLst>
                                          <p:attrName>ppt_h</p:attrName>
                                        </p:attrNameLst>
                                      </p:cBhvr>
                                      <p:tavLst>
                                        <p:tav tm="0">
                                          <p:val>
                                            <p:fltVal val="0"/>
                                          </p:val>
                                        </p:tav>
                                        <p:tav tm="100000">
                                          <p:val>
                                            <p:strVal val="#ppt_h"/>
                                          </p:val>
                                        </p:tav>
                                      </p:tavLst>
                                    </p:anim>
                                    <p:animEffect transition="in" filter="fade">
                                      <p:cBhvr>
                                        <p:cTn id="33" dur="500"/>
                                        <p:tgtEl>
                                          <p:spTgt spid="7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4"/>
                                        </p:tgtEl>
                                        <p:attrNameLst>
                                          <p:attrName>style.visibility</p:attrName>
                                        </p:attrNameLst>
                                      </p:cBhvr>
                                      <p:to>
                                        <p:strVal val="visible"/>
                                      </p:to>
                                    </p:set>
                                    <p:animEffect transition="in" filter="fade">
                                      <p:cBhvr>
                                        <p:cTn id="3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72" grpId="0"/>
      <p:bldP spid="73" grpId="0"/>
      <p:bldP spid="7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26</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latin typeface="+mj-lt"/>
                <a:cs typeface="Times New Roman" pitchFamily="18" charset="0"/>
              </a:rPr>
              <a:t>Step 6: Measure distance</a:t>
            </a:r>
          </a:p>
        </p:txBody>
      </p:sp>
      <p:sp>
        <p:nvSpPr>
          <p:cNvPr id="13" name="Rectangle 12"/>
          <p:cNvSpPr/>
          <p:nvPr/>
        </p:nvSpPr>
        <p:spPr>
          <a:xfrm>
            <a:off x="430763" y="1447800"/>
            <a:ext cx="8305800" cy="461665"/>
          </a:xfrm>
          <a:prstGeom prst="rect">
            <a:avLst/>
          </a:prstGeom>
        </p:spPr>
        <p:txBody>
          <a:bodyPr wrap="square">
            <a:spAutoFit/>
          </a:bodyPr>
          <a:lstStyle/>
          <a:p>
            <a:r>
              <a:rPr lang="en-US" sz="2400" b="1" dirty="0" smtClean="0"/>
              <a:t>Euclidian Distance</a:t>
            </a:r>
          </a:p>
        </p:txBody>
      </p:sp>
      <mc:AlternateContent xmlns:mc="http://schemas.openxmlformats.org/markup-compatibility/2006" xmlns:a14="http://schemas.microsoft.com/office/drawing/2010/main">
        <mc:Choice Requires="a14">
          <p:sp>
            <p:nvSpPr>
              <p:cNvPr id="74" name="Rectangle 73"/>
              <p:cNvSpPr/>
              <p:nvPr/>
            </p:nvSpPr>
            <p:spPr>
              <a:xfrm>
                <a:off x="418063" y="2115979"/>
                <a:ext cx="4951035" cy="5395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2400" i="1">
                          <a:latin typeface="Cambria Math" panose="02040503050406030204" pitchFamily="18" charset="0"/>
                        </a:rPr>
                        <m:t>𝑑</m:t>
                      </m:r>
                      <m:d>
                        <m:dPr>
                          <m:ctrlPr>
                            <a:rPr lang="en-CA" sz="2400" i="1">
                              <a:latin typeface="Cambria Math" panose="02040503050406030204" pitchFamily="18" charset="0"/>
                            </a:rPr>
                          </m:ctrlPr>
                        </m:dPr>
                        <m:e>
                          <m:r>
                            <a:rPr lang="en-CA" sz="2400" i="1">
                              <a:latin typeface="Cambria Math" panose="02040503050406030204" pitchFamily="18" charset="0"/>
                            </a:rPr>
                            <m:t>𝑎</m:t>
                          </m:r>
                          <m:r>
                            <a:rPr lang="en-CA" sz="2400" i="0">
                              <a:latin typeface="Cambria Math" panose="02040503050406030204" pitchFamily="18" charset="0"/>
                            </a:rPr>
                            <m:t>,</m:t>
                          </m:r>
                          <m:r>
                            <a:rPr lang="en-CA" sz="2400" i="1">
                              <a:latin typeface="Cambria Math" panose="02040503050406030204" pitchFamily="18" charset="0"/>
                            </a:rPr>
                            <m:t>𝑏</m:t>
                          </m:r>
                        </m:e>
                      </m:d>
                      <m:r>
                        <a:rPr lang="en-CA" sz="2400" i="0">
                          <a:latin typeface="Cambria Math" panose="02040503050406030204" pitchFamily="18" charset="0"/>
                        </a:rPr>
                        <m:t>= </m:t>
                      </m:r>
                      <m:rad>
                        <m:radPr>
                          <m:degHide m:val="on"/>
                          <m:ctrlPr>
                            <a:rPr lang="en-CA" sz="2400" i="1">
                              <a:latin typeface="Cambria Math" panose="02040503050406030204" pitchFamily="18" charset="0"/>
                            </a:rPr>
                          </m:ctrlPr>
                        </m:radPr>
                        <m:deg/>
                        <m:e>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𝑋</m:t>
                                      </m:r>
                                    </m:e>
                                    <m:sub>
                                      <m:r>
                                        <a:rPr lang="en-CA" sz="2400" i="0">
                                          <a:latin typeface="Cambria Math" panose="02040503050406030204" pitchFamily="18" charset="0"/>
                                        </a:rPr>
                                        <m:t>2</m:t>
                                      </m:r>
                                    </m:sub>
                                  </m:sSub>
                                  <m:r>
                                    <a:rPr lang="en-CA" sz="2400" i="0">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𝑋</m:t>
                                      </m:r>
                                    </m:e>
                                    <m:sub>
                                      <m:r>
                                        <a:rPr lang="en-CA" sz="2400" i="0">
                                          <a:latin typeface="Cambria Math" panose="02040503050406030204" pitchFamily="18" charset="0"/>
                                        </a:rPr>
                                        <m:t>1</m:t>
                                      </m:r>
                                    </m:sub>
                                  </m:sSub>
                                </m:e>
                              </m:d>
                            </m:e>
                            <m:sup>
                              <m:r>
                                <a:rPr lang="en-CA" sz="2400" i="0">
                                  <a:latin typeface="Cambria Math" panose="02040503050406030204" pitchFamily="18" charset="0"/>
                                </a:rPr>
                                <m:t>2</m:t>
                              </m:r>
                            </m:sup>
                          </m:sSup>
                          <m:r>
                            <a:rPr lang="en-CA" sz="2400" i="0">
                              <a:latin typeface="Cambria Math" panose="02040503050406030204" pitchFamily="18" charset="0"/>
                            </a:rPr>
                            <m:t>+</m:t>
                          </m:r>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𝑌</m:t>
                                      </m:r>
                                    </m:e>
                                    <m:sub>
                                      <m:r>
                                        <a:rPr lang="en-CA" sz="2400" i="0">
                                          <a:latin typeface="Cambria Math" panose="02040503050406030204" pitchFamily="18" charset="0"/>
                                        </a:rPr>
                                        <m:t>2</m:t>
                                      </m:r>
                                    </m:sub>
                                  </m:sSub>
                                  <m:r>
                                    <a:rPr lang="en-CA" sz="2400" i="0">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𝑌</m:t>
                                      </m:r>
                                    </m:e>
                                    <m:sub>
                                      <m:r>
                                        <a:rPr lang="en-CA" sz="2400" i="0">
                                          <a:latin typeface="Cambria Math" panose="02040503050406030204" pitchFamily="18" charset="0"/>
                                        </a:rPr>
                                        <m:t>1</m:t>
                                      </m:r>
                                    </m:sub>
                                  </m:sSub>
                                </m:e>
                              </m:d>
                            </m:e>
                            <m:sup>
                              <m:r>
                                <a:rPr lang="en-CA" sz="2400" i="0">
                                  <a:latin typeface="Cambria Math" panose="02040503050406030204" pitchFamily="18" charset="0"/>
                                </a:rPr>
                                <m:t>2</m:t>
                              </m:r>
                            </m:sup>
                          </m:sSup>
                        </m:e>
                      </m:rad>
                    </m:oMath>
                  </m:oMathPara>
                </a14:m>
                <a:endParaRPr lang="en-CA"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8063" y="2115979"/>
                <a:ext cx="4951035" cy="539571"/>
              </a:xfrm>
              <a:prstGeom prst="rect">
                <a:avLst/>
              </a:prstGeom>
              <a:blipFill rotWithShape="0">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218974" y="2112268"/>
                <a:ext cx="7696200" cy="53957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CA" sz="2400" i="1">
                          <a:latin typeface="Cambria Math" panose="02040503050406030204" pitchFamily="18" charset="0"/>
                        </a:rPr>
                        <m:t>𝑑</m:t>
                      </m:r>
                      <m:d>
                        <m:dPr>
                          <m:ctrlPr>
                            <a:rPr lang="en-CA" sz="2400" i="1">
                              <a:latin typeface="Cambria Math" panose="02040503050406030204" pitchFamily="18" charset="0"/>
                            </a:rPr>
                          </m:ctrlPr>
                        </m:dPr>
                        <m:e>
                          <m:r>
                            <a:rPr lang="en-CA" sz="2400" i="1">
                              <a:latin typeface="Cambria Math" panose="02040503050406030204" pitchFamily="18" charset="0"/>
                            </a:rPr>
                            <m:t>𝑎</m:t>
                          </m:r>
                          <m:r>
                            <a:rPr lang="en-CA" sz="2400" i="0">
                              <a:latin typeface="Cambria Math" panose="02040503050406030204" pitchFamily="18" charset="0"/>
                            </a:rPr>
                            <m:t>,</m:t>
                          </m:r>
                          <m:r>
                            <a:rPr lang="en-CA" sz="2400" i="1">
                              <a:latin typeface="Cambria Math" panose="02040503050406030204" pitchFamily="18" charset="0"/>
                            </a:rPr>
                            <m:t>𝑏</m:t>
                          </m:r>
                        </m:e>
                      </m:d>
                      <m:r>
                        <a:rPr lang="en-CA" sz="2400" i="0">
                          <a:latin typeface="Cambria Math" panose="02040503050406030204" pitchFamily="18" charset="0"/>
                        </a:rPr>
                        <m:t>= </m:t>
                      </m:r>
                      <m:rad>
                        <m:radPr>
                          <m:degHide m:val="on"/>
                          <m:ctrlPr>
                            <a:rPr lang="en-CA" sz="2400" i="1">
                              <a:latin typeface="Cambria Math" panose="02040503050406030204" pitchFamily="18" charset="0"/>
                            </a:rPr>
                          </m:ctrlPr>
                        </m:radPr>
                        <m:deg/>
                        <m:e>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𝑋</m:t>
                                      </m:r>
                                    </m:e>
                                    <m:sub>
                                      <m:r>
                                        <a:rPr lang="en-CA" sz="2400" i="0">
                                          <a:latin typeface="Cambria Math" panose="02040503050406030204" pitchFamily="18" charset="0"/>
                                        </a:rPr>
                                        <m:t>2</m:t>
                                      </m:r>
                                    </m:sub>
                                  </m:sSub>
                                  <m:r>
                                    <a:rPr lang="en-CA" sz="2400" i="0">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𝑋</m:t>
                                      </m:r>
                                    </m:e>
                                    <m:sub>
                                      <m:r>
                                        <a:rPr lang="en-CA" sz="2400" i="0">
                                          <a:latin typeface="Cambria Math" panose="02040503050406030204" pitchFamily="18" charset="0"/>
                                        </a:rPr>
                                        <m:t>1</m:t>
                                      </m:r>
                                    </m:sub>
                                  </m:sSub>
                                </m:e>
                              </m:d>
                            </m:e>
                            <m:sup>
                              <m:r>
                                <a:rPr lang="en-CA" sz="2400" i="0">
                                  <a:latin typeface="Cambria Math" panose="02040503050406030204" pitchFamily="18" charset="0"/>
                                </a:rPr>
                                <m:t>2</m:t>
                              </m:r>
                            </m:sup>
                          </m:sSup>
                          <m:r>
                            <a:rPr lang="en-CA" sz="2400" i="0">
                              <a:latin typeface="Cambria Math" panose="02040503050406030204" pitchFamily="18" charset="0"/>
                            </a:rPr>
                            <m:t>+</m:t>
                          </m:r>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𝑌</m:t>
                                      </m:r>
                                    </m:e>
                                    <m:sub>
                                      <m:r>
                                        <a:rPr lang="en-CA" sz="2400" i="0">
                                          <a:latin typeface="Cambria Math" panose="02040503050406030204" pitchFamily="18" charset="0"/>
                                        </a:rPr>
                                        <m:t>2</m:t>
                                      </m:r>
                                    </m:sub>
                                  </m:sSub>
                                  <m:r>
                                    <a:rPr lang="en-CA" sz="2400" i="0">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𝑌</m:t>
                                      </m:r>
                                    </m:e>
                                    <m:sub>
                                      <m:r>
                                        <a:rPr lang="en-CA" sz="2400" i="0">
                                          <a:latin typeface="Cambria Math" panose="02040503050406030204" pitchFamily="18" charset="0"/>
                                        </a:rPr>
                                        <m:t>1</m:t>
                                      </m:r>
                                    </m:sub>
                                  </m:sSub>
                                </m:e>
                              </m:d>
                            </m:e>
                            <m:sup>
                              <m:r>
                                <a:rPr lang="en-CA" sz="2400" i="0">
                                  <a:latin typeface="Cambria Math" panose="02040503050406030204" pitchFamily="18" charset="0"/>
                                </a:rPr>
                                <m:t>2</m:t>
                              </m:r>
                            </m:sup>
                          </m:sSup>
                          <m:r>
                            <a:rPr lang="en-CA" sz="2400" i="0">
                              <a:latin typeface="Cambria Math" panose="02040503050406030204" pitchFamily="18" charset="0"/>
                            </a:rPr>
                            <m:t>+</m:t>
                          </m:r>
                          <m:sSup>
                            <m:sSupPr>
                              <m:ctrlPr>
                                <a:rPr lang="en-CA" sz="2400" i="1">
                                  <a:latin typeface="Cambria Math" panose="02040503050406030204" pitchFamily="18" charset="0"/>
                                </a:rPr>
                              </m:ctrlPr>
                            </m:sSupPr>
                            <m:e>
                              <m:d>
                                <m:dPr>
                                  <m:begChr m:val=""/>
                                  <m:ctrlPr>
                                    <a:rPr lang="en-CA" sz="2400" i="1">
                                      <a:latin typeface="Cambria Math" panose="02040503050406030204" pitchFamily="18" charset="0"/>
                                    </a:rPr>
                                  </m:ctrlPr>
                                </m:dPr>
                                <m:e>
                                  <m:r>
                                    <a:rPr lang="en-CA" sz="2400" i="0">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𝑁</m:t>
                                      </m:r>
                                    </m:e>
                                    <m:sub>
                                      <m:r>
                                        <a:rPr lang="en-CA" sz="2400" i="0">
                                          <a:latin typeface="Cambria Math" panose="02040503050406030204" pitchFamily="18" charset="0"/>
                                        </a:rPr>
                                        <m:t>2</m:t>
                                      </m:r>
                                    </m:sub>
                                  </m:sSub>
                                  <m:r>
                                    <a:rPr lang="en-CA" sz="2400" i="0">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𝑁</m:t>
                                      </m:r>
                                    </m:e>
                                    <m:sub>
                                      <m:r>
                                        <a:rPr lang="en-CA" sz="2400" i="0">
                                          <a:latin typeface="Cambria Math" panose="02040503050406030204" pitchFamily="18" charset="0"/>
                                        </a:rPr>
                                        <m:t>1</m:t>
                                      </m:r>
                                    </m:sub>
                                  </m:sSub>
                                </m:e>
                              </m:d>
                            </m:e>
                            <m:sup>
                              <m:r>
                                <a:rPr lang="en-CA" sz="2400" i="0">
                                  <a:latin typeface="Cambria Math" panose="02040503050406030204" pitchFamily="18" charset="0"/>
                                </a:rPr>
                                <m:t>2</m:t>
                              </m:r>
                            </m:sup>
                          </m:sSup>
                        </m:e>
                      </m:rad>
                    </m:oMath>
                  </m:oMathPara>
                </a14:m>
                <a:endParaRPr lang="en-CA" sz="2400" dirty="0"/>
              </a:p>
            </p:txBody>
          </p:sp>
        </mc:Choice>
        <mc:Fallback xmlns="">
          <p:sp>
            <p:nvSpPr>
              <p:cNvPr id="2" name="Rectangle 1"/>
              <p:cNvSpPr>
                <a:spLocks noRot="1" noChangeAspect="1" noMove="1" noResize="1" noEditPoints="1" noAdjustHandles="1" noChangeArrowheads="1" noChangeShapeType="1" noTextEdit="1"/>
              </p:cNvSpPr>
              <p:nvPr/>
            </p:nvSpPr>
            <p:spPr>
              <a:xfrm>
                <a:off x="218974" y="2112268"/>
                <a:ext cx="7696200" cy="539571"/>
              </a:xfrm>
              <a:prstGeom prst="rect">
                <a:avLst/>
              </a:prstGeom>
              <a:blipFill rotWithShape="0">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29387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4"/>
                                        </p:tgtEl>
                                      </p:cBhvr>
                                    </p:animEffect>
                                    <p:set>
                                      <p:cBhvr>
                                        <p:cTn id="12" dur="1" fill="hold">
                                          <p:stCondLst>
                                            <p:cond delay="499"/>
                                          </p:stCondLst>
                                        </p:cTn>
                                        <p:tgtEl>
                                          <p:spTgt spid="74"/>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4" grpId="1"/>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27</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latin typeface="+mj-lt"/>
                <a:cs typeface="Times New Roman" pitchFamily="18" charset="0"/>
              </a:rPr>
              <a:t>Step 6: Measure distance</a:t>
            </a:r>
          </a:p>
        </p:txBody>
      </p:sp>
      <p:sp>
        <p:nvSpPr>
          <p:cNvPr id="13" name="Rectangle 12"/>
          <p:cNvSpPr/>
          <p:nvPr/>
        </p:nvSpPr>
        <p:spPr>
          <a:xfrm>
            <a:off x="430763" y="1447800"/>
            <a:ext cx="8305800" cy="461665"/>
          </a:xfrm>
          <a:prstGeom prst="rect">
            <a:avLst/>
          </a:prstGeom>
        </p:spPr>
        <p:txBody>
          <a:bodyPr wrap="square">
            <a:spAutoFit/>
          </a:bodyPr>
          <a:lstStyle/>
          <a:p>
            <a:r>
              <a:rPr lang="en-US" sz="2400" b="1" dirty="0" smtClean="0"/>
              <a:t>Let’s code up Euclidian Distance</a:t>
            </a:r>
          </a:p>
        </p:txBody>
      </p:sp>
      <p:pic>
        <p:nvPicPr>
          <p:cNvPr id="3" name="Picture 2"/>
          <p:cNvPicPr>
            <a:picLocks noChangeAspect="1"/>
          </p:cNvPicPr>
          <p:nvPr/>
        </p:nvPicPr>
        <p:blipFill>
          <a:blip r:embed="rId3"/>
          <a:stretch>
            <a:fillRect/>
          </a:stretch>
        </p:blipFill>
        <p:spPr>
          <a:xfrm>
            <a:off x="813568" y="2063415"/>
            <a:ext cx="7540190" cy="4184986"/>
          </a:xfrm>
          <a:prstGeom prst="rect">
            <a:avLst/>
          </a:prstGeom>
        </p:spPr>
      </p:pic>
    </p:spTree>
    <p:extLst>
      <p:ext uri="{BB962C8B-B14F-4D97-AF65-F5344CB8AC3E}">
        <p14:creationId xmlns:p14="http://schemas.microsoft.com/office/powerpoint/2010/main" val="3190965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CC3300"/>
        </a:solidFill>
        <a:effectLst/>
      </p:bgPr>
    </p:bg>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28</a:t>
            </a:fld>
            <a:endParaRPr lang="en-US" sz="2400" dirty="0"/>
          </a:p>
        </p:txBody>
      </p:sp>
      <p:sp>
        <p:nvSpPr>
          <p:cNvPr id="19" name="Rectangle 18"/>
          <p:cNvSpPr/>
          <p:nvPr/>
        </p:nvSpPr>
        <p:spPr>
          <a:xfrm>
            <a:off x="495301" y="2133600"/>
            <a:ext cx="8305800" cy="2585323"/>
          </a:xfrm>
          <a:prstGeom prst="rect">
            <a:avLst/>
          </a:prstGeom>
        </p:spPr>
        <p:txBody>
          <a:bodyPr wrap="square">
            <a:spAutoFit/>
          </a:bodyPr>
          <a:lstStyle/>
          <a:p>
            <a:pPr algn="ctr"/>
            <a:r>
              <a:rPr lang="en-US" sz="5400" dirty="0" smtClean="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rPr>
              <a:t>Step 7</a:t>
            </a:r>
          </a:p>
          <a:p>
            <a:pPr algn="ctr"/>
            <a:r>
              <a:rPr lang="en-US" sz="5400" b="1" dirty="0" smtClean="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rPr>
              <a:t>Implement nearest neighbor algorithm</a:t>
            </a:r>
            <a:endParaRPr lang="en-US" sz="5400" b="1" dirty="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endParaRPr>
          </a:p>
        </p:txBody>
      </p:sp>
      <p:sp>
        <p:nvSpPr>
          <p:cNvPr id="3" name="Rectangle 2"/>
          <p:cNvSpPr/>
          <p:nvPr/>
        </p:nvSpPr>
        <p:spPr>
          <a:xfrm rot="19090790">
            <a:off x="-1200598" y="-423763"/>
            <a:ext cx="3993050" cy="1981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rot="19090790">
            <a:off x="6294158" y="5298351"/>
            <a:ext cx="4114680" cy="1981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4817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29</a:t>
            </a:fld>
            <a:endParaRPr lang="en-US" sz="2400" dirty="0"/>
          </a:p>
        </p:txBody>
      </p:sp>
      <p:sp>
        <p:nvSpPr>
          <p:cNvPr id="19" name="Rectangle 18"/>
          <p:cNvSpPr/>
          <p:nvPr/>
        </p:nvSpPr>
        <p:spPr>
          <a:xfrm>
            <a:off x="457200" y="533400"/>
            <a:ext cx="8458200" cy="584775"/>
          </a:xfrm>
          <a:prstGeom prst="rect">
            <a:avLst/>
          </a:prstGeom>
        </p:spPr>
        <p:txBody>
          <a:bodyPr wrap="square">
            <a:spAutoFit/>
          </a:bodyPr>
          <a:lstStyle/>
          <a:p>
            <a:r>
              <a:rPr lang="en-US" sz="3200" b="1" dirty="0">
                <a:latin typeface="+mj-lt"/>
                <a:cs typeface="Times New Roman" pitchFamily="18" charset="0"/>
              </a:rPr>
              <a:t>Step 7: Implement nearest neighbor algorithm</a:t>
            </a:r>
          </a:p>
        </p:txBody>
      </p:sp>
      <p:sp>
        <p:nvSpPr>
          <p:cNvPr id="13" name="Rectangle 12"/>
          <p:cNvSpPr/>
          <p:nvPr/>
        </p:nvSpPr>
        <p:spPr>
          <a:xfrm>
            <a:off x="430763" y="1447800"/>
            <a:ext cx="8305800" cy="461665"/>
          </a:xfrm>
          <a:prstGeom prst="rect">
            <a:avLst/>
          </a:prstGeom>
        </p:spPr>
        <p:txBody>
          <a:bodyPr wrap="square">
            <a:spAutoFit/>
          </a:bodyPr>
          <a:lstStyle/>
          <a:p>
            <a:r>
              <a:rPr lang="en-US" sz="2400" b="1" dirty="0" smtClean="0"/>
              <a:t>Let’s code up nearest neighbor algorithm</a:t>
            </a:r>
          </a:p>
        </p:txBody>
      </p:sp>
      <p:pic>
        <p:nvPicPr>
          <p:cNvPr id="2" name="Picture 1"/>
          <p:cNvPicPr>
            <a:picLocks noChangeAspect="1"/>
          </p:cNvPicPr>
          <p:nvPr/>
        </p:nvPicPr>
        <p:blipFill>
          <a:blip r:embed="rId3"/>
          <a:stretch>
            <a:fillRect/>
          </a:stretch>
        </p:blipFill>
        <p:spPr>
          <a:xfrm>
            <a:off x="754491" y="2177534"/>
            <a:ext cx="7658344" cy="4250564"/>
          </a:xfrm>
          <a:prstGeom prst="rect">
            <a:avLst/>
          </a:prstGeom>
        </p:spPr>
      </p:pic>
    </p:spTree>
    <p:extLst>
      <p:ext uri="{BB962C8B-B14F-4D97-AF65-F5344CB8AC3E}">
        <p14:creationId xmlns:p14="http://schemas.microsoft.com/office/powerpoint/2010/main" val="409740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a:t>
            </a:fld>
            <a:endParaRPr lang="en-US" sz="2400" dirty="0"/>
          </a:p>
        </p:txBody>
      </p:sp>
      <p:sp>
        <p:nvSpPr>
          <p:cNvPr id="19" name="Rectangle 18"/>
          <p:cNvSpPr/>
          <p:nvPr/>
        </p:nvSpPr>
        <p:spPr>
          <a:xfrm>
            <a:off x="457200" y="685800"/>
            <a:ext cx="8305800" cy="707886"/>
          </a:xfrm>
          <a:prstGeom prst="rect">
            <a:avLst/>
          </a:prstGeom>
        </p:spPr>
        <p:txBody>
          <a:bodyPr wrap="square">
            <a:spAutoFit/>
          </a:bodyPr>
          <a:lstStyle/>
          <a:p>
            <a:r>
              <a:rPr lang="en-US" sz="4000" b="1" dirty="0" smtClean="0"/>
              <a:t>Contents</a:t>
            </a:r>
            <a:endParaRPr lang="en-US" sz="2800" b="1" dirty="0" smtClean="0"/>
          </a:p>
        </p:txBody>
      </p:sp>
      <p:sp>
        <p:nvSpPr>
          <p:cNvPr id="7" name="Rectangle 6"/>
          <p:cNvSpPr/>
          <p:nvPr/>
        </p:nvSpPr>
        <p:spPr>
          <a:xfrm>
            <a:off x="430763" y="1474113"/>
            <a:ext cx="8305800" cy="3785652"/>
          </a:xfrm>
          <a:prstGeom prst="rect">
            <a:avLst/>
          </a:prstGeom>
        </p:spPr>
        <p:txBody>
          <a:bodyPr wrap="square">
            <a:spAutoFit/>
          </a:bodyPr>
          <a:lstStyle/>
          <a:p>
            <a:r>
              <a:rPr lang="en-US" sz="2400" dirty="0" smtClean="0"/>
              <a:t>A Quick Review</a:t>
            </a:r>
          </a:p>
          <a:p>
            <a:r>
              <a:rPr lang="en-US" sz="2400" dirty="0" smtClean="0"/>
              <a:t>Step 1: Comment out imports</a:t>
            </a:r>
          </a:p>
          <a:p>
            <a:r>
              <a:rPr lang="en-US" sz="2400" dirty="0"/>
              <a:t>Step 2: Implement a </a:t>
            </a:r>
            <a:r>
              <a:rPr lang="en-US" sz="2400" dirty="0" smtClean="0"/>
              <a:t>class</a:t>
            </a:r>
          </a:p>
          <a:p>
            <a:r>
              <a:rPr lang="en-US" sz="2400" dirty="0"/>
              <a:t>Step 3: Understand interface</a:t>
            </a:r>
            <a:endParaRPr lang="en-US" sz="2400" dirty="0" smtClean="0"/>
          </a:p>
          <a:p>
            <a:r>
              <a:rPr lang="en-US" sz="2400" dirty="0"/>
              <a:t>Step 4: Get pipeline working</a:t>
            </a:r>
            <a:endParaRPr lang="en-US" sz="2400" dirty="0" smtClean="0"/>
          </a:p>
          <a:p>
            <a:r>
              <a:rPr lang="en-US" sz="2400" dirty="0"/>
              <a:t>Step 5: Intro to k-NN</a:t>
            </a:r>
            <a:endParaRPr lang="en-US" sz="2400" dirty="0" smtClean="0"/>
          </a:p>
          <a:p>
            <a:r>
              <a:rPr lang="en-US" sz="2400" dirty="0"/>
              <a:t>Step 6: Measure distance</a:t>
            </a:r>
            <a:endParaRPr lang="en-US" sz="2400" dirty="0" smtClean="0"/>
          </a:p>
          <a:p>
            <a:r>
              <a:rPr lang="en-US" sz="2400" dirty="0" smtClean="0"/>
              <a:t>Step 7: Implement </a:t>
            </a:r>
            <a:r>
              <a:rPr lang="en-US" sz="2400" dirty="0"/>
              <a:t>nearest neighbor </a:t>
            </a:r>
            <a:r>
              <a:rPr lang="en-US" sz="2400" dirty="0" smtClean="0"/>
              <a:t>algorithm</a:t>
            </a:r>
          </a:p>
          <a:p>
            <a:r>
              <a:rPr lang="en-US" sz="2400" dirty="0"/>
              <a:t>Step 8: Run pipeline</a:t>
            </a:r>
          </a:p>
          <a:p>
            <a:r>
              <a:rPr lang="en-US" sz="2400" dirty="0" smtClean="0"/>
              <a:t>Conclusion</a:t>
            </a:r>
            <a:endParaRPr lang="en-US" sz="2400" dirty="0"/>
          </a:p>
        </p:txBody>
      </p:sp>
    </p:spTree>
    <p:extLst>
      <p:ext uri="{BB962C8B-B14F-4D97-AF65-F5344CB8AC3E}">
        <p14:creationId xmlns:p14="http://schemas.microsoft.com/office/powerpoint/2010/main" val="167397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30</a:t>
            </a:fld>
            <a:endParaRPr lang="en-US" sz="2400" dirty="0"/>
          </a:p>
        </p:txBody>
      </p:sp>
      <p:sp>
        <p:nvSpPr>
          <p:cNvPr id="19" name="Rectangle 18"/>
          <p:cNvSpPr/>
          <p:nvPr/>
        </p:nvSpPr>
        <p:spPr>
          <a:xfrm>
            <a:off x="457200" y="533400"/>
            <a:ext cx="8458200" cy="646331"/>
          </a:xfrm>
          <a:prstGeom prst="rect">
            <a:avLst/>
          </a:prstGeom>
        </p:spPr>
        <p:txBody>
          <a:bodyPr wrap="square">
            <a:spAutoFit/>
          </a:bodyPr>
          <a:lstStyle/>
          <a:p>
            <a:r>
              <a:rPr lang="en-US" sz="3600" b="1" dirty="0" smtClean="0">
                <a:latin typeface="Times New Roman" pitchFamily="18" charset="0"/>
                <a:cs typeface="Times New Roman" pitchFamily="18" charset="0"/>
              </a:rPr>
              <a:t>Step 7: </a:t>
            </a:r>
            <a:r>
              <a:rPr lang="en-US" sz="3200" b="1" dirty="0" smtClean="0">
                <a:latin typeface="Times New Roman" pitchFamily="18" charset="0"/>
                <a:cs typeface="Times New Roman" pitchFamily="18" charset="0"/>
              </a:rPr>
              <a:t>Implement nearest neighbor algorithm</a:t>
            </a:r>
            <a:endParaRPr lang="en-US" sz="3200" b="1" dirty="0">
              <a:latin typeface="Times New Roman" pitchFamily="18" charset="0"/>
              <a:cs typeface="Times New Roman" pitchFamily="18" charset="0"/>
            </a:endParaRPr>
          </a:p>
        </p:txBody>
      </p:sp>
      <p:sp>
        <p:nvSpPr>
          <p:cNvPr id="13" name="Rectangle 12"/>
          <p:cNvSpPr/>
          <p:nvPr/>
        </p:nvSpPr>
        <p:spPr>
          <a:xfrm>
            <a:off x="430763" y="1447800"/>
            <a:ext cx="8305800" cy="461665"/>
          </a:xfrm>
          <a:prstGeom prst="rect">
            <a:avLst/>
          </a:prstGeom>
        </p:spPr>
        <p:txBody>
          <a:bodyPr wrap="square">
            <a:spAutoFit/>
          </a:bodyPr>
          <a:lstStyle/>
          <a:p>
            <a:r>
              <a:rPr lang="en-US" sz="2400" b="1" dirty="0" smtClean="0"/>
              <a:t>Let’s code up nearest neighbor algorithm</a:t>
            </a:r>
          </a:p>
        </p:txBody>
      </p:sp>
      <p:pic>
        <p:nvPicPr>
          <p:cNvPr id="3" name="Picture 2"/>
          <p:cNvPicPr>
            <a:picLocks noChangeAspect="1"/>
          </p:cNvPicPr>
          <p:nvPr/>
        </p:nvPicPr>
        <p:blipFill>
          <a:blip r:embed="rId3"/>
          <a:stretch>
            <a:fillRect/>
          </a:stretch>
        </p:blipFill>
        <p:spPr>
          <a:xfrm>
            <a:off x="785958" y="2057400"/>
            <a:ext cx="7800683" cy="4329566"/>
          </a:xfrm>
          <a:prstGeom prst="rect">
            <a:avLst/>
          </a:prstGeom>
        </p:spPr>
      </p:pic>
    </p:spTree>
    <p:extLst>
      <p:ext uri="{BB962C8B-B14F-4D97-AF65-F5344CB8AC3E}">
        <p14:creationId xmlns:p14="http://schemas.microsoft.com/office/powerpoint/2010/main" val="311258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CC3300"/>
        </a:solidFill>
        <a:effectLst/>
      </p:bgPr>
    </p:bg>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31</a:t>
            </a:fld>
            <a:endParaRPr lang="en-US" sz="2400" dirty="0"/>
          </a:p>
        </p:txBody>
      </p:sp>
      <p:sp>
        <p:nvSpPr>
          <p:cNvPr id="19" name="Rectangle 18"/>
          <p:cNvSpPr/>
          <p:nvPr/>
        </p:nvSpPr>
        <p:spPr>
          <a:xfrm>
            <a:off x="495301" y="2133600"/>
            <a:ext cx="8305800" cy="1754326"/>
          </a:xfrm>
          <a:prstGeom prst="rect">
            <a:avLst/>
          </a:prstGeom>
        </p:spPr>
        <p:txBody>
          <a:bodyPr wrap="square">
            <a:spAutoFit/>
          </a:bodyPr>
          <a:lstStyle/>
          <a:p>
            <a:pPr algn="ctr"/>
            <a:r>
              <a:rPr lang="en-US" sz="5400" dirty="0" smtClean="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rPr>
              <a:t>Step 8</a:t>
            </a:r>
          </a:p>
          <a:p>
            <a:pPr algn="ctr"/>
            <a:r>
              <a:rPr lang="en-US" sz="5400" b="1" dirty="0" smtClean="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rPr>
              <a:t>Run pipeline</a:t>
            </a:r>
            <a:endParaRPr lang="en-US" sz="5400" b="1" dirty="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endParaRPr>
          </a:p>
        </p:txBody>
      </p:sp>
      <p:sp>
        <p:nvSpPr>
          <p:cNvPr id="3" name="Rectangle 2"/>
          <p:cNvSpPr/>
          <p:nvPr/>
        </p:nvSpPr>
        <p:spPr>
          <a:xfrm rot="19090790">
            <a:off x="-1200598" y="-423763"/>
            <a:ext cx="3993050" cy="1981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rot="19090790">
            <a:off x="6294158" y="5298351"/>
            <a:ext cx="4114680" cy="1981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9770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32</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latin typeface="+mj-lt"/>
                <a:cs typeface="Times New Roman" pitchFamily="18" charset="0"/>
              </a:rPr>
              <a:t>Step </a:t>
            </a:r>
            <a:r>
              <a:rPr lang="en-US" sz="4000" b="1" dirty="0" smtClean="0">
                <a:latin typeface="+mj-lt"/>
                <a:cs typeface="Times New Roman" pitchFamily="18" charset="0"/>
              </a:rPr>
              <a:t>8: Run pipeline</a:t>
            </a:r>
            <a:endParaRPr lang="en-US" sz="4000" b="1" dirty="0">
              <a:latin typeface="+mj-lt"/>
              <a:cs typeface="Times New Roman" pitchFamily="18" charset="0"/>
            </a:endParaRPr>
          </a:p>
        </p:txBody>
      </p:sp>
      <p:sp>
        <p:nvSpPr>
          <p:cNvPr id="13" name="Rectangle 12"/>
          <p:cNvSpPr/>
          <p:nvPr/>
        </p:nvSpPr>
        <p:spPr>
          <a:xfrm>
            <a:off x="430763" y="1447800"/>
            <a:ext cx="8305800" cy="461665"/>
          </a:xfrm>
          <a:prstGeom prst="rect">
            <a:avLst/>
          </a:prstGeom>
        </p:spPr>
        <p:txBody>
          <a:bodyPr wrap="square">
            <a:spAutoFit/>
          </a:bodyPr>
          <a:lstStyle/>
          <a:p>
            <a:r>
              <a:rPr lang="en-US" sz="2400" b="1" dirty="0" smtClean="0"/>
              <a:t>Let’s run up what we coded</a:t>
            </a:r>
          </a:p>
        </p:txBody>
      </p:sp>
      <p:pic>
        <p:nvPicPr>
          <p:cNvPr id="2" name="Picture 1"/>
          <p:cNvPicPr>
            <a:picLocks noChangeAspect="1"/>
          </p:cNvPicPr>
          <p:nvPr/>
        </p:nvPicPr>
        <p:blipFill>
          <a:blip r:embed="rId3"/>
          <a:stretch>
            <a:fillRect/>
          </a:stretch>
        </p:blipFill>
        <p:spPr>
          <a:xfrm>
            <a:off x="674422" y="2078909"/>
            <a:ext cx="7818481" cy="4339444"/>
          </a:xfrm>
          <a:prstGeom prst="rect">
            <a:avLst/>
          </a:prstGeom>
        </p:spPr>
      </p:pic>
      <p:pic>
        <p:nvPicPr>
          <p:cNvPr id="4" name="Picture 3"/>
          <p:cNvPicPr>
            <a:picLocks noChangeAspect="1"/>
          </p:cNvPicPr>
          <p:nvPr/>
        </p:nvPicPr>
        <p:blipFill>
          <a:blip r:embed="rId4"/>
          <a:stretch>
            <a:fillRect/>
          </a:stretch>
        </p:blipFill>
        <p:spPr>
          <a:xfrm>
            <a:off x="5130578" y="3505200"/>
            <a:ext cx="3362325" cy="1785732"/>
          </a:xfrm>
          <a:prstGeom prst="rect">
            <a:avLst/>
          </a:prstGeom>
        </p:spPr>
      </p:pic>
    </p:spTree>
    <p:extLst>
      <p:ext uri="{BB962C8B-B14F-4D97-AF65-F5344CB8AC3E}">
        <p14:creationId xmlns:p14="http://schemas.microsoft.com/office/powerpoint/2010/main" val="342178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33</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latin typeface="+mj-lt"/>
                <a:cs typeface="Times New Roman" pitchFamily="18" charset="0"/>
              </a:rPr>
              <a:t>Conclusion</a:t>
            </a:r>
            <a:endParaRPr lang="en-US" sz="4000" b="1" dirty="0">
              <a:latin typeface="+mj-lt"/>
              <a:cs typeface="Times New Roman" pitchFamily="18" charset="0"/>
            </a:endParaRPr>
          </a:p>
        </p:txBody>
      </p:sp>
      <p:sp>
        <p:nvSpPr>
          <p:cNvPr id="13" name="Rectangle 12"/>
          <p:cNvSpPr/>
          <p:nvPr/>
        </p:nvSpPr>
        <p:spPr>
          <a:xfrm>
            <a:off x="430763" y="1447800"/>
            <a:ext cx="8305800" cy="3108543"/>
          </a:xfrm>
          <a:prstGeom prst="rect">
            <a:avLst/>
          </a:prstGeom>
        </p:spPr>
        <p:txBody>
          <a:bodyPr wrap="square">
            <a:spAutoFit/>
          </a:bodyPr>
          <a:lstStyle/>
          <a:p>
            <a:r>
              <a:rPr lang="en-US" sz="4400" b="1" dirty="0" smtClean="0">
                <a:solidFill>
                  <a:srgbClr val="42E92B"/>
                </a:solidFill>
              </a:rPr>
              <a:t>Pros</a:t>
            </a:r>
          </a:p>
          <a:p>
            <a:pPr marL="342900" indent="-342900">
              <a:buFont typeface="Arial" panose="020B0604020202020204" pitchFamily="34" charset="0"/>
              <a:buChar char="•"/>
            </a:pPr>
            <a:r>
              <a:rPr lang="en-US" sz="2800" dirty="0" smtClean="0"/>
              <a:t>Relatively simple</a:t>
            </a:r>
          </a:p>
          <a:p>
            <a:pPr marL="342900" indent="-342900">
              <a:buFont typeface="Arial" panose="020B0604020202020204" pitchFamily="34" charset="0"/>
              <a:buChar char="•"/>
            </a:pPr>
            <a:endParaRPr lang="en-US" sz="2400" dirty="0"/>
          </a:p>
          <a:p>
            <a:r>
              <a:rPr lang="en-US" sz="4400" b="1" dirty="0" smtClean="0">
                <a:solidFill>
                  <a:srgbClr val="FF0000"/>
                </a:solidFill>
              </a:rPr>
              <a:t>Cons</a:t>
            </a:r>
          </a:p>
          <a:p>
            <a:pPr marL="342900" indent="-342900">
              <a:buFont typeface="Arial" panose="020B0604020202020204" pitchFamily="34" charset="0"/>
              <a:buChar char="•"/>
            </a:pPr>
            <a:r>
              <a:rPr lang="en-US" sz="2800" dirty="0" smtClean="0"/>
              <a:t>Computationally intensive</a:t>
            </a:r>
          </a:p>
          <a:p>
            <a:pPr marL="342900" indent="-342900">
              <a:buFont typeface="Arial" panose="020B0604020202020204" pitchFamily="34" charset="0"/>
              <a:buChar char="•"/>
            </a:pPr>
            <a:r>
              <a:rPr lang="en-US" sz="2800" dirty="0" smtClean="0"/>
              <a:t>Hard to represent relationships between features</a:t>
            </a:r>
          </a:p>
        </p:txBody>
      </p:sp>
    </p:spTree>
    <p:extLst>
      <p:ext uri="{BB962C8B-B14F-4D97-AF65-F5344CB8AC3E}">
        <p14:creationId xmlns:p14="http://schemas.microsoft.com/office/powerpoint/2010/main" val="150508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34</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latin typeface="+mj-lt"/>
                <a:cs typeface="Times New Roman" pitchFamily="18" charset="0"/>
              </a:rPr>
              <a:t>Conclusion</a:t>
            </a:r>
            <a:endParaRPr lang="en-US" sz="4000" b="1" dirty="0">
              <a:latin typeface="+mj-lt"/>
              <a:cs typeface="Times New Roman" pitchFamily="18" charset="0"/>
            </a:endParaRPr>
          </a:p>
        </p:txBody>
      </p:sp>
      <p:pic>
        <p:nvPicPr>
          <p:cNvPr id="7" name="Picture 6"/>
          <p:cNvPicPr>
            <a:picLocks noChangeAspect="1"/>
          </p:cNvPicPr>
          <p:nvPr/>
        </p:nvPicPr>
        <p:blipFill>
          <a:blip r:embed="rId3"/>
          <a:stretch>
            <a:fillRect/>
          </a:stretch>
        </p:blipFill>
        <p:spPr>
          <a:xfrm>
            <a:off x="614464" y="1711303"/>
            <a:ext cx="7991272" cy="4245364"/>
          </a:xfrm>
          <a:prstGeom prst="rect">
            <a:avLst/>
          </a:prstGeom>
        </p:spPr>
      </p:pic>
      <p:sp>
        <p:nvSpPr>
          <p:cNvPr id="8" name="Rectangle 7"/>
          <p:cNvSpPr/>
          <p:nvPr/>
        </p:nvSpPr>
        <p:spPr>
          <a:xfrm>
            <a:off x="430876" y="1249638"/>
            <a:ext cx="8305800" cy="830997"/>
          </a:xfrm>
          <a:prstGeom prst="rect">
            <a:avLst/>
          </a:prstGeom>
        </p:spPr>
        <p:txBody>
          <a:bodyPr wrap="square">
            <a:spAutoFit/>
          </a:bodyPr>
          <a:lstStyle/>
          <a:p>
            <a:pPr>
              <a:defRPr/>
            </a:pPr>
            <a:r>
              <a:rPr lang="en-CA" sz="2400" dirty="0">
                <a:hlinkClick r:id="rId4"/>
              </a:rPr>
              <a:t>http://</a:t>
            </a:r>
            <a:r>
              <a:rPr lang="en-CA" sz="2400" dirty="0" smtClean="0">
                <a:hlinkClick r:id="rId4"/>
              </a:rPr>
              <a:t>playground.tensorflow.org</a:t>
            </a:r>
            <a:endParaRPr lang="en-CA" sz="2400" dirty="0" smtClean="0"/>
          </a:p>
          <a:p>
            <a:pPr>
              <a:defRPr/>
            </a:pPr>
            <a:endParaRPr lang="en-CA" sz="2400" dirty="0"/>
          </a:p>
        </p:txBody>
      </p:sp>
    </p:spTree>
    <p:extLst>
      <p:ext uri="{BB962C8B-B14F-4D97-AF65-F5344CB8AC3E}">
        <p14:creationId xmlns:p14="http://schemas.microsoft.com/office/powerpoint/2010/main" val="3743935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35</a:t>
            </a:fld>
            <a:endParaRPr lang="en-US" sz="2400" dirty="0"/>
          </a:p>
        </p:txBody>
      </p:sp>
      <p:sp>
        <p:nvSpPr>
          <p:cNvPr id="8" name="TextBox 7"/>
          <p:cNvSpPr txBox="1"/>
          <p:nvPr/>
        </p:nvSpPr>
        <p:spPr>
          <a:xfrm>
            <a:off x="2895600" y="2590800"/>
            <a:ext cx="3523129" cy="1323439"/>
          </a:xfrm>
          <a:prstGeom prst="rect">
            <a:avLst/>
          </a:prstGeom>
          <a:noFill/>
        </p:spPr>
        <p:txBody>
          <a:bodyPr wrap="square" rtlCol="0">
            <a:spAutoFit/>
          </a:bodyPr>
          <a:lstStyle/>
          <a:p>
            <a:r>
              <a:rPr lang="en-CA" sz="8000" dirty="0" smtClean="0">
                <a:latin typeface="Edwardian Script ITC" panose="030303020407070D0804" pitchFamily="66" charset="0"/>
              </a:rPr>
              <a:t>Thank you </a:t>
            </a:r>
          </a:p>
        </p:txBody>
      </p:sp>
    </p:spTree>
    <p:extLst>
      <p:ext uri="{BB962C8B-B14F-4D97-AF65-F5344CB8AC3E}">
        <p14:creationId xmlns:p14="http://schemas.microsoft.com/office/powerpoint/2010/main" val="315597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p:cNvSpPr txBox="1">
            <a:spLocks/>
          </p:cNvSpPr>
          <p:nvPr/>
        </p:nvSpPr>
        <p:spPr>
          <a:xfrm rot="16200000">
            <a:off x="8496302" y="6362700"/>
            <a:ext cx="609599" cy="38100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400" smtClean="0"/>
              <a:pPr/>
              <a:t>4</a:t>
            </a:fld>
            <a:endParaRPr lang="en-US" sz="2400" dirty="0"/>
          </a:p>
        </p:txBody>
      </p:sp>
      <p:sp>
        <p:nvSpPr>
          <p:cNvPr id="6" name="Rectangle 5"/>
          <p:cNvSpPr/>
          <p:nvPr/>
        </p:nvSpPr>
        <p:spPr>
          <a:xfrm>
            <a:off x="457200" y="533400"/>
            <a:ext cx="8305800" cy="707886"/>
          </a:xfrm>
          <a:prstGeom prst="rect">
            <a:avLst/>
          </a:prstGeom>
        </p:spPr>
        <p:txBody>
          <a:bodyPr wrap="square">
            <a:spAutoFit/>
          </a:bodyPr>
          <a:lstStyle/>
          <a:p>
            <a:r>
              <a:rPr lang="en-US" sz="4000" b="1" dirty="0" smtClean="0">
                <a:latin typeface="+mj-lt"/>
                <a:cs typeface="Times New Roman" pitchFamily="18" charset="0"/>
              </a:rPr>
              <a:t>A Quick Review</a:t>
            </a:r>
            <a:endParaRPr lang="en-US" sz="4000" b="1" dirty="0">
              <a:latin typeface="+mj-lt"/>
              <a:cs typeface="Times New Roman" pitchFamily="18" charset="0"/>
            </a:endParaRPr>
          </a:p>
        </p:txBody>
      </p:sp>
      <p:sp>
        <p:nvSpPr>
          <p:cNvPr id="8" name="Rectangle 7"/>
          <p:cNvSpPr/>
          <p:nvPr/>
        </p:nvSpPr>
        <p:spPr>
          <a:xfrm>
            <a:off x="430763" y="1447800"/>
            <a:ext cx="8305800" cy="461665"/>
          </a:xfrm>
          <a:prstGeom prst="rect">
            <a:avLst/>
          </a:prstGeom>
        </p:spPr>
        <p:txBody>
          <a:bodyPr wrap="square">
            <a:spAutoFit/>
          </a:bodyPr>
          <a:lstStyle/>
          <a:p>
            <a:r>
              <a:rPr lang="en-US" sz="2400" b="1" dirty="0" smtClean="0"/>
              <a:t>Recall the program that we have already wrote:</a:t>
            </a:r>
          </a:p>
        </p:txBody>
      </p:sp>
      <p:pic>
        <p:nvPicPr>
          <p:cNvPr id="9" name="Picture 8"/>
          <p:cNvPicPr>
            <a:picLocks noChangeAspect="1"/>
          </p:cNvPicPr>
          <p:nvPr/>
        </p:nvPicPr>
        <p:blipFill>
          <a:blip r:embed="rId3"/>
          <a:stretch>
            <a:fillRect/>
          </a:stretch>
        </p:blipFill>
        <p:spPr>
          <a:xfrm>
            <a:off x="508031" y="2115979"/>
            <a:ext cx="8151263" cy="4075632"/>
          </a:xfrm>
          <a:prstGeom prst="rect">
            <a:avLst/>
          </a:prstGeom>
        </p:spPr>
      </p:pic>
      <p:sp>
        <p:nvSpPr>
          <p:cNvPr id="12" name="Left Arrow 11"/>
          <p:cNvSpPr/>
          <p:nvPr/>
        </p:nvSpPr>
        <p:spPr>
          <a:xfrm>
            <a:off x="3657600" y="3105954"/>
            <a:ext cx="1828800" cy="609600"/>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import dataset</a:t>
            </a:r>
            <a:endParaRPr lang="en-CA" dirty="0"/>
          </a:p>
        </p:txBody>
      </p:sp>
      <p:sp>
        <p:nvSpPr>
          <p:cNvPr id="13" name="Left Arrow 12"/>
          <p:cNvSpPr/>
          <p:nvPr/>
        </p:nvSpPr>
        <p:spPr>
          <a:xfrm>
            <a:off x="6553200" y="3677454"/>
            <a:ext cx="1828800" cy="1030933"/>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split data into train and test</a:t>
            </a:r>
            <a:endParaRPr lang="en-CA" dirty="0"/>
          </a:p>
        </p:txBody>
      </p:sp>
      <p:sp>
        <p:nvSpPr>
          <p:cNvPr id="18" name="Left Arrow 17"/>
          <p:cNvSpPr/>
          <p:nvPr/>
        </p:nvSpPr>
        <p:spPr>
          <a:xfrm>
            <a:off x="4203700" y="4822865"/>
            <a:ext cx="2286000" cy="484394"/>
          </a:xfrm>
          <a:prstGeom prst="leftArrow">
            <a:avLst>
              <a:gd name="adj1" fmla="val 44756"/>
              <a:gd name="adj2" fmla="val 2640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train the classifier</a:t>
            </a:r>
            <a:endParaRPr lang="en-CA" dirty="0"/>
          </a:p>
        </p:txBody>
      </p:sp>
      <p:sp>
        <p:nvSpPr>
          <p:cNvPr id="23" name="Left Arrow 22"/>
          <p:cNvSpPr/>
          <p:nvPr/>
        </p:nvSpPr>
        <p:spPr>
          <a:xfrm>
            <a:off x="4876800" y="5011302"/>
            <a:ext cx="2286000" cy="484394"/>
          </a:xfrm>
          <a:prstGeom prst="leftArrow">
            <a:avLst>
              <a:gd name="adj1" fmla="val 44756"/>
              <a:gd name="adj2" fmla="val 2640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test  the accuracy</a:t>
            </a:r>
            <a:endParaRPr lang="en-CA" dirty="0"/>
          </a:p>
        </p:txBody>
      </p:sp>
      <p:sp>
        <p:nvSpPr>
          <p:cNvPr id="24" name="Rectangle 23"/>
          <p:cNvSpPr/>
          <p:nvPr/>
        </p:nvSpPr>
        <p:spPr>
          <a:xfrm>
            <a:off x="1066800" y="4457700"/>
            <a:ext cx="4572000" cy="4572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3241576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randombar(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randombar(horizont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500"/>
                            </p:stCondLst>
                            <p:childTnLst>
                              <p:par>
                                <p:cTn id="29" presetID="35" presetClass="emph" presetSubtype="0" repeatCount="3000" fill="hold" grpId="0" nodeType="afterEffect">
                                  <p:stCondLst>
                                    <p:cond delay="0"/>
                                  </p:stCondLst>
                                  <p:childTnLst>
                                    <p:anim calcmode="discrete" valueType="str">
                                      <p:cBhvr>
                                        <p:cTn id="30" dur="1000" fill="hold"/>
                                        <p:tgtEl>
                                          <p:spTgt spid="2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8" grpId="0" animBg="1"/>
      <p:bldP spid="23" grpId="0" animBg="1"/>
      <p:bldP spid="24" grpId="0" animBg="1"/>
      <p:bldP spid="2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3300"/>
        </a:solidFill>
        <a:effectLst/>
      </p:bgPr>
    </p:bg>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5</a:t>
            </a:fld>
            <a:endParaRPr lang="en-US" sz="2400" dirty="0"/>
          </a:p>
        </p:txBody>
      </p:sp>
      <p:sp>
        <p:nvSpPr>
          <p:cNvPr id="19" name="Rectangle 18"/>
          <p:cNvSpPr/>
          <p:nvPr/>
        </p:nvSpPr>
        <p:spPr>
          <a:xfrm>
            <a:off x="495301" y="2133600"/>
            <a:ext cx="8305800" cy="1754326"/>
          </a:xfrm>
          <a:prstGeom prst="rect">
            <a:avLst/>
          </a:prstGeom>
        </p:spPr>
        <p:txBody>
          <a:bodyPr wrap="square">
            <a:spAutoFit/>
          </a:bodyPr>
          <a:lstStyle/>
          <a:p>
            <a:pPr algn="ctr"/>
            <a:r>
              <a:rPr lang="en-US" sz="5400" dirty="0" smtClean="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rPr>
              <a:t>Step 1</a:t>
            </a:r>
          </a:p>
          <a:p>
            <a:pPr algn="ctr"/>
            <a:r>
              <a:rPr lang="en-US" sz="5400" b="1" dirty="0" smtClean="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rPr>
              <a:t>Comment out imports</a:t>
            </a:r>
            <a:endParaRPr lang="en-US" sz="5400" b="1" dirty="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endParaRPr>
          </a:p>
        </p:txBody>
      </p:sp>
      <p:sp>
        <p:nvSpPr>
          <p:cNvPr id="3" name="Rectangle 2"/>
          <p:cNvSpPr/>
          <p:nvPr/>
        </p:nvSpPr>
        <p:spPr>
          <a:xfrm rot="19090790">
            <a:off x="-1200598" y="-423763"/>
            <a:ext cx="3993050" cy="1981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rot="19090790">
            <a:off x="6294158" y="5298351"/>
            <a:ext cx="4114680" cy="1981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2877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p:cNvSpPr txBox="1">
            <a:spLocks/>
          </p:cNvSpPr>
          <p:nvPr/>
        </p:nvSpPr>
        <p:spPr>
          <a:xfrm rot="16200000">
            <a:off x="8496302" y="6362700"/>
            <a:ext cx="609599" cy="38100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400" smtClean="0"/>
              <a:pPr/>
              <a:t>6</a:t>
            </a:fld>
            <a:endParaRPr lang="en-US" sz="2400" dirty="0"/>
          </a:p>
        </p:txBody>
      </p:sp>
      <p:sp>
        <p:nvSpPr>
          <p:cNvPr id="6" name="Rectangle 5"/>
          <p:cNvSpPr/>
          <p:nvPr/>
        </p:nvSpPr>
        <p:spPr>
          <a:xfrm>
            <a:off x="457200" y="533400"/>
            <a:ext cx="8305800" cy="707886"/>
          </a:xfrm>
          <a:prstGeom prst="rect">
            <a:avLst/>
          </a:prstGeom>
        </p:spPr>
        <p:txBody>
          <a:bodyPr wrap="square">
            <a:spAutoFit/>
          </a:bodyPr>
          <a:lstStyle/>
          <a:p>
            <a:r>
              <a:rPr lang="en-CA" sz="4000" b="1" dirty="0">
                <a:latin typeface="+mj-lt"/>
                <a:cs typeface="Times New Roman" pitchFamily="18" charset="0"/>
              </a:rPr>
              <a:t>Step </a:t>
            </a:r>
            <a:r>
              <a:rPr lang="en-CA" sz="4000" b="1" dirty="0" smtClean="0">
                <a:latin typeface="+mj-lt"/>
                <a:cs typeface="Times New Roman" pitchFamily="18" charset="0"/>
              </a:rPr>
              <a:t>1: Comment </a:t>
            </a:r>
            <a:r>
              <a:rPr lang="en-CA" sz="4000" b="1" dirty="0">
                <a:latin typeface="+mj-lt"/>
                <a:cs typeface="Times New Roman" pitchFamily="18" charset="0"/>
              </a:rPr>
              <a:t>out imports</a:t>
            </a:r>
          </a:p>
        </p:txBody>
      </p:sp>
      <p:sp>
        <p:nvSpPr>
          <p:cNvPr id="8" name="Rectangle 7"/>
          <p:cNvSpPr/>
          <p:nvPr/>
        </p:nvSpPr>
        <p:spPr>
          <a:xfrm>
            <a:off x="430763" y="1447800"/>
            <a:ext cx="8305800" cy="461665"/>
          </a:xfrm>
          <a:prstGeom prst="rect">
            <a:avLst/>
          </a:prstGeom>
        </p:spPr>
        <p:txBody>
          <a:bodyPr wrap="square">
            <a:spAutoFit/>
          </a:bodyPr>
          <a:lstStyle/>
          <a:p>
            <a:r>
              <a:rPr lang="en-US" sz="2400" b="1" dirty="0" smtClean="0"/>
              <a:t>Let’s run our pipeline to remind the accuracy:</a:t>
            </a:r>
          </a:p>
        </p:txBody>
      </p:sp>
      <p:pic>
        <p:nvPicPr>
          <p:cNvPr id="2" name="Picture 1"/>
          <p:cNvPicPr>
            <a:picLocks noChangeAspect="1"/>
          </p:cNvPicPr>
          <p:nvPr/>
        </p:nvPicPr>
        <p:blipFill>
          <a:blip r:embed="rId3"/>
          <a:stretch>
            <a:fillRect/>
          </a:stretch>
        </p:blipFill>
        <p:spPr>
          <a:xfrm>
            <a:off x="457200" y="2115979"/>
            <a:ext cx="7873684" cy="3936842"/>
          </a:xfrm>
          <a:prstGeom prst="rect">
            <a:avLst/>
          </a:prstGeom>
        </p:spPr>
      </p:pic>
      <p:pic>
        <p:nvPicPr>
          <p:cNvPr id="3" name="Picture 2"/>
          <p:cNvPicPr>
            <a:picLocks noChangeAspect="1"/>
          </p:cNvPicPr>
          <p:nvPr/>
        </p:nvPicPr>
        <p:blipFill rotWithShape="1">
          <a:blip r:embed="rId4"/>
          <a:srcRect l="-1" t="7292" r="75417" b="76042"/>
          <a:stretch/>
        </p:blipFill>
        <p:spPr>
          <a:xfrm>
            <a:off x="5562600" y="4084400"/>
            <a:ext cx="2533650" cy="1219200"/>
          </a:xfrm>
          <a:prstGeom prst="rect">
            <a:avLst/>
          </a:prstGeom>
        </p:spPr>
      </p:pic>
    </p:spTree>
    <p:extLst>
      <p:ext uri="{BB962C8B-B14F-4D97-AF65-F5344CB8AC3E}">
        <p14:creationId xmlns:p14="http://schemas.microsoft.com/office/powerpoint/2010/main" val="235072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p:cNvSpPr txBox="1">
            <a:spLocks/>
          </p:cNvSpPr>
          <p:nvPr/>
        </p:nvSpPr>
        <p:spPr>
          <a:xfrm rot="16200000">
            <a:off x="8496302" y="6362700"/>
            <a:ext cx="609599" cy="38100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400" smtClean="0"/>
              <a:pPr/>
              <a:t>7</a:t>
            </a:fld>
            <a:endParaRPr lang="en-US" sz="2400" dirty="0"/>
          </a:p>
        </p:txBody>
      </p:sp>
      <p:sp>
        <p:nvSpPr>
          <p:cNvPr id="6" name="Rectangle 5"/>
          <p:cNvSpPr/>
          <p:nvPr/>
        </p:nvSpPr>
        <p:spPr>
          <a:xfrm>
            <a:off x="457200" y="533400"/>
            <a:ext cx="8305800" cy="707886"/>
          </a:xfrm>
          <a:prstGeom prst="rect">
            <a:avLst/>
          </a:prstGeom>
        </p:spPr>
        <p:txBody>
          <a:bodyPr wrap="square">
            <a:spAutoFit/>
          </a:bodyPr>
          <a:lstStyle/>
          <a:p>
            <a:r>
              <a:rPr lang="en-CA" sz="4000" b="1" dirty="0">
                <a:latin typeface="+mj-lt"/>
                <a:cs typeface="Times New Roman" pitchFamily="18" charset="0"/>
              </a:rPr>
              <a:t>Step 1: Comment out imports</a:t>
            </a:r>
          </a:p>
        </p:txBody>
      </p:sp>
      <p:sp>
        <p:nvSpPr>
          <p:cNvPr id="8" name="Rectangle 7"/>
          <p:cNvSpPr/>
          <p:nvPr/>
        </p:nvSpPr>
        <p:spPr>
          <a:xfrm>
            <a:off x="430763" y="1447800"/>
            <a:ext cx="8305800" cy="461665"/>
          </a:xfrm>
          <a:prstGeom prst="rect">
            <a:avLst/>
          </a:prstGeom>
        </p:spPr>
        <p:txBody>
          <a:bodyPr wrap="square">
            <a:spAutoFit/>
          </a:bodyPr>
          <a:lstStyle/>
          <a:p>
            <a:r>
              <a:rPr lang="en-US" sz="2400" b="1" dirty="0" smtClean="0"/>
              <a:t>Let’s comment out the import:</a:t>
            </a:r>
          </a:p>
        </p:txBody>
      </p:sp>
      <p:pic>
        <p:nvPicPr>
          <p:cNvPr id="9" name="Picture 8"/>
          <p:cNvPicPr>
            <a:picLocks noChangeAspect="1"/>
          </p:cNvPicPr>
          <p:nvPr/>
        </p:nvPicPr>
        <p:blipFill>
          <a:blip r:embed="rId3"/>
          <a:stretch>
            <a:fillRect/>
          </a:stretch>
        </p:blipFill>
        <p:spPr>
          <a:xfrm>
            <a:off x="635550" y="2104876"/>
            <a:ext cx="7896225" cy="3948113"/>
          </a:xfrm>
          <a:prstGeom prst="rect">
            <a:avLst/>
          </a:prstGeom>
        </p:spPr>
      </p:pic>
    </p:spTree>
    <p:extLst>
      <p:ext uri="{BB962C8B-B14F-4D97-AF65-F5344CB8AC3E}">
        <p14:creationId xmlns:p14="http://schemas.microsoft.com/office/powerpoint/2010/main" val="110611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3300"/>
        </a:solidFill>
        <a:effectLst/>
      </p:bgPr>
    </p:bg>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8</a:t>
            </a:fld>
            <a:endParaRPr lang="en-US" sz="2400" dirty="0"/>
          </a:p>
        </p:txBody>
      </p:sp>
      <p:sp>
        <p:nvSpPr>
          <p:cNvPr id="19" name="Rectangle 18"/>
          <p:cNvSpPr/>
          <p:nvPr/>
        </p:nvSpPr>
        <p:spPr>
          <a:xfrm>
            <a:off x="495301" y="2133600"/>
            <a:ext cx="8305800" cy="1754326"/>
          </a:xfrm>
          <a:prstGeom prst="rect">
            <a:avLst/>
          </a:prstGeom>
        </p:spPr>
        <p:txBody>
          <a:bodyPr wrap="square">
            <a:spAutoFit/>
          </a:bodyPr>
          <a:lstStyle/>
          <a:p>
            <a:pPr algn="ctr"/>
            <a:r>
              <a:rPr lang="en-US" sz="5400" dirty="0" smtClean="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rPr>
              <a:t>Step 2</a:t>
            </a:r>
          </a:p>
          <a:p>
            <a:pPr algn="ctr"/>
            <a:r>
              <a:rPr lang="en-US" sz="5400" b="1" dirty="0" smtClean="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rPr>
              <a:t>Implement a class</a:t>
            </a:r>
            <a:endParaRPr lang="en-US" sz="5400" b="1" dirty="0">
              <a:solidFill>
                <a:schemeClr val="bg1"/>
              </a:solidFill>
              <a:latin typeface="Microsoft JhengHei Light" panose="020B0304030504040204" pitchFamily="34" charset="-120"/>
              <a:ea typeface="Microsoft JhengHei Light" panose="020B0304030504040204" pitchFamily="34" charset="-120"/>
              <a:cs typeface="Segoe WP Semibold" panose="020B0702040204020203" pitchFamily="34" charset="0"/>
            </a:endParaRPr>
          </a:p>
        </p:txBody>
      </p:sp>
      <p:sp>
        <p:nvSpPr>
          <p:cNvPr id="3" name="Rectangle 2"/>
          <p:cNvSpPr/>
          <p:nvPr/>
        </p:nvSpPr>
        <p:spPr>
          <a:xfrm rot="19090790">
            <a:off x="-1200598" y="-423763"/>
            <a:ext cx="3993050" cy="1981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rot="19090790">
            <a:off x="6299374" y="5296358"/>
            <a:ext cx="4108703" cy="1981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9288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p:cNvSpPr txBox="1">
            <a:spLocks/>
          </p:cNvSpPr>
          <p:nvPr/>
        </p:nvSpPr>
        <p:spPr>
          <a:xfrm rot="16200000">
            <a:off x="8496302" y="6362700"/>
            <a:ext cx="609599" cy="38100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400" smtClean="0"/>
              <a:pPr/>
              <a:t>9</a:t>
            </a:fld>
            <a:endParaRPr lang="en-US" sz="2400" dirty="0"/>
          </a:p>
        </p:txBody>
      </p:sp>
      <p:sp>
        <p:nvSpPr>
          <p:cNvPr id="6" name="Rectangle 5"/>
          <p:cNvSpPr/>
          <p:nvPr/>
        </p:nvSpPr>
        <p:spPr>
          <a:xfrm>
            <a:off x="457200" y="533400"/>
            <a:ext cx="8305800" cy="707886"/>
          </a:xfrm>
          <a:prstGeom prst="rect">
            <a:avLst/>
          </a:prstGeom>
        </p:spPr>
        <p:txBody>
          <a:bodyPr wrap="square">
            <a:spAutoFit/>
          </a:bodyPr>
          <a:lstStyle/>
          <a:p>
            <a:r>
              <a:rPr lang="en-CA" sz="4000" b="1" dirty="0">
                <a:latin typeface="+mj-lt"/>
                <a:cs typeface="Times New Roman" pitchFamily="18" charset="0"/>
              </a:rPr>
              <a:t>Step 2: Implement a class</a:t>
            </a:r>
          </a:p>
        </p:txBody>
      </p:sp>
      <p:sp>
        <p:nvSpPr>
          <p:cNvPr id="8" name="Rectangle 7"/>
          <p:cNvSpPr/>
          <p:nvPr/>
        </p:nvSpPr>
        <p:spPr>
          <a:xfrm>
            <a:off x="430763" y="1447800"/>
            <a:ext cx="8305800" cy="461665"/>
          </a:xfrm>
          <a:prstGeom prst="rect">
            <a:avLst/>
          </a:prstGeom>
        </p:spPr>
        <p:txBody>
          <a:bodyPr wrap="square">
            <a:spAutoFit/>
          </a:bodyPr>
          <a:lstStyle/>
          <a:p>
            <a:r>
              <a:rPr lang="en-US" sz="2400" b="1" dirty="0" smtClean="0"/>
              <a:t>Writing a bare-bone KNN class:</a:t>
            </a:r>
          </a:p>
        </p:txBody>
      </p:sp>
      <p:pic>
        <p:nvPicPr>
          <p:cNvPr id="2" name="Picture 1"/>
          <p:cNvPicPr>
            <a:picLocks noChangeAspect="1"/>
          </p:cNvPicPr>
          <p:nvPr/>
        </p:nvPicPr>
        <p:blipFill>
          <a:blip r:embed="rId3"/>
          <a:stretch>
            <a:fillRect/>
          </a:stretch>
        </p:blipFill>
        <p:spPr>
          <a:xfrm>
            <a:off x="822438" y="2114301"/>
            <a:ext cx="7522450" cy="3910013"/>
          </a:xfrm>
          <a:prstGeom prst="rect">
            <a:avLst/>
          </a:prstGeom>
        </p:spPr>
      </p:pic>
      <p:sp>
        <p:nvSpPr>
          <p:cNvPr id="3" name="Left Arrow 2"/>
          <p:cNvSpPr/>
          <p:nvPr/>
        </p:nvSpPr>
        <p:spPr>
          <a:xfrm>
            <a:off x="3048000" y="2944743"/>
            <a:ext cx="381000" cy="53340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1</a:t>
            </a:r>
            <a:endParaRPr lang="en-CA" dirty="0"/>
          </a:p>
        </p:txBody>
      </p:sp>
      <p:sp>
        <p:nvSpPr>
          <p:cNvPr id="10" name="Left Arrow 9"/>
          <p:cNvSpPr/>
          <p:nvPr/>
        </p:nvSpPr>
        <p:spPr>
          <a:xfrm>
            <a:off x="3810000" y="5029200"/>
            <a:ext cx="381000" cy="53340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a:t>
            </a:r>
            <a:endParaRPr lang="en-CA" dirty="0"/>
          </a:p>
        </p:txBody>
      </p:sp>
    </p:spTree>
    <p:extLst>
      <p:ext uri="{BB962C8B-B14F-4D97-AF65-F5344CB8AC3E}">
        <p14:creationId xmlns:p14="http://schemas.microsoft.com/office/powerpoint/2010/main" val="408030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10106</TotalTime>
  <Words>2389</Words>
  <Application>Microsoft Office PowerPoint</Application>
  <PresentationFormat>On-screen Show (4:3)</PresentationFormat>
  <Paragraphs>533</Paragraphs>
  <Slides>35</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Microsoft JhengHei Light</vt:lpstr>
      <vt:lpstr>Arial</vt:lpstr>
      <vt:lpstr>Calibri</vt:lpstr>
      <vt:lpstr>Cambria Math</vt:lpstr>
      <vt:lpstr>Edwardian Script ITC</vt:lpstr>
      <vt:lpstr>Segoe WP Semibold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Developer</dc:creator>
  <cp:lastModifiedBy>S.M.Reza Dibaj</cp:lastModifiedBy>
  <cp:revision>459</cp:revision>
  <dcterms:created xsi:type="dcterms:W3CDTF">2006-08-16T00:00:00Z</dcterms:created>
  <dcterms:modified xsi:type="dcterms:W3CDTF">2018-10-14T09:05:32Z</dcterms:modified>
</cp:coreProperties>
</file>